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1.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2.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4.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5.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7.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audio2.bin" ContentType="audio/unknown"/>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1.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media/audio4.wav" ContentType="audio/x-wav"/>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media/audio6.bin" ContentType="audio/unknown"/>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media/audio7.wav" ContentType="audio/x-wav"/>
  <Override PartName="/ppt/media/audio8.wav" ContentType="audio/x-wav"/>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media/audio10.bin" ContentType="audio/unknown"/>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media/audio11.bin" ContentType="audio/unknown"/>
  <Override PartName="/ppt/media/audio12.bin" ContentType="audio/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8" r:id="rId4"/>
    <p:sldMasterId id="2147483710" r:id="rId5"/>
    <p:sldMasterId id="2147483722" r:id="rId6"/>
    <p:sldMasterId id="2147483734" r:id="rId7"/>
    <p:sldMasterId id="2147483746" r:id="rId8"/>
    <p:sldMasterId id="2147483758" r:id="rId9"/>
    <p:sldMasterId id="2147483770" r:id="rId10"/>
    <p:sldMasterId id="2147483782" r:id="rId11"/>
    <p:sldMasterId id="2147483833" r:id="rId12"/>
    <p:sldMasterId id="2147483846" r:id="rId13"/>
    <p:sldMasterId id="2147483858" r:id="rId14"/>
    <p:sldMasterId id="2147483871" r:id="rId15"/>
    <p:sldMasterId id="2147483884" r:id="rId16"/>
    <p:sldMasterId id="2147483899" r:id="rId17"/>
    <p:sldMasterId id="2147483912" r:id="rId18"/>
  </p:sldMasterIdLst>
  <p:notesMasterIdLst>
    <p:notesMasterId r:id="rId369"/>
  </p:notesMasterIdLst>
  <p:sldIdLst>
    <p:sldId id="596" r:id="rId19"/>
    <p:sldId id="259" r:id="rId20"/>
    <p:sldId id="257" r:id="rId21"/>
    <p:sldId id="263" r:id="rId22"/>
    <p:sldId id="264" r:id="rId23"/>
    <p:sldId id="265" r:id="rId24"/>
    <p:sldId id="266" r:id="rId25"/>
    <p:sldId id="267" r:id="rId26"/>
    <p:sldId id="733" r:id="rId27"/>
    <p:sldId id="908" r:id="rId28"/>
    <p:sldId id="597" r:id="rId29"/>
    <p:sldId id="598" r:id="rId30"/>
    <p:sldId id="599" r:id="rId31"/>
    <p:sldId id="600" r:id="rId32"/>
    <p:sldId id="601" r:id="rId33"/>
    <p:sldId id="907" r:id="rId34"/>
    <p:sldId id="270" r:id="rId35"/>
    <p:sldId id="271" r:id="rId36"/>
    <p:sldId id="272" r:id="rId37"/>
    <p:sldId id="273" r:id="rId38"/>
    <p:sldId id="274" r:id="rId39"/>
    <p:sldId id="275" r:id="rId40"/>
    <p:sldId id="276" r:id="rId41"/>
    <p:sldId id="277"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7" r:id="rId57"/>
    <p:sldId id="298" r:id="rId58"/>
    <p:sldId id="295" r:id="rId59"/>
    <p:sldId id="602" r:id="rId60"/>
    <p:sldId id="603" r:id="rId61"/>
    <p:sldId id="604"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605" r:id="rId90"/>
    <p:sldId id="326" r:id="rId91"/>
    <p:sldId id="327" r:id="rId92"/>
    <p:sldId id="328" r:id="rId93"/>
    <p:sldId id="329" r:id="rId94"/>
    <p:sldId id="330" r:id="rId95"/>
    <p:sldId id="331" r:id="rId96"/>
    <p:sldId id="332" r:id="rId97"/>
    <p:sldId id="333" r:id="rId98"/>
    <p:sldId id="334" r:id="rId99"/>
    <p:sldId id="335" r:id="rId100"/>
    <p:sldId id="336" r:id="rId101"/>
    <p:sldId id="606" r:id="rId102"/>
    <p:sldId id="337" r:id="rId103"/>
    <p:sldId id="338" r:id="rId104"/>
    <p:sldId id="339" r:id="rId105"/>
    <p:sldId id="340" r:id="rId106"/>
    <p:sldId id="341" r:id="rId107"/>
    <p:sldId id="342" r:id="rId108"/>
    <p:sldId id="343" r:id="rId109"/>
    <p:sldId id="344" r:id="rId110"/>
    <p:sldId id="345" r:id="rId111"/>
    <p:sldId id="610" r:id="rId112"/>
    <p:sldId id="611" r:id="rId113"/>
    <p:sldId id="607" r:id="rId114"/>
    <p:sldId id="608" r:id="rId115"/>
    <p:sldId id="346" r:id="rId116"/>
    <p:sldId id="609" r:id="rId117"/>
    <p:sldId id="347" r:id="rId118"/>
    <p:sldId id="348" r:id="rId119"/>
    <p:sldId id="349" r:id="rId120"/>
    <p:sldId id="350" r:id="rId121"/>
    <p:sldId id="351" r:id="rId122"/>
    <p:sldId id="352" r:id="rId123"/>
    <p:sldId id="353" r:id="rId124"/>
    <p:sldId id="354" r:id="rId125"/>
    <p:sldId id="355" r:id="rId126"/>
    <p:sldId id="612" r:id="rId127"/>
    <p:sldId id="673" r:id="rId128"/>
    <p:sldId id="674" r:id="rId129"/>
    <p:sldId id="675" r:id="rId130"/>
    <p:sldId id="676" r:id="rId131"/>
    <p:sldId id="677" r:id="rId132"/>
    <p:sldId id="678" r:id="rId133"/>
    <p:sldId id="679" r:id="rId134"/>
    <p:sldId id="680" r:id="rId135"/>
    <p:sldId id="681" r:id="rId136"/>
    <p:sldId id="682" r:id="rId137"/>
    <p:sldId id="683" r:id="rId138"/>
    <p:sldId id="684" r:id="rId139"/>
    <p:sldId id="685" r:id="rId140"/>
    <p:sldId id="686" r:id="rId141"/>
    <p:sldId id="687" r:id="rId142"/>
    <p:sldId id="734" r:id="rId143"/>
    <p:sldId id="735" r:id="rId144"/>
    <p:sldId id="736" r:id="rId145"/>
    <p:sldId id="737" r:id="rId146"/>
    <p:sldId id="738" r:id="rId147"/>
    <p:sldId id="739" r:id="rId148"/>
    <p:sldId id="740" r:id="rId149"/>
    <p:sldId id="741" r:id="rId150"/>
    <p:sldId id="742" r:id="rId151"/>
    <p:sldId id="743" r:id="rId152"/>
    <p:sldId id="744" r:id="rId153"/>
    <p:sldId id="745" r:id="rId154"/>
    <p:sldId id="746" r:id="rId155"/>
    <p:sldId id="747" r:id="rId156"/>
    <p:sldId id="748" r:id="rId157"/>
    <p:sldId id="749" r:id="rId158"/>
    <p:sldId id="750" r:id="rId159"/>
    <p:sldId id="751" r:id="rId160"/>
    <p:sldId id="752" r:id="rId161"/>
    <p:sldId id="753" r:id="rId162"/>
    <p:sldId id="754" r:id="rId163"/>
    <p:sldId id="755" r:id="rId164"/>
    <p:sldId id="756" r:id="rId165"/>
    <p:sldId id="757" r:id="rId166"/>
    <p:sldId id="758" r:id="rId167"/>
    <p:sldId id="759" r:id="rId168"/>
    <p:sldId id="760" r:id="rId169"/>
    <p:sldId id="868" r:id="rId170"/>
    <p:sldId id="869" r:id="rId171"/>
    <p:sldId id="870" r:id="rId172"/>
    <p:sldId id="761" r:id="rId173"/>
    <p:sldId id="762" r:id="rId174"/>
    <p:sldId id="763" r:id="rId175"/>
    <p:sldId id="764" r:id="rId176"/>
    <p:sldId id="765" r:id="rId177"/>
    <p:sldId id="766" r:id="rId178"/>
    <p:sldId id="767" r:id="rId179"/>
    <p:sldId id="768" r:id="rId180"/>
    <p:sldId id="769" r:id="rId181"/>
    <p:sldId id="770" r:id="rId182"/>
    <p:sldId id="771" r:id="rId183"/>
    <p:sldId id="772" r:id="rId184"/>
    <p:sldId id="773" r:id="rId185"/>
    <p:sldId id="774" r:id="rId186"/>
    <p:sldId id="775" r:id="rId187"/>
    <p:sldId id="776" r:id="rId188"/>
    <p:sldId id="777" r:id="rId189"/>
    <p:sldId id="778" r:id="rId190"/>
    <p:sldId id="779" r:id="rId191"/>
    <p:sldId id="780" r:id="rId192"/>
    <p:sldId id="781" r:id="rId193"/>
    <p:sldId id="782" r:id="rId194"/>
    <p:sldId id="783" r:id="rId195"/>
    <p:sldId id="784" r:id="rId196"/>
    <p:sldId id="785" r:id="rId197"/>
    <p:sldId id="911" r:id="rId198"/>
    <p:sldId id="786" r:id="rId199"/>
    <p:sldId id="912" r:id="rId200"/>
    <p:sldId id="913" r:id="rId201"/>
    <p:sldId id="914" r:id="rId202"/>
    <p:sldId id="915" r:id="rId203"/>
    <p:sldId id="787" r:id="rId204"/>
    <p:sldId id="788" r:id="rId205"/>
    <p:sldId id="789" r:id="rId206"/>
    <p:sldId id="790" r:id="rId207"/>
    <p:sldId id="874" r:id="rId208"/>
    <p:sldId id="875" r:id="rId209"/>
    <p:sldId id="876" r:id="rId210"/>
    <p:sldId id="877" r:id="rId211"/>
    <p:sldId id="878" r:id="rId212"/>
    <p:sldId id="873" r:id="rId213"/>
    <p:sldId id="879" r:id="rId214"/>
    <p:sldId id="880" r:id="rId215"/>
    <p:sldId id="881" r:id="rId216"/>
    <p:sldId id="882" r:id="rId217"/>
    <p:sldId id="872" r:id="rId218"/>
    <p:sldId id="791" r:id="rId219"/>
    <p:sldId id="792" r:id="rId220"/>
    <p:sldId id="793" r:id="rId221"/>
    <p:sldId id="794" r:id="rId222"/>
    <p:sldId id="795" r:id="rId223"/>
    <p:sldId id="796" r:id="rId224"/>
    <p:sldId id="797" r:id="rId225"/>
    <p:sldId id="798" r:id="rId226"/>
    <p:sldId id="799" r:id="rId227"/>
    <p:sldId id="800" r:id="rId228"/>
    <p:sldId id="803" r:id="rId229"/>
    <p:sldId id="808" r:id="rId230"/>
    <p:sldId id="811" r:id="rId231"/>
    <p:sldId id="812" r:id="rId232"/>
    <p:sldId id="813" r:id="rId233"/>
    <p:sldId id="814" r:id="rId234"/>
    <p:sldId id="815" r:id="rId235"/>
    <p:sldId id="691" r:id="rId236"/>
    <p:sldId id="692" r:id="rId237"/>
    <p:sldId id="693" r:id="rId238"/>
    <p:sldId id="694" r:id="rId239"/>
    <p:sldId id="695" r:id="rId240"/>
    <p:sldId id="696" r:id="rId241"/>
    <p:sldId id="690" r:id="rId242"/>
    <p:sldId id="697" r:id="rId243"/>
    <p:sldId id="698" r:id="rId244"/>
    <p:sldId id="699" r:id="rId245"/>
    <p:sldId id="700" r:id="rId246"/>
    <p:sldId id="701" r:id="rId247"/>
    <p:sldId id="702" r:id="rId248"/>
    <p:sldId id="703" r:id="rId249"/>
    <p:sldId id="704" r:id="rId250"/>
    <p:sldId id="705" r:id="rId251"/>
    <p:sldId id="706" r:id="rId252"/>
    <p:sldId id="707" r:id="rId253"/>
    <p:sldId id="708" r:id="rId254"/>
    <p:sldId id="709" r:id="rId255"/>
    <p:sldId id="710" r:id="rId256"/>
    <p:sldId id="711" r:id="rId257"/>
    <p:sldId id="712" r:id="rId258"/>
    <p:sldId id="713" r:id="rId259"/>
    <p:sldId id="714" r:id="rId260"/>
    <p:sldId id="715" r:id="rId261"/>
    <p:sldId id="716" r:id="rId262"/>
    <p:sldId id="717" r:id="rId263"/>
    <p:sldId id="718" r:id="rId264"/>
    <p:sldId id="719" r:id="rId265"/>
    <p:sldId id="720" r:id="rId266"/>
    <p:sldId id="721" r:id="rId267"/>
    <p:sldId id="722" r:id="rId268"/>
    <p:sldId id="723" r:id="rId269"/>
    <p:sldId id="724" r:id="rId270"/>
    <p:sldId id="725" r:id="rId271"/>
    <p:sldId id="726" r:id="rId272"/>
    <p:sldId id="727" r:id="rId273"/>
    <p:sldId id="728" r:id="rId274"/>
    <p:sldId id="729" r:id="rId275"/>
    <p:sldId id="730" r:id="rId276"/>
    <p:sldId id="731" r:id="rId277"/>
    <p:sldId id="732" r:id="rId278"/>
    <p:sldId id="816" r:id="rId279"/>
    <p:sldId id="558" r:id="rId280"/>
    <p:sldId id="562" r:id="rId281"/>
    <p:sldId id="565" r:id="rId282"/>
    <p:sldId id="567" r:id="rId283"/>
    <p:sldId id="568" r:id="rId284"/>
    <p:sldId id="569" r:id="rId285"/>
    <p:sldId id="570" r:id="rId286"/>
    <p:sldId id="571" r:id="rId287"/>
    <p:sldId id="572" r:id="rId288"/>
    <p:sldId id="573" r:id="rId289"/>
    <p:sldId id="817" r:id="rId290"/>
    <p:sldId id="818" r:id="rId291"/>
    <p:sldId id="819" r:id="rId292"/>
    <p:sldId id="820" r:id="rId293"/>
    <p:sldId id="821" r:id="rId294"/>
    <p:sldId id="909" r:id="rId295"/>
    <p:sldId id="910" r:id="rId296"/>
    <p:sldId id="822" r:id="rId297"/>
    <p:sldId id="823" r:id="rId298"/>
    <p:sldId id="824" r:id="rId299"/>
    <p:sldId id="825" r:id="rId300"/>
    <p:sldId id="826" r:id="rId301"/>
    <p:sldId id="827" r:id="rId302"/>
    <p:sldId id="828" r:id="rId303"/>
    <p:sldId id="829" r:id="rId304"/>
    <p:sldId id="830" r:id="rId305"/>
    <p:sldId id="831" r:id="rId306"/>
    <p:sldId id="832" r:id="rId307"/>
    <p:sldId id="833" r:id="rId308"/>
    <p:sldId id="834" r:id="rId309"/>
    <p:sldId id="835" r:id="rId310"/>
    <p:sldId id="836" r:id="rId311"/>
    <p:sldId id="837" r:id="rId312"/>
    <p:sldId id="838" r:id="rId313"/>
    <p:sldId id="892" r:id="rId314"/>
    <p:sldId id="893" r:id="rId315"/>
    <p:sldId id="887" r:id="rId316"/>
    <p:sldId id="888" r:id="rId317"/>
    <p:sldId id="889" r:id="rId318"/>
    <p:sldId id="890" r:id="rId319"/>
    <p:sldId id="891" r:id="rId320"/>
    <p:sldId id="839" r:id="rId321"/>
    <p:sldId id="840" r:id="rId322"/>
    <p:sldId id="841" r:id="rId323"/>
    <p:sldId id="842" r:id="rId324"/>
    <p:sldId id="843" r:id="rId325"/>
    <p:sldId id="844" r:id="rId326"/>
    <p:sldId id="845" r:id="rId327"/>
    <p:sldId id="846" r:id="rId328"/>
    <p:sldId id="847" r:id="rId329"/>
    <p:sldId id="848" r:id="rId330"/>
    <p:sldId id="849" r:id="rId331"/>
    <p:sldId id="850" r:id="rId332"/>
    <p:sldId id="851" r:id="rId333"/>
    <p:sldId id="852" r:id="rId334"/>
    <p:sldId id="853" r:id="rId335"/>
    <p:sldId id="854" r:id="rId336"/>
    <p:sldId id="855" r:id="rId337"/>
    <p:sldId id="856" r:id="rId338"/>
    <p:sldId id="857" r:id="rId339"/>
    <p:sldId id="858" r:id="rId340"/>
    <p:sldId id="859" r:id="rId341"/>
    <p:sldId id="860" r:id="rId342"/>
    <p:sldId id="861" r:id="rId343"/>
    <p:sldId id="862" r:id="rId344"/>
    <p:sldId id="863" r:id="rId345"/>
    <p:sldId id="864" r:id="rId346"/>
    <p:sldId id="865" r:id="rId347"/>
    <p:sldId id="866" r:id="rId348"/>
    <p:sldId id="867" r:id="rId349"/>
    <p:sldId id="577" r:id="rId350"/>
    <p:sldId id="578" r:id="rId351"/>
    <p:sldId id="579" r:id="rId352"/>
    <p:sldId id="580" r:id="rId353"/>
    <p:sldId id="884" r:id="rId354"/>
    <p:sldId id="883" r:id="rId355"/>
    <p:sldId id="894" r:id="rId356"/>
    <p:sldId id="895" r:id="rId357"/>
    <p:sldId id="896" r:id="rId358"/>
    <p:sldId id="897" r:id="rId359"/>
    <p:sldId id="898" r:id="rId360"/>
    <p:sldId id="899" r:id="rId361"/>
    <p:sldId id="900" r:id="rId362"/>
    <p:sldId id="901" r:id="rId363"/>
    <p:sldId id="902" r:id="rId364"/>
    <p:sldId id="903" r:id="rId365"/>
    <p:sldId id="904" r:id="rId366"/>
    <p:sldId id="905" r:id="rId367"/>
    <p:sldId id="906" r:id="rId368"/>
  </p:sldIdLst>
  <p:sldSz cx="12192000" cy="6858000"/>
  <p:notesSz cx="6858000" cy="9144000"/>
  <p:defaultText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 dai" initials="bd" lastIdx="1" clrIdx="0">
    <p:extLst>
      <p:ext uri="{19B8F6BF-5375-455C-9EA6-DF929625EA0E}">
        <p15:presenceInfo xmlns:p15="http://schemas.microsoft.com/office/powerpoint/2012/main" userId="5944fa591baff2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9303" autoAdjust="0"/>
  </p:normalViewPr>
  <p:slideViewPr>
    <p:cSldViewPr snapToGrid="0">
      <p:cViewPr varScale="1">
        <p:scale>
          <a:sx n="49" d="100"/>
          <a:sy n="49" d="100"/>
        </p:scale>
        <p:origin x="137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99" Type="http://schemas.openxmlformats.org/officeDocument/2006/relationships/slide" Target="slides/slide281.xml"/><Relationship Id="rId21" Type="http://schemas.openxmlformats.org/officeDocument/2006/relationships/slide" Target="slides/slide3.xml"/><Relationship Id="rId63" Type="http://schemas.openxmlformats.org/officeDocument/2006/relationships/slide" Target="slides/slide45.xml"/><Relationship Id="rId159" Type="http://schemas.openxmlformats.org/officeDocument/2006/relationships/slide" Target="slides/slide141.xml"/><Relationship Id="rId324" Type="http://schemas.openxmlformats.org/officeDocument/2006/relationships/slide" Target="slides/slide306.xml"/><Relationship Id="rId366" Type="http://schemas.openxmlformats.org/officeDocument/2006/relationships/slide" Target="slides/slide348.xml"/><Relationship Id="rId170" Type="http://schemas.openxmlformats.org/officeDocument/2006/relationships/slide" Target="slides/slide152.xml"/><Relationship Id="rId226" Type="http://schemas.openxmlformats.org/officeDocument/2006/relationships/slide" Target="slides/slide208.xml"/><Relationship Id="rId268" Type="http://schemas.openxmlformats.org/officeDocument/2006/relationships/slide" Target="slides/slide250.xml"/><Relationship Id="rId32" Type="http://schemas.openxmlformats.org/officeDocument/2006/relationships/slide" Target="slides/slide14.xml"/><Relationship Id="rId74" Type="http://schemas.openxmlformats.org/officeDocument/2006/relationships/slide" Target="slides/slide56.xml"/><Relationship Id="rId128" Type="http://schemas.openxmlformats.org/officeDocument/2006/relationships/slide" Target="slides/slide110.xml"/><Relationship Id="rId335" Type="http://schemas.openxmlformats.org/officeDocument/2006/relationships/slide" Target="slides/slide317.xml"/><Relationship Id="rId5" Type="http://schemas.openxmlformats.org/officeDocument/2006/relationships/slideMaster" Target="slideMasters/slideMaster5.xml"/><Relationship Id="rId181" Type="http://schemas.openxmlformats.org/officeDocument/2006/relationships/slide" Target="slides/slide163.xml"/><Relationship Id="rId237" Type="http://schemas.openxmlformats.org/officeDocument/2006/relationships/slide" Target="slides/slide219.xml"/><Relationship Id="rId279" Type="http://schemas.openxmlformats.org/officeDocument/2006/relationships/slide" Target="slides/slide261.xml"/><Relationship Id="rId43" Type="http://schemas.openxmlformats.org/officeDocument/2006/relationships/slide" Target="slides/slide25.xml"/><Relationship Id="rId139" Type="http://schemas.openxmlformats.org/officeDocument/2006/relationships/slide" Target="slides/slide121.xml"/><Relationship Id="rId290" Type="http://schemas.openxmlformats.org/officeDocument/2006/relationships/slide" Target="slides/slide272.xml"/><Relationship Id="rId304" Type="http://schemas.openxmlformats.org/officeDocument/2006/relationships/slide" Target="slides/slide286.xml"/><Relationship Id="rId346" Type="http://schemas.openxmlformats.org/officeDocument/2006/relationships/slide" Target="slides/slide328.xml"/><Relationship Id="rId85" Type="http://schemas.openxmlformats.org/officeDocument/2006/relationships/slide" Target="slides/slide67.xml"/><Relationship Id="rId150" Type="http://schemas.openxmlformats.org/officeDocument/2006/relationships/slide" Target="slides/slide132.xml"/><Relationship Id="rId192" Type="http://schemas.openxmlformats.org/officeDocument/2006/relationships/slide" Target="slides/slide174.xml"/><Relationship Id="rId206" Type="http://schemas.openxmlformats.org/officeDocument/2006/relationships/slide" Target="slides/slide188.xml"/><Relationship Id="rId248" Type="http://schemas.openxmlformats.org/officeDocument/2006/relationships/slide" Target="slides/slide230.xml"/><Relationship Id="rId12" Type="http://schemas.openxmlformats.org/officeDocument/2006/relationships/slideMaster" Target="slideMasters/slideMaster12.xml"/><Relationship Id="rId108" Type="http://schemas.openxmlformats.org/officeDocument/2006/relationships/slide" Target="slides/slide90.xml"/><Relationship Id="rId315" Type="http://schemas.openxmlformats.org/officeDocument/2006/relationships/slide" Target="slides/slide297.xml"/><Relationship Id="rId357" Type="http://schemas.openxmlformats.org/officeDocument/2006/relationships/slide" Target="slides/slide339.xml"/><Relationship Id="rId54" Type="http://schemas.openxmlformats.org/officeDocument/2006/relationships/slide" Target="slides/slide36.xml"/><Relationship Id="rId96" Type="http://schemas.openxmlformats.org/officeDocument/2006/relationships/slide" Target="slides/slide78.xml"/><Relationship Id="rId161" Type="http://schemas.openxmlformats.org/officeDocument/2006/relationships/slide" Target="slides/slide143.xml"/><Relationship Id="rId217" Type="http://schemas.openxmlformats.org/officeDocument/2006/relationships/slide" Target="slides/slide199.xml"/><Relationship Id="rId259" Type="http://schemas.openxmlformats.org/officeDocument/2006/relationships/slide" Target="slides/slide241.xml"/><Relationship Id="rId23" Type="http://schemas.openxmlformats.org/officeDocument/2006/relationships/slide" Target="slides/slide5.xml"/><Relationship Id="rId119" Type="http://schemas.openxmlformats.org/officeDocument/2006/relationships/slide" Target="slides/slide101.xml"/><Relationship Id="rId270" Type="http://schemas.openxmlformats.org/officeDocument/2006/relationships/slide" Target="slides/slide252.xml"/><Relationship Id="rId326" Type="http://schemas.openxmlformats.org/officeDocument/2006/relationships/slide" Target="slides/slide308.xml"/><Relationship Id="rId65" Type="http://schemas.openxmlformats.org/officeDocument/2006/relationships/slide" Target="slides/slide47.xml"/><Relationship Id="rId130" Type="http://schemas.openxmlformats.org/officeDocument/2006/relationships/slide" Target="slides/slide112.xml"/><Relationship Id="rId368" Type="http://schemas.openxmlformats.org/officeDocument/2006/relationships/slide" Target="slides/slide350.xml"/><Relationship Id="rId172" Type="http://schemas.openxmlformats.org/officeDocument/2006/relationships/slide" Target="slides/slide154.xml"/><Relationship Id="rId228" Type="http://schemas.openxmlformats.org/officeDocument/2006/relationships/slide" Target="slides/slide210.xml"/><Relationship Id="rId281" Type="http://schemas.openxmlformats.org/officeDocument/2006/relationships/slide" Target="slides/slide263.xml"/><Relationship Id="rId337" Type="http://schemas.openxmlformats.org/officeDocument/2006/relationships/slide" Target="slides/slide319.xml"/><Relationship Id="rId34" Type="http://schemas.openxmlformats.org/officeDocument/2006/relationships/slide" Target="slides/slide16.xml"/><Relationship Id="rId76" Type="http://schemas.openxmlformats.org/officeDocument/2006/relationships/slide" Target="slides/slide58.xml"/><Relationship Id="rId141" Type="http://schemas.openxmlformats.org/officeDocument/2006/relationships/slide" Target="slides/slide123.xml"/><Relationship Id="rId7" Type="http://schemas.openxmlformats.org/officeDocument/2006/relationships/slideMaster" Target="slideMasters/slideMaster7.xml"/><Relationship Id="rId183" Type="http://schemas.openxmlformats.org/officeDocument/2006/relationships/slide" Target="slides/slide165.xml"/><Relationship Id="rId239" Type="http://schemas.openxmlformats.org/officeDocument/2006/relationships/slide" Target="slides/slide221.xml"/><Relationship Id="rId250" Type="http://schemas.openxmlformats.org/officeDocument/2006/relationships/slide" Target="slides/slide232.xml"/><Relationship Id="rId292" Type="http://schemas.openxmlformats.org/officeDocument/2006/relationships/slide" Target="slides/slide274.xml"/><Relationship Id="rId306" Type="http://schemas.openxmlformats.org/officeDocument/2006/relationships/slide" Target="slides/slide288.xml"/><Relationship Id="rId45" Type="http://schemas.openxmlformats.org/officeDocument/2006/relationships/slide" Target="slides/slide27.xml"/><Relationship Id="rId87" Type="http://schemas.openxmlformats.org/officeDocument/2006/relationships/slide" Target="slides/slide69.xml"/><Relationship Id="rId110" Type="http://schemas.openxmlformats.org/officeDocument/2006/relationships/slide" Target="slides/slide92.xml"/><Relationship Id="rId348" Type="http://schemas.openxmlformats.org/officeDocument/2006/relationships/slide" Target="slides/slide330.xml"/><Relationship Id="rId152" Type="http://schemas.openxmlformats.org/officeDocument/2006/relationships/slide" Target="slides/slide134.xml"/><Relationship Id="rId194" Type="http://schemas.openxmlformats.org/officeDocument/2006/relationships/slide" Target="slides/slide176.xml"/><Relationship Id="rId208" Type="http://schemas.openxmlformats.org/officeDocument/2006/relationships/slide" Target="slides/slide190.xml"/><Relationship Id="rId261" Type="http://schemas.openxmlformats.org/officeDocument/2006/relationships/slide" Target="slides/slide243.xml"/><Relationship Id="rId14" Type="http://schemas.openxmlformats.org/officeDocument/2006/relationships/slideMaster" Target="slideMasters/slideMaster14.xml"/><Relationship Id="rId56" Type="http://schemas.openxmlformats.org/officeDocument/2006/relationships/slide" Target="slides/slide38.xml"/><Relationship Id="rId317" Type="http://schemas.openxmlformats.org/officeDocument/2006/relationships/slide" Target="slides/slide299.xml"/><Relationship Id="rId359" Type="http://schemas.openxmlformats.org/officeDocument/2006/relationships/slide" Target="slides/slide341.xml"/><Relationship Id="rId98" Type="http://schemas.openxmlformats.org/officeDocument/2006/relationships/slide" Target="slides/slide80.xml"/><Relationship Id="rId121" Type="http://schemas.openxmlformats.org/officeDocument/2006/relationships/slide" Target="slides/slide103.xml"/><Relationship Id="rId163" Type="http://schemas.openxmlformats.org/officeDocument/2006/relationships/slide" Target="slides/slide145.xml"/><Relationship Id="rId219" Type="http://schemas.openxmlformats.org/officeDocument/2006/relationships/slide" Target="slides/slide201.xml"/><Relationship Id="rId370" Type="http://schemas.openxmlformats.org/officeDocument/2006/relationships/commentAuthors" Target="commentAuthors.xml"/><Relationship Id="rId230" Type="http://schemas.openxmlformats.org/officeDocument/2006/relationships/slide" Target="slides/slide212.xml"/><Relationship Id="rId25" Type="http://schemas.openxmlformats.org/officeDocument/2006/relationships/slide" Target="slides/slide7.xml"/><Relationship Id="rId67" Type="http://schemas.openxmlformats.org/officeDocument/2006/relationships/slide" Target="slides/slide49.xml"/><Relationship Id="rId272" Type="http://schemas.openxmlformats.org/officeDocument/2006/relationships/slide" Target="slides/slide254.xml"/><Relationship Id="rId328" Type="http://schemas.openxmlformats.org/officeDocument/2006/relationships/slide" Target="slides/slide310.xml"/><Relationship Id="rId132" Type="http://schemas.openxmlformats.org/officeDocument/2006/relationships/slide" Target="slides/slide114.xml"/><Relationship Id="rId174" Type="http://schemas.openxmlformats.org/officeDocument/2006/relationships/slide" Target="slides/slide156.xml"/><Relationship Id="rId241" Type="http://schemas.openxmlformats.org/officeDocument/2006/relationships/slide" Target="slides/slide223.xml"/><Relationship Id="rId36" Type="http://schemas.openxmlformats.org/officeDocument/2006/relationships/slide" Target="slides/slide18.xml"/><Relationship Id="rId283" Type="http://schemas.openxmlformats.org/officeDocument/2006/relationships/slide" Target="slides/slide265.xml"/><Relationship Id="rId339" Type="http://schemas.openxmlformats.org/officeDocument/2006/relationships/slide" Target="slides/slide321.xml"/><Relationship Id="rId78" Type="http://schemas.openxmlformats.org/officeDocument/2006/relationships/slide" Target="slides/slide60.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64" Type="http://schemas.openxmlformats.org/officeDocument/2006/relationships/slide" Target="slides/slide146.xml"/><Relationship Id="rId185" Type="http://schemas.openxmlformats.org/officeDocument/2006/relationships/slide" Target="slides/slide167.xml"/><Relationship Id="rId350" Type="http://schemas.openxmlformats.org/officeDocument/2006/relationships/slide" Target="slides/slide332.xml"/><Relationship Id="rId371" Type="http://schemas.openxmlformats.org/officeDocument/2006/relationships/presProps" Target="presProps.xml"/><Relationship Id="rId9" Type="http://schemas.openxmlformats.org/officeDocument/2006/relationships/slideMaster" Target="slideMasters/slideMaster9.xml"/><Relationship Id="rId210" Type="http://schemas.openxmlformats.org/officeDocument/2006/relationships/slide" Target="slides/slide192.xml"/><Relationship Id="rId26" Type="http://schemas.openxmlformats.org/officeDocument/2006/relationships/slide" Target="slides/slide8.xml"/><Relationship Id="rId231" Type="http://schemas.openxmlformats.org/officeDocument/2006/relationships/slide" Target="slides/slide213.xml"/><Relationship Id="rId252" Type="http://schemas.openxmlformats.org/officeDocument/2006/relationships/slide" Target="slides/slide234.xml"/><Relationship Id="rId273" Type="http://schemas.openxmlformats.org/officeDocument/2006/relationships/slide" Target="slides/slide255.xml"/><Relationship Id="rId294" Type="http://schemas.openxmlformats.org/officeDocument/2006/relationships/slide" Target="slides/slide276.xml"/><Relationship Id="rId308" Type="http://schemas.openxmlformats.org/officeDocument/2006/relationships/slide" Target="slides/slide290.xml"/><Relationship Id="rId329" Type="http://schemas.openxmlformats.org/officeDocument/2006/relationships/slide" Target="slides/slide311.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slide" Target="slides/slide136.xml"/><Relationship Id="rId175" Type="http://schemas.openxmlformats.org/officeDocument/2006/relationships/slide" Target="slides/slide157.xml"/><Relationship Id="rId340" Type="http://schemas.openxmlformats.org/officeDocument/2006/relationships/slide" Target="slides/slide322.xml"/><Relationship Id="rId361" Type="http://schemas.openxmlformats.org/officeDocument/2006/relationships/slide" Target="slides/slide343.xml"/><Relationship Id="rId196" Type="http://schemas.openxmlformats.org/officeDocument/2006/relationships/slide" Target="slides/slide178.xml"/><Relationship Id="rId200" Type="http://schemas.openxmlformats.org/officeDocument/2006/relationships/slide" Target="slides/slide182.xml"/><Relationship Id="rId16" Type="http://schemas.openxmlformats.org/officeDocument/2006/relationships/slideMaster" Target="slideMasters/slideMaster16.xml"/><Relationship Id="rId221" Type="http://schemas.openxmlformats.org/officeDocument/2006/relationships/slide" Target="slides/slide203.xml"/><Relationship Id="rId242" Type="http://schemas.openxmlformats.org/officeDocument/2006/relationships/slide" Target="slides/slide224.xml"/><Relationship Id="rId263" Type="http://schemas.openxmlformats.org/officeDocument/2006/relationships/slide" Target="slides/slide245.xml"/><Relationship Id="rId284" Type="http://schemas.openxmlformats.org/officeDocument/2006/relationships/slide" Target="slides/slide266.xml"/><Relationship Id="rId319" Type="http://schemas.openxmlformats.org/officeDocument/2006/relationships/slide" Target="slides/slide301.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slide" Target="slides/slide126.xml"/><Relationship Id="rId330" Type="http://schemas.openxmlformats.org/officeDocument/2006/relationships/slide" Target="slides/slide312.xml"/><Relationship Id="rId90" Type="http://schemas.openxmlformats.org/officeDocument/2006/relationships/slide" Target="slides/slide72.xml"/><Relationship Id="rId165" Type="http://schemas.openxmlformats.org/officeDocument/2006/relationships/slide" Target="slides/slide147.xml"/><Relationship Id="rId186" Type="http://schemas.openxmlformats.org/officeDocument/2006/relationships/slide" Target="slides/slide168.xml"/><Relationship Id="rId351" Type="http://schemas.openxmlformats.org/officeDocument/2006/relationships/slide" Target="slides/slide333.xml"/><Relationship Id="rId372" Type="http://schemas.openxmlformats.org/officeDocument/2006/relationships/viewProps" Target="viewProps.xml"/><Relationship Id="rId211" Type="http://schemas.openxmlformats.org/officeDocument/2006/relationships/slide" Target="slides/slide193.xml"/><Relationship Id="rId232" Type="http://schemas.openxmlformats.org/officeDocument/2006/relationships/slide" Target="slides/slide214.xml"/><Relationship Id="rId253" Type="http://schemas.openxmlformats.org/officeDocument/2006/relationships/slide" Target="slides/slide235.xml"/><Relationship Id="rId274" Type="http://schemas.openxmlformats.org/officeDocument/2006/relationships/slide" Target="slides/slide256.xml"/><Relationship Id="rId295" Type="http://schemas.openxmlformats.org/officeDocument/2006/relationships/slide" Target="slides/slide277.xml"/><Relationship Id="rId309" Type="http://schemas.openxmlformats.org/officeDocument/2006/relationships/slide" Target="slides/slide291.xml"/><Relationship Id="rId27" Type="http://schemas.openxmlformats.org/officeDocument/2006/relationships/slide" Target="slides/slide9.xml"/><Relationship Id="rId48" Type="http://schemas.openxmlformats.org/officeDocument/2006/relationships/slide" Target="slides/slide30.xml"/><Relationship Id="rId69" Type="http://schemas.openxmlformats.org/officeDocument/2006/relationships/slide" Target="slides/slide51.xml"/><Relationship Id="rId113" Type="http://schemas.openxmlformats.org/officeDocument/2006/relationships/slide" Target="slides/slide95.xml"/><Relationship Id="rId134" Type="http://schemas.openxmlformats.org/officeDocument/2006/relationships/slide" Target="slides/slide116.xml"/><Relationship Id="rId320" Type="http://schemas.openxmlformats.org/officeDocument/2006/relationships/slide" Target="slides/slide302.xml"/><Relationship Id="rId80" Type="http://schemas.openxmlformats.org/officeDocument/2006/relationships/slide" Target="slides/slide62.xml"/><Relationship Id="rId155" Type="http://schemas.openxmlformats.org/officeDocument/2006/relationships/slide" Target="slides/slide137.xml"/><Relationship Id="rId176" Type="http://schemas.openxmlformats.org/officeDocument/2006/relationships/slide" Target="slides/slide158.xml"/><Relationship Id="rId197" Type="http://schemas.openxmlformats.org/officeDocument/2006/relationships/slide" Target="slides/slide179.xml"/><Relationship Id="rId341" Type="http://schemas.openxmlformats.org/officeDocument/2006/relationships/slide" Target="slides/slide323.xml"/><Relationship Id="rId362" Type="http://schemas.openxmlformats.org/officeDocument/2006/relationships/slide" Target="slides/slide344.xml"/><Relationship Id="rId201" Type="http://schemas.openxmlformats.org/officeDocument/2006/relationships/slide" Target="slides/slide183.xml"/><Relationship Id="rId222" Type="http://schemas.openxmlformats.org/officeDocument/2006/relationships/slide" Target="slides/slide204.xml"/><Relationship Id="rId243" Type="http://schemas.openxmlformats.org/officeDocument/2006/relationships/slide" Target="slides/slide225.xml"/><Relationship Id="rId264" Type="http://schemas.openxmlformats.org/officeDocument/2006/relationships/slide" Target="slides/slide246.xml"/><Relationship Id="rId285" Type="http://schemas.openxmlformats.org/officeDocument/2006/relationships/slide" Target="slides/slide267.xml"/><Relationship Id="rId17" Type="http://schemas.openxmlformats.org/officeDocument/2006/relationships/slideMaster" Target="slideMasters/slideMaster17.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24" Type="http://schemas.openxmlformats.org/officeDocument/2006/relationships/slide" Target="slides/slide106.xml"/><Relationship Id="rId310" Type="http://schemas.openxmlformats.org/officeDocument/2006/relationships/slide" Target="slides/slide292.xml"/><Relationship Id="rId70" Type="http://schemas.openxmlformats.org/officeDocument/2006/relationships/slide" Target="slides/slide52.xml"/><Relationship Id="rId91" Type="http://schemas.openxmlformats.org/officeDocument/2006/relationships/slide" Target="slides/slide73.xml"/><Relationship Id="rId145" Type="http://schemas.openxmlformats.org/officeDocument/2006/relationships/slide" Target="slides/slide127.xml"/><Relationship Id="rId166" Type="http://schemas.openxmlformats.org/officeDocument/2006/relationships/slide" Target="slides/slide148.xml"/><Relationship Id="rId187" Type="http://schemas.openxmlformats.org/officeDocument/2006/relationships/slide" Target="slides/slide169.xml"/><Relationship Id="rId331" Type="http://schemas.openxmlformats.org/officeDocument/2006/relationships/slide" Target="slides/slide313.xml"/><Relationship Id="rId352" Type="http://schemas.openxmlformats.org/officeDocument/2006/relationships/slide" Target="slides/slide334.xml"/><Relationship Id="rId373"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194.xml"/><Relationship Id="rId233" Type="http://schemas.openxmlformats.org/officeDocument/2006/relationships/slide" Target="slides/slide215.xml"/><Relationship Id="rId254" Type="http://schemas.openxmlformats.org/officeDocument/2006/relationships/slide" Target="slides/slide236.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275" Type="http://schemas.openxmlformats.org/officeDocument/2006/relationships/slide" Target="slides/slide257.xml"/><Relationship Id="rId296" Type="http://schemas.openxmlformats.org/officeDocument/2006/relationships/slide" Target="slides/slide278.xml"/><Relationship Id="rId300" Type="http://schemas.openxmlformats.org/officeDocument/2006/relationships/slide" Target="slides/slide282.xml"/><Relationship Id="rId60" Type="http://schemas.openxmlformats.org/officeDocument/2006/relationships/slide" Target="slides/slide42.xml"/><Relationship Id="rId81" Type="http://schemas.openxmlformats.org/officeDocument/2006/relationships/slide" Target="slides/slide63.xml"/><Relationship Id="rId135" Type="http://schemas.openxmlformats.org/officeDocument/2006/relationships/slide" Target="slides/slide117.xml"/><Relationship Id="rId156" Type="http://schemas.openxmlformats.org/officeDocument/2006/relationships/slide" Target="slides/slide138.xml"/><Relationship Id="rId177" Type="http://schemas.openxmlformats.org/officeDocument/2006/relationships/slide" Target="slides/slide159.xml"/><Relationship Id="rId198" Type="http://schemas.openxmlformats.org/officeDocument/2006/relationships/slide" Target="slides/slide180.xml"/><Relationship Id="rId321" Type="http://schemas.openxmlformats.org/officeDocument/2006/relationships/slide" Target="slides/slide303.xml"/><Relationship Id="rId342" Type="http://schemas.openxmlformats.org/officeDocument/2006/relationships/slide" Target="slides/slide324.xml"/><Relationship Id="rId363" Type="http://schemas.openxmlformats.org/officeDocument/2006/relationships/slide" Target="slides/slide345.xml"/><Relationship Id="rId202" Type="http://schemas.openxmlformats.org/officeDocument/2006/relationships/slide" Target="slides/slide184.xml"/><Relationship Id="rId223" Type="http://schemas.openxmlformats.org/officeDocument/2006/relationships/slide" Target="slides/slide205.xml"/><Relationship Id="rId244" Type="http://schemas.openxmlformats.org/officeDocument/2006/relationships/slide" Target="slides/slide226.xml"/><Relationship Id="rId18" Type="http://schemas.openxmlformats.org/officeDocument/2006/relationships/slideMaster" Target="slideMasters/slideMaster18.xml"/><Relationship Id="rId39" Type="http://schemas.openxmlformats.org/officeDocument/2006/relationships/slide" Target="slides/slide21.xml"/><Relationship Id="rId265" Type="http://schemas.openxmlformats.org/officeDocument/2006/relationships/slide" Target="slides/slide247.xml"/><Relationship Id="rId286" Type="http://schemas.openxmlformats.org/officeDocument/2006/relationships/slide" Target="slides/slide268.xml"/><Relationship Id="rId50" Type="http://schemas.openxmlformats.org/officeDocument/2006/relationships/slide" Target="slides/slide32.xml"/><Relationship Id="rId104" Type="http://schemas.openxmlformats.org/officeDocument/2006/relationships/slide" Target="slides/slide86.xml"/><Relationship Id="rId125" Type="http://schemas.openxmlformats.org/officeDocument/2006/relationships/slide" Target="slides/slide107.xml"/><Relationship Id="rId146" Type="http://schemas.openxmlformats.org/officeDocument/2006/relationships/slide" Target="slides/slide128.xml"/><Relationship Id="rId167" Type="http://schemas.openxmlformats.org/officeDocument/2006/relationships/slide" Target="slides/slide149.xml"/><Relationship Id="rId188" Type="http://schemas.openxmlformats.org/officeDocument/2006/relationships/slide" Target="slides/slide170.xml"/><Relationship Id="rId311" Type="http://schemas.openxmlformats.org/officeDocument/2006/relationships/slide" Target="slides/slide293.xml"/><Relationship Id="rId332" Type="http://schemas.openxmlformats.org/officeDocument/2006/relationships/slide" Target="slides/slide314.xml"/><Relationship Id="rId353" Type="http://schemas.openxmlformats.org/officeDocument/2006/relationships/slide" Target="slides/slide335.xml"/><Relationship Id="rId374" Type="http://schemas.openxmlformats.org/officeDocument/2006/relationships/tableStyles" Target="tableStyles.xml"/><Relationship Id="rId71" Type="http://schemas.openxmlformats.org/officeDocument/2006/relationships/slide" Target="slides/slide53.xml"/><Relationship Id="rId92" Type="http://schemas.openxmlformats.org/officeDocument/2006/relationships/slide" Target="slides/slide74.xml"/><Relationship Id="rId213" Type="http://schemas.openxmlformats.org/officeDocument/2006/relationships/slide" Target="slides/slide195.xml"/><Relationship Id="rId234" Type="http://schemas.openxmlformats.org/officeDocument/2006/relationships/slide" Target="slides/slide216.xml"/><Relationship Id="rId2" Type="http://schemas.openxmlformats.org/officeDocument/2006/relationships/slideMaster" Target="slideMasters/slideMaster2.xml"/><Relationship Id="rId29" Type="http://schemas.openxmlformats.org/officeDocument/2006/relationships/slide" Target="slides/slide11.xml"/><Relationship Id="rId255" Type="http://schemas.openxmlformats.org/officeDocument/2006/relationships/slide" Target="slides/slide237.xml"/><Relationship Id="rId276" Type="http://schemas.openxmlformats.org/officeDocument/2006/relationships/slide" Target="slides/slide258.xml"/><Relationship Id="rId297" Type="http://schemas.openxmlformats.org/officeDocument/2006/relationships/slide" Target="slides/slide279.xml"/><Relationship Id="rId40" Type="http://schemas.openxmlformats.org/officeDocument/2006/relationships/slide" Target="slides/slide22.xml"/><Relationship Id="rId115" Type="http://schemas.openxmlformats.org/officeDocument/2006/relationships/slide" Target="slides/slide97.xml"/><Relationship Id="rId136" Type="http://schemas.openxmlformats.org/officeDocument/2006/relationships/slide" Target="slides/slide118.xml"/><Relationship Id="rId157" Type="http://schemas.openxmlformats.org/officeDocument/2006/relationships/slide" Target="slides/slide139.xml"/><Relationship Id="rId178" Type="http://schemas.openxmlformats.org/officeDocument/2006/relationships/slide" Target="slides/slide160.xml"/><Relationship Id="rId301" Type="http://schemas.openxmlformats.org/officeDocument/2006/relationships/slide" Target="slides/slide283.xml"/><Relationship Id="rId322" Type="http://schemas.openxmlformats.org/officeDocument/2006/relationships/slide" Target="slides/slide304.xml"/><Relationship Id="rId343" Type="http://schemas.openxmlformats.org/officeDocument/2006/relationships/slide" Target="slides/slide325.xml"/><Relationship Id="rId364" Type="http://schemas.openxmlformats.org/officeDocument/2006/relationships/slide" Target="slides/slide346.xml"/><Relationship Id="rId61" Type="http://schemas.openxmlformats.org/officeDocument/2006/relationships/slide" Target="slides/slide43.xml"/><Relationship Id="rId82" Type="http://schemas.openxmlformats.org/officeDocument/2006/relationships/slide" Target="slides/slide64.xml"/><Relationship Id="rId199" Type="http://schemas.openxmlformats.org/officeDocument/2006/relationships/slide" Target="slides/slide181.xml"/><Relationship Id="rId203" Type="http://schemas.openxmlformats.org/officeDocument/2006/relationships/slide" Target="slides/slide185.xml"/><Relationship Id="rId19" Type="http://schemas.openxmlformats.org/officeDocument/2006/relationships/slide" Target="slides/slide1.xml"/><Relationship Id="rId224" Type="http://schemas.openxmlformats.org/officeDocument/2006/relationships/slide" Target="slides/slide206.xml"/><Relationship Id="rId245" Type="http://schemas.openxmlformats.org/officeDocument/2006/relationships/slide" Target="slides/slide227.xml"/><Relationship Id="rId266" Type="http://schemas.openxmlformats.org/officeDocument/2006/relationships/slide" Target="slides/slide248.xml"/><Relationship Id="rId287" Type="http://schemas.openxmlformats.org/officeDocument/2006/relationships/slide" Target="slides/slide269.xml"/><Relationship Id="rId30" Type="http://schemas.openxmlformats.org/officeDocument/2006/relationships/slide" Target="slides/slide1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168" Type="http://schemas.openxmlformats.org/officeDocument/2006/relationships/slide" Target="slides/slide150.xml"/><Relationship Id="rId312" Type="http://schemas.openxmlformats.org/officeDocument/2006/relationships/slide" Target="slides/slide294.xml"/><Relationship Id="rId333" Type="http://schemas.openxmlformats.org/officeDocument/2006/relationships/slide" Target="slides/slide315.xml"/><Relationship Id="rId354" Type="http://schemas.openxmlformats.org/officeDocument/2006/relationships/slide" Target="slides/slide336.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189" Type="http://schemas.openxmlformats.org/officeDocument/2006/relationships/slide" Target="slides/slide171.xml"/><Relationship Id="rId3" Type="http://schemas.openxmlformats.org/officeDocument/2006/relationships/slideMaster" Target="slideMasters/slideMaster3.xml"/><Relationship Id="rId214" Type="http://schemas.openxmlformats.org/officeDocument/2006/relationships/slide" Target="slides/slide196.xml"/><Relationship Id="rId235" Type="http://schemas.openxmlformats.org/officeDocument/2006/relationships/slide" Target="slides/slide217.xml"/><Relationship Id="rId256" Type="http://schemas.openxmlformats.org/officeDocument/2006/relationships/slide" Target="slides/slide238.xml"/><Relationship Id="rId277" Type="http://schemas.openxmlformats.org/officeDocument/2006/relationships/slide" Target="slides/slide259.xml"/><Relationship Id="rId298" Type="http://schemas.openxmlformats.org/officeDocument/2006/relationships/slide" Target="slides/slide280.xml"/><Relationship Id="rId116" Type="http://schemas.openxmlformats.org/officeDocument/2006/relationships/slide" Target="slides/slide98.xml"/><Relationship Id="rId137" Type="http://schemas.openxmlformats.org/officeDocument/2006/relationships/slide" Target="slides/slide119.xml"/><Relationship Id="rId158" Type="http://schemas.openxmlformats.org/officeDocument/2006/relationships/slide" Target="slides/slide140.xml"/><Relationship Id="rId302" Type="http://schemas.openxmlformats.org/officeDocument/2006/relationships/slide" Target="slides/slide284.xml"/><Relationship Id="rId323" Type="http://schemas.openxmlformats.org/officeDocument/2006/relationships/slide" Target="slides/slide305.xml"/><Relationship Id="rId344" Type="http://schemas.openxmlformats.org/officeDocument/2006/relationships/slide" Target="slides/slide326.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179" Type="http://schemas.openxmlformats.org/officeDocument/2006/relationships/slide" Target="slides/slide161.xml"/><Relationship Id="rId365" Type="http://schemas.openxmlformats.org/officeDocument/2006/relationships/slide" Target="slides/slide347.xml"/><Relationship Id="rId190" Type="http://schemas.openxmlformats.org/officeDocument/2006/relationships/slide" Target="slides/slide172.xml"/><Relationship Id="rId204" Type="http://schemas.openxmlformats.org/officeDocument/2006/relationships/slide" Target="slides/slide186.xml"/><Relationship Id="rId225" Type="http://schemas.openxmlformats.org/officeDocument/2006/relationships/slide" Target="slides/slide207.xml"/><Relationship Id="rId246" Type="http://schemas.openxmlformats.org/officeDocument/2006/relationships/slide" Target="slides/slide228.xml"/><Relationship Id="rId267" Type="http://schemas.openxmlformats.org/officeDocument/2006/relationships/slide" Target="slides/slide249.xml"/><Relationship Id="rId288" Type="http://schemas.openxmlformats.org/officeDocument/2006/relationships/slide" Target="slides/slide270.xml"/><Relationship Id="rId106" Type="http://schemas.openxmlformats.org/officeDocument/2006/relationships/slide" Target="slides/slide88.xml"/><Relationship Id="rId127" Type="http://schemas.openxmlformats.org/officeDocument/2006/relationships/slide" Target="slides/slide109.xml"/><Relationship Id="rId313" Type="http://schemas.openxmlformats.org/officeDocument/2006/relationships/slide" Target="slides/slide295.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94" Type="http://schemas.openxmlformats.org/officeDocument/2006/relationships/slide" Target="slides/slide76.xml"/><Relationship Id="rId148" Type="http://schemas.openxmlformats.org/officeDocument/2006/relationships/slide" Target="slides/slide130.xml"/><Relationship Id="rId169" Type="http://schemas.openxmlformats.org/officeDocument/2006/relationships/slide" Target="slides/slide151.xml"/><Relationship Id="rId334" Type="http://schemas.openxmlformats.org/officeDocument/2006/relationships/slide" Target="slides/slide316.xml"/><Relationship Id="rId355" Type="http://schemas.openxmlformats.org/officeDocument/2006/relationships/slide" Target="slides/slide337.xml"/><Relationship Id="rId4" Type="http://schemas.openxmlformats.org/officeDocument/2006/relationships/slideMaster" Target="slideMasters/slideMaster4.xml"/><Relationship Id="rId180" Type="http://schemas.openxmlformats.org/officeDocument/2006/relationships/slide" Target="slides/slide162.xml"/><Relationship Id="rId215" Type="http://schemas.openxmlformats.org/officeDocument/2006/relationships/slide" Target="slides/slide197.xml"/><Relationship Id="rId236" Type="http://schemas.openxmlformats.org/officeDocument/2006/relationships/slide" Target="slides/slide218.xml"/><Relationship Id="rId257" Type="http://schemas.openxmlformats.org/officeDocument/2006/relationships/slide" Target="slides/slide239.xml"/><Relationship Id="rId278" Type="http://schemas.openxmlformats.org/officeDocument/2006/relationships/slide" Target="slides/slide260.xml"/><Relationship Id="rId303" Type="http://schemas.openxmlformats.org/officeDocument/2006/relationships/slide" Target="slides/slide285.xml"/><Relationship Id="rId42" Type="http://schemas.openxmlformats.org/officeDocument/2006/relationships/slide" Target="slides/slide24.xml"/><Relationship Id="rId84" Type="http://schemas.openxmlformats.org/officeDocument/2006/relationships/slide" Target="slides/slide66.xml"/><Relationship Id="rId138" Type="http://schemas.openxmlformats.org/officeDocument/2006/relationships/slide" Target="slides/slide120.xml"/><Relationship Id="rId345" Type="http://schemas.openxmlformats.org/officeDocument/2006/relationships/slide" Target="slides/slide327.xml"/><Relationship Id="rId191" Type="http://schemas.openxmlformats.org/officeDocument/2006/relationships/slide" Target="slides/slide173.xml"/><Relationship Id="rId205" Type="http://schemas.openxmlformats.org/officeDocument/2006/relationships/slide" Target="slides/slide187.xml"/><Relationship Id="rId247" Type="http://schemas.openxmlformats.org/officeDocument/2006/relationships/slide" Target="slides/slide229.xml"/><Relationship Id="rId107" Type="http://schemas.openxmlformats.org/officeDocument/2006/relationships/slide" Target="slides/slide89.xml"/><Relationship Id="rId289" Type="http://schemas.openxmlformats.org/officeDocument/2006/relationships/slide" Target="slides/slide271.xml"/><Relationship Id="rId11" Type="http://schemas.openxmlformats.org/officeDocument/2006/relationships/slideMaster" Target="slideMasters/slideMaster11.xml"/><Relationship Id="rId53" Type="http://schemas.openxmlformats.org/officeDocument/2006/relationships/slide" Target="slides/slide35.xml"/><Relationship Id="rId149" Type="http://schemas.openxmlformats.org/officeDocument/2006/relationships/slide" Target="slides/slide131.xml"/><Relationship Id="rId314" Type="http://schemas.openxmlformats.org/officeDocument/2006/relationships/slide" Target="slides/slide296.xml"/><Relationship Id="rId356" Type="http://schemas.openxmlformats.org/officeDocument/2006/relationships/slide" Target="slides/slide338.xml"/><Relationship Id="rId95" Type="http://schemas.openxmlformats.org/officeDocument/2006/relationships/slide" Target="slides/slide77.xml"/><Relationship Id="rId160" Type="http://schemas.openxmlformats.org/officeDocument/2006/relationships/slide" Target="slides/slide142.xml"/><Relationship Id="rId216" Type="http://schemas.openxmlformats.org/officeDocument/2006/relationships/slide" Target="slides/slide198.xml"/><Relationship Id="rId258" Type="http://schemas.openxmlformats.org/officeDocument/2006/relationships/slide" Target="slides/slide240.xml"/><Relationship Id="rId22" Type="http://schemas.openxmlformats.org/officeDocument/2006/relationships/slide" Target="slides/slide4.xml"/><Relationship Id="rId64" Type="http://schemas.openxmlformats.org/officeDocument/2006/relationships/slide" Target="slides/slide46.xml"/><Relationship Id="rId118" Type="http://schemas.openxmlformats.org/officeDocument/2006/relationships/slide" Target="slides/slide100.xml"/><Relationship Id="rId325" Type="http://schemas.openxmlformats.org/officeDocument/2006/relationships/slide" Target="slides/slide307.xml"/><Relationship Id="rId367" Type="http://schemas.openxmlformats.org/officeDocument/2006/relationships/slide" Target="slides/slide349.xml"/><Relationship Id="rId171" Type="http://schemas.openxmlformats.org/officeDocument/2006/relationships/slide" Target="slides/slide153.xml"/><Relationship Id="rId227" Type="http://schemas.openxmlformats.org/officeDocument/2006/relationships/slide" Target="slides/slide209.xml"/><Relationship Id="rId269" Type="http://schemas.openxmlformats.org/officeDocument/2006/relationships/slide" Target="slides/slide251.xml"/><Relationship Id="rId33" Type="http://schemas.openxmlformats.org/officeDocument/2006/relationships/slide" Target="slides/slide15.xml"/><Relationship Id="rId129" Type="http://schemas.openxmlformats.org/officeDocument/2006/relationships/slide" Target="slides/slide111.xml"/><Relationship Id="rId280" Type="http://schemas.openxmlformats.org/officeDocument/2006/relationships/slide" Target="slides/slide262.xml"/><Relationship Id="rId336" Type="http://schemas.openxmlformats.org/officeDocument/2006/relationships/slide" Target="slides/slide318.xml"/><Relationship Id="rId75" Type="http://schemas.openxmlformats.org/officeDocument/2006/relationships/slide" Target="slides/slide57.xml"/><Relationship Id="rId140" Type="http://schemas.openxmlformats.org/officeDocument/2006/relationships/slide" Target="slides/slide122.xml"/><Relationship Id="rId182" Type="http://schemas.openxmlformats.org/officeDocument/2006/relationships/slide" Target="slides/slide164.xml"/><Relationship Id="rId6" Type="http://schemas.openxmlformats.org/officeDocument/2006/relationships/slideMaster" Target="slideMasters/slideMaster6.xml"/><Relationship Id="rId238" Type="http://schemas.openxmlformats.org/officeDocument/2006/relationships/slide" Target="slides/slide220.xml"/><Relationship Id="rId291" Type="http://schemas.openxmlformats.org/officeDocument/2006/relationships/slide" Target="slides/slide273.xml"/><Relationship Id="rId305" Type="http://schemas.openxmlformats.org/officeDocument/2006/relationships/slide" Target="slides/slide287.xml"/><Relationship Id="rId347" Type="http://schemas.openxmlformats.org/officeDocument/2006/relationships/slide" Target="slides/slide329.xml"/><Relationship Id="rId44" Type="http://schemas.openxmlformats.org/officeDocument/2006/relationships/slide" Target="slides/slide26.xml"/><Relationship Id="rId86" Type="http://schemas.openxmlformats.org/officeDocument/2006/relationships/slide" Target="slides/slide68.xml"/><Relationship Id="rId151" Type="http://schemas.openxmlformats.org/officeDocument/2006/relationships/slide" Target="slides/slide133.xml"/><Relationship Id="rId193" Type="http://schemas.openxmlformats.org/officeDocument/2006/relationships/slide" Target="slides/slide175.xml"/><Relationship Id="rId207" Type="http://schemas.openxmlformats.org/officeDocument/2006/relationships/slide" Target="slides/slide189.xml"/><Relationship Id="rId249" Type="http://schemas.openxmlformats.org/officeDocument/2006/relationships/slide" Target="slides/slide231.xml"/><Relationship Id="rId13" Type="http://schemas.openxmlformats.org/officeDocument/2006/relationships/slideMaster" Target="slideMasters/slideMaster13.xml"/><Relationship Id="rId109" Type="http://schemas.openxmlformats.org/officeDocument/2006/relationships/slide" Target="slides/slide91.xml"/><Relationship Id="rId260" Type="http://schemas.openxmlformats.org/officeDocument/2006/relationships/slide" Target="slides/slide242.xml"/><Relationship Id="rId316" Type="http://schemas.openxmlformats.org/officeDocument/2006/relationships/slide" Target="slides/slide298.xml"/><Relationship Id="rId55" Type="http://schemas.openxmlformats.org/officeDocument/2006/relationships/slide" Target="slides/slide37.xml"/><Relationship Id="rId97" Type="http://schemas.openxmlformats.org/officeDocument/2006/relationships/slide" Target="slides/slide79.xml"/><Relationship Id="rId120" Type="http://schemas.openxmlformats.org/officeDocument/2006/relationships/slide" Target="slides/slide102.xml"/><Relationship Id="rId358" Type="http://schemas.openxmlformats.org/officeDocument/2006/relationships/slide" Target="slides/slide340.xml"/><Relationship Id="rId162" Type="http://schemas.openxmlformats.org/officeDocument/2006/relationships/slide" Target="slides/slide144.xml"/><Relationship Id="rId218" Type="http://schemas.openxmlformats.org/officeDocument/2006/relationships/slide" Target="slides/slide200.xml"/><Relationship Id="rId271" Type="http://schemas.openxmlformats.org/officeDocument/2006/relationships/slide" Target="slides/slide253.xml"/><Relationship Id="rId24" Type="http://schemas.openxmlformats.org/officeDocument/2006/relationships/slide" Target="slides/slide6.xml"/><Relationship Id="rId66" Type="http://schemas.openxmlformats.org/officeDocument/2006/relationships/slide" Target="slides/slide48.xml"/><Relationship Id="rId131" Type="http://schemas.openxmlformats.org/officeDocument/2006/relationships/slide" Target="slides/slide113.xml"/><Relationship Id="rId327" Type="http://schemas.openxmlformats.org/officeDocument/2006/relationships/slide" Target="slides/slide309.xml"/><Relationship Id="rId369" Type="http://schemas.openxmlformats.org/officeDocument/2006/relationships/notesMaster" Target="notesMasters/notesMaster1.xml"/><Relationship Id="rId173" Type="http://schemas.openxmlformats.org/officeDocument/2006/relationships/slide" Target="slides/slide155.xml"/><Relationship Id="rId229" Type="http://schemas.openxmlformats.org/officeDocument/2006/relationships/slide" Target="slides/slide211.xml"/><Relationship Id="rId240" Type="http://schemas.openxmlformats.org/officeDocument/2006/relationships/slide" Target="slides/slide222.xml"/><Relationship Id="rId35" Type="http://schemas.openxmlformats.org/officeDocument/2006/relationships/slide" Target="slides/slide17.xml"/><Relationship Id="rId77" Type="http://schemas.openxmlformats.org/officeDocument/2006/relationships/slide" Target="slides/slide59.xml"/><Relationship Id="rId100" Type="http://schemas.openxmlformats.org/officeDocument/2006/relationships/slide" Target="slides/slide82.xml"/><Relationship Id="rId282" Type="http://schemas.openxmlformats.org/officeDocument/2006/relationships/slide" Target="slides/slide264.xml"/><Relationship Id="rId338" Type="http://schemas.openxmlformats.org/officeDocument/2006/relationships/slide" Target="slides/slide320.xml"/><Relationship Id="rId8" Type="http://schemas.openxmlformats.org/officeDocument/2006/relationships/slideMaster" Target="slideMasters/slideMaster8.xml"/><Relationship Id="rId142" Type="http://schemas.openxmlformats.org/officeDocument/2006/relationships/slide" Target="slides/slide124.xml"/><Relationship Id="rId184" Type="http://schemas.openxmlformats.org/officeDocument/2006/relationships/slide" Target="slides/slide166.xml"/><Relationship Id="rId251" Type="http://schemas.openxmlformats.org/officeDocument/2006/relationships/slide" Target="slides/slide233.xml"/><Relationship Id="rId46" Type="http://schemas.openxmlformats.org/officeDocument/2006/relationships/slide" Target="slides/slide28.xml"/><Relationship Id="rId293" Type="http://schemas.openxmlformats.org/officeDocument/2006/relationships/slide" Target="slides/slide275.xml"/><Relationship Id="rId307" Type="http://schemas.openxmlformats.org/officeDocument/2006/relationships/slide" Target="slides/slide289.xml"/><Relationship Id="rId349" Type="http://schemas.openxmlformats.org/officeDocument/2006/relationships/slide" Target="slides/slide331.xml"/><Relationship Id="rId88" Type="http://schemas.openxmlformats.org/officeDocument/2006/relationships/slide" Target="slides/slide70.xml"/><Relationship Id="rId111" Type="http://schemas.openxmlformats.org/officeDocument/2006/relationships/slide" Target="slides/slide93.xml"/><Relationship Id="rId153" Type="http://schemas.openxmlformats.org/officeDocument/2006/relationships/slide" Target="slides/slide135.xml"/><Relationship Id="rId195" Type="http://schemas.openxmlformats.org/officeDocument/2006/relationships/slide" Target="slides/slide177.xml"/><Relationship Id="rId209" Type="http://schemas.openxmlformats.org/officeDocument/2006/relationships/slide" Target="slides/slide191.xml"/><Relationship Id="rId360" Type="http://schemas.openxmlformats.org/officeDocument/2006/relationships/slide" Target="slides/slide342.xml"/><Relationship Id="rId220" Type="http://schemas.openxmlformats.org/officeDocument/2006/relationships/slide" Target="slides/slide202.xml"/><Relationship Id="rId15" Type="http://schemas.openxmlformats.org/officeDocument/2006/relationships/slideMaster" Target="slideMasters/slideMaster15.xml"/><Relationship Id="rId57" Type="http://schemas.openxmlformats.org/officeDocument/2006/relationships/slide" Target="slides/slide39.xml"/><Relationship Id="rId262" Type="http://schemas.openxmlformats.org/officeDocument/2006/relationships/slide" Target="slides/slide244.xml"/><Relationship Id="rId318" Type="http://schemas.openxmlformats.org/officeDocument/2006/relationships/slide" Target="slides/slide30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7-22T10:51:30.011"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855CFC-666D-41BB-A9A8-55BA0F7A7CA6}" type="doc">
      <dgm:prSet loTypeId="urn:microsoft.com/office/officeart/2005/8/layout/hProcess9" loCatId="process" qsTypeId="urn:microsoft.com/office/officeart/2005/8/quickstyle/simple1" qsCatId="simple" csTypeId="urn:microsoft.com/office/officeart/2005/8/colors/accent1_2" csCatId="accent1" phldr="1"/>
      <dgm:spPr/>
    </dgm:pt>
    <dgm:pt modelId="{E1A6AA20-6A72-48C4-BB5C-990ACE207281}">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b="1" dirty="0">
              <a:solidFill>
                <a:srgbClr val="FF0000"/>
              </a:solidFill>
            </a:rPr>
            <a:t>输入</a:t>
          </a:r>
        </a:p>
      </dgm:t>
    </dgm:pt>
    <dgm:pt modelId="{C56D1393-4C1C-4258-BBBB-005ACBD19AAD}" type="parTrans" cxnId="{AA49DF5F-8C61-4727-A1F8-DBFCE7F3F807}">
      <dgm:prSet/>
      <dgm:spPr/>
      <dgm:t>
        <a:bodyPr/>
        <a:lstStyle/>
        <a:p>
          <a:endParaRPr lang="zh-CN" altLang="en-US"/>
        </a:p>
      </dgm:t>
    </dgm:pt>
    <dgm:pt modelId="{63DB1358-104A-48F7-847F-704E2734D9E7}" type="sibTrans" cxnId="{AA49DF5F-8C61-4727-A1F8-DBFCE7F3F807}">
      <dgm:prSet/>
      <dgm:spPr/>
      <dgm:t>
        <a:bodyPr/>
        <a:lstStyle/>
        <a:p>
          <a:endParaRPr lang="zh-CN" altLang="en-US"/>
        </a:p>
      </dgm:t>
    </dgm:pt>
    <dgm:pt modelId="{E41D007C-5A7D-4E4B-BBDD-D92EACFDC45D}">
      <dgm:prSet phldrT="[文本]">
        <dgm:style>
          <a:lnRef idx="1">
            <a:schemeClr val="accent5"/>
          </a:lnRef>
          <a:fillRef idx="3">
            <a:schemeClr val="accent5"/>
          </a:fillRef>
          <a:effectRef idx="2">
            <a:schemeClr val="accent5"/>
          </a:effectRef>
          <a:fontRef idx="minor">
            <a:schemeClr val="lt1"/>
          </a:fontRef>
        </dgm:style>
      </dgm:prSet>
      <dgm:spPr/>
      <dgm:t>
        <a:bodyPr/>
        <a:lstStyle/>
        <a:p>
          <a:r>
            <a:rPr lang="zh-CN" altLang="en-US" dirty="0">
              <a:solidFill>
                <a:srgbClr val="FF0000"/>
              </a:solidFill>
            </a:rPr>
            <a:t>算法</a:t>
          </a:r>
        </a:p>
      </dgm:t>
    </dgm:pt>
    <dgm:pt modelId="{63111E2F-04CE-41C2-B8BB-3F06FA33A1E4}" type="parTrans" cxnId="{192D6DB9-181F-45E8-A58F-EF1ADBF92A89}">
      <dgm:prSet/>
      <dgm:spPr/>
      <dgm:t>
        <a:bodyPr/>
        <a:lstStyle/>
        <a:p>
          <a:endParaRPr lang="zh-CN" altLang="en-US"/>
        </a:p>
      </dgm:t>
    </dgm:pt>
    <dgm:pt modelId="{63D8D29A-C623-4B88-B74B-D58B1D8DFDEA}" type="sibTrans" cxnId="{192D6DB9-181F-45E8-A58F-EF1ADBF92A89}">
      <dgm:prSet/>
      <dgm:spPr/>
      <dgm:t>
        <a:bodyPr/>
        <a:lstStyle/>
        <a:p>
          <a:endParaRPr lang="zh-CN" altLang="en-US"/>
        </a:p>
      </dgm:t>
    </dgm:pt>
    <dgm:pt modelId="{C4DF0C47-6B14-43BA-B783-A4E895096411}">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rgbClr val="FF0000"/>
              </a:solidFill>
            </a:rPr>
            <a:t>输出</a:t>
          </a:r>
        </a:p>
      </dgm:t>
    </dgm:pt>
    <dgm:pt modelId="{01227E6C-FCC8-4F6C-B645-349BFCBD344D}" type="parTrans" cxnId="{183499B4-8F9C-4795-9FCF-71CD3C0BDF25}">
      <dgm:prSet/>
      <dgm:spPr/>
      <dgm:t>
        <a:bodyPr/>
        <a:lstStyle/>
        <a:p>
          <a:endParaRPr lang="zh-CN" altLang="en-US"/>
        </a:p>
      </dgm:t>
    </dgm:pt>
    <dgm:pt modelId="{F0A81DA4-A7A7-4BE8-ABB8-F5DF868A2CF8}" type="sibTrans" cxnId="{183499B4-8F9C-4795-9FCF-71CD3C0BDF25}">
      <dgm:prSet/>
      <dgm:spPr/>
      <dgm:t>
        <a:bodyPr/>
        <a:lstStyle/>
        <a:p>
          <a:endParaRPr lang="zh-CN" altLang="en-US"/>
        </a:p>
      </dgm:t>
    </dgm:pt>
    <dgm:pt modelId="{FC0D892C-BBC6-4BFE-8AC4-00CD2AEA71A0}" type="pres">
      <dgm:prSet presAssocID="{78855CFC-666D-41BB-A9A8-55BA0F7A7CA6}" presName="CompostProcess" presStyleCnt="0">
        <dgm:presLayoutVars>
          <dgm:dir/>
          <dgm:resizeHandles val="exact"/>
        </dgm:presLayoutVars>
      </dgm:prSet>
      <dgm:spPr/>
    </dgm:pt>
    <dgm:pt modelId="{E84D8DCF-38F8-4090-B31C-B930139A42D3}" type="pres">
      <dgm:prSet presAssocID="{78855CFC-666D-41BB-A9A8-55BA0F7A7CA6}" presName="arrow" presStyleLbl="bgShp" presStyleIdx="0" presStyleCnt="1"/>
      <dgm:spPr/>
    </dgm:pt>
    <dgm:pt modelId="{52988ACB-C0ED-4A27-8E95-21EA3FB6C2C3}" type="pres">
      <dgm:prSet presAssocID="{78855CFC-666D-41BB-A9A8-55BA0F7A7CA6}" presName="linearProcess" presStyleCnt="0"/>
      <dgm:spPr/>
    </dgm:pt>
    <dgm:pt modelId="{2452D4DD-06B6-46BC-86AF-7363C95DE81D}" type="pres">
      <dgm:prSet presAssocID="{E1A6AA20-6A72-48C4-BB5C-990ACE207281}" presName="textNode" presStyleLbl="node1" presStyleIdx="0" presStyleCnt="3">
        <dgm:presLayoutVars>
          <dgm:bulletEnabled val="1"/>
        </dgm:presLayoutVars>
      </dgm:prSet>
      <dgm:spPr/>
    </dgm:pt>
    <dgm:pt modelId="{C7CE769E-17EB-4596-BEC8-82A0C66508E0}" type="pres">
      <dgm:prSet presAssocID="{63DB1358-104A-48F7-847F-704E2734D9E7}" presName="sibTrans" presStyleCnt="0"/>
      <dgm:spPr/>
    </dgm:pt>
    <dgm:pt modelId="{6A43D5E1-AFE0-432B-8536-0040681F8FA1}" type="pres">
      <dgm:prSet presAssocID="{E41D007C-5A7D-4E4B-BBDD-D92EACFDC45D}" presName="textNode" presStyleLbl="node1" presStyleIdx="1" presStyleCnt="3">
        <dgm:presLayoutVars>
          <dgm:bulletEnabled val="1"/>
        </dgm:presLayoutVars>
      </dgm:prSet>
      <dgm:spPr/>
    </dgm:pt>
    <dgm:pt modelId="{71F6BDF3-6450-4279-B446-1EB1139D856C}" type="pres">
      <dgm:prSet presAssocID="{63D8D29A-C623-4B88-B74B-D58B1D8DFDEA}" presName="sibTrans" presStyleCnt="0"/>
      <dgm:spPr/>
    </dgm:pt>
    <dgm:pt modelId="{E498D9CC-8BBE-43F7-B6E8-E989A4E5AEDF}" type="pres">
      <dgm:prSet presAssocID="{C4DF0C47-6B14-43BA-B783-A4E895096411}" presName="textNode" presStyleLbl="node1" presStyleIdx="2" presStyleCnt="3">
        <dgm:presLayoutVars>
          <dgm:bulletEnabled val="1"/>
        </dgm:presLayoutVars>
      </dgm:prSet>
      <dgm:spPr/>
    </dgm:pt>
  </dgm:ptLst>
  <dgm:cxnLst>
    <dgm:cxn modelId="{2903D738-261A-4428-B99A-91E1075ED3A1}" type="presOf" srcId="{E41D007C-5A7D-4E4B-BBDD-D92EACFDC45D}" destId="{6A43D5E1-AFE0-432B-8536-0040681F8FA1}" srcOrd="0" destOrd="0" presId="urn:microsoft.com/office/officeart/2005/8/layout/hProcess9"/>
    <dgm:cxn modelId="{2B94215C-B72F-46BE-BDD1-9C9A410D24DE}" type="presOf" srcId="{E1A6AA20-6A72-48C4-BB5C-990ACE207281}" destId="{2452D4DD-06B6-46BC-86AF-7363C95DE81D}" srcOrd="0" destOrd="0" presId="urn:microsoft.com/office/officeart/2005/8/layout/hProcess9"/>
    <dgm:cxn modelId="{AA49DF5F-8C61-4727-A1F8-DBFCE7F3F807}" srcId="{78855CFC-666D-41BB-A9A8-55BA0F7A7CA6}" destId="{E1A6AA20-6A72-48C4-BB5C-990ACE207281}" srcOrd="0" destOrd="0" parTransId="{C56D1393-4C1C-4258-BBBB-005ACBD19AAD}" sibTransId="{63DB1358-104A-48F7-847F-704E2734D9E7}"/>
    <dgm:cxn modelId="{A8CBD84D-5D90-4FB8-AA54-AD3AA3F0C021}" type="presOf" srcId="{78855CFC-666D-41BB-A9A8-55BA0F7A7CA6}" destId="{FC0D892C-BBC6-4BFE-8AC4-00CD2AEA71A0}" srcOrd="0" destOrd="0" presId="urn:microsoft.com/office/officeart/2005/8/layout/hProcess9"/>
    <dgm:cxn modelId="{183499B4-8F9C-4795-9FCF-71CD3C0BDF25}" srcId="{78855CFC-666D-41BB-A9A8-55BA0F7A7CA6}" destId="{C4DF0C47-6B14-43BA-B783-A4E895096411}" srcOrd="2" destOrd="0" parTransId="{01227E6C-FCC8-4F6C-B645-349BFCBD344D}" sibTransId="{F0A81DA4-A7A7-4BE8-ABB8-F5DF868A2CF8}"/>
    <dgm:cxn modelId="{192D6DB9-181F-45E8-A58F-EF1ADBF92A89}" srcId="{78855CFC-666D-41BB-A9A8-55BA0F7A7CA6}" destId="{E41D007C-5A7D-4E4B-BBDD-D92EACFDC45D}" srcOrd="1" destOrd="0" parTransId="{63111E2F-04CE-41C2-B8BB-3F06FA33A1E4}" sibTransId="{63D8D29A-C623-4B88-B74B-D58B1D8DFDEA}"/>
    <dgm:cxn modelId="{E7F62EDC-551C-4686-AE19-C52EF4764BC8}" type="presOf" srcId="{C4DF0C47-6B14-43BA-B783-A4E895096411}" destId="{E498D9CC-8BBE-43F7-B6E8-E989A4E5AEDF}" srcOrd="0" destOrd="0" presId="urn:microsoft.com/office/officeart/2005/8/layout/hProcess9"/>
    <dgm:cxn modelId="{82F5AFF1-E5C3-46C6-8831-020C4246BAF8}" type="presParOf" srcId="{FC0D892C-BBC6-4BFE-8AC4-00CD2AEA71A0}" destId="{E84D8DCF-38F8-4090-B31C-B930139A42D3}" srcOrd="0" destOrd="0" presId="urn:microsoft.com/office/officeart/2005/8/layout/hProcess9"/>
    <dgm:cxn modelId="{73537AAF-6940-4DAE-8D1A-7788A3107EEE}" type="presParOf" srcId="{FC0D892C-BBC6-4BFE-8AC4-00CD2AEA71A0}" destId="{52988ACB-C0ED-4A27-8E95-21EA3FB6C2C3}" srcOrd="1" destOrd="0" presId="urn:microsoft.com/office/officeart/2005/8/layout/hProcess9"/>
    <dgm:cxn modelId="{809784CD-30FF-434D-926A-3C4F9C70E2C6}" type="presParOf" srcId="{52988ACB-C0ED-4A27-8E95-21EA3FB6C2C3}" destId="{2452D4DD-06B6-46BC-86AF-7363C95DE81D}" srcOrd="0" destOrd="0" presId="urn:microsoft.com/office/officeart/2005/8/layout/hProcess9"/>
    <dgm:cxn modelId="{1272AD37-CA65-47D4-800B-23CA34BAA486}" type="presParOf" srcId="{52988ACB-C0ED-4A27-8E95-21EA3FB6C2C3}" destId="{C7CE769E-17EB-4596-BEC8-82A0C66508E0}" srcOrd="1" destOrd="0" presId="urn:microsoft.com/office/officeart/2005/8/layout/hProcess9"/>
    <dgm:cxn modelId="{42F25B32-D959-4D8D-BD04-65C0C2732B57}" type="presParOf" srcId="{52988ACB-C0ED-4A27-8E95-21EA3FB6C2C3}" destId="{6A43D5E1-AFE0-432B-8536-0040681F8FA1}" srcOrd="2" destOrd="0" presId="urn:microsoft.com/office/officeart/2005/8/layout/hProcess9"/>
    <dgm:cxn modelId="{D9858815-9AAF-41BE-9EB6-6E6BBBD22E6A}" type="presParOf" srcId="{52988ACB-C0ED-4A27-8E95-21EA3FB6C2C3}" destId="{71F6BDF3-6450-4279-B446-1EB1139D856C}" srcOrd="3" destOrd="0" presId="urn:microsoft.com/office/officeart/2005/8/layout/hProcess9"/>
    <dgm:cxn modelId="{E10A8CE8-C93B-486E-B838-82468C39DEEA}" type="presParOf" srcId="{52988ACB-C0ED-4A27-8E95-21EA3FB6C2C3}" destId="{E498D9CC-8BBE-43F7-B6E8-E989A4E5AED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9EF8B-A0E4-4F23-AA12-67AE4531A3E4}" type="doc">
      <dgm:prSet loTypeId="urn:microsoft.com/office/officeart/2005/8/layout/architecture" loCatId="relationship" qsTypeId="urn:microsoft.com/office/officeart/2005/8/quickstyle/simple1" qsCatId="simple" csTypeId="urn:microsoft.com/office/officeart/2005/8/colors/accent1_2" csCatId="accent1" phldr="1"/>
      <dgm:spPr/>
      <dgm:t>
        <a:bodyPr/>
        <a:lstStyle/>
        <a:p>
          <a:endParaRPr lang="zh-CN" altLang="en-US"/>
        </a:p>
      </dgm:t>
    </dgm:pt>
    <dgm:pt modelId="{82A40926-5A00-4212-830C-6C3C4050B8D3}">
      <dgm:prSet phldrT="[文本]">
        <dgm:style>
          <a:lnRef idx="1">
            <a:schemeClr val="accent6"/>
          </a:lnRef>
          <a:fillRef idx="3">
            <a:schemeClr val="accent6"/>
          </a:fillRef>
          <a:effectRef idx="2">
            <a:schemeClr val="accent6"/>
          </a:effectRef>
          <a:fontRef idx="minor">
            <a:schemeClr val="lt1"/>
          </a:fontRef>
        </dgm:style>
      </dgm:prSet>
      <dgm:spPr/>
      <dgm:t>
        <a:bodyPr/>
        <a:lstStyle/>
        <a:p>
          <a:r>
            <a:rPr lang="zh-CN" altLang="en-US"/>
            <a:t>电话号码本</a:t>
          </a:r>
          <a:endParaRPr lang="zh-CN" altLang="en-US" dirty="0"/>
        </a:p>
      </dgm:t>
    </dgm:pt>
    <dgm:pt modelId="{78ED2E34-A342-44B3-9526-599B34BDDE8A}" type="parTrans" cxnId="{36C96D36-9156-440A-B9CC-B5DDEF2A8623}">
      <dgm:prSet/>
      <dgm:spPr/>
      <dgm:t>
        <a:bodyPr/>
        <a:lstStyle/>
        <a:p>
          <a:endParaRPr lang="zh-CN" altLang="en-US"/>
        </a:p>
      </dgm:t>
    </dgm:pt>
    <dgm:pt modelId="{69F46E1C-69B6-4828-BB65-D7945981990E}" type="sibTrans" cxnId="{36C96D36-9156-440A-B9CC-B5DDEF2A8623}">
      <dgm:prSet/>
      <dgm:spPr/>
      <dgm:t>
        <a:bodyPr/>
        <a:lstStyle/>
        <a:p>
          <a:endParaRPr lang="zh-CN" altLang="en-US"/>
        </a:p>
      </dgm:t>
    </dgm:pt>
    <dgm:pt modelId="{B7B5C8FD-E8CA-405E-95D1-0C6C323CB193}">
      <dgm:prSet phldrT="[文本]">
        <dgm:style>
          <a:lnRef idx="1">
            <a:schemeClr val="accent6"/>
          </a:lnRef>
          <a:fillRef idx="2">
            <a:schemeClr val="accent6"/>
          </a:fillRef>
          <a:effectRef idx="1">
            <a:schemeClr val="accent6"/>
          </a:effectRef>
          <a:fontRef idx="minor">
            <a:schemeClr val="dk1"/>
          </a:fontRef>
        </dgm:style>
      </dgm:prSet>
      <dgm:spPr/>
      <dgm:t>
        <a:bodyPr/>
        <a:lstStyle/>
        <a:p>
          <a:r>
            <a:rPr lang="zh-CN" altLang="en-US" dirty="0"/>
            <a:t>姓名</a:t>
          </a:r>
        </a:p>
      </dgm:t>
    </dgm:pt>
    <dgm:pt modelId="{30CE6A3E-A7F1-47F7-800F-91EA8F756570}" type="parTrans" cxnId="{1275291D-4C54-4CD6-8965-5ACA15525F0F}">
      <dgm:prSet/>
      <dgm:spPr/>
      <dgm:t>
        <a:bodyPr/>
        <a:lstStyle/>
        <a:p>
          <a:endParaRPr lang="zh-CN" altLang="en-US"/>
        </a:p>
      </dgm:t>
    </dgm:pt>
    <dgm:pt modelId="{6021E959-C22B-411A-8C51-34525515A2B8}" type="sibTrans" cxnId="{1275291D-4C54-4CD6-8965-5ACA15525F0F}">
      <dgm:prSet/>
      <dgm:spPr/>
      <dgm:t>
        <a:bodyPr/>
        <a:lstStyle/>
        <a:p>
          <a:endParaRPr lang="zh-CN" altLang="en-US"/>
        </a:p>
      </dgm:t>
    </dgm:pt>
    <dgm:pt modelId="{A7015F73-A67D-4D66-B92E-D2A67EA04D47}">
      <dgm:prSet phldrT="[文本]">
        <dgm:style>
          <a:lnRef idx="1">
            <a:schemeClr val="accent6"/>
          </a:lnRef>
          <a:fillRef idx="2">
            <a:schemeClr val="accent6"/>
          </a:fillRef>
          <a:effectRef idx="1">
            <a:schemeClr val="accent6"/>
          </a:effectRef>
          <a:fontRef idx="minor">
            <a:schemeClr val="dk1"/>
          </a:fontRef>
        </dgm:style>
      </dgm:prSet>
      <dgm:spPr/>
      <dgm:t>
        <a:bodyPr/>
        <a:lstStyle/>
        <a:p>
          <a:r>
            <a:rPr lang="zh-CN" altLang="en-US" dirty="0"/>
            <a:t>电话号码</a:t>
          </a:r>
        </a:p>
      </dgm:t>
    </dgm:pt>
    <dgm:pt modelId="{CB04C4F1-405C-4BEE-BA9E-0C08E15614DD}" type="parTrans" cxnId="{D1DDEDF1-A9AB-44C8-A722-A11815D166ED}">
      <dgm:prSet/>
      <dgm:spPr/>
      <dgm:t>
        <a:bodyPr/>
        <a:lstStyle/>
        <a:p>
          <a:endParaRPr lang="zh-CN" altLang="en-US"/>
        </a:p>
      </dgm:t>
    </dgm:pt>
    <dgm:pt modelId="{40717314-944A-4F0F-A584-A4F1011FAD47}" type="sibTrans" cxnId="{D1DDEDF1-A9AB-44C8-A722-A11815D166ED}">
      <dgm:prSet/>
      <dgm:spPr/>
      <dgm:t>
        <a:bodyPr/>
        <a:lstStyle/>
        <a:p>
          <a:endParaRPr lang="zh-CN" altLang="en-US"/>
        </a:p>
      </dgm:t>
    </dgm:pt>
    <dgm:pt modelId="{F25A80FE-5080-47CE-A8E6-12E03BFAA113}">
      <dgm:prSet phldrT="[文本]">
        <dgm:style>
          <a:lnRef idx="1">
            <a:schemeClr val="accent6"/>
          </a:lnRef>
          <a:fillRef idx="2">
            <a:schemeClr val="accent6"/>
          </a:fillRef>
          <a:effectRef idx="1">
            <a:schemeClr val="accent6"/>
          </a:effectRef>
          <a:fontRef idx="minor">
            <a:schemeClr val="dk1"/>
          </a:fontRef>
        </dgm:style>
      </dgm:prSet>
      <dgm:spPr/>
      <dgm:t>
        <a:bodyPr/>
        <a:lstStyle/>
        <a:p>
          <a:r>
            <a:rPr lang="zh-CN" altLang="en-US" dirty="0"/>
            <a:t>地址</a:t>
          </a:r>
        </a:p>
      </dgm:t>
    </dgm:pt>
    <dgm:pt modelId="{FA11A280-BDAF-4DA5-91BE-DA1C445993E5}" type="parTrans" cxnId="{70314CA0-96D1-46DD-BDEC-C9CA90C5F32B}">
      <dgm:prSet/>
      <dgm:spPr/>
      <dgm:t>
        <a:bodyPr/>
        <a:lstStyle/>
        <a:p>
          <a:endParaRPr lang="zh-CN" altLang="en-US"/>
        </a:p>
      </dgm:t>
    </dgm:pt>
    <dgm:pt modelId="{DD850762-A3B4-44F8-8A52-962495AF24AB}" type="sibTrans" cxnId="{70314CA0-96D1-46DD-BDEC-C9CA90C5F32B}">
      <dgm:prSet/>
      <dgm:spPr/>
      <dgm:t>
        <a:bodyPr/>
        <a:lstStyle/>
        <a:p>
          <a:endParaRPr lang="zh-CN" altLang="en-US"/>
        </a:p>
      </dgm:t>
    </dgm:pt>
    <dgm:pt modelId="{2C3D4AF3-6F71-4EE6-BB0A-9F63C8B4A36E}" type="pres">
      <dgm:prSet presAssocID="{DF09EF8B-A0E4-4F23-AA12-67AE4531A3E4}" presName="Name0" presStyleCnt="0">
        <dgm:presLayoutVars>
          <dgm:chPref val="1"/>
          <dgm:dir/>
          <dgm:animOne val="branch"/>
          <dgm:animLvl val="lvl"/>
          <dgm:resizeHandles/>
        </dgm:presLayoutVars>
      </dgm:prSet>
      <dgm:spPr/>
    </dgm:pt>
    <dgm:pt modelId="{DB897E88-A19A-4F07-BD34-D0D73B873118}" type="pres">
      <dgm:prSet presAssocID="{82A40926-5A00-4212-830C-6C3C4050B8D3}" presName="vertOne" presStyleCnt="0"/>
      <dgm:spPr/>
    </dgm:pt>
    <dgm:pt modelId="{CE0C60CC-2F71-44A0-8EBF-B24A6D5BEFA9}" type="pres">
      <dgm:prSet presAssocID="{82A40926-5A00-4212-830C-6C3C4050B8D3}" presName="txOne" presStyleLbl="node0" presStyleIdx="0" presStyleCnt="1" custLinFactY="9807" custLinFactNeighborX="772" custLinFactNeighborY="100000">
        <dgm:presLayoutVars>
          <dgm:chPref val="3"/>
        </dgm:presLayoutVars>
      </dgm:prSet>
      <dgm:spPr/>
    </dgm:pt>
    <dgm:pt modelId="{A6B8F991-7D36-4E5D-B267-7C6205CA8D58}" type="pres">
      <dgm:prSet presAssocID="{82A40926-5A00-4212-830C-6C3C4050B8D3}" presName="parTransOne" presStyleCnt="0"/>
      <dgm:spPr/>
    </dgm:pt>
    <dgm:pt modelId="{AC4AE6DE-FFA5-43DF-91CB-955A9B2A1A13}" type="pres">
      <dgm:prSet presAssocID="{82A40926-5A00-4212-830C-6C3C4050B8D3}" presName="horzOne" presStyleCnt="0"/>
      <dgm:spPr/>
    </dgm:pt>
    <dgm:pt modelId="{99C34928-567A-4FAF-B15C-F74B0291D355}" type="pres">
      <dgm:prSet presAssocID="{B7B5C8FD-E8CA-405E-95D1-0C6C323CB193}" presName="vertTwo" presStyleCnt="0"/>
      <dgm:spPr/>
    </dgm:pt>
    <dgm:pt modelId="{60DF015C-143A-455F-A1B3-A9547BDB70E9}" type="pres">
      <dgm:prSet presAssocID="{B7B5C8FD-E8CA-405E-95D1-0C6C323CB193}" presName="txTwo" presStyleLbl="node2" presStyleIdx="0" presStyleCnt="3">
        <dgm:presLayoutVars>
          <dgm:chPref val="3"/>
        </dgm:presLayoutVars>
      </dgm:prSet>
      <dgm:spPr/>
    </dgm:pt>
    <dgm:pt modelId="{1525E241-0C2B-4C3C-8093-7EE54FB5616F}" type="pres">
      <dgm:prSet presAssocID="{B7B5C8FD-E8CA-405E-95D1-0C6C323CB193}" presName="horzTwo" presStyleCnt="0"/>
      <dgm:spPr/>
    </dgm:pt>
    <dgm:pt modelId="{B9DB1954-0EC1-42A1-BEBE-7B85DABE723F}" type="pres">
      <dgm:prSet presAssocID="{6021E959-C22B-411A-8C51-34525515A2B8}" presName="sibSpaceTwo" presStyleCnt="0"/>
      <dgm:spPr/>
    </dgm:pt>
    <dgm:pt modelId="{58A42297-D619-4E92-8B6C-34CC030BDBF4}" type="pres">
      <dgm:prSet presAssocID="{A7015F73-A67D-4D66-B92E-D2A67EA04D47}" presName="vertTwo" presStyleCnt="0"/>
      <dgm:spPr/>
    </dgm:pt>
    <dgm:pt modelId="{0210123B-F17E-4EB5-89A8-258905D95305}" type="pres">
      <dgm:prSet presAssocID="{A7015F73-A67D-4D66-B92E-D2A67EA04D47}" presName="txTwo" presStyleLbl="node2" presStyleIdx="1" presStyleCnt="3">
        <dgm:presLayoutVars>
          <dgm:chPref val="3"/>
        </dgm:presLayoutVars>
      </dgm:prSet>
      <dgm:spPr/>
    </dgm:pt>
    <dgm:pt modelId="{725C7212-1F89-4809-82FC-EE191213C9FE}" type="pres">
      <dgm:prSet presAssocID="{A7015F73-A67D-4D66-B92E-D2A67EA04D47}" presName="horzTwo" presStyleCnt="0"/>
      <dgm:spPr/>
    </dgm:pt>
    <dgm:pt modelId="{1E657076-7414-49CB-9AA2-32F581DB9B66}" type="pres">
      <dgm:prSet presAssocID="{40717314-944A-4F0F-A584-A4F1011FAD47}" presName="sibSpaceTwo" presStyleCnt="0"/>
      <dgm:spPr/>
    </dgm:pt>
    <dgm:pt modelId="{A03F0832-BCD0-4B25-92C3-6714347EE9AE}" type="pres">
      <dgm:prSet presAssocID="{F25A80FE-5080-47CE-A8E6-12E03BFAA113}" presName="vertTwo" presStyleCnt="0"/>
      <dgm:spPr/>
    </dgm:pt>
    <dgm:pt modelId="{DF4BA545-7EA3-484C-BE4E-252BEABA0064}" type="pres">
      <dgm:prSet presAssocID="{F25A80FE-5080-47CE-A8E6-12E03BFAA113}" presName="txTwo" presStyleLbl="node2" presStyleIdx="2" presStyleCnt="3">
        <dgm:presLayoutVars>
          <dgm:chPref val="3"/>
        </dgm:presLayoutVars>
      </dgm:prSet>
      <dgm:spPr/>
    </dgm:pt>
    <dgm:pt modelId="{E57F7F49-5C8E-4970-8B05-3776A5C6DD4E}" type="pres">
      <dgm:prSet presAssocID="{F25A80FE-5080-47CE-A8E6-12E03BFAA113}" presName="horzTwo" presStyleCnt="0"/>
      <dgm:spPr/>
    </dgm:pt>
  </dgm:ptLst>
  <dgm:cxnLst>
    <dgm:cxn modelId="{1275291D-4C54-4CD6-8965-5ACA15525F0F}" srcId="{82A40926-5A00-4212-830C-6C3C4050B8D3}" destId="{B7B5C8FD-E8CA-405E-95D1-0C6C323CB193}" srcOrd="0" destOrd="0" parTransId="{30CE6A3E-A7F1-47F7-800F-91EA8F756570}" sibTransId="{6021E959-C22B-411A-8C51-34525515A2B8}"/>
    <dgm:cxn modelId="{21FEF220-59E5-4DFE-B5A1-68780E3BF195}" type="presOf" srcId="{F25A80FE-5080-47CE-A8E6-12E03BFAA113}" destId="{DF4BA545-7EA3-484C-BE4E-252BEABA0064}" srcOrd="0" destOrd="0" presId="urn:microsoft.com/office/officeart/2005/8/layout/architecture"/>
    <dgm:cxn modelId="{36C96D36-9156-440A-B9CC-B5DDEF2A8623}" srcId="{DF09EF8B-A0E4-4F23-AA12-67AE4531A3E4}" destId="{82A40926-5A00-4212-830C-6C3C4050B8D3}" srcOrd="0" destOrd="0" parTransId="{78ED2E34-A342-44B3-9526-599B34BDDE8A}" sibTransId="{69F46E1C-69B6-4828-BB65-D7945981990E}"/>
    <dgm:cxn modelId="{7B883A40-C5C8-4C43-B5B8-2A7C678D6883}" type="presOf" srcId="{82A40926-5A00-4212-830C-6C3C4050B8D3}" destId="{CE0C60CC-2F71-44A0-8EBF-B24A6D5BEFA9}" srcOrd="0" destOrd="0" presId="urn:microsoft.com/office/officeart/2005/8/layout/architecture"/>
    <dgm:cxn modelId="{4281DD7D-9C2B-432A-8571-8324F362ABE4}" type="presOf" srcId="{A7015F73-A67D-4D66-B92E-D2A67EA04D47}" destId="{0210123B-F17E-4EB5-89A8-258905D95305}" srcOrd="0" destOrd="0" presId="urn:microsoft.com/office/officeart/2005/8/layout/architecture"/>
    <dgm:cxn modelId="{70314CA0-96D1-46DD-BDEC-C9CA90C5F32B}" srcId="{82A40926-5A00-4212-830C-6C3C4050B8D3}" destId="{F25A80FE-5080-47CE-A8E6-12E03BFAA113}" srcOrd="2" destOrd="0" parTransId="{FA11A280-BDAF-4DA5-91BE-DA1C445993E5}" sibTransId="{DD850762-A3B4-44F8-8A52-962495AF24AB}"/>
    <dgm:cxn modelId="{E22585D5-22D3-4844-AEC7-AF4AE20A494A}" type="presOf" srcId="{DF09EF8B-A0E4-4F23-AA12-67AE4531A3E4}" destId="{2C3D4AF3-6F71-4EE6-BB0A-9F63C8B4A36E}" srcOrd="0" destOrd="0" presId="urn:microsoft.com/office/officeart/2005/8/layout/architecture"/>
    <dgm:cxn modelId="{931ABAE9-7DEB-429F-AE69-AA80F038594C}" type="presOf" srcId="{B7B5C8FD-E8CA-405E-95D1-0C6C323CB193}" destId="{60DF015C-143A-455F-A1B3-A9547BDB70E9}" srcOrd="0" destOrd="0" presId="urn:microsoft.com/office/officeart/2005/8/layout/architecture"/>
    <dgm:cxn modelId="{D1DDEDF1-A9AB-44C8-A722-A11815D166ED}" srcId="{82A40926-5A00-4212-830C-6C3C4050B8D3}" destId="{A7015F73-A67D-4D66-B92E-D2A67EA04D47}" srcOrd="1" destOrd="0" parTransId="{CB04C4F1-405C-4BEE-BA9E-0C08E15614DD}" sibTransId="{40717314-944A-4F0F-A584-A4F1011FAD47}"/>
    <dgm:cxn modelId="{84B79F2E-0442-4E90-872D-47893CD169B1}" type="presParOf" srcId="{2C3D4AF3-6F71-4EE6-BB0A-9F63C8B4A36E}" destId="{DB897E88-A19A-4F07-BD34-D0D73B873118}" srcOrd="0" destOrd="0" presId="urn:microsoft.com/office/officeart/2005/8/layout/architecture"/>
    <dgm:cxn modelId="{DDE75FC2-21C8-4E3A-87EB-0F0B582CF6F6}" type="presParOf" srcId="{DB897E88-A19A-4F07-BD34-D0D73B873118}" destId="{CE0C60CC-2F71-44A0-8EBF-B24A6D5BEFA9}" srcOrd="0" destOrd="0" presId="urn:microsoft.com/office/officeart/2005/8/layout/architecture"/>
    <dgm:cxn modelId="{16244181-A167-4599-8AF9-3A41828F5E9B}" type="presParOf" srcId="{DB897E88-A19A-4F07-BD34-D0D73B873118}" destId="{A6B8F991-7D36-4E5D-B267-7C6205CA8D58}" srcOrd="1" destOrd="0" presId="urn:microsoft.com/office/officeart/2005/8/layout/architecture"/>
    <dgm:cxn modelId="{79BE549D-E65E-4B4F-A563-6E6F6E8EB233}" type="presParOf" srcId="{DB897E88-A19A-4F07-BD34-D0D73B873118}" destId="{AC4AE6DE-FFA5-43DF-91CB-955A9B2A1A13}" srcOrd="2" destOrd="0" presId="urn:microsoft.com/office/officeart/2005/8/layout/architecture"/>
    <dgm:cxn modelId="{9622DF56-A3EF-4982-8260-15FB93E303A4}" type="presParOf" srcId="{AC4AE6DE-FFA5-43DF-91CB-955A9B2A1A13}" destId="{99C34928-567A-4FAF-B15C-F74B0291D355}" srcOrd="0" destOrd="0" presId="urn:microsoft.com/office/officeart/2005/8/layout/architecture"/>
    <dgm:cxn modelId="{F142AA20-6050-4D2F-9171-CBE5A862CF09}" type="presParOf" srcId="{99C34928-567A-4FAF-B15C-F74B0291D355}" destId="{60DF015C-143A-455F-A1B3-A9547BDB70E9}" srcOrd="0" destOrd="0" presId="urn:microsoft.com/office/officeart/2005/8/layout/architecture"/>
    <dgm:cxn modelId="{3764B37D-EE59-4D79-83A7-74E38AC0EC9A}" type="presParOf" srcId="{99C34928-567A-4FAF-B15C-F74B0291D355}" destId="{1525E241-0C2B-4C3C-8093-7EE54FB5616F}" srcOrd="1" destOrd="0" presId="urn:microsoft.com/office/officeart/2005/8/layout/architecture"/>
    <dgm:cxn modelId="{72B65634-7D38-4CF2-BA50-5B13B90EEEB8}" type="presParOf" srcId="{AC4AE6DE-FFA5-43DF-91CB-955A9B2A1A13}" destId="{B9DB1954-0EC1-42A1-BEBE-7B85DABE723F}" srcOrd="1" destOrd="0" presId="urn:microsoft.com/office/officeart/2005/8/layout/architecture"/>
    <dgm:cxn modelId="{F9A56157-EE06-4179-A089-21C7D832FDD5}" type="presParOf" srcId="{AC4AE6DE-FFA5-43DF-91CB-955A9B2A1A13}" destId="{58A42297-D619-4E92-8B6C-34CC030BDBF4}" srcOrd="2" destOrd="0" presId="urn:microsoft.com/office/officeart/2005/8/layout/architecture"/>
    <dgm:cxn modelId="{86D60A4B-112C-4324-830E-4F7A8A2D99F4}" type="presParOf" srcId="{58A42297-D619-4E92-8B6C-34CC030BDBF4}" destId="{0210123B-F17E-4EB5-89A8-258905D95305}" srcOrd="0" destOrd="0" presId="urn:microsoft.com/office/officeart/2005/8/layout/architecture"/>
    <dgm:cxn modelId="{C9EEA65C-618C-4582-A660-2BEAE276465B}" type="presParOf" srcId="{58A42297-D619-4E92-8B6C-34CC030BDBF4}" destId="{725C7212-1F89-4809-82FC-EE191213C9FE}" srcOrd="1" destOrd="0" presId="urn:microsoft.com/office/officeart/2005/8/layout/architecture"/>
    <dgm:cxn modelId="{42F211FC-992C-47E0-A50F-45BC61C7ABC4}" type="presParOf" srcId="{AC4AE6DE-FFA5-43DF-91CB-955A9B2A1A13}" destId="{1E657076-7414-49CB-9AA2-32F581DB9B66}" srcOrd="3" destOrd="0" presId="urn:microsoft.com/office/officeart/2005/8/layout/architecture"/>
    <dgm:cxn modelId="{15B92D4D-E791-4218-B93F-681C5EF24F1E}" type="presParOf" srcId="{AC4AE6DE-FFA5-43DF-91CB-955A9B2A1A13}" destId="{A03F0832-BCD0-4B25-92C3-6714347EE9AE}" srcOrd="4" destOrd="0" presId="urn:microsoft.com/office/officeart/2005/8/layout/architecture"/>
    <dgm:cxn modelId="{C25F2088-F9EA-4CCF-9D89-35A691C921FC}" type="presParOf" srcId="{A03F0832-BCD0-4B25-92C3-6714347EE9AE}" destId="{DF4BA545-7EA3-484C-BE4E-252BEABA0064}" srcOrd="0" destOrd="0" presId="urn:microsoft.com/office/officeart/2005/8/layout/architecture"/>
    <dgm:cxn modelId="{154E4B9E-BAD4-4DED-9DFC-D23031B51779}" type="presParOf" srcId="{A03F0832-BCD0-4B25-92C3-6714347EE9AE}" destId="{E57F7F49-5C8E-4970-8B05-3776A5C6DD4E}"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920A18-ED32-4502-A442-9CE21A553012}"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zh-CN" altLang="en-US"/>
        </a:p>
      </dgm:t>
    </dgm:pt>
    <dgm:pt modelId="{C125C013-48D1-45B1-92F4-4323455A538E}">
      <dgm:prSet phldrT="[文本]" custT="1"/>
      <dgm:spPr/>
      <dgm:t>
        <a:bodyPr/>
        <a:lstStyle/>
        <a:p>
          <a:r>
            <a:rPr lang="zh-CN" altLang="en-US" sz="4400" dirty="0">
              <a:solidFill>
                <a:srgbClr val="92D050"/>
              </a:solidFill>
            </a:rPr>
            <a:t>找到</a:t>
          </a:r>
          <a:r>
            <a:rPr lang="zh-CN" altLang="en-US" sz="5800" dirty="0"/>
            <a:t>：</a:t>
          </a:r>
          <a:endParaRPr lang="en-US" altLang="zh-CN" sz="5800" dirty="0"/>
        </a:p>
        <a:p>
          <a:r>
            <a:rPr lang="zh-CN" altLang="en-US" sz="2400" b="1" dirty="0"/>
            <a:t>输出详细信息</a:t>
          </a:r>
        </a:p>
      </dgm:t>
    </dgm:pt>
    <dgm:pt modelId="{831AA063-12CA-47A9-B802-C68C73A6F33D}" type="parTrans" cxnId="{4E618BA4-3774-4948-8460-4628302970E1}">
      <dgm:prSet/>
      <dgm:spPr/>
      <dgm:t>
        <a:bodyPr/>
        <a:lstStyle/>
        <a:p>
          <a:endParaRPr lang="zh-CN" altLang="en-US"/>
        </a:p>
      </dgm:t>
    </dgm:pt>
    <dgm:pt modelId="{4C5B564B-5D17-493D-9816-B3E56398B671}" type="sibTrans" cxnId="{4E618BA4-3774-4948-8460-4628302970E1}">
      <dgm:prSet/>
      <dgm:spPr/>
      <dgm:t>
        <a:bodyPr/>
        <a:lstStyle/>
        <a:p>
          <a:endParaRPr lang="zh-CN" altLang="en-US"/>
        </a:p>
      </dgm:t>
    </dgm:pt>
    <dgm:pt modelId="{C229D8A3-904C-4E6F-A880-59E69C4800F3}">
      <dgm:prSet phldrT="[文本]" custT="1"/>
      <dgm:spPr/>
      <dgm:t>
        <a:bodyPr/>
        <a:lstStyle/>
        <a:p>
          <a:r>
            <a:rPr lang="zh-CN" altLang="en-US" sz="4200" dirty="0">
              <a:solidFill>
                <a:srgbClr val="FFC000"/>
              </a:solidFill>
            </a:rPr>
            <a:t>找不到</a:t>
          </a:r>
          <a:r>
            <a:rPr lang="zh-CN" altLang="en-US" sz="4200" dirty="0"/>
            <a:t>：</a:t>
          </a:r>
          <a:endParaRPr lang="en-US" altLang="zh-CN" sz="4200" dirty="0"/>
        </a:p>
        <a:p>
          <a:r>
            <a:rPr lang="zh-CN" altLang="en-US" sz="2400" b="1" dirty="0"/>
            <a:t>返回失败信息，等待进一步处理</a:t>
          </a:r>
        </a:p>
      </dgm:t>
    </dgm:pt>
    <dgm:pt modelId="{6F855989-EF86-4C47-9525-BA088B1B33BF}" type="parTrans" cxnId="{4F9B2C9D-F228-47C9-BFB5-C81FC38F587D}">
      <dgm:prSet/>
      <dgm:spPr/>
      <dgm:t>
        <a:bodyPr/>
        <a:lstStyle/>
        <a:p>
          <a:endParaRPr lang="zh-CN" altLang="en-US"/>
        </a:p>
      </dgm:t>
    </dgm:pt>
    <dgm:pt modelId="{D7EFF8FF-4121-404F-918E-11DF1A0666E2}" type="sibTrans" cxnId="{4F9B2C9D-F228-47C9-BFB5-C81FC38F587D}">
      <dgm:prSet/>
      <dgm:spPr/>
      <dgm:t>
        <a:bodyPr/>
        <a:lstStyle/>
        <a:p>
          <a:endParaRPr lang="zh-CN" altLang="en-US"/>
        </a:p>
      </dgm:t>
    </dgm:pt>
    <dgm:pt modelId="{5C9BF022-72CC-4829-9BA1-927AA0474E6D}" type="pres">
      <dgm:prSet presAssocID="{3C920A18-ED32-4502-A442-9CE21A553012}" presName="compositeShape" presStyleCnt="0">
        <dgm:presLayoutVars>
          <dgm:chMax val="2"/>
          <dgm:dir/>
          <dgm:resizeHandles val="exact"/>
        </dgm:presLayoutVars>
      </dgm:prSet>
      <dgm:spPr/>
    </dgm:pt>
    <dgm:pt modelId="{A32A5D6E-2164-4613-97E4-F31D10AC598C}" type="pres">
      <dgm:prSet presAssocID="{C125C013-48D1-45B1-92F4-4323455A538E}" presName="upArrow" presStyleLbl="node1" presStyleIdx="0" presStyleCnt="2" custLinFactNeighborX="9559" custLinFactNeighborY="833">
        <dgm:style>
          <a:lnRef idx="1">
            <a:schemeClr val="accent4"/>
          </a:lnRef>
          <a:fillRef idx="3">
            <a:schemeClr val="accent4"/>
          </a:fillRef>
          <a:effectRef idx="2">
            <a:schemeClr val="accent4"/>
          </a:effectRef>
          <a:fontRef idx="minor">
            <a:schemeClr val="lt1"/>
          </a:fontRef>
        </dgm:style>
      </dgm:prSet>
      <dgm:spPr/>
    </dgm:pt>
    <dgm:pt modelId="{F9B0F570-C572-4973-8FDD-1CB668855E81}" type="pres">
      <dgm:prSet presAssocID="{C125C013-48D1-45B1-92F4-4323455A538E}" presName="upArrowText" presStyleLbl="revTx" presStyleIdx="0" presStyleCnt="2" custScaleX="116355">
        <dgm:presLayoutVars>
          <dgm:chMax val="0"/>
          <dgm:bulletEnabled val="1"/>
        </dgm:presLayoutVars>
      </dgm:prSet>
      <dgm:spPr/>
    </dgm:pt>
    <dgm:pt modelId="{C51BE83E-4FAB-4FEC-B288-2272E17D9BA4}" type="pres">
      <dgm:prSet presAssocID="{C229D8A3-904C-4E6F-A880-59E69C4800F3}" presName="downArrow" presStyleLbl="node1" presStyleIdx="1" presStyleCnt="2" custLinFactNeighborX="-25395" custLinFactNeighborY="-1123">
        <dgm:style>
          <a:lnRef idx="1">
            <a:schemeClr val="accent2"/>
          </a:lnRef>
          <a:fillRef idx="3">
            <a:schemeClr val="accent2"/>
          </a:fillRef>
          <a:effectRef idx="2">
            <a:schemeClr val="accent2"/>
          </a:effectRef>
          <a:fontRef idx="minor">
            <a:schemeClr val="lt1"/>
          </a:fontRef>
        </dgm:style>
      </dgm:prSet>
      <dgm:spPr/>
    </dgm:pt>
    <dgm:pt modelId="{E6282341-12E3-4D90-9259-7C91A661279C}" type="pres">
      <dgm:prSet presAssocID="{C229D8A3-904C-4E6F-A880-59E69C4800F3}" presName="downArrowText" presStyleLbl="revTx" presStyleIdx="1" presStyleCnt="2" custScaleX="130940">
        <dgm:presLayoutVars>
          <dgm:chMax val="0"/>
          <dgm:bulletEnabled val="1"/>
        </dgm:presLayoutVars>
      </dgm:prSet>
      <dgm:spPr/>
    </dgm:pt>
  </dgm:ptLst>
  <dgm:cxnLst>
    <dgm:cxn modelId="{A401FB55-EDE7-419B-9D96-4272029CC723}" type="presOf" srcId="{C229D8A3-904C-4E6F-A880-59E69C4800F3}" destId="{E6282341-12E3-4D90-9259-7C91A661279C}" srcOrd="0" destOrd="0" presId="urn:microsoft.com/office/officeart/2005/8/layout/arrow4"/>
    <dgm:cxn modelId="{4F9B2C9D-F228-47C9-BFB5-C81FC38F587D}" srcId="{3C920A18-ED32-4502-A442-9CE21A553012}" destId="{C229D8A3-904C-4E6F-A880-59E69C4800F3}" srcOrd="1" destOrd="0" parTransId="{6F855989-EF86-4C47-9525-BA088B1B33BF}" sibTransId="{D7EFF8FF-4121-404F-918E-11DF1A0666E2}"/>
    <dgm:cxn modelId="{4E618BA4-3774-4948-8460-4628302970E1}" srcId="{3C920A18-ED32-4502-A442-9CE21A553012}" destId="{C125C013-48D1-45B1-92F4-4323455A538E}" srcOrd="0" destOrd="0" parTransId="{831AA063-12CA-47A9-B802-C68C73A6F33D}" sibTransId="{4C5B564B-5D17-493D-9816-B3E56398B671}"/>
    <dgm:cxn modelId="{2B71BED9-0B5C-4BCA-8999-3C52E9ADAA44}" type="presOf" srcId="{C125C013-48D1-45B1-92F4-4323455A538E}" destId="{F9B0F570-C572-4973-8FDD-1CB668855E81}" srcOrd="0" destOrd="0" presId="urn:microsoft.com/office/officeart/2005/8/layout/arrow4"/>
    <dgm:cxn modelId="{81D555F2-8B82-4F15-9EB3-F51CA0DCA8A0}" type="presOf" srcId="{3C920A18-ED32-4502-A442-9CE21A553012}" destId="{5C9BF022-72CC-4829-9BA1-927AA0474E6D}" srcOrd="0" destOrd="0" presId="urn:microsoft.com/office/officeart/2005/8/layout/arrow4"/>
    <dgm:cxn modelId="{3D25A9CC-4ACC-4750-BB58-413BBD489182}" type="presParOf" srcId="{5C9BF022-72CC-4829-9BA1-927AA0474E6D}" destId="{A32A5D6E-2164-4613-97E4-F31D10AC598C}" srcOrd="0" destOrd="0" presId="urn:microsoft.com/office/officeart/2005/8/layout/arrow4"/>
    <dgm:cxn modelId="{3D77F73C-2E2C-4454-8E26-8F6A744B5799}" type="presParOf" srcId="{5C9BF022-72CC-4829-9BA1-927AA0474E6D}" destId="{F9B0F570-C572-4973-8FDD-1CB668855E81}" srcOrd="1" destOrd="0" presId="urn:microsoft.com/office/officeart/2005/8/layout/arrow4"/>
    <dgm:cxn modelId="{59F58F00-C66C-4F63-9597-AF81C3EB2620}" type="presParOf" srcId="{5C9BF022-72CC-4829-9BA1-927AA0474E6D}" destId="{C51BE83E-4FAB-4FEC-B288-2272E17D9BA4}" srcOrd="2" destOrd="0" presId="urn:microsoft.com/office/officeart/2005/8/layout/arrow4"/>
    <dgm:cxn modelId="{F748398E-B48C-4B9D-9CF7-4FC8E2A3F62F}" type="presParOf" srcId="{5C9BF022-72CC-4829-9BA1-927AA0474E6D}" destId="{E6282341-12E3-4D90-9259-7C91A661279C}"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1EBC44-B53C-404D-8270-BF471950E7F3}" type="doc">
      <dgm:prSet loTypeId="urn:microsoft.com/office/officeart/2005/8/layout/list1" loCatId="list" qsTypeId="urn:microsoft.com/office/officeart/2005/8/quickstyle/3d1" qsCatId="3D" csTypeId="urn:microsoft.com/office/officeart/2005/8/colors/accent3_5" csCatId="accent3" phldr="1"/>
      <dgm:spPr/>
      <dgm:t>
        <a:bodyPr/>
        <a:lstStyle/>
        <a:p>
          <a:endParaRPr lang="zh-CN" altLang="en-US"/>
        </a:p>
      </dgm:t>
    </dgm:pt>
    <dgm:pt modelId="{06892E72-CF2C-4ACE-8A13-1B78D4BC5D83}">
      <dgm:prSet phldrT="[文本]" custT="1"/>
      <dgm:spPr/>
      <dgm:t>
        <a:bodyPr/>
        <a:lstStyle/>
        <a:p>
          <a:pPr algn="ctr"/>
          <a:r>
            <a:rPr lang="zh-CN" altLang="en-US" sz="3200" dirty="0">
              <a:solidFill>
                <a:srgbClr val="0070C0"/>
              </a:solidFill>
              <a:latin typeface="微软雅黑" panose="020B0503020204020204" pitchFamily="34" charset="-122"/>
              <a:ea typeface="微软雅黑" panose="020B0503020204020204" pitchFamily="34" charset="-122"/>
            </a:rPr>
            <a:t>顺序查找</a:t>
          </a:r>
        </a:p>
      </dgm:t>
    </dgm:pt>
    <dgm:pt modelId="{5E71D7ED-B001-4246-B741-562931321DF7}" type="parTrans" cxnId="{3A283E85-848C-4AC7-8655-13C0C41CFA99}">
      <dgm:prSet/>
      <dgm:spPr/>
      <dgm:t>
        <a:bodyPr/>
        <a:lstStyle/>
        <a:p>
          <a:pPr algn="ctr"/>
          <a:endParaRPr lang="zh-CN" altLang="en-US" sz="900">
            <a:solidFill>
              <a:srgbClr val="0070C0"/>
            </a:solidFill>
            <a:latin typeface="微软雅黑" panose="020B0503020204020204" pitchFamily="34" charset="-122"/>
            <a:ea typeface="微软雅黑" panose="020B0503020204020204" pitchFamily="34" charset="-122"/>
          </a:endParaRPr>
        </a:p>
      </dgm:t>
    </dgm:pt>
    <dgm:pt modelId="{58036865-E9D3-409C-A8D4-740D3D37FA22}" type="sibTrans" cxnId="{3A283E85-848C-4AC7-8655-13C0C41CFA99}">
      <dgm:prSet/>
      <dgm:spPr/>
      <dgm:t>
        <a:bodyPr/>
        <a:lstStyle/>
        <a:p>
          <a:pPr algn="ctr"/>
          <a:endParaRPr lang="zh-CN" altLang="en-US" sz="900">
            <a:solidFill>
              <a:srgbClr val="0070C0"/>
            </a:solidFill>
            <a:latin typeface="微软雅黑" panose="020B0503020204020204" pitchFamily="34" charset="-122"/>
            <a:ea typeface="微软雅黑" panose="020B0503020204020204" pitchFamily="34" charset="-122"/>
          </a:endParaRPr>
        </a:p>
      </dgm:t>
    </dgm:pt>
    <dgm:pt modelId="{EED9527E-B688-4629-8D6F-C86E9B23464B}">
      <dgm:prSet phldrT="[文本]" custT="1"/>
      <dgm:spPr/>
      <dgm:t>
        <a:bodyPr/>
        <a:lstStyle/>
        <a:p>
          <a:pPr algn="ctr"/>
          <a:r>
            <a:rPr lang="zh-CN" altLang="en-US" sz="3200">
              <a:solidFill>
                <a:srgbClr val="0070C0"/>
              </a:solidFill>
              <a:latin typeface="微软雅黑" panose="020B0503020204020204" pitchFamily="34" charset="-122"/>
              <a:ea typeface="微软雅黑" panose="020B0503020204020204" pitchFamily="34" charset="-122"/>
            </a:rPr>
            <a:t>索引查找</a:t>
          </a:r>
          <a:endParaRPr lang="zh-CN" altLang="en-US" sz="3200" dirty="0">
            <a:solidFill>
              <a:srgbClr val="0070C0"/>
            </a:solidFill>
            <a:latin typeface="微软雅黑" panose="020B0503020204020204" pitchFamily="34" charset="-122"/>
            <a:ea typeface="微软雅黑" panose="020B0503020204020204" pitchFamily="34" charset="-122"/>
          </a:endParaRPr>
        </a:p>
      </dgm:t>
    </dgm:pt>
    <dgm:pt modelId="{B3DCEEF1-86B0-4CCA-850F-A5FA54CCEC24}" type="parTrans" cxnId="{F76C8F63-DDEC-46A4-90B9-E3E6D31AD10E}">
      <dgm:prSet/>
      <dgm:spPr/>
      <dgm:t>
        <a:bodyPr/>
        <a:lstStyle/>
        <a:p>
          <a:pPr algn="ctr"/>
          <a:endParaRPr lang="zh-CN" altLang="en-US" sz="900">
            <a:solidFill>
              <a:srgbClr val="0070C0"/>
            </a:solidFill>
            <a:latin typeface="微软雅黑" panose="020B0503020204020204" pitchFamily="34" charset="-122"/>
            <a:ea typeface="微软雅黑" panose="020B0503020204020204" pitchFamily="34" charset="-122"/>
          </a:endParaRPr>
        </a:p>
      </dgm:t>
    </dgm:pt>
    <dgm:pt modelId="{BB80469D-7A35-4E9C-926D-BA8D70424B7A}" type="sibTrans" cxnId="{F76C8F63-DDEC-46A4-90B9-E3E6D31AD10E}">
      <dgm:prSet/>
      <dgm:spPr/>
      <dgm:t>
        <a:bodyPr/>
        <a:lstStyle/>
        <a:p>
          <a:pPr algn="ctr"/>
          <a:endParaRPr lang="zh-CN" altLang="en-US" sz="900">
            <a:solidFill>
              <a:srgbClr val="0070C0"/>
            </a:solidFill>
            <a:latin typeface="微软雅黑" panose="020B0503020204020204" pitchFamily="34" charset="-122"/>
            <a:ea typeface="微软雅黑" panose="020B0503020204020204" pitchFamily="34" charset="-122"/>
          </a:endParaRPr>
        </a:p>
      </dgm:t>
    </dgm:pt>
    <dgm:pt modelId="{EDBC67C2-5023-4045-860C-D4BBB021FC6D}">
      <dgm:prSet phldrT="[文本]" custT="1"/>
      <dgm:spPr/>
      <dgm:t>
        <a:bodyPr/>
        <a:lstStyle/>
        <a:p>
          <a:pPr algn="ctr"/>
          <a:r>
            <a:rPr lang="zh-CN" altLang="en-US" sz="3200">
              <a:solidFill>
                <a:srgbClr val="0070C0"/>
              </a:solidFill>
              <a:latin typeface="微软雅黑" panose="020B0503020204020204" pitchFamily="34" charset="-122"/>
              <a:ea typeface="微软雅黑" panose="020B0503020204020204" pitchFamily="34" charset="-122"/>
            </a:rPr>
            <a:t>哈希查找</a:t>
          </a:r>
          <a:endParaRPr lang="zh-CN" altLang="en-US" sz="3200" dirty="0">
            <a:solidFill>
              <a:srgbClr val="0070C0"/>
            </a:solidFill>
            <a:latin typeface="微软雅黑" panose="020B0503020204020204" pitchFamily="34" charset="-122"/>
            <a:ea typeface="微软雅黑" panose="020B0503020204020204" pitchFamily="34" charset="-122"/>
          </a:endParaRPr>
        </a:p>
      </dgm:t>
    </dgm:pt>
    <dgm:pt modelId="{8F50630B-DE3E-46A4-AC1F-86E0507CEB72}" type="parTrans" cxnId="{346864D0-9517-4471-894C-092F307E6197}">
      <dgm:prSet/>
      <dgm:spPr/>
      <dgm:t>
        <a:bodyPr/>
        <a:lstStyle/>
        <a:p>
          <a:pPr algn="ctr"/>
          <a:endParaRPr lang="zh-CN" altLang="en-US" sz="900">
            <a:solidFill>
              <a:srgbClr val="0070C0"/>
            </a:solidFill>
            <a:latin typeface="微软雅黑" panose="020B0503020204020204" pitchFamily="34" charset="-122"/>
            <a:ea typeface="微软雅黑" panose="020B0503020204020204" pitchFamily="34" charset="-122"/>
          </a:endParaRPr>
        </a:p>
      </dgm:t>
    </dgm:pt>
    <dgm:pt modelId="{ACD241E2-D7EE-43A6-9769-090CBCBB530A}" type="sibTrans" cxnId="{346864D0-9517-4471-894C-092F307E6197}">
      <dgm:prSet/>
      <dgm:spPr/>
      <dgm:t>
        <a:bodyPr/>
        <a:lstStyle/>
        <a:p>
          <a:pPr algn="ctr"/>
          <a:endParaRPr lang="zh-CN" altLang="en-US" sz="900">
            <a:solidFill>
              <a:srgbClr val="0070C0"/>
            </a:solidFill>
            <a:latin typeface="微软雅黑" panose="020B0503020204020204" pitchFamily="34" charset="-122"/>
            <a:ea typeface="微软雅黑" panose="020B0503020204020204" pitchFamily="34" charset="-122"/>
          </a:endParaRPr>
        </a:p>
      </dgm:t>
    </dgm:pt>
    <dgm:pt modelId="{0FED71F9-F702-4B55-9D3E-79D9A6F22AEE}">
      <dgm:prSet custT="1"/>
      <dgm:spPr/>
      <dgm:t>
        <a:bodyPr/>
        <a:lstStyle/>
        <a:p>
          <a:pPr algn="ctr"/>
          <a:r>
            <a:rPr lang="zh-CN" altLang="en-US" sz="2800" b="1" dirty="0">
              <a:solidFill>
                <a:schemeClr val="tx2">
                  <a:lumMod val="50000"/>
                  <a:lumOff val="50000"/>
                </a:schemeClr>
              </a:solidFill>
            </a:rPr>
            <a:t>折半</a:t>
          </a:r>
          <a:r>
            <a:rPr lang="en-US" altLang="zh-CN" sz="2800" b="1" dirty="0">
              <a:solidFill>
                <a:schemeClr val="tx2">
                  <a:lumMod val="50000"/>
                  <a:lumOff val="50000"/>
                </a:schemeClr>
              </a:solidFill>
            </a:rPr>
            <a:t>/</a:t>
          </a:r>
          <a:r>
            <a:rPr lang="zh-CN" altLang="en-US" sz="2800" b="1" dirty="0">
              <a:solidFill>
                <a:schemeClr val="tx2">
                  <a:lumMod val="50000"/>
                  <a:lumOff val="50000"/>
                </a:schemeClr>
              </a:solidFill>
            </a:rPr>
            <a:t>二分查找</a:t>
          </a:r>
        </a:p>
      </dgm:t>
    </dgm:pt>
    <dgm:pt modelId="{131B0BAA-B3E1-4261-AF65-F562C5A143EA}" type="parTrans" cxnId="{41121C9F-C389-45FD-A190-0395CB93BF84}">
      <dgm:prSet/>
      <dgm:spPr/>
      <dgm:t>
        <a:bodyPr/>
        <a:lstStyle/>
        <a:p>
          <a:endParaRPr lang="zh-CN" altLang="en-US"/>
        </a:p>
      </dgm:t>
    </dgm:pt>
    <dgm:pt modelId="{0CF8E4C0-E79A-423E-B397-3ABF3E07F533}" type="sibTrans" cxnId="{41121C9F-C389-45FD-A190-0395CB93BF84}">
      <dgm:prSet/>
      <dgm:spPr/>
      <dgm:t>
        <a:bodyPr/>
        <a:lstStyle/>
        <a:p>
          <a:endParaRPr lang="zh-CN" altLang="en-US"/>
        </a:p>
      </dgm:t>
    </dgm:pt>
    <dgm:pt modelId="{3001B80C-1070-4E6D-B25A-02A00ACF5A26}" type="pres">
      <dgm:prSet presAssocID="{D41EBC44-B53C-404D-8270-BF471950E7F3}" presName="linear" presStyleCnt="0">
        <dgm:presLayoutVars>
          <dgm:dir/>
          <dgm:animLvl val="lvl"/>
          <dgm:resizeHandles val="exact"/>
        </dgm:presLayoutVars>
      </dgm:prSet>
      <dgm:spPr/>
    </dgm:pt>
    <dgm:pt modelId="{84A904BC-CDCF-4A0E-A308-A8F6ED8CD5CE}" type="pres">
      <dgm:prSet presAssocID="{06892E72-CF2C-4ACE-8A13-1B78D4BC5D83}" presName="parentLin" presStyleCnt="0"/>
      <dgm:spPr/>
    </dgm:pt>
    <dgm:pt modelId="{3FF9BF54-E9F1-428A-8DE3-EED471FFF82B}" type="pres">
      <dgm:prSet presAssocID="{06892E72-CF2C-4ACE-8A13-1B78D4BC5D83}" presName="parentLeftMargin" presStyleLbl="node1" presStyleIdx="0" presStyleCnt="4"/>
      <dgm:spPr/>
    </dgm:pt>
    <dgm:pt modelId="{CA41D992-6FC6-4CC2-B027-782BC088B4CC}" type="pres">
      <dgm:prSet presAssocID="{06892E72-CF2C-4ACE-8A13-1B78D4BC5D83}" presName="parentText" presStyleLbl="node1" presStyleIdx="0" presStyleCnt="4">
        <dgm:presLayoutVars>
          <dgm:chMax val="0"/>
          <dgm:bulletEnabled val="1"/>
        </dgm:presLayoutVars>
      </dgm:prSet>
      <dgm:spPr/>
    </dgm:pt>
    <dgm:pt modelId="{001D01AD-AC83-4587-A327-97943243DC22}" type="pres">
      <dgm:prSet presAssocID="{06892E72-CF2C-4ACE-8A13-1B78D4BC5D83}" presName="negativeSpace" presStyleCnt="0"/>
      <dgm:spPr/>
    </dgm:pt>
    <dgm:pt modelId="{B03919D1-4A9D-4778-91B3-622D44390C8B}" type="pres">
      <dgm:prSet presAssocID="{06892E72-CF2C-4ACE-8A13-1B78D4BC5D83}" presName="childText" presStyleLbl="conFgAcc1" presStyleIdx="0" presStyleCnt="4">
        <dgm:presLayoutVars>
          <dgm:bulletEnabled val="1"/>
        </dgm:presLayoutVars>
      </dgm:prSet>
      <dgm:spPr/>
    </dgm:pt>
    <dgm:pt modelId="{117812E9-59D7-4596-9076-E4A0F76A6DF4}" type="pres">
      <dgm:prSet presAssocID="{58036865-E9D3-409C-A8D4-740D3D37FA22}" presName="spaceBetweenRectangles" presStyleCnt="0"/>
      <dgm:spPr/>
    </dgm:pt>
    <dgm:pt modelId="{94737B80-4BF5-4C85-B63B-E14F71D64B21}" type="pres">
      <dgm:prSet presAssocID="{0FED71F9-F702-4B55-9D3E-79D9A6F22AEE}" presName="parentLin" presStyleCnt="0"/>
      <dgm:spPr/>
    </dgm:pt>
    <dgm:pt modelId="{CDA7FDFA-74CF-44EF-9EC4-16EC0B03555B}" type="pres">
      <dgm:prSet presAssocID="{0FED71F9-F702-4B55-9D3E-79D9A6F22AEE}" presName="parentLeftMargin" presStyleLbl="node1" presStyleIdx="0" presStyleCnt="4"/>
      <dgm:spPr/>
    </dgm:pt>
    <dgm:pt modelId="{65F99046-48F1-4B7B-96EE-AB7953724348}" type="pres">
      <dgm:prSet presAssocID="{0FED71F9-F702-4B55-9D3E-79D9A6F22AEE}" presName="parentText" presStyleLbl="node1" presStyleIdx="1" presStyleCnt="4">
        <dgm:presLayoutVars>
          <dgm:chMax val="0"/>
          <dgm:bulletEnabled val="1"/>
        </dgm:presLayoutVars>
      </dgm:prSet>
      <dgm:spPr/>
    </dgm:pt>
    <dgm:pt modelId="{ADFD3FE6-4929-4725-AD56-FA6E572DCAC2}" type="pres">
      <dgm:prSet presAssocID="{0FED71F9-F702-4B55-9D3E-79D9A6F22AEE}" presName="negativeSpace" presStyleCnt="0"/>
      <dgm:spPr/>
    </dgm:pt>
    <dgm:pt modelId="{EB0E9847-5E5E-41E3-B7C0-D84390E1AF53}" type="pres">
      <dgm:prSet presAssocID="{0FED71F9-F702-4B55-9D3E-79D9A6F22AEE}" presName="childText" presStyleLbl="conFgAcc1" presStyleIdx="1" presStyleCnt="4">
        <dgm:presLayoutVars>
          <dgm:bulletEnabled val="1"/>
        </dgm:presLayoutVars>
      </dgm:prSet>
      <dgm:spPr/>
    </dgm:pt>
    <dgm:pt modelId="{3E17A672-54C4-4D8C-BEE1-26EF82A67208}" type="pres">
      <dgm:prSet presAssocID="{0CF8E4C0-E79A-423E-B397-3ABF3E07F533}" presName="spaceBetweenRectangles" presStyleCnt="0"/>
      <dgm:spPr/>
    </dgm:pt>
    <dgm:pt modelId="{7D0A4E24-1C6F-42FA-A249-5FBF285D4DA3}" type="pres">
      <dgm:prSet presAssocID="{EED9527E-B688-4629-8D6F-C86E9B23464B}" presName="parentLin" presStyleCnt="0"/>
      <dgm:spPr/>
    </dgm:pt>
    <dgm:pt modelId="{6AC7CEAC-3BD1-4C6C-981D-7A3853008DCA}" type="pres">
      <dgm:prSet presAssocID="{EED9527E-B688-4629-8D6F-C86E9B23464B}" presName="parentLeftMargin" presStyleLbl="node1" presStyleIdx="1" presStyleCnt="4"/>
      <dgm:spPr/>
    </dgm:pt>
    <dgm:pt modelId="{6468B1A8-26F6-4F3E-B92C-59104C53E913}" type="pres">
      <dgm:prSet presAssocID="{EED9527E-B688-4629-8D6F-C86E9B23464B}" presName="parentText" presStyleLbl="node1" presStyleIdx="2" presStyleCnt="4">
        <dgm:presLayoutVars>
          <dgm:chMax val="0"/>
          <dgm:bulletEnabled val="1"/>
        </dgm:presLayoutVars>
      </dgm:prSet>
      <dgm:spPr/>
    </dgm:pt>
    <dgm:pt modelId="{CF060211-B522-46B3-983E-11735A004DCE}" type="pres">
      <dgm:prSet presAssocID="{EED9527E-B688-4629-8D6F-C86E9B23464B}" presName="negativeSpace" presStyleCnt="0"/>
      <dgm:spPr/>
    </dgm:pt>
    <dgm:pt modelId="{6EA5E2A5-BFEB-4171-9E80-5314BE212A51}" type="pres">
      <dgm:prSet presAssocID="{EED9527E-B688-4629-8D6F-C86E9B23464B}" presName="childText" presStyleLbl="conFgAcc1" presStyleIdx="2" presStyleCnt="4">
        <dgm:presLayoutVars>
          <dgm:bulletEnabled val="1"/>
        </dgm:presLayoutVars>
      </dgm:prSet>
      <dgm:spPr/>
    </dgm:pt>
    <dgm:pt modelId="{ED74CFB3-5031-46DA-B379-790F4B83EF07}" type="pres">
      <dgm:prSet presAssocID="{BB80469D-7A35-4E9C-926D-BA8D70424B7A}" presName="spaceBetweenRectangles" presStyleCnt="0"/>
      <dgm:spPr/>
    </dgm:pt>
    <dgm:pt modelId="{3C3470CE-9F94-4152-B60F-FA89F0283B66}" type="pres">
      <dgm:prSet presAssocID="{EDBC67C2-5023-4045-860C-D4BBB021FC6D}" presName="parentLin" presStyleCnt="0"/>
      <dgm:spPr/>
    </dgm:pt>
    <dgm:pt modelId="{9D792233-BBA1-433D-B3F1-765BB1DF959C}" type="pres">
      <dgm:prSet presAssocID="{EDBC67C2-5023-4045-860C-D4BBB021FC6D}" presName="parentLeftMargin" presStyleLbl="node1" presStyleIdx="2" presStyleCnt="4"/>
      <dgm:spPr/>
    </dgm:pt>
    <dgm:pt modelId="{A5D20BC2-DBCC-4132-A8B8-08B33E88C7FC}" type="pres">
      <dgm:prSet presAssocID="{EDBC67C2-5023-4045-860C-D4BBB021FC6D}" presName="parentText" presStyleLbl="node1" presStyleIdx="3" presStyleCnt="4">
        <dgm:presLayoutVars>
          <dgm:chMax val="0"/>
          <dgm:bulletEnabled val="1"/>
        </dgm:presLayoutVars>
      </dgm:prSet>
      <dgm:spPr/>
    </dgm:pt>
    <dgm:pt modelId="{E86590B2-B7D3-4AA0-8973-5DD2DAFCE8A4}" type="pres">
      <dgm:prSet presAssocID="{EDBC67C2-5023-4045-860C-D4BBB021FC6D}" presName="negativeSpace" presStyleCnt="0"/>
      <dgm:spPr/>
    </dgm:pt>
    <dgm:pt modelId="{478E19BD-32BE-4E9F-B9BF-443C5047E986}" type="pres">
      <dgm:prSet presAssocID="{EDBC67C2-5023-4045-860C-D4BBB021FC6D}" presName="childText" presStyleLbl="conFgAcc1" presStyleIdx="3" presStyleCnt="4">
        <dgm:presLayoutVars>
          <dgm:bulletEnabled val="1"/>
        </dgm:presLayoutVars>
      </dgm:prSet>
      <dgm:spPr/>
    </dgm:pt>
  </dgm:ptLst>
  <dgm:cxnLst>
    <dgm:cxn modelId="{7EF7A35C-F76E-4220-B182-C0783F170243}" type="presOf" srcId="{EDBC67C2-5023-4045-860C-D4BBB021FC6D}" destId="{A5D20BC2-DBCC-4132-A8B8-08B33E88C7FC}" srcOrd="1" destOrd="0" presId="urn:microsoft.com/office/officeart/2005/8/layout/list1"/>
    <dgm:cxn modelId="{3E12F25F-3335-4697-97B0-B26DF296C564}" type="presOf" srcId="{D41EBC44-B53C-404D-8270-BF471950E7F3}" destId="{3001B80C-1070-4E6D-B25A-02A00ACF5A26}" srcOrd="0" destOrd="0" presId="urn:microsoft.com/office/officeart/2005/8/layout/list1"/>
    <dgm:cxn modelId="{F76C8F63-DDEC-46A4-90B9-E3E6D31AD10E}" srcId="{D41EBC44-B53C-404D-8270-BF471950E7F3}" destId="{EED9527E-B688-4629-8D6F-C86E9B23464B}" srcOrd="2" destOrd="0" parTransId="{B3DCEEF1-86B0-4CCA-850F-A5FA54CCEC24}" sibTransId="{BB80469D-7A35-4E9C-926D-BA8D70424B7A}"/>
    <dgm:cxn modelId="{DB253B69-ADF6-4B5A-A76E-67CE98AF799A}" type="presOf" srcId="{0FED71F9-F702-4B55-9D3E-79D9A6F22AEE}" destId="{65F99046-48F1-4B7B-96EE-AB7953724348}" srcOrd="1" destOrd="0" presId="urn:microsoft.com/office/officeart/2005/8/layout/list1"/>
    <dgm:cxn modelId="{916D9F72-A925-46B0-8AAF-703E95493562}" type="presOf" srcId="{EED9527E-B688-4629-8D6F-C86E9B23464B}" destId="{6AC7CEAC-3BD1-4C6C-981D-7A3853008DCA}" srcOrd="0" destOrd="0" presId="urn:microsoft.com/office/officeart/2005/8/layout/list1"/>
    <dgm:cxn modelId="{4A60C754-279F-4D10-B479-963460638C15}" type="presOf" srcId="{0FED71F9-F702-4B55-9D3E-79D9A6F22AEE}" destId="{CDA7FDFA-74CF-44EF-9EC4-16EC0B03555B}" srcOrd="0" destOrd="0" presId="urn:microsoft.com/office/officeart/2005/8/layout/list1"/>
    <dgm:cxn modelId="{3A283E85-848C-4AC7-8655-13C0C41CFA99}" srcId="{D41EBC44-B53C-404D-8270-BF471950E7F3}" destId="{06892E72-CF2C-4ACE-8A13-1B78D4BC5D83}" srcOrd="0" destOrd="0" parTransId="{5E71D7ED-B001-4246-B741-562931321DF7}" sibTransId="{58036865-E9D3-409C-A8D4-740D3D37FA22}"/>
    <dgm:cxn modelId="{77E7F291-000C-42A0-97AE-57CCC0D4DF1D}" type="presOf" srcId="{EDBC67C2-5023-4045-860C-D4BBB021FC6D}" destId="{9D792233-BBA1-433D-B3F1-765BB1DF959C}" srcOrd="0" destOrd="0" presId="urn:microsoft.com/office/officeart/2005/8/layout/list1"/>
    <dgm:cxn modelId="{41121C9F-C389-45FD-A190-0395CB93BF84}" srcId="{D41EBC44-B53C-404D-8270-BF471950E7F3}" destId="{0FED71F9-F702-4B55-9D3E-79D9A6F22AEE}" srcOrd="1" destOrd="0" parTransId="{131B0BAA-B3E1-4261-AF65-F562C5A143EA}" sibTransId="{0CF8E4C0-E79A-423E-B397-3ABF3E07F533}"/>
    <dgm:cxn modelId="{1227D1A6-6C74-4633-A00B-2EA05D89A268}" type="presOf" srcId="{EED9527E-B688-4629-8D6F-C86E9B23464B}" destId="{6468B1A8-26F6-4F3E-B92C-59104C53E913}" srcOrd="1" destOrd="0" presId="urn:microsoft.com/office/officeart/2005/8/layout/list1"/>
    <dgm:cxn modelId="{4E8007BA-4052-4916-8AFA-2BAFEE82E52C}" type="presOf" srcId="{06892E72-CF2C-4ACE-8A13-1B78D4BC5D83}" destId="{3FF9BF54-E9F1-428A-8DE3-EED471FFF82B}" srcOrd="0" destOrd="0" presId="urn:microsoft.com/office/officeart/2005/8/layout/list1"/>
    <dgm:cxn modelId="{346864D0-9517-4471-894C-092F307E6197}" srcId="{D41EBC44-B53C-404D-8270-BF471950E7F3}" destId="{EDBC67C2-5023-4045-860C-D4BBB021FC6D}" srcOrd="3" destOrd="0" parTransId="{8F50630B-DE3E-46A4-AC1F-86E0507CEB72}" sibTransId="{ACD241E2-D7EE-43A6-9769-090CBCBB530A}"/>
    <dgm:cxn modelId="{1ADFC9D0-BEDC-4708-AD86-B6FDD48F7073}" type="presOf" srcId="{06892E72-CF2C-4ACE-8A13-1B78D4BC5D83}" destId="{CA41D992-6FC6-4CC2-B027-782BC088B4CC}" srcOrd="1" destOrd="0" presId="urn:microsoft.com/office/officeart/2005/8/layout/list1"/>
    <dgm:cxn modelId="{521729BE-0A0F-4AAD-B3F8-BD82BB58E856}" type="presParOf" srcId="{3001B80C-1070-4E6D-B25A-02A00ACF5A26}" destId="{84A904BC-CDCF-4A0E-A308-A8F6ED8CD5CE}" srcOrd="0" destOrd="0" presId="urn:microsoft.com/office/officeart/2005/8/layout/list1"/>
    <dgm:cxn modelId="{8BAEF229-3AFB-4E79-AB55-2D0B074A49BA}" type="presParOf" srcId="{84A904BC-CDCF-4A0E-A308-A8F6ED8CD5CE}" destId="{3FF9BF54-E9F1-428A-8DE3-EED471FFF82B}" srcOrd="0" destOrd="0" presId="urn:microsoft.com/office/officeart/2005/8/layout/list1"/>
    <dgm:cxn modelId="{5F133D01-B7C3-4E53-A586-AF2459937F81}" type="presParOf" srcId="{84A904BC-CDCF-4A0E-A308-A8F6ED8CD5CE}" destId="{CA41D992-6FC6-4CC2-B027-782BC088B4CC}" srcOrd="1" destOrd="0" presId="urn:microsoft.com/office/officeart/2005/8/layout/list1"/>
    <dgm:cxn modelId="{E5459418-2F52-41C8-AE65-DF544A93A7B9}" type="presParOf" srcId="{3001B80C-1070-4E6D-B25A-02A00ACF5A26}" destId="{001D01AD-AC83-4587-A327-97943243DC22}" srcOrd="1" destOrd="0" presId="urn:microsoft.com/office/officeart/2005/8/layout/list1"/>
    <dgm:cxn modelId="{70B0C913-86A7-4088-9A9F-76C2B06D1EEE}" type="presParOf" srcId="{3001B80C-1070-4E6D-B25A-02A00ACF5A26}" destId="{B03919D1-4A9D-4778-91B3-622D44390C8B}" srcOrd="2" destOrd="0" presId="urn:microsoft.com/office/officeart/2005/8/layout/list1"/>
    <dgm:cxn modelId="{4862A52E-A443-4817-A950-23F2A3B2BC60}" type="presParOf" srcId="{3001B80C-1070-4E6D-B25A-02A00ACF5A26}" destId="{117812E9-59D7-4596-9076-E4A0F76A6DF4}" srcOrd="3" destOrd="0" presId="urn:microsoft.com/office/officeart/2005/8/layout/list1"/>
    <dgm:cxn modelId="{D54BCE03-FA55-4935-983B-C95AC982AFEE}" type="presParOf" srcId="{3001B80C-1070-4E6D-B25A-02A00ACF5A26}" destId="{94737B80-4BF5-4C85-B63B-E14F71D64B21}" srcOrd="4" destOrd="0" presId="urn:microsoft.com/office/officeart/2005/8/layout/list1"/>
    <dgm:cxn modelId="{9FC72F91-B036-44B7-9319-07FAA276979F}" type="presParOf" srcId="{94737B80-4BF5-4C85-B63B-E14F71D64B21}" destId="{CDA7FDFA-74CF-44EF-9EC4-16EC0B03555B}" srcOrd="0" destOrd="0" presId="urn:microsoft.com/office/officeart/2005/8/layout/list1"/>
    <dgm:cxn modelId="{15808AD1-1875-4E34-B121-A50D8F1C18E5}" type="presParOf" srcId="{94737B80-4BF5-4C85-B63B-E14F71D64B21}" destId="{65F99046-48F1-4B7B-96EE-AB7953724348}" srcOrd="1" destOrd="0" presId="urn:microsoft.com/office/officeart/2005/8/layout/list1"/>
    <dgm:cxn modelId="{EA40E6AE-9684-465D-9605-C53C2EFD26A1}" type="presParOf" srcId="{3001B80C-1070-4E6D-B25A-02A00ACF5A26}" destId="{ADFD3FE6-4929-4725-AD56-FA6E572DCAC2}" srcOrd="5" destOrd="0" presId="urn:microsoft.com/office/officeart/2005/8/layout/list1"/>
    <dgm:cxn modelId="{2BFD9C6C-C2ED-4A5F-A475-F10367DEFF3D}" type="presParOf" srcId="{3001B80C-1070-4E6D-B25A-02A00ACF5A26}" destId="{EB0E9847-5E5E-41E3-B7C0-D84390E1AF53}" srcOrd="6" destOrd="0" presId="urn:microsoft.com/office/officeart/2005/8/layout/list1"/>
    <dgm:cxn modelId="{60F339D7-E82F-4F48-833A-8443EA92AE2E}" type="presParOf" srcId="{3001B80C-1070-4E6D-B25A-02A00ACF5A26}" destId="{3E17A672-54C4-4D8C-BEE1-26EF82A67208}" srcOrd="7" destOrd="0" presId="urn:microsoft.com/office/officeart/2005/8/layout/list1"/>
    <dgm:cxn modelId="{61386629-E223-4ADD-82E2-01F9A826C26C}" type="presParOf" srcId="{3001B80C-1070-4E6D-B25A-02A00ACF5A26}" destId="{7D0A4E24-1C6F-42FA-A249-5FBF285D4DA3}" srcOrd="8" destOrd="0" presId="urn:microsoft.com/office/officeart/2005/8/layout/list1"/>
    <dgm:cxn modelId="{474EA7B3-9328-43C9-B81E-B0B02BFF38C4}" type="presParOf" srcId="{7D0A4E24-1C6F-42FA-A249-5FBF285D4DA3}" destId="{6AC7CEAC-3BD1-4C6C-981D-7A3853008DCA}" srcOrd="0" destOrd="0" presId="urn:microsoft.com/office/officeart/2005/8/layout/list1"/>
    <dgm:cxn modelId="{54117A90-C674-4455-8210-CBBD97A9894E}" type="presParOf" srcId="{7D0A4E24-1C6F-42FA-A249-5FBF285D4DA3}" destId="{6468B1A8-26F6-4F3E-B92C-59104C53E913}" srcOrd="1" destOrd="0" presId="urn:microsoft.com/office/officeart/2005/8/layout/list1"/>
    <dgm:cxn modelId="{FDEDFA3F-766B-455C-A6F8-4786206A56C4}" type="presParOf" srcId="{3001B80C-1070-4E6D-B25A-02A00ACF5A26}" destId="{CF060211-B522-46B3-983E-11735A004DCE}" srcOrd="9" destOrd="0" presId="urn:microsoft.com/office/officeart/2005/8/layout/list1"/>
    <dgm:cxn modelId="{42E4E972-8E8B-4E41-9049-8671C361D2BA}" type="presParOf" srcId="{3001B80C-1070-4E6D-B25A-02A00ACF5A26}" destId="{6EA5E2A5-BFEB-4171-9E80-5314BE212A51}" srcOrd="10" destOrd="0" presId="urn:microsoft.com/office/officeart/2005/8/layout/list1"/>
    <dgm:cxn modelId="{A48BCC8B-298A-4EAA-9950-897CFC2940F6}" type="presParOf" srcId="{3001B80C-1070-4E6D-B25A-02A00ACF5A26}" destId="{ED74CFB3-5031-46DA-B379-790F4B83EF07}" srcOrd="11" destOrd="0" presId="urn:microsoft.com/office/officeart/2005/8/layout/list1"/>
    <dgm:cxn modelId="{5F67FA93-7C95-445C-AAE3-B1D51EA0D898}" type="presParOf" srcId="{3001B80C-1070-4E6D-B25A-02A00ACF5A26}" destId="{3C3470CE-9F94-4152-B60F-FA89F0283B66}" srcOrd="12" destOrd="0" presId="urn:microsoft.com/office/officeart/2005/8/layout/list1"/>
    <dgm:cxn modelId="{4BF966EB-4DC5-4B01-99F9-8F6B48AB9260}" type="presParOf" srcId="{3C3470CE-9F94-4152-B60F-FA89F0283B66}" destId="{9D792233-BBA1-433D-B3F1-765BB1DF959C}" srcOrd="0" destOrd="0" presId="urn:microsoft.com/office/officeart/2005/8/layout/list1"/>
    <dgm:cxn modelId="{96F68001-4078-44AF-85DC-517139C814B3}" type="presParOf" srcId="{3C3470CE-9F94-4152-B60F-FA89F0283B66}" destId="{A5D20BC2-DBCC-4132-A8B8-08B33E88C7FC}" srcOrd="1" destOrd="0" presId="urn:microsoft.com/office/officeart/2005/8/layout/list1"/>
    <dgm:cxn modelId="{8E62CDDC-94EE-43B8-9922-178E4EEA53C0}" type="presParOf" srcId="{3001B80C-1070-4E6D-B25A-02A00ACF5A26}" destId="{E86590B2-B7D3-4AA0-8973-5DD2DAFCE8A4}" srcOrd="13" destOrd="0" presId="urn:microsoft.com/office/officeart/2005/8/layout/list1"/>
    <dgm:cxn modelId="{87B8629F-1E74-4B2B-8EFC-DEBE3EA3A313}" type="presParOf" srcId="{3001B80C-1070-4E6D-B25A-02A00ACF5A26}" destId="{478E19BD-32BE-4E9F-B9BF-443C5047E98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7608398-215B-4340-8C61-52BF6E50D078}" type="doc">
      <dgm:prSet loTypeId="urn:microsoft.com/office/officeart/2005/8/layout/process2" loCatId="process" qsTypeId="urn:microsoft.com/office/officeart/2005/8/quickstyle/simple1" qsCatId="simple" csTypeId="urn:microsoft.com/office/officeart/2005/8/colors/accent1_2" csCatId="accent1" phldr="1"/>
      <dgm:spPr>
        <a:scene3d>
          <a:camera prst="orthographicFront">
            <a:rot lat="0" lon="0" rev="0"/>
          </a:camera>
          <a:lightRig rig="contrasting" dir="t">
            <a:rot lat="0" lon="0" rev="1500000"/>
          </a:lightRig>
        </a:scene3d>
      </dgm:spPr>
    </dgm:pt>
    <dgm:pt modelId="{17D86C25-E6BA-478B-931E-5CB1B81FECA4}">
      <dgm:prSet phldrT="[文本]" custT="1"/>
      <dgm:spPr>
        <a:solidFill>
          <a:srgbClr val="66CC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zh-CN" altLang="en-US" sz="3200" dirty="0">
              <a:solidFill>
                <a:schemeClr val="tx2"/>
              </a:solidFill>
              <a:latin typeface="微软雅黑" panose="020B0503020204020204" pitchFamily="34" charset="-122"/>
              <a:ea typeface="微软雅黑" panose="020B0503020204020204" pitchFamily="34" charset="-122"/>
            </a:rPr>
            <a:t>索引表的查找</a:t>
          </a:r>
        </a:p>
      </dgm:t>
    </dgm:pt>
    <dgm:pt modelId="{798F006F-E311-42DE-AF23-94A623F61665}" type="parTrans" cxnId="{492B2323-7A3D-4BB2-8676-E6FAAF92F6D4}">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39009C95-C20B-4050-B45A-90ED0A9FF4EB}" type="sibTrans" cxnId="{492B2323-7A3D-4BB2-8676-E6FAAF92F6D4}">
      <dgm:prSe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endParaRPr lang="zh-CN" altLang="en-US" sz="2400">
            <a:latin typeface="微软雅黑" panose="020B0503020204020204" pitchFamily="34" charset="-122"/>
            <a:ea typeface="微软雅黑" panose="020B0503020204020204" pitchFamily="34" charset="-122"/>
          </a:endParaRPr>
        </a:p>
      </dgm:t>
    </dgm:pt>
    <dgm:pt modelId="{AA8125B3-5C09-4D88-A456-63A3E96B68C7}">
      <dgm:prSet phldrT="[文本]" custT="1"/>
      <dgm:spPr>
        <a:solidFill>
          <a:srgbClr val="66CC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zh-CN" altLang="en-US" sz="3200" dirty="0">
              <a:solidFill>
                <a:schemeClr val="tx2"/>
              </a:solidFill>
              <a:latin typeface="微软雅黑" panose="020B0503020204020204" pitchFamily="34" charset="-122"/>
              <a:ea typeface="微软雅黑" panose="020B0503020204020204" pitchFamily="34" charset="-122"/>
            </a:rPr>
            <a:t>查找表的查找</a:t>
          </a:r>
        </a:p>
      </dgm:t>
    </dgm:pt>
    <dgm:pt modelId="{0219CB4C-6F86-4858-9470-A21329E5B1B6}" type="parTrans" cxnId="{387715D0-BF9B-4D6A-A416-D71AE7F93C8E}">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76FEAD99-F6DE-41B9-823E-9E3FBA91BEB5}" type="sibTrans" cxnId="{387715D0-BF9B-4D6A-A416-D71AE7F93C8E}">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9C902071-38A4-4825-ACAB-A7276DCE2C87}" type="pres">
      <dgm:prSet presAssocID="{C7608398-215B-4340-8C61-52BF6E50D078}" presName="linearFlow" presStyleCnt="0">
        <dgm:presLayoutVars>
          <dgm:resizeHandles val="exact"/>
        </dgm:presLayoutVars>
      </dgm:prSet>
      <dgm:spPr/>
    </dgm:pt>
    <dgm:pt modelId="{A518725B-9FA2-4344-9BC3-3AD8A017FD7D}" type="pres">
      <dgm:prSet presAssocID="{17D86C25-E6BA-478B-931E-5CB1B81FECA4}" presName="node" presStyleLbl="node1" presStyleIdx="0" presStyleCnt="2">
        <dgm:presLayoutVars>
          <dgm:bulletEnabled val="1"/>
        </dgm:presLayoutVars>
      </dgm:prSet>
      <dgm:spPr/>
    </dgm:pt>
    <dgm:pt modelId="{AC2C58AA-69D4-4079-8895-C8BAE654A4EC}" type="pres">
      <dgm:prSet presAssocID="{39009C95-C20B-4050-B45A-90ED0A9FF4EB}" presName="sibTrans" presStyleLbl="sibTrans2D1" presStyleIdx="0" presStyleCnt="1"/>
      <dgm:spPr/>
    </dgm:pt>
    <dgm:pt modelId="{4A9E8F76-E200-451E-8197-46AD39A4A968}" type="pres">
      <dgm:prSet presAssocID="{39009C95-C20B-4050-B45A-90ED0A9FF4EB}" presName="connectorText" presStyleLbl="sibTrans2D1" presStyleIdx="0" presStyleCnt="1"/>
      <dgm:spPr/>
    </dgm:pt>
    <dgm:pt modelId="{26263F8C-F82A-4069-AE67-F73D62B6D82F}" type="pres">
      <dgm:prSet presAssocID="{AA8125B3-5C09-4D88-A456-63A3E96B68C7}" presName="node" presStyleLbl="node1" presStyleIdx="1" presStyleCnt="2">
        <dgm:presLayoutVars>
          <dgm:bulletEnabled val="1"/>
        </dgm:presLayoutVars>
      </dgm:prSet>
      <dgm:spPr/>
    </dgm:pt>
  </dgm:ptLst>
  <dgm:cxnLst>
    <dgm:cxn modelId="{0DE51500-583C-4E9C-809A-8B731ABB395C}" type="presOf" srcId="{39009C95-C20B-4050-B45A-90ED0A9FF4EB}" destId="{4A9E8F76-E200-451E-8197-46AD39A4A968}" srcOrd="1" destOrd="0" presId="urn:microsoft.com/office/officeart/2005/8/layout/process2"/>
    <dgm:cxn modelId="{F5EF571F-86A6-4217-8E29-B7FD8FAD0352}" type="presOf" srcId="{39009C95-C20B-4050-B45A-90ED0A9FF4EB}" destId="{AC2C58AA-69D4-4079-8895-C8BAE654A4EC}" srcOrd="0" destOrd="0" presId="urn:microsoft.com/office/officeart/2005/8/layout/process2"/>
    <dgm:cxn modelId="{492B2323-7A3D-4BB2-8676-E6FAAF92F6D4}" srcId="{C7608398-215B-4340-8C61-52BF6E50D078}" destId="{17D86C25-E6BA-478B-931E-5CB1B81FECA4}" srcOrd="0" destOrd="0" parTransId="{798F006F-E311-42DE-AF23-94A623F61665}" sibTransId="{39009C95-C20B-4050-B45A-90ED0A9FF4EB}"/>
    <dgm:cxn modelId="{FDE2AC78-6B95-493B-B87C-7811D2E1D1FB}" type="presOf" srcId="{C7608398-215B-4340-8C61-52BF6E50D078}" destId="{9C902071-38A4-4825-ACAB-A7276DCE2C87}" srcOrd="0" destOrd="0" presId="urn:microsoft.com/office/officeart/2005/8/layout/process2"/>
    <dgm:cxn modelId="{267F1997-3BC4-447D-B5C6-60BFD776D724}" type="presOf" srcId="{AA8125B3-5C09-4D88-A456-63A3E96B68C7}" destId="{26263F8C-F82A-4069-AE67-F73D62B6D82F}" srcOrd="0" destOrd="0" presId="urn:microsoft.com/office/officeart/2005/8/layout/process2"/>
    <dgm:cxn modelId="{387715D0-BF9B-4D6A-A416-D71AE7F93C8E}" srcId="{C7608398-215B-4340-8C61-52BF6E50D078}" destId="{AA8125B3-5C09-4D88-A456-63A3E96B68C7}" srcOrd="1" destOrd="0" parTransId="{0219CB4C-6F86-4858-9470-A21329E5B1B6}" sibTransId="{76FEAD99-F6DE-41B9-823E-9E3FBA91BEB5}"/>
    <dgm:cxn modelId="{7A489CD1-4609-4A84-87A5-C41609F7EF64}" type="presOf" srcId="{17D86C25-E6BA-478B-931E-5CB1B81FECA4}" destId="{A518725B-9FA2-4344-9BC3-3AD8A017FD7D}" srcOrd="0" destOrd="0" presId="urn:microsoft.com/office/officeart/2005/8/layout/process2"/>
    <dgm:cxn modelId="{0EBFEE3F-F476-44F0-8DB7-1AAD8B81903F}" type="presParOf" srcId="{9C902071-38A4-4825-ACAB-A7276DCE2C87}" destId="{A518725B-9FA2-4344-9BC3-3AD8A017FD7D}" srcOrd="0" destOrd="0" presId="urn:microsoft.com/office/officeart/2005/8/layout/process2"/>
    <dgm:cxn modelId="{91590F16-C5AC-4A5F-A095-12E0264BB003}" type="presParOf" srcId="{9C902071-38A4-4825-ACAB-A7276DCE2C87}" destId="{AC2C58AA-69D4-4079-8895-C8BAE654A4EC}" srcOrd="1" destOrd="0" presId="urn:microsoft.com/office/officeart/2005/8/layout/process2"/>
    <dgm:cxn modelId="{2B6D2352-78B9-443F-AFFB-3E3220B3599C}" type="presParOf" srcId="{AC2C58AA-69D4-4079-8895-C8BAE654A4EC}" destId="{4A9E8F76-E200-451E-8197-46AD39A4A968}" srcOrd="0" destOrd="0" presId="urn:microsoft.com/office/officeart/2005/8/layout/process2"/>
    <dgm:cxn modelId="{9395E97A-996A-495E-B545-98CCB490CB50}" type="presParOf" srcId="{9C902071-38A4-4825-ACAB-A7276DCE2C87}" destId="{26263F8C-F82A-4069-AE67-F73D62B6D82F}" srcOrd="2" destOrd="0" presId="urn:microsoft.com/office/officeart/2005/8/layout/process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55D49D-A1CD-45AD-8B46-696E5A02AB26}" type="doc">
      <dgm:prSet loTypeId="urn:microsoft.com/office/officeart/2005/8/layout/chevron1" loCatId="process"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pt>
    <dgm:pt modelId="{763FE94A-3365-4647-B262-07EFC7B26463}">
      <dgm:prSet phldrT="[文本]"/>
      <dgm:spPr>
        <a:solidFill>
          <a:srgbClr val="5B9BD5">
            <a:hueOff val="0"/>
            <a:satOff val="0"/>
            <a:lumOff val="0"/>
            <a:alphaOff val="0"/>
          </a:srgb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dirty="0">
              <a:solidFill>
                <a:sysClr val="window" lastClr="FFFFFF"/>
              </a:solidFill>
              <a:latin typeface="微软雅黑" panose="020B0503020204020204" pitchFamily="34" charset="-122"/>
              <a:ea typeface="微软雅黑" panose="020B0503020204020204" pitchFamily="34" charset="-122"/>
              <a:cs typeface="+mn-cs"/>
            </a:rPr>
            <a:t>关键字</a:t>
          </a:r>
        </a:p>
      </dgm:t>
    </dgm:pt>
    <dgm:pt modelId="{2655CE77-F3CE-479C-9655-5F6A85E2235F}" type="parTrans" cxnId="{49C4D0E9-A9E3-41C0-A1D1-4AED6675427D}">
      <dgm:prSet/>
      <dgm:spPr/>
      <dgm:t>
        <a:bodyPr/>
        <a:lstStyle/>
        <a:p>
          <a:endParaRPr lang="zh-CN" altLang="en-US"/>
        </a:p>
      </dgm:t>
    </dgm:pt>
    <dgm:pt modelId="{438AF80E-854C-4FD7-8E38-8E269FBFB3B6}" type="sibTrans" cxnId="{49C4D0E9-A9E3-41C0-A1D1-4AED6675427D}">
      <dgm:prSet/>
      <dgm:spPr/>
      <dgm:t>
        <a:bodyPr/>
        <a:lstStyle/>
        <a:p>
          <a:endParaRPr lang="zh-CN" altLang="en-US"/>
        </a:p>
      </dgm:t>
    </dgm:pt>
    <dgm:pt modelId="{243A0559-2FEA-4F98-9FF8-BB470E3D6FB7}">
      <dgm:prSet phldrT="[文本]"/>
      <dgm:spPr>
        <a:solidFill>
          <a:srgbClr val="5B9BD5">
            <a:hueOff val="0"/>
            <a:satOff val="0"/>
            <a:lumOff val="0"/>
            <a:alphaOff val="0"/>
          </a:srgb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dirty="0">
              <a:solidFill>
                <a:sysClr val="window" lastClr="FFFFFF"/>
              </a:solidFill>
              <a:latin typeface="微软雅黑" panose="020B0503020204020204" pitchFamily="34" charset="-122"/>
              <a:ea typeface="微软雅黑" panose="020B0503020204020204" pitchFamily="34" charset="-122"/>
              <a:cs typeface="+mn-cs"/>
            </a:rPr>
            <a:t>存储地址</a:t>
          </a:r>
        </a:p>
      </dgm:t>
    </dgm:pt>
    <dgm:pt modelId="{D6CB40EB-C70B-4FF5-BCEE-487BB4FF9D97}" type="parTrans" cxnId="{24AB7E47-EAAC-4E9B-B165-B1B5F256D25C}">
      <dgm:prSet/>
      <dgm:spPr/>
      <dgm:t>
        <a:bodyPr/>
        <a:lstStyle/>
        <a:p>
          <a:endParaRPr lang="zh-CN" altLang="en-US"/>
        </a:p>
      </dgm:t>
    </dgm:pt>
    <dgm:pt modelId="{9413FE44-100E-4CE9-AACD-F358F70C6D9D}" type="sibTrans" cxnId="{24AB7E47-EAAC-4E9B-B165-B1B5F256D25C}">
      <dgm:prSet/>
      <dgm:spPr/>
      <dgm:t>
        <a:bodyPr/>
        <a:lstStyle/>
        <a:p>
          <a:endParaRPr lang="zh-CN" altLang="en-US"/>
        </a:p>
      </dgm:t>
    </dgm:pt>
    <dgm:pt modelId="{1ACB611C-6F26-499A-86F4-9199E03DDF0A}" type="pres">
      <dgm:prSet presAssocID="{1055D49D-A1CD-45AD-8B46-696E5A02AB26}" presName="Name0" presStyleCnt="0">
        <dgm:presLayoutVars>
          <dgm:dir/>
          <dgm:animLvl val="lvl"/>
          <dgm:resizeHandles val="exact"/>
        </dgm:presLayoutVars>
      </dgm:prSet>
      <dgm:spPr/>
    </dgm:pt>
    <dgm:pt modelId="{600319D2-BA2F-4A07-8D4B-B2BA427B6B76}" type="pres">
      <dgm:prSet presAssocID="{763FE94A-3365-4647-B262-07EFC7B26463}" presName="parTxOnly" presStyleLbl="node1" presStyleIdx="0" presStyleCnt="2">
        <dgm:presLayoutVars>
          <dgm:chMax val="0"/>
          <dgm:chPref val="0"/>
          <dgm:bulletEnabled val="1"/>
        </dgm:presLayoutVars>
      </dgm:prSet>
      <dgm:spPr>
        <a:xfrm>
          <a:off x="5357" y="1391443"/>
          <a:ext cx="3202781" cy="1281112"/>
        </a:xfrm>
        <a:prstGeom prst="chevron">
          <a:avLst/>
        </a:prstGeom>
      </dgm:spPr>
    </dgm:pt>
    <dgm:pt modelId="{56E457EF-3C91-4302-B3C4-79E6B38BF170}" type="pres">
      <dgm:prSet presAssocID="{438AF80E-854C-4FD7-8E38-8E269FBFB3B6}" presName="parTxOnlySpac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5404D64C-1725-4B30-AB88-B1410DD2AA41}" type="pres">
      <dgm:prSet presAssocID="{243A0559-2FEA-4F98-9FF8-BB470E3D6FB7}" presName="parTxOnly" presStyleLbl="node1" presStyleIdx="1" presStyleCnt="2">
        <dgm:presLayoutVars>
          <dgm:chMax val="0"/>
          <dgm:chPref val="0"/>
          <dgm:bulletEnabled val="1"/>
        </dgm:presLayoutVars>
      </dgm:prSet>
      <dgm:spPr>
        <a:xfrm>
          <a:off x="2887860" y="1391443"/>
          <a:ext cx="3202781" cy="1281112"/>
        </a:xfrm>
        <a:prstGeom prst="chevron">
          <a:avLst/>
        </a:prstGeom>
      </dgm:spPr>
    </dgm:pt>
  </dgm:ptLst>
  <dgm:cxnLst>
    <dgm:cxn modelId="{9F6EE666-82F6-4A56-B749-C7BA16AED2B4}" type="presOf" srcId="{763FE94A-3365-4647-B262-07EFC7B26463}" destId="{600319D2-BA2F-4A07-8D4B-B2BA427B6B76}" srcOrd="0" destOrd="0" presId="urn:microsoft.com/office/officeart/2005/8/layout/chevron1"/>
    <dgm:cxn modelId="{24AB7E47-EAAC-4E9B-B165-B1B5F256D25C}" srcId="{1055D49D-A1CD-45AD-8B46-696E5A02AB26}" destId="{243A0559-2FEA-4F98-9FF8-BB470E3D6FB7}" srcOrd="1" destOrd="0" parTransId="{D6CB40EB-C70B-4FF5-BCEE-487BB4FF9D97}" sibTransId="{9413FE44-100E-4CE9-AACD-F358F70C6D9D}"/>
    <dgm:cxn modelId="{7B6D59BC-61FC-4CCD-8F54-1D7791F24951}" type="presOf" srcId="{243A0559-2FEA-4F98-9FF8-BB470E3D6FB7}" destId="{5404D64C-1725-4B30-AB88-B1410DD2AA41}" srcOrd="0" destOrd="0" presId="urn:microsoft.com/office/officeart/2005/8/layout/chevron1"/>
    <dgm:cxn modelId="{209AC8D5-4224-41F8-B272-2B8E2DCCAF16}" type="presOf" srcId="{1055D49D-A1CD-45AD-8B46-696E5A02AB26}" destId="{1ACB611C-6F26-499A-86F4-9199E03DDF0A}" srcOrd="0" destOrd="0" presId="urn:microsoft.com/office/officeart/2005/8/layout/chevron1"/>
    <dgm:cxn modelId="{49C4D0E9-A9E3-41C0-A1D1-4AED6675427D}" srcId="{1055D49D-A1CD-45AD-8B46-696E5A02AB26}" destId="{763FE94A-3365-4647-B262-07EFC7B26463}" srcOrd="0" destOrd="0" parTransId="{2655CE77-F3CE-479C-9655-5F6A85E2235F}" sibTransId="{438AF80E-854C-4FD7-8E38-8E269FBFB3B6}"/>
    <dgm:cxn modelId="{8B63DDAF-BB77-4150-871B-5162EF164CB1}" type="presParOf" srcId="{1ACB611C-6F26-499A-86F4-9199E03DDF0A}" destId="{600319D2-BA2F-4A07-8D4B-B2BA427B6B76}" srcOrd="0" destOrd="0" presId="urn:microsoft.com/office/officeart/2005/8/layout/chevron1"/>
    <dgm:cxn modelId="{7DD3FC8E-0CE3-4C5F-B2B1-B2F0FF774582}" type="presParOf" srcId="{1ACB611C-6F26-499A-86F4-9199E03DDF0A}" destId="{56E457EF-3C91-4302-B3C4-79E6B38BF170}" srcOrd="1" destOrd="0" presId="urn:microsoft.com/office/officeart/2005/8/layout/chevron1"/>
    <dgm:cxn modelId="{7B4D8DC4-E238-4BCE-8403-6DBB0C785EE7}" type="presParOf" srcId="{1ACB611C-6F26-499A-86F4-9199E03DDF0A}" destId="{5404D64C-1725-4B30-AB88-B1410DD2AA41}"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8771F9-A42E-4708-BEBD-CF7F2399592C}" type="doc">
      <dgm:prSet loTypeId="urn:microsoft.com/office/officeart/2005/8/layout/chevron1" loCatId="process" qsTypeId="urn:microsoft.com/office/officeart/2005/8/quickstyle/simple1" qsCatId="simple" csTypeId="urn:microsoft.com/office/officeart/2005/8/colors/accent1_2" csCatId="accent1" phldr="1"/>
      <dgm:spPr>
        <a:scene3d>
          <a:camera prst="orthographicFront">
            <a:rot lat="0" lon="0" rev="0"/>
          </a:camera>
          <a:lightRig rig="contrasting" dir="t">
            <a:rot lat="0" lon="0" rev="1500000"/>
          </a:lightRig>
        </a:scene3d>
      </dgm:spPr>
    </dgm:pt>
    <dgm:pt modelId="{5EFB93A9-56F2-4D22-9C41-60BEA86FB90D}">
      <dgm:prSet phldrT="[文本]"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zh-CN" altLang="en-US" sz="2000" dirty="0">
              <a:latin typeface="微软雅黑" panose="020B0503020204020204" pitchFamily="34" charset="-122"/>
              <a:ea typeface="微软雅黑" panose="020B0503020204020204" pitchFamily="34" charset="-122"/>
            </a:rPr>
            <a:t>选择哈希函数</a:t>
          </a:r>
        </a:p>
      </dgm:t>
    </dgm:pt>
    <dgm:pt modelId="{17DA4C4C-22C5-4163-8286-341D6CA1BB10}" type="parTrans" cxnId="{BFD0C016-3C44-4D3C-86D0-80BC8E8932FD}">
      <dgm:prSet/>
      <dgm:spPr/>
      <dgm:t>
        <a:bodyPr/>
        <a:lstStyle/>
        <a:p>
          <a:endParaRPr lang="zh-CN" altLang="en-US" sz="2400">
            <a:latin typeface="微软雅黑" panose="020B0503020204020204" pitchFamily="34" charset="-122"/>
            <a:ea typeface="微软雅黑" panose="020B0503020204020204" pitchFamily="34" charset="-122"/>
          </a:endParaRPr>
        </a:p>
      </dgm:t>
    </dgm:pt>
    <dgm:pt modelId="{1865A392-1D2C-42BA-802E-2A901DBDB5D0}" type="sibTrans" cxnId="{BFD0C016-3C44-4D3C-86D0-80BC8E8932FD}">
      <dgm:prSet/>
      <dgm:spPr/>
      <dgm:t>
        <a:bodyPr/>
        <a:lstStyle/>
        <a:p>
          <a:endParaRPr lang="zh-CN" altLang="en-US" sz="2400">
            <a:latin typeface="微软雅黑" panose="020B0503020204020204" pitchFamily="34" charset="-122"/>
            <a:ea typeface="微软雅黑" panose="020B0503020204020204" pitchFamily="34" charset="-122"/>
          </a:endParaRPr>
        </a:p>
      </dgm:t>
    </dgm:pt>
    <dgm:pt modelId="{911868C7-9818-4A66-AD09-11D91DE70DED}">
      <dgm:prSet phldrT="[文本]"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zh-CN" altLang="en-US" sz="2000" dirty="0">
              <a:latin typeface="微软雅黑" panose="020B0503020204020204" pitchFamily="34" charset="-122"/>
              <a:ea typeface="微软雅黑" panose="020B0503020204020204" pitchFamily="34" charset="-122"/>
            </a:rPr>
            <a:t>根据冲突策略与</a:t>
          </a:r>
          <a:r>
            <a:rPr lang="en-US" altLang="zh-CN" sz="2000" dirty="0">
              <a:latin typeface="微软雅黑" panose="020B0503020204020204" pitchFamily="34" charset="-122"/>
              <a:ea typeface="微软雅黑" panose="020B0503020204020204" pitchFamily="34" charset="-122"/>
            </a:rPr>
            <a:t>ASL</a:t>
          </a:r>
          <a:r>
            <a:rPr lang="zh-CN" altLang="en-US" sz="2000" dirty="0">
              <a:latin typeface="微软雅黑" panose="020B0503020204020204" pitchFamily="34" charset="-122"/>
              <a:ea typeface="微软雅黑" panose="020B0503020204020204" pitchFamily="34" charset="-122"/>
            </a:rPr>
            <a:t>计算哈希表大小</a:t>
          </a:r>
        </a:p>
      </dgm:t>
    </dgm:pt>
    <dgm:pt modelId="{47CCF521-7DBC-4546-8DF5-E6CBD066B609}" type="parTrans" cxnId="{6565E3BA-119B-42E0-8AA4-9BBE44C3BF02}">
      <dgm:prSet/>
      <dgm:spPr/>
      <dgm:t>
        <a:bodyPr/>
        <a:lstStyle/>
        <a:p>
          <a:endParaRPr lang="zh-CN" altLang="en-US" sz="2400">
            <a:latin typeface="微软雅黑" panose="020B0503020204020204" pitchFamily="34" charset="-122"/>
            <a:ea typeface="微软雅黑" panose="020B0503020204020204" pitchFamily="34" charset="-122"/>
          </a:endParaRPr>
        </a:p>
      </dgm:t>
    </dgm:pt>
    <dgm:pt modelId="{A67FD314-DB81-4700-8ECD-8C5B3620F9F4}" type="sibTrans" cxnId="{6565E3BA-119B-42E0-8AA4-9BBE44C3BF02}">
      <dgm:prSet/>
      <dgm:spPr/>
      <dgm:t>
        <a:bodyPr/>
        <a:lstStyle/>
        <a:p>
          <a:endParaRPr lang="zh-CN" altLang="en-US" sz="2400">
            <a:latin typeface="微软雅黑" panose="020B0503020204020204" pitchFamily="34" charset="-122"/>
            <a:ea typeface="微软雅黑" panose="020B0503020204020204" pitchFamily="34" charset="-122"/>
          </a:endParaRPr>
        </a:p>
      </dgm:t>
    </dgm:pt>
    <dgm:pt modelId="{A3388A65-BB1F-4DE6-81AB-AE373E5F1F42}">
      <dgm:prSet phldrT="[文本]"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zh-CN" altLang="en-US" sz="2000" dirty="0">
              <a:latin typeface="微软雅黑" panose="020B0503020204020204" pitchFamily="34" charset="-122"/>
              <a:ea typeface="微软雅黑" panose="020B0503020204020204" pitchFamily="34" charset="-122"/>
            </a:rPr>
            <a:t>建立查找表</a:t>
          </a:r>
        </a:p>
      </dgm:t>
    </dgm:pt>
    <dgm:pt modelId="{F15138DA-45D4-4ABD-A58A-7145BE86A8B9}" type="parTrans" cxnId="{6D7ED516-C07C-4849-B51C-386646759180}">
      <dgm:prSet/>
      <dgm:spPr/>
      <dgm:t>
        <a:bodyPr/>
        <a:lstStyle/>
        <a:p>
          <a:endParaRPr lang="zh-CN" altLang="en-US" sz="2400">
            <a:latin typeface="微软雅黑" panose="020B0503020204020204" pitchFamily="34" charset="-122"/>
            <a:ea typeface="微软雅黑" panose="020B0503020204020204" pitchFamily="34" charset="-122"/>
          </a:endParaRPr>
        </a:p>
      </dgm:t>
    </dgm:pt>
    <dgm:pt modelId="{2D228983-8B23-4F7D-80EF-5EEAA6F4D629}" type="sibTrans" cxnId="{6D7ED516-C07C-4849-B51C-386646759180}">
      <dgm:prSet/>
      <dgm:spPr/>
      <dgm:t>
        <a:bodyPr/>
        <a:lstStyle/>
        <a:p>
          <a:endParaRPr lang="zh-CN" altLang="en-US" sz="2400">
            <a:latin typeface="微软雅黑" panose="020B0503020204020204" pitchFamily="34" charset="-122"/>
            <a:ea typeface="微软雅黑" panose="020B0503020204020204" pitchFamily="34" charset="-122"/>
          </a:endParaRPr>
        </a:p>
      </dgm:t>
    </dgm:pt>
    <dgm:pt modelId="{ED7EE89C-7393-475D-964F-C47F5B646FA0}" type="pres">
      <dgm:prSet presAssocID="{6A8771F9-A42E-4708-BEBD-CF7F2399592C}" presName="Name0" presStyleCnt="0">
        <dgm:presLayoutVars>
          <dgm:dir/>
          <dgm:animLvl val="lvl"/>
          <dgm:resizeHandles val="exact"/>
        </dgm:presLayoutVars>
      </dgm:prSet>
      <dgm:spPr/>
    </dgm:pt>
    <dgm:pt modelId="{29301F4C-D697-464F-9380-859D320B79DC}" type="pres">
      <dgm:prSet presAssocID="{5EFB93A9-56F2-4D22-9C41-60BEA86FB90D}" presName="parTxOnly" presStyleLbl="node1" presStyleIdx="0" presStyleCnt="3">
        <dgm:presLayoutVars>
          <dgm:chMax val="0"/>
          <dgm:chPref val="0"/>
          <dgm:bulletEnabled val="1"/>
        </dgm:presLayoutVars>
      </dgm:prSet>
      <dgm:spPr/>
    </dgm:pt>
    <dgm:pt modelId="{3FC0A284-FA91-488D-98FB-67042019032D}" type="pres">
      <dgm:prSet presAssocID="{1865A392-1D2C-42BA-802E-2A901DBDB5D0}" presName="parTxOnlySpac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6F863560-9B44-4B90-9DB1-DB135075A600}" type="pres">
      <dgm:prSet presAssocID="{911868C7-9818-4A66-AD09-11D91DE70DED}" presName="parTxOnly" presStyleLbl="node1" presStyleIdx="1" presStyleCnt="3">
        <dgm:presLayoutVars>
          <dgm:chMax val="0"/>
          <dgm:chPref val="0"/>
          <dgm:bulletEnabled val="1"/>
        </dgm:presLayoutVars>
      </dgm:prSet>
      <dgm:spPr/>
    </dgm:pt>
    <dgm:pt modelId="{58E0A214-A4B3-4C45-A113-D4BE1E9E7CD3}" type="pres">
      <dgm:prSet presAssocID="{A67FD314-DB81-4700-8ECD-8C5B3620F9F4}" presName="parTxOnlySpac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D1FA80A7-A7C1-44F4-B849-367F22B373E2}" type="pres">
      <dgm:prSet presAssocID="{A3388A65-BB1F-4DE6-81AB-AE373E5F1F42}" presName="parTxOnly" presStyleLbl="node1" presStyleIdx="2" presStyleCnt="3">
        <dgm:presLayoutVars>
          <dgm:chMax val="0"/>
          <dgm:chPref val="0"/>
          <dgm:bulletEnabled val="1"/>
        </dgm:presLayoutVars>
      </dgm:prSet>
      <dgm:spPr/>
    </dgm:pt>
  </dgm:ptLst>
  <dgm:cxnLst>
    <dgm:cxn modelId="{21AFC00E-C5DA-4386-A552-37DBBD0BE476}" type="presOf" srcId="{6A8771F9-A42E-4708-BEBD-CF7F2399592C}" destId="{ED7EE89C-7393-475D-964F-C47F5B646FA0}" srcOrd="0" destOrd="0" presId="urn:microsoft.com/office/officeart/2005/8/layout/chevron1"/>
    <dgm:cxn modelId="{BFD0C016-3C44-4D3C-86D0-80BC8E8932FD}" srcId="{6A8771F9-A42E-4708-BEBD-CF7F2399592C}" destId="{5EFB93A9-56F2-4D22-9C41-60BEA86FB90D}" srcOrd="0" destOrd="0" parTransId="{17DA4C4C-22C5-4163-8286-341D6CA1BB10}" sibTransId="{1865A392-1D2C-42BA-802E-2A901DBDB5D0}"/>
    <dgm:cxn modelId="{6D7ED516-C07C-4849-B51C-386646759180}" srcId="{6A8771F9-A42E-4708-BEBD-CF7F2399592C}" destId="{A3388A65-BB1F-4DE6-81AB-AE373E5F1F42}" srcOrd="2" destOrd="0" parTransId="{F15138DA-45D4-4ABD-A58A-7145BE86A8B9}" sibTransId="{2D228983-8B23-4F7D-80EF-5EEAA6F4D629}"/>
    <dgm:cxn modelId="{49996E97-0329-4D46-8368-CA725A290385}" type="presOf" srcId="{911868C7-9818-4A66-AD09-11D91DE70DED}" destId="{6F863560-9B44-4B90-9DB1-DB135075A600}" srcOrd="0" destOrd="0" presId="urn:microsoft.com/office/officeart/2005/8/layout/chevron1"/>
    <dgm:cxn modelId="{3627EE9A-55E6-43D3-A475-4FBCF7E14A1B}" type="presOf" srcId="{5EFB93A9-56F2-4D22-9C41-60BEA86FB90D}" destId="{29301F4C-D697-464F-9380-859D320B79DC}" srcOrd="0" destOrd="0" presId="urn:microsoft.com/office/officeart/2005/8/layout/chevron1"/>
    <dgm:cxn modelId="{6565E3BA-119B-42E0-8AA4-9BBE44C3BF02}" srcId="{6A8771F9-A42E-4708-BEBD-CF7F2399592C}" destId="{911868C7-9818-4A66-AD09-11D91DE70DED}" srcOrd="1" destOrd="0" parTransId="{47CCF521-7DBC-4546-8DF5-E6CBD066B609}" sibTransId="{A67FD314-DB81-4700-8ECD-8C5B3620F9F4}"/>
    <dgm:cxn modelId="{3B05ADBB-6336-4B0D-82B7-6DE0BABD9134}" type="presOf" srcId="{A3388A65-BB1F-4DE6-81AB-AE373E5F1F42}" destId="{D1FA80A7-A7C1-44F4-B849-367F22B373E2}" srcOrd="0" destOrd="0" presId="urn:microsoft.com/office/officeart/2005/8/layout/chevron1"/>
    <dgm:cxn modelId="{D22D23FA-2C58-499C-A8D1-1B25FE58BDC4}" type="presParOf" srcId="{ED7EE89C-7393-475D-964F-C47F5B646FA0}" destId="{29301F4C-D697-464F-9380-859D320B79DC}" srcOrd="0" destOrd="0" presId="urn:microsoft.com/office/officeart/2005/8/layout/chevron1"/>
    <dgm:cxn modelId="{6E086C08-CA89-422B-A07E-7FC37DF36FA5}" type="presParOf" srcId="{ED7EE89C-7393-475D-964F-C47F5B646FA0}" destId="{3FC0A284-FA91-488D-98FB-67042019032D}" srcOrd="1" destOrd="0" presId="urn:microsoft.com/office/officeart/2005/8/layout/chevron1"/>
    <dgm:cxn modelId="{6322D656-B40E-4B10-A58A-2362A7C4AB86}" type="presParOf" srcId="{ED7EE89C-7393-475D-964F-C47F5B646FA0}" destId="{6F863560-9B44-4B90-9DB1-DB135075A600}" srcOrd="2" destOrd="0" presId="urn:microsoft.com/office/officeart/2005/8/layout/chevron1"/>
    <dgm:cxn modelId="{98EA5C9C-954C-423D-B57C-E09E1C275067}" type="presParOf" srcId="{ED7EE89C-7393-475D-964F-C47F5B646FA0}" destId="{58E0A214-A4B3-4C45-A113-D4BE1E9E7CD3}" srcOrd="3" destOrd="0" presId="urn:microsoft.com/office/officeart/2005/8/layout/chevron1"/>
    <dgm:cxn modelId="{A66D668B-7695-4772-9D5D-28B20C651DC5}" type="presParOf" srcId="{ED7EE89C-7393-475D-964F-C47F5B646FA0}" destId="{D1FA80A7-A7C1-44F4-B849-367F22B373E2}"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A218E0-21AC-4489-A6AE-849EB4BF9E81}" type="doc">
      <dgm:prSet loTypeId="urn:microsoft.com/office/officeart/2005/8/layout/pList2" loCatId="list" qsTypeId="urn:microsoft.com/office/officeart/2005/8/quickstyle/simple1" qsCatId="simple" csTypeId="urn:microsoft.com/office/officeart/2005/8/colors/accent1_2" csCatId="accent1" phldr="1"/>
      <dgm:spPr/>
    </dgm:pt>
    <dgm:pt modelId="{22158256-87B4-4981-9692-314569F0A6FD}">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b="1" dirty="0">
              <a:solidFill>
                <a:schemeClr val="tx1"/>
              </a:solidFill>
            </a:rPr>
            <a:t>插入排序</a:t>
          </a:r>
        </a:p>
      </dgm:t>
    </dgm:pt>
    <dgm:pt modelId="{0B4A0CEB-36FF-40B1-9E23-D80D7A0D078D}" type="parTrans" cxnId="{53EAA939-C7F4-45E3-89F1-332A780B11FE}">
      <dgm:prSet/>
      <dgm:spPr/>
      <dgm:t>
        <a:bodyPr/>
        <a:lstStyle/>
        <a:p>
          <a:endParaRPr lang="zh-CN" altLang="en-US"/>
        </a:p>
      </dgm:t>
    </dgm:pt>
    <dgm:pt modelId="{8BC76C92-954F-441B-8884-BDEC4B3DE9AF}" type="sibTrans" cxnId="{53EAA939-C7F4-45E3-89F1-332A780B11FE}">
      <dgm:prSet/>
      <dgm:spPr/>
      <dgm:t>
        <a:bodyPr/>
        <a:lstStyle/>
        <a:p>
          <a:endParaRPr lang="zh-CN" altLang="en-US"/>
        </a:p>
      </dgm:t>
    </dgm:pt>
    <dgm:pt modelId="{6517D5BD-7760-4042-BCEC-69204DE04CB2}">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b="1" dirty="0">
              <a:solidFill>
                <a:schemeClr val="tx1"/>
              </a:solidFill>
              <a:latin typeface="宋体" panose="02010600030101010101" pitchFamily="2" charset="-122"/>
              <a:ea typeface="宋体" panose="02010600030101010101" pitchFamily="2" charset="-122"/>
            </a:rPr>
            <a:t>简单选择排序</a:t>
          </a:r>
        </a:p>
      </dgm:t>
    </dgm:pt>
    <dgm:pt modelId="{8247B54A-F051-4E3A-8E63-F381D3ACA86F}" type="parTrans" cxnId="{CD03B472-062E-4024-9145-863A0FE35416}">
      <dgm:prSet/>
      <dgm:spPr/>
      <dgm:t>
        <a:bodyPr/>
        <a:lstStyle/>
        <a:p>
          <a:endParaRPr lang="zh-CN" altLang="en-US"/>
        </a:p>
      </dgm:t>
    </dgm:pt>
    <dgm:pt modelId="{9D405264-A3E5-4427-ADF6-02D650648662}" type="sibTrans" cxnId="{CD03B472-062E-4024-9145-863A0FE35416}">
      <dgm:prSet/>
      <dgm:spPr/>
      <dgm:t>
        <a:bodyPr/>
        <a:lstStyle/>
        <a:p>
          <a:endParaRPr lang="zh-CN" altLang="en-US"/>
        </a:p>
      </dgm:t>
    </dgm:pt>
    <dgm:pt modelId="{AA99940E-BD99-46A7-B690-7109D8E0D5FF}">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b="1" dirty="0">
              <a:solidFill>
                <a:schemeClr val="tx1"/>
              </a:solidFill>
            </a:rPr>
            <a:t>交换排序</a:t>
          </a:r>
          <a:endParaRPr lang="zh-CN" altLang="en-US" dirty="0">
            <a:solidFill>
              <a:schemeClr val="tx1"/>
            </a:solidFill>
          </a:endParaRPr>
        </a:p>
      </dgm:t>
    </dgm:pt>
    <dgm:pt modelId="{2346E782-FAE3-41F7-B749-F2252B6271C4}" type="parTrans" cxnId="{3C80E056-0EE2-4A29-8832-5D76665803D5}">
      <dgm:prSet/>
      <dgm:spPr/>
      <dgm:t>
        <a:bodyPr/>
        <a:lstStyle/>
        <a:p>
          <a:endParaRPr lang="zh-CN" altLang="en-US"/>
        </a:p>
      </dgm:t>
    </dgm:pt>
    <dgm:pt modelId="{D03147C3-94FC-44C2-A28B-1DA7F198F5D9}" type="sibTrans" cxnId="{3C80E056-0EE2-4A29-8832-5D76665803D5}">
      <dgm:prSet/>
      <dgm:spPr/>
      <dgm:t>
        <a:bodyPr/>
        <a:lstStyle/>
        <a:p>
          <a:endParaRPr lang="zh-CN" altLang="en-US"/>
        </a:p>
      </dgm:t>
    </dgm:pt>
    <dgm:pt modelId="{580CD78A-2CCC-4053-833F-4B8B56303889}">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b="1" dirty="0">
              <a:solidFill>
                <a:srgbClr val="FF0000"/>
              </a:solidFill>
              <a:latin typeface="宋体" panose="02010600030101010101" pitchFamily="2" charset="-122"/>
              <a:ea typeface="宋体" panose="02010600030101010101" pitchFamily="2" charset="-122"/>
            </a:rPr>
            <a:t>使用分治递归算法思想改进</a:t>
          </a:r>
        </a:p>
      </dgm:t>
    </dgm:pt>
    <dgm:pt modelId="{0FADF47A-4924-43DC-8AA4-0FF94B439FEA}" type="parTrans" cxnId="{6C1D769B-6C8A-4D4E-9E9F-FABDEAC409B3}">
      <dgm:prSet/>
      <dgm:spPr/>
      <dgm:t>
        <a:bodyPr/>
        <a:lstStyle/>
        <a:p>
          <a:endParaRPr lang="zh-CN" altLang="en-US"/>
        </a:p>
      </dgm:t>
    </dgm:pt>
    <dgm:pt modelId="{DA9CE687-F48A-4E17-B675-B9AD17AF9436}" type="sibTrans" cxnId="{6C1D769B-6C8A-4D4E-9E9F-FABDEAC409B3}">
      <dgm:prSet/>
      <dgm:spPr/>
      <dgm:t>
        <a:bodyPr/>
        <a:lstStyle/>
        <a:p>
          <a:endParaRPr lang="zh-CN" altLang="en-US"/>
        </a:p>
      </dgm:t>
    </dgm:pt>
    <dgm:pt modelId="{0ADBE6B7-388A-4BB6-A4D5-4E3EC8F4713C}" type="pres">
      <dgm:prSet presAssocID="{AFA218E0-21AC-4489-A6AE-849EB4BF9E81}" presName="Name0" presStyleCnt="0">
        <dgm:presLayoutVars>
          <dgm:dir/>
          <dgm:resizeHandles val="exact"/>
        </dgm:presLayoutVars>
      </dgm:prSet>
      <dgm:spPr/>
    </dgm:pt>
    <dgm:pt modelId="{E2859E3A-4CE7-43C1-A9C5-A10A5F50AF54}" type="pres">
      <dgm:prSet presAssocID="{AFA218E0-21AC-4489-A6AE-849EB4BF9E81}" presName="bkgdShp" presStyleLbl="alignAccFollowNode1" presStyleIdx="0" presStyleCnt="1"/>
      <dgm:spPr/>
    </dgm:pt>
    <dgm:pt modelId="{CE097703-4225-49DD-9EFA-1B75BE16EE75}" type="pres">
      <dgm:prSet presAssocID="{AFA218E0-21AC-4489-A6AE-849EB4BF9E81}" presName="linComp" presStyleCnt="0"/>
      <dgm:spPr/>
    </dgm:pt>
    <dgm:pt modelId="{FF1E1085-7437-43C5-A51A-74B3DC737B9F}" type="pres">
      <dgm:prSet presAssocID="{22158256-87B4-4981-9692-314569F0A6FD}" presName="compNode" presStyleCnt="0"/>
      <dgm:spPr/>
    </dgm:pt>
    <dgm:pt modelId="{AF31A6FB-7C1B-4BC5-B976-9315926FA096}" type="pres">
      <dgm:prSet presAssocID="{22158256-87B4-4981-9692-314569F0A6FD}" presName="node" presStyleLbl="node1" presStyleIdx="0" presStyleCnt="4">
        <dgm:presLayoutVars>
          <dgm:bulletEnabled val="1"/>
        </dgm:presLayoutVars>
      </dgm:prSet>
      <dgm:spPr/>
    </dgm:pt>
    <dgm:pt modelId="{6B2EA1EE-6EB3-499F-8840-1669B1B14DD9}" type="pres">
      <dgm:prSet presAssocID="{22158256-87B4-4981-9692-314569F0A6FD}" presName="invisiNode" presStyleLbl="node1" presStyleIdx="0" presStyleCnt="4"/>
      <dgm:spPr/>
    </dgm:pt>
    <dgm:pt modelId="{6105F83F-DE72-470D-9D6C-CE9C34C1DD18}" type="pres">
      <dgm:prSet presAssocID="{22158256-87B4-4981-9692-314569F0A6FD}" presName="imagNode" presStyleLbl="fgImgPlace1" presStyleIdx="0" presStyleCnt="4">
        <dgm:style>
          <a:lnRef idx="1">
            <a:schemeClr val="accent1"/>
          </a:lnRef>
          <a:fillRef idx="2">
            <a:schemeClr val="accent1"/>
          </a:fillRef>
          <a:effectRef idx="1">
            <a:schemeClr val="accent1"/>
          </a:effectRef>
          <a:fontRef idx="minor">
            <a:schemeClr val="dk1"/>
          </a:fontRef>
        </dgm:style>
      </dgm:prSet>
      <dgm:spPr/>
    </dgm:pt>
    <dgm:pt modelId="{FCFFB753-4294-42F5-9763-BCCCEAACCED5}" type="pres">
      <dgm:prSet presAssocID="{8BC76C92-954F-441B-8884-BDEC4B3DE9AF}" presName="sibTrans" presStyleLbl="sibTrans2D1" presStyleIdx="0" presStyleCnt="0"/>
      <dgm:spPr/>
    </dgm:pt>
    <dgm:pt modelId="{9DB39312-E3F1-4E6C-B6FB-7AAB225F527F}" type="pres">
      <dgm:prSet presAssocID="{6517D5BD-7760-4042-BCEC-69204DE04CB2}" presName="compNode" presStyleCnt="0"/>
      <dgm:spPr/>
    </dgm:pt>
    <dgm:pt modelId="{1C99FAA7-8FBD-454F-A3BB-1BAC1F083FD6}" type="pres">
      <dgm:prSet presAssocID="{6517D5BD-7760-4042-BCEC-69204DE04CB2}" presName="node" presStyleLbl="node1" presStyleIdx="1" presStyleCnt="4">
        <dgm:presLayoutVars>
          <dgm:bulletEnabled val="1"/>
        </dgm:presLayoutVars>
      </dgm:prSet>
      <dgm:spPr/>
    </dgm:pt>
    <dgm:pt modelId="{4E664D8F-0674-4D1F-8F15-DC4A5006F1F8}" type="pres">
      <dgm:prSet presAssocID="{6517D5BD-7760-4042-BCEC-69204DE04CB2}" presName="invisiNode" presStyleLbl="node1" presStyleIdx="1" presStyleCnt="4"/>
      <dgm:spPr/>
    </dgm:pt>
    <dgm:pt modelId="{436BE26C-88D2-40CC-ADF6-9FCFD2E93E5A}" type="pres">
      <dgm:prSet presAssocID="{6517D5BD-7760-4042-BCEC-69204DE04CB2}" presName="imagNode" presStyleLbl="fgImgPlace1" presStyleIdx="1" presStyleCnt="4">
        <dgm:style>
          <a:lnRef idx="1">
            <a:schemeClr val="accent1"/>
          </a:lnRef>
          <a:fillRef idx="2">
            <a:schemeClr val="accent1"/>
          </a:fillRef>
          <a:effectRef idx="1">
            <a:schemeClr val="accent1"/>
          </a:effectRef>
          <a:fontRef idx="minor">
            <a:schemeClr val="dk1"/>
          </a:fontRef>
        </dgm:style>
      </dgm:prSet>
      <dgm:spPr/>
    </dgm:pt>
    <dgm:pt modelId="{D3E005F4-E09B-4808-96C5-BEE3ED5061EC}" type="pres">
      <dgm:prSet presAssocID="{9D405264-A3E5-4427-ADF6-02D650648662}" presName="sibTrans" presStyleLbl="sibTrans2D1" presStyleIdx="0" presStyleCnt="0"/>
      <dgm:spPr/>
    </dgm:pt>
    <dgm:pt modelId="{A3A99E59-5DA6-496D-83D6-75BE22708DC4}" type="pres">
      <dgm:prSet presAssocID="{AA99940E-BD99-46A7-B690-7109D8E0D5FF}" presName="compNode" presStyleCnt="0"/>
      <dgm:spPr/>
    </dgm:pt>
    <dgm:pt modelId="{E8540CE3-3174-40D6-88B1-BB9749C659F7}" type="pres">
      <dgm:prSet presAssocID="{AA99940E-BD99-46A7-B690-7109D8E0D5FF}" presName="node" presStyleLbl="node1" presStyleIdx="2" presStyleCnt="4">
        <dgm:presLayoutVars>
          <dgm:bulletEnabled val="1"/>
        </dgm:presLayoutVars>
      </dgm:prSet>
      <dgm:spPr/>
    </dgm:pt>
    <dgm:pt modelId="{ABD3EA74-470C-4BDC-8492-78C33E8460A1}" type="pres">
      <dgm:prSet presAssocID="{AA99940E-BD99-46A7-B690-7109D8E0D5FF}" presName="invisiNode" presStyleLbl="node1" presStyleIdx="2" presStyleCnt="4"/>
      <dgm:spPr/>
    </dgm:pt>
    <dgm:pt modelId="{7B0DDD33-72D4-4D9D-8314-D4955FDC5788}" type="pres">
      <dgm:prSet presAssocID="{AA99940E-BD99-46A7-B690-7109D8E0D5FF}" presName="imagNode" presStyleLbl="fgImgPlace1" presStyleIdx="2" presStyleCnt="4">
        <dgm:style>
          <a:lnRef idx="1">
            <a:schemeClr val="accent1"/>
          </a:lnRef>
          <a:fillRef idx="2">
            <a:schemeClr val="accent1"/>
          </a:fillRef>
          <a:effectRef idx="1">
            <a:schemeClr val="accent1"/>
          </a:effectRef>
          <a:fontRef idx="minor">
            <a:schemeClr val="dk1"/>
          </a:fontRef>
        </dgm:style>
      </dgm:prSet>
      <dgm:spPr/>
    </dgm:pt>
    <dgm:pt modelId="{5F2EFA62-A102-40EB-9A02-CDBEB6340B61}" type="pres">
      <dgm:prSet presAssocID="{D03147C3-94FC-44C2-A28B-1DA7F198F5D9}" presName="sibTrans" presStyleLbl="sibTrans2D1" presStyleIdx="0" presStyleCnt="0"/>
      <dgm:spPr/>
    </dgm:pt>
    <dgm:pt modelId="{52F7B096-0A18-4769-B21C-AD9D1F7DB47A}" type="pres">
      <dgm:prSet presAssocID="{580CD78A-2CCC-4053-833F-4B8B56303889}" presName="compNode" presStyleCnt="0"/>
      <dgm:spPr/>
    </dgm:pt>
    <dgm:pt modelId="{9E46D780-5728-4979-8863-5277F4FC72CC}" type="pres">
      <dgm:prSet presAssocID="{580CD78A-2CCC-4053-833F-4B8B56303889}" presName="node" presStyleLbl="node1" presStyleIdx="3" presStyleCnt="4">
        <dgm:presLayoutVars>
          <dgm:bulletEnabled val="1"/>
        </dgm:presLayoutVars>
      </dgm:prSet>
      <dgm:spPr/>
    </dgm:pt>
    <dgm:pt modelId="{72D28D1F-361A-4A27-8C21-876EE318D25E}" type="pres">
      <dgm:prSet presAssocID="{580CD78A-2CCC-4053-833F-4B8B56303889}" presName="invisiNode" presStyleLbl="node1" presStyleIdx="3" presStyleCnt="4"/>
      <dgm:spPr/>
    </dgm:pt>
    <dgm:pt modelId="{8A82556A-50BF-4159-8E74-09F785D00C96}" type="pres">
      <dgm:prSet presAssocID="{580CD78A-2CCC-4053-833F-4B8B56303889}" presName="imagNode" presStyleLbl="fgImgPlace1" presStyleIdx="3" presStyleCnt="4">
        <dgm:style>
          <a:lnRef idx="1">
            <a:schemeClr val="accent1"/>
          </a:lnRef>
          <a:fillRef idx="2">
            <a:schemeClr val="accent1"/>
          </a:fillRef>
          <a:effectRef idx="1">
            <a:schemeClr val="accent1"/>
          </a:effectRef>
          <a:fontRef idx="minor">
            <a:schemeClr val="dk1"/>
          </a:fontRef>
        </dgm:style>
      </dgm:prSet>
      <dgm:spPr/>
    </dgm:pt>
  </dgm:ptLst>
  <dgm:cxnLst>
    <dgm:cxn modelId="{01C90705-D7E8-4B95-912A-BA7C193927CD}" type="presOf" srcId="{D03147C3-94FC-44C2-A28B-1DA7F198F5D9}" destId="{5F2EFA62-A102-40EB-9A02-CDBEB6340B61}" srcOrd="0" destOrd="0" presId="urn:microsoft.com/office/officeart/2005/8/layout/pList2"/>
    <dgm:cxn modelId="{61528629-5AB3-4B65-8633-5C7138AC6363}" type="presOf" srcId="{9D405264-A3E5-4427-ADF6-02D650648662}" destId="{D3E005F4-E09B-4808-96C5-BEE3ED5061EC}" srcOrd="0" destOrd="0" presId="urn:microsoft.com/office/officeart/2005/8/layout/pList2"/>
    <dgm:cxn modelId="{53EAA939-C7F4-45E3-89F1-332A780B11FE}" srcId="{AFA218E0-21AC-4489-A6AE-849EB4BF9E81}" destId="{22158256-87B4-4981-9692-314569F0A6FD}" srcOrd="0" destOrd="0" parTransId="{0B4A0CEB-36FF-40B1-9E23-D80D7A0D078D}" sibTransId="{8BC76C92-954F-441B-8884-BDEC4B3DE9AF}"/>
    <dgm:cxn modelId="{5D415445-BDBA-4706-BC54-227CD023C009}" type="presOf" srcId="{AFA218E0-21AC-4489-A6AE-849EB4BF9E81}" destId="{0ADBE6B7-388A-4BB6-A4D5-4E3EC8F4713C}" srcOrd="0" destOrd="0" presId="urn:microsoft.com/office/officeart/2005/8/layout/pList2"/>
    <dgm:cxn modelId="{2C0F1668-CD03-4AD6-9A93-2559955E7B2C}" type="presOf" srcId="{8BC76C92-954F-441B-8884-BDEC4B3DE9AF}" destId="{FCFFB753-4294-42F5-9763-BCCCEAACCED5}" srcOrd="0" destOrd="0" presId="urn:microsoft.com/office/officeart/2005/8/layout/pList2"/>
    <dgm:cxn modelId="{CD03B472-062E-4024-9145-863A0FE35416}" srcId="{AFA218E0-21AC-4489-A6AE-849EB4BF9E81}" destId="{6517D5BD-7760-4042-BCEC-69204DE04CB2}" srcOrd="1" destOrd="0" parTransId="{8247B54A-F051-4E3A-8E63-F381D3ACA86F}" sibTransId="{9D405264-A3E5-4427-ADF6-02D650648662}"/>
    <dgm:cxn modelId="{0324BF76-BA90-4BEE-9518-1E41DC39C6B9}" type="presOf" srcId="{22158256-87B4-4981-9692-314569F0A6FD}" destId="{AF31A6FB-7C1B-4BC5-B976-9315926FA096}" srcOrd="0" destOrd="0" presId="urn:microsoft.com/office/officeart/2005/8/layout/pList2"/>
    <dgm:cxn modelId="{3C80E056-0EE2-4A29-8832-5D76665803D5}" srcId="{AFA218E0-21AC-4489-A6AE-849EB4BF9E81}" destId="{AA99940E-BD99-46A7-B690-7109D8E0D5FF}" srcOrd="2" destOrd="0" parTransId="{2346E782-FAE3-41F7-B749-F2252B6271C4}" sibTransId="{D03147C3-94FC-44C2-A28B-1DA7F198F5D9}"/>
    <dgm:cxn modelId="{58DEE27D-F869-4B7B-AD57-D2B36D0F619D}" type="presOf" srcId="{AA99940E-BD99-46A7-B690-7109D8E0D5FF}" destId="{E8540CE3-3174-40D6-88B1-BB9749C659F7}" srcOrd="0" destOrd="0" presId="urn:microsoft.com/office/officeart/2005/8/layout/pList2"/>
    <dgm:cxn modelId="{10A30695-2B92-4D6E-9365-4B01E3CA4906}" type="presOf" srcId="{580CD78A-2CCC-4053-833F-4B8B56303889}" destId="{9E46D780-5728-4979-8863-5277F4FC72CC}" srcOrd="0" destOrd="0" presId="urn:microsoft.com/office/officeart/2005/8/layout/pList2"/>
    <dgm:cxn modelId="{6C1D769B-6C8A-4D4E-9E9F-FABDEAC409B3}" srcId="{AFA218E0-21AC-4489-A6AE-849EB4BF9E81}" destId="{580CD78A-2CCC-4053-833F-4B8B56303889}" srcOrd="3" destOrd="0" parTransId="{0FADF47A-4924-43DC-8AA4-0FF94B439FEA}" sibTransId="{DA9CE687-F48A-4E17-B675-B9AD17AF9436}"/>
    <dgm:cxn modelId="{5250D3E3-F4F5-417B-A8C4-DE44E2D68A19}" type="presOf" srcId="{6517D5BD-7760-4042-BCEC-69204DE04CB2}" destId="{1C99FAA7-8FBD-454F-A3BB-1BAC1F083FD6}" srcOrd="0" destOrd="0" presId="urn:microsoft.com/office/officeart/2005/8/layout/pList2"/>
    <dgm:cxn modelId="{523CDD54-B2F9-495E-907F-4CF0CA628D41}" type="presParOf" srcId="{0ADBE6B7-388A-4BB6-A4D5-4E3EC8F4713C}" destId="{E2859E3A-4CE7-43C1-A9C5-A10A5F50AF54}" srcOrd="0" destOrd="0" presId="urn:microsoft.com/office/officeart/2005/8/layout/pList2"/>
    <dgm:cxn modelId="{C88CB412-3CA9-4679-A1FF-BAA7D39CBA44}" type="presParOf" srcId="{0ADBE6B7-388A-4BB6-A4D5-4E3EC8F4713C}" destId="{CE097703-4225-49DD-9EFA-1B75BE16EE75}" srcOrd="1" destOrd="0" presId="urn:microsoft.com/office/officeart/2005/8/layout/pList2"/>
    <dgm:cxn modelId="{F459ABD5-4B5D-48D9-A64F-71C8A7B86CFB}" type="presParOf" srcId="{CE097703-4225-49DD-9EFA-1B75BE16EE75}" destId="{FF1E1085-7437-43C5-A51A-74B3DC737B9F}" srcOrd="0" destOrd="0" presId="urn:microsoft.com/office/officeart/2005/8/layout/pList2"/>
    <dgm:cxn modelId="{0D816402-04FF-4AF4-9F96-1A159C20126A}" type="presParOf" srcId="{FF1E1085-7437-43C5-A51A-74B3DC737B9F}" destId="{AF31A6FB-7C1B-4BC5-B976-9315926FA096}" srcOrd="0" destOrd="0" presId="urn:microsoft.com/office/officeart/2005/8/layout/pList2"/>
    <dgm:cxn modelId="{B460005B-7EE7-488C-8DB7-5B5D34E2BEB6}" type="presParOf" srcId="{FF1E1085-7437-43C5-A51A-74B3DC737B9F}" destId="{6B2EA1EE-6EB3-499F-8840-1669B1B14DD9}" srcOrd="1" destOrd="0" presId="urn:microsoft.com/office/officeart/2005/8/layout/pList2"/>
    <dgm:cxn modelId="{87CC63B1-8FFC-4892-A9C8-E4C96E3A5134}" type="presParOf" srcId="{FF1E1085-7437-43C5-A51A-74B3DC737B9F}" destId="{6105F83F-DE72-470D-9D6C-CE9C34C1DD18}" srcOrd="2" destOrd="0" presId="urn:microsoft.com/office/officeart/2005/8/layout/pList2"/>
    <dgm:cxn modelId="{2C77747E-8177-4939-B077-9488F5F1203D}" type="presParOf" srcId="{CE097703-4225-49DD-9EFA-1B75BE16EE75}" destId="{FCFFB753-4294-42F5-9763-BCCCEAACCED5}" srcOrd="1" destOrd="0" presId="urn:microsoft.com/office/officeart/2005/8/layout/pList2"/>
    <dgm:cxn modelId="{E9512AF4-FC98-42BA-A1FC-63E9558C6A99}" type="presParOf" srcId="{CE097703-4225-49DD-9EFA-1B75BE16EE75}" destId="{9DB39312-E3F1-4E6C-B6FB-7AAB225F527F}" srcOrd="2" destOrd="0" presId="urn:microsoft.com/office/officeart/2005/8/layout/pList2"/>
    <dgm:cxn modelId="{67C29766-7B59-4C67-B7A7-FFDD425E5E1B}" type="presParOf" srcId="{9DB39312-E3F1-4E6C-B6FB-7AAB225F527F}" destId="{1C99FAA7-8FBD-454F-A3BB-1BAC1F083FD6}" srcOrd="0" destOrd="0" presId="urn:microsoft.com/office/officeart/2005/8/layout/pList2"/>
    <dgm:cxn modelId="{5014ACCE-5684-499C-80A5-0DB1312E5AB6}" type="presParOf" srcId="{9DB39312-E3F1-4E6C-B6FB-7AAB225F527F}" destId="{4E664D8F-0674-4D1F-8F15-DC4A5006F1F8}" srcOrd="1" destOrd="0" presId="urn:microsoft.com/office/officeart/2005/8/layout/pList2"/>
    <dgm:cxn modelId="{0C06C158-5104-497C-BB7C-A6F22337D6F1}" type="presParOf" srcId="{9DB39312-E3F1-4E6C-B6FB-7AAB225F527F}" destId="{436BE26C-88D2-40CC-ADF6-9FCFD2E93E5A}" srcOrd="2" destOrd="0" presId="urn:microsoft.com/office/officeart/2005/8/layout/pList2"/>
    <dgm:cxn modelId="{0C3E617D-DD4C-493E-8DCA-3CF911ADFBAC}" type="presParOf" srcId="{CE097703-4225-49DD-9EFA-1B75BE16EE75}" destId="{D3E005F4-E09B-4808-96C5-BEE3ED5061EC}" srcOrd="3" destOrd="0" presId="urn:microsoft.com/office/officeart/2005/8/layout/pList2"/>
    <dgm:cxn modelId="{5AA90BDA-8F2A-4F92-BE67-829A29F5008B}" type="presParOf" srcId="{CE097703-4225-49DD-9EFA-1B75BE16EE75}" destId="{A3A99E59-5DA6-496D-83D6-75BE22708DC4}" srcOrd="4" destOrd="0" presId="urn:microsoft.com/office/officeart/2005/8/layout/pList2"/>
    <dgm:cxn modelId="{C6569393-4547-4F98-99D3-7D4C79C4FCA6}" type="presParOf" srcId="{A3A99E59-5DA6-496D-83D6-75BE22708DC4}" destId="{E8540CE3-3174-40D6-88B1-BB9749C659F7}" srcOrd="0" destOrd="0" presId="urn:microsoft.com/office/officeart/2005/8/layout/pList2"/>
    <dgm:cxn modelId="{99CBA166-C7D0-4C29-9A17-37485A2ACDE6}" type="presParOf" srcId="{A3A99E59-5DA6-496D-83D6-75BE22708DC4}" destId="{ABD3EA74-470C-4BDC-8492-78C33E8460A1}" srcOrd="1" destOrd="0" presId="urn:microsoft.com/office/officeart/2005/8/layout/pList2"/>
    <dgm:cxn modelId="{6543171C-C194-46B2-A113-3213928F30CF}" type="presParOf" srcId="{A3A99E59-5DA6-496D-83D6-75BE22708DC4}" destId="{7B0DDD33-72D4-4D9D-8314-D4955FDC5788}" srcOrd="2" destOrd="0" presId="urn:microsoft.com/office/officeart/2005/8/layout/pList2"/>
    <dgm:cxn modelId="{3E3D22F4-6202-4D00-9444-DA535839EC98}" type="presParOf" srcId="{CE097703-4225-49DD-9EFA-1B75BE16EE75}" destId="{5F2EFA62-A102-40EB-9A02-CDBEB6340B61}" srcOrd="5" destOrd="0" presId="urn:microsoft.com/office/officeart/2005/8/layout/pList2"/>
    <dgm:cxn modelId="{A4BEBF61-DC0A-4654-9BFC-4F83F9884808}" type="presParOf" srcId="{CE097703-4225-49DD-9EFA-1B75BE16EE75}" destId="{52F7B096-0A18-4769-B21C-AD9D1F7DB47A}" srcOrd="6" destOrd="0" presId="urn:microsoft.com/office/officeart/2005/8/layout/pList2"/>
    <dgm:cxn modelId="{0DE32A66-405D-48B1-BED1-CE65151192F1}" type="presParOf" srcId="{52F7B096-0A18-4769-B21C-AD9D1F7DB47A}" destId="{9E46D780-5728-4979-8863-5277F4FC72CC}" srcOrd="0" destOrd="0" presId="urn:microsoft.com/office/officeart/2005/8/layout/pList2"/>
    <dgm:cxn modelId="{2F9EDC0F-3E22-46EB-8698-7D75B185A27E}" type="presParOf" srcId="{52F7B096-0A18-4769-B21C-AD9D1F7DB47A}" destId="{72D28D1F-361A-4A27-8C21-876EE318D25E}" srcOrd="1" destOrd="0" presId="urn:microsoft.com/office/officeart/2005/8/layout/pList2"/>
    <dgm:cxn modelId="{3CB98D92-1B6A-40D0-B0B7-22CF8612DEA2}" type="presParOf" srcId="{52F7B096-0A18-4769-B21C-AD9D1F7DB47A}" destId="{8A82556A-50BF-4159-8E74-09F785D00C9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D8DCF-38F8-4090-B31C-B930139A42D3}">
      <dsp:nvSpPr>
        <dsp:cNvPr id="0" name=""/>
        <dsp:cNvSpPr/>
      </dsp:nvSpPr>
      <dsp:spPr>
        <a:xfrm>
          <a:off x="480653" y="0"/>
          <a:ext cx="5447405" cy="50768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52D4DD-06B6-46BC-86AF-7363C95DE81D}">
      <dsp:nvSpPr>
        <dsp:cNvPr id="0" name=""/>
        <dsp:cNvSpPr/>
      </dsp:nvSpPr>
      <dsp:spPr>
        <a:xfrm>
          <a:off x="352" y="1523047"/>
          <a:ext cx="1966814" cy="2030730"/>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zh-CN" altLang="en-US" sz="5300" b="1" kern="1200" dirty="0">
              <a:solidFill>
                <a:srgbClr val="FF0000"/>
              </a:solidFill>
            </a:rPr>
            <a:t>输入</a:t>
          </a:r>
        </a:p>
      </dsp:txBody>
      <dsp:txXfrm>
        <a:off x="96364" y="1619059"/>
        <a:ext cx="1774790" cy="1838706"/>
      </dsp:txXfrm>
    </dsp:sp>
    <dsp:sp modelId="{6A43D5E1-AFE0-432B-8536-0040681F8FA1}">
      <dsp:nvSpPr>
        <dsp:cNvPr id="0" name=""/>
        <dsp:cNvSpPr/>
      </dsp:nvSpPr>
      <dsp:spPr>
        <a:xfrm>
          <a:off x="2220948" y="1523047"/>
          <a:ext cx="1966814" cy="2030730"/>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accent5"/>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zh-CN" altLang="en-US" sz="5300" kern="1200" dirty="0">
              <a:solidFill>
                <a:srgbClr val="FF0000"/>
              </a:solidFill>
            </a:rPr>
            <a:t>算法</a:t>
          </a:r>
        </a:p>
      </dsp:txBody>
      <dsp:txXfrm>
        <a:off x="2316960" y="1619059"/>
        <a:ext cx="1774790" cy="1838706"/>
      </dsp:txXfrm>
    </dsp:sp>
    <dsp:sp modelId="{E498D9CC-8BBE-43F7-B6E8-E989A4E5AEDF}">
      <dsp:nvSpPr>
        <dsp:cNvPr id="0" name=""/>
        <dsp:cNvSpPr/>
      </dsp:nvSpPr>
      <dsp:spPr>
        <a:xfrm>
          <a:off x="4441545" y="1523047"/>
          <a:ext cx="1966814" cy="2030730"/>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zh-CN" altLang="en-US" sz="5300" kern="1200" dirty="0">
              <a:solidFill>
                <a:srgbClr val="FF0000"/>
              </a:solidFill>
            </a:rPr>
            <a:t>输出</a:t>
          </a:r>
        </a:p>
      </dsp:txBody>
      <dsp:txXfrm>
        <a:off x="4537557" y="1619059"/>
        <a:ext cx="1774790" cy="1838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C60CC-2F71-44A0-8EBF-B24A6D5BEFA9}">
      <dsp:nvSpPr>
        <dsp:cNvPr id="0" name=""/>
        <dsp:cNvSpPr/>
      </dsp:nvSpPr>
      <dsp:spPr>
        <a:xfrm>
          <a:off x="3347" y="2602864"/>
          <a:ext cx="4654377" cy="2473960"/>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zh-CN" altLang="en-US" sz="6300" kern="1200"/>
            <a:t>电话号码本</a:t>
          </a:r>
          <a:endParaRPr lang="zh-CN" altLang="en-US" sz="6300" kern="1200" dirty="0"/>
        </a:p>
      </dsp:txBody>
      <dsp:txXfrm>
        <a:off x="75807" y="2675324"/>
        <a:ext cx="4509457" cy="2329040"/>
      </dsp:txXfrm>
    </dsp:sp>
    <dsp:sp modelId="{60DF015C-143A-455F-A1B3-A9547BDB70E9}">
      <dsp:nvSpPr>
        <dsp:cNvPr id="0" name=""/>
        <dsp:cNvSpPr/>
      </dsp:nvSpPr>
      <dsp:spPr>
        <a:xfrm>
          <a:off x="1673" y="899"/>
          <a:ext cx="1469184" cy="2473960"/>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zh-CN" altLang="en-US" sz="4100" kern="1200" dirty="0"/>
            <a:t>姓名</a:t>
          </a:r>
        </a:p>
      </dsp:txBody>
      <dsp:txXfrm>
        <a:off x="44704" y="43930"/>
        <a:ext cx="1383122" cy="2387898"/>
      </dsp:txXfrm>
    </dsp:sp>
    <dsp:sp modelId="{0210123B-F17E-4EB5-89A8-258905D95305}">
      <dsp:nvSpPr>
        <dsp:cNvPr id="0" name=""/>
        <dsp:cNvSpPr/>
      </dsp:nvSpPr>
      <dsp:spPr>
        <a:xfrm>
          <a:off x="1594270" y="899"/>
          <a:ext cx="1469184" cy="2473960"/>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zh-CN" altLang="en-US" sz="4100" kern="1200" dirty="0"/>
            <a:t>电话号码</a:t>
          </a:r>
        </a:p>
      </dsp:txBody>
      <dsp:txXfrm>
        <a:off x="1637301" y="43930"/>
        <a:ext cx="1383122" cy="2387898"/>
      </dsp:txXfrm>
    </dsp:sp>
    <dsp:sp modelId="{DF4BA545-7EA3-484C-BE4E-252BEABA0064}">
      <dsp:nvSpPr>
        <dsp:cNvPr id="0" name=""/>
        <dsp:cNvSpPr/>
      </dsp:nvSpPr>
      <dsp:spPr>
        <a:xfrm>
          <a:off x="3186866" y="899"/>
          <a:ext cx="1469184" cy="2473960"/>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zh-CN" altLang="en-US" sz="4100" kern="1200" dirty="0"/>
            <a:t>地址</a:t>
          </a:r>
        </a:p>
      </dsp:txBody>
      <dsp:txXfrm>
        <a:off x="3229897" y="43930"/>
        <a:ext cx="1383122" cy="23878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A5D6E-2164-4613-97E4-F31D10AC598C}">
      <dsp:nvSpPr>
        <dsp:cNvPr id="0" name=""/>
        <dsp:cNvSpPr/>
      </dsp:nvSpPr>
      <dsp:spPr>
        <a:xfrm>
          <a:off x="-59929" y="20299"/>
          <a:ext cx="1762421" cy="2436876"/>
        </a:xfrm>
        <a:prstGeom prst="upArrow">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accent4"/>
          </a:solidFill>
          <a:prstDash val="solid"/>
          <a:miter lim="800000"/>
        </a:ln>
        <a:effectLst/>
      </dsp:spPr>
      <dsp:style>
        <a:lnRef idx="1">
          <a:schemeClr val="accent4"/>
        </a:lnRef>
        <a:fillRef idx="3">
          <a:schemeClr val="accent4"/>
        </a:fillRef>
        <a:effectRef idx="2">
          <a:schemeClr val="accent4"/>
        </a:effectRef>
        <a:fontRef idx="minor">
          <a:schemeClr val="lt1"/>
        </a:fontRef>
      </dsp:style>
    </dsp:sp>
    <dsp:sp modelId="{F9B0F570-C572-4973-8FDD-1CB668855E81}">
      <dsp:nvSpPr>
        <dsp:cNvPr id="0" name=""/>
        <dsp:cNvSpPr/>
      </dsp:nvSpPr>
      <dsp:spPr>
        <a:xfrm>
          <a:off x="1342324" y="0"/>
          <a:ext cx="3479917" cy="2436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0" rIns="312928" bIns="312928" numCol="1" spcCol="1270" anchor="ctr" anchorCtr="0">
          <a:noAutofit/>
        </a:bodyPr>
        <a:lstStyle/>
        <a:p>
          <a:pPr marL="0" lvl="0" indent="0" algn="l" defTabSz="1955800">
            <a:lnSpc>
              <a:spcPct val="90000"/>
            </a:lnSpc>
            <a:spcBef>
              <a:spcPct val="0"/>
            </a:spcBef>
            <a:spcAft>
              <a:spcPct val="35000"/>
            </a:spcAft>
            <a:buNone/>
          </a:pPr>
          <a:r>
            <a:rPr lang="zh-CN" altLang="en-US" sz="4400" kern="1200" dirty="0">
              <a:solidFill>
                <a:srgbClr val="92D050"/>
              </a:solidFill>
            </a:rPr>
            <a:t>找到</a:t>
          </a:r>
          <a:r>
            <a:rPr lang="zh-CN" altLang="en-US" sz="5800" kern="1200" dirty="0"/>
            <a:t>：</a:t>
          </a:r>
          <a:endParaRPr lang="en-US" altLang="zh-CN" sz="5800" kern="1200" dirty="0"/>
        </a:p>
        <a:p>
          <a:pPr marL="0" lvl="0" indent="0" algn="l" defTabSz="1955800">
            <a:lnSpc>
              <a:spcPct val="90000"/>
            </a:lnSpc>
            <a:spcBef>
              <a:spcPct val="0"/>
            </a:spcBef>
            <a:spcAft>
              <a:spcPct val="35000"/>
            </a:spcAft>
            <a:buNone/>
          </a:pPr>
          <a:r>
            <a:rPr lang="zh-CN" altLang="en-US" sz="2400" b="1" kern="1200" dirty="0"/>
            <a:t>输出详细信息</a:t>
          </a:r>
        </a:p>
      </dsp:txBody>
      <dsp:txXfrm>
        <a:off x="1342324" y="0"/>
        <a:ext cx="3479917" cy="2436876"/>
      </dsp:txXfrm>
    </dsp:sp>
    <dsp:sp modelId="{C51BE83E-4FAB-4FEC-B288-2272E17D9BA4}">
      <dsp:nvSpPr>
        <dsp:cNvPr id="0" name=""/>
        <dsp:cNvSpPr/>
      </dsp:nvSpPr>
      <dsp:spPr>
        <a:xfrm>
          <a:off x="0" y="2612582"/>
          <a:ext cx="1762421" cy="2436876"/>
        </a:xfrm>
        <a:prstGeom prst="downArrow">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sp>
    <dsp:sp modelId="{E6282341-12E3-4D90-9259-7C91A661279C}">
      <dsp:nvSpPr>
        <dsp:cNvPr id="0" name=""/>
        <dsp:cNvSpPr/>
      </dsp:nvSpPr>
      <dsp:spPr>
        <a:xfrm>
          <a:off x="1652948" y="2639949"/>
          <a:ext cx="3916122" cy="2436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0" rIns="298704" bIns="298704" numCol="1" spcCol="1270" anchor="ctr" anchorCtr="0">
          <a:noAutofit/>
        </a:bodyPr>
        <a:lstStyle/>
        <a:p>
          <a:pPr marL="0" lvl="0" indent="0" algn="l" defTabSz="1866900">
            <a:lnSpc>
              <a:spcPct val="90000"/>
            </a:lnSpc>
            <a:spcBef>
              <a:spcPct val="0"/>
            </a:spcBef>
            <a:spcAft>
              <a:spcPct val="35000"/>
            </a:spcAft>
            <a:buNone/>
          </a:pPr>
          <a:r>
            <a:rPr lang="zh-CN" altLang="en-US" sz="4200" kern="1200" dirty="0">
              <a:solidFill>
                <a:srgbClr val="FFC000"/>
              </a:solidFill>
            </a:rPr>
            <a:t>找不到</a:t>
          </a:r>
          <a:r>
            <a:rPr lang="zh-CN" altLang="en-US" sz="4200" kern="1200" dirty="0"/>
            <a:t>：</a:t>
          </a:r>
          <a:endParaRPr lang="en-US" altLang="zh-CN" sz="4200" kern="1200" dirty="0"/>
        </a:p>
        <a:p>
          <a:pPr marL="0" lvl="0" indent="0" algn="l" defTabSz="1866900">
            <a:lnSpc>
              <a:spcPct val="90000"/>
            </a:lnSpc>
            <a:spcBef>
              <a:spcPct val="0"/>
            </a:spcBef>
            <a:spcAft>
              <a:spcPct val="35000"/>
            </a:spcAft>
            <a:buNone/>
          </a:pPr>
          <a:r>
            <a:rPr lang="zh-CN" altLang="en-US" sz="2400" b="1" kern="1200" dirty="0"/>
            <a:t>返回失败信息，等待进一步处理</a:t>
          </a:r>
        </a:p>
      </dsp:txBody>
      <dsp:txXfrm>
        <a:off x="1652948" y="2639949"/>
        <a:ext cx="3916122" cy="24368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919D1-4A9D-4778-91B3-622D44390C8B}">
      <dsp:nvSpPr>
        <dsp:cNvPr id="0" name=""/>
        <dsp:cNvSpPr/>
      </dsp:nvSpPr>
      <dsp:spPr>
        <a:xfrm>
          <a:off x="0" y="389539"/>
          <a:ext cx="6336703" cy="554400"/>
        </a:xfrm>
        <a:prstGeom prst="rect">
          <a:avLst/>
        </a:prstGeom>
        <a:solidFill>
          <a:schemeClr val="lt1">
            <a:alpha val="90000"/>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A41D992-6FC6-4CC2-B027-782BC088B4CC}">
      <dsp:nvSpPr>
        <dsp:cNvPr id="0" name=""/>
        <dsp:cNvSpPr/>
      </dsp:nvSpPr>
      <dsp:spPr>
        <a:xfrm>
          <a:off x="316835" y="64819"/>
          <a:ext cx="4435692" cy="649440"/>
        </a:xfrm>
        <a:prstGeom prst="round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59" tIns="0" rIns="167659" bIns="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rgbClr val="0070C0"/>
              </a:solidFill>
              <a:latin typeface="微软雅黑" panose="020B0503020204020204" pitchFamily="34" charset="-122"/>
              <a:ea typeface="微软雅黑" panose="020B0503020204020204" pitchFamily="34" charset="-122"/>
            </a:rPr>
            <a:t>顺序查找</a:t>
          </a:r>
        </a:p>
      </dsp:txBody>
      <dsp:txXfrm>
        <a:off x="348538" y="96522"/>
        <a:ext cx="4372286" cy="586034"/>
      </dsp:txXfrm>
    </dsp:sp>
    <dsp:sp modelId="{EB0E9847-5E5E-41E3-B7C0-D84390E1AF53}">
      <dsp:nvSpPr>
        <dsp:cNvPr id="0" name=""/>
        <dsp:cNvSpPr/>
      </dsp:nvSpPr>
      <dsp:spPr>
        <a:xfrm>
          <a:off x="0" y="1387459"/>
          <a:ext cx="6336703" cy="554400"/>
        </a:xfrm>
        <a:prstGeom prst="rect">
          <a:avLst/>
        </a:prstGeom>
        <a:solidFill>
          <a:schemeClr val="lt1">
            <a:alpha val="90000"/>
            <a:hueOff val="0"/>
            <a:satOff val="0"/>
            <a:lumOff val="0"/>
            <a:alphaOff val="0"/>
          </a:schemeClr>
        </a:solidFill>
        <a:ln w="9525" cap="flat" cmpd="sng" algn="ctr">
          <a:solidFill>
            <a:schemeClr val="accent3">
              <a:alpha val="90000"/>
              <a:hueOff val="0"/>
              <a:satOff val="0"/>
              <a:lumOff val="0"/>
              <a:alphaOff val="-13333"/>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5F99046-48F1-4B7B-96EE-AB7953724348}">
      <dsp:nvSpPr>
        <dsp:cNvPr id="0" name=""/>
        <dsp:cNvSpPr/>
      </dsp:nvSpPr>
      <dsp:spPr>
        <a:xfrm>
          <a:off x="316835" y="1062739"/>
          <a:ext cx="4435692" cy="649440"/>
        </a:xfrm>
        <a:prstGeom prst="roundRect">
          <a:avLst/>
        </a:prstGeom>
        <a:gradFill rotWithShape="0">
          <a:gsLst>
            <a:gs pos="0">
              <a:schemeClr val="accent3">
                <a:alpha val="90000"/>
                <a:hueOff val="0"/>
                <a:satOff val="0"/>
                <a:lumOff val="0"/>
                <a:alphaOff val="-13333"/>
                <a:shade val="51000"/>
                <a:satMod val="130000"/>
              </a:schemeClr>
            </a:gs>
            <a:gs pos="80000">
              <a:schemeClr val="accent3">
                <a:alpha val="90000"/>
                <a:hueOff val="0"/>
                <a:satOff val="0"/>
                <a:lumOff val="0"/>
                <a:alphaOff val="-13333"/>
                <a:shade val="93000"/>
                <a:satMod val="130000"/>
              </a:schemeClr>
            </a:gs>
            <a:gs pos="100000">
              <a:schemeClr val="accent3">
                <a:alpha val="90000"/>
                <a:hueOff val="0"/>
                <a:satOff val="0"/>
                <a:lumOff val="0"/>
                <a:alphaOff val="-1333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59" tIns="0" rIns="167659" bIns="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2">
                  <a:lumMod val="50000"/>
                  <a:lumOff val="50000"/>
                </a:schemeClr>
              </a:solidFill>
            </a:rPr>
            <a:t>折半</a:t>
          </a:r>
          <a:r>
            <a:rPr lang="en-US" altLang="zh-CN" sz="2800" b="1" kern="1200" dirty="0">
              <a:solidFill>
                <a:schemeClr val="tx2">
                  <a:lumMod val="50000"/>
                  <a:lumOff val="50000"/>
                </a:schemeClr>
              </a:solidFill>
            </a:rPr>
            <a:t>/</a:t>
          </a:r>
          <a:r>
            <a:rPr lang="zh-CN" altLang="en-US" sz="2800" b="1" kern="1200" dirty="0">
              <a:solidFill>
                <a:schemeClr val="tx2">
                  <a:lumMod val="50000"/>
                  <a:lumOff val="50000"/>
                </a:schemeClr>
              </a:solidFill>
            </a:rPr>
            <a:t>二分查找</a:t>
          </a:r>
        </a:p>
      </dsp:txBody>
      <dsp:txXfrm>
        <a:off x="348538" y="1094442"/>
        <a:ext cx="4372286" cy="586034"/>
      </dsp:txXfrm>
    </dsp:sp>
    <dsp:sp modelId="{6EA5E2A5-BFEB-4171-9E80-5314BE212A51}">
      <dsp:nvSpPr>
        <dsp:cNvPr id="0" name=""/>
        <dsp:cNvSpPr/>
      </dsp:nvSpPr>
      <dsp:spPr>
        <a:xfrm>
          <a:off x="0" y="2385379"/>
          <a:ext cx="6336703" cy="554400"/>
        </a:xfrm>
        <a:prstGeom prst="rect">
          <a:avLst/>
        </a:prstGeom>
        <a:solidFill>
          <a:schemeClr val="lt1">
            <a:alpha val="90000"/>
            <a:hueOff val="0"/>
            <a:satOff val="0"/>
            <a:lumOff val="0"/>
            <a:alphaOff val="0"/>
          </a:schemeClr>
        </a:solidFill>
        <a:ln w="9525" cap="flat" cmpd="sng" algn="ctr">
          <a:solidFill>
            <a:schemeClr val="accent3">
              <a:alpha val="90000"/>
              <a:hueOff val="0"/>
              <a:satOff val="0"/>
              <a:lumOff val="0"/>
              <a:alphaOff val="-26667"/>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468B1A8-26F6-4F3E-B92C-59104C53E913}">
      <dsp:nvSpPr>
        <dsp:cNvPr id="0" name=""/>
        <dsp:cNvSpPr/>
      </dsp:nvSpPr>
      <dsp:spPr>
        <a:xfrm>
          <a:off x="316835" y="2060659"/>
          <a:ext cx="4435692" cy="649440"/>
        </a:xfrm>
        <a:prstGeom prst="roundRect">
          <a:avLst/>
        </a:prstGeom>
        <a:gradFill rotWithShape="0">
          <a:gsLst>
            <a:gs pos="0">
              <a:schemeClr val="accent3">
                <a:alpha val="90000"/>
                <a:hueOff val="0"/>
                <a:satOff val="0"/>
                <a:lumOff val="0"/>
                <a:alphaOff val="-26667"/>
                <a:shade val="51000"/>
                <a:satMod val="130000"/>
              </a:schemeClr>
            </a:gs>
            <a:gs pos="80000">
              <a:schemeClr val="accent3">
                <a:alpha val="90000"/>
                <a:hueOff val="0"/>
                <a:satOff val="0"/>
                <a:lumOff val="0"/>
                <a:alphaOff val="-26667"/>
                <a:shade val="93000"/>
                <a:satMod val="130000"/>
              </a:schemeClr>
            </a:gs>
            <a:gs pos="100000">
              <a:schemeClr val="accent3">
                <a:alpha val="90000"/>
                <a:hueOff val="0"/>
                <a:satOff val="0"/>
                <a:lumOff val="0"/>
                <a:alphaOff val="-26667"/>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59" tIns="0" rIns="167659" bIns="0" numCol="1" spcCol="1270" anchor="ctr" anchorCtr="0">
          <a:noAutofit/>
        </a:bodyPr>
        <a:lstStyle/>
        <a:p>
          <a:pPr marL="0" lvl="0" indent="0" algn="ctr" defTabSz="1422400">
            <a:lnSpc>
              <a:spcPct val="90000"/>
            </a:lnSpc>
            <a:spcBef>
              <a:spcPct val="0"/>
            </a:spcBef>
            <a:spcAft>
              <a:spcPct val="35000"/>
            </a:spcAft>
            <a:buNone/>
          </a:pPr>
          <a:r>
            <a:rPr lang="zh-CN" altLang="en-US" sz="3200" kern="1200">
              <a:solidFill>
                <a:srgbClr val="0070C0"/>
              </a:solidFill>
              <a:latin typeface="微软雅黑" panose="020B0503020204020204" pitchFamily="34" charset="-122"/>
              <a:ea typeface="微软雅黑" panose="020B0503020204020204" pitchFamily="34" charset="-122"/>
            </a:rPr>
            <a:t>索引查找</a:t>
          </a:r>
          <a:endParaRPr lang="zh-CN" altLang="en-US" sz="3200" kern="1200" dirty="0">
            <a:solidFill>
              <a:srgbClr val="0070C0"/>
            </a:solidFill>
            <a:latin typeface="微软雅黑" panose="020B0503020204020204" pitchFamily="34" charset="-122"/>
            <a:ea typeface="微软雅黑" panose="020B0503020204020204" pitchFamily="34" charset="-122"/>
          </a:endParaRPr>
        </a:p>
      </dsp:txBody>
      <dsp:txXfrm>
        <a:off x="348538" y="2092362"/>
        <a:ext cx="4372286" cy="586034"/>
      </dsp:txXfrm>
    </dsp:sp>
    <dsp:sp modelId="{478E19BD-32BE-4E9F-B9BF-443C5047E986}">
      <dsp:nvSpPr>
        <dsp:cNvPr id="0" name=""/>
        <dsp:cNvSpPr/>
      </dsp:nvSpPr>
      <dsp:spPr>
        <a:xfrm>
          <a:off x="0" y="3383299"/>
          <a:ext cx="6336703" cy="554400"/>
        </a:xfrm>
        <a:prstGeom prst="rect">
          <a:avLst/>
        </a:prstGeom>
        <a:solidFill>
          <a:schemeClr val="lt1">
            <a:alpha val="90000"/>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5D20BC2-DBCC-4132-A8B8-08B33E88C7FC}">
      <dsp:nvSpPr>
        <dsp:cNvPr id="0" name=""/>
        <dsp:cNvSpPr/>
      </dsp:nvSpPr>
      <dsp:spPr>
        <a:xfrm>
          <a:off x="316835" y="3058579"/>
          <a:ext cx="4435692" cy="649440"/>
        </a:xfrm>
        <a:prstGeom prst="round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59" tIns="0" rIns="167659" bIns="0" numCol="1" spcCol="1270" anchor="ctr" anchorCtr="0">
          <a:noAutofit/>
        </a:bodyPr>
        <a:lstStyle/>
        <a:p>
          <a:pPr marL="0" lvl="0" indent="0" algn="ctr" defTabSz="1422400">
            <a:lnSpc>
              <a:spcPct val="90000"/>
            </a:lnSpc>
            <a:spcBef>
              <a:spcPct val="0"/>
            </a:spcBef>
            <a:spcAft>
              <a:spcPct val="35000"/>
            </a:spcAft>
            <a:buNone/>
          </a:pPr>
          <a:r>
            <a:rPr lang="zh-CN" altLang="en-US" sz="3200" kern="1200">
              <a:solidFill>
                <a:srgbClr val="0070C0"/>
              </a:solidFill>
              <a:latin typeface="微软雅黑" panose="020B0503020204020204" pitchFamily="34" charset="-122"/>
              <a:ea typeface="微软雅黑" panose="020B0503020204020204" pitchFamily="34" charset="-122"/>
            </a:rPr>
            <a:t>哈希查找</a:t>
          </a:r>
          <a:endParaRPr lang="zh-CN" altLang="en-US" sz="3200" kern="1200" dirty="0">
            <a:solidFill>
              <a:srgbClr val="0070C0"/>
            </a:solidFill>
            <a:latin typeface="微软雅黑" panose="020B0503020204020204" pitchFamily="34" charset="-122"/>
            <a:ea typeface="微软雅黑" panose="020B0503020204020204" pitchFamily="34" charset="-122"/>
          </a:endParaRPr>
        </a:p>
      </dsp:txBody>
      <dsp:txXfrm>
        <a:off x="348538" y="3090282"/>
        <a:ext cx="4372286" cy="586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8725B-9FA2-4344-9BC3-3AD8A017FD7D}">
      <dsp:nvSpPr>
        <dsp:cNvPr id="0" name=""/>
        <dsp:cNvSpPr/>
      </dsp:nvSpPr>
      <dsp:spPr>
        <a:xfrm>
          <a:off x="1599366" y="395"/>
          <a:ext cx="2777930" cy="1295827"/>
        </a:xfrm>
        <a:prstGeom prst="roundRect">
          <a:avLst>
            <a:gd name="adj" fmla="val 10000"/>
          </a:avLst>
        </a:prstGeom>
        <a:solidFill>
          <a:srgbClr val="66CCFF"/>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2"/>
              </a:solidFill>
              <a:latin typeface="微软雅黑" panose="020B0503020204020204" pitchFamily="34" charset="-122"/>
              <a:ea typeface="微软雅黑" panose="020B0503020204020204" pitchFamily="34" charset="-122"/>
            </a:rPr>
            <a:t>索引表的查找</a:t>
          </a:r>
        </a:p>
      </dsp:txBody>
      <dsp:txXfrm>
        <a:off x="1637319" y="38348"/>
        <a:ext cx="2702024" cy="1219921"/>
      </dsp:txXfrm>
    </dsp:sp>
    <dsp:sp modelId="{AC2C58AA-69D4-4079-8895-C8BAE654A4EC}">
      <dsp:nvSpPr>
        <dsp:cNvPr id="0" name=""/>
        <dsp:cNvSpPr/>
      </dsp:nvSpPr>
      <dsp:spPr>
        <a:xfrm rot="5400000">
          <a:off x="2745364" y="1328618"/>
          <a:ext cx="485935" cy="58312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dsp:txBody>
      <dsp:txXfrm rot="-5400000">
        <a:off x="2813395" y="1377211"/>
        <a:ext cx="349874" cy="340155"/>
      </dsp:txXfrm>
    </dsp:sp>
    <dsp:sp modelId="{26263F8C-F82A-4069-AE67-F73D62B6D82F}">
      <dsp:nvSpPr>
        <dsp:cNvPr id="0" name=""/>
        <dsp:cNvSpPr/>
      </dsp:nvSpPr>
      <dsp:spPr>
        <a:xfrm>
          <a:off x="1599366" y="1944136"/>
          <a:ext cx="2777930" cy="1295827"/>
        </a:xfrm>
        <a:prstGeom prst="roundRect">
          <a:avLst>
            <a:gd name="adj" fmla="val 10000"/>
          </a:avLst>
        </a:prstGeom>
        <a:solidFill>
          <a:srgbClr val="66CCFF"/>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2"/>
              </a:solidFill>
              <a:latin typeface="微软雅黑" panose="020B0503020204020204" pitchFamily="34" charset="-122"/>
              <a:ea typeface="微软雅黑" panose="020B0503020204020204" pitchFamily="34" charset="-122"/>
            </a:rPr>
            <a:t>查找表的查找</a:t>
          </a:r>
        </a:p>
      </dsp:txBody>
      <dsp:txXfrm>
        <a:off x="1637319" y="1982089"/>
        <a:ext cx="2702024" cy="12199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319D2-BA2F-4A07-8D4B-B2BA427B6B76}">
      <dsp:nvSpPr>
        <dsp:cNvPr id="0" name=""/>
        <dsp:cNvSpPr/>
      </dsp:nvSpPr>
      <dsp:spPr>
        <a:xfrm>
          <a:off x="5357" y="1391443"/>
          <a:ext cx="3202781" cy="1281112"/>
        </a:xfrm>
        <a:prstGeom prst="chevron">
          <a:avLst/>
        </a:prstGeom>
        <a:solidFill>
          <a:srgbClr val="5B9BD5">
            <a:hueOff val="0"/>
            <a:satOff val="0"/>
            <a:lumOff val="0"/>
            <a:alphaOff val="0"/>
          </a:srgb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solidFill>
                <a:sysClr val="window" lastClr="FFFFFF"/>
              </a:solidFill>
              <a:latin typeface="微软雅黑" panose="020B0503020204020204" pitchFamily="34" charset="-122"/>
              <a:ea typeface="微软雅黑" panose="020B0503020204020204" pitchFamily="34" charset="-122"/>
              <a:cs typeface="+mn-cs"/>
            </a:rPr>
            <a:t>关键字</a:t>
          </a:r>
        </a:p>
      </dsp:txBody>
      <dsp:txXfrm>
        <a:off x="645913" y="1391443"/>
        <a:ext cx="1921669" cy="1281112"/>
      </dsp:txXfrm>
    </dsp:sp>
    <dsp:sp modelId="{5404D64C-1725-4B30-AB88-B1410DD2AA41}">
      <dsp:nvSpPr>
        <dsp:cNvPr id="0" name=""/>
        <dsp:cNvSpPr/>
      </dsp:nvSpPr>
      <dsp:spPr>
        <a:xfrm>
          <a:off x="2887860" y="1391443"/>
          <a:ext cx="3202781" cy="1281112"/>
        </a:xfrm>
        <a:prstGeom prst="chevron">
          <a:avLst/>
        </a:prstGeom>
        <a:solidFill>
          <a:srgbClr val="5B9BD5">
            <a:hueOff val="0"/>
            <a:satOff val="0"/>
            <a:lumOff val="0"/>
            <a:alphaOff val="0"/>
          </a:srgb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solidFill>
                <a:sysClr val="window" lastClr="FFFFFF"/>
              </a:solidFill>
              <a:latin typeface="微软雅黑" panose="020B0503020204020204" pitchFamily="34" charset="-122"/>
              <a:ea typeface="微软雅黑" panose="020B0503020204020204" pitchFamily="34" charset="-122"/>
              <a:cs typeface="+mn-cs"/>
            </a:rPr>
            <a:t>存储地址</a:t>
          </a:r>
        </a:p>
      </dsp:txBody>
      <dsp:txXfrm>
        <a:off x="3528416" y="1391443"/>
        <a:ext cx="1921669" cy="12811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01F4C-D697-464F-9380-859D320B79DC}">
      <dsp:nvSpPr>
        <dsp:cNvPr id="0" name=""/>
        <dsp:cNvSpPr/>
      </dsp:nvSpPr>
      <dsp:spPr>
        <a:xfrm>
          <a:off x="2500" y="1488607"/>
          <a:ext cx="3047046" cy="1218818"/>
        </a:xfrm>
        <a:prstGeom prst="chevron">
          <a:avLst/>
        </a:prstGeom>
        <a:solidFill>
          <a:schemeClr val="accent1">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选择哈希函数</a:t>
          </a:r>
        </a:p>
      </dsp:txBody>
      <dsp:txXfrm>
        <a:off x="611909" y="1488607"/>
        <a:ext cx="1828228" cy="1218818"/>
      </dsp:txXfrm>
    </dsp:sp>
    <dsp:sp modelId="{6F863560-9B44-4B90-9DB1-DB135075A600}">
      <dsp:nvSpPr>
        <dsp:cNvPr id="0" name=""/>
        <dsp:cNvSpPr/>
      </dsp:nvSpPr>
      <dsp:spPr>
        <a:xfrm>
          <a:off x="2744842" y="1488607"/>
          <a:ext cx="3047046" cy="1218818"/>
        </a:xfrm>
        <a:prstGeom prst="chevron">
          <a:avLst/>
        </a:prstGeom>
        <a:solidFill>
          <a:schemeClr val="accent1">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根据冲突策略与</a:t>
          </a:r>
          <a:r>
            <a:rPr lang="en-US" altLang="zh-CN" sz="2000" kern="1200" dirty="0">
              <a:latin typeface="微软雅黑" panose="020B0503020204020204" pitchFamily="34" charset="-122"/>
              <a:ea typeface="微软雅黑" panose="020B0503020204020204" pitchFamily="34" charset="-122"/>
            </a:rPr>
            <a:t>ASL</a:t>
          </a:r>
          <a:r>
            <a:rPr lang="zh-CN" altLang="en-US" sz="2000" kern="1200" dirty="0">
              <a:latin typeface="微软雅黑" panose="020B0503020204020204" pitchFamily="34" charset="-122"/>
              <a:ea typeface="微软雅黑" panose="020B0503020204020204" pitchFamily="34" charset="-122"/>
            </a:rPr>
            <a:t>计算哈希表大小</a:t>
          </a:r>
        </a:p>
      </dsp:txBody>
      <dsp:txXfrm>
        <a:off x="3354251" y="1488607"/>
        <a:ext cx="1828228" cy="1218818"/>
      </dsp:txXfrm>
    </dsp:sp>
    <dsp:sp modelId="{D1FA80A7-A7C1-44F4-B849-367F22B373E2}">
      <dsp:nvSpPr>
        <dsp:cNvPr id="0" name=""/>
        <dsp:cNvSpPr/>
      </dsp:nvSpPr>
      <dsp:spPr>
        <a:xfrm>
          <a:off x="5487183" y="1488607"/>
          <a:ext cx="3047046" cy="1218818"/>
        </a:xfrm>
        <a:prstGeom prst="chevron">
          <a:avLst/>
        </a:prstGeom>
        <a:solidFill>
          <a:schemeClr val="accent1">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建立查找表</a:t>
          </a:r>
        </a:p>
      </dsp:txBody>
      <dsp:txXfrm>
        <a:off x="6096592" y="1488607"/>
        <a:ext cx="1828228" cy="12188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9E3A-4CE7-43C1-A9C5-A10A5F50AF54}">
      <dsp:nvSpPr>
        <dsp:cNvPr id="0" name=""/>
        <dsp:cNvSpPr/>
      </dsp:nvSpPr>
      <dsp:spPr>
        <a:xfrm>
          <a:off x="0" y="0"/>
          <a:ext cx="4657725" cy="2284571"/>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05F83F-DE72-470D-9D6C-CE9C34C1DD18}">
      <dsp:nvSpPr>
        <dsp:cNvPr id="0" name=""/>
        <dsp:cNvSpPr/>
      </dsp:nvSpPr>
      <dsp:spPr>
        <a:xfrm>
          <a:off x="141014" y="304609"/>
          <a:ext cx="1017603" cy="1675352"/>
        </a:xfrm>
        <a:prstGeom prst="roundRect">
          <a:avLst>
            <a:gd name="adj" fmla="val 1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AF31A6FB-7C1B-4BC5-B976-9315926FA096}">
      <dsp:nvSpPr>
        <dsp:cNvPr id="0" name=""/>
        <dsp:cNvSpPr/>
      </dsp:nvSpPr>
      <dsp:spPr>
        <a:xfrm rot="10800000">
          <a:off x="141014" y="2284571"/>
          <a:ext cx="1017603" cy="2792253"/>
        </a:xfrm>
        <a:prstGeom prst="round2SameRect">
          <a:avLst>
            <a:gd name="adj1" fmla="val 10500"/>
            <a:gd name="adj2" fmla="val 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b="1" kern="1200" dirty="0">
              <a:solidFill>
                <a:schemeClr val="tx1"/>
              </a:solidFill>
            </a:rPr>
            <a:t>插入排序</a:t>
          </a:r>
        </a:p>
      </dsp:txBody>
      <dsp:txXfrm rot="10800000">
        <a:off x="172309" y="2284571"/>
        <a:ext cx="955013" cy="2760958"/>
      </dsp:txXfrm>
    </dsp:sp>
    <dsp:sp modelId="{436BE26C-88D2-40CC-ADF6-9FCFD2E93E5A}">
      <dsp:nvSpPr>
        <dsp:cNvPr id="0" name=""/>
        <dsp:cNvSpPr/>
      </dsp:nvSpPr>
      <dsp:spPr>
        <a:xfrm>
          <a:off x="1260378" y="304609"/>
          <a:ext cx="1017603" cy="1675352"/>
        </a:xfrm>
        <a:prstGeom prst="roundRect">
          <a:avLst>
            <a:gd name="adj" fmla="val 1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1C99FAA7-8FBD-454F-A3BB-1BAC1F083FD6}">
      <dsp:nvSpPr>
        <dsp:cNvPr id="0" name=""/>
        <dsp:cNvSpPr/>
      </dsp:nvSpPr>
      <dsp:spPr>
        <a:xfrm rot="10800000">
          <a:off x="1260378" y="2284571"/>
          <a:ext cx="1017603" cy="2792253"/>
        </a:xfrm>
        <a:prstGeom prst="round2SameRect">
          <a:avLst>
            <a:gd name="adj1" fmla="val 10500"/>
            <a:gd name="adj2" fmla="val 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b="1" kern="1200" dirty="0">
              <a:solidFill>
                <a:schemeClr val="tx1"/>
              </a:solidFill>
              <a:latin typeface="宋体" panose="02010600030101010101" pitchFamily="2" charset="-122"/>
              <a:ea typeface="宋体" panose="02010600030101010101" pitchFamily="2" charset="-122"/>
            </a:rPr>
            <a:t>简单选择排序</a:t>
          </a:r>
        </a:p>
      </dsp:txBody>
      <dsp:txXfrm rot="10800000">
        <a:off x="1291673" y="2284571"/>
        <a:ext cx="955013" cy="2760958"/>
      </dsp:txXfrm>
    </dsp:sp>
    <dsp:sp modelId="{7B0DDD33-72D4-4D9D-8314-D4955FDC5788}">
      <dsp:nvSpPr>
        <dsp:cNvPr id="0" name=""/>
        <dsp:cNvSpPr/>
      </dsp:nvSpPr>
      <dsp:spPr>
        <a:xfrm>
          <a:off x="2379742" y="304609"/>
          <a:ext cx="1017603" cy="1675352"/>
        </a:xfrm>
        <a:prstGeom prst="roundRect">
          <a:avLst>
            <a:gd name="adj" fmla="val 1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E8540CE3-3174-40D6-88B1-BB9749C659F7}">
      <dsp:nvSpPr>
        <dsp:cNvPr id="0" name=""/>
        <dsp:cNvSpPr/>
      </dsp:nvSpPr>
      <dsp:spPr>
        <a:xfrm rot="10800000">
          <a:off x="2379742" y="2284571"/>
          <a:ext cx="1017603" cy="2792253"/>
        </a:xfrm>
        <a:prstGeom prst="round2SameRect">
          <a:avLst>
            <a:gd name="adj1" fmla="val 10500"/>
            <a:gd name="adj2" fmla="val 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b="1" kern="1200" dirty="0">
              <a:solidFill>
                <a:schemeClr val="tx1"/>
              </a:solidFill>
            </a:rPr>
            <a:t>交换排序</a:t>
          </a:r>
          <a:endParaRPr lang="zh-CN" altLang="en-US" sz="2400" kern="1200" dirty="0">
            <a:solidFill>
              <a:schemeClr val="tx1"/>
            </a:solidFill>
          </a:endParaRPr>
        </a:p>
      </dsp:txBody>
      <dsp:txXfrm rot="10800000">
        <a:off x="2411037" y="2284571"/>
        <a:ext cx="955013" cy="2760958"/>
      </dsp:txXfrm>
    </dsp:sp>
    <dsp:sp modelId="{8A82556A-50BF-4159-8E74-09F785D00C96}">
      <dsp:nvSpPr>
        <dsp:cNvPr id="0" name=""/>
        <dsp:cNvSpPr/>
      </dsp:nvSpPr>
      <dsp:spPr>
        <a:xfrm>
          <a:off x="3499106" y="304609"/>
          <a:ext cx="1017603" cy="1675352"/>
        </a:xfrm>
        <a:prstGeom prst="roundRect">
          <a:avLst>
            <a:gd name="adj" fmla="val 1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9E46D780-5728-4979-8863-5277F4FC72CC}">
      <dsp:nvSpPr>
        <dsp:cNvPr id="0" name=""/>
        <dsp:cNvSpPr/>
      </dsp:nvSpPr>
      <dsp:spPr>
        <a:xfrm rot="10800000">
          <a:off x="3499106" y="2284571"/>
          <a:ext cx="1017603" cy="2792253"/>
        </a:xfrm>
        <a:prstGeom prst="round2SameRect">
          <a:avLst>
            <a:gd name="adj1" fmla="val 10500"/>
            <a:gd name="adj2" fmla="val 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b="1" kern="1200" dirty="0">
              <a:solidFill>
                <a:srgbClr val="FF0000"/>
              </a:solidFill>
              <a:latin typeface="宋体" panose="02010600030101010101" pitchFamily="2" charset="-122"/>
              <a:ea typeface="宋体" panose="02010600030101010101" pitchFamily="2" charset="-122"/>
            </a:rPr>
            <a:t>使用分治递归算法思想改进</a:t>
          </a:r>
        </a:p>
      </dsp:txBody>
      <dsp:txXfrm rot="10800000">
        <a:off x="3530401" y="2284571"/>
        <a:ext cx="955013" cy="276095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结构布局"/>
  <dgm:desc val="用于显示自下而上构建的层级关系。 此布局适用于显示构建在其他对象上的结构组件或对象。"/>
  <dgm:catLst>
    <dgm:cat type="hierarchy" pri="4500"/>
    <dgm:cat type="list" pri="24500"/>
    <dgm:cat type="relationship" pri="105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wmf"/><Relationship Id="rId1" Type="http://schemas.openxmlformats.org/officeDocument/2006/relationships/image" Target="../media/image7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5" Type="http://schemas.openxmlformats.org/officeDocument/2006/relationships/image" Target="../media/image86.wmf"/><Relationship Id="rId4" Type="http://schemas.openxmlformats.org/officeDocument/2006/relationships/image" Target="../media/image8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0.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 Id="rId5" Type="http://schemas.openxmlformats.org/officeDocument/2006/relationships/image" Target="../media/image138.emf"/><Relationship Id="rId4" Type="http://schemas.openxmlformats.org/officeDocument/2006/relationships/image" Target="../media/image13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D22ED5-D552-4FDB-8AFF-D9E1BE29A374}" type="datetimeFigureOut">
              <a:rPr lang="zh-CN" altLang="en-US" smtClean="0"/>
              <a:t>2022/10/17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9B964-EFB3-4755-8C4A-B9FCCCD103F2}" type="slidenum">
              <a:rPr lang="zh-CN" altLang="en-US" smtClean="0"/>
              <a:t>‹#›</a:t>
            </a:fld>
            <a:endParaRPr lang="zh-CN" altLang="en-US"/>
          </a:p>
        </p:txBody>
      </p:sp>
    </p:spTree>
    <p:extLst>
      <p:ext uri="{BB962C8B-B14F-4D97-AF65-F5344CB8AC3E}">
        <p14:creationId xmlns:p14="http://schemas.microsoft.com/office/powerpoint/2010/main" val="254430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ppt</a:t>
            </a:r>
            <a:r>
              <a:rPr lang="zh-CN" altLang="en-US" dirty="0"/>
              <a:t>录制）：我们首先给四个问题，同学们自己尝试编程解决这几个问题。</a:t>
            </a:r>
          </a:p>
        </p:txBody>
      </p:sp>
      <p:sp>
        <p:nvSpPr>
          <p:cNvPr id="4" name="灯片编号占位符 3"/>
          <p:cNvSpPr>
            <a:spLocks noGrp="1"/>
          </p:cNvSpPr>
          <p:nvPr>
            <p:ph type="sldNum" sz="quarter" idx="10"/>
          </p:nvPr>
        </p:nvSpPr>
        <p:spPr/>
        <p:txBody>
          <a:bodyPr/>
          <a:lstStyle/>
          <a:p>
            <a:fld id="{2DF9B964-EFB3-4755-8C4A-B9FCCCD103F2}" type="slidenum">
              <a:rPr lang="zh-CN" altLang="en-US" smtClean="0"/>
              <a:t>2</a:t>
            </a:fld>
            <a:endParaRPr lang="zh-CN" altLang="en-US"/>
          </a:p>
        </p:txBody>
      </p:sp>
    </p:spTree>
    <p:extLst>
      <p:ext uri="{BB962C8B-B14F-4D97-AF65-F5344CB8AC3E}">
        <p14:creationId xmlns:p14="http://schemas.microsoft.com/office/powerpoint/2010/main" val="2669642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线性表是我们学习如何分析问题、解决问题的第一种结构，需要了解和学习哪些内容？首先给线性表一个准确的定义，明确数据元素逻辑关系，然后考虑如何写程序存储数据元素和这种关系。这是最基本的，有了这个基础，我们就能够对凡是线性表的问题采用同样或者类似方法存储并操作数据，用设计的算法把输入数据转换为期望结果。</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758445-A8AD-4FA9-8749-A5073260DCD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099584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p:txBody>
          <a:bodyPr/>
          <a:lstStyle/>
          <a:p>
            <a:pPr marL="80963" eaLnBrk="1" hangingPunct="1">
              <a:defRPr/>
            </a:pPr>
            <a:r>
              <a:rPr lang="zh-CN" altLang="en-US" dirty="0"/>
              <a:t>（录屏）</a:t>
            </a:r>
            <a:r>
              <a:rPr lang="zh-CN" altLang="pt-BR" dirty="0"/>
              <a:t>要查询这些信息，涉及到两个主要问题：</a:t>
            </a:r>
          </a:p>
          <a:p>
            <a:pPr marL="80963" eaLnBrk="1" hangingPunct="1">
              <a:defRPr/>
            </a:pPr>
            <a:r>
              <a:rPr lang="zh-CN" altLang="pt-BR" dirty="0"/>
              <a:t>一是数据如何组织</a:t>
            </a:r>
            <a:r>
              <a:rPr lang="pt-BR" altLang="zh-CN" dirty="0"/>
              <a:t>——</a:t>
            </a:r>
            <a:r>
              <a:rPr lang="zh-CN" altLang="pt-BR" dirty="0">
                <a:solidFill>
                  <a:srgbClr val="FF0000"/>
                </a:solidFill>
              </a:rPr>
              <a:t>查找表</a:t>
            </a:r>
            <a:r>
              <a:rPr lang="zh-CN" altLang="pt-BR" dirty="0"/>
              <a:t>，</a:t>
            </a:r>
          </a:p>
          <a:p>
            <a:pPr marL="80963" eaLnBrk="1" hangingPunct="1">
              <a:defRPr/>
            </a:pPr>
            <a:r>
              <a:rPr lang="zh-CN" altLang="pt-BR" dirty="0"/>
              <a:t>二是在查找表上如何查找</a:t>
            </a:r>
            <a:r>
              <a:rPr lang="pt-BR" altLang="zh-CN" dirty="0"/>
              <a:t>——</a:t>
            </a:r>
            <a:r>
              <a:rPr lang="zh-CN" altLang="pt-BR" dirty="0">
                <a:solidFill>
                  <a:srgbClr val="FF0000"/>
                </a:solidFill>
              </a:rPr>
              <a:t>查找方法</a:t>
            </a:r>
            <a:r>
              <a:rPr lang="zh-CN" altLang="pt-BR" dirty="0"/>
              <a:t>  </a:t>
            </a:r>
            <a:r>
              <a:rPr lang="zh-CN" altLang="en-US" dirty="0"/>
              <a:t>。</a:t>
            </a:r>
          </a:p>
          <a:p>
            <a:pPr>
              <a:defRPr/>
            </a:pPr>
            <a:endParaRPr lang="zh-CN" altLang="en-US" dirty="0"/>
          </a:p>
        </p:txBody>
      </p:sp>
      <p:sp>
        <p:nvSpPr>
          <p:cNvPr id="2048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D5B73518-E0C1-4C80-AF17-522BF5B13F3B}" type="slidenum">
              <a:rPr lang="zh-CN" altLang="en-US" smtClean="0">
                <a:solidFill>
                  <a:srgbClr val="000000"/>
                </a:solidFill>
              </a:rPr>
              <a:pPr defTabSz="914400" eaLnBrk="0" fontAlgn="base" hangingPunct="0">
                <a:spcBef>
                  <a:spcPct val="0"/>
                </a:spcBef>
                <a:spcAft>
                  <a:spcPct val="0"/>
                </a:spcAft>
                <a:defRPr/>
              </a:pPr>
              <a:t>126</a:t>
            </a:fld>
            <a:endParaRPr lang="en-US" altLang="zh-CN">
              <a:solidFill>
                <a:srgbClr val="000000"/>
              </a:solidFill>
            </a:endParaRPr>
          </a:p>
        </p:txBody>
      </p:sp>
    </p:spTree>
    <p:extLst>
      <p:ext uri="{BB962C8B-B14F-4D97-AF65-F5344CB8AC3E}">
        <p14:creationId xmlns:p14="http://schemas.microsoft.com/office/powerpoint/2010/main" val="7856821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p:spPr>
        <p:txBody>
          <a:bodyPr/>
          <a:lstStyle/>
          <a:p>
            <a:r>
              <a:rPr lang="zh-CN" altLang="en-US"/>
              <a:t>（录屏）</a:t>
            </a:r>
            <a:r>
              <a:rPr kumimoji="1" lang="zh-CN" altLang="en-US">
                <a:latin typeface="Times New Roman" panose="02020603050405020304" pitchFamily="18" charset="0"/>
                <a:ea typeface="楷体_GB2312" pitchFamily="49" charset="-122"/>
              </a:rPr>
              <a:t>查找表是由</a:t>
            </a:r>
            <a:r>
              <a:rPr kumimoji="1" lang="zh-CN" altLang="en-US">
                <a:solidFill>
                  <a:srgbClr val="FF0000"/>
                </a:solidFill>
                <a:latin typeface="Times New Roman" panose="02020603050405020304" pitchFamily="18" charset="0"/>
                <a:ea typeface="楷体_GB2312" pitchFamily="49" charset="-122"/>
              </a:rPr>
              <a:t>同类型</a:t>
            </a:r>
            <a:r>
              <a:rPr kumimoji="1" lang="zh-CN" altLang="en-US">
                <a:latin typeface="Times New Roman" panose="02020603050405020304" pitchFamily="18" charset="0"/>
                <a:ea typeface="楷体_GB2312" pitchFamily="49" charset="-122"/>
              </a:rPr>
              <a:t>的数据元素</a:t>
            </a:r>
            <a:r>
              <a:rPr kumimoji="1" lang="en-US" altLang="zh-CN">
                <a:latin typeface="Times New Roman" panose="02020603050405020304" pitchFamily="18" charset="0"/>
                <a:ea typeface="楷体_GB2312" pitchFamily="49" charset="-122"/>
              </a:rPr>
              <a:t>(</a:t>
            </a:r>
            <a:r>
              <a:rPr kumimoji="1" lang="zh-CN" altLang="en-US">
                <a:latin typeface="Times New Roman" panose="02020603050405020304" pitchFamily="18" charset="0"/>
                <a:ea typeface="楷体_GB2312" pitchFamily="49" charset="-122"/>
              </a:rPr>
              <a:t>或记录</a:t>
            </a:r>
            <a:r>
              <a:rPr kumimoji="1" lang="en-US" altLang="zh-CN">
                <a:latin typeface="Times New Roman" panose="02020603050405020304" pitchFamily="18" charset="0"/>
                <a:ea typeface="楷体_GB2312" pitchFamily="49" charset="-122"/>
              </a:rPr>
              <a:t>)</a:t>
            </a:r>
            <a:r>
              <a:rPr kumimoji="1" lang="zh-CN" altLang="en-US">
                <a:latin typeface="Times New Roman" panose="02020603050405020304" pitchFamily="18" charset="0"/>
                <a:ea typeface="楷体_GB2312" pitchFamily="49" charset="-122"/>
              </a:rPr>
              <a:t>构成的</a:t>
            </a:r>
            <a:r>
              <a:rPr kumimoji="1" lang="zh-CN" altLang="en-US">
                <a:solidFill>
                  <a:srgbClr val="FF0000"/>
                </a:solidFill>
                <a:latin typeface="Times New Roman" panose="02020603050405020304" pitchFamily="18" charset="0"/>
                <a:ea typeface="楷体_GB2312" pitchFamily="49" charset="-122"/>
              </a:rPr>
              <a:t>集合</a:t>
            </a:r>
            <a:r>
              <a:rPr kumimoji="1" lang="zh-CN" altLang="en-US">
                <a:latin typeface="Times New Roman" panose="02020603050405020304" pitchFamily="18" charset="0"/>
                <a:ea typeface="楷体_GB2312" pitchFamily="49" charset="-122"/>
              </a:rPr>
              <a:t>。</a:t>
            </a:r>
          </a:p>
          <a:p>
            <a:endParaRPr lang="zh-CN" altLang="en-US"/>
          </a:p>
        </p:txBody>
      </p:sp>
      <p:sp>
        <p:nvSpPr>
          <p:cNvPr id="2253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35DBF9F-DCAE-4DA1-B3C9-1816FD83A5CA}" type="slidenum">
              <a:rPr lang="zh-CN" altLang="en-US" smtClean="0">
                <a:solidFill>
                  <a:srgbClr val="000000"/>
                </a:solidFill>
              </a:rPr>
              <a:pPr defTabSz="914400" eaLnBrk="0" fontAlgn="base" hangingPunct="0">
                <a:spcBef>
                  <a:spcPct val="0"/>
                </a:spcBef>
                <a:spcAft>
                  <a:spcPct val="0"/>
                </a:spcAft>
                <a:defRPr/>
              </a:pPr>
              <a:t>127</a:t>
            </a:fld>
            <a:endParaRPr lang="en-US" altLang="zh-CN">
              <a:solidFill>
                <a:srgbClr val="000000"/>
              </a:solidFill>
            </a:endParaRPr>
          </a:p>
        </p:txBody>
      </p:sp>
    </p:spTree>
    <p:extLst>
      <p:ext uri="{BB962C8B-B14F-4D97-AF65-F5344CB8AC3E}">
        <p14:creationId xmlns:p14="http://schemas.microsoft.com/office/powerpoint/2010/main" val="5202748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p:spPr>
        <p:txBody>
          <a:bodyPr/>
          <a:lstStyle/>
          <a:p>
            <a:pPr algn="just" eaLnBrk="1" hangingPunct="1">
              <a:lnSpc>
                <a:spcPct val="125000"/>
              </a:lnSpc>
            </a:pPr>
            <a:r>
              <a:rPr lang="zh-CN" altLang="en-US"/>
              <a:t>（录屏）</a:t>
            </a:r>
            <a:r>
              <a:rPr lang="zh-CN" altLang="en-US">
                <a:solidFill>
                  <a:srgbClr val="660033"/>
                </a:solidFill>
                <a:latin typeface="楷体_GB2312" pitchFamily="49" charset="-122"/>
                <a:ea typeface="楷体_GB2312" pitchFamily="49" charset="-122"/>
              </a:rPr>
              <a:t>对查找表基本</a:t>
            </a:r>
            <a:r>
              <a:rPr lang="zh-CN" altLang="en-US">
                <a:solidFill>
                  <a:srgbClr val="0000FF"/>
                </a:solidFill>
                <a:latin typeface="楷体_GB2312" pitchFamily="49" charset="-122"/>
                <a:ea typeface="楷体_GB2312" pitchFamily="49" charset="-122"/>
              </a:rPr>
              <a:t>操作，包括：</a:t>
            </a:r>
            <a:r>
              <a:rPr lang="en-US" altLang="zh-CN">
                <a:ea typeface="楷体_GB2312" pitchFamily="49" charset="-122"/>
              </a:rPr>
              <a:t>1</a:t>
            </a:r>
            <a:r>
              <a:rPr lang="zh-CN" altLang="en-US">
                <a:ea typeface="楷体_GB2312" pitchFamily="49" charset="-122"/>
              </a:rPr>
              <a:t>）</a:t>
            </a:r>
            <a:r>
              <a:rPr lang="zh-CN" altLang="en-US">
                <a:solidFill>
                  <a:srgbClr val="0000FF"/>
                </a:solidFill>
                <a:ea typeface="楷体_GB2312" pitchFamily="49" charset="-122"/>
              </a:rPr>
              <a:t>查询</a:t>
            </a:r>
            <a:r>
              <a:rPr lang="zh-CN" altLang="en-US">
                <a:ea typeface="楷体_GB2312" pitchFamily="49" charset="-122"/>
              </a:rPr>
              <a:t>某个数据元素是否在查找表中；</a:t>
            </a:r>
          </a:p>
          <a:p>
            <a:pPr algn="just" eaLnBrk="1" hangingPunct="1">
              <a:lnSpc>
                <a:spcPct val="125000"/>
              </a:lnSpc>
            </a:pPr>
            <a:r>
              <a:rPr lang="en-US" altLang="zh-CN">
                <a:ea typeface="楷体_GB2312" pitchFamily="49" charset="-122"/>
              </a:rPr>
              <a:t>2</a:t>
            </a:r>
            <a:r>
              <a:rPr lang="zh-CN" altLang="en-US">
                <a:ea typeface="楷体_GB2312" pitchFamily="49" charset="-122"/>
              </a:rPr>
              <a:t>）</a:t>
            </a:r>
            <a:r>
              <a:rPr lang="zh-CN" altLang="en-US">
                <a:solidFill>
                  <a:srgbClr val="0000FF"/>
                </a:solidFill>
                <a:ea typeface="楷体_GB2312" pitchFamily="49" charset="-122"/>
              </a:rPr>
              <a:t>检索</a:t>
            </a:r>
            <a:r>
              <a:rPr lang="zh-CN" altLang="en-US">
                <a:ea typeface="楷体_GB2312" pitchFamily="49" charset="-122"/>
              </a:rPr>
              <a:t>某个数据元素的各种属性；</a:t>
            </a:r>
          </a:p>
          <a:p>
            <a:pPr algn="just" eaLnBrk="1" hangingPunct="1">
              <a:lnSpc>
                <a:spcPct val="125000"/>
              </a:lnSpc>
            </a:pPr>
            <a:r>
              <a:rPr lang="en-US" altLang="zh-CN">
                <a:ea typeface="楷体_GB2312" pitchFamily="49" charset="-122"/>
              </a:rPr>
              <a:t>3</a:t>
            </a:r>
            <a:r>
              <a:rPr lang="zh-CN" altLang="en-US">
                <a:ea typeface="楷体_GB2312" pitchFamily="49" charset="-122"/>
              </a:rPr>
              <a:t>）在查找表中</a:t>
            </a:r>
            <a:r>
              <a:rPr lang="zh-CN" altLang="en-US">
                <a:solidFill>
                  <a:srgbClr val="0000FF"/>
                </a:solidFill>
                <a:ea typeface="楷体_GB2312" pitchFamily="49" charset="-122"/>
              </a:rPr>
              <a:t>插入</a:t>
            </a:r>
            <a:r>
              <a:rPr lang="zh-CN" altLang="en-US">
                <a:ea typeface="楷体_GB2312" pitchFamily="49" charset="-122"/>
              </a:rPr>
              <a:t>一个数据元素；</a:t>
            </a:r>
          </a:p>
          <a:p>
            <a:pPr algn="just" eaLnBrk="1" hangingPunct="1">
              <a:lnSpc>
                <a:spcPct val="125000"/>
              </a:lnSpc>
            </a:pPr>
            <a:r>
              <a:rPr lang="en-US" altLang="zh-CN">
                <a:ea typeface="楷体_GB2312" pitchFamily="49" charset="-122"/>
              </a:rPr>
              <a:t>4</a:t>
            </a:r>
            <a:r>
              <a:rPr lang="zh-CN" altLang="en-US">
                <a:ea typeface="楷体_GB2312" pitchFamily="49" charset="-122"/>
              </a:rPr>
              <a:t>）从查找表中</a:t>
            </a:r>
            <a:r>
              <a:rPr lang="zh-CN" altLang="en-US">
                <a:solidFill>
                  <a:srgbClr val="0000FF"/>
                </a:solidFill>
                <a:ea typeface="楷体_GB2312" pitchFamily="49" charset="-122"/>
              </a:rPr>
              <a:t>删去</a:t>
            </a:r>
            <a:r>
              <a:rPr lang="zh-CN" altLang="en-US">
                <a:ea typeface="楷体_GB2312" pitchFamily="49" charset="-122"/>
              </a:rPr>
              <a:t>某个数据元素。</a:t>
            </a:r>
          </a:p>
          <a:p>
            <a:r>
              <a:rPr lang="zh-CN" altLang="en-US"/>
              <a:t>我们简称增删查改</a:t>
            </a:r>
          </a:p>
        </p:txBody>
      </p:sp>
      <p:sp>
        <p:nvSpPr>
          <p:cNvPr id="2458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2F01975-8179-4A29-A000-D3E1C25305DE}" type="slidenum">
              <a:rPr lang="zh-CN" altLang="en-US" smtClean="0">
                <a:solidFill>
                  <a:srgbClr val="000000"/>
                </a:solidFill>
              </a:rPr>
              <a:pPr defTabSz="914400" eaLnBrk="0" fontAlgn="base" hangingPunct="0">
                <a:spcBef>
                  <a:spcPct val="0"/>
                </a:spcBef>
                <a:spcAft>
                  <a:spcPct val="0"/>
                </a:spcAft>
                <a:defRPr/>
              </a:pPr>
              <a:t>128</a:t>
            </a:fld>
            <a:endParaRPr lang="en-US" altLang="zh-CN">
              <a:solidFill>
                <a:srgbClr val="000000"/>
              </a:solidFill>
            </a:endParaRPr>
          </a:p>
        </p:txBody>
      </p:sp>
    </p:spTree>
    <p:extLst>
      <p:ext uri="{BB962C8B-B14F-4D97-AF65-F5344CB8AC3E}">
        <p14:creationId xmlns:p14="http://schemas.microsoft.com/office/powerpoint/2010/main" val="29552952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p:spPr>
        <p:txBody>
          <a:bodyPr/>
          <a:lstStyle/>
          <a:p>
            <a:r>
              <a:rPr lang="zh-CN" altLang="en-US"/>
              <a:t>（录屏）我们一般查询就是找到或者找不到，实际上，要根据查找表类型来决定完整的操作：</a:t>
            </a:r>
            <a:r>
              <a:rPr kumimoji="1" lang="zh-CN" altLang="en-US">
                <a:latin typeface="Times New Roman" panose="02020603050405020304" pitchFamily="18" charset="0"/>
                <a:ea typeface="楷体_GB2312" pitchFamily="49" charset="-122"/>
              </a:rPr>
              <a:t>静态查找表：仅作查询和检索操作的查找表。动态查找表：有时在查询之后，将“查询”结果“</a:t>
            </a:r>
            <a:r>
              <a:rPr kumimoji="1" lang="zh-CN" altLang="en-US">
                <a:solidFill>
                  <a:srgbClr val="006600"/>
                </a:solidFill>
                <a:latin typeface="Times New Roman" panose="02020603050405020304" pitchFamily="18" charset="0"/>
                <a:ea typeface="楷体_GB2312" pitchFamily="49" charset="-122"/>
              </a:rPr>
              <a:t>不在查找表中</a:t>
            </a:r>
            <a:r>
              <a:rPr kumimoji="1" lang="zh-CN" altLang="en-US">
                <a:latin typeface="Times New Roman" panose="02020603050405020304" pitchFamily="18" charset="0"/>
                <a:ea typeface="楷体_GB2312" pitchFamily="49" charset="-122"/>
              </a:rPr>
              <a:t>”的数据元素</a:t>
            </a:r>
            <a:r>
              <a:rPr kumimoji="1" lang="zh-CN" altLang="en-US">
                <a:solidFill>
                  <a:srgbClr val="006600"/>
                </a:solidFill>
                <a:latin typeface="Times New Roman" panose="02020603050405020304" pitchFamily="18" charset="0"/>
                <a:ea typeface="楷体_GB2312" pitchFamily="49" charset="-122"/>
              </a:rPr>
              <a:t>插入到</a:t>
            </a:r>
            <a:r>
              <a:rPr kumimoji="1" lang="zh-CN" altLang="en-US">
                <a:latin typeface="Times New Roman" panose="02020603050405020304" pitchFamily="18" charset="0"/>
                <a:ea typeface="楷体_GB2312" pitchFamily="49" charset="-122"/>
              </a:rPr>
              <a:t>查找表中；或者，从查找表中</a:t>
            </a:r>
            <a:r>
              <a:rPr kumimoji="1" lang="zh-CN" altLang="en-US">
                <a:solidFill>
                  <a:srgbClr val="9900CC"/>
                </a:solidFill>
                <a:latin typeface="Times New Roman" panose="02020603050405020304" pitchFamily="18" charset="0"/>
                <a:ea typeface="楷体_GB2312" pitchFamily="49" charset="-122"/>
              </a:rPr>
              <a:t>删除</a:t>
            </a:r>
            <a:r>
              <a:rPr kumimoji="1" lang="zh-CN" altLang="en-US">
                <a:latin typeface="Times New Roman" panose="02020603050405020304" pitchFamily="18" charset="0"/>
                <a:ea typeface="楷体_GB2312" pitchFamily="49" charset="-122"/>
              </a:rPr>
              <a:t>其“查询”结果为“</a:t>
            </a:r>
            <a:r>
              <a:rPr kumimoji="1" lang="zh-CN" altLang="en-US">
                <a:solidFill>
                  <a:srgbClr val="9900CC"/>
                </a:solidFill>
                <a:latin typeface="Times New Roman" panose="02020603050405020304" pitchFamily="18" charset="0"/>
                <a:ea typeface="楷体_GB2312" pitchFamily="49" charset="-122"/>
              </a:rPr>
              <a:t>在查找表中</a:t>
            </a:r>
            <a:r>
              <a:rPr kumimoji="1" lang="zh-CN" altLang="en-US">
                <a:latin typeface="Times New Roman" panose="02020603050405020304" pitchFamily="18" charset="0"/>
                <a:ea typeface="楷体_GB2312" pitchFamily="49" charset="-122"/>
              </a:rPr>
              <a:t>”的数据元素。</a:t>
            </a:r>
            <a:endParaRPr kumimoji="1" lang="zh-CN" altLang="en-US">
              <a:latin typeface="Times New Roman" panose="02020603050405020304" pitchFamily="18" charset="0"/>
            </a:endParaRPr>
          </a:p>
          <a:p>
            <a:endParaRPr kumimoji="1" lang="zh-CN" altLang="en-US">
              <a:latin typeface="Times New Roman" panose="02020603050405020304" pitchFamily="18" charset="0"/>
            </a:endParaRPr>
          </a:p>
          <a:p>
            <a:endParaRPr kumimoji="1" lang="zh-CN" altLang="en-US">
              <a:latin typeface="Times New Roman" panose="02020603050405020304" pitchFamily="18" charset="0"/>
            </a:endParaRPr>
          </a:p>
          <a:p>
            <a:endParaRPr kumimoji="1" lang="zh-CN" altLang="en-US">
              <a:latin typeface="Times New Roman" panose="02020603050405020304" pitchFamily="18" charset="0"/>
            </a:endParaRPr>
          </a:p>
          <a:p>
            <a:endParaRPr lang="zh-CN" altLang="en-US"/>
          </a:p>
        </p:txBody>
      </p:sp>
      <p:sp>
        <p:nvSpPr>
          <p:cNvPr id="2662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ED773265-5CCB-4CC3-949A-F6D70711730E}" type="slidenum">
              <a:rPr lang="zh-CN" altLang="en-US" smtClean="0">
                <a:solidFill>
                  <a:srgbClr val="000000"/>
                </a:solidFill>
              </a:rPr>
              <a:pPr defTabSz="914400" eaLnBrk="0" fontAlgn="base" hangingPunct="0">
                <a:spcBef>
                  <a:spcPct val="0"/>
                </a:spcBef>
                <a:spcAft>
                  <a:spcPct val="0"/>
                </a:spcAft>
                <a:defRPr/>
              </a:pPr>
              <a:t>129</a:t>
            </a:fld>
            <a:endParaRPr lang="en-US" altLang="zh-CN">
              <a:solidFill>
                <a:srgbClr val="000000"/>
              </a:solidFill>
            </a:endParaRPr>
          </a:p>
        </p:txBody>
      </p:sp>
    </p:spTree>
    <p:extLst>
      <p:ext uri="{BB962C8B-B14F-4D97-AF65-F5344CB8AC3E}">
        <p14:creationId xmlns:p14="http://schemas.microsoft.com/office/powerpoint/2010/main" val="8407841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p:spPr>
        <p:txBody>
          <a:bodyPr/>
          <a:lstStyle/>
          <a:p>
            <a:r>
              <a:rPr lang="zh-CN" altLang="en-US"/>
              <a:t>（录屏）</a:t>
            </a:r>
            <a:r>
              <a:rPr lang="zh-CN" altLang="pt-BR">
                <a:latin typeface="Arial" panose="020B0604020202020204" pitchFamily="34" charset="0"/>
                <a:ea typeface="楷体_GB2312" pitchFamily="49" charset="-122"/>
              </a:rPr>
              <a:t>查找过程中，往往是依据数据元素的某个数据项进行查找，这个数据项通常是数据的</a:t>
            </a:r>
            <a:r>
              <a:rPr lang="zh-CN" altLang="pt-BR">
                <a:solidFill>
                  <a:srgbClr val="FF0000"/>
                </a:solidFill>
                <a:latin typeface="Arial" panose="020B0604020202020204" pitchFamily="34" charset="0"/>
                <a:ea typeface="楷体_GB2312" pitchFamily="49" charset="-122"/>
              </a:rPr>
              <a:t>关键字</a:t>
            </a:r>
            <a:r>
              <a:rPr lang="zh-CN" altLang="pt-BR">
                <a:latin typeface="Arial" panose="020B0604020202020204" pitchFamily="34" charset="0"/>
                <a:ea typeface="楷体_GB2312" pitchFamily="49" charset="-122"/>
              </a:rPr>
              <a:t>。</a:t>
            </a:r>
            <a:endParaRPr kumimoji="1" lang="zh-CN" altLang="en-US">
              <a:solidFill>
                <a:srgbClr val="FF00FF"/>
              </a:solidFill>
              <a:latin typeface="Times New Roman" panose="02020603050405020304" pitchFamily="18" charset="0"/>
              <a:ea typeface="楷体_GB2312" pitchFamily="49" charset="-122"/>
            </a:endParaRPr>
          </a:p>
          <a:p>
            <a:r>
              <a:rPr kumimoji="1" lang="zh-CN" altLang="en-US">
                <a:solidFill>
                  <a:srgbClr val="FF0000"/>
                </a:solidFill>
                <a:latin typeface="Times New Roman" panose="02020603050405020304" pitchFamily="18" charset="0"/>
                <a:ea typeface="楷体_GB2312" pitchFamily="49" charset="-122"/>
              </a:rPr>
              <a:t>关键字</a:t>
            </a:r>
            <a:r>
              <a:rPr kumimoji="1" lang="zh-CN" altLang="en-US">
                <a:latin typeface="Times New Roman" panose="02020603050405020304" pitchFamily="18" charset="0"/>
                <a:ea typeface="楷体_GB2312" pitchFamily="49" charset="-122"/>
              </a:rPr>
              <a:t>：是数据元素中某个</a:t>
            </a:r>
            <a:r>
              <a:rPr kumimoji="1" lang="zh-CN" altLang="en-US">
                <a:solidFill>
                  <a:srgbClr val="660033"/>
                </a:solidFill>
                <a:latin typeface="Times New Roman" panose="02020603050405020304" pitchFamily="18" charset="0"/>
                <a:ea typeface="楷体_GB2312" pitchFamily="49" charset="-122"/>
              </a:rPr>
              <a:t>数据项</a:t>
            </a:r>
            <a:r>
              <a:rPr kumimoji="1" lang="zh-CN" altLang="en-US">
                <a:latin typeface="Times New Roman" panose="02020603050405020304" pitchFamily="18" charset="0"/>
                <a:ea typeface="楷体_GB2312" pitchFamily="49" charset="-122"/>
              </a:rPr>
              <a:t>的值，用以</a:t>
            </a:r>
            <a:r>
              <a:rPr kumimoji="1" lang="zh-CN" altLang="en-US">
                <a:solidFill>
                  <a:srgbClr val="660033"/>
                </a:solidFill>
                <a:latin typeface="Times New Roman" panose="02020603050405020304" pitchFamily="18" charset="0"/>
                <a:ea typeface="楷体_GB2312" pitchFamily="49" charset="-122"/>
              </a:rPr>
              <a:t>标识</a:t>
            </a:r>
            <a:r>
              <a:rPr kumimoji="1" lang="zh-CN" altLang="en-US">
                <a:latin typeface="Times New Roman" panose="02020603050405020304" pitchFamily="18" charset="0"/>
                <a:ea typeface="楷体_GB2312" pitchFamily="49" charset="-122"/>
              </a:rPr>
              <a:t>一个数据元素。</a:t>
            </a:r>
          </a:p>
          <a:p>
            <a:pPr eaLnBrk="1" hangingPunct="1">
              <a:lnSpc>
                <a:spcPct val="120000"/>
              </a:lnSpc>
              <a:spcBef>
                <a:spcPct val="0"/>
              </a:spcBef>
            </a:pPr>
            <a:r>
              <a:rPr kumimoji="1" lang="zh-CN" altLang="en-US">
                <a:latin typeface="Times New Roman" panose="02020603050405020304" pitchFamily="18" charset="0"/>
                <a:ea typeface="楷体_GB2312" pitchFamily="49" charset="-122"/>
              </a:rPr>
              <a:t> 若关键字能</a:t>
            </a:r>
            <a:r>
              <a:rPr kumimoji="1" lang="zh-CN" altLang="en-US">
                <a:solidFill>
                  <a:srgbClr val="FF0000"/>
                </a:solidFill>
                <a:latin typeface="Times New Roman" panose="02020603050405020304" pitchFamily="18" charset="0"/>
                <a:ea typeface="楷体_GB2312" pitchFamily="49" charset="-122"/>
              </a:rPr>
              <a:t>标识唯一的</a:t>
            </a:r>
            <a:r>
              <a:rPr kumimoji="1" lang="zh-CN" altLang="en-US">
                <a:latin typeface="Times New Roman" panose="02020603050405020304" pitchFamily="18" charset="0"/>
                <a:ea typeface="楷体_GB2312" pitchFamily="49" charset="-122"/>
              </a:rPr>
              <a:t>一个数据元素，</a:t>
            </a:r>
          </a:p>
          <a:p>
            <a:pPr eaLnBrk="1" hangingPunct="1">
              <a:lnSpc>
                <a:spcPct val="120000"/>
              </a:lnSpc>
              <a:spcBef>
                <a:spcPct val="0"/>
              </a:spcBef>
            </a:pPr>
            <a:r>
              <a:rPr kumimoji="1" lang="zh-CN" altLang="en-US">
                <a:latin typeface="Times New Roman" panose="02020603050405020304" pitchFamily="18" charset="0"/>
                <a:ea typeface="楷体_GB2312" pitchFamily="49" charset="-122"/>
              </a:rPr>
              <a:t>    则称谓</a:t>
            </a:r>
            <a:r>
              <a:rPr kumimoji="1" lang="zh-CN" altLang="en-US">
                <a:solidFill>
                  <a:srgbClr val="FF00FF"/>
                </a:solidFill>
                <a:latin typeface="Times New Roman" panose="02020603050405020304" pitchFamily="18" charset="0"/>
                <a:ea typeface="楷体_GB2312" pitchFamily="49" charset="-122"/>
              </a:rPr>
              <a:t>主关键字。</a:t>
            </a:r>
            <a:endParaRPr kumimoji="1" lang="en-US" altLang="zh-CN">
              <a:solidFill>
                <a:srgbClr val="FF00FF"/>
              </a:solidFill>
              <a:latin typeface="Times New Roman" panose="02020603050405020304" pitchFamily="18" charset="0"/>
              <a:ea typeface="楷体_GB2312" pitchFamily="49" charset="-122"/>
            </a:endParaRPr>
          </a:p>
          <a:p>
            <a:pPr eaLnBrk="1" hangingPunct="1">
              <a:lnSpc>
                <a:spcPct val="120000"/>
              </a:lnSpc>
              <a:spcBef>
                <a:spcPct val="0"/>
              </a:spcBef>
            </a:pPr>
            <a:endParaRPr kumimoji="1" lang="en-US" altLang="zh-CN">
              <a:solidFill>
                <a:srgbClr val="FF00FF"/>
              </a:solidFill>
              <a:latin typeface="Times New Roman" panose="02020603050405020304" pitchFamily="18" charset="0"/>
              <a:ea typeface="楷体_GB2312" pitchFamily="49" charset="-122"/>
            </a:endParaRPr>
          </a:p>
          <a:p>
            <a:pPr eaLnBrk="1" hangingPunct="1">
              <a:lnSpc>
                <a:spcPct val="120000"/>
              </a:lnSpc>
              <a:spcBef>
                <a:spcPct val="0"/>
              </a:spcBef>
            </a:pPr>
            <a:r>
              <a:rPr kumimoji="1" lang="zh-CN" altLang="en-US">
                <a:latin typeface="Times New Roman" panose="02020603050405020304" pitchFamily="18" charset="0"/>
                <a:ea typeface="楷体_GB2312" pitchFamily="49" charset="-122"/>
              </a:rPr>
              <a:t> 若关键字能</a:t>
            </a:r>
            <a:r>
              <a:rPr kumimoji="1" lang="zh-CN" altLang="en-US">
                <a:solidFill>
                  <a:srgbClr val="660033"/>
                </a:solidFill>
                <a:latin typeface="Times New Roman" panose="02020603050405020304" pitchFamily="18" charset="0"/>
                <a:ea typeface="楷体_GB2312" pitchFamily="49" charset="-122"/>
              </a:rPr>
              <a:t>标识若干</a:t>
            </a:r>
            <a:r>
              <a:rPr kumimoji="1" lang="zh-CN" altLang="en-US">
                <a:latin typeface="Times New Roman" panose="02020603050405020304" pitchFamily="18" charset="0"/>
                <a:ea typeface="楷体_GB2312" pitchFamily="49" charset="-122"/>
              </a:rPr>
              <a:t>个数据元素，</a:t>
            </a:r>
          </a:p>
          <a:p>
            <a:pPr eaLnBrk="1" hangingPunct="1">
              <a:lnSpc>
                <a:spcPct val="120000"/>
              </a:lnSpc>
              <a:spcBef>
                <a:spcPct val="0"/>
              </a:spcBef>
            </a:pPr>
            <a:r>
              <a:rPr kumimoji="1" lang="zh-CN" altLang="en-US">
                <a:latin typeface="Times New Roman" panose="02020603050405020304" pitchFamily="18" charset="0"/>
                <a:ea typeface="楷体_GB2312" pitchFamily="49" charset="-122"/>
              </a:rPr>
              <a:t>    则称谓</a:t>
            </a:r>
            <a:r>
              <a:rPr kumimoji="1" lang="zh-CN" altLang="en-US">
                <a:solidFill>
                  <a:srgbClr val="FF00FF"/>
                </a:solidFill>
                <a:latin typeface="Times New Roman" panose="02020603050405020304" pitchFamily="18" charset="0"/>
                <a:ea typeface="楷体_GB2312" pitchFamily="49" charset="-122"/>
              </a:rPr>
              <a:t>次关键字。</a:t>
            </a:r>
            <a:endParaRPr kumimoji="1" lang="en-US" altLang="zh-CN">
              <a:solidFill>
                <a:srgbClr val="FF00FF"/>
              </a:solidFill>
              <a:latin typeface="Times New Roman" panose="02020603050405020304" pitchFamily="18" charset="0"/>
              <a:ea typeface="楷体_GB2312" pitchFamily="49" charset="-122"/>
            </a:endParaRPr>
          </a:p>
          <a:p>
            <a:pPr eaLnBrk="1" hangingPunct="1">
              <a:lnSpc>
                <a:spcPct val="120000"/>
              </a:lnSpc>
              <a:spcBef>
                <a:spcPct val="0"/>
              </a:spcBef>
            </a:pPr>
            <a:r>
              <a:rPr kumimoji="1" lang="zh-CN" altLang="en-US">
                <a:solidFill>
                  <a:srgbClr val="FF00FF"/>
                </a:solidFill>
                <a:latin typeface="Times New Roman" panose="02020603050405020304" pitchFamily="18" charset="0"/>
                <a:ea typeface="楷体_GB2312" pitchFamily="49" charset="-122"/>
              </a:rPr>
              <a:t>比如 学生</a:t>
            </a:r>
            <a:r>
              <a:rPr lang="zh-CN" altLang="en-US"/>
              <a:t>张三  </a:t>
            </a:r>
            <a:r>
              <a:rPr lang="en-US" altLang="zh-CN"/>
              <a:t>2016010002 </a:t>
            </a:r>
            <a:r>
              <a:rPr lang="zh-CN" altLang="en-US"/>
              <a:t>男 成都  </a:t>
            </a:r>
            <a:r>
              <a:rPr lang="en-US" altLang="zh-CN"/>
              <a:t>1.75  </a:t>
            </a:r>
            <a:r>
              <a:rPr lang="zh-CN" altLang="en-US"/>
              <a:t>，姓名是次关键字，学号是主关键字。</a:t>
            </a:r>
          </a:p>
          <a:p>
            <a:pPr eaLnBrk="1" hangingPunct="1">
              <a:lnSpc>
                <a:spcPct val="135000"/>
              </a:lnSpc>
              <a:spcBef>
                <a:spcPct val="0"/>
              </a:spcBef>
            </a:pPr>
            <a:r>
              <a:rPr lang="zh-CN" altLang="en-US"/>
              <a:t>所以，我们是根据某关键字在查找表中进行查询，获得这个人的详细信息或者查找关键字之外的某个信息。</a:t>
            </a:r>
            <a:r>
              <a:rPr kumimoji="1" lang="zh-CN" altLang="en-US">
                <a:latin typeface="Times New Roman" panose="02020603050405020304" pitchFamily="18" charset="0"/>
                <a:ea typeface="楷体_GB2312" pitchFamily="49" charset="-122"/>
              </a:rPr>
              <a:t> 若查找表中存在这样一个记录，则称“</a:t>
            </a:r>
            <a:r>
              <a:rPr kumimoji="1" lang="zh-CN" altLang="en-US">
                <a:solidFill>
                  <a:srgbClr val="FF00FF"/>
                </a:solidFill>
                <a:latin typeface="Times New Roman" panose="02020603050405020304" pitchFamily="18" charset="0"/>
                <a:ea typeface="楷体_GB2312" pitchFamily="49" charset="-122"/>
              </a:rPr>
              <a:t>查找成功</a:t>
            </a:r>
            <a:r>
              <a:rPr kumimoji="1" lang="zh-CN" altLang="en-US">
                <a:latin typeface="Times New Roman" panose="02020603050405020304" pitchFamily="18" charset="0"/>
                <a:ea typeface="楷体_GB2312" pitchFamily="49" charset="-122"/>
              </a:rPr>
              <a:t>”。查找结果</a:t>
            </a:r>
            <a:r>
              <a:rPr kumimoji="1" lang="zh-CN" altLang="en-US">
                <a:solidFill>
                  <a:srgbClr val="660033"/>
                </a:solidFill>
                <a:latin typeface="Times New Roman" panose="02020603050405020304" pitchFamily="18" charset="0"/>
                <a:ea typeface="楷体_GB2312" pitchFamily="49" charset="-122"/>
              </a:rPr>
              <a:t>给出整个数据元素的信息，或指示该数据元素在查找表中的位置</a:t>
            </a:r>
            <a:r>
              <a:rPr kumimoji="1" lang="zh-CN" altLang="en-US">
                <a:latin typeface="Times New Roman" panose="02020603050405020304" pitchFamily="18" charset="0"/>
                <a:ea typeface="楷体_GB2312" pitchFamily="49" charset="-122"/>
              </a:rPr>
              <a:t>；</a:t>
            </a:r>
          </a:p>
          <a:p>
            <a:pPr eaLnBrk="1" hangingPunct="1">
              <a:lnSpc>
                <a:spcPct val="135000"/>
              </a:lnSpc>
              <a:spcBef>
                <a:spcPct val="0"/>
              </a:spcBef>
            </a:pPr>
            <a:r>
              <a:rPr kumimoji="1" lang="zh-CN" altLang="en-US">
                <a:latin typeface="Times New Roman" panose="02020603050405020304" pitchFamily="18" charset="0"/>
                <a:ea typeface="楷体_GB2312" pitchFamily="49" charset="-122"/>
              </a:rPr>
              <a:t>      否则称“</a:t>
            </a:r>
            <a:r>
              <a:rPr kumimoji="1" lang="zh-CN" altLang="en-US">
                <a:solidFill>
                  <a:srgbClr val="FF00FF"/>
                </a:solidFill>
                <a:latin typeface="Times New Roman" panose="02020603050405020304" pitchFamily="18" charset="0"/>
                <a:ea typeface="楷体_GB2312" pitchFamily="49" charset="-122"/>
              </a:rPr>
              <a:t>查找不成功</a:t>
            </a:r>
            <a:r>
              <a:rPr kumimoji="1" lang="zh-CN" altLang="en-US">
                <a:latin typeface="Times New Roman" panose="02020603050405020304" pitchFamily="18" charset="0"/>
                <a:ea typeface="楷体_GB2312" pitchFamily="49" charset="-122"/>
              </a:rPr>
              <a:t>”。</a:t>
            </a:r>
            <a:endParaRPr lang="zh-CN" altLang="en-US"/>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3279A5E1-D768-4B97-ABBF-5F5B3F2470CA}" type="slidenum">
              <a:rPr lang="zh-CN" altLang="en-US" smtClean="0">
                <a:solidFill>
                  <a:srgbClr val="000000"/>
                </a:solidFill>
              </a:rPr>
              <a:pPr defTabSz="914400" eaLnBrk="0" fontAlgn="base" hangingPunct="0">
                <a:spcBef>
                  <a:spcPct val="0"/>
                </a:spcBef>
                <a:spcAft>
                  <a:spcPct val="0"/>
                </a:spcAft>
                <a:defRPr/>
              </a:pPr>
              <a:t>130</a:t>
            </a:fld>
            <a:endParaRPr lang="en-US" altLang="zh-CN">
              <a:solidFill>
                <a:srgbClr val="000000"/>
              </a:solidFill>
            </a:endParaRPr>
          </a:p>
        </p:txBody>
      </p:sp>
    </p:spTree>
    <p:extLst>
      <p:ext uri="{BB962C8B-B14F-4D97-AF65-F5344CB8AC3E}">
        <p14:creationId xmlns:p14="http://schemas.microsoft.com/office/powerpoint/2010/main" val="4583516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p:spPr>
        <p:txBody>
          <a:bodyPr/>
          <a:lstStyle/>
          <a:p>
            <a:r>
              <a:rPr lang="zh-CN" altLang="en-US"/>
              <a:t>（录屏）不同查找表和不同的查找方法，时间复杂度也可能是不同的。除了可以用时间复杂度进行算法性能比较，查找算法还可以用平均查找长度进行算法性能的精确比较。如果用</a:t>
            </a:r>
            <a:r>
              <a:rPr lang="en-US" altLang="zh-CN"/>
              <a:t>pi</a:t>
            </a:r>
            <a:r>
              <a:rPr lang="zh-CN" altLang="en-US"/>
              <a:t>表示第</a:t>
            </a:r>
            <a:r>
              <a:rPr lang="en-US" altLang="zh-CN"/>
              <a:t>i</a:t>
            </a:r>
            <a:r>
              <a:rPr lang="zh-CN" altLang="en-US"/>
              <a:t>个元素的查找概率，</a:t>
            </a:r>
            <a:r>
              <a:rPr lang="en-US" altLang="zh-CN"/>
              <a:t>Ci</a:t>
            </a:r>
            <a:r>
              <a:rPr lang="zh-CN" altLang="en-US"/>
              <a:t>为查找第</a:t>
            </a:r>
            <a:r>
              <a:rPr lang="en-US" altLang="zh-CN"/>
              <a:t>i</a:t>
            </a:r>
            <a:r>
              <a:rPr lang="zh-CN" altLang="en-US">
                <a:latin typeface="Times New Roman" panose="02020603050405020304" pitchFamily="18" charset="0"/>
                <a:ea typeface="华文新魏" panose="02010800040101010101" pitchFamily="2" charset="-122"/>
              </a:rPr>
              <a:t>个元素需要的比较次数</a:t>
            </a:r>
            <a:r>
              <a:rPr lang="en-US" altLang="zh-CN">
                <a:latin typeface="Times New Roman" panose="02020603050405020304" pitchFamily="18" charset="0"/>
                <a:ea typeface="华文新魏" panose="02010800040101010101" pitchFamily="2" charset="-122"/>
              </a:rPr>
              <a:t>,</a:t>
            </a:r>
            <a:r>
              <a:rPr lang="zh-CN" altLang="en-US">
                <a:latin typeface="Times New Roman" panose="02020603050405020304" pitchFamily="18" charset="0"/>
                <a:ea typeface="华文新魏" panose="02010800040101010101" pitchFamily="2" charset="-122"/>
              </a:rPr>
              <a:t>则</a:t>
            </a:r>
            <a:r>
              <a:rPr kumimoji="1" lang="zh-CN" altLang="en-US">
                <a:solidFill>
                  <a:srgbClr val="FF00FF"/>
                </a:solidFill>
                <a:latin typeface="楷体_GB2312" pitchFamily="49" charset="-122"/>
                <a:ea typeface="楷体_GB2312" pitchFamily="49" charset="-122"/>
              </a:rPr>
              <a:t>平均查找长度 </a:t>
            </a:r>
            <a:r>
              <a:rPr kumimoji="1" lang="zh-CN" altLang="en-US">
                <a:solidFill>
                  <a:srgbClr val="0000FF"/>
                </a:solidFill>
                <a:latin typeface="Times New Roman" panose="02020603050405020304" pitchFamily="18" charset="0"/>
                <a:ea typeface="楷体_GB2312" pitchFamily="49" charset="-122"/>
              </a:rPr>
              <a:t> </a:t>
            </a:r>
            <a:r>
              <a:rPr kumimoji="1" lang="en-US" altLang="zh-CN">
                <a:solidFill>
                  <a:srgbClr val="0000FF"/>
                </a:solidFill>
                <a:latin typeface="Times New Roman" panose="02020603050405020304" pitchFamily="18" charset="0"/>
                <a:ea typeface="楷体_GB2312" pitchFamily="49" charset="-122"/>
              </a:rPr>
              <a:t>ASL=</a:t>
            </a:r>
            <a:r>
              <a:rPr kumimoji="1" lang="en-US" altLang="zh-CN" i="1">
                <a:solidFill>
                  <a:srgbClr val="0000FF"/>
                </a:solidFill>
                <a:latin typeface="Times New Roman" panose="02020603050405020304" pitchFamily="18" charset="0"/>
                <a:ea typeface="楷体_GB2312" pitchFamily="49" charset="-122"/>
              </a:rPr>
              <a:t>P</a:t>
            </a:r>
            <a:r>
              <a:rPr kumimoji="1" lang="en-US" altLang="zh-CN" baseline="-25000">
                <a:solidFill>
                  <a:srgbClr val="0000FF"/>
                </a:solidFill>
                <a:latin typeface="Times New Roman" panose="02020603050405020304" pitchFamily="18" charset="0"/>
                <a:ea typeface="楷体_GB2312" pitchFamily="49" charset="-122"/>
              </a:rPr>
              <a:t>1</a:t>
            </a:r>
            <a:r>
              <a:rPr kumimoji="1" lang="en-US" altLang="zh-CN" i="1">
                <a:solidFill>
                  <a:srgbClr val="0000FF"/>
                </a:solidFill>
                <a:latin typeface="Times New Roman" panose="02020603050405020304" pitchFamily="18" charset="0"/>
                <a:ea typeface="楷体_GB2312" pitchFamily="49" charset="-122"/>
              </a:rPr>
              <a:t>C</a:t>
            </a:r>
            <a:r>
              <a:rPr kumimoji="1" lang="en-US" altLang="zh-CN" baseline="-25000">
                <a:solidFill>
                  <a:srgbClr val="0000FF"/>
                </a:solidFill>
                <a:latin typeface="Times New Roman" panose="02020603050405020304" pitchFamily="18" charset="0"/>
                <a:ea typeface="楷体_GB2312" pitchFamily="49" charset="-122"/>
              </a:rPr>
              <a:t>1</a:t>
            </a:r>
            <a:r>
              <a:rPr kumimoji="1" lang="en-US" altLang="zh-CN">
                <a:solidFill>
                  <a:srgbClr val="0000FF"/>
                </a:solidFill>
                <a:latin typeface="Times New Roman" panose="02020603050405020304" pitchFamily="18" charset="0"/>
                <a:ea typeface="楷体_GB2312" pitchFamily="49" charset="-122"/>
              </a:rPr>
              <a:t>+</a:t>
            </a:r>
            <a:r>
              <a:rPr kumimoji="1" lang="en-US" altLang="zh-CN" i="1">
                <a:solidFill>
                  <a:srgbClr val="0000FF"/>
                </a:solidFill>
                <a:latin typeface="Times New Roman" panose="02020603050405020304" pitchFamily="18" charset="0"/>
                <a:ea typeface="楷体_GB2312" pitchFamily="49" charset="-122"/>
              </a:rPr>
              <a:t>P</a:t>
            </a:r>
            <a:r>
              <a:rPr kumimoji="1" lang="en-US" altLang="zh-CN" baseline="-25000">
                <a:solidFill>
                  <a:srgbClr val="0000FF"/>
                </a:solidFill>
                <a:latin typeface="Times New Roman" panose="02020603050405020304" pitchFamily="18" charset="0"/>
                <a:ea typeface="楷体_GB2312" pitchFamily="49" charset="-122"/>
              </a:rPr>
              <a:t>2</a:t>
            </a:r>
            <a:r>
              <a:rPr kumimoji="1" lang="en-US" altLang="zh-CN" i="1">
                <a:solidFill>
                  <a:srgbClr val="0000FF"/>
                </a:solidFill>
                <a:latin typeface="Times New Roman" panose="02020603050405020304" pitchFamily="18" charset="0"/>
                <a:ea typeface="楷体_GB2312" pitchFamily="49" charset="-122"/>
              </a:rPr>
              <a:t>C</a:t>
            </a:r>
            <a:r>
              <a:rPr kumimoji="1" lang="en-US" altLang="zh-CN" baseline="-25000">
                <a:solidFill>
                  <a:srgbClr val="0000FF"/>
                </a:solidFill>
                <a:latin typeface="Times New Roman" panose="02020603050405020304" pitchFamily="18" charset="0"/>
                <a:ea typeface="楷体_GB2312" pitchFamily="49" charset="-122"/>
              </a:rPr>
              <a:t>2</a:t>
            </a:r>
            <a:r>
              <a:rPr kumimoji="1" lang="en-US" altLang="zh-CN">
                <a:solidFill>
                  <a:srgbClr val="0000FF"/>
                </a:solidFill>
                <a:latin typeface="Times New Roman" panose="02020603050405020304" pitchFamily="18" charset="0"/>
                <a:ea typeface="楷体_GB2312" pitchFamily="49" charset="-122"/>
              </a:rPr>
              <a:t>+...+</a:t>
            </a:r>
            <a:r>
              <a:rPr kumimoji="1" lang="en-US" altLang="zh-CN" i="1">
                <a:solidFill>
                  <a:srgbClr val="0000FF"/>
                </a:solidFill>
                <a:latin typeface="Times New Roman" panose="02020603050405020304" pitchFamily="18" charset="0"/>
                <a:ea typeface="楷体_GB2312" pitchFamily="49" charset="-122"/>
              </a:rPr>
              <a:t>P</a:t>
            </a:r>
            <a:r>
              <a:rPr kumimoji="1" lang="en-US" altLang="zh-CN" i="1" baseline="-25000">
                <a:solidFill>
                  <a:srgbClr val="0000FF"/>
                </a:solidFill>
                <a:latin typeface="Times New Roman" panose="02020603050405020304" pitchFamily="18" charset="0"/>
                <a:ea typeface="楷体_GB2312" pitchFamily="49" charset="-122"/>
              </a:rPr>
              <a:t>n</a:t>
            </a:r>
            <a:r>
              <a:rPr kumimoji="1" lang="en-US" altLang="zh-CN" i="1">
                <a:solidFill>
                  <a:srgbClr val="0000FF"/>
                </a:solidFill>
                <a:latin typeface="Times New Roman" panose="02020603050405020304" pitchFamily="18" charset="0"/>
                <a:ea typeface="楷体_GB2312" pitchFamily="49" charset="-122"/>
              </a:rPr>
              <a:t>C</a:t>
            </a:r>
            <a:r>
              <a:rPr kumimoji="1" lang="en-US" altLang="zh-CN" i="1" baseline="-25000">
                <a:solidFill>
                  <a:srgbClr val="0000FF"/>
                </a:solidFill>
                <a:latin typeface="Times New Roman" panose="02020603050405020304" pitchFamily="18" charset="0"/>
                <a:ea typeface="楷体_GB2312" pitchFamily="49" charset="-122"/>
              </a:rPr>
              <a:t>n</a:t>
            </a:r>
            <a:endParaRPr lang="zh-CN" altLang="en-US">
              <a:latin typeface="Times New Roman" panose="02020603050405020304" pitchFamily="18" charset="0"/>
              <a:ea typeface="华文新魏" panose="02010800040101010101" pitchFamily="2" charset="-122"/>
            </a:endParaRPr>
          </a:p>
          <a:p>
            <a:endParaRPr lang="zh-CN" altLang="en-US"/>
          </a:p>
        </p:txBody>
      </p:sp>
      <p:sp>
        <p:nvSpPr>
          <p:cNvPr id="3072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DBC51F4-7AE0-4C17-A35D-ABDC289B201E}" type="slidenum">
              <a:rPr lang="zh-CN" altLang="en-US" smtClean="0">
                <a:solidFill>
                  <a:srgbClr val="000000"/>
                </a:solidFill>
              </a:rPr>
              <a:pPr defTabSz="914400" eaLnBrk="0" fontAlgn="base" hangingPunct="0">
                <a:spcBef>
                  <a:spcPct val="0"/>
                </a:spcBef>
                <a:spcAft>
                  <a:spcPct val="0"/>
                </a:spcAft>
                <a:defRPr/>
              </a:pPr>
              <a:t>131</a:t>
            </a:fld>
            <a:endParaRPr lang="en-US" altLang="zh-CN">
              <a:solidFill>
                <a:srgbClr val="000000"/>
              </a:solidFill>
            </a:endParaRPr>
          </a:p>
        </p:txBody>
      </p:sp>
    </p:spTree>
    <p:extLst>
      <p:ext uri="{BB962C8B-B14F-4D97-AF65-F5344CB8AC3E}">
        <p14:creationId xmlns:p14="http://schemas.microsoft.com/office/powerpoint/2010/main" val="32985227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p:spPr>
        <p:txBody>
          <a:bodyPr/>
          <a:lstStyle/>
          <a:p>
            <a:r>
              <a:rPr lang="zh-CN" altLang="en-US"/>
              <a:t>（录屏）常见的查找算法有：顺序、二分、索引、哈希</a:t>
            </a:r>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5BB8D9DF-79AE-4586-8B2F-EB46EE4A5EBA}" type="slidenum">
              <a:rPr lang="zh-CN" altLang="en-US" smtClean="0">
                <a:solidFill>
                  <a:srgbClr val="000000"/>
                </a:solidFill>
              </a:rPr>
              <a:pPr defTabSz="914400" eaLnBrk="0" fontAlgn="base" hangingPunct="0">
                <a:spcBef>
                  <a:spcPct val="0"/>
                </a:spcBef>
                <a:spcAft>
                  <a:spcPct val="0"/>
                </a:spcAft>
                <a:defRPr/>
              </a:pPr>
              <a:t>132</a:t>
            </a:fld>
            <a:endParaRPr lang="en-US" altLang="zh-CN">
              <a:solidFill>
                <a:srgbClr val="000000"/>
              </a:solidFill>
            </a:endParaRPr>
          </a:p>
        </p:txBody>
      </p:sp>
    </p:spTree>
    <p:extLst>
      <p:ext uri="{BB962C8B-B14F-4D97-AF65-F5344CB8AC3E}">
        <p14:creationId xmlns:p14="http://schemas.microsoft.com/office/powerpoint/2010/main" val="15810201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marL="609600" indent="-609600" eaLnBrk="1" hangingPunct="1">
              <a:defRPr/>
            </a:pPr>
            <a:r>
              <a:rPr lang="zh-CN" altLang="en-US" dirty="0"/>
              <a:t>（录屏）</a:t>
            </a:r>
            <a:r>
              <a:rPr lang="zh-CN" altLang="en-US" dirty="0">
                <a:latin typeface="楷体_GB2312" pitchFamily="49" charset="-122"/>
                <a:ea typeface="楷体_GB2312" pitchFamily="49" charset="-122"/>
              </a:rPr>
              <a:t>基本思想：就是一个接一个挨着查找表中所有数据，直到找到就停止，称为查找成功或者表查找完都没有找到就停止，称为查找失败。具体的说：</a:t>
            </a:r>
          </a:p>
          <a:p>
            <a:pPr marL="609600" indent="-609600" eaLnBrk="1" hangingPunct="1">
              <a:defRPr/>
            </a:pPr>
            <a:r>
              <a:rPr lang="zh-CN" altLang="en-US" dirty="0">
                <a:latin typeface="楷体_GB2312" pitchFamily="49" charset="-122"/>
                <a:ea typeface="楷体_GB2312" pitchFamily="49" charset="-122"/>
              </a:rPr>
              <a:t>      从表中指定位置（一般为最后一个，第</a:t>
            </a:r>
            <a:r>
              <a:rPr lang="en-US" altLang="zh-CN" dirty="0">
                <a:latin typeface="楷体_GB2312" pitchFamily="49" charset="-122"/>
                <a:ea typeface="楷体_GB2312" pitchFamily="49" charset="-122"/>
              </a:rPr>
              <a:t>0</a:t>
            </a:r>
            <a:r>
              <a:rPr lang="zh-CN" altLang="en-US" dirty="0">
                <a:latin typeface="楷体_GB2312" pitchFamily="49" charset="-122"/>
                <a:ea typeface="楷体_GB2312" pitchFamily="49" charset="-122"/>
              </a:rPr>
              <a:t>个位置设为岗哨）的记录开始，沿某个方向将记录的关键字与给定值相比较，若某个记录的关键字和给定值相等，则</a:t>
            </a:r>
            <a:r>
              <a:rPr lang="zh-CN" altLang="en-US" dirty="0">
                <a:solidFill>
                  <a:srgbClr val="0000FF"/>
                </a:solidFill>
                <a:latin typeface="楷体_GB2312" pitchFamily="49" charset="-122"/>
                <a:ea typeface="楷体_GB2312" pitchFamily="49" charset="-122"/>
              </a:rPr>
              <a:t>查找成功</a:t>
            </a:r>
            <a:r>
              <a:rPr lang="zh-CN" altLang="en-US" dirty="0">
                <a:latin typeface="楷体_GB2312" pitchFamily="49" charset="-122"/>
                <a:ea typeface="楷体_GB2312" pitchFamily="49" charset="-122"/>
              </a:rPr>
              <a:t>；</a:t>
            </a:r>
          </a:p>
          <a:p>
            <a:pPr marL="609600" indent="-609600" eaLnBrk="1" hangingPunct="1">
              <a:defRPr/>
            </a:pPr>
            <a:r>
              <a:rPr lang="zh-CN" altLang="en-US" dirty="0">
                <a:latin typeface="楷体_GB2312" pitchFamily="49" charset="-122"/>
                <a:ea typeface="楷体_GB2312" pitchFamily="49" charset="-122"/>
              </a:rPr>
              <a:t>      反之，若找完整个顺序表，都没有与给定关键字值相等的记录，则此顺序表中没有满足查找条件的记录，</a:t>
            </a:r>
            <a:r>
              <a:rPr lang="zh-CN" altLang="en-US" dirty="0">
                <a:solidFill>
                  <a:srgbClr val="0000FF"/>
                </a:solidFill>
                <a:latin typeface="楷体_GB2312" pitchFamily="49" charset="-122"/>
                <a:ea typeface="楷体_GB2312" pitchFamily="49" charset="-122"/>
              </a:rPr>
              <a:t>查找失败</a:t>
            </a:r>
            <a:r>
              <a:rPr lang="zh-CN" altLang="en-US" dirty="0">
                <a:latin typeface="楷体_GB2312" pitchFamily="49" charset="-122"/>
                <a:ea typeface="楷体_GB2312" pitchFamily="49" charset="-122"/>
              </a:rPr>
              <a:t>。 </a:t>
            </a:r>
          </a:p>
          <a:p>
            <a:pPr>
              <a:defRPr/>
            </a:pPr>
            <a:endParaRPr lang="zh-CN" altLang="en-US" dirty="0"/>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6B4EC08-8AB4-454E-A570-F776D0FACA27}" type="slidenum">
              <a:rPr lang="zh-CN" altLang="en-US" smtClean="0">
                <a:solidFill>
                  <a:srgbClr val="000000"/>
                </a:solidFill>
              </a:rPr>
              <a:pPr defTabSz="914400" eaLnBrk="0" fontAlgn="base" hangingPunct="0">
                <a:spcBef>
                  <a:spcPct val="0"/>
                </a:spcBef>
                <a:spcAft>
                  <a:spcPct val="0"/>
                </a:spcAft>
                <a:defRPr/>
              </a:pPr>
              <a:t>133</a:t>
            </a:fld>
            <a:endParaRPr lang="en-US" altLang="zh-CN">
              <a:solidFill>
                <a:srgbClr val="000000"/>
              </a:solidFill>
            </a:endParaRPr>
          </a:p>
        </p:txBody>
      </p:sp>
    </p:spTree>
    <p:extLst>
      <p:ext uri="{BB962C8B-B14F-4D97-AF65-F5344CB8AC3E}">
        <p14:creationId xmlns:p14="http://schemas.microsoft.com/office/powerpoint/2010/main" val="32395798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marL="609600" indent="-609600" eaLnBrk="1" hangingPunct="1">
              <a:defRPr/>
            </a:pPr>
            <a:r>
              <a:rPr lang="zh-CN" altLang="en-US" dirty="0"/>
              <a:t>（录屏）</a:t>
            </a:r>
            <a:r>
              <a:rPr lang="zh-CN" altLang="en-US" dirty="0">
                <a:latin typeface="楷体_GB2312" pitchFamily="49" charset="-122"/>
                <a:ea typeface="楷体_GB2312" pitchFamily="49" charset="-122"/>
              </a:rPr>
              <a:t>基本思想：就是一个接一个挨着查找表中所有数据，直到找到就停止，称为查找成功或者表查找完都没有找到就停止，称为查找失败。具体的说：</a:t>
            </a:r>
          </a:p>
          <a:p>
            <a:pPr marL="609600" indent="-609600" eaLnBrk="1" hangingPunct="1">
              <a:defRPr/>
            </a:pPr>
            <a:r>
              <a:rPr lang="zh-CN" altLang="en-US" dirty="0">
                <a:latin typeface="楷体_GB2312" pitchFamily="49" charset="-122"/>
                <a:ea typeface="楷体_GB2312" pitchFamily="49" charset="-122"/>
              </a:rPr>
              <a:t>      从表中指定位置（一般为最后一个，第</a:t>
            </a:r>
            <a:r>
              <a:rPr lang="en-US" altLang="zh-CN" dirty="0">
                <a:latin typeface="楷体_GB2312" pitchFamily="49" charset="-122"/>
                <a:ea typeface="楷体_GB2312" pitchFamily="49" charset="-122"/>
              </a:rPr>
              <a:t>0</a:t>
            </a:r>
            <a:r>
              <a:rPr lang="zh-CN" altLang="en-US" dirty="0">
                <a:latin typeface="楷体_GB2312" pitchFamily="49" charset="-122"/>
                <a:ea typeface="楷体_GB2312" pitchFamily="49" charset="-122"/>
              </a:rPr>
              <a:t>个位置设为岗哨）的记录开始，沿某个方向将记录的关键字与给定值相比较，若某个记录的关键字和给定值相等，则</a:t>
            </a:r>
            <a:r>
              <a:rPr lang="zh-CN" altLang="en-US" dirty="0">
                <a:solidFill>
                  <a:srgbClr val="0000FF"/>
                </a:solidFill>
                <a:latin typeface="楷体_GB2312" pitchFamily="49" charset="-122"/>
                <a:ea typeface="楷体_GB2312" pitchFamily="49" charset="-122"/>
              </a:rPr>
              <a:t>查找成功</a:t>
            </a:r>
            <a:r>
              <a:rPr lang="zh-CN" altLang="en-US" dirty="0">
                <a:latin typeface="楷体_GB2312" pitchFamily="49" charset="-122"/>
                <a:ea typeface="楷体_GB2312" pitchFamily="49" charset="-122"/>
              </a:rPr>
              <a:t>；</a:t>
            </a:r>
          </a:p>
          <a:p>
            <a:pPr marL="609600" indent="-609600" eaLnBrk="1" hangingPunct="1">
              <a:defRPr/>
            </a:pPr>
            <a:r>
              <a:rPr lang="zh-CN" altLang="en-US" dirty="0">
                <a:latin typeface="楷体_GB2312" pitchFamily="49" charset="-122"/>
                <a:ea typeface="楷体_GB2312" pitchFamily="49" charset="-122"/>
              </a:rPr>
              <a:t>      反之，若找完整个顺序表，都没有与给定关键字值相等的记录，则此顺序表中没有满足查找条件的记录，</a:t>
            </a:r>
            <a:r>
              <a:rPr lang="zh-CN" altLang="en-US" dirty="0">
                <a:solidFill>
                  <a:srgbClr val="0000FF"/>
                </a:solidFill>
                <a:latin typeface="楷体_GB2312" pitchFamily="49" charset="-122"/>
                <a:ea typeface="楷体_GB2312" pitchFamily="49" charset="-122"/>
              </a:rPr>
              <a:t>查找失败</a:t>
            </a:r>
            <a:r>
              <a:rPr lang="zh-CN" altLang="en-US" dirty="0">
                <a:latin typeface="楷体_GB2312" pitchFamily="49" charset="-122"/>
                <a:ea typeface="楷体_GB2312" pitchFamily="49" charset="-122"/>
              </a:rPr>
              <a:t>。 </a:t>
            </a:r>
          </a:p>
          <a:p>
            <a:pPr>
              <a:defRPr/>
            </a:pPr>
            <a:endParaRPr lang="zh-CN" altLang="en-US" dirty="0"/>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6B4EC08-8AB4-454E-A570-F776D0FACA27}" type="slidenum">
              <a:rPr lang="zh-CN" altLang="en-US" smtClean="0">
                <a:solidFill>
                  <a:srgbClr val="000000"/>
                </a:solidFill>
              </a:rPr>
              <a:pPr defTabSz="914400" eaLnBrk="0" fontAlgn="base" hangingPunct="0">
                <a:spcBef>
                  <a:spcPct val="0"/>
                </a:spcBef>
                <a:spcAft>
                  <a:spcPct val="0"/>
                </a:spcAft>
                <a:defRPr/>
              </a:pPr>
              <a:t>134</a:t>
            </a:fld>
            <a:endParaRPr lang="en-US" altLang="zh-CN">
              <a:solidFill>
                <a:srgbClr val="000000"/>
              </a:solidFill>
            </a:endParaRPr>
          </a:p>
        </p:txBody>
      </p:sp>
    </p:spTree>
    <p:extLst>
      <p:ext uri="{BB962C8B-B14F-4D97-AF65-F5344CB8AC3E}">
        <p14:creationId xmlns:p14="http://schemas.microsoft.com/office/powerpoint/2010/main" val="5124495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p:spPr>
        <p:txBody>
          <a:bodyPr/>
          <a:lstStyle/>
          <a:p>
            <a:pPr lvl="2" eaLnBrk="1" hangingPunct="1">
              <a:lnSpc>
                <a:spcPct val="90000"/>
              </a:lnSpc>
              <a:buFont typeface="Wingdings" panose="05000000000000000000" pitchFamily="2" charset="2"/>
              <a:buNone/>
            </a:pPr>
            <a:r>
              <a:rPr lang="zh-CN" altLang="en-US" dirty="0"/>
              <a:t>（录屏）根据顺序查找算法思想，</a:t>
            </a:r>
            <a:r>
              <a:rPr lang="en-US" altLang="zh-CN" dirty="0"/>
              <a:t>R</a:t>
            </a:r>
            <a:r>
              <a:rPr lang="zh-CN" altLang="en-US" dirty="0"/>
              <a:t>数组为查找表，</a:t>
            </a:r>
            <a:r>
              <a:rPr lang="en-US" altLang="zh-CN" dirty="0"/>
              <a:t>key</a:t>
            </a:r>
            <a:r>
              <a:rPr lang="zh-CN" altLang="en-US" dirty="0"/>
              <a:t>为待查找关键字，返回值为关键字数据所在查找表的位置。查找表第一个下标为</a:t>
            </a:r>
            <a:r>
              <a:rPr lang="en-US" altLang="zh-CN" dirty="0"/>
              <a:t>0</a:t>
            </a:r>
            <a:r>
              <a:rPr lang="zh-CN" altLang="en-US" dirty="0"/>
              <a:t>的空间不存储数据，我们首先把待查找关键字存储在</a:t>
            </a:r>
            <a:r>
              <a:rPr lang="en-US" altLang="zh-CN" dirty="0"/>
              <a:t>R[0]</a:t>
            </a:r>
            <a:r>
              <a:rPr lang="zh-CN" altLang="en-US" dirty="0"/>
              <a:t>位置的</a:t>
            </a:r>
            <a:r>
              <a:rPr lang="en-US" altLang="zh-CN" dirty="0"/>
              <a:t>key</a:t>
            </a:r>
            <a:r>
              <a:rPr lang="zh-CN" altLang="en-US" dirty="0"/>
              <a:t>域中， 对</a:t>
            </a:r>
            <a:r>
              <a:rPr lang="en-US" altLang="zh-CN" dirty="0"/>
              <a:t>R[0]</a:t>
            </a:r>
            <a:r>
              <a:rPr lang="zh-CN" altLang="en-US" dirty="0"/>
              <a:t>的关键字赋值</a:t>
            </a:r>
            <a:r>
              <a:rPr lang="en-US" altLang="zh-CN" dirty="0"/>
              <a:t>key</a:t>
            </a:r>
            <a:r>
              <a:rPr lang="zh-CN" altLang="en-US" dirty="0"/>
              <a:t>，目的在于免去查找过程中每一次都要检测整个顺序表是否查找完毕。然后从最后一个位置开始，</a:t>
            </a:r>
            <a:r>
              <a:rPr lang="en-US" altLang="zh-CN" dirty="0" err="1"/>
              <a:t>i</a:t>
            </a:r>
            <a:r>
              <a:rPr lang="en-US" altLang="zh-CN" dirty="0"/>
              <a:t>=n</a:t>
            </a:r>
            <a:r>
              <a:rPr lang="zh-CN" altLang="en-US" dirty="0"/>
              <a:t>，依次探测所有位置的</a:t>
            </a:r>
            <a:r>
              <a:rPr lang="en-US" altLang="zh-CN" dirty="0"/>
              <a:t>key</a:t>
            </a:r>
            <a:r>
              <a:rPr lang="zh-CN" altLang="en-US" dirty="0"/>
              <a:t>是否和</a:t>
            </a:r>
            <a:r>
              <a:rPr lang="en-US" altLang="zh-CN" dirty="0"/>
              <a:t>key</a:t>
            </a:r>
            <a:r>
              <a:rPr lang="zh-CN" altLang="en-US" dirty="0"/>
              <a:t>相同，不同则继续查找前一个位置数据。所以，</a:t>
            </a:r>
          </a:p>
          <a:p>
            <a:pPr lvl="2" eaLnBrk="1" hangingPunct="1">
              <a:lnSpc>
                <a:spcPct val="90000"/>
              </a:lnSpc>
              <a:buFont typeface="Wingdings" panose="05000000000000000000" pitchFamily="2" charset="2"/>
              <a:buNone/>
            </a:pPr>
            <a:r>
              <a:rPr lang="en-US" altLang="zh-CN" dirty="0"/>
              <a:t>   R[0]</a:t>
            </a:r>
            <a:r>
              <a:rPr lang="zh-CN" altLang="en-US" dirty="0"/>
              <a:t>起到了一个监视哨的作用，在数据量较大时，能一定程度地减少查找的时间。 因为每次只需要比较是否和</a:t>
            </a:r>
            <a:r>
              <a:rPr lang="en-US" altLang="zh-CN" dirty="0"/>
              <a:t>key</a:t>
            </a:r>
            <a:r>
              <a:rPr lang="zh-CN" altLang="en-US" dirty="0"/>
              <a:t>的值相同，而不用比较是否已经比较完所有数据，每次减少一次比较，提高了实际运行效率。</a:t>
            </a:r>
          </a:p>
        </p:txBody>
      </p:sp>
      <p:sp>
        <p:nvSpPr>
          <p:cNvPr id="2048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BBDB8B8A-0860-4A84-9F6B-A70C5A90DEF3}" type="slidenum">
              <a:rPr lang="zh-CN" altLang="en-US" smtClean="0">
                <a:solidFill>
                  <a:srgbClr val="000000"/>
                </a:solidFill>
              </a:rPr>
              <a:pPr defTabSz="914400" eaLnBrk="0" fontAlgn="base" hangingPunct="0">
                <a:spcBef>
                  <a:spcPct val="0"/>
                </a:spcBef>
                <a:spcAft>
                  <a:spcPct val="0"/>
                </a:spcAft>
                <a:defRPr/>
              </a:pPr>
              <a:t>135</a:t>
            </a:fld>
            <a:endParaRPr lang="en-US" altLang="zh-CN">
              <a:solidFill>
                <a:srgbClr val="000000"/>
              </a:solidFill>
            </a:endParaRPr>
          </a:p>
        </p:txBody>
      </p:sp>
    </p:spTree>
    <p:extLst>
      <p:ext uri="{BB962C8B-B14F-4D97-AF65-F5344CB8AC3E}">
        <p14:creationId xmlns:p14="http://schemas.microsoft.com/office/powerpoint/2010/main" val="2410388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381000" y="685800"/>
            <a:ext cx="6096000" cy="3429000"/>
          </a:xfrm>
          <a:ln/>
        </p:spPr>
      </p:sp>
      <p:sp>
        <p:nvSpPr>
          <p:cNvPr id="117763" name="Rectangle 3"/>
          <p:cNvSpPr>
            <a:spLocks noGrp="1" noChangeArrowheads="1"/>
          </p:cNvSpPr>
          <p:nvPr>
            <p:ph type="body" idx="1"/>
          </p:nvPr>
        </p:nvSpPr>
        <p:spPr>
          <a:xfrm>
            <a:off x="914400" y="4343400"/>
            <a:ext cx="5029200" cy="4114800"/>
          </a:xfrm>
        </p:spPr>
        <p:txBody>
          <a:bodyPr/>
          <a:lstStyle/>
          <a:p>
            <a:r>
              <a:rPr lang="zh-CN" altLang="en-US" dirty="0"/>
              <a:t>（录屏）：首先我们用</a:t>
            </a:r>
            <a:r>
              <a:rPr lang="en-US" altLang="zh-CN" dirty="0" err="1"/>
              <a:t>ai</a:t>
            </a:r>
            <a:r>
              <a:rPr lang="zh-CN" altLang="en-US" dirty="0"/>
              <a:t>表示线性表的第</a:t>
            </a:r>
            <a:r>
              <a:rPr lang="en-US" altLang="zh-CN" dirty="0" err="1"/>
              <a:t>i</a:t>
            </a:r>
            <a:r>
              <a:rPr lang="zh-CN" altLang="en-US" dirty="0"/>
              <a:t>个元素，</a:t>
            </a:r>
            <a:r>
              <a:rPr lang="en-US" altLang="zh-CN" dirty="0"/>
              <a:t>L</a:t>
            </a:r>
            <a:r>
              <a:rPr lang="zh-CN" altLang="en-US" dirty="0"/>
              <a:t>表示线性表：他是</a:t>
            </a:r>
            <a:r>
              <a:rPr lang="en-US" altLang="zh-CN" dirty="0"/>
              <a:t>n</a:t>
            </a:r>
            <a:r>
              <a:rPr lang="zh-CN" altLang="en-US" sz="1200" dirty="0">
                <a:latin typeface="楷体_GB2312" pitchFamily="49" charset="-122"/>
                <a:ea typeface="楷体_GB2312" pitchFamily="49" charset="-122"/>
              </a:rPr>
              <a:t>个同类型数据元素的有限序列</a:t>
            </a:r>
            <a:endParaRPr lang="zh-CN" altLang="en-US" dirty="0"/>
          </a:p>
        </p:txBody>
      </p:sp>
    </p:spTree>
    <p:extLst>
      <p:ext uri="{BB962C8B-B14F-4D97-AF65-F5344CB8AC3E}">
        <p14:creationId xmlns:p14="http://schemas.microsoft.com/office/powerpoint/2010/main" val="24488672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p:spPr>
        <p:txBody>
          <a:bodyPr/>
          <a:lstStyle/>
          <a:p>
            <a:r>
              <a:rPr lang="zh-CN" altLang="en-US"/>
              <a:t>（录屏）我们具体看看</a:t>
            </a:r>
          </a:p>
        </p:txBody>
      </p:sp>
      <p:sp>
        <p:nvSpPr>
          <p:cNvPr id="2253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1A842EE2-AD53-47D2-AF08-E69060D9E71D}" type="slidenum">
              <a:rPr lang="zh-CN" altLang="en-US" smtClean="0">
                <a:solidFill>
                  <a:srgbClr val="000000"/>
                </a:solidFill>
              </a:rPr>
              <a:pPr defTabSz="914400" eaLnBrk="0" fontAlgn="base" hangingPunct="0">
                <a:spcBef>
                  <a:spcPct val="0"/>
                </a:spcBef>
                <a:spcAft>
                  <a:spcPct val="0"/>
                </a:spcAft>
                <a:defRPr/>
              </a:pPr>
              <a:t>136</a:t>
            </a:fld>
            <a:endParaRPr lang="en-US" altLang="zh-CN">
              <a:solidFill>
                <a:srgbClr val="000000"/>
              </a:solidFill>
            </a:endParaRPr>
          </a:p>
        </p:txBody>
      </p:sp>
    </p:spTree>
    <p:extLst>
      <p:ext uri="{BB962C8B-B14F-4D97-AF65-F5344CB8AC3E}">
        <p14:creationId xmlns:p14="http://schemas.microsoft.com/office/powerpoint/2010/main" val="33766525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p:spPr>
        <p:txBody>
          <a:bodyPr/>
          <a:lstStyle/>
          <a:p>
            <a:pPr eaLnBrk="1" hangingPunct="1"/>
            <a:r>
              <a:rPr lang="en-US" altLang="zh-CN">
                <a:latin typeface="Times New Roman" panose="02020603050405020304" pitchFamily="18" charset="0"/>
              </a:rPr>
              <a:t>3. </a:t>
            </a:r>
            <a:r>
              <a:rPr lang="zh-CN" altLang="en-US">
                <a:latin typeface="Times New Roman" panose="02020603050405020304" pitchFamily="18" charset="0"/>
              </a:rPr>
              <a:t>性能分析</a:t>
            </a:r>
          </a:p>
          <a:p>
            <a:pPr eaLnBrk="1" hangingPunct="1"/>
            <a:r>
              <a:rPr lang="zh-CN" altLang="en-US">
                <a:latin typeface="楷体_GB2312" pitchFamily="49" charset="-122"/>
                <a:ea typeface="楷体_GB2312" pitchFamily="49" charset="-122"/>
              </a:rPr>
              <a:t>空间复杂度：需要一个辅助存储单元空间</a:t>
            </a:r>
            <a:r>
              <a:rPr lang="en-US" altLang="zh-CN">
                <a:latin typeface="楷体_GB2312" pitchFamily="49" charset="-122"/>
                <a:ea typeface="楷体_GB2312" pitchFamily="49" charset="-122"/>
              </a:rPr>
              <a:t>R[0]</a:t>
            </a:r>
            <a:r>
              <a:rPr lang="zh-CN" altLang="en-US">
                <a:latin typeface="楷体_GB2312" pitchFamily="49" charset="-122"/>
                <a:ea typeface="楷体_GB2312" pitchFamily="49" charset="-122"/>
              </a:rPr>
              <a:t> ，因此，顺序查找的空间复杂度为</a:t>
            </a:r>
            <a:r>
              <a:rPr lang="en-US" altLang="zh-CN">
                <a:latin typeface="楷体_GB2312" pitchFamily="49" charset="-122"/>
                <a:ea typeface="楷体_GB2312" pitchFamily="49" charset="-122"/>
              </a:rPr>
              <a:t>O(1) </a:t>
            </a:r>
          </a:p>
          <a:p>
            <a:pPr eaLnBrk="1" hangingPunct="1"/>
            <a:r>
              <a:rPr lang="zh-CN" altLang="en-US">
                <a:latin typeface="楷体_GB2312" pitchFamily="49" charset="-122"/>
                <a:ea typeface="楷体_GB2312" pitchFamily="49" charset="-122"/>
              </a:rPr>
              <a:t>时间复杂度：查找算法的</a:t>
            </a:r>
            <a:r>
              <a:rPr lang="zh-CN" altLang="en-US">
                <a:solidFill>
                  <a:srgbClr val="FF0000"/>
                </a:solidFill>
                <a:latin typeface="楷体_GB2312" pitchFamily="49" charset="-122"/>
                <a:ea typeface="楷体_GB2312" pitchFamily="49" charset="-122"/>
              </a:rPr>
              <a:t>基本运算</a:t>
            </a:r>
            <a:r>
              <a:rPr lang="zh-CN" altLang="en-US">
                <a:latin typeface="楷体_GB2312" pitchFamily="49" charset="-122"/>
                <a:ea typeface="楷体_GB2312" pitchFamily="49" charset="-122"/>
              </a:rPr>
              <a:t>是给定值与顺序表中记录关键字值的比较。</a:t>
            </a:r>
            <a:r>
              <a:rPr lang="zh-CN" altLang="en-US"/>
              <a:t> </a:t>
            </a:r>
          </a:p>
          <a:p>
            <a:pPr eaLnBrk="1" hangingPunct="1"/>
            <a:r>
              <a:rPr lang="zh-CN" altLang="en-US">
                <a:solidFill>
                  <a:srgbClr val="FF0000"/>
                </a:solidFill>
                <a:latin typeface="楷体_GB2312" pitchFamily="49" charset="-122"/>
                <a:ea typeface="楷体_GB2312" pitchFamily="49" charset="-122"/>
              </a:rPr>
              <a:t>最好情况</a:t>
            </a:r>
            <a:r>
              <a:rPr lang="zh-CN" altLang="en-US">
                <a:latin typeface="楷体_GB2312" pitchFamily="49" charset="-122"/>
                <a:ea typeface="楷体_GB2312" pitchFamily="49" charset="-122"/>
              </a:rPr>
              <a:t>：第一次比较就成功找到所需数据，这时，时间复杂度为</a:t>
            </a:r>
            <a:r>
              <a:rPr lang="en-US" altLang="zh-CN">
                <a:latin typeface="楷体_GB2312" pitchFamily="49" charset="-122"/>
                <a:ea typeface="楷体_GB2312" pitchFamily="49" charset="-122"/>
              </a:rPr>
              <a:t>O(1)</a:t>
            </a:r>
            <a:r>
              <a:rPr lang="zh-CN" altLang="en-US">
                <a:latin typeface="楷体_GB2312" pitchFamily="49" charset="-122"/>
                <a:ea typeface="楷体_GB2312" pitchFamily="49" charset="-122"/>
              </a:rPr>
              <a:t>。</a:t>
            </a:r>
          </a:p>
          <a:p>
            <a:pPr eaLnBrk="1" hangingPunct="1"/>
            <a:r>
              <a:rPr lang="zh-CN" altLang="en-US">
                <a:solidFill>
                  <a:srgbClr val="FF0000"/>
                </a:solidFill>
                <a:latin typeface="楷体_GB2312" pitchFamily="49" charset="-122"/>
                <a:ea typeface="楷体_GB2312" pitchFamily="49" charset="-122"/>
              </a:rPr>
              <a:t>最坏情况</a:t>
            </a:r>
            <a:r>
              <a:rPr lang="zh-CN" altLang="en-US">
                <a:latin typeface="楷体_GB2312" pitchFamily="49" charset="-122"/>
                <a:ea typeface="楷体_GB2312" pitchFamily="49" charset="-122"/>
              </a:rPr>
              <a:t>：所查找的记录不在顺序表中，这时，需要和整个顺序表的记录进行比较，比较的次数为</a:t>
            </a:r>
            <a:r>
              <a:rPr lang="en-US" altLang="zh-CN">
                <a:latin typeface="楷体_GB2312" pitchFamily="49" charset="-122"/>
                <a:ea typeface="楷体_GB2312" pitchFamily="49" charset="-122"/>
              </a:rPr>
              <a:t>n</a:t>
            </a:r>
            <a:r>
              <a:rPr lang="zh-CN" altLang="en-US">
                <a:latin typeface="楷体_GB2312" pitchFamily="49" charset="-122"/>
                <a:ea typeface="楷体_GB2312" pitchFamily="49" charset="-122"/>
              </a:rPr>
              <a:t>，时间复杂度为</a:t>
            </a:r>
            <a:r>
              <a:rPr lang="en-US" altLang="zh-CN">
                <a:latin typeface="楷体_GB2312" pitchFamily="49" charset="-122"/>
                <a:ea typeface="楷体_GB2312" pitchFamily="49" charset="-122"/>
              </a:rPr>
              <a:t>O(n)</a:t>
            </a:r>
            <a:r>
              <a:rPr lang="zh-CN" altLang="en-US">
                <a:latin typeface="楷体_GB2312" pitchFamily="49" charset="-122"/>
                <a:ea typeface="楷体_GB2312" pitchFamily="49" charset="-122"/>
              </a:rPr>
              <a:t>。</a:t>
            </a:r>
          </a:p>
          <a:p>
            <a:pPr eaLnBrk="1" hangingPunct="1"/>
            <a:r>
              <a:rPr lang="zh-CN" altLang="en-US">
                <a:solidFill>
                  <a:srgbClr val="FF0000"/>
                </a:solidFill>
                <a:latin typeface="楷体_GB2312" pitchFamily="49" charset="-122"/>
                <a:ea typeface="楷体_GB2312" pitchFamily="49" charset="-122"/>
              </a:rPr>
              <a:t>平均情况</a:t>
            </a:r>
            <a:r>
              <a:rPr lang="zh-CN" altLang="en-US">
                <a:latin typeface="楷体_GB2312" pitchFamily="49" charset="-122"/>
                <a:ea typeface="楷体_GB2312" pitchFamily="49" charset="-122"/>
              </a:rPr>
              <a:t>：需要和顺序表中大约一半的记录进行比较，即比较次数为</a:t>
            </a:r>
            <a:r>
              <a:rPr lang="en-US" altLang="zh-CN">
                <a:latin typeface="楷体_GB2312" pitchFamily="49" charset="-122"/>
                <a:ea typeface="楷体_GB2312" pitchFamily="49" charset="-122"/>
              </a:rPr>
              <a:t>n/2</a:t>
            </a:r>
            <a:r>
              <a:rPr lang="zh-CN" altLang="en-US">
                <a:latin typeface="楷体_GB2312" pitchFamily="49" charset="-122"/>
                <a:ea typeface="楷体_GB2312" pitchFamily="49" charset="-122"/>
              </a:rPr>
              <a:t>，因而，时间复杂度为</a:t>
            </a:r>
            <a:r>
              <a:rPr lang="en-US" altLang="zh-CN">
                <a:latin typeface="楷体_GB2312" pitchFamily="49" charset="-122"/>
                <a:ea typeface="楷体_GB2312" pitchFamily="49" charset="-122"/>
              </a:rPr>
              <a:t>O(n)</a:t>
            </a:r>
            <a:r>
              <a:rPr lang="zh-CN" altLang="en-US">
                <a:latin typeface="楷体_GB2312" pitchFamily="49" charset="-122"/>
                <a:ea typeface="楷体_GB2312" pitchFamily="49" charset="-122"/>
              </a:rPr>
              <a:t>。</a:t>
            </a:r>
          </a:p>
          <a:p>
            <a:endParaRPr lang="zh-CN" altLang="en-US"/>
          </a:p>
        </p:txBody>
      </p:sp>
      <p:sp>
        <p:nvSpPr>
          <p:cNvPr id="2458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75F5CE09-AA09-4DA7-BDAD-32E8355F9DB1}" type="slidenum">
              <a:rPr lang="zh-CN" altLang="en-US" smtClean="0">
                <a:solidFill>
                  <a:srgbClr val="000000"/>
                </a:solidFill>
              </a:rPr>
              <a:pPr defTabSz="914400" eaLnBrk="0" fontAlgn="base" hangingPunct="0">
                <a:spcBef>
                  <a:spcPct val="0"/>
                </a:spcBef>
                <a:spcAft>
                  <a:spcPct val="0"/>
                </a:spcAft>
                <a:defRPr/>
              </a:pPr>
              <a:t>137</a:t>
            </a:fld>
            <a:endParaRPr lang="en-US" altLang="zh-CN">
              <a:solidFill>
                <a:srgbClr val="000000"/>
              </a:solidFill>
            </a:endParaRPr>
          </a:p>
        </p:txBody>
      </p:sp>
    </p:spTree>
    <p:extLst>
      <p:ext uri="{BB962C8B-B14F-4D97-AF65-F5344CB8AC3E}">
        <p14:creationId xmlns:p14="http://schemas.microsoft.com/office/powerpoint/2010/main" val="13304736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p:spPr>
        <p:txBody>
          <a:bodyPr/>
          <a:lstStyle/>
          <a:p>
            <a:pPr lvl="2" eaLnBrk="1" hangingPunct="1">
              <a:buFont typeface="Wingdings" panose="05000000000000000000" pitchFamily="2" charset="2"/>
              <a:buNone/>
            </a:pPr>
            <a:r>
              <a:rPr lang="zh-CN" altLang="en-US" dirty="0"/>
              <a:t>（录屏）比较查找效率使用</a:t>
            </a:r>
            <a:r>
              <a:rPr lang="en-US" altLang="zh-CN" dirty="0"/>
              <a:t>ASL</a:t>
            </a:r>
            <a:r>
              <a:rPr lang="zh-CN" altLang="en-US" dirty="0"/>
              <a:t>更好，根据</a:t>
            </a:r>
            <a:r>
              <a:rPr lang="en-US" altLang="zh-CN" dirty="0"/>
              <a:t>ASL</a:t>
            </a:r>
            <a:r>
              <a:rPr lang="zh-CN" altLang="en-US" dirty="0"/>
              <a:t>定义，我们有这个公式，其中</a:t>
            </a:r>
            <a:r>
              <a:rPr lang="en-US" altLang="zh-CN" i="1" dirty="0">
                <a:latin typeface="楷体_GB2312" pitchFamily="49" charset="-122"/>
                <a:ea typeface="楷体_GB2312" pitchFamily="49" charset="-122"/>
              </a:rPr>
              <a:t>P</a:t>
            </a:r>
            <a:r>
              <a:rPr lang="en-US" altLang="zh-CN" i="1" baseline="-25000" dirty="0">
                <a:latin typeface="楷体_GB2312" pitchFamily="49" charset="-122"/>
                <a:ea typeface="楷体_GB2312" pitchFamily="49" charset="-122"/>
              </a:rPr>
              <a:t>i</a:t>
            </a:r>
            <a:r>
              <a:rPr lang="en-US" altLang="zh-CN" i="1" dirty="0">
                <a:ea typeface="楷体_GB2312" pitchFamily="49" charset="-122"/>
              </a:rPr>
              <a:t>——</a:t>
            </a:r>
            <a:r>
              <a:rPr lang="zh-CN" altLang="en-US" dirty="0">
                <a:latin typeface="楷体_GB2312" pitchFamily="49" charset="-122"/>
                <a:ea typeface="楷体_GB2312" pitchFamily="49" charset="-122"/>
              </a:rPr>
              <a:t>查找第</a:t>
            </a:r>
            <a:r>
              <a:rPr lang="en-US" altLang="zh-CN" i="1" dirty="0" err="1">
                <a:latin typeface="楷体_GB2312" pitchFamily="49" charset="-122"/>
                <a:ea typeface="楷体_GB2312" pitchFamily="49" charset="-122"/>
              </a:rPr>
              <a:t>i</a:t>
            </a:r>
            <a:r>
              <a:rPr lang="zh-CN" altLang="en-US" dirty="0">
                <a:latin typeface="楷体_GB2312" pitchFamily="49" charset="-122"/>
                <a:ea typeface="楷体_GB2312" pitchFamily="49" charset="-122"/>
              </a:rPr>
              <a:t>个记录的概率</a:t>
            </a:r>
          </a:p>
          <a:p>
            <a:pPr lvl="2" eaLnBrk="1" hangingPunct="1">
              <a:buFont typeface="Wingdings" panose="05000000000000000000" pitchFamily="2" charset="2"/>
              <a:buNone/>
            </a:pPr>
            <a:r>
              <a:rPr lang="en-US" altLang="zh-CN" i="1" dirty="0">
                <a:latin typeface="楷体_GB2312" pitchFamily="49" charset="-122"/>
                <a:ea typeface="楷体_GB2312" pitchFamily="49" charset="-122"/>
              </a:rPr>
              <a:t>C</a:t>
            </a:r>
            <a:r>
              <a:rPr lang="en-US" altLang="zh-CN" i="1" baseline="-25000" dirty="0">
                <a:latin typeface="楷体_GB2312" pitchFamily="49" charset="-122"/>
                <a:ea typeface="楷体_GB2312" pitchFamily="49" charset="-122"/>
              </a:rPr>
              <a:t>i</a:t>
            </a:r>
            <a:r>
              <a:rPr lang="en-US" altLang="zh-CN" dirty="0">
                <a:ea typeface="楷体_GB2312" pitchFamily="49" charset="-122"/>
              </a:rPr>
              <a:t>——</a:t>
            </a:r>
            <a:r>
              <a:rPr lang="zh-CN" altLang="en-US" dirty="0">
                <a:latin typeface="楷体_GB2312" pitchFamily="49" charset="-122"/>
                <a:ea typeface="楷体_GB2312" pitchFamily="49" charset="-122"/>
              </a:rPr>
              <a:t>找到第</a:t>
            </a:r>
            <a:r>
              <a:rPr lang="en-US" altLang="zh-CN" i="1" dirty="0" err="1">
                <a:latin typeface="楷体_GB2312" pitchFamily="49" charset="-122"/>
                <a:ea typeface="楷体_GB2312" pitchFamily="49" charset="-122"/>
              </a:rPr>
              <a:t>i</a:t>
            </a:r>
            <a:r>
              <a:rPr lang="zh-CN" altLang="en-US" dirty="0">
                <a:latin typeface="楷体_GB2312" pitchFamily="49" charset="-122"/>
                <a:ea typeface="楷体_GB2312" pitchFamily="49" charset="-122"/>
              </a:rPr>
              <a:t>个记录数据需要比较的次数 ，</a:t>
            </a:r>
          </a:p>
          <a:p>
            <a:pPr lvl="2" eaLnBrk="1" hangingPunct="1">
              <a:buFont typeface="Wingdings" panose="05000000000000000000" pitchFamily="2" charset="2"/>
              <a:buNone/>
            </a:pPr>
            <a:r>
              <a:rPr lang="zh-CN" altLang="en-US" dirty="0">
                <a:latin typeface="楷体_GB2312" pitchFamily="49" charset="-122"/>
                <a:ea typeface="楷体_GB2312" pitchFamily="49" charset="-122"/>
              </a:rPr>
              <a:t>对于顺序表，</a:t>
            </a:r>
            <a:r>
              <a:rPr kumimoji="1" lang="en-US" altLang="zh-CN" i="1" dirty="0">
                <a:solidFill>
                  <a:srgbClr val="0000FF"/>
                </a:solidFill>
                <a:latin typeface="楷体_GB2312" pitchFamily="49" charset="-122"/>
                <a:ea typeface="楷体_GB2312" pitchFamily="49" charset="-122"/>
              </a:rPr>
              <a:t>C</a:t>
            </a:r>
            <a:r>
              <a:rPr kumimoji="1" lang="en-US" altLang="zh-CN" i="1" baseline="-25000" dirty="0">
                <a:solidFill>
                  <a:srgbClr val="0000FF"/>
                </a:solidFill>
                <a:latin typeface="楷体_GB2312" pitchFamily="49" charset="-122"/>
                <a:ea typeface="楷体_GB2312" pitchFamily="49" charset="-122"/>
              </a:rPr>
              <a:t>i</a:t>
            </a:r>
            <a:r>
              <a:rPr kumimoji="1" lang="en-US" altLang="zh-CN" i="1" dirty="0">
                <a:solidFill>
                  <a:srgbClr val="0000FF"/>
                </a:solidFill>
                <a:latin typeface="楷体_GB2312" pitchFamily="49" charset="-122"/>
                <a:ea typeface="楷体_GB2312" pitchFamily="49" charset="-122"/>
              </a:rPr>
              <a:t> = n-i+1</a:t>
            </a:r>
          </a:p>
          <a:p>
            <a:endParaRPr lang="zh-CN" altLang="en-US" dirty="0"/>
          </a:p>
        </p:txBody>
      </p:sp>
      <p:sp>
        <p:nvSpPr>
          <p:cNvPr id="2662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5E717453-20F6-4644-8631-D09A0E23CA59}" type="slidenum">
              <a:rPr lang="zh-CN" altLang="en-US" smtClean="0">
                <a:solidFill>
                  <a:srgbClr val="000000"/>
                </a:solidFill>
              </a:rPr>
              <a:pPr defTabSz="914400" eaLnBrk="0" fontAlgn="base" hangingPunct="0">
                <a:spcBef>
                  <a:spcPct val="0"/>
                </a:spcBef>
                <a:spcAft>
                  <a:spcPct val="0"/>
                </a:spcAft>
                <a:defRPr/>
              </a:pPr>
              <a:t>138</a:t>
            </a:fld>
            <a:endParaRPr lang="en-US" altLang="zh-CN">
              <a:solidFill>
                <a:srgbClr val="000000"/>
              </a:solidFill>
            </a:endParaRPr>
          </a:p>
        </p:txBody>
      </p:sp>
    </p:spTree>
    <p:extLst>
      <p:ext uri="{BB962C8B-B14F-4D97-AF65-F5344CB8AC3E}">
        <p14:creationId xmlns:p14="http://schemas.microsoft.com/office/powerpoint/2010/main" val="108899922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p:spPr>
        <p:txBody>
          <a:bodyPr/>
          <a:lstStyle/>
          <a:p>
            <a:r>
              <a:rPr lang="zh-CN" altLang="en-US"/>
              <a:t>（录屏）所以，</a:t>
            </a:r>
            <a:r>
              <a:rPr lang="en-US" altLang="zh-CN"/>
              <a:t>pi</a:t>
            </a:r>
            <a:r>
              <a:rPr lang="zh-CN" altLang="en-US"/>
              <a:t>不同，</a:t>
            </a:r>
            <a:r>
              <a:rPr lang="en-US" altLang="zh-CN"/>
              <a:t>ASL</a:t>
            </a:r>
            <a:r>
              <a:rPr lang="zh-CN" altLang="en-US"/>
              <a:t>也是不同 。最常见的情况是等概率情况</a:t>
            </a:r>
            <a:r>
              <a:rPr lang="en-US" altLang="zh-CN"/>
              <a:t>,</a:t>
            </a:r>
            <a:r>
              <a:rPr lang="zh-CN" altLang="en-US"/>
              <a:t>这时</a:t>
            </a:r>
            <a:r>
              <a:rPr lang="en-US" altLang="zh-CN"/>
              <a:t>pi=1/n</a:t>
            </a:r>
            <a:r>
              <a:rPr lang="zh-CN" altLang="en-US"/>
              <a:t>，</a:t>
            </a:r>
            <a:r>
              <a:rPr lang="en-US" altLang="zh-CN"/>
              <a:t>ASL=(n+1)/2</a:t>
            </a:r>
            <a:r>
              <a:rPr lang="zh-CN" altLang="en-US"/>
              <a:t>，平均比较一半的数据。</a:t>
            </a:r>
            <a:endParaRPr lang="en-US" altLang="zh-CN"/>
          </a:p>
          <a:p>
            <a:pPr lvl="3" eaLnBrk="1" hangingPunct="1"/>
            <a:r>
              <a:rPr lang="zh-CN" altLang="en-US"/>
              <a:t>如果每个元素的查找概率不同，比如</a:t>
            </a:r>
            <a:r>
              <a:rPr kumimoji="1" lang="en-US" altLang="zh-CN" i="1"/>
              <a:t>P</a:t>
            </a:r>
            <a:r>
              <a:rPr kumimoji="1" lang="en-US" altLang="zh-CN" i="1" baseline="-25000"/>
              <a:t>n</a:t>
            </a:r>
            <a:r>
              <a:rPr kumimoji="1" lang="en-US" altLang="zh-CN" i="1"/>
              <a:t>≥P</a:t>
            </a:r>
            <a:r>
              <a:rPr kumimoji="1" lang="en-US" altLang="zh-CN" i="1" baseline="-25000"/>
              <a:t>n-1</a:t>
            </a:r>
            <a:r>
              <a:rPr kumimoji="1" lang="en-US" altLang="zh-CN" i="1"/>
              <a:t>≥···≥P</a:t>
            </a:r>
            <a:r>
              <a:rPr kumimoji="1" lang="en-US" altLang="zh-CN" i="1" baseline="-25000"/>
              <a:t>2</a:t>
            </a:r>
            <a:r>
              <a:rPr kumimoji="1" lang="en-US" altLang="zh-CN" i="1"/>
              <a:t>≥P</a:t>
            </a:r>
            <a:r>
              <a:rPr kumimoji="1" lang="en-US" altLang="zh-CN" i="1" baseline="-25000"/>
              <a:t>1</a:t>
            </a:r>
            <a:r>
              <a:rPr kumimoji="1" lang="zh-CN" altLang="en-US" i="1" baseline="-25000"/>
              <a:t>，</a:t>
            </a:r>
            <a:r>
              <a:rPr kumimoji="1" lang="zh-CN" altLang="en-US" i="1"/>
              <a:t>因为查找概率已知，那么可以将查找概率大的放大前面，查找概率小的放到后面，使得</a:t>
            </a:r>
            <a:r>
              <a:rPr kumimoji="1" lang="en-US" altLang="zh-CN" i="1"/>
              <a:t>ASL</a:t>
            </a:r>
            <a:r>
              <a:rPr kumimoji="1" lang="zh-CN" altLang="en-US" i="1"/>
              <a:t>最小。</a:t>
            </a:r>
            <a:endParaRPr kumimoji="1" lang="en-US" altLang="zh-CN" i="1"/>
          </a:p>
          <a:p>
            <a:pPr lvl="3" eaLnBrk="1" hangingPunct="1"/>
            <a:r>
              <a:rPr kumimoji="1" lang="zh-CN" altLang="en-US" i="1"/>
              <a:t>但查找</a:t>
            </a:r>
            <a:r>
              <a:rPr kumimoji="1" lang="zh-CN" altLang="en-US" sz="2400"/>
              <a:t>查找概率无法事先测定，可采取改进办法：</a:t>
            </a:r>
            <a:r>
              <a:rPr kumimoji="1" lang="zh-CN" altLang="en-US" sz="2400">
                <a:solidFill>
                  <a:srgbClr val="CC0000"/>
                </a:solidFill>
              </a:rPr>
              <a:t>在每次查找之后，将查找到的记录直接移至表尾</a:t>
            </a:r>
            <a:r>
              <a:rPr kumimoji="1" lang="zh-CN" altLang="en-US" sz="2400"/>
              <a:t>。</a:t>
            </a:r>
            <a:endParaRPr lang="zh-CN" altLang="en-US" sz="2400"/>
          </a:p>
          <a:p>
            <a:endParaRPr lang="zh-CN" altLang="en-US"/>
          </a:p>
          <a:p>
            <a:endParaRPr lang="zh-CN" altLang="en-US"/>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pPr defTabSz="914400" eaLnBrk="0" fontAlgn="base" hangingPunct="0">
                <a:spcBef>
                  <a:spcPct val="0"/>
                </a:spcBef>
                <a:spcAft>
                  <a:spcPct val="0"/>
                </a:spcAft>
                <a:defRPr/>
              </a:pPr>
              <a:t>139</a:t>
            </a:fld>
            <a:endParaRPr lang="en-US" altLang="zh-CN">
              <a:solidFill>
                <a:srgbClr val="000000"/>
              </a:solidFill>
            </a:endParaRPr>
          </a:p>
        </p:txBody>
      </p:sp>
    </p:spTree>
    <p:extLst>
      <p:ext uri="{BB962C8B-B14F-4D97-AF65-F5344CB8AC3E}">
        <p14:creationId xmlns:p14="http://schemas.microsoft.com/office/powerpoint/2010/main" val="6478285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p:spPr>
        <p:txBody>
          <a:bodyPr/>
          <a:lstStyle/>
          <a:p>
            <a:pPr eaLnBrk="1" hangingPunct="1"/>
            <a:r>
              <a:rPr lang="zh-CN" altLang="en-US"/>
              <a:t>（录屏）当我们在大量杂乱无章的数据中进行查找的时候，采用前面学习的顺序查找存在查找困难，二分查找不适用的情况，怎么解决这个问题？</a:t>
            </a:r>
          </a:p>
        </p:txBody>
      </p:sp>
      <p:sp>
        <p:nvSpPr>
          <p:cNvPr id="2048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168F6095-CB64-4AAA-B077-542E9A256133}" type="slidenum">
              <a:rPr lang="zh-CN" altLang="en-US" smtClean="0">
                <a:solidFill>
                  <a:srgbClr val="000000"/>
                </a:solidFill>
              </a:rPr>
              <a:pPr defTabSz="914400" eaLnBrk="0" fontAlgn="base" hangingPunct="0">
                <a:spcBef>
                  <a:spcPct val="0"/>
                </a:spcBef>
                <a:spcAft>
                  <a:spcPct val="0"/>
                </a:spcAft>
                <a:defRPr/>
              </a:pPr>
              <a:t>141</a:t>
            </a:fld>
            <a:endParaRPr lang="en-US" altLang="zh-CN">
              <a:solidFill>
                <a:srgbClr val="000000"/>
              </a:solidFill>
            </a:endParaRPr>
          </a:p>
        </p:txBody>
      </p:sp>
    </p:spTree>
    <p:extLst>
      <p:ext uri="{BB962C8B-B14F-4D97-AF65-F5344CB8AC3E}">
        <p14:creationId xmlns:p14="http://schemas.microsoft.com/office/powerpoint/2010/main" val="42322064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p:spPr>
        <p:txBody>
          <a:bodyPr/>
          <a:lstStyle/>
          <a:p>
            <a:pPr eaLnBrk="1" hangingPunct="1"/>
            <a:r>
              <a:rPr lang="zh-CN" altLang="en-US"/>
              <a:t>（录屏）大量数据实现查找用什么方法？比如，字典我们是怎么进行快速查找的？图书馆里面的书那么多，又是怎么实现快速查找的？对，建立索引！</a:t>
            </a:r>
            <a:endParaRPr lang="en-US" altLang="zh-CN"/>
          </a:p>
          <a:p>
            <a:pPr eaLnBrk="1" hangingPunct="1"/>
            <a:r>
              <a:rPr lang="zh-CN" altLang="en-US">
                <a:latin typeface="楷体_GB2312" pitchFamily="49" charset="-122"/>
                <a:ea typeface="楷体_GB2312" pitchFamily="49" charset="-122"/>
              </a:rPr>
              <a:t>使用索引能够快速地定位查找范围。计算机中对数据的存储和处理也可以采用索引。</a:t>
            </a:r>
          </a:p>
          <a:p>
            <a:pPr eaLnBrk="1" hangingPunct="1"/>
            <a:endParaRPr lang="zh-CN" altLang="en-US">
              <a:latin typeface="楷体_GB2312" pitchFamily="49" charset="-122"/>
              <a:ea typeface="楷体_GB2312" pitchFamily="49" charset="-122"/>
            </a:endParaRPr>
          </a:p>
          <a:p>
            <a:pPr eaLnBrk="1" hangingPunct="1"/>
            <a:r>
              <a:rPr lang="zh-CN" altLang="en-US">
                <a:latin typeface="楷体_GB2312" pitchFamily="49" charset="-122"/>
                <a:ea typeface="楷体_GB2312" pitchFamily="49" charset="-122"/>
              </a:rPr>
              <a:t>当数据量太大，以至内存装不下，可以对数据建立</a:t>
            </a:r>
            <a:r>
              <a:rPr lang="zh-CN" altLang="en-US">
                <a:ea typeface="楷体_GB2312" pitchFamily="49" charset="-122"/>
              </a:rPr>
              <a:t>“</a:t>
            </a:r>
            <a:r>
              <a:rPr lang="zh-CN" altLang="en-US">
                <a:latin typeface="楷体_GB2312" pitchFamily="49" charset="-122"/>
                <a:ea typeface="楷体_GB2312" pitchFamily="49" charset="-122"/>
              </a:rPr>
              <a:t>索引</a:t>
            </a:r>
            <a:r>
              <a:rPr lang="zh-CN" altLang="en-US">
                <a:ea typeface="楷体_GB2312" pitchFamily="49" charset="-122"/>
              </a:rPr>
              <a:t>”</a:t>
            </a:r>
            <a:r>
              <a:rPr lang="zh-CN" altLang="en-US">
                <a:latin typeface="楷体_GB2312" pitchFamily="49" charset="-122"/>
                <a:ea typeface="楷体_GB2312" pitchFamily="49" charset="-122"/>
              </a:rPr>
              <a:t>，根据索引将所需要的数据块读入内存，这样只需对读入的部分数据进行查询，提高查找效率。</a:t>
            </a:r>
          </a:p>
          <a:p>
            <a:endParaRPr lang="zh-CN" altLang="en-US"/>
          </a:p>
        </p:txBody>
      </p:sp>
      <p:sp>
        <p:nvSpPr>
          <p:cNvPr id="2253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8B2BC0A0-E8D4-4FD6-91C5-C212F9E661FD}" type="slidenum">
              <a:rPr lang="zh-CN" altLang="en-US" smtClean="0">
                <a:solidFill>
                  <a:srgbClr val="000000"/>
                </a:solidFill>
              </a:rPr>
              <a:pPr defTabSz="914400" eaLnBrk="0" fontAlgn="base" hangingPunct="0">
                <a:spcBef>
                  <a:spcPct val="0"/>
                </a:spcBef>
                <a:spcAft>
                  <a:spcPct val="0"/>
                </a:spcAft>
                <a:defRPr/>
              </a:pPr>
              <a:t>142</a:t>
            </a:fld>
            <a:endParaRPr lang="en-US" altLang="zh-CN">
              <a:solidFill>
                <a:srgbClr val="000000"/>
              </a:solidFill>
            </a:endParaRPr>
          </a:p>
        </p:txBody>
      </p:sp>
    </p:spTree>
    <p:extLst>
      <p:ext uri="{BB962C8B-B14F-4D97-AF65-F5344CB8AC3E}">
        <p14:creationId xmlns:p14="http://schemas.microsoft.com/office/powerpoint/2010/main" val="23721616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p:spPr>
        <p:txBody>
          <a:bodyPr/>
          <a:lstStyle/>
          <a:p>
            <a:r>
              <a:rPr lang="zh-CN" altLang="en-US"/>
              <a:t>（录屏）索引使用方法：先分析数据规律，建立索引；再根据索引进行快速定位；在定位的地方进行细致搜索。</a:t>
            </a:r>
            <a:endParaRPr lang="en-US" altLang="zh-CN"/>
          </a:p>
          <a:p>
            <a:r>
              <a:rPr lang="zh-CN" altLang="en-US"/>
              <a:t>所以，第一步是要建立索引。问题是索引如何建立，才能够快速定位，然后能够在定位位置准确查找到数据且效率很高？</a:t>
            </a:r>
          </a:p>
          <a:p>
            <a:endParaRPr lang="zh-CN" altLang="en-US"/>
          </a:p>
        </p:txBody>
      </p:sp>
      <p:sp>
        <p:nvSpPr>
          <p:cNvPr id="2458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8F2EC639-F69D-4810-B3B0-402ADF22C619}" type="slidenum">
              <a:rPr lang="zh-CN" altLang="en-US" smtClean="0">
                <a:solidFill>
                  <a:srgbClr val="000000"/>
                </a:solidFill>
              </a:rPr>
              <a:pPr defTabSz="914400" eaLnBrk="0" fontAlgn="base" hangingPunct="0">
                <a:spcBef>
                  <a:spcPct val="0"/>
                </a:spcBef>
                <a:spcAft>
                  <a:spcPct val="0"/>
                </a:spcAft>
                <a:defRPr/>
              </a:pPr>
              <a:t>143</a:t>
            </a:fld>
            <a:endParaRPr lang="en-US" altLang="zh-CN">
              <a:solidFill>
                <a:srgbClr val="000000"/>
              </a:solidFill>
            </a:endParaRPr>
          </a:p>
        </p:txBody>
      </p:sp>
    </p:spTree>
    <p:extLst>
      <p:ext uri="{BB962C8B-B14F-4D97-AF65-F5344CB8AC3E}">
        <p14:creationId xmlns:p14="http://schemas.microsoft.com/office/powerpoint/2010/main" val="1945046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p:spPr>
        <p:txBody>
          <a:bodyPr/>
          <a:lstStyle/>
          <a:p>
            <a:r>
              <a:rPr lang="zh-CN" altLang="en-US"/>
              <a:t>（录屏）您看，如果我们数据本来是乱七八糟的，要在里面实现查找功能只能一个个依次比较，但如果我们能够快速分成若干块，，然后建立一个索引表，这样，当我们要实现查找操作的时候，先在索引表当中找到待查找关键字可能存在的块，根据所在块的首地址定位块，然后在块当中逐一查找，效率就比顺序查找块很多。我们下面具体看看如何建立索引表和进行查找的。</a:t>
            </a:r>
          </a:p>
        </p:txBody>
      </p:sp>
      <p:sp>
        <p:nvSpPr>
          <p:cNvPr id="2662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2B5C5B4A-6D01-4585-A442-6222170E83FD}" type="slidenum">
              <a:rPr lang="zh-CN" altLang="en-US" smtClean="0">
                <a:solidFill>
                  <a:srgbClr val="000000"/>
                </a:solidFill>
              </a:rPr>
              <a:pPr defTabSz="914400" eaLnBrk="0" fontAlgn="base" hangingPunct="0">
                <a:spcBef>
                  <a:spcPct val="0"/>
                </a:spcBef>
                <a:spcAft>
                  <a:spcPct val="0"/>
                </a:spcAft>
                <a:defRPr/>
              </a:pPr>
              <a:t>144</a:t>
            </a:fld>
            <a:endParaRPr lang="en-US" altLang="zh-CN">
              <a:solidFill>
                <a:srgbClr val="000000"/>
              </a:solidFill>
            </a:endParaRPr>
          </a:p>
        </p:txBody>
      </p:sp>
    </p:spTree>
    <p:extLst>
      <p:ext uri="{BB962C8B-B14F-4D97-AF65-F5344CB8AC3E}">
        <p14:creationId xmlns:p14="http://schemas.microsoft.com/office/powerpoint/2010/main" val="8440846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p:spPr>
        <p:txBody>
          <a:bodyPr/>
          <a:lstStyle/>
          <a:p>
            <a:pPr eaLnBrk="1" hangingPunct="1"/>
            <a:r>
              <a:rPr lang="zh-CN" altLang="en-US"/>
              <a:t>（录屏）</a:t>
            </a:r>
            <a:r>
              <a:rPr lang="zh-CN" altLang="en-US">
                <a:latin typeface="楷体_GB2312" pitchFamily="49" charset="-122"/>
                <a:ea typeface="楷体_GB2312" pitchFamily="49" charset="-122"/>
              </a:rPr>
              <a:t>索引表的构建</a:t>
            </a:r>
          </a:p>
          <a:p>
            <a:pPr eaLnBrk="1" hangingPunct="1"/>
            <a:r>
              <a:rPr lang="en-US" altLang="zh-CN">
                <a:latin typeface="楷体_GB2312" pitchFamily="49" charset="-122"/>
                <a:ea typeface="楷体_GB2312" pitchFamily="49" charset="-122"/>
              </a:rPr>
              <a:t>1) </a:t>
            </a:r>
            <a:r>
              <a:rPr lang="zh-CN" altLang="en-US">
                <a:latin typeface="楷体_GB2312" pitchFamily="49" charset="-122"/>
                <a:ea typeface="楷体_GB2312" pitchFamily="49" charset="-122"/>
              </a:rPr>
              <a:t>分块：按查找表中数据按关键字分成若干块：</a:t>
            </a:r>
            <a:r>
              <a:rPr lang="en-US" altLang="zh-CN">
                <a:latin typeface="楷体_GB2312" pitchFamily="49" charset="-122"/>
                <a:ea typeface="楷体_GB2312" pitchFamily="49" charset="-122"/>
              </a:rPr>
              <a:t>R</a:t>
            </a:r>
            <a:r>
              <a:rPr lang="en-US" altLang="zh-CN" baseline="-25000">
                <a:latin typeface="楷体_GB2312" pitchFamily="49" charset="-122"/>
                <a:ea typeface="楷体_GB2312" pitchFamily="49" charset="-122"/>
              </a:rPr>
              <a:t>1</a:t>
            </a:r>
            <a:r>
              <a:rPr lang="en-US" altLang="zh-CN">
                <a:latin typeface="楷体_GB2312" pitchFamily="49" charset="-122"/>
                <a:ea typeface="楷体_GB2312" pitchFamily="49" charset="-122"/>
              </a:rPr>
              <a:t>, R</a:t>
            </a:r>
            <a:r>
              <a:rPr lang="en-US" altLang="zh-CN" baseline="-25000">
                <a:latin typeface="楷体_GB2312" pitchFamily="49" charset="-122"/>
                <a:ea typeface="楷体_GB2312" pitchFamily="49" charset="-122"/>
              </a:rPr>
              <a:t>2</a:t>
            </a:r>
            <a:r>
              <a:rPr lang="en-US" altLang="zh-CN">
                <a:latin typeface="楷体_GB2312" pitchFamily="49" charset="-122"/>
                <a:ea typeface="楷体_GB2312" pitchFamily="49" charset="-122"/>
              </a:rPr>
              <a:t>, </a:t>
            </a:r>
            <a:r>
              <a:rPr lang="en-US" altLang="zh-CN">
                <a:ea typeface="楷体_GB2312" pitchFamily="49" charset="-122"/>
              </a:rPr>
              <a:t>…</a:t>
            </a:r>
            <a:r>
              <a:rPr lang="en-US" altLang="zh-CN">
                <a:latin typeface="楷体_GB2312" pitchFamily="49" charset="-122"/>
                <a:ea typeface="楷体_GB2312" pitchFamily="49" charset="-122"/>
              </a:rPr>
              <a:t>, R</a:t>
            </a:r>
            <a:r>
              <a:rPr lang="en-US" altLang="zh-CN" baseline="-25000">
                <a:latin typeface="楷体_GB2312" pitchFamily="49" charset="-122"/>
                <a:ea typeface="楷体_GB2312" pitchFamily="49" charset="-122"/>
              </a:rPr>
              <a:t>L</a:t>
            </a:r>
            <a:r>
              <a:rPr lang="zh-CN" altLang="en-US">
                <a:latin typeface="楷体_GB2312" pitchFamily="49" charset="-122"/>
                <a:ea typeface="楷体_GB2312" pitchFamily="49" charset="-122"/>
              </a:rPr>
              <a:t>，使得</a:t>
            </a:r>
            <a:r>
              <a:rPr lang="zh-CN" altLang="en-US">
                <a:ea typeface="楷体_GB2312" pitchFamily="49" charset="-122"/>
              </a:rPr>
              <a:t>“</a:t>
            </a:r>
            <a:r>
              <a:rPr lang="zh-CN" altLang="en-US">
                <a:latin typeface="楷体_GB2312" pitchFamily="49" charset="-122"/>
                <a:ea typeface="楷体_GB2312" pitchFamily="49" charset="-122"/>
              </a:rPr>
              <a:t>分块有序</a:t>
            </a:r>
            <a:r>
              <a:rPr lang="zh-CN" altLang="en-US">
                <a:ea typeface="楷体_GB2312" pitchFamily="49" charset="-122"/>
              </a:rPr>
              <a:t>”</a:t>
            </a:r>
            <a:r>
              <a:rPr lang="zh-CN" altLang="en-US">
                <a:latin typeface="楷体_GB2312" pitchFamily="49" charset="-122"/>
                <a:ea typeface="楷体_GB2312" pitchFamily="49" charset="-122"/>
              </a:rPr>
              <a:t>，</a:t>
            </a:r>
          </a:p>
          <a:p>
            <a:pPr eaLnBrk="1" hangingPunct="1"/>
            <a:r>
              <a:rPr lang="zh-CN" altLang="en-US">
                <a:latin typeface="楷体_GB2312" pitchFamily="49" charset="-122"/>
                <a:ea typeface="楷体_GB2312" pitchFamily="49" charset="-122"/>
              </a:rPr>
              <a:t>    即第</a:t>
            </a:r>
            <a:r>
              <a:rPr lang="en-US" altLang="zh-CN">
                <a:latin typeface="楷体_GB2312" pitchFamily="49" charset="-122"/>
                <a:ea typeface="楷体_GB2312" pitchFamily="49" charset="-122"/>
              </a:rPr>
              <a:t>R</a:t>
            </a:r>
            <a:r>
              <a:rPr lang="en-US" altLang="zh-CN" baseline="-25000">
                <a:latin typeface="楷体_GB2312" pitchFamily="49" charset="-122"/>
                <a:ea typeface="楷体_GB2312" pitchFamily="49" charset="-122"/>
              </a:rPr>
              <a:t>k</a:t>
            </a:r>
            <a:r>
              <a:rPr lang="en-US" altLang="zh-CN">
                <a:latin typeface="楷体_GB2312" pitchFamily="49" charset="-122"/>
                <a:ea typeface="楷体_GB2312" pitchFamily="49" charset="-122"/>
              </a:rPr>
              <a:t> </a:t>
            </a:r>
            <a:r>
              <a:rPr lang="zh-CN" altLang="en-US">
                <a:latin typeface="楷体_GB2312" pitchFamily="49" charset="-122"/>
                <a:ea typeface="楷体_GB2312" pitchFamily="49" charset="-122"/>
              </a:rPr>
              <a:t>块中</a:t>
            </a:r>
            <a:r>
              <a:rPr lang="zh-CN" altLang="en-US">
                <a:solidFill>
                  <a:srgbClr val="FF0000"/>
                </a:solidFill>
                <a:latin typeface="楷体_GB2312" pitchFamily="49" charset="-122"/>
                <a:ea typeface="楷体_GB2312" pitchFamily="49" charset="-122"/>
              </a:rPr>
              <a:t>所有关键字</a:t>
            </a:r>
            <a:r>
              <a:rPr lang="en-US" altLang="zh-CN">
                <a:latin typeface="楷体_GB2312" pitchFamily="49" charset="-122"/>
                <a:ea typeface="楷体_GB2312" pitchFamily="49" charset="-122"/>
              </a:rPr>
              <a:t>&lt; R</a:t>
            </a:r>
            <a:r>
              <a:rPr lang="en-US" altLang="zh-CN" baseline="-25000">
                <a:latin typeface="楷体_GB2312" pitchFamily="49" charset="-122"/>
                <a:ea typeface="楷体_GB2312" pitchFamily="49" charset="-122"/>
              </a:rPr>
              <a:t>k+1</a:t>
            </a:r>
            <a:r>
              <a:rPr lang="zh-CN" altLang="en-US">
                <a:latin typeface="楷体_GB2312" pitchFamily="49" charset="-122"/>
                <a:ea typeface="楷体_GB2312" pitchFamily="49" charset="-122"/>
              </a:rPr>
              <a:t>块中所有关键字，</a:t>
            </a:r>
            <a:r>
              <a:rPr lang="en-US" altLang="zh-CN">
                <a:latin typeface="楷体_GB2312" pitchFamily="49" charset="-122"/>
                <a:ea typeface="楷体_GB2312" pitchFamily="49" charset="-122"/>
              </a:rPr>
              <a:t>k=1, 2, </a:t>
            </a:r>
            <a:r>
              <a:rPr lang="en-US" altLang="zh-CN">
                <a:ea typeface="楷体_GB2312" pitchFamily="49" charset="-122"/>
              </a:rPr>
              <a:t>…</a:t>
            </a:r>
            <a:r>
              <a:rPr lang="en-US" altLang="zh-CN">
                <a:latin typeface="楷体_GB2312" pitchFamily="49" charset="-122"/>
                <a:ea typeface="楷体_GB2312" pitchFamily="49" charset="-122"/>
              </a:rPr>
              <a:t>, L-1</a:t>
            </a:r>
            <a:r>
              <a:rPr lang="zh-CN" altLang="en-US">
                <a:latin typeface="楷体_GB2312" pitchFamily="49" charset="-122"/>
                <a:ea typeface="楷体_GB2312" pitchFamily="49" charset="-122"/>
              </a:rPr>
              <a:t>，</a:t>
            </a:r>
            <a:endParaRPr lang="zh-CN" altLang="en-US" sz="2000">
              <a:latin typeface="楷体_GB2312" pitchFamily="49" charset="-122"/>
              <a:ea typeface="楷体_GB2312" pitchFamily="49" charset="-122"/>
            </a:endParaRPr>
          </a:p>
          <a:p>
            <a:pPr eaLnBrk="1" hangingPunct="1"/>
            <a:r>
              <a:rPr lang="en-US" altLang="zh-CN">
                <a:latin typeface="楷体_GB2312" pitchFamily="49" charset="-122"/>
                <a:ea typeface="楷体_GB2312" pitchFamily="49" charset="-122"/>
              </a:rPr>
              <a:t>2) </a:t>
            </a:r>
            <a:r>
              <a:rPr lang="zh-CN" altLang="en-US">
                <a:latin typeface="楷体_GB2312" pitchFamily="49" charset="-122"/>
                <a:ea typeface="楷体_GB2312" pitchFamily="49" charset="-122"/>
              </a:rPr>
              <a:t>建立索引项：对每一个块建立一个索引项，</a:t>
            </a:r>
          </a:p>
          <a:p>
            <a:pPr eaLnBrk="1" hangingPunct="1"/>
            <a:r>
              <a:rPr lang="zh-CN" altLang="en-US">
                <a:latin typeface="楷体_GB2312" pitchFamily="49" charset="-122"/>
                <a:ea typeface="楷体_GB2312" pitchFamily="49" charset="-122"/>
              </a:rPr>
              <a:t>每个索引项包含两项内容：</a:t>
            </a:r>
          </a:p>
          <a:p>
            <a:pPr eaLnBrk="1" hangingPunct="1"/>
            <a:r>
              <a:rPr lang="zh-CN" altLang="en-US">
                <a:solidFill>
                  <a:srgbClr val="0000FF"/>
                </a:solidFill>
                <a:latin typeface="楷体_GB2312" pitchFamily="49" charset="-122"/>
                <a:ea typeface="楷体_GB2312" pitchFamily="49" charset="-122"/>
              </a:rPr>
              <a:t>关键字项：</a:t>
            </a:r>
            <a:r>
              <a:rPr lang="zh-CN" altLang="en-US">
                <a:latin typeface="楷体_GB2312" pitchFamily="49" charset="-122"/>
                <a:ea typeface="楷体_GB2312" pitchFamily="49" charset="-122"/>
              </a:rPr>
              <a:t>记载该块中最大关键字值；</a:t>
            </a:r>
          </a:p>
          <a:p>
            <a:pPr eaLnBrk="1" hangingPunct="1"/>
            <a:r>
              <a:rPr lang="zh-CN" altLang="en-US">
                <a:solidFill>
                  <a:srgbClr val="0000FF"/>
                </a:solidFill>
                <a:latin typeface="楷体_GB2312" pitchFamily="49" charset="-122"/>
                <a:ea typeface="楷体_GB2312" pitchFamily="49" charset="-122"/>
              </a:rPr>
              <a:t>指针项：  </a:t>
            </a:r>
            <a:r>
              <a:rPr lang="zh-CN" altLang="en-US">
                <a:latin typeface="楷体_GB2312" pitchFamily="49" charset="-122"/>
                <a:ea typeface="楷体_GB2312" pitchFamily="49" charset="-122"/>
              </a:rPr>
              <a:t>记载该块第一个记录在表中位置。</a:t>
            </a:r>
          </a:p>
          <a:p>
            <a:pPr eaLnBrk="1" hangingPunct="1"/>
            <a:r>
              <a:rPr lang="en-US" altLang="zh-CN">
                <a:latin typeface="楷体_GB2312" pitchFamily="49" charset="-122"/>
                <a:ea typeface="楷体_GB2312" pitchFamily="49" charset="-122"/>
              </a:rPr>
              <a:t>3) </a:t>
            </a:r>
            <a:r>
              <a:rPr lang="zh-CN" altLang="en-US">
                <a:latin typeface="楷体_GB2312" pitchFamily="49" charset="-122"/>
                <a:ea typeface="楷体_GB2312" pitchFamily="49" charset="-122"/>
              </a:rPr>
              <a:t>所有索引项组成</a:t>
            </a:r>
            <a:r>
              <a:rPr lang="zh-CN" altLang="en-US">
                <a:solidFill>
                  <a:srgbClr val="FF0000"/>
                </a:solidFill>
                <a:latin typeface="楷体_GB2312" pitchFamily="49" charset="-122"/>
                <a:ea typeface="楷体_GB2312" pitchFamily="49" charset="-122"/>
              </a:rPr>
              <a:t>索引表</a:t>
            </a:r>
            <a:r>
              <a:rPr lang="zh-CN" altLang="en-US">
                <a:latin typeface="楷体_GB2312" pitchFamily="49" charset="-122"/>
                <a:ea typeface="楷体_GB2312" pitchFamily="49" charset="-122"/>
              </a:rPr>
              <a:t>。</a:t>
            </a:r>
          </a:p>
          <a:p>
            <a:pPr eaLnBrk="1" hangingPunct="1"/>
            <a:endParaRPr lang="zh-CN" altLang="en-US" sz="2000">
              <a:latin typeface="楷体_GB2312" pitchFamily="49" charset="-122"/>
              <a:ea typeface="楷体_GB2312" pitchFamily="49" charset="-122"/>
            </a:endParaRPr>
          </a:p>
          <a:p>
            <a:endParaRPr lang="zh-CN" altLang="en-US"/>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8D7FE0AF-986B-4915-8046-134835F80FE1}" type="slidenum">
              <a:rPr lang="zh-CN" altLang="en-US" smtClean="0">
                <a:solidFill>
                  <a:srgbClr val="000000"/>
                </a:solidFill>
              </a:rPr>
              <a:pPr defTabSz="914400" eaLnBrk="0" fontAlgn="base" hangingPunct="0">
                <a:spcBef>
                  <a:spcPct val="0"/>
                </a:spcBef>
                <a:spcAft>
                  <a:spcPct val="0"/>
                </a:spcAft>
                <a:defRPr/>
              </a:pPr>
              <a:t>145</a:t>
            </a:fld>
            <a:endParaRPr lang="en-US" altLang="zh-CN">
              <a:solidFill>
                <a:srgbClr val="000000"/>
              </a:solidFill>
            </a:endParaRPr>
          </a:p>
        </p:txBody>
      </p:sp>
    </p:spTree>
    <p:extLst>
      <p:ext uri="{BB962C8B-B14F-4D97-AF65-F5344CB8AC3E}">
        <p14:creationId xmlns:p14="http://schemas.microsoft.com/office/powerpoint/2010/main" val="259105716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p:spPr>
        <p:txBody>
          <a:bodyPr/>
          <a:lstStyle/>
          <a:p>
            <a:r>
              <a:rPr lang="zh-CN" altLang="en-US"/>
              <a:t>（录屏）比如，我们这里有大量数据，各个数据的关键字值枚举部分如图所示。</a:t>
            </a:r>
            <a:endParaRPr lang="en-US" altLang="zh-CN"/>
          </a:p>
          <a:p>
            <a:r>
              <a:rPr lang="zh-CN" altLang="en-US"/>
              <a:t>（</a:t>
            </a:r>
            <a:r>
              <a:rPr lang="en-US" altLang="zh-CN"/>
              <a:t>1</a:t>
            </a:r>
            <a:r>
              <a:rPr lang="zh-CN" altLang="en-US"/>
              <a:t>）首先进行分块：我们以前</a:t>
            </a:r>
            <a:r>
              <a:rPr lang="en-US" altLang="zh-CN"/>
              <a:t>12</a:t>
            </a:r>
            <a:r>
              <a:rPr lang="zh-CN" altLang="en-US"/>
              <a:t>个数据为例，分成了</a:t>
            </a:r>
            <a:r>
              <a:rPr lang="en-US" altLang="zh-CN"/>
              <a:t>3</a:t>
            </a:r>
            <a:r>
              <a:rPr lang="zh-CN" altLang="en-US"/>
              <a:t>块，可以发现，第一个块的最大关键字是</a:t>
            </a:r>
            <a:r>
              <a:rPr lang="en-US" altLang="zh-CN"/>
              <a:t>23</a:t>
            </a:r>
            <a:r>
              <a:rPr lang="zh-CN" altLang="en-US"/>
              <a:t>，比第二个块的最小关键字还小；第二个块的最大关键字是</a:t>
            </a:r>
            <a:r>
              <a:rPr lang="en-US" altLang="zh-CN"/>
              <a:t>68</a:t>
            </a:r>
            <a:r>
              <a:rPr lang="zh-CN" altLang="en-US"/>
              <a:t>，比第三个块的最小关键字还小，满足分块原则，因此这</a:t>
            </a:r>
            <a:r>
              <a:rPr lang="en-US" altLang="zh-CN"/>
              <a:t>12</a:t>
            </a:r>
            <a:r>
              <a:rPr lang="zh-CN" altLang="en-US"/>
              <a:t>个数据分成了</a:t>
            </a:r>
            <a:r>
              <a:rPr lang="en-US" altLang="zh-CN"/>
              <a:t>3</a:t>
            </a:r>
            <a:r>
              <a:rPr lang="zh-CN" altLang="en-US"/>
              <a:t>块，这</a:t>
            </a:r>
            <a:r>
              <a:rPr lang="en-US" altLang="zh-CN"/>
              <a:t>3</a:t>
            </a:r>
            <a:r>
              <a:rPr lang="zh-CN" altLang="en-US"/>
              <a:t>个块建立了一个有</a:t>
            </a:r>
            <a:r>
              <a:rPr lang="en-US" altLang="zh-CN"/>
              <a:t>3</a:t>
            </a:r>
            <a:r>
              <a:rPr lang="zh-CN" altLang="en-US"/>
              <a:t>项数据的索引表，索引表的每一个数据有</a:t>
            </a:r>
            <a:r>
              <a:rPr lang="en-US" altLang="zh-CN"/>
              <a:t>2</a:t>
            </a:r>
            <a:r>
              <a:rPr lang="zh-CN" altLang="en-US"/>
              <a:t>个域</a:t>
            </a:r>
            <a:r>
              <a:rPr lang="zh-CN" altLang="en-US">
                <a:sym typeface="Wingdings" panose="05000000000000000000" pitchFamily="2" charset="2"/>
              </a:rPr>
              <a:t>：（</a:t>
            </a:r>
            <a:r>
              <a:rPr lang="zh-CN" altLang="en-US"/>
              <a:t>最大关键字，本块首地址），比如第一个块最大关键字是</a:t>
            </a:r>
            <a:r>
              <a:rPr lang="en-US" altLang="zh-CN"/>
              <a:t>23</a:t>
            </a:r>
            <a:r>
              <a:rPr lang="zh-CN" altLang="en-US"/>
              <a:t>，首地址在第一个位置；第二个块的最大关键字</a:t>
            </a:r>
            <a:r>
              <a:rPr lang="en-US" altLang="zh-CN"/>
              <a:t>68</a:t>
            </a:r>
            <a:r>
              <a:rPr lang="zh-CN" altLang="en-US"/>
              <a:t>，第一个数据的首地址在整个数组空间的第</a:t>
            </a:r>
            <a:r>
              <a:rPr lang="en-US" altLang="zh-CN"/>
              <a:t>5</a:t>
            </a:r>
            <a:r>
              <a:rPr lang="zh-CN" altLang="en-US"/>
              <a:t>个位置；第三个块的最大关键字是</a:t>
            </a:r>
            <a:r>
              <a:rPr lang="en-US" altLang="zh-CN"/>
              <a:t>234</a:t>
            </a:r>
            <a:r>
              <a:rPr lang="zh-CN" altLang="en-US"/>
              <a:t>，首地址存储在数组的第</a:t>
            </a:r>
            <a:r>
              <a:rPr lang="en-US" altLang="zh-CN"/>
              <a:t>9</a:t>
            </a:r>
            <a:r>
              <a:rPr lang="zh-CN" altLang="en-US"/>
              <a:t>个位置，因此索引表的三项分别为</a:t>
            </a:r>
            <a:r>
              <a:rPr lang="en-US" altLang="zh-CN"/>
              <a:t>(23,1),(68,5),(234,9)</a:t>
            </a:r>
            <a:r>
              <a:rPr lang="zh-CN" altLang="en-US"/>
              <a:t>这样就实现了分块，建立索引表的功能。</a:t>
            </a:r>
          </a:p>
        </p:txBody>
      </p:sp>
      <p:sp>
        <p:nvSpPr>
          <p:cNvPr id="3072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88AE8996-E2A9-42EC-86BE-8DD916DB08E6}" type="slidenum">
              <a:rPr lang="zh-CN" altLang="en-US" smtClean="0">
                <a:solidFill>
                  <a:srgbClr val="000000"/>
                </a:solidFill>
              </a:rPr>
              <a:pPr defTabSz="914400" eaLnBrk="0" fontAlgn="base" hangingPunct="0">
                <a:spcBef>
                  <a:spcPct val="0"/>
                </a:spcBef>
                <a:spcAft>
                  <a:spcPct val="0"/>
                </a:spcAft>
                <a:defRPr/>
              </a:pPr>
              <a:t>146</a:t>
            </a:fld>
            <a:endParaRPr lang="en-US" altLang="zh-CN">
              <a:solidFill>
                <a:srgbClr val="000000"/>
              </a:solidFill>
            </a:endParaRPr>
          </a:p>
        </p:txBody>
      </p:sp>
    </p:spTree>
    <p:extLst>
      <p:ext uri="{BB962C8B-B14F-4D97-AF65-F5344CB8AC3E}">
        <p14:creationId xmlns:p14="http://schemas.microsoft.com/office/powerpoint/2010/main" val="2268529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381000" y="685800"/>
            <a:ext cx="6096000" cy="3429000"/>
          </a:xfrm>
          <a:ln/>
        </p:spPr>
      </p:sp>
      <p:sp>
        <p:nvSpPr>
          <p:cNvPr id="117763" name="Rectangle 3"/>
          <p:cNvSpPr>
            <a:spLocks noGrp="1" noChangeArrowheads="1"/>
          </p:cNvSpPr>
          <p:nvPr>
            <p:ph type="body" idx="1"/>
          </p:nvPr>
        </p:nvSpPr>
        <p:spPr>
          <a:xfrm>
            <a:off x="914400" y="4343400"/>
            <a:ext cx="5029200" cy="4114800"/>
          </a:xfrm>
        </p:spPr>
        <p:txBody>
          <a:bodyPr/>
          <a:lstStyle/>
          <a:p>
            <a:pPr>
              <a:buFont typeface="Wingdings" panose="05000000000000000000" pitchFamily="2" charset="2"/>
              <a:buNone/>
            </a:pPr>
            <a:r>
              <a:rPr lang="en-US" altLang="zh-CN" dirty="0"/>
              <a:t>(</a:t>
            </a:r>
            <a:r>
              <a:rPr lang="zh-CN" altLang="en-US" dirty="0"/>
              <a:t>录屏）：</a:t>
            </a:r>
            <a:r>
              <a:rPr lang="en-US" altLang="zh-CN" sz="1200" dirty="0" err="1">
                <a:latin typeface="楷体_GB2312" pitchFamily="49" charset="-122"/>
                <a:ea typeface="楷体_GB2312" pitchFamily="49" charset="-122"/>
              </a:rPr>
              <a:t>i</a:t>
            </a:r>
            <a:r>
              <a:rPr lang="zh-CN" altLang="en-US" sz="1200" dirty="0">
                <a:latin typeface="楷体_GB2312" pitchFamily="49" charset="-122"/>
                <a:ea typeface="楷体_GB2312" pitchFamily="49" charset="-122"/>
              </a:rPr>
              <a:t>为数据元素</a:t>
            </a:r>
            <a:r>
              <a:rPr lang="en-US" altLang="zh-CN" sz="1200" dirty="0" err="1">
                <a:latin typeface="楷体_GB2312" pitchFamily="49" charset="-122"/>
                <a:ea typeface="楷体_GB2312" pitchFamily="49" charset="-122"/>
              </a:rPr>
              <a:t>a</a:t>
            </a:r>
            <a:r>
              <a:rPr lang="en-US" altLang="zh-CN" sz="1200" baseline="-25000" dirty="0" err="1">
                <a:latin typeface="楷体_GB2312" pitchFamily="49" charset="-122"/>
                <a:ea typeface="楷体_GB2312" pitchFamily="49" charset="-122"/>
              </a:rPr>
              <a:t>i</a:t>
            </a:r>
            <a:r>
              <a:rPr lang="en-US" altLang="zh-CN" sz="1200" dirty="0">
                <a:latin typeface="楷体_GB2312" pitchFamily="49" charset="-122"/>
                <a:ea typeface="楷体_GB2312" pitchFamily="49" charset="-122"/>
              </a:rPr>
              <a:t> </a:t>
            </a:r>
            <a:r>
              <a:rPr lang="zh-CN" altLang="en-US" sz="1200" dirty="0">
                <a:latin typeface="楷体_GB2312" pitchFamily="49" charset="-122"/>
                <a:ea typeface="楷体_GB2312" pitchFamily="49" charset="-122"/>
              </a:rPr>
              <a:t>在线性表中的</a:t>
            </a:r>
            <a:r>
              <a:rPr lang="zh-CN" altLang="en-US" sz="1200" dirty="0">
                <a:solidFill>
                  <a:srgbClr val="0000FF"/>
                </a:solidFill>
                <a:latin typeface="楷体_GB2312" pitchFamily="49" charset="-122"/>
                <a:ea typeface="楷体_GB2312" pitchFamily="49" charset="-122"/>
              </a:rPr>
              <a:t>位序</a:t>
            </a:r>
            <a:r>
              <a:rPr lang="zh-CN" altLang="en-US" sz="1200" dirty="0">
                <a:latin typeface="楷体_GB2312" pitchFamily="49" charset="-122"/>
                <a:ea typeface="楷体_GB2312" pitchFamily="49" charset="-122"/>
              </a:rPr>
              <a:t>；</a:t>
            </a:r>
          </a:p>
          <a:p>
            <a:pPr>
              <a:buFont typeface="Wingdings" panose="05000000000000000000" pitchFamily="2" charset="2"/>
              <a:buNone/>
            </a:pPr>
            <a:r>
              <a:rPr lang="en-US" altLang="zh-CN" sz="1200" dirty="0">
                <a:solidFill>
                  <a:srgbClr val="CC3300"/>
                </a:solidFill>
                <a:latin typeface="楷体_GB2312" pitchFamily="49" charset="-122"/>
                <a:ea typeface="楷体_GB2312" pitchFamily="49" charset="-122"/>
              </a:rPr>
              <a:t>n</a:t>
            </a:r>
            <a:r>
              <a:rPr lang="zh-CN" altLang="en-US" sz="1200" dirty="0">
                <a:latin typeface="楷体_GB2312" pitchFamily="49" charset="-122"/>
                <a:ea typeface="楷体_GB2312" pitchFamily="49" charset="-122"/>
              </a:rPr>
              <a:t>为线性表的</a:t>
            </a:r>
            <a:r>
              <a:rPr lang="zh-CN" altLang="en-US" sz="1200" dirty="0">
                <a:solidFill>
                  <a:srgbClr val="0000FF"/>
                </a:solidFill>
                <a:latin typeface="楷体_GB2312" pitchFamily="49" charset="-122"/>
                <a:ea typeface="楷体_GB2312" pitchFamily="49" charset="-122"/>
              </a:rPr>
              <a:t>表长</a:t>
            </a:r>
            <a:r>
              <a:rPr lang="en-US" altLang="zh-CN" sz="1200" dirty="0">
                <a:latin typeface="楷体_GB2312" pitchFamily="49" charset="-122"/>
                <a:ea typeface="楷体_GB2312" pitchFamily="49" charset="-122"/>
              </a:rPr>
              <a:t>;  </a:t>
            </a:r>
            <a:r>
              <a:rPr lang="en-US" altLang="zh-CN" sz="1200" dirty="0">
                <a:solidFill>
                  <a:srgbClr val="CC3300"/>
                </a:solidFill>
                <a:latin typeface="楷体_GB2312" pitchFamily="49" charset="-122"/>
                <a:ea typeface="楷体_GB2312" pitchFamily="49" charset="-122"/>
              </a:rPr>
              <a:t>n=0</a:t>
            </a:r>
            <a:r>
              <a:rPr lang="en-US" altLang="zh-CN" sz="1200" dirty="0">
                <a:latin typeface="楷体_GB2312" pitchFamily="49" charset="-122"/>
                <a:ea typeface="楷体_GB2312" pitchFamily="49" charset="-122"/>
              </a:rPr>
              <a:t> </a:t>
            </a:r>
            <a:r>
              <a:rPr lang="zh-CN" altLang="en-US" sz="1200" dirty="0">
                <a:latin typeface="楷体_GB2312" pitchFamily="49" charset="-122"/>
                <a:ea typeface="楷体_GB2312" pitchFamily="49" charset="-122"/>
              </a:rPr>
              <a:t>时称为</a:t>
            </a:r>
            <a:r>
              <a:rPr lang="zh-CN" altLang="en-US" sz="1200" dirty="0">
                <a:solidFill>
                  <a:srgbClr val="0000FF"/>
                </a:solidFill>
                <a:latin typeface="楷体_GB2312" pitchFamily="49" charset="-122"/>
                <a:ea typeface="楷体_GB2312" pitchFamily="49" charset="-122"/>
              </a:rPr>
              <a:t>空表</a:t>
            </a:r>
            <a:r>
              <a:rPr lang="zh-CN" altLang="en-US" sz="1200" dirty="0">
                <a:latin typeface="楷体_GB2312" pitchFamily="49" charset="-122"/>
                <a:ea typeface="楷体_GB2312" pitchFamily="49" charset="-122"/>
              </a:rPr>
              <a:t>；</a:t>
            </a:r>
            <a:endParaRPr lang="en-US" altLang="zh-CN" sz="1200" dirty="0">
              <a:latin typeface="楷体_GB2312" pitchFamily="49" charset="-122"/>
              <a:ea typeface="楷体_GB2312" pitchFamily="49" charset="-122"/>
            </a:endParaRPr>
          </a:p>
          <a:p>
            <a:pPr>
              <a:buFont typeface="Wingdings" panose="05000000000000000000" pitchFamily="2" charset="2"/>
              <a:buNone/>
            </a:pPr>
            <a:r>
              <a:rPr lang="zh-CN" altLang="en-US" sz="1200" dirty="0">
                <a:solidFill>
                  <a:srgbClr val="FF0000"/>
                </a:solidFill>
                <a:latin typeface="楷体_GB2312" pitchFamily="49" charset="-122"/>
                <a:ea typeface="楷体_GB2312" pitchFamily="49" charset="-122"/>
              </a:rPr>
              <a:t>数据元素之间的关系</a:t>
            </a:r>
            <a:r>
              <a:rPr lang="zh-CN" altLang="en-US" sz="1200" dirty="0">
                <a:latin typeface="楷体_GB2312" pitchFamily="49" charset="-122"/>
                <a:ea typeface="楷体_GB2312" pitchFamily="49" charset="-122"/>
              </a:rPr>
              <a:t>是：</a:t>
            </a:r>
          </a:p>
          <a:p>
            <a:pPr>
              <a:buFont typeface="Wingdings" panose="05000000000000000000" pitchFamily="2" charset="2"/>
              <a:buNone/>
            </a:pPr>
            <a:r>
              <a:rPr lang="zh-CN" altLang="zh-CN" sz="1200" dirty="0">
                <a:latin typeface="楷体_GB2312" pitchFamily="49" charset="-122"/>
                <a:ea typeface="楷体_GB2312" pitchFamily="49" charset="-122"/>
              </a:rPr>
              <a:t> </a:t>
            </a:r>
            <a:r>
              <a:rPr lang="en-US" altLang="zh-CN" sz="1200" dirty="0">
                <a:latin typeface="楷体_GB2312" pitchFamily="49" charset="-122"/>
                <a:ea typeface="楷体_GB2312" pitchFamily="49" charset="-122"/>
              </a:rPr>
              <a:t>a</a:t>
            </a:r>
            <a:r>
              <a:rPr lang="en-US" altLang="zh-CN" sz="1200" baseline="-25000" dirty="0">
                <a:latin typeface="楷体_GB2312" pitchFamily="49" charset="-122"/>
                <a:ea typeface="楷体_GB2312" pitchFamily="49" charset="-122"/>
              </a:rPr>
              <a:t>i-1</a:t>
            </a:r>
            <a:r>
              <a:rPr lang="zh-CN" altLang="en-US" sz="1200" dirty="0">
                <a:latin typeface="楷体_GB2312" pitchFamily="49" charset="-122"/>
                <a:ea typeface="楷体_GB2312" pitchFamily="49" charset="-122"/>
              </a:rPr>
              <a:t>领先于</a:t>
            </a:r>
            <a:r>
              <a:rPr lang="en-US" altLang="zh-CN" sz="1200" dirty="0" err="1">
                <a:latin typeface="楷体_GB2312" pitchFamily="49" charset="-122"/>
                <a:ea typeface="楷体_GB2312" pitchFamily="49" charset="-122"/>
              </a:rPr>
              <a:t>a</a:t>
            </a:r>
            <a:r>
              <a:rPr lang="en-US" altLang="zh-CN" sz="1200" baseline="-25000" dirty="0" err="1">
                <a:latin typeface="楷体_GB2312" pitchFamily="49" charset="-122"/>
                <a:ea typeface="楷体_GB2312" pitchFamily="49" charset="-122"/>
              </a:rPr>
              <a:t>i</a:t>
            </a:r>
            <a:r>
              <a:rPr lang="zh-CN" altLang="en-US" sz="1200" dirty="0">
                <a:latin typeface="楷体_GB2312" pitchFamily="49" charset="-122"/>
                <a:ea typeface="楷体_GB2312" pitchFamily="49" charset="-122"/>
              </a:rPr>
              <a:t>，</a:t>
            </a:r>
            <a:r>
              <a:rPr lang="en-US" altLang="zh-CN" sz="1200" dirty="0" err="1">
                <a:latin typeface="楷体_GB2312" pitchFamily="49" charset="-122"/>
                <a:ea typeface="楷体_GB2312" pitchFamily="49" charset="-122"/>
              </a:rPr>
              <a:t>a</a:t>
            </a:r>
            <a:r>
              <a:rPr lang="en-US" altLang="zh-CN" sz="1200" baseline="-25000" dirty="0" err="1">
                <a:latin typeface="楷体_GB2312" pitchFamily="49" charset="-122"/>
                <a:ea typeface="楷体_GB2312" pitchFamily="49" charset="-122"/>
              </a:rPr>
              <a:t>i</a:t>
            </a:r>
            <a:r>
              <a:rPr lang="zh-CN" altLang="en-US" sz="1200" dirty="0">
                <a:latin typeface="楷体_GB2312" pitchFamily="49" charset="-122"/>
                <a:ea typeface="楷体_GB2312" pitchFamily="49" charset="-122"/>
              </a:rPr>
              <a:t>领先于</a:t>
            </a:r>
            <a:r>
              <a:rPr lang="en-US" altLang="zh-CN" sz="1200" dirty="0">
                <a:latin typeface="楷体_GB2312" pitchFamily="49" charset="-122"/>
                <a:ea typeface="楷体_GB2312" pitchFamily="49" charset="-122"/>
              </a:rPr>
              <a:t>a</a:t>
            </a:r>
            <a:r>
              <a:rPr lang="en-US" altLang="zh-CN" sz="1200" baseline="-25000" dirty="0">
                <a:latin typeface="楷体_GB2312" pitchFamily="49" charset="-122"/>
                <a:ea typeface="楷体_GB2312" pitchFamily="49" charset="-122"/>
              </a:rPr>
              <a:t>i+1</a:t>
            </a:r>
            <a:r>
              <a:rPr lang="zh-CN" altLang="en-US" sz="1200" dirty="0">
                <a:latin typeface="楷体_GB2312" pitchFamily="49" charset="-122"/>
                <a:ea typeface="楷体_GB2312" pitchFamily="49" charset="-122"/>
              </a:rPr>
              <a:t>。</a:t>
            </a:r>
          </a:p>
          <a:p>
            <a:pPr>
              <a:buFont typeface="Wingdings" panose="05000000000000000000" pitchFamily="2" charset="2"/>
              <a:buNone/>
            </a:pPr>
            <a:r>
              <a:rPr lang="zh-CN" altLang="en-US" sz="1200" dirty="0">
                <a:latin typeface="楷体_GB2312" pitchFamily="49" charset="-122"/>
                <a:ea typeface="楷体_GB2312" pitchFamily="49" charset="-122"/>
              </a:rPr>
              <a:t>称</a:t>
            </a:r>
            <a:r>
              <a:rPr lang="en-US" altLang="zh-CN" sz="1200" dirty="0">
                <a:latin typeface="楷体_GB2312" pitchFamily="49" charset="-122"/>
                <a:ea typeface="楷体_GB2312" pitchFamily="49" charset="-122"/>
              </a:rPr>
              <a:t>a</a:t>
            </a:r>
            <a:r>
              <a:rPr lang="en-US" altLang="zh-CN" sz="1200" baseline="-25000" dirty="0">
                <a:latin typeface="楷体_GB2312" pitchFamily="49" charset="-122"/>
                <a:ea typeface="楷体_GB2312" pitchFamily="49" charset="-122"/>
              </a:rPr>
              <a:t>i-1</a:t>
            </a:r>
            <a:r>
              <a:rPr lang="zh-CN" altLang="en-US" sz="1200" dirty="0">
                <a:latin typeface="楷体_GB2312" pitchFamily="49" charset="-122"/>
                <a:ea typeface="楷体_GB2312" pitchFamily="49" charset="-122"/>
              </a:rPr>
              <a:t>是</a:t>
            </a:r>
            <a:r>
              <a:rPr lang="en-US" altLang="zh-CN" sz="1200" dirty="0" err="1">
                <a:latin typeface="楷体_GB2312" pitchFamily="49" charset="-122"/>
                <a:ea typeface="楷体_GB2312" pitchFamily="49" charset="-122"/>
              </a:rPr>
              <a:t>a</a:t>
            </a:r>
            <a:r>
              <a:rPr lang="en-US" altLang="zh-CN" sz="1200" baseline="-25000" dirty="0" err="1">
                <a:latin typeface="楷体_GB2312" pitchFamily="49" charset="-122"/>
                <a:ea typeface="楷体_GB2312" pitchFamily="49" charset="-122"/>
              </a:rPr>
              <a:t>i</a:t>
            </a:r>
            <a:r>
              <a:rPr lang="zh-CN" altLang="en-US" sz="1200" dirty="0">
                <a:latin typeface="楷体_GB2312" pitchFamily="49" charset="-122"/>
                <a:ea typeface="楷体_GB2312" pitchFamily="49" charset="-122"/>
              </a:rPr>
              <a:t>的直接</a:t>
            </a:r>
            <a:r>
              <a:rPr lang="zh-CN" altLang="en-US" sz="1200" dirty="0">
                <a:solidFill>
                  <a:srgbClr val="FF0000"/>
                </a:solidFill>
                <a:latin typeface="楷体_GB2312" pitchFamily="49" charset="-122"/>
                <a:ea typeface="楷体_GB2312" pitchFamily="49" charset="-122"/>
              </a:rPr>
              <a:t>前驱，</a:t>
            </a:r>
            <a:r>
              <a:rPr lang="en-US" altLang="zh-CN" sz="1200" dirty="0">
                <a:latin typeface="楷体_GB2312" pitchFamily="49" charset="-122"/>
                <a:ea typeface="楷体_GB2312" pitchFamily="49" charset="-122"/>
              </a:rPr>
              <a:t>a</a:t>
            </a:r>
            <a:r>
              <a:rPr lang="en-US" altLang="zh-CN" sz="1200" baseline="-25000" dirty="0">
                <a:latin typeface="楷体_GB2312" pitchFamily="49" charset="-122"/>
                <a:ea typeface="楷体_GB2312" pitchFamily="49" charset="-122"/>
              </a:rPr>
              <a:t>i+1</a:t>
            </a:r>
            <a:r>
              <a:rPr lang="zh-CN" altLang="en-US" sz="1200" dirty="0">
                <a:latin typeface="楷体_GB2312" pitchFamily="49" charset="-122"/>
                <a:ea typeface="楷体_GB2312" pitchFamily="49" charset="-122"/>
              </a:rPr>
              <a:t>是</a:t>
            </a:r>
            <a:r>
              <a:rPr lang="en-US" altLang="zh-CN" sz="1200" dirty="0" err="1">
                <a:latin typeface="楷体_GB2312" pitchFamily="49" charset="-122"/>
                <a:ea typeface="楷体_GB2312" pitchFamily="49" charset="-122"/>
              </a:rPr>
              <a:t>a</a:t>
            </a:r>
            <a:r>
              <a:rPr lang="en-US" altLang="zh-CN" sz="1200" baseline="-25000" dirty="0" err="1">
                <a:latin typeface="楷体_GB2312" pitchFamily="49" charset="-122"/>
                <a:ea typeface="楷体_GB2312" pitchFamily="49" charset="-122"/>
              </a:rPr>
              <a:t>i</a:t>
            </a:r>
            <a:r>
              <a:rPr lang="zh-CN" altLang="en-US" sz="1200" dirty="0">
                <a:latin typeface="楷体_GB2312" pitchFamily="49" charset="-122"/>
                <a:ea typeface="楷体_GB2312" pitchFamily="49" charset="-122"/>
              </a:rPr>
              <a:t>的直接</a:t>
            </a:r>
            <a:r>
              <a:rPr lang="zh-CN" altLang="en-US" sz="1200" dirty="0">
                <a:solidFill>
                  <a:srgbClr val="FF0000"/>
                </a:solidFill>
                <a:latin typeface="楷体_GB2312" pitchFamily="49" charset="-122"/>
                <a:ea typeface="楷体_GB2312" pitchFamily="49" charset="-122"/>
              </a:rPr>
              <a:t>后继，</a:t>
            </a:r>
            <a:endParaRPr lang="zh-CN" altLang="en-US" sz="1200" dirty="0">
              <a:latin typeface="楷体_GB2312" pitchFamily="49" charset="-122"/>
              <a:ea typeface="楷体_GB2312" pitchFamily="49" charset="-122"/>
            </a:endParaRPr>
          </a:p>
          <a:p>
            <a:pPr>
              <a:buFont typeface="Wingdings" panose="05000000000000000000" pitchFamily="2" charset="2"/>
              <a:buNone/>
            </a:pPr>
            <a:r>
              <a:rPr lang="zh-CN" altLang="en-US" sz="1200" dirty="0">
                <a:latin typeface="楷体_GB2312" pitchFamily="49" charset="-122"/>
                <a:ea typeface="楷体_GB2312" pitchFamily="49" charset="-122"/>
              </a:rPr>
              <a:t>除第一元素</a:t>
            </a:r>
            <a:r>
              <a:rPr lang="en-US" altLang="zh-CN" sz="1200" dirty="0">
                <a:latin typeface="楷体_GB2312" pitchFamily="49" charset="-122"/>
                <a:ea typeface="楷体_GB2312" pitchFamily="49" charset="-122"/>
              </a:rPr>
              <a:t>a</a:t>
            </a:r>
            <a:r>
              <a:rPr lang="en-US" altLang="zh-CN" sz="1200" baseline="-25000" dirty="0">
                <a:latin typeface="楷体_GB2312" pitchFamily="49" charset="-122"/>
                <a:ea typeface="楷体_GB2312" pitchFamily="49" charset="-122"/>
              </a:rPr>
              <a:t>1</a:t>
            </a:r>
            <a:r>
              <a:rPr lang="zh-CN" altLang="en-US" sz="1200" dirty="0">
                <a:latin typeface="楷体_GB2312" pitchFamily="49" charset="-122"/>
                <a:ea typeface="楷体_GB2312" pitchFamily="49" charset="-122"/>
              </a:rPr>
              <a:t>外，均有</a:t>
            </a:r>
            <a:r>
              <a:rPr lang="zh-CN" altLang="en-US" sz="1200" dirty="0">
                <a:solidFill>
                  <a:srgbClr val="FF0000"/>
                </a:solidFill>
                <a:latin typeface="楷体_GB2312" pitchFamily="49" charset="-122"/>
                <a:ea typeface="楷体_GB2312" pitchFamily="49" charset="-122"/>
              </a:rPr>
              <a:t>唯一的前驱；</a:t>
            </a:r>
          </a:p>
          <a:p>
            <a:pPr>
              <a:buFont typeface="Wingdings" panose="05000000000000000000" pitchFamily="2" charset="2"/>
              <a:buNone/>
            </a:pPr>
            <a:r>
              <a:rPr lang="zh-CN" altLang="en-US" sz="1200" dirty="0">
                <a:latin typeface="楷体_GB2312" pitchFamily="49" charset="-122"/>
                <a:ea typeface="楷体_GB2312" pitchFamily="49" charset="-122"/>
              </a:rPr>
              <a:t>除最后元素</a:t>
            </a:r>
            <a:r>
              <a:rPr lang="en-US" altLang="zh-CN" sz="1200" dirty="0">
                <a:latin typeface="楷体_GB2312" pitchFamily="49" charset="-122"/>
                <a:ea typeface="楷体_GB2312" pitchFamily="49" charset="-122"/>
              </a:rPr>
              <a:t>a</a:t>
            </a:r>
            <a:r>
              <a:rPr lang="en-US" altLang="zh-CN" sz="1200" baseline="-25000" dirty="0">
                <a:latin typeface="楷体_GB2312" pitchFamily="49" charset="-122"/>
                <a:ea typeface="楷体_GB2312" pitchFamily="49" charset="-122"/>
              </a:rPr>
              <a:t>n</a:t>
            </a:r>
            <a:r>
              <a:rPr lang="zh-CN" altLang="en-US" sz="1200" dirty="0">
                <a:latin typeface="楷体_GB2312" pitchFamily="49" charset="-122"/>
                <a:ea typeface="楷体_GB2312" pitchFamily="49" charset="-122"/>
              </a:rPr>
              <a:t>外，均有</a:t>
            </a:r>
            <a:r>
              <a:rPr lang="zh-CN" altLang="en-US" sz="1200" dirty="0">
                <a:solidFill>
                  <a:srgbClr val="FF0000"/>
                </a:solidFill>
                <a:latin typeface="楷体_GB2312" pitchFamily="49" charset="-122"/>
                <a:ea typeface="楷体_GB2312" pitchFamily="49" charset="-122"/>
              </a:rPr>
              <a:t>唯一的后继；</a:t>
            </a:r>
          </a:p>
          <a:p>
            <a:pPr>
              <a:buFont typeface="Wingdings" panose="05000000000000000000" pitchFamily="2" charset="2"/>
              <a:buNone/>
            </a:pPr>
            <a:endParaRPr lang="zh-CN" altLang="en-US" sz="1200" dirty="0">
              <a:latin typeface="楷体_GB2312" pitchFamily="49" charset="-122"/>
              <a:ea typeface="楷体_GB2312" pitchFamily="49" charset="-122"/>
            </a:endParaRPr>
          </a:p>
          <a:p>
            <a:endParaRPr lang="zh-CN" altLang="en-US" dirty="0"/>
          </a:p>
        </p:txBody>
      </p:sp>
    </p:spTree>
    <p:extLst>
      <p:ext uri="{BB962C8B-B14F-4D97-AF65-F5344CB8AC3E}">
        <p14:creationId xmlns:p14="http://schemas.microsoft.com/office/powerpoint/2010/main" val="191759136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p:spPr>
        <p:txBody>
          <a:bodyPr/>
          <a:lstStyle/>
          <a:p>
            <a:r>
              <a:rPr lang="zh-CN" altLang="en-US"/>
              <a:t>（录屏）索引表建立好之后，就可以实现快速查找了。</a:t>
            </a:r>
            <a:endParaRPr lang="en-US" altLang="zh-CN"/>
          </a:p>
          <a:p>
            <a:pPr eaLnBrk="1" hangingPunct="1"/>
            <a:r>
              <a:rPr lang="zh-CN" altLang="en-US">
                <a:latin typeface="楷体_GB2312" pitchFamily="49" charset="-122"/>
                <a:ea typeface="楷体_GB2312" pitchFamily="49" charset="-122"/>
              </a:rPr>
              <a:t>索引表的查找分两步进行： </a:t>
            </a:r>
          </a:p>
          <a:p>
            <a:pPr eaLnBrk="1" hangingPunct="1"/>
            <a:r>
              <a:rPr kumimoji="1" lang="zh-CN" altLang="en-US">
                <a:latin typeface="楷体_GB2312" pitchFamily="49" charset="-122"/>
                <a:ea typeface="楷体_GB2312" pitchFamily="49" charset="-122"/>
              </a:rPr>
              <a:t>索引表上查找：由索引表确定记录所在区间</a:t>
            </a:r>
          </a:p>
          <a:p>
            <a:pPr eaLnBrk="1" hangingPunct="1"/>
            <a:r>
              <a:rPr kumimoji="1" lang="zh-CN" altLang="en-US">
                <a:latin typeface="楷体_GB2312" pitchFamily="49" charset="-122"/>
                <a:ea typeface="楷体_GB2312" pitchFamily="49" charset="-122"/>
              </a:rPr>
              <a:t>查找表上查找：在查找表的某个区间内进行查找</a:t>
            </a:r>
          </a:p>
          <a:p>
            <a:pPr eaLnBrk="1" hangingPunct="1"/>
            <a:endParaRPr lang="zh-CN" altLang="en-US">
              <a:latin typeface="楷体_GB2312" pitchFamily="49" charset="-122"/>
              <a:ea typeface="楷体_GB2312" pitchFamily="49" charset="-122"/>
            </a:endParaRPr>
          </a:p>
          <a:p>
            <a:pPr eaLnBrk="1" hangingPunct="1"/>
            <a:endParaRPr lang="zh-CN" altLang="en-US">
              <a:latin typeface="楷体_GB2312" pitchFamily="49" charset="-122"/>
              <a:ea typeface="楷体_GB2312" pitchFamily="49" charset="-122"/>
            </a:endParaRPr>
          </a:p>
          <a:p>
            <a:pPr eaLnBrk="1" hangingPunct="1"/>
            <a:r>
              <a:rPr lang="zh-CN" altLang="en-US">
                <a:latin typeface="楷体_GB2312" pitchFamily="49" charset="-122"/>
                <a:ea typeface="楷体_GB2312" pitchFamily="49" charset="-122"/>
              </a:rPr>
              <a:t>  由于索引表有序，对索引表上的查找可用顺序查找、二分查找或树组织查找等方法。</a:t>
            </a:r>
            <a:endParaRPr lang="en-US" altLang="zh-CN">
              <a:latin typeface="楷体_GB2312" pitchFamily="49" charset="-122"/>
              <a:ea typeface="楷体_GB2312" pitchFamily="49" charset="-122"/>
            </a:endParaRPr>
          </a:p>
          <a:p>
            <a:pPr eaLnBrk="1" hangingPunct="1"/>
            <a:r>
              <a:rPr lang="en-US" altLang="zh-CN">
                <a:latin typeface="楷体_GB2312" pitchFamily="49" charset="-122"/>
                <a:ea typeface="楷体_GB2312" pitchFamily="49" charset="-122"/>
              </a:rPr>
              <a:t>1.</a:t>
            </a:r>
            <a:r>
              <a:rPr lang="zh-CN" altLang="en-US">
                <a:latin typeface="楷体_GB2312" pitchFamily="49" charset="-122"/>
                <a:ea typeface="楷体_GB2312" pitchFamily="49" charset="-122"/>
              </a:rPr>
              <a:t>索引表的顺序查找基本思想：</a:t>
            </a:r>
          </a:p>
          <a:p>
            <a:pPr eaLnBrk="1" hangingPunct="1"/>
            <a:r>
              <a:rPr lang="zh-CN" altLang="en-US">
                <a:latin typeface="楷体_GB2312" pitchFamily="49" charset="-122"/>
                <a:ea typeface="楷体_GB2312" pitchFamily="49" charset="-122"/>
              </a:rPr>
              <a:t>先用顺序查找方法在索引表上确定待查数据所在块；（块间顺序查找）</a:t>
            </a:r>
          </a:p>
          <a:p>
            <a:pPr eaLnBrk="1" hangingPunct="1"/>
            <a:r>
              <a:rPr lang="zh-CN" altLang="en-US">
                <a:latin typeface="楷体_GB2312" pitchFamily="49" charset="-122"/>
                <a:ea typeface="楷体_GB2312" pitchFamily="49" charset="-122"/>
              </a:rPr>
              <a:t>然后在已确定的块中（在查找表上）进行顺序查找。（快内顺序查找） </a:t>
            </a:r>
            <a:endParaRPr lang="en-US" altLang="zh-CN">
              <a:latin typeface="楷体_GB2312" pitchFamily="49" charset="-122"/>
              <a:ea typeface="楷体_GB2312" pitchFamily="49" charset="-122"/>
            </a:endParaRPr>
          </a:p>
          <a:p>
            <a:pPr eaLnBrk="1" hangingPunct="1"/>
            <a:r>
              <a:rPr lang="zh-CN" altLang="en-US">
                <a:latin typeface="楷体_GB2312" pitchFamily="49" charset="-122"/>
                <a:ea typeface="楷体_GB2312" pitchFamily="49" charset="-122"/>
              </a:rPr>
              <a:t>下面我们通过例子看看如何进行索引表的顺序查找。</a:t>
            </a:r>
          </a:p>
          <a:p>
            <a:endParaRPr lang="zh-CN" altLang="en-US"/>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F2BE2059-B6EB-42F5-8A65-BF69AFBF8308}" type="slidenum">
              <a:rPr lang="zh-CN" altLang="en-US" smtClean="0">
                <a:solidFill>
                  <a:srgbClr val="000000"/>
                </a:solidFill>
              </a:rPr>
              <a:pPr defTabSz="914400" eaLnBrk="0" fontAlgn="base" hangingPunct="0">
                <a:spcBef>
                  <a:spcPct val="0"/>
                </a:spcBef>
                <a:spcAft>
                  <a:spcPct val="0"/>
                </a:spcAft>
                <a:defRPr/>
              </a:pPr>
              <a:t>147</a:t>
            </a:fld>
            <a:endParaRPr lang="en-US" altLang="zh-CN">
              <a:solidFill>
                <a:srgbClr val="000000"/>
              </a:solidFill>
            </a:endParaRPr>
          </a:p>
        </p:txBody>
      </p:sp>
    </p:spTree>
    <p:extLst>
      <p:ext uri="{BB962C8B-B14F-4D97-AF65-F5344CB8AC3E}">
        <p14:creationId xmlns:p14="http://schemas.microsoft.com/office/powerpoint/2010/main" val="11901863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p:spPr>
        <p:txBody>
          <a:bodyPr/>
          <a:lstStyle/>
          <a:p>
            <a:pPr eaLnBrk="1" hangingPunct="1">
              <a:lnSpc>
                <a:spcPct val="90000"/>
              </a:lnSpc>
            </a:pPr>
            <a:r>
              <a:rPr lang="zh-CN" altLang="en-US"/>
              <a:t>（录屏）</a:t>
            </a:r>
            <a:r>
              <a:rPr lang="zh-CN" altLang="en-US">
                <a:latin typeface="楷体_GB2312" pitchFamily="49" charset="-122"/>
                <a:ea typeface="楷体_GB2312" pitchFamily="49" charset="-122"/>
              </a:rPr>
              <a:t>查找表为：</a:t>
            </a:r>
            <a:r>
              <a:rPr lang="en-US" altLang="zh-CN">
                <a:latin typeface="楷体_GB2312" pitchFamily="49" charset="-122"/>
                <a:ea typeface="楷体_GB2312" pitchFamily="49" charset="-122"/>
              </a:rPr>
              <a:t>22, 12, 13, 8, 9, 20, 33, 42, 44, 38, 24, 48, 60, 58, 74, 49, 86, 53</a:t>
            </a:r>
            <a:r>
              <a:rPr lang="zh-CN" altLang="en-US">
                <a:latin typeface="楷体_GB2312" pitchFamily="49" charset="-122"/>
                <a:ea typeface="楷体_GB2312" pitchFamily="49" charset="-122"/>
              </a:rPr>
              <a:t>。</a:t>
            </a:r>
          </a:p>
          <a:p>
            <a:pPr eaLnBrk="1" hangingPunct="1">
              <a:lnSpc>
                <a:spcPct val="90000"/>
              </a:lnSpc>
            </a:pPr>
            <a:r>
              <a:rPr lang="zh-CN" altLang="en-US">
                <a:latin typeface="楷体_GB2312" pitchFamily="49" charset="-122"/>
                <a:ea typeface="楷体_GB2312" pitchFamily="49" charset="-122"/>
              </a:rPr>
              <a:t>分块：</a:t>
            </a:r>
            <a:r>
              <a:rPr lang="zh-CN" altLang="en-US">
                <a:latin typeface="楷体_GB2312" pitchFamily="49" charset="-122"/>
                <a:ea typeface="楷体_GB2312" pitchFamily="49" charset="-122"/>
                <a:sym typeface="Wingdings" panose="05000000000000000000" pitchFamily="2" charset="2"/>
              </a:rPr>
              <a:t>（ </a:t>
            </a:r>
            <a:r>
              <a:rPr lang="en-US" altLang="zh-CN">
                <a:latin typeface="楷体_GB2312" pitchFamily="49" charset="-122"/>
                <a:ea typeface="楷体_GB2312" pitchFamily="49" charset="-122"/>
              </a:rPr>
              <a:t>22, 12, 13, 8, 9, 20</a:t>
            </a:r>
            <a:r>
              <a:rPr lang="zh-CN" altLang="en-US">
                <a:latin typeface="楷体_GB2312" pitchFamily="49" charset="-122"/>
                <a:ea typeface="楷体_GB2312" pitchFamily="49" charset="-122"/>
                <a:sym typeface="Wingdings" panose="05000000000000000000" pitchFamily="2" charset="2"/>
              </a:rPr>
              <a:t> ）、（ </a:t>
            </a:r>
            <a:r>
              <a:rPr lang="en-US" altLang="zh-CN">
                <a:latin typeface="楷体_GB2312" pitchFamily="49" charset="-122"/>
                <a:ea typeface="楷体_GB2312" pitchFamily="49" charset="-122"/>
              </a:rPr>
              <a:t>33, 42, 44, 38, 24, 48, </a:t>
            </a:r>
            <a:r>
              <a:rPr lang="zh-CN" altLang="en-US">
                <a:latin typeface="楷体_GB2312" pitchFamily="49" charset="-122"/>
                <a:ea typeface="楷体_GB2312" pitchFamily="49" charset="-122"/>
                <a:sym typeface="Wingdings" panose="05000000000000000000" pitchFamily="2" charset="2"/>
              </a:rPr>
              <a:t>）、（ </a:t>
            </a:r>
            <a:r>
              <a:rPr lang="en-US" altLang="zh-CN">
                <a:latin typeface="楷体_GB2312" pitchFamily="49" charset="-122"/>
                <a:ea typeface="楷体_GB2312" pitchFamily="49" charset="-122"/>
              </a:rPr>
              <a:t>60, 58, 74, 49, 86, 53</a:t>
            </a:r>
            <a:r>
              <a:rPr lang="zh-CN" altLang="en-US">
                <a:latin typeface="楷体_GB2312" pitchFamily="49" charset="-122"/>
                <a:ea typeface="楷体_GB2312" pitchFamily="49" charset="-122"/>
                <a:sym typeface="Wingdings" panose="05000000000000000000" pitchFamily="2" charset="2"/>
              </a:rPr>
              <a:t> ）</a:t>
            </a:r>
          </a:p>
          <a:p>
            <a:pPr eaLnBrk="1" hangingPunct="1">
              <a:lnSpc>
                <a:spcPct val="90000"/>
              </a:lnSpc>
            </a:pPr>
            <a:r>
              <a:rPr lang="zh-CN" altLang="en-US">
                <a:latin typeface="楷体_GB2312" pitchFamily="49" charset="-122"/>
                <a:ea typeface="楷体_GB2312" pitchFamily="49" charset="-122"/>
              </a:rPr>
              <a:t>建立索引表：</a:t>
            </a:r>
          </a:p>
          <a:p>
            <a:endParaRPr lang="zh-CN" altLang="en-US"/>
          </a:p>
        </p:txBody>
      </p:sp>
      <p:sp>
        <p:nvSpPr>
          <p:cNvPr id="3482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3636B1A2-32EB-472C-8A0D-95DA953C660D}" type="slidenum">
              <a:rPr lang="zh-CN" altLang="en-US" smtClean="0">
                <a:solidFill>
                  <a:srgbClr val="000000"/>
                </a:solidFill>
              </a:rPr>
              <a:pPr defTabSz="914400" eaLnBrk="0" fontAlgn="base" hangingPunct="0">
                <a:spcBef>
                  <a:spcPct val="0"/>
                </a:spcBef>
                <a:spcAft>
                  <a:spcPct val="0"/>
                </a:spcAft>
                <a:defRPr/>
              </a:pPr>
              <a:t>148</a:t>
            </a:fld>
            <a:endParaRPr lang="en-US" altLang="zh-CN">
              <a:solidFill>
                <a:srgbClr val="000000"/>
              </a:solidFill>
            </a:endParaRPr>
          </a:p>
        </p:txBody>
      </p:sp>
    </p:spTree>
    <p:extLst>
      <p:ext uri="{BB962C8B-B14F-4D97-AF65-F5344CB8AC3E}">
        <p14:creationId xmlns:p14="http://schemas.microsoft.com/office/powerpoint/2010/main" val="41073912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marL="609600" indent="-609600" eaLnBrk="1" hangingPunct="1">
              <a:lnSpc>
                <a:spcPct val="80000"/>
              </a:lnSpc>
              <a:defRPr/>
            </a:pPr>
            <a:r>
              <a:rPr lang="zh-CN" altLang="en-US" dirty="0"/>
              <a:t>（录屏）</a:t>
            </a:r>
            <a:r>
              <a:rPr lang="zh-CN" altLang="en-US" dirty="0">
                <a:latin typeface="楷体_GB2312" pitchFamily="49" charset="-122"/>
                <a:ea typeface="楷体_GB2312" pitchFamily="49" charset="-122"/>
              </a:rPr>
              <a:t>查找关键字 </a:t>
            </a:r>
            <a:r>
              <a:rPr lang="en-US" altLang="zh-CN" dirty="0">
                <a:latin typeface="楷体_GB2312" pitchFamily="49" charset="-122"/>
                <a:ea typeface="楷体_GB2312" pitchFamily="49" charset="-122"/>
              </a:rPr>
              <a:t>k=38</a:t>
            </a:r>
          </a:p>
          <a:p>
            <a:pPr eaLnBrk="1" hangingPunct="1">
              <a:lnSpc>
                <a:spcPct val="80000"/>
              </a:lnSpc>
              <a:defRPr/>
            </a:pPr>
            <a:r>
              <a:rPr lang="zh-CN" altLang="en-US" dirty="0">
                <a:latin typeface="楷体_GB2312" pitchFamily="49" charset="-122"/>
                <a:ea typeface="楷体_GB2312" pitchFamily="49" charset="-122"/>
              </a:rPr>
              <a:t>块间查找，</a:t>
            </a:r>
            <a:r>
              <a:rPr lang="en-US" altLang="zh-CN" dirty="0">
                <a:latin typeface="楷体_GB2312" pitchFamily="49" charset="-122"/>
                <a:ea typeface="楷体_GB2312" pitchFamily="49" charset="-122"/>
              </a:rPr>
              <a:t>k=38 </a:t>
            </a:r>
            <a:r>
              <a:rPr lang="zh-CN" altLang="en-US" dirty="0">
                <a:latin typeface="楷体_GB2312" pitchFamily="49" charset="-122"/>
                <a:ea typeface="楷体_GB2312" pitchFamily="49" charset="-122"/>
              </a:rPr>
              <a:t>的数据应在块</a:t>
            </a:r>
            <a:r>
              <a:rPr lang="en-US" altLang="zh-CN" dirty="0">
                <a:latin typeface="楷体_GB2312" pitchFamily="49" charset="-122"/>
                <a:ea typeface="楷体_GB2312" pitchFamily="49" charset="-122"/>
              </a:rPr>
              <a:t>2</a:t>
            </a:r>
            <a:r>
              <a:rPr lang="zh-CN" altLang="en-US" dirty="0">
                <a:latin typeface="楷体_GB2312" pitchFamily="49" charset="-122"/>
                <a:ea typeface="楷体_GB2312" pitchFamily="49" charset="-122"/>
              </a:rPr>
              <a:t>中；</a:t>
            </a:r>
          </a:p>
          <a:p>
            <a:pPr eaLnBrk="1" hangingPunct="1">
              <a:lnSpc>
                <a:spcPct val="80000"/>
              </a:lnSpc>
              <a:defRPr/>
            </a:pPr>
            <a:r>
              <a:rPr lang="zh-CN" altLang="en-US" dirty="0">
                <a:latin typeface="楷体_GB2312" pitchFamily="49" charset="-122"/>
                <a:ea typeface="楷体_GB2312" pitchFamily="49" charset="-122"/>
              </a:rPr>
              <a:t>块内查找：从</a:t>
            </a:r>
            <a:r>
              <a:rPr lang="en-US" altLang="zh-CN" dirty="0">
                <a:latin typeface="楷体_GB2312" pitchFamily="49" charset="-122"/>
                <a:ea typeface="楷体_GB2312" pitchFamily="49" charset="-122"/>
              </a:rPr>
              <a:t>r[7]</a:t>
            </a:r>
            <a:r>
              <a:rPr lang="zh-CN" altLang="en-US" dirty="0">
                <a:latin typeface="楷体_GB2312" pitchFamily="49" charset="-122"/>
                <a:ea typeface="楷体_GB2312" pitchFamily="49" charset="-122"/>
              </a:rPr>
              <a:t>开始</a:t>
            </a: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直到</a:t>
            </a:r>
            <a:r>
              <a:rPr lang="en-US" altLang="zh-CN" dirty="0">
                <a:latin typeface="楷体_GB2312" pitchFamily="49" charset="-122"/>
                <a:ea typeface="楷体_GB2312" pitchFamily="49" charset="-122"/>
              </a:rPr>
              <a:t>k=r[</a:t>
            </a:r>
            <a:r>
              <a:rPr lang="en-US" altLang="zh-CN" dirty="0" err="1">
                <a:latin typeface="楷体_GB2312" pitchFamily="49" charset="-122"/>
                <a:ea typeface="楷体_GB2312" pitchFamily="49" charset="-122"/>
              </a:rPr>
              <a:t>i</a:t>
            </a:r>
            <a:r>
              <a:rPr lang="en-US" altLang="zh-CN" dirty="0">
                <a:latin typeface="楷体_GB2312" pitchFamily="49" charset="-122"/>
                <a:ea typeface="楷体_GB2312" pitchFamily="49" charset="-122"/>
              </a:rPr>
              <a:t>].key </a:t>
            </a:r>
            <a:r>
              <a:rPr lang="zh-CN" altLang="en-US" dirty="0">
                <a:latin typeface="楷体_GB2312" pitchFamily="49" charset="-122"/>
                <a:ea typeface="楷体_GB2312" pitchFamily="49" charset="-122"/>
              </a:rPr>
              <a:t>或</a:t>
            </a:r>
            <a:r>
              <a:rPr lang="en-US" altLang="zh-CN" dirty="0" err="1">
                <a:latin typeface="楷体_GB2312" pitchFamily="49" charset="-122"/>
                <a:ea typeface="楷体_GB2312" pitchFamily="49" charset="-122"/>
              </a:rPr>
              <a:t>i</a:t>
            </a:r>
            <a:r>
              <a:rPr lang="en-US" altLang="zh-CN" dirty="0">
                <a:latin typeface="楷体_GB2312" pitchFamily="49" charset="-122"/>
                <a:ea typeface="楷体_GB2312" pitchFamily="49" charset="-122"/>
              </a:rPr>
              <a:t>&gt;12</a:t>
            </a:r>
            <a:r>
              <a:rPr lang="zh-CN" altLang="en-US" dirty="0">
                <a:latin typeface="楷体_GB2312" pitchFamily="49" charset="-122"/>
                <a:ea typeface="楷体_GB2312" pitchFamily="49" charset="-122"/>
              </a:rPr>
              <a:t>为止。由于</a:t>
            </a:r>
            <a:r>
              <a:rPr lang="en-US" altLang="zh-CN" dirty="0">
                <a:latin typeface="楷体_GB2312" pitchFamily="49" charset="-122"/>
                <a:ea typeface="楷体_GB2312" pitchFamily="49" charset="-122"/>
              </a:rPr>
              <a:t>r[10].key=38</a:t>
            </a:r>
            <a:r>
              <a:rPr lang="zh-CN" altLang="en-US" dirty="0">
                <a:latin typeface="楷体_GB2312" pitchFamily="49" charset="-122"/>
                <a:ea typeface="楷体_GB2312" pitchFamily="49" charset="-122"/>
              </a:rPr>
              <a:t>，查找成功。</a:t>
            </a:r>
          </a:p>
          <a:p>
            <a:pPr eaLnBrk="1" hangingPunct="1">
              <a:lnSpc>
                <a:spcPct val="90000"/>
              </a:lnSpc>
              <a:defRPr/>
            </a:pPr>
            <a:endParaRPr lang="zh-CN" altLang="en-US" dirty="0"/>
          </a:p>
        </p:txBody>
      </p:sp>
      <p:sp>
        <p:nvSpPr>
          <p:cNvPr id="3686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C8BCB802-7BDC-4E76-8FA1-132B8F6013D5}" type="slidenum">
              <a:rPr lang="zh-CN" altLang="en-US" smtClean="0">
                <a:solidFill>
                  <a:srgbClr val="000000"/>
                </a:solidFill>
              </a:rPr>
              <a:pPr defTabSz="914400" eaLnBrk="0" fontAlgn="base" hangingPunct="0">
                <a:spcBef>
                  <a:spcPct val="0"/>
                </a:spcBef>
                <a:spcAft>
                  <a:spcPct val="0"/>
                </a:spcAft>
                <a:defRPr/>
              </a:pPr>
              <a:t>149</a:t>
            </a:fld>
            <a:endParaRPr lang="en-US" altLang="zh-CN">
              <a:solidFill>
                <a:srgbClr val="000000"/>
              </a:solidFill>
            </a:endParaRPr>
          </a:p>
        </p:txBody>
      </p:sp>
    </p:spTree>
    <p:extLst>
      <p:ext uri="{BB962C8B-B14F-4D97-AF65-F5344CB8AC3E}">
        <p14:creationId xmlns:p14="http://schemas.microsoft.com/office/powerpoint/2010/main" val="38994924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marL="609600" indent="-609600" eaLnBrk="1" hangingPunct="1">
              <a:lnSpc>
                <a:spcPct val="80000"/>
              </a:lnSpc>
              <a:defRPr/>
            </a:pPr>
            <a:r>
              <a:rPr lang="zh-CN" altLang="en-US" dirty="0"/>
              <a:t>（录屏）</a:t>
            </a:r>
            <a:r>
              <a:rPr lang="zh-CN" altLang="en-US" dirty="0">
                <a:latin typeface="楷体_GB2312" pitchFamily="49" charset="-122"/>
                <a:ea typeface="楷体_GB2312" pitchFamily="49" charset="-122"/>
              </a:rPr>
              <a:t>查找关键字</a:t>
            </a:r>
            <a:r>
              <a:rPr lang="en-US" altLang="zh-CN" dirty="0">
                <a:latin typeface="楷体_GB2312" pitchFamily="49" charset="-122"/>
                <a:ea typeface="楷体_GB2312" pitchFamily="49" charset="-122"/>
              </a:rPr>
              <a:t>k=50</a:t>
            </a:r>
            <a:endParaRPr lang="zh-CN" altLang="en-US" dirty="0">
              <a:latin typeface="楷体_GB2312" pitchFamily="49" charset="-122"/>
              <a:ea typeface="楷体_GB2312" pitchFamily="49" charset="-122"/>
            </a:endParaRPr>
          </a:p>
          <a:p>
            <a:pPr eaLnBrk="1" hangingPunct="1">
              <a:lnSpc>
                <a:spcPct val="80000"/>
              </a:lnSpc>
              <a:defRPr/>
            </a:pPr>
            <a:r>
              <a:rPr lang="zh-CN" altLang="en-US" dirty="0">
                <a:latin typeface="楷体_GB2312" pitchFamily="49" charset="-122"/>
                <a:ea typeface="楷体_GB2312" pitchFamily="49" charset="-122"/>
              </a:rPr>
              <a:t>块间查找：关键字</a:t>
            </a:r>
            <a:r>
              <a:rPr lang="en-US" altLang="zh-CN" dirty="0">
                <a:latin typeface="楷体_GB2312" pitchFamily="49" charset="-122"/>
                <a:ea typeface="楷体_GB2312" pitchFamily="49" charset="-122"/>
              </a:rPr>
              <a:t>=50</a:t>
            </a:r>
            <a:r>
              <a:rPr lang="zh-CN" altLang="en-US" dirty="0">
                <a:latin typeface="楷体_GB2312" pitchFamily="49" charset="-122"/>
                <a:ea typeface="楷体_GB2312" pitchFamily="49" charset="-122"/>
              </a:rPr>
              <a:t>的数据应在第</a:t>
            </a:r>
            <a:r>
              <a:rPr lang="en-US" altLang="zh-CN" dirty="0">
                <a:latin typeface="楷体_GB2312" pitchFamily="49" charset="-122"/>
                <a:ea typeface="楷体_GB2312" pitchFamily="49" charset="-122"/>
              </a:rPr>
              <a:t>3</a:t>
            </a:r>
            <a:r>
              <a:rPr lang="zh-CN" altLang="en-US" dirty="0">
                <a:latin typeface="楷体_GB2312" pitchFamily="49" charset="-122"/>
                <a:ea typeface="楷体_GB2312" pitchFamily="49" charset="-122"/>
              </a:rPr>
              <a:t>块中；</a:t>
            </a:r>
          </a:p>
          <a:p>
            <a:pPr eaLnBrk="1" hangingPunct="1">
              <a:lnSpc>
                <a:spcPct val="80000"/>
              </a:lnSpc>
              <a:defRPr/>
            </a:pPr>
            <a:r>
              <a:rPr lang="zh-CN" altLang="en-US" dirty="0">
                <a:latin typeface="楷体_GB2312" pitchFamily="49" charset="-122"/>
                <a:ea typeface="楷体_GB2312" pitchFamily="49" charset="-122"/>
              </a:rPr>
              <a:t>块内查找：从</a:t>
            </a:r>
            <a:r>
              <a:rPr lang="en-US" altLang="zh-CN" dirty="0">
                <a:latin typeface="楷体_GB2312" pitchFamily="49" charset="-122"/>
                <a:ea typeface="楷体_GB2312" pitchFamily="49" charset="-122"/>
              </a:rPr>
              <a:t>r[13]</a:t>
            </a:r>
            <a:r>
              <a:rPr lang="zh-CN" altLang="en-US" dirty="0">
                <a:latin typeface="楷体_GB2312" pitchFamily="49" charset="-122"/>
                <a:ea typeface="楷体_GB2312" pitchFamily="49" charset="-122"/>
              </a:rPr>
              <a:t>开始顺序查找，找到</a:t>
            </a:r>
            <a:r>
              <a:rPr lang="en-US" altLang="zh-CN" dirty="0">
                <a:latin typeface="楷体_GB2312" pitchFamily="49" charset="-122"/>
                <a:ea typeface="楷体_GB2312" pitchFamily="49" charset="-122"/>
              </a:rPr>
              <a:t>r[18]</a:t>
            </a:r>
            <a:r>
              <a:rPr lang="zh-CN" altLang="en-US" dirty="0">
                <a:latin typeface="楷体_GB2312" pitchFamily="49" charset="-122"/>
                <a:ea typeface="楷体_GB2312" pitchFamily="49" charset="-122"/>
              </a:rPr>
              <a:t>整个块找完，查找失败。</a:t>
            </a:r>
          </a:p>
          <a:p>
            <a:pPr eaLnBrk="1" hangingPunct="1">
              <a:lnSpc>
                <a:spcPct val="90000"/>
              </a:lnSpc>
              <a:defRPr/>
            </a:pPr>
            <a:endParaRPr lang="zh-CN" altLang="en-US" dirty="0"/>
          </a:p>
        </p:txBody>
      </p:sp>
      <p:sp>
        <p:nvSpPr>
          <p:cNvPr id="3891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193FD3B2-8876-4D1F-AC1D-6699BBEB7348}" type="slidenum">
              <a:rPr lang="zh-CN" altLang="en-US" smtClean="0">
                <a:solidFill>
                  <a:srgbClr val="000000"/>
                </a:solidFill>
              </a:rPr>
              <a:pPr defTabSz="914400" eaLnBrk="0" fontAlgn="base" hangingPunct="0">
                <a:spcBef>
                  <a:spcPct val="0"/>
                </a:spcBef>
                <a:spcAft>
                  <a:spcPct val="0"/>
                </a:spcAft>
                <a:defRPr/>
              </a:pPr>
              <a:t>150</a:t>
            </a:fld>
            <a:endParaRPr lang="en-US" altLang="zh-CN">
              <a:solidFill>
                <a:srgbClr val="000000"/>
              </a:solidFill>
            </a:endParaRPr>
          </a:p>
        </p:txBody>
      </p:sp>
    </p:spTree>
    <p:extLst>
      <p:ext uri="{BB962C8B-B14F-4D97-AF65-F5344CB8AC3E}">
        <p14:creationId xmlns:p14="http://schemas.microsoft.com/office/powerpoint/2010/main" val="36468086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p:spPr>
        <p:txBody>
          <a:bodyPr/>
          <a:lstStyle/>
          <a:p>
            <a:r>
              <a:rPr lang="zh-CN" altLang="en-US"/>
              <a:t>（录屏）</a:t>
            </a:r>
            <a:r>
              <a:rPr lang="zh-CN" altLang="en-US" b="1">
                <a:solidFill>
                  <a:srgbClr val="FF0000"/>
                </a:solidFill>
                <a:latin typeface="楷体_GB2312" pitchFamily="49" charset="-122"/>
                <a:ea typeface="楷体_GB2312" pitchFamily="49" charset="-122"/>
              </a:rPr>
              <a:t>思考：块内查找如何结束？</a:t>
            </a:r>
            <a:endParaRPr lang="zh-CN" altLang="en-US" b="1"/>
          </a:p>
          <a:p>
            <a:pPr eaLnBrk="1" hangingPunct="1">
              <a:lnSpc>
                <a:spcPct val="90000"/>
              </a:lnSpc>
            </a:pPr>
            <a:r>
              <a:rPr lang="zh-CN" altLang="en-US"/>
              <a:t>如果查找地址到下一个块，则结束，所以我们在最后一个块的地址后面增加一个</a:t>
            </a:r>
            <a:r>
              <a:rPr lang="en-US" altLang="zh-CN"/>
              <a:t>(n+1)</a:t>
            </a:r>
            <a:r>
              <a:rPr lang="zh-CN" altLang="en-US"/>
              <a:t>的虚有地址，就是为了对最后一个块的查找用相同方法结束块内查找。</a:t>
            </a:r>
          </a:p>
        </p:txBody>
      </p:sp>
      <p:sp>
        <p:nvSpPr>
          <p:cNvPr id="4096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E8DC8EF4-6DBD-4CD1-8A0B-4EEA196298D8}" type="slidenum">
              <a:rPr lang="zh-CN" altLang="en-US" smtClean="0">
                <a:solidFill>
                  <a:srgbClr val="000000"/>
                </a:solidFill>
              </a:rPr>
              <a:pPr defTabSz="914400" eaLnBrk="0" fontAlgn="base" hangingPunct="0">
                <a:spcBef>
                  <a:spcPct val="0"/>
                </a:spcBef>
                <a:spcAft>
                  <a:spcPct val="0"/>
                </a:spcAft>
                <a:defRPr/>
              </a:pPr>
              <a:t>151</a:t>
            </a:fld>
            <a:endParaRPr lang="en-US" altLang="zh-CN">
              <a:solidFill>
                <a:srgbClr val="000000"/>
              </a:solidFill>
            </a:endParaRPr>
          </a:p>
        </p:txBody>
      </p:sp>
    </p:spTree>
    <p:extLst>
      <p:ext uri="{BB962C8B-B14F-4D97-AF65-F5344CB8AC3E}">
        <p14:creationId xmlns:p14="http://schemas.microsoft.com/office/powerpoint/2010/main" val="265155220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F9B964-EFB3-4755-8C4A-B9FCCCD103F2}" type="slidenum">
              <a:rPr lang="zh-CN" altLang="en-US" smtClean="0"/>
              <a:t>154</a:t>
            </a:fld>
            <a:endParaRPr lang="zh-CN" altLang="en-US"/>
          </a:p>
        </p:txBody>
      </p:sp>
    </p:spTree>
    <p:extLst>
      <p:ext uri="{BB962C8B-B14F-4D97-AF65-F5344CB8AC3E}">
        <p14:creationId xmlns:p14="http://schemas.microsoft.com/office/powerpoint/2010/main" val="31241258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（录屏）某大学</a:t>
            </a:r>
            <a:r>
              <a:rPr kumimoji="1" lang="zh-CN" altLang="en-US" sz="1200" b="1" dirty="0">
                <a:solidFill>
                  <a:srgbClr val="3333FF"/>
                </a:solidFill>
                <a:latin typeface="Times New Roman" panose="02020603050405020304" pitchFamily="18" charset="0"/>
                <a:ea typeface="楷体_GB2312" pitchFamily="49" charset="-122"/>
              </a:rPr>
              <a:t>为每年招收的 </a:t>
            </a:r>
            <a:r>
              <a:rPr kumimoji="1" lang="en-US" altLang="zh-CN" sz="1200" b="1" dirty="0">
                <a:solidFill>
                  <a:srgbClr val="3333FF"/>
                </a:solidFill>
                <a:latin typeface="Times New Roman" panose="02020603050405020304" pitchFamily="18" charset="0"/>
                <a:ea typeface="楷体_GB2312" pitchFamily="49" charset="-122"/>
              </a:rPr>
              <a:t>1000 </a:t>
            </a:r>
            <a:r>
              <a:rPr kumimoji="1" lang="zh-CN" altLang="en-US" sz="1200" b="1" dirty="0">
                <a:solidFill>
                  <a:srgbClr val="3333FF"/>
                </a:solidFill>
                <a:latin typeface="Times New Roman" panose="02020603050405020304" pitchFamily="18" charset="0"/>
                <a:ea typeface="楷体_GB2312" pitchFamily="49" charset="-122"/>
              </a:rPr>
              <a:t>名新生建立一张查找表，其关键字为学号，其值的范围为 </a:t>
            </a:r>
            <a:r>
              <a:rPr kumimoji="1" lang="en-US" altLang="zh-CN" sz="1200" b="1" dirty="0">
                <a:solidFill>
                  <a:srgbClr val="3333FF"/>
                </a:solidFill>
                <a:latin typeface="Times New Roman" panose="02020603050405020304" pitchFamily="18" charset="0"/>
                <a:ea typeface="楷体_GB2312" pitchFamily="49" charset="-122"/>
              </a:rPr>
              <a:t>XX000 ~ XX999 (</a:t>
            </a:r>
            <a:r>
              <a:rPr kumimoji="1" lang="zh-CN" altLang="en-US" sz="1200" b="1" dirty="0">
                <a:solidFill>
                  <a:srgbClr val="3333FF"/>
                </a:solidFill>
                <a:latin typeface="Times New Roman" panose="02020603050405020304" pitchFamily="18" charset="0"/>
                <a:ea typeface="楷体_GB2312" pitchFamily="49" charset="-122"/>
              </a:rPr>
              <a:t>前两位为年份</a:t>
            </a:r>
            <a:r>
              <a:rPr kumimoji="1" lang="en-US" altLang="zh-CN" sz="1200" b="1" dirty="0">
                <a:solidFill>
                  <a:srgbClr val="3333FF"/>
                </a:solidFill>
                <a:latin typeface="Times New Roman" panose="02020603050405020304" pitchFamily="18" charset="0"/>
                <a:ea typeface="楷体_GB2312" pitchFamily="49" charset="-122"/>
              </a:rPr>
              <a:t>)</a:t>
            </a:r>
            <a:r>
              <a:rPr kumimoji="1" lang="zh-CN" altLang="en-US" sz="1200" b="1" dirty="0">
                <a:solidFill>
                  <a:srgbClr val="3333FF"/>
                </a:solidFill>
                <a:latin typeface="Times New Roman" panose="02020603050405020304" pitchFamily="18" charset="0"/>
                <a:ea typeface="楷体_GB2312" pitchFamily="49" charset="-122"/>
              </a:rPr>
              <a:t>。查找学号为</a:t>
            </a:r>
            <a:r>
              <a:rPr kumimoji="1" lang="en-US" altLang="zh-CN" sz="1200" b="1" dirty="0">
                <a:solidFill>
                  <a:srgbClr val="3333FF"/>
                </a:solidFill>
                <a:latin typeface="Times New Roman" panose="02020603050405020304" pitchFamily="18" charset="0"/>
                <a:ea typeface="楷体_GB2312" pitchFamily="49" charset="-122"/>
              </a:rPr>
              <a:t>17138</a:t>
            </a:r>
            <a:r>
              <a:rPr kumimoji="1" lang="zh-CN" altLang="en-US" sz="1200" b="1" dirty="0">
                <a:solidFill>
                  <a:srgbClr val="3333FF"/>
                </a:solidFill>
                <a:latin typeface="Times New Roman" panose="02020603050405020304" pitchFamily="18" charset="0"/>
                <a:ea typeface="楷体_GB2312" pitchFamily="49" charset="-122"/>
              </a:rPr>
              <a:t>的学生信息如何做？</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3333FF"/>
                </a:solidFill>
                <a:latin typeface="Times New Roman" panose="02020603050405020304" pitchFamily="18" charset="0"/>
                <a:ea typeface="楷体_GB2312" pitchFamily="49" charset="-122"/>
              </a:rPr>
              <a:t>则查找过程为：取给定学号的后三位，</a:t>
            </a:r>
            <a:r>
              <a:rPr kumimoji="1" lang="zh-CN" altLang="en-US" sz="1200" b="1" dirty="0">
                <a:solidFill>
                  <a:srgbClr val="FF0000"/>
                </a:solidFill>
                <a:latin typeface="Times New Roman" panose="02020603050405020304" pitchFamily="18" charset="0"/>
                <a:ea typeface="楷体_GB2312" pitchFamily="49" charset="-122"/>
              </a:rPr>
              <a:t>不需要经过比较，</a:t>
            </a:r>
            <a:r>
              <a:rPr kumimoji="1" lang="zh-CN" altLang="en-US" sz="1200" b="1" dirty="0">
                <a:solidFill>
                  <a:srgbClr val="0000FF"/>
                </a:solidFill>
                <a:latin typeface="Times New Roman" panose="02020603050405020304" pitchFamily="18" charset="0"/>
                <a:ea typeface="楷体_GB2312" pitchFamily="49" charset="-122"/>
              </a:rPr>
              <a:t>便可</a:t>
            </a:r>
            <a:r>
              <a:rPr kumimoji="1" lang="zh-CN" altLang="en-US" sz="1200" b="1" dirty="0">
                <a:solidFill>
                  <a:srgbClr val="FF0000"/>
                </a:solidFill>
                <a:latin typeface="Times New Roman" panose="02020603050405020304" pitchFamily="18" charset="0"/>
                <a:ea typeface="楷体_GB2312" pitchFamily="49" charset="-122"/>
              </a:rPr>
              <a:t>直接</a:t>
            </a:r>
            <a:r>
              <a:rPr kumimoji="1" lang="zh-CN" altLang="en-US" sz="1200" b="1" dirty="0">
                <a:solidFill>
                  <a:srgbClr val="0000FF"/>
                </a:solidFill>
                <a:latin typeface="Times New Roman" panose="02020603050405020304" pitchFamily="18" charset="0"/>
                <a:ea typeface="楷体_GB2312" pitchFamily="49" charset="-122"/>
              </a:rPr>
              <a:t>从查找表中</a:t>
            </a:r>
            <a:r>
              <a:rPr kumimoji="1" lang="zh-CN" altLang="en-US" sz="1200" b="1" dirty="0">
                <a:solidFill>
                  <a:srgbClr val="FF0000"/>
                </a:solidFill>
                <a:latin typeface="Times New Roman" panose="02020603050405020304" pitchFamily="18" charset="0"/>
                <a:ea typeface="楷体_GB2312" pitchFamily="49" charset="-122"/>
              </a:rPr>
              <a:t>找到</a:t>
            </a:r>
            <a:r>
              <a:rPr kumimoji="1" lang="zh-CN" altLang="en-US" sz="1200" b="1" dirty="0">
                <a:solidFill>
                  <a:srgbClr val="0000FF"/>
                </a:solidFill>
                <a:latin typeface="Times New Roman" panose="02020603050405020304" pitchFamily="18" charset="0"/>
                <a:ea typeface="楷体_GB2312" pitchFamily="49" charset="-122"/>
              </a:rPr>
              <a:t>给定学生的记录。</a:t>
            </a:r>
          </a:p>
          <a:p>
            <a:endParaRPr lang="zh-CN" altLang="en-US" dirty="0"/>
          </a:p>
        </p:txBody>
      </p:sp>
      <p:sp>
        <p:nvSpPr>
          <p:cNvPr id="4" name="灯片编号占位符 3"/>
          <p:cNvSpPr>
            <a:spLocks noGrp="1"/>
          </p:cNvSpPr>
          <p:nvPr>
            <p:ph type="sldNum" sz="quarter" idx="10"/>
          </p:nvPr>
        </p:nvSpPr>
        <p:spPr/>
        <p:txBody>
          <a:bodyPr/>
          <a:lstStyle/>
          <a:p>
            <a:pPr defTabSz="914400" eaLnBrk="0" fontAlgn="base" hangingPunct="0">
              <a:spcBef>
                <a:spcPct val="0"/>
              </a:spcBef>
              <a:spcAft>
                <a:spcPct val="0"/>
              </a:spcAft>
              <a:defRPr/>
            </a:pPr>
            <a:fld id="{5A8CB02B-8578-443F-8362-FA392A1FEB1F}" type="slidenum">
              <a:rPr lang="zh-CN" altLang="en-US" smtClean="0">
                <a:solidFill>
                  <a:srgbClr val="000000"/>
                </a:solidFill>
                <a:latin typeface="Arial" panose="020B0604020202020204" pitchFamily="34" charset="0"/>
                <a:ea typeface="宋体" panose="02010600030101010101" pitchFamily="2" charset="-122"/>
              </a:rPr>
              <a:pPr defTabSz="914400" eaLnBrk="0" fontAlgn="base" hangingPunct="0">
                <a:spcBef>
                  <a:spcPct val="0"/>
                </a:spcBef>
                <a:spcAft>
                  <a:spcPct val="0"/>
                </a:spcAft>
                <a:defRPr/>
              </a:pPr>
              <a:t>156</a:t>
            </a:fld>
            <a:endParaRPr lang="en-US" altLang="zh-CN">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888013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（录屏）某大学</a:t>
            </a:r>
            <a:r>
              <a:rPr kumimoji="1" lang="zh-CN" altLang="en-US" sz="1200" b="1" dirty="0">
                <a:solidFill>
                  <a:srgbClr val="3333FF"/>
                </a:solidFill>
                <a:latin typeface="Times New Roman" panose="02020603050405020304" pitchFamily="18" charset="0"/>
                <a:ea typeface="楷体_GB2312" pitchFamily="49" charset="-122"/>
              </a:rPr>
              <a:t>为每年招收的 </a:t>
            </a:r>
            <a:r>
              <a:rPr kumimoji="1" lang="en-US" altLang="zh-CN" sz="1200" b="1" dirty="0">
                <a:solidFill>
                  <a:srgbClr val="3333FF"/>
                </a:solidFill>
                <a:latin typeface="Times New Roman" panose="02020603050405020304" pitchFamily="18" charset="0"/>
                <a:ea typeface="楷体_GB2312" pitchFamily="49" charset="-122"/>
              </a:rPr>
              <a:t>1000 </a:t>
            </a:r>
            <a:r>
              <a:rPr kumimoji="1" lang="zh-CN" altLang="en-US" sz="1200" b="1" dirty="0">
                <a:solidFill>
                  <a:srgbClr val="3333FF"/>
                </a:solidFill>
                <a:latin typeface="Times New Roman" panose="02020603050405020304" pitchFamily="18" charset="0"/>
                <a:ea typeface="楷体_GB2312" pitchFamily="49" charset="-122"/>
              </a:rPr>
              <a:t>名新生建立一张查找表，其关键字为学号，其值的范围为 </a:t>
            </a:r>
            <a:r>
              <a:rPr kumimoji="1" lang="en-US" altLang="zh-CN" sz="1200" b="1" dirty="0">
                <a:solidFill>
                  <a:srgbClr val="3333FF"/>
                </a:solidFill>
                <a:latin typeface="Times New Roman" panose="02020603050405020304" pitchFamily="18" charset="0"/>
                <a:ea typeface="楷体_GB2312" pitchFamily="49" charset="-122"/>
              </a:rPr>
              <a:t>XX000 ~ XX999 (</a:t>
            </a:r>
            <a:r>
              <a:rPr kumimoji="1" lang="zh-CN" altLang="en-US" sz="1200" b="1" dirty="0">
                <a:solidFill>
                  <a:srgbClr val="3333FF"/>
                </a:solidFill>
                <a:latin typeface="Times New Roman" panose="02020603050405020304" pitchFamily="18" charset="0"/>
                <a:ea typeface="楷体_GB2312" pitchFamily="49" charset="-122"/>
              </a:rPr>
              <a:t>前两位为年份</a:t>
            </a:r>
            <a:r>
              <a:rPr kumimoji="1" lang="en-US" altLang="zh-CN" sz="1200" b="1" dirty="0">
                <a:solidFill>
                  <a:srgbClr val="3333FF"/>
                </a:solidFill>
                <a:latin typeface="Times New Roman" panose="02020603050405020304" pitchFamily="18" charset="0"/>
                <a:ea typeface="楷体_GB2312" pitchFamily="49" charset="-122"/>
              </a:rPr>
              <a:t>)</a:t>
            </a:r>
            <a:r>
              <a:rPr kumimoji="1" lang="zh-CN" altLang="en-US" sz="1200" b="1" dirty="0">
                <a:solidFill>
                  <a:srgbClr val="3333FF"/>
                </a:solidFill>
                <a:latin typeface="Times New Roman" panose="02020603050405020304" pitchFamily="18" charset="0"/>
                <a:ea typeface="楷体_GB2312" pitchFamily="49" charset="-122"/>
              </a:rPr>
              <a:t>。查找学号为</a:t>
            </a:r>
            <a:r>
              <a:rPr kumimoji="1" lang="en-US" altLang="zh-CN" sz="1200" b="1" dirty="0">
                <a:solidFill>
                  <a:srgbClr val="3333FF"/>
                </a:solidFill>
                <a:latin typeface="Times New Roman" panose="02020603050405020304" pitchFamily="18" charset="0"/>
                <a:ea typeface="楷体_GB2312" pitchFamily="49" charset="-122"/>
              </a:rPr>
              <a:t>17138</a:t>
            </a:r>
            <a:r>
              <a:rPr kumimoji="1" lang="zh-CN" altLang="en-US" sz="1200" b="1" dirty="0">
                <a:solidFill>
                  <a:srgbClr val="3333FF"/>
                </a:solidFill>
                <a:latin typeface="Times New Roman" panose="02020603050405020304" pitchFamily="18" charset="0"/>
                <a:ea typeface="楷体_GB2312" pitchFamily="49" charset="-122"/>
              </a:rPr>
              <a:t>的学生信息如何做？</a:t>
            </a:r>
            <a:endParaRPr kumimoji="1" lang="en-US" altLang="zh-CN" sz="1200" b="1" dirty="0">
              <a:solidFill>
                <a:srgbClr val="3333FF"/>
              </a:solidFill>
              <a:latin typeface="Times New Roman" panose="02020603050405020304" pitchFamily="18"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3333FF"/>
                </a:solidFill>
                <a:latin typeface="Times New Roman" panose="02020603050405020304" pitchFamily="18" charset="0"/>
                <a:ea typeface="楷体_GB2312" pitchFamily="49" charset="-122"/>
              </a:rPr>
              <a:t>顺序查找？</a:t>
            </a:r>
            <a:endParaRPr kumimoji="1" lang="en-US" altLang="zh-CN" sz="1200" b="1" dirty="0">
              <a:solidFill>
                <a:srgbClr val="3333FF"/>
              </a:solidFill>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defTabSz="914400" eaLnBrk="0" fontAlgn="base" hangingPunct="0">
              <a:spcBef>
                <a:spcPct val="0"/>
              </a:spcBef>
              <a:spcAft>
                <a:spcPct val="0"/>
              </a:spcAft>
              <a:defRPr/>
            </a:pPr>
            <a:fld id="{5A8CB02B-8578-443F-8362-FA392A1FEB1F}" type="slidenum">
              <a:rPr lang="zh-CN" altLang="en-US" smtClean="0">
                <a:solidFill>
                  <a:srgbClr val="000000"/>
                </a:solidFill>
                <a:latin typeface="Arial" panose="020B0604020202020204" pitchFamily="34" charset="0"/>
                <a:ea typeface="宋体" panose="02010600030101010101" pitchFamily="2" charset="-122"/>
              </a:rPr>
              <a:pPr defTabSz="914400" eaLnBrk="0" fontAlgn="base" hangingPunct="0">
                <a:spcBef>
                  <a:spcPct val="0"/>
                </a:spcBef>
                <a:spcAft>
                  <a:spcPct val="0"/>
                </a:spcAft>
                <a:defRPr/>
              </a:pPr>
              <a:t>157</a:t>
            </a:fld>
            <a:endParaRPr lang="en-US" altLang="zh-CN">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165742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defTabSz="914400" eaLnBrk="0" fontAlgn="base" hangingPunct="0">
              <a:spcBef>
                <a:spcPct val="0"/>
              </a:spcBef>
              <a:spcAft>
                <a:spcPct val="0"/>
              </a:spcAft>
              <a:defRPr/>
            </a:pPr>
            <a:fld id="{5A8CB02B-8578-443F-8362-FA392A1FEB1F}" type="slidenum">
              <a:rPr lang="zh-CN" altLang="en-US" smtClean="0">
                <a:solidFill>
                  <a:srgbClr val="000000"/>
                </a:solidFill>
                <a:latin typeface="Arial" panose="020B0604020202020204" pitchFamily="34" charset="0"/>
                <a:ea typeface="宋体" panose="02010600030101010101" pitchFamily="2" charset="-122"/>
              </a:rPr>
              <a:pPr defTabSz="914400" eaLnBrk="0" fontAlgn="base" hangingPunct="0">
                <a:spcBef>
                  <a:spcPct val="0"/>
                </a:spcBef>
                <a:spcAft>
                  <a:spcPct val="0"/>
                </a:spcAft>
                <a:defRPr/>
              </a:pPr>
              <a:t>158</a:t>
            </a:fld>
            <a:endParaRPr lang="en-US" altLang="zh-CN">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554018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3333FF"/>
                </a:solidFill>
                <a:latin typeface="Times New Roman" panose="02020603050405020304" pitchFamily="18" charset="0"/>
                <a:ea typeface="楷体_GB2312" pitchFamily="49" charset="-122"/>
              </a:rPr>
              <a:t>取给定学号的后三位，</a:t>
            </a:r>
            <a:r>
              <a:rPr kumimoji="1" lang="zh-CN" altLang="en-US" sz="1200" b="1" dirty="0">
                <a:solidFill>
                  <a:srgbClr val="FF0000"/>
                </a:solidFill>
                <a:latin typeface="Times New Roman" panose="02020603050405020304" pitchFamily="18" charset="0"/>
                <a:ea typeface="楷体_GB2312" pitchFamily="49" charset="-122"/>
              </a:rPr>
              <a:t>不需要经过比较，</a:t>
            </a:r>
            <a:r>
              <a:rPr kumimoji="1" lang="zh-CN" altLang="en-US" sz="1200" b="1" dirty="0">
                <a:solidFill>
                  <a:srgbClr val="0000FF"/>
                </a:solidFill>
                <a:latin typeface="Times New Roman" panose="02020603050405020304" pitchFamily="18" charset="0"/>
                <a:ea typeface="楷体_GB2312" pitchFamily="49" charset="-122"/>
              </a:rPr>
              <a:t>便可</a:t>
            </a:r>
            <a:r>
              <a:rPr kumimoji="1" lang="zh-CN" altLang="en-US" sz="1200" b="1" dirty="0">
                <a:solidFill>
                  <a:srgbClr val="FF0000"/>
                </a:solidFill>
                <a:latin typeface="Times New Roman" panose="02020603050405020304" pitchFamily="18" charset="0"/>
                <a:ea typeface="楷体_GB2312" pitchFamily="49" charset="-122"/>
              </a:rPr>
              <a:t>直接</a:t>
            </a:r>
            <a:r>
              <a:rPr kumimoji="1" lang="zh-CN" altLang="en-US" sz="1200" b="1" dirty="0">
                <a:solidFill>
                  <a:srgbClr val="0000FF"/>
                </a:solidFill>
                <a:latin typeface="Times New Roman" panose="02020603050405020304" pitchFamily="18" charset="0"/>
                <a:ea typeface="楷体_GB2312" pitchFamily="49" charset="-122"/>
              </a:rPr>
              <a:t>从查找表中</a:t>
            </a:r>
            <a:r>
              <a:rPr kumimoji="1" lang="zh-CN" altLang="en-US" sz="1200" b="1" dirty="0">
                <a:solidFill>
                  <a:srgbClr val="FF0000"/>
                </a:solidFill>
                <a:latin typeface="Times New Roman" panose="02020603050405020304" pitchFamily="18" charset="0"/>
                <a:ea typeface="楷体_GB2312" pitchFamily="49" charset="-122"/>
              </a:rPr>
              <a:t>找到</a:t>
            </a:r>
            <a:r>
              <a:rPr kumimoji="1" lang="zh-CN" altLang="en-US" sz="1200" b="1" dirty="0">
                <a:solidFill>
                  <a:srgbClr val="0000FF"/>
                </a:solidFill>
                <a:latin typeface="Times New Roman" panose="02020603050405020304" pitchFamily="18" charset="0"/>
                <a:ea typeface="楷体_GB2312" pitchFamily="49" charset="-122"/>
              </a:rPr>
              <a:t>给定学生的记录。</a:t>
            </a:r>
          </a:p>
          <a:p>
            <a:r>
              <a:rPr lang="en-US" altLang="zh-CN" dirty="0"/>
              <a:t>O(1)</a:t>
            </a:r>
            <a:r>
              <a:rPr lang="zh-CN" altLang="en-US" dirty="0"/>
              <a:t>的查找复杂度，</a:t>
            </a:r>
            <a:r>
              <a:rPr lang="en-US" altLang="zh-CN" dirty="0"/>
              <a:t>0</a:t>
            </a:r>
            <a:r>
              <a:rPr lang="zh-CN" altLang="en-US" dirty="0"/>
              <a:t>次比较，算法更优！</a:t>
            </a:r>
            <a:endParaRPr lang="en-US" altLang="zh-CN" dirty="0"/>
          </a:p>
          <a:p>
            <a:r>
              <a:rPr lang="zh-CN" altLang="en-US" dirty="0"/>
              <a:t>而算法效率这么高的原因是在关键字和存储地址之间建立了映射关系，所以直接通过关键字可以找到对应的存储地址，一步到位读出这个学生的详细信息。</a:t>
            </a:r>
          </a:p>
        </p:txBody>
      </p:sp>
      <p:sp>
        <p:nvSpPr>
          <p:cNvPr id="2355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4A16D1E5-BB0E-4E66-98B1-CA2FBE68E5C8}" type="slidenum">
              <a:rPr lang="zh-CN" altLang="en-US" smtClean="0">
                <a:solidFill>
                  <a:srgbClr val="000000"/>
                </a:solidFill>
              </a:rPr>
              <a:pPr defTabSz="914400" eaLnBrk="0" fontAlgn="base" hangingPunct="0">
                <a:spcBef>
                  <a:spcPct val="0"/>
                </a:spcBef>
                <a:spcAft>
                  <a:spcPct val="0"/>
                </a:spcAft>
                <a:defRPr/>
              </a:pPr>
              <a:t>159</a:t>
            </a:fld>
            <a:endParaRPr lang="en-US" altLang="zh-CN">
              <a:solidFill>
                <a:srgbClr val="000000"/>
              </a:solidFill>
            </a:endParaRPr>
          </a:p>
        </p:txBody>
      </p:sp>
    </p:spTree>
    <p:extLst>
      <p:ext uri="{BB962C8B-B14F-4D97-AF65-F5344CB8AC3E}">
        <p14:creationId xmlns:p14="http://schemas.microsoft.com/office/powerpoint/2010/main" val="2735118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381000" y="685800"/>
            <a:ext cx="6096000" cy="3429000"/>
          </a:xfrm>
          <a:ln/>
        </p:spPr>
      </p:sp>
      <p:sp>
        <p:nvSpPr>
          <p:cNvPr id="117763" name="Rectangle 3"/>
          <p:cNvSpPr>
            <a:spLocks noGrp="1" noChangeArrowheads="1"/>
          </p:cNvSpPr>
          <p:nvPr>
            <p:ph type="body" idx="1"/>
          </p:nvPr>
        </p:nvSpPr>
        <p:spPr>
          <a:xfrm>
            <a:off x="914400" y="4343400"/>
            <a:ext cx="5029200" cy="4114800"/>
          </a:xfrm>
        </p:spPr>
        <p:txBody>
          <a:bodyPr/>
          <a:lstStyle/>
          <a:p>
            <a:r>
              <a:rPr lang="en-US" altLang="zh-CN" dirty="0"/>
              <a:t>(</a:t>
            </a:r>
            <a:r>
              <a:rPr lang="zh-CN" altLang="en-US" dirty="0"/>
              <a:t>录屏）：线性表具有如下</a:t>
            </a:r>
            <a:r>
              <a:rPr lang="zh-CN" altLang="en-US" sz="2400" b="1" dirty="0"/>
              <a:t>特点：</a:t>
            </a:r>
          </a:p>
          <a:p>
            <a:pPr lvl="1">
              <a:buFontTx/>
              <a:buChar char="•"/>
            </a:pPr>
            <a:r>
              <a:rPr lang="en-US" altLang="zh-CN" sz="2400" b="1" dirty="0" err="1"/>
              <a:t>a</a:t>
            </a:r>
            <a:r>
              <a:rPr lang="en-US" altLang="zh-CN" sz="2400" b="1" baseline="-25000" dirty="0" err="1"/>
              <a:t>i</a:t>
            </a:r>
            <a:r>
              <a:rPr lang="zh-CN" altLang="en-US" sz="2400" b="1" dirty="0"/>
              <a:t>的数据类型相同</a:t>
            </a:r>
          </a:p>
          <a:p>
            <a:pPr lvl="1">
              <a:buFontTx/>
              <a:buChar char="•"/>
            </a:pPr>
            <a:r>
              <a:rPr lang="zh-CN" altLang="en-US" sz="2400" b="1" dirty="0"/>
              <a:t>位序</a:t>
            </a:r>
            <a:r>
              <a:rPr lang="en-US" altLang="zh-CN" sz="2400" b="1" dirty="0" err="1"/>
              <a:t>i</a:t>
            </a:r>
            <a:r>
              <a:rPr lang="zh-CN" altLang="en-US" sz="2400" b="1" dirty="0"/>
              <a:t>从</a:t>
            </a:r>
            <a:r>
              <a:rPr lang="en-US" altLang="zh-CN" sz="2400" b="1" dirty="0"/>
              <a:t>1</a:t>
            </a:r>
            <a:r>
              <a:rPr lang="zh-CN" altLang="en-US" sz="2400" b="1" dirty="0"/>
              <a:t>开始；</a:t>
            </a:r>
          </a:p>
          <a:p>
            <a:pPr lvl="1">
              <a:buFontTx/>
              <a:buChar char="•"/>
            </a:pPr>
            <a:r>
              <a:rPr lang="zh-CN" altLang="en-US" sz="2400" b="1" dirty="0"/>
              <a:t>前驱与后继</a:t>
            </a:r>
          </a:p>
        </p:txBody>
      </p:sp>
    </p:spTree>
    <p:extLst>
      <p:ext uri="{BB962C8B-B14F-4D97-AF65-F5344CB8AC3E}">
        <p14:creationId xmlns:p14="http://schemas.microsoft.com/office/powerpoint/2010/main" val="260635956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ln/>
        </p:spPr>
      </p:sp>
      <p:sp>
        <p:nvSpPr>
          <p:cNvPr id="25603" name="备注占位符 2"/>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a:t>
            </a:r>
            <a:r>
              <a:rPr kumimoji="1" lang="zh-CN" altLang="en-US" sz="1200" b="1" dirty="0">
                <a:solidFill>
                  <a:srgbClr val="3333FF"/>
                </a:solidFill>
                <a:latin typeface="Times New Roman" panose="02020603050405020304" pitchFamily="18" charset="0"/>
                <a:ea typeface="楷体_GB2312" pitchFamily="49" charset="-122"/>
              </a:rPr>
              <a:t>一般情况下，需在关键字与记录在表中的存储位置之间建立一个函数关系，以</a:t>
            </a:r>
            <a:r>
              <a:rPr kumimoji="1" lang="zh-CN" altLang="en-US" sz="1200" b="1" dirty="0">
                <a:solidFill>
                  <a:srgbClr val="A50021"/>
                </a:solidFill>
                <a:latin typeface="Times New Roman" panose="02020603050405020304" pitchFamily="18" charset="0"/>
                <a:ea typeface="楷体_GB2312" pitchFamily="49" charset="-122"/>
              </a:rPr>
              <a:t> </a:t>
            </a:r>
            <a:r>
              <a:rPr kumimoji="1" lang="en-US" altLang="zh-CN" sz="1200" b="1" dirty="0">
                <a:solidFill>
                  <a:srgbClr val="FF0000"/>
                </a:solidFill>
                <a:latin typeface="Times New Roman" panose="02020603050405020304" pitchFamily="18" charset="0"/>
                <a:ea typeface="楷体_GB2312" pitchFamily="49" charset="-122"/>
              </a:rPr>
              <a:t>H(key)</a:t>
            </a:r>
            <a:r>
              <a:rPr kumimoji="1" lang="en-US" altLang="zh-CN" sz="1200" b="1" dirty="0">
                <a:solidFill>
                  <a:srgbClr val="0000FF"/>
                </a:solidFill>
                <a:latin typeface="Times New Roman" panose="02020603050405020304" pitchFamily="18" charset="0"/>
                <a:ea typeface="楷体_GB2312" pitchFamily="49" charset="-122"/>
              </a:rPr>
              <a:t> </a:t>
            </a:r>
            <a:r>
              <a:rPr kumimoji="1" lang="zh-CN" altLang="en-US" sz="1200" b="1" dirty="0">
                <a:solidFill>
                  <a:srgbClr val="3333FF"/>
                </a:solidFill>
                <a:latin typeface="Times New Roman" panose="02020603050405020304" pitchFamily="18" charset="0"/>
                <a:ea typeface="楷体_GB2312" pitchFamily="49" charset="-122"/>
              </a:rPr>
              <a:t>作为关键字为 </a:t>
            </a:r>
            <a:r>
              <a:rPr kumimoji="1" lang="en-US" altLang="zh-CN" sz="1200" b="1" dirty="0">
                <a:solidFill>
                  <a:srgbClr val="3333FF"/>
                </a:solidFill>
                <a:latin typeface="Times New Roman" panose="02020603050405020304" pitchFamily="18" charset="0"/>
                <a:ea typeface="楷体_GB2312" pitchFamily="49" charset="-122"/>
              </a:rPr>
              <a:t>key </a:t>
            </a:r>
            <a:r>
              <a:rPr kumimoji="1" lang="zh-CN" altLang="en-US" sz="1200" b="1" dirty="0">
                <a:solidFill>
                  <a:srgbClr val="3333FF"/>
                </a:solidFill>
                <a:latin typeface="Times New Roman" panose="02020603050405020304" pitchFamily="18" charset="0"/>
                <a:ea typeface="楷体_GB2312" pitchFamily="49" charset="-122"/>
              </a:rPr>
              <a:t>的记录在表中的</a:t>
            </a:r>
            <a:r>
              <a:rPr kumimoji="1" lang="zh-CN" altLang="en-US" sz="1200" b="1" dirty="0">
                <a:solidFill>
                  <a:srgbClr val="A50021"/>
                </a:solidFill>
                <a:latin typeface="Times New Roman" panose="02020603050405020304" pitchFamily="18" charset="0"/>
                <a:ea typeface="楷体_GB2312" pitchFamily="49" charset="-122"/>
              </a:rPr>
              <a:t>位置</a:t>
            </a:r>
            <a:r>
              <a:rPr kumimoji="1" lang="zh-CN" altLang="en-US" sz="1200" b="1" dirty="0">
                <a:solidFill>
                  <a:srgbClr val="3333FF"/>
                </a:solidFill>
                <a:latin typeface="Times New Roman" panose="02020603050405020304" pitchFamily="18" charset="0"/>
                <a:ea typeface="楷体_GB2312" pitchFamily="49" charset="-122"/>
              </a:rPr>
              <a:t>，通常称这个函数 </a:t>
            </a:r>
            <a:r>
              <a:rPr kumimoji="1" lang="en-US" altLang="zh-CN" sz="1200" b="1" dirty="0">
                <a:solidFill>
                  <a:srgbClr val="3333FF"/>
                </a:solidFill>
                <a:latin typeface="Times New Roman" panose="02020603050405020304" pitchFamily="18" charset="0"/>
                <a:ea typeface="楷体_GB2312" pitchFamily="49" charset="-122"/>
              </a:rPr>
              <a:t>h(key) </a:t>
            </a:r>
            <a:r>
              <a:rPr kumimoji="1" lang="zh-CN" altLang="en-US" sz="1200" b="1" dirty="0">
                <a:solidFill>
                  <a:srgbClr val="3333FF"/>
                </a:solidFill>
                <a:latin typeface="Times New Roman" panose="02020603050405020304" pitchFamily="18" charset="0"/>
                <a:ea typeface="楷体_GB2312" pitchFamily="49" charset="-122"/>
              </a:rPr>
              <a:t>为</a:t>
            </a:r>
            <a:r>
              <a:rPr kumimoji="1" lang="zh-CN" altLang="en-US" sz="1200" b="1" dirty="0">
                <a:solidFill>
                  <a:srgbClr val="FF0000"/>
                </a:solidFill>
                <a:latin typeface="Times New Roman" panose="02020603050405020304" pitchFamily="18" charset="0"/>
                <a:ea typeface="楷体_GB2312" pitchFamily="49" charset="-122"/>
              </a:rPr>
              <a:t>哈希函数</a:t>
            </a:r>
            <a:r>
              <a:rPr kumimoji="1" lang="zh-CN" altLang="en-US" sz="1200" b="1" dirty="0">
                <a:solidFill>
                  <a:srgbClr val="A50021"/>
                </a:solidFill>
                <a:latin typeface="Times New Roman" panose="02020603050405020304" pitchFamily="18" charset="0"/>
                <a:ea typeface="楷体_GB2312" pitchFamily="49" charset="-122"/>
              </a:rPr>
              <a:t>。</a:t>
            </a:r>
          </a:p>
        </p:txBody>
      </p:sp>
      <p:sp>
        <p:nvSpPr>
          <p:cNvPr id="2560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7DC0318A-11B3-414D-985E-F3EC87E12791}" type="slidenum">
              <a:rPr lang="zh-CN" altLang="en-US" smtClean="0">
                <a:solidFill>
                  <a:srgbClr val="000000"/>
                </a:solidFill>
              </a:rPr>
              <a:pPr defTabSz="914400" eaLnBrk="0" fontAlgn="base" hangingPunct="0">
                <a:spcBef>
                  <a:spcPct val="0"/>
                </a:spcBef>
                <a:spcAft>
                  <a:spcPct val="0"/>
                </a:spcAft>
                <a:defRPr/>
              </a:pPr>
              <a:t>160</a:t>
            </a:fld>
            <a:endParaRPr lang="en-US" altLang="zh-CN">
              <a:solidFill>
                <a:srgbClr val="000000"/>
              </a:solidFill>
            </a:endParaRPr>
          </a:p>
        </p:txBody>
      </p:sp>
    </p:spTree>
    <p:extLst>
      <p:ext uri="{BB962C8B-B14F-4D97-AF65-F5344CB8AC3E}">
        <p14:creationId xmlns:p14="http://schemas.microsoft.com/office/powerpoint/2010/main" val="84878035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p:spPr>
        <p:txBody>
          <a:bodyPr/>
          <a:lstStyle/>
          <a:p>
            <a:r>
              <a:rPr lang="zh-CN" altLang="en-US" dirty="0"/>
              <a:t>（录屏）我们首先要了解哈希函数的特点，然后了解什么样的哈希函数能够满足要求。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dirty="0">
                <a:solidFill>
                  <a:srgbClr val="3333FF"/>
                </a:solidFill>
                <a:latin typeface="Times New Roman" panose="02020603050405020304" pitchFamily="18" charset="0"/>
              </a:rPr>
              <a:t>1)   </a:t>
            </a:r>
            <a:r>
              <a:rPr kumimoji="1" lang="zh-CN" altLang="en-US" sz="1200" b="1" dirty="0">
                <a:solidFill>
                  <a:srgbClr val="3333FF"/>
                </a:solidFill>
                <a:latin typeface="Times New Roman" panose="02020603050405020304" pitchFamily="18" charset="0"/>
                <a:ea typeface="楷体_GB2312" pitchFamily="49" charset="-122"/>
              </a:rPr>
              <a:t>哈希函数是一个</a:t>
            </a:r>
            <a:r>
              <a:rPr kumimoji="1" lang="zh-CN" altLang="en-US" sz="1200" b="1" dirty="0">
                <a:solidFill>
                  <a:srgbClr val="FF0000"/>
                </a:solidFill>
                <a:latin typeface="Times New Roman" panose="02020603050405020304" pitchFamily="18" charset="0"/>
                <a:ea typeface="楷体_GB2312" pitchFamily="49" charset="-122"/>
              </a:rPr>
              <a:t>映象</a:t>
            </a:r>
            <a:r>
              <a:rPr kumimoji="1" lang="zh-CN" altLang="en-US" sz="1200" b="1" dirty="0">
                <a:solidFill>
                  <a:srgbClr val="3333FF"/>
                </a:solidFill>
                <a:latin typeface="Times New Roman" panose="02020603050405020304" pitchFamily="18" charset="0"/>
                <a:ea typeface="楷体_GB2312" pitchFamily="49" charset="-122"/>
              </a:rPr>
              <a:t>，即：</a:t>
            </a:r>
            <a:r>
              <a:rPr kumimoji="1" lang="zh-CN" altLang="en-US" sz="1200" b="1" dirty="0">
                <a:solidFill>
                  <a:srgbClr val="FF0000"/>
                </a:solidFill>
                <a:latin typeface="Times New Roman" panose="02020603050405020304" pitchFamily="18" charset="0"/>
                <a:ea typeface="楷体_GB2312" pitchFamily="49" charset="-122"/>
              </a:rPr>
              <a:t>将关键字的集合映射到某个地址集合上</a:t>
            </a:r>
            <a:r>
              <a:rPr kumimoji="1" lang="zh-CN" altLang="en-US" sz="1200" b="1" dirty="0">
                <a:solidFill>
                  <a:schemeClr val="accent2"/>
                </a:solidFill>
                <a:latin typeface="Times New Roman" panose="02020603050405020304" pitchFamily="18" charset="0"/>
                <a:ea typeface="楷体_GB2312" pitchFamily="49" charset="-122"/>
              </a:rPr>
              <a:t>，</a:t>
            </a:r>
            <a:r>
              <a:rPr kumimoji="1" lang="zh-CN" altLang="en-US" sz="1200" b="1" dirty="0">
                <a:solidFill>
                  <a:srgbClr val="0000FF"/>
                </a:solidFill>
                <a:latin typeface="Times New Roman" panose="02020603050405020304" pitchFamily="18" charset="0"/>
                <a:ea typeface="楷体_GB2312" pitchFamily="49" charset="-122"/>
              </a:rPr>
              <a:t> </a:t>
            </a:r>
            <a:r>
              <a:rPr kumimoji="1" lang="zh-CN" altLang="en-US" sz="1200" b="1" dirty="0">
                <a:solidFill>
                  <a:srgbClr val="3333FF"/>
                </a:solidFill>
                <a:latin typeface="Times New Roman" panose="02020603050405020304" pitchFamily="18" charset="0"/>
                <a:ea typeface="楷体_GB2312" pitchFamily="49" charset="-122"/>
              </a:rPr>
              <a:t>它的设置很灵活，只要这个地址集合的大小不超出允许范围即可；</a:t>
            </a:r>
          </a:p>
          <a:p>
            <a:endParaRPr lang="zh-CN" altLang="en-US" dirty="0"/>
          </a:p>
        </p:txBody>
      </p:sp>
      <p:sp>
        <p:nvSpPr>
          <p:cNvPr id="2765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25B97DC6-F1AD-4073-BD0F-344BCFB85106}" type="slidenum">
              <a:rPr lang="zh-CN" altLang="en-US" smtClean="0">
                <a:solidFill>
                  <a:srgbClr val="000000"/>
                </a:solidFill>
              </a:rPr>
              <a:pPr defTabSz="914400" eaLnBrk="0" fontAlgn="base" hangingPunct="0">
                <a:spcBef>
                  <a:spcPct val="0"/>
                </a:spcBef>
                <a:spcAft>
                  <a:spcPct val="0"/>
                </a:spcAft>
                <a:defRPr/>
              </a:pPr>
              <a:t>161</a:t>
            </a:fld>
            <a:endParaRPr lang="en-US" altLang="zh-CN">
              <a:solidFill>
                <a:srgbClr val="000000"/>
              </a:solidFill>
            </a:endParaRPr>
          </a:p>
        </p:txBody>
      </p:sp>
    </p:spTree>
    <p:extLst>
      <p:ext uri="{BB962C8B-B14F-4D97-AF65-F5344CB8AC3E}">
        <p14:creationId xmlns:p14="http://schemas.microsoft.com/office/powerpoint/2010/main" val="10603934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（录屏）</a:t>
            </a:r>
            <a:r>
              <a:rPr kumimoji="1" lang="en-US" altLang="zh-CN" sz="1200" b="1" dirty="0">
                <a:solidFill>
                  <a:srgbClr val="3333FF"/>
                </a:solidFill>
                <a:latin typeface="Times New Roman" panose="02020603050405020304" pitchFamily="18" charset="0"/>
              </a:rPr>
              <a:t>2)  </a:t>
            </a:r>
            <a:r>
              <a:rPr kumimoji="1" lang="zh-CN" altLang="en-US" sz="1200" b="1" dirty="0">
                <a:solidFill>
                  <a:srgbClr val="3333FF"/>
                </a:solidFill>
                <a:latin typeface="Times New Roman" panose="02020603050405020304" pitchFamily="18" charset="0"/>
                <a:ea typeface="楷体_GB2312" pitchFamily="49" charset="-122"/>
              </a:rPr>
              <a:t>由于哈希函数是一个</a:t>
            </a:r>
            <a:r>
              <a:rPr kumimoji="1" lang="zh-CN" altLang="en-US" sz="1200" b="1" dirty="0">
                <a:solidFill>
                  <a:srgbClr val="FF0000"/>
                </a:solidFill>
                <a:latin typeface="Times New Roman" panose="02020603050405020304" pitchFamily="18" charset="0"/>
                <a:ea typeface="楷体_GB2312" pitchFamily="49" charset="-122"/>
              </a:rPr>
              <a:t>压缩映象</a:t>
            </a:r>
            <a:r>
              <a:rPr kumimoji="1" lang="zh-CN" altLang="en-US" sz="1200" b="1" dirty="0">
                <a:solidFill>
                  <a:srgbClr val="3333FF"/>
                </a:solidFill>
                <a:latin typeface="Times New Roman" panose="02020603050405020304" pitchFamily="18" charset="0"/>
                <a:ea typeface="楷体_GB2312" pitchFamily="49" charset="-122"/>
              </a:rPr>
              <a:t>，因此，在一般情况下，很容易产生</a:t>
            </a:r>
            <a:r>
              <a:rPr kumimoji="1" lang="zh-CN" altLang="en-US" sz="1200" b="1" dirty="0">
                <a:solidFill>
                  <a:srgbClr val="FF0000"/>
                </a:solidFill>
                <a:latin typeface="Times New Roman" panose="02020603050405020304" pitchFamily="18" charset="0"/>
                <a:ea typeface="楷体_GB2312" pitchFamily="49" charset="-122"/>
              </a:rPr>
              <a:t>“冲突”</a:t>
            </a:r>
            <a:r>
              <a:rPr kumimoji="1" lang="zh-CN" altLang="en-US" sz="1200" b="1" dirty="0">
                <a:solidFill>
                  <a:srgbClr val="3333FF"/>
                </a:solidFill>
                <a:latin typeface="Times New Roman" panose="02020603050405020304" pitchFamily="18" charset="0"/>
                <a:ea typeface="楷体_GB2312" pitchFamily="49" charset="-122"/>
              </a:rPr>
              <a:t>现象，即：</a:t>
            </a:r>
            <a:r>
              <a:rPr kumimoji="1" lang="zh-CN" altLang="en-US" sz="1200" b="1" dirty="0">
                <a:solidFill>
                  <a:srgbClr val="A50021"/>
                </a:solidFill>
                <a:latin typeface="Times New Roman" panose="02020603050405020304" pitchFamily="18" charset="0"/>
                <a:ea typeface="楷体_GB2312" pitchFamily="49" charset="-122"/>
              </a:rPr>
              <a:t> </a:t>
            </a:r>
            <a:r>
              <a:rPr kumimoji="1" lang="en-US" altLang="zh-CN" sz="1200" b="1" dirty="0">
                <a:solidFill>
                  <a:srgbClr val="FF0000"/>
                </a:solidFill>
                <a:latin typeface="Times New Roman" panose="02020603050405020304" pitchFamily="18" charset="0"/>
                <a:ea typeface="楷体_GB2312" pitchFamily="49" charset="-122"/>
              </a:rPr>
              <a:t>key1</a:t>
            </a:r>
            <a:r>
              <a:rPr kumimoji="1" lang="en-US" altLang="zh-CN" sz="1200" b="1" dirty="0">
                <a:solidFill>
                  <a:srgbClr val="FF0000"/>
                </a:solidFill>
                <a:latin typeface="Times New Roman" panose="02020603050405020304" pitchFamily="18" charset="0"/>
                <a:ea typeface="楷体_GB2312" pitchFamily="49" charset="-122"/>
                <a:sym typeface="Symbol" panose="05050102010706020507" pitchFamily="18" charset="2"/>
              </a:rPr>
              <a:t></a:t>
            </a:r>
            <a:r>
              <a:rPr kumimoji="1" lang="en-US" altLang="zh-CN" sz="1200" b="1" dirty="0">
                <a:solidFill>
                  <a:srgbClr val="FF0000"/>
                </a:solidFill>
                <a:latin typeface="Times New Roman" panose="02020603050405020304" pitchFamily="18" charset="0"/>
                <a:ea typeface="楷体_GB2312" pitchFamily="49" charset="-122"/>
              </a:rPr>
              <a:t> key2</a:t>
            </a:r>
            <a:r>
              <a:rPr kumimoji="1" lang="zh-CN" altLang="en-US" sz="1200" b="1" dirty="0">
                <a:solidFill>
                  <a:srgbClr val="3333FF"/>
                </a:solidFill>
                <a:latin typeface="Times New Roman" panose="02020603050405020304" pitchFamily="18" charset="0"/>
                <a:ea typeface="楷体_GB2312" pitchFamily="49" charset="-122"/>
              </a:rPr>
              <a:t>，而</a:t>
            </a:r>
            <a:r>
              <a:rPr kumimoji="1" lang="zh-CN" altLang="en-US" sz="1200" b="1" dirty="0">
                <a:solidFill>
                  <a:srgbClr val="A50021"/>
                </a:solidFill>
                <a:latin typeface="Times New Roman" panose="02020603050405020304" pitchFamily="18" charset="0"/>
                <a:ea typeface="楷体_GB2312" pitchFamily="49" charset="-122"/>
              </a:rPr>
              <a:t>  </a:t>
            </a:r>
            <a:r>
              <a:rPr kumimoji="1" lang="en-US" altLang="zh-CN" sz="1200" b="1" dirty="0">
                <a:solidFill>
                  <a:srgbClr val="FF0000"/>
                </a:solidFill>
                <a:latin typeface="Times New Roman" panose="02020603050405020304" pitchFamily="18" charset="0"/>
                <a:ea typeface="楷体_GB2312" pitchFamily="49" charset="-122"/>
              </a:rPr>
              <a:t>h(key1) = h(key2)</a:t>
            </a:r>
            <a:r>
              <a:rPr kumimoji="1" lang="zh-CN" altLang="en-US" sz="1200" b="1" dirty="0">
                <a:solidFill>
                  <a:schemeClr val="accent2"/>
                </a:solidFill>
                <a:latin typeface="Times New Roman" panose="02020603050405020304" pitchFamily="18" charset="0"/>
                <a:ea typeface="楷体_GB2312" pitchFamily="49" charset="-122"/>
              </a:rPr>
              <a:t>。比如，</a:t>
            </a:r>
            <a:r>
              <a:rPr kumimoji="1" lang="en-US" altLang="zh-CN" sz="1200" b="1" dirty="0">
                <a:solidFill>
                  <a:schemeClr val="accent2"/>
                </a:solidFill>
                <a:latin typeface="Times New Roman" panose="02020603050405020304" pitchFamily="18" charset="0"/>
                <a:ea typeface="楷体_GB2312" pitchFamily="49" charset="-122"/>
              </a:rPr>
              <a:t>h(key)=key%10,</a:t>
            </a:r>
            <a:r>
              <a:rPr kumimoji="1" lang="zh-CN" altLang="en-US" sz="1200" b="1" dirty="0">
                <a:solidFill>
                  <a:schemeClr val="accent2"/>
                </a:solidFill>
                <a:latin typeface="Times New Roman" panose="02020603050405020304" pitchFamily="18" charset="0"/>
                <a:ea typeface="楷体_GB2312" pitchFamily="49" charset="-122"/>
              </a:rPr>
              <a:t>那么</a:t>
            </a:r>
            <a:r>
              <a:rPr kumimoji="1" lang="en-US" altLang="zh-CN" sz="1200" b="1" dirty="0">
                <a:solidFill>
                  <a:schemeClr val="accent2"/>
                </a:solidFill>
                <a:latin typeface="Times New Roman" panose="02020603050405020304" pitchFamily="18" charset="0"/>
                <a:ea typeface="楷体_GB2312" pitchFamily="49" charset="-122"/>
              </a:rPr>
              <a:t>2</a:t>
            </a:r>
            <a:r>
              <a:rPr kumimoji="1" lang="zh-CN" altLang="en-US" sz="1200" b="1" dirty="0">
                <a:solidFill>
                  <a:schemeClr val="accent2"/>
                </a:solidFill>
                <a:latin typeface="Times New Roman" panose="02020603050405020304" pitchFamily="18" charset="0"/>
                <a:ea typeface="楷体_GB2312" pitchFamily="49" charset="-122"/>
              </a:rPr>
              <a:t>个关键字分别是</a:t>
            </a:r>
            <a:r>
              <a:rPr kumimoji="1" lang="en-US" altLang="zh-CN" sz="1200" b="1" dirty="0">
                <a:solidFill>
                  <a:schemeClr val="accent2"/>
                </a:solidFill>
                <a:latin typeface="Times New Roman" panose="02020603050405020304" pitchFamily="18" charset="0"/>
                <a:ea typeface="楷体_GB2312" pitchFamily="49" charset="-122"/>
              </a:rPr>
              <a:t>10</a:t>
            </a:r>
            <a:r>
              <a:rPr kumimoji="1" lang="zh-CN" altLang="en-US" sz="1200" b="1" dirty="0">
                <a:solidFill>
                  <a:schemeClr val="accent2"/>
                </a:solidFill>
                <a:latin typeface="Times New Roman" panose="02020603050405020304" pitchFamily="18" charset="0"/>
                <a:ea typeface="楷体_GB2312" pitchFamily="49" charset="-122"/>
              </a:rPr>
              <a:t>和</a:t>
            </a:r>
            <a:r>
              <a:rPr kumimoji="1" lang="en-US" altLang="zh-CN" sz="1200" b="1" dirty="0">
                <a:solidFill>
                  <a:schemeClr val="accent2"/>
                </a:solidFill>
                <a:latin typeface="Times New Roman" panose="02020603050405020304" pitchFamily="18" charset="0"/>
                <a:ea typeface="楷体_GB2312" pitchFamily="49" charset="-122"/>
              </a:rPr>
              <a:t>20</a:t>
            </a:r>
            <a:r>
              <a:rPr kumimoji="1" lang="zh-CN" altLang="en-US" sz="1200" b="1" dirty="0">
                <a:solidFill>
                  <a:schemeClr val="accent2"/>
                </a:solidFill>
                <a:latin typeface="Times New Roman" panose="02020603050405020304" pitchFamily="18" charset="0"/>
                <a:ea typeface="楷体_GB2312" pitchFamily="49" charset="-122"/>
              </a:rPr>
              <a:t>的数据的哈希值都是</a:t>
            </a:r>
            <a:r>
              <a:rPr kumimoji="1" lang="en-US" altLang="zh-CN" sz="1200" b="1" dirty="0">
                <a:solidFill>
                  <a:schemeClr val="accent2"/>
                </a:solidFill>
                <a:latin typeface="Times New Roman" panose="02020603050405020304" pitchFamily="18" charset="0"/>
                <a:ea typeface="楷体_GB2312" pitchFamily="49" charset="-122"/>
              </a:rPr>
              <a:t>0</a:t>
            </a:r>
            <a:r>
              <a:rPr kumimoji="1" lang="zh-CN" altLang="en-US" sz="1200" b="1" dirty="0">
                <a:solidFill>
                  <a:schemeClr val="accent2"/>
                </a:solidFill>
                <a:latin typeface="Times New Roman" panose="02020603050405020304" pitchFamily="18" charset="0"/>
                <a:ea typeface="楷体_GB2312" pitchFamily="49" charset="-122"/>
              </a:rPr>
              <a:t>，就会出现冲突。</a:t>
            </a:r>
          </a:p>
          <a:p>
            <a:endParaRPr lang="zh-CN" altLang="en-US" dirty="0"/>
          </a:p>
        </p:txBody>
      </p:sp>
      <p:sp>
        <p:nvSpPr>
          <p:cNvPr id="4" name="灯片编号占位符 3"/>
          <p:cNvSpPr>
            <a:spLocks noGrp="1"/>
          </p:cNvSpPr>
          <p:nvPr>
            <p:ph type="sldNum" sz="quarter" idx="10"/>
          </p:nvPr>
        </p:nvSpPr>
        <p:spPr/>
        <p:txBody>
          <a:bodyPr/>
          <a:lstStyle/>
          <a:p>
            <a:pPr defTabSz="914400" eaLnBrk="0" fontAlgn="base" hangingPunct="0">
              <a:spcBef>
                <a:spcPct val="0"/>
              </a:spcBef>
              <a:spcAft>
                <a:spcPct val="0"/>
              </a:spcAft>
              <a:defRPr/>
            </a:pPr>
            <a:fld id="{5A8CB02B-8578-443F-8362-FA392A1FEB1F}" type="slidenum">
              <a:rPr lang="zh-CN" altLang="en-US" smtClean="0">
                <a:solidFill>
                  <a:srgbClr val="000000"/>
                </a:solidFill>
                <a:latin typeface="Arial" panose="020B0604020202020204" pitchFamily="34" charset="0"/>
                <a:ea typeface="宋体" panose="02010600030101010101" pitchFamily="2" charset="-122"/>
              </a:rPr>
              <a:pPr defTabSz="914400" eaLnBrk="0" fontAlgn="base" hangingPunct="0">
                <a:spcBef>
                  <a:spcPct val="0"/>
                </a:spcBef>
                <a:spcAft>
                  <a:spcPct val="0"/>
                </a:spcAft>
                <a:defRPr/>
              </a:pPr>
              <a:t>162</a:t>
            </a:fld>
            <a:endParaRPr lang="en-US" altLang="zh-CN">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2095879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a:t>
            </a:r>
            <a:r>
              <a:rPr kumimoji="1" lang="zh-CN" altLang="en-US" sz="1200" b="1" dirty="0">
                <a:solidFill>
                  <a:srgbClr val="A50021"/>
                </a:solidFill>
                <a:latin typeface="Times New Roman" panose="02020603050405020304" pitchFamily="18" charset="0"/>
                <a:ea typeface="楷体_GB2312" pitchFamily="49" charset="-122"/>
              </a:rPr>
              <a:t> </a:t>
            </a:r>
            <a:r>
              <a:rPr kumimoji="1" lang="en-US" altLang="zh-CN" sz="1200" b="1" dirty="0">
                <a:solidFill>
                  <a:srgbClr val="3333FF"/>
                </a:solidFill>
                <a:latin typeface="Times New Roman" panose="02020603050405020304" pitchFamily="18" charset="0"/>
                <a:ea typeface="楷体_GB2312" pitchFamily="49" charset="-122"/>
              </a:rPr>
              <a:t>3)</a:t>
            </a:r>
            <a:r>
              <a:rPr kumimoji="1" lang="en-US" altLang="zh-CN" sz="1200" b="1" dirty="0">
                <a:solidFill>
                  <a:srgbClr val="A50021"/>
                </a:solidFill>
                <a:latin typeface="Times New Roman" panose="02020603050405020304" pitchFamily="18" charset="0"/>
                <a:ea typeface="楷体_GB2312" pitchFamily="49" charset="-122"/>
              </a:rPr>
              <a:t>  </a:t>
            </a:r>
            <a:r>
              <a:rPr kumimoji="1" lang="zh-CN" altLang="en-US" sz="1200" b="1" dirty="0">
                <a:solidFill>
                  <a:srgbClr val="FF0000"/>
                </a:solidFill>
                <a:latin typeface="Times New Roman" panose="02020603050405020304" pitchFamily="18" charset="0"/>
                <a:ea typeface="楷体_GB2312" pitchFamily="49" charset="-122"/>
              </a:rPr>
              <a:t>很难</a:t>
            </a:r>
            <a:r>
              <a:rPr kumimoji="1" lang="zh-CN" altLang="en-US" sz="1200" b="1" dirty="0">
                <a:solidFill>
                  <a:srgbClr val="3333FF"/>
                </a:solidFill>
                <a:latin typeface="Times New Roman" panose="02020603050405020304" pitchFamily="18" charset="0"/>
                <a:ea typeface="楷体_GB2312" pitchFamily="49" charset="-122"/>
              </a:rPr>
              <a:t>找到一个不产生冲突的哈希函数。一般情况下，</a:t>
            </a:r>
            <a:r>
              <a:rPr kumimoji="1" lang="zh-CN" altLang="en-US" sz="1200" b="1" dirty="0">
                <a:solidFill>
                  <a:srgbClr val="FF0000"/>
                </a:solidFill>
                <a:latin typeface="Times New Roman" panose="02020603050405020304" pitchFamily="18" charset="0"/>
                <a:ea typeface="楷体_GB2312" pitchFamily="49" charset="-122"/>
              </a:rPr>
              <a:t>只能</a:t>
            </a:r>
            <a:r>
              <a:rPr kumimoji="1" lang="zh-CN" altLang="en-US" sz="1200" b="1" dirty="0">
                <a:solidFill>
                  <a:srgbClr val="3333FF"/>
                </a:solidFill>
                <a:latin typeface="Times New Roman" panose="02020603050405020304" pitchFamily="18" charset="0"/>
                <a:ea typeface="楷体_GB2312" pitchFamily="49" charset="-122"/>
              </a:rPr>
              <a:t>选择恰当的哈希函数，使冲突尽可能少地产生。</a:t>
            </a:r>
            <a:endParaRPr kumimoji="1" lang="en-US" altLang="zh-CN" sz="1200" b="1" dirty="0">
              <a:solidFill>
                <a:srgbClr val="3333FF"/>
              </a:solidFill>
              <a:latin typeface="Times New Roman" panose="02020603050405020304" pitchFamily="18" charset="0"/>
              <a:ea typeface="楷体_GB2312" pitchFamily="49" charset="-122"/>
            </a:endParaRPr>
          </a:p>
          <a:p>
            <a:r>
              <a:rPr kumimoji="1" lang="zh-CN" altLang="en-US" sz="1200" b="1" dirty="0">
                <a:solidFill>
                  <a:srgbClr val="A50021"/>
                </a:solidFill>
                <a:latin typeface="楷体_GB2312" pitchFamily="49" charset="-122"/>
                <a:ea typeface="楷体_GB2312" pitchFamily="49" charset="-122"/>
              </a:rPr>
              <a:t> </a:t>
            </a:r>
            <a:r>
              <a:rPr kumimoji="1" lang="zh-CN" altLang="en-US" sz="1200" b="1" dirty="0">
                <a:solidFill>
                  <a:srgbClr val="3333FF"/>
                </a:solidFill>
                <a:latin typeface="楷体_GB2312" pitchFamily="49" charset="-122"/>
                <a:ea typeface="楷体_GB2312" pitchFamily="49" charset="-122"/>
              </a:rPr>
              <a:t>因此，哈希查找需要做两方面事情：选择一个</a:t>
            </a:r>
            <a:r>
              <a:rPr kumimoji="1" lang="zh-CN" altLang="en-US" sz="1200" b="1" dirty="0">
                <a:solidFill>
                  <a:srgbClr val="FF0000"/>
                </a:solidFill>
                <a:latin typeface="楷体_GB2312" pitchFamily="49" charset="-122"/>
                <a:ea typeface="楷体_GB2312" pitchFamily="49" charset="-122"/>
              </a:rPr>
              <a:t>“好”</a:t>
            </a:r>
            <a:r>
              <a:rPr kumimoji="1" lang="zh-CN" altLang="en-US" sz="1200" b="1" dirty="0">
                <a:solidFill>
                  <a:srgbClr val="3333FF"/>
                </a:solidFill>
                <a:latin typeface="楷体_GB2312" pitchFamily="49" charset="-122"/>
                <a:ea typeface="楷体_GB2312" pitchFamily="49" charset="-122"/>
              </a:rPr>
              <a:t>的哈希函数；提供一种</a:t>
            </a:r>
            <a:r>
              <a:rPr kumimoji="1" lang="zh-CN" altLang="en-US" sz="1200" b="1" dirty="0">
                <a:solidFill>
                  <a:srgbClr val="FF0000"/>
                </a:solidFill>
                <a:latin typeface="楷体_GB2312" pitchFamily="49" charset="-122"/>
                <a:ea typeface="楷体_GB2312" pitchFamily="49" charset="-122"/>
              </a:rPr>
              <a:t>“处理冲突”</a:t>
            </a:r>
            <a:r>
              <a:rPr kumimoji="1" lang="zh-CN" altLang="en-US" sz="1200" b="1" dirty="0">
                <a:solidFill>
                  <a:schemeClr val="accent2"/>
                </a:solidFill>
                <a:latin typeface="楷体_GB2312" pitchFamily="49" charset="-122"/>
                <a:ea typeface="楷体_GB2312" pitchFamily="49" charset="-122"/>
              </a:rPr>
              <a:t> </a:t>
            </a:r>
            <a:r>
              <a:rPr kumimoji="1" lang="zh-CN" altLang="en-US" sz="1200" b="1" dirty="0">
                <a:solidFill>
                  <a:srgbClr val="3333FF"/>
                </a:solidFill>
                <a:latin typeface="楷体_GB2312" pitchFamily="49" charset="-122"/>
                <a:ea typeface="楷体_GB2312" pitchFamily="49" charset="-122"/>
              </a:rPr>
              <a:t>的方法。</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defTabSz="914400" eaLnBrk="0" fontAlgn="base" hangingPunct="0">
              <a:spcBef>
                <a:spcPct val="0"/>
              </a:spcBef>
              <a:spcAft>
                <a:spcPct val="0"/>
              </a:spcAft>
              <a:defRPr/>
            </a:pPr>
            <a:fld id="{5A8CB02B-8578-443F-8362-FA392A1FEB1F}" type="slidenum">
              <a:rPr lang="zh-CN" altLang="en-US" smtClean="0">
                <a:solidFill>
                  <a:srgbClr val="000000"/>
                </a:solidFill>
                <a:latin typeface="Arial" panose="020B0604020202020204" pitchFamily="34" charset="0"/>
                <a:ea typeface="宋体" panose="02010600030101010101" pitchFamily="2" charset="-122"/>
              </a:rPr>
              <a:pPr defTabSz="914400" eaLnBrk="0" fontAlgn="base" hangingPunct="0">
                <a:spcBef>
                  <a:spcPct val="0"/>
                </a:spcBef>
                <a:spcAft>
                  <a:spcPct val="0"/>
                </a:spcAft>
                <a:defRPr/>
              </a:pPr>
              <a:t>163</a:t>
            </a:fld>
            <a:endParaRPr lang="en-US" altLang="zh-CN">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210114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（录屏）</a:t>
            </a:r>
            <a:r>
              <a:rPr kumimoji="1" lang="zh-CN" altLang="en-US" sz="1200" b="1" dirty="0">
                <a:solidFill>
                  <a:srgbClr val="A50021"/>
                </a:solidFill>
                <a:latin typeface="Times New Roman" panose="02020603050405020304" pitchFamily="18" charset="0"/>
                <a:ea typeface="楷体_GB2312" pitchFamily="49" charset="-122"/>
              </a:rPr>
              <a:t> </a:t>
            </a:r>
            <a:r>
              <a:rPr kumimoji="1" lang="zh-CN" altLang="en-US" sz="1200" b="1" dirty="0">
                <a:solidFill>
                  <a:srgbClr val="3333FF"/>
                </a:solidFill>
                <a:latin typeface="Times New Roman" panose="02020603050405020304" pitchFamily="18" charset="0"/>
                <a:ea typeface="楷体_GB2312" pitchFamily="49" charset="-122"/>
              </a:rPr>
              <a:t>根据设定的</a:t>
            </a:r>
            <a:r>
              <a:rPr kumimoji="1" lang="zh-CN" altLang="en-US" sz="1200" b="1" dirty="0">
                <a:solidFill>
                  <a:srgbClr val="FF0000"/>
                </a:solidFill>
                <a:latin typeface="Times New Roman" panose="02020603050405020304" pitchFamily="18" charset="0"/>
                <a:ea typeface="楷体_GB2312" pitchFamily="49" charset="-122"/>
              </a:rPr>
              <a:t>哈希函数 </a:t>
            </a:r>
            <a:r>
              <a:rPr kumimoji="1" lang="en-US" altLang="zh-CN" sz="1200" b="1" dirty="0">
                <a:solidFill>
                  <a:srgbClr val="FF0000"/>
                </a:solidFill>
                <a:latin typeface="Times New Roman" panose="02020603050405020304" pitchFamily="18" charset="0"/>
                <a:ea typeface="楷体_GB2312" pitchFamily="49" charset="-122"/>
              </a:rPr>
              <a:t>H(key)</a:t>
            </a:r>
            <a:r>
              <a:rPr kumimoji="1" lang="en-US" altLang="zh-CN" sz="1200" b="1" dirty="0">
                <a:solidFill>
                  <a:srgbClr val="A50021"/>
                </a:solidFill>
                <a:latin typeface="Times New Roman" panose="02020603050405020304" pitchFamily="18" charset="0"/>
                <a:ea typeface="楷体_GB2312" pitchFamily="49" charset="-122"/>
              </a:rPr>
              <a:t> </a:t>
            </a:r>
            <a:r>
              <a:rPr kumimoji="1" lang="zh-CN" altLang="en-US" sz="1200" b="1" dirty="0">
                <a:solidFill>
                  <a:srgbClr val="3333FF"/>
                </a:solidFill>
                <a:latin typeface="Times New Roman" panose="02020603050405020304" pitchFamily="18" charset="0"/>
                <a:ea typeface="楷体_GB2312" pitchFamily="49" charset="-122"/>
              </a:rPr>
              <a:t>和提供的</a:t>
            </a:r>
            <a:r>
              <a:rPr kumimoji="1" lang="zh-CN" altLang="en-US" sz="1200" b="1" dirty="0">
                <a:solidFill>
                  <a:srgbClr val="FF0000"/>
                </a:solidFill>
                <a:latin typeface="Times New Roman" panose="02020603050405020304" pitchFamily="18" charset="0"/>
                <a:ea typeface="楷体_GB2312" pitchFamily="49" charset="-122"/>
              </a:rPr>
              <a:t>处理冲突的方法</a:t>
            </a:r>
            <a:r>
              <a:rPr kumimoji="1" lang="zh-CN" altLang="en-US" sz="1200" b="1" dirty="0">
                <a:solidFill>
                  <a:srgbClr val="3333FF"/>
                </a:solidFill>
                <a:latin typeface="Times New Roman" panose="02020603050405020304" pitchFamily="18" charset="0"/>
                <a:ea typeface="楷体_GB2312" pitchFamily="49" charset="-122"/>
              </a:rPr>
              <a:t>，将一组关键字</a:t>
            </a:r>
            <a:r>
              <a:rPr kumimoji="1" lang="zh-CN" altLang="en-US" sz="1200" b="1" dirty="0">
                <a:solidFill>
                  <a:srgbClr val="FF0000"/>
                </a:solidFill>
                <a:latin typeface="Times New Roman" panose="02020603050405020304" pitchFamily="18" charset="0"/>
                <a:ea typeface="楷体_GB2312" pitchFamily="49" charset="-122"/>
              </a:rPr>
              <a:t>映象到</a:t>
            </a:r>
            <a:r>
              <a:rPr kumimoji="1" lang="zh-CN" altLang="en-US" sz="1200" b="1" dirty="0">
                <a:solidFill>
                  <a:srgbClr val="3333FF"/>
                </a:solidFill>
                <a:latin typeface="Times New Roman" panose="02020603050405020304" pitchFamily="18" charset="0"/>
                <a:ea typeface="楷体_GB2312" pitchFamily="49" charset="-122"/>
              </a:rPr>
              <a:t>一个地址连续的地址空间上，并以关键字在地址空间中的</a:t>
            </a:r>
            <a:r>
              <a:rPr kumimoji="1" lang="zh-CN" altLang="en-US" sz="1200" b="1" dirty="0">
                <a:solidFill>
                  <a:srgbClr val="FF0000"/>
                </a:solidFill>
                <a:latin typeface="Times New Roman" panose="02020603050405020304" pitchFamily="18" charset="0"/>
                <a:ea typeface="楷体_GB2312" pitchFamily="49" charset="-122"/>
              </a:rPr>
              <a:t>“象”</a:t>
            </a:r>
            <a:r>
              <a:rPr kumimoji="1" lang="zh-CN" altLang="en-US" sz="1200" b="1" dirty="0">
                <a:solidFill>
                  <a:srgbClr val="3333FF"/>
                </a:solidFill>
                <a:latin typeface="Times New Roman" panose="02020603050405020304" pitchFamily="18" charset="0"/>
                <a:ea typeface="楷体_GB2312" pitchFamily="49" charset="-122"/>
              </a:rPr>
              <a:t>作为相应记录在表中的</a:t>
            </a:r>
            <a:r>
              <a:rPr kumimoji="1" lang="zh-CN" altLang="en-US" sz="1200" b="1" dirty="0">
                <a:solidFill>
                  <a:srgbClr val="FF0000"/>
                </a:solidFill>
                <a:latin typeface="Times New Roman" panose="02020603050405020304" pitchFamily="18" charset="0"/>
                <a:ea typeface="楷体_GB2312" pitchFamily="49" charset="-122"/>
              </a:rPr>
              <a:t>存储位置</a:t>
            </a:r>
            <a:r>
              <a:rPr kumimoji="1" lang="zh-CN" altLang="en-US" sz="1200" b="1" dirty="0">
                <a:solidFill>
                  <a:srgbClr val="3333FF"/>
                </a:solidFill>
                <a:latin typeface="Times New Roman" panose="02020603050405020304" pitchFamily="18" charset="0"/>
                <a:ea typeface="楷体_GB2312" pitchFamily="49" charset="-122"/>
              </a:rPr>
              <a:t>，如此构造所得的查找表称之为</a:t>
            </a:r>
            <a:r>
              <a:rPr kumimoji="1" lang="zh-CN" altLang="en-US" sz="1200" b="1" dirty="0">
                <a:solidFill>
                  <a:srgbClr val="FF0000"/>
                </a:solidFill>
                <a:latin typeface="Times New Roman" panose="02020603050405020304" pitchFamily="18" charset="0"/>
                <a:ea typeface="楷体_GB2312" pitchFamily="49" charset="-122"/>
              </a:rPr>
              <a:t>哈希表</a:t>
            </a:r>
            <a:r>
              <a:rPr kumimoji="1" lang="zh-CN" altLang="en-US" sz="1200" b="1" dirty="0">
                <a:solidFill>
                  <a:srgbClr val="3333FF"/>
                </a:solidFill>
                <a:latin typeface="Times New Roman" panose="02020603050405020304" pitchFamily="18" charset="0"/>
                <a:ea typeface="楷体_GB2312" pitchFamily="49" charset="-122"/>
              </a:rPr>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defTabSz="914400" eaLnBrk="0" fontAlgn="base" hangingPunct="0">
              <a:spcBef>
                <a:spcPct val="0"/>
              </a:spcBef>
              <a:spcAft>
                <a:spcPct val="0"/>
              </a:spcAft>
              <a:defRPr/>
            </a:pPr>
            <a:fld id="{5A8CB02B-8578-443F-8362-FA392A1FEB1F}" type="slidenum">
              <a:rPr lang="zh-CN" altLang="en-US" smtClean="0">
                <a:solidFill>
                  <a:srgbClr val="000000"/>
                </a:solidFill>
                <a:latin typeface="Arial" panose="020B0604020202020204" pitchFamily="34" charset="0"/>
                <a:ea typeface="宋体" panose="02010600030101010101" pitchFamily="2" charset="-122"/>
              </a:rPr>
              <a:pPr defTabSz="914400" eaLnBrk="0" fontAlgn="base" hangingPunct="0">
                <a:spcBef>
                  <a:spcPct val="0"/>
                </a:spcBef>
                <a:spcAft>
                  <a:spcPct val="0"/>
                </a:spcAft>
                <a:defRPr/>
              </a:pPr>
              <a:t>164</a:t>
            </a:fld>
            <a:endParaRPr lang="en-US" altLang="zh-CN">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143742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（录人）通过哈希函数，可以实现比二分查找效率更高的查找操作。前面我们说</a:t>
            </a:r>
            <a:r>
              <a:rPr kumimoji="1" lang="zh-CN" altLang="en-US" sz="1200" b="1" dirty="0">
                <a:solidFill>
                  <a:srgbClr val="3333FF"/>
                </a:solidFill>
                <a:latin typeface="楷体_GB2312" pitchFamily="49" charset="-122"/>
                <a:ea typeface="楷体_GB2312" pitchFamily="49" charset="-122"/>
              </a:rPr>
              <a:t>哈希查找需要做两方面事情：一个是选择一个</a:t>
            </a:r>
            <a:r>
              <a:rPr kumimoji="1" lang="zh-CN" altLang="en-US" sz="1200" b="1" dirty="0">
                <a:solidFill>
                  <a:srgbClr val="FF0000"/>
                </a:solidFill>
                <a:latin typeface="楷体_GB2312" pitchFamily="49" charset="-122"/>
                <a:ea typeface="楷体_GB2312" pitchFamily="49" charset="-122"/>
              </a:rPr>
              <a:t>“好”</a:t>
            </a:r>
            <a:r>
              <a:rPr kumimoji="1" lang="zh-CN" altLang="en-US" sz="1200" b="1" dirty="0">
                <a:solidFill>
                  <a:srgbClr val="3333FF"/>
                </a:solidFill>
                <a:latin typeface="楷体_GB2312" pitchFamily="49" charset="-122"/>
                <a:ea typeface="楷体_GB2312" pitchFamily="49" charset="-122"/>
              </a:rPr>
              <a:t>的哈希函数；一个是提供一种</a:t>
            </a:r>
            <a:r>
              <a:rPr kumimoji="1" lang="zh-CN" altLang="en-US" sz="1200" b="1" dirty="0">
                <a:solidFill>
                  <a:srgbClr val="FF0000"/>
                </a:solidFill>
                <a:latin typeface="楷体_GB2312" pitchFamily="49" charset="-122"/>
                <a:ea typeface="楷体_GB2312" pitchFamily="49" charset="-122"/>
              </a:rPr>
              <a:t>“处理冲突”</a:t>
            </a:r>
            <a:r>
              <a:rPr kumimoji="1" lang="zh-CN" altLang="en-US" sz="1200" b="1" dirty="0">
                <a:solidFill>
                  <a:schemeClr val="accent2"/>
                </a:solidFill>
                <a:latin typeface="楷体_GB2312" pitchFamily="49" charset="-122"/>
                <a:ea typeface="楷体_GB2312" pitchFamily="49" charset="-122"/>
              </a:rPr>
              <a:t> </a:t>
            </a:r>
            <a:r>
              <a:rPr kumimoji="1" lang="zh-CN" altLang="en-US" sz="1200" b="1" dirty="0">
                <a:solidFill>
                  <a:srgbClr val="3333FF"/>
                </a:solidFill>
                <a:latin typeface="楷体_GB2312" pitchFamily="49" charset="-122"/>
                <a:ea typeface="楷体_GB2312" pitchFamily="49" charset="-122"/>
              </a:rPr>
              <a:t>的方法。</a:t>
            </a:r>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165</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67606741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（录屏）但是什么叫好的哈希函数？我们应该从哪些角度考虑？能够得到什么判断条件？</a:t>
            </a:r>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166</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6523508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首先应该考虑使用哈希查找的目的是为了提高查找效率，因此哈希函数应该计算简单，才能够使得查找效率高。其次，如果出现冲突，必须处理冲突，因此应该尽量避免冲突，所以第二个条件是冲突少。选择和设计哈希函数应该满足这</a:t>
            </a:r>
            <a:r>
              <a:rPr lang="en-US" altLang="zh-CN" dirty="0"/>
              <a:t>2</a:t>
            </a:r>
            <a:r>
              <a:rPr lang="zh-CN" altLang="en-US" dirty="0"/>
              <a:t>个条件。</a:t>
            </a:r>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167</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03536191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（录屏）实际上，有一些常见的哈希函数适应于不同的场合，下面我们就来看看这些常见的哈希函数，这样，当需要我们设计哈希函数的时候，可以借鉴这些方法。</a:t>
            </a:r>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168</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9586921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Rot="1" noChangeAspect="1" noChangeArrowheads="1" noTextEdit="1"/>
          </p:cNvSpPr>
          <p:nvPr>
            <p:ph type="sldImg"/>
          </p:nvPr>
        </p:nvSpPr>
        <p:spPr>
          <a:xfrm>
            <a:off x="685800" y="1143000"/>
            <a:ext cx="5486400" cy="3086100"/>
          </a:xfrm>
          <a:ln/>
        </p:spPr>
      </p:sp>
      <p:sp>
        <p:nvSpPr>
          <p:cNvPr id="352259"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（录屏）我们看一个问题：有一个解放后出生人口调查表，每个数据包含出生年份、人数等数据项，其中年份为关键字， 那么当需要查找某年的出生人数，怎样做？实际上，我们观察发现有</a:t>
            </a:r>
            <a:r>
              <a:rPr lang="en-US" altLang="zh-CN" sz="1200" b="1" dirty="0"/>
              <a:t>H</a:t>
            </a:r>
            <a:r>
              <a:rPr lang="zh-CN" altLang="en-US" sz="1200" b="1" dirty="0"/>
              <a:t>（</a:t>
            </a:r>
            <a:r>
              <a:rPr lang="en-US" altLang="zh-CN" sz="1200" b="1" dirty="0"/>
              <a:t>key</a:t>
            </a:r>
            <a:r>
              <a:rPr lang="zh-CN" altLang="en-US" sz="1200" b="1" dirty="0"/>
              <a:t>）</a:t>
            </a:r>
            <a:r>
              <a:rPr lang="en-US" altLang="zh-CN" sz="1200" b="1" dirty="0"/>
              <a:t>=key +</a:t>
            </a:r>
            <a:r>
              <a:rPr lang="zh-CN" altLang="en-US" sz="1200" b="1" dirty="0"/>
              <a:t>（</a:t>
            </a:r>
            <a:r>
              <a:rPr lang="en-US" altLang="zh-CN" sz="1200" b="1" dirty="0"/>
              <a:t>-1948</a:t>
            </a:r>
            <a:r>
              <a:rPr lang="zh-CN" altLang="en-US" sz="1200" b="1" dirty="0"/>
              <a:t>） </a:t>
            </a:r>
            <a:r>
              <a:rPr lang="en-US" altLang="zh-CN" sz="1200" b="1" dirty="0"/>
              <a:t>,H(key)</a:t>
            </a:r>
            <a:r>
              <a:rPr lang="zh-CN" altLang="en-US" sz="1200" b="1" dirty="0"/>
              <a:t>就是存储地址，因此通过计算哈希函数，一步到位找到存储地址，从而读出出生人数，查找效率非常高，</a:t>
            </a:r>
            <a:r>
              <a:rPr lang="en-US" altLang="zh-CN" sz="1200" b="1" dirty="0"/>
              <a:t>O(1)</a:t>
            </a:r>
            <a:r>
              <a:rPr lang="zh-CN" altLang="en-US" sz="1200" b="1" dirty="0"/>
              <a:t>的时间复杂度。</a:t>
            </a:r>
          </a:p>
          <a:p>
            <a:endParaRPr lang="zh-CN" altLang="en-US" dirty="0"/>
          </a:p>
        </p:txBody>
      </p:sp>
    </p:spTree>
    <p:extLst>
      <p:ext uri="{BB962C8B-B14F-4D97-AF65-F5344CB8AC3E}">
        <p14:creationId xmlns:p14="http://schemas.microsoft.com/office/powerpoint/2010/main" val="3013071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（视频中间的练习题）需要剪切 ，在前面视频结束之后做这个练习题，然后再看后面视频。</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758445-A8AD-4FA9-8749-A5073260DCD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4501240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Rot="1" noChangeAspect="1" noChangeArrowheads="1" noTextEdit="1"/>
          </p:cNvSpPr>
          <p:nvPr>
            <p:ph type="sldImg"/>
          </p:nvPr>
        </p:nvSpPr>
        <p:spPr>
          <a:xfrm>
            <a:off x="685800" y="1143000"/>
            <a:ext cx="5486400" cy="3086100"/>
          </a:xfrm>
          <a:ln/>
        </p:spPr>
      </p:sp>
      <p:sp>
        <p:nvSpPr>
          <p:cNvPr id="352259" name="Rectangle 3"/>
          <p:cNvSpPr>
            <a:spLocks noGrp="1" noChangeArrowheads="1"/>
          </p:cNvSpPr>
          <p:nvPr>
            <p:ph type="body" idx="1"/>
          </p:nvPr>
        </p:nvSpPr>
        <p:spPr/>
        <p:txBody>
          <a:bodyPr/>
          <a:lstStyle/>
          <a:p>
            <a:pPr marL="400050" indent="-400050">
              <a:lnSpc>
                <a:spcPts val="3000"/>
              </a:lnSpc>
            </a:pPr>
            <a:r>
              <a:rPr lang="zh-CN" altLang="en-US" dirty="0"/>
              <a:t>（录屏）我们把</a:t>
            </a:r>
            <a:r>
              <a:rPr lang="zh-CN" altLang="en-US" sz="1200" b="1" dirty="0"/>
              <a:t>取关键字本身或关键字的某个线性函数值作为哈希地址，</a:t>
            </a:r>
          </a:p>
          <a:p>
            <a:pPr marL="400050" indent="-400050">
              <a:lnSpc>
                <a:spcPct val="80000"/>
              </a:lnSpc>
            </a:pPr>
            <a:r>
              <a:rPr lang="zh-CN" altLang="en-US" sz="1200" b="1" dirty="0"/>
              <a:t>      即：</a:t>
            </a:r>
            <a:r>
              <a:rPr lang="en-US" altLang="zh-CN" sz="1200" b="1" dirty="0"/>
              <a:t>H</a:t>
            </a:r>
            <a:r>
              <a:rPr lang="zh-CN" altLang="en-US" sz="1200" b="1" dirty="0"/>
              <a:t>（</a:t>
            </a:r>
            <a:r>
              <a:rPr lang="en-US" altLang="zh-CN" sz="1200" b="1" dirty="0"/>
              <a:t>key</a:t>
            </a:r>
            <a:r>
              <a:rPr lang="zh-CN" altLang="en-US" sz="1200" b="1" dirty="0"/>
              <a:t>）</a:t>
            </a:r>
            <a:r>
              <a:rPr lang="en-US" altLang="zh-CN" sz="1200" b="1" dirty="0"/>
              <a:t>=key</a:t>
            </a:r>
          </a:p>
          <a:p>
            <a:pPr marL="400050" indent="-400050">
              <a:lnSpc>
                <a:spcPct val="80000"/>
              </a:lnSpc>
            </a:pPr>
            <a:r>
              <a:rPr lang="zh-CN" altLang="en-US" sz="1200" b="1" dirty="0"/>
              <a:t>      或   </a:t>
            </a:r>
            <a:r>
              <a:rPr lang="en-US" altLang="zh-CN" sz="1200" b="1" dirty="0"/>
              <a:t>H</a:t>
            </a:r>
            <a:r>
              <a:rPr lang="zh-CN" altLang="en-US" sz="1200" b="1" dirty="0"/>
              <a:t>（</a:t>
            </a:r>
            <a:r>
              <a:rPr lang="en-US" altLang="zh-CN" sz="1200" b="1" dirty="0"/>
              <a:t>key</a:t>
            </a:r>
            <a:r>
              <a:rPr lang="zh-CN" altLang="en-US" sz="1200" b="1" dirty="0"/>
              <a:t>）</a:t>
            </a:r>
            <a:r>
              <a:rPr lang="en-US" altLang="zh-CN" sz="1200" b="1" dirty="0"/>
              <a:t>=a* </a:t>
            </a:r>
            <a:r>
              <a:rPr lang="en-US" altLang="zh-CN" sz="1200" b="1" dirty="0" err="1"/>
              <a:t>key+b</a:t>
            </a:r>
            <a:r>
              <a:rPr lang="zh-CN" altLang="en-US" sz="1200" b="1" dirty="0"/>
              <a:t>（</a:t>
            </a:r>
            <a:r>
              <a:rPr lang="en-US" altLang="zh-CN" sz="1200" b="1" dirty="0"/>
              <a:t>a</a:t>
            </a:r>
            <a:r>
              <a:rPr lang="zh-CN" altLang="en-US" sz="1200" b="1" dirty="0"/>
              <a:t>，</a:t>
            </a:r>
            <a:r>
              <a:rPr lang="en-US" altLang="zh-CN" sz="1200" b="1" dirty="0"/>
              <a:t>b</a:t>
            </a:r>
            <a:r>
              <a:rPr lang="zh-CN" altLang="en-US" sz="1200" b="1" dirty="0"/>
              <a:t>为常数）。</a:t>
            </a:r>
          </a:p>
          <a:p>
            <a:pPr marL="400050" indent="-400050">
              <a:lnSpc>
                <a:spcPct val="80000"/>
              </a:lnSpc>
            </a:pPr>
            <a:endParaRPr lang="zh-CN" altLang="en-US" sz="1200" b="1" dirty="0">
              <a:ea typeface="仿宋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的这种哈希函数称直接哈希函数。这种关键字和哈希地址具有一一映射的函数关系，计算简单且没有冲突，是理想的哈希函数，但实际上能够使用直接哈希函数的并不多。</a:t>
            </a:r>
          </a:p>
        </p:txBody>
      </p:sp>
    </p:spTree>
    <p:extLst>
      <p:ext uri="{BB962C8B-B14F-4D97-AF65-F5344CB8AC3E}">
        <p14:creationId xmlns:p14="http://schemas.microsoft.com/office/powerpoint/2010/main" val="16305001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Rot="1" noChangeAspect="1" noChangeArrowheads="1" noTextEdit="1"/>
          </p:cNvSpPr>
          <p:nvPr>
            <p:ph type="sldImg"/>
          </p:nvPr>
        </p:nvSpPr>
        <p:spPr>
          <a:xfrm>
            <a:off x="685800" y="1143000"/>
            <a:ext cx="5486400" cy="3086100"/>
          </a:xfrm>
          <a:ln/>
        </p:spPr>
      </p:sp>
      <p:sp>
        <p:nvSpPr>
          <p:cNvPr id="35430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（录屏）我们再来看一个例子。假设如图所示的查找表有</a:t>
            </a:r>
            <a:r>
              <a:rPr lang="en-US" altLang="zh-CN" dirty="0"/>
              <a:t>80</a:t>
            </a:r>
            <a:r>
              <a:rPr lang="zh-CN" altLang="en-US" dirty="0"/>
              <a:t>个数据，每个数据的关键字有</a:t>
            </a:r>
            <a:r>
              <a:rPr lang="en-US" altLang="zh-CN" dirty="0"/>
              <a:t>8</a:t>
            </a:r>
            <a:r>
              <a:rPr lang="zh-CN" altLang="en-US" dirty="0"/>
              <a:t>位，每一位都是由</a:t>
            </a:r>
            <a:r>
              <a:rPr lang="en-US" altLang="zh-CN" dirty="0"/>
              <a:t>0-9</a:t>
            </a:r>
            <a:r>
              <a:rPr lang="zh-CN" altLang="en-US" dirty="0"/>
              <a:t>这</a:t>
            </a:r>
            <a:r>
              <a:rPr lang="en-US" altLang="zh-CN" dirty="0"/>
              <a:t>10</a:t>
            </a:r>
            <a:r>
              <a:rPr lang="zh-CN" altLang="en-US" dirty="0"/>
              <a:t>个数字组成，观察关键字可以发现，有的位分布不均匀，比如</a:t>
            </a:r>
            <a:r>
              <a:rPr lang="en-US" altLang="zh-CN" dirty="0"/>
              <a:t>1,2,3,8</a:t>
            </a:r>
            <a:r>
              <a:rPr lang="zh-CN" altLang="en-US" dirty="0"/>
              <a:t>位，几乎都是相同数字组成，而</a:t>
            </a:r>
            <a:r>
              <a:rPr lang="en-US" altLang="zh-CN" dirty="0"/>
              <a:t>4,5,6,7</a:t>
            </a:r>
            <a:r>
              <a:rPr lang="zh-CN" altLang="en-US" dirty="0"/>
              <a:t>这</a:t>
            </a:r>
            <a:r>
              <a:rPr lang="en-US" altLang="zh-CN" dirty="0"/>
              <a:t>4</a:t>
            </a:r>
            <a:r>
              <a:rPr lang="zh-CN" altLang="en-US" dirty="0"/>
              <a:t>个位置的数字几乎是均匀分布的。因为</a:t>
            </a:r>
            <a:r>
              <a:rPr lang="en-US" altLang="zh-CN" dirty="0"/>
              <a:t>80</a:t>
            </a:r>
            <a:r>
              <a:rPr lang="zh-CN" altLang="en-US" dirty="0"/>
              <a:t>个数据只需要</a:t>
            </a:r>
            <a:r>
              <a:rPr lang="en-US" altLang="zh-CN" dirty="0"/>
              <a:t>2</a:t>
            </a:r>
            <a:r>
              <a:rPr lang="zh-CN" altLang="en-US" dirty="0"/>
              <a:t>位的十进制地址就可以存储，而</a:t>
            </a:r>
            <a:r>
              <a:rPr lang="en-US" altLang="zh-CN" dirty="0"/>
              <a:t>4,5,6,7</a:t>
            </a:r>
            <a:r>
              <a:rPr lang="zh-CN" altLang="en-US" dirty="0"/>
              <a:t>这</a:t>
            </a:r>
            <a:r>
              <a:rPr lang="en-US" altLang="zh-CN" dirty="0"/>
              <a:t>4</a:t>
            </a:r>
            <a:r>
              <a:rPr lang="zh-CN" altLang="en-US" dirty="0"/>
              <a:t>个位置是数字是均匀分布的，所以可以选择其中的</a:t>
            </a:r>
            <a:r>
              <a:rPr lang="en-US" altLang="zh-CN" dirty="0"/>
              <a:t>2</a:t>
            </a:r>
            <a:r>
              <a:rPr lang="zh-CN" altLang="en-US" dirty="0"/>
              <a:t>位或者</a:t>
            </a:r>
            <a:r>
              <a:rPr lang="en-US" altLang="zh-CN" dirty="0"/>
              <a:t>2</a:t>
            </a:r>
            <a:r>
              <a:rPr lang="zh-CN" altLang="en-US" dirty="0"/>
              <a:t>位组合作为哈希地址，比如，如果采用</a:t>
            </a:r>
            <a:r>
              <a:rPr lang="en-US" altLang="zh-CN" dirty="0"/>
              <a:t>4,6</a:t>
            </a:r>
            <a:r>
              <a:rPr lang="zh-CN" altLang="en-US" dirty="0"/>
              <a:t>这</a:t>
            </a:r>
            <a:r>
              <a:rPr lang="en-US" altLang="zh-CN" dirty="0"/>
              <a:t>2</a:t>
            </a:r>
            <a:r>
              <a:rPr lang="zh-CN" altLang="en-US" dirty="0"/>
              <a:t>个位置数字位哈希地址，图中所示的</a:t>
            </a:r>
            <a:r>
              <a:rPr lang="en-US" altLang="zh-CN" dirty="0"/>
              <a:t>8</a:t>
            </a:r>
            <a:r>
              <a:rPr lang="zh-CN" altLang="en-US" dirty="0"/>
              <a:t>位数据的哈希地址分别为：</a:t>
            </a:r>
            <a:r>
              <a:rPr lang="en-US" altLang="zh-CN" sz="1200" b="1" dirty="0">
                <a:solidFill>
                  <a:srgbClr val="FF0000"/>
                </a:solidFill>
              </a:rPr>
              <a:t>45</a:t>
            </a:r>
            <a:r>
              <a:rPr lang="zh-CN" altLang="en-US" sz="1200" b="1" dirty="0">
                <a:solidFill>
                  <a:srgbClr val="FF0000"/>
                </a:solidFill>
              </a:rPr>
              <a:t>，</a:t>
            </a:r>
            <a:r>
              <a:rPr lang="en-US" altLang="zh-CN" sz="1200" b="1" dirty="0">
                <a:solidFill>
                  <a:srgbClr val="FF0000"/>
                </a:solidFill>
              </a:rPr>
              <a:t>72</a:t>
            </a:r>
            <a:r>
              <a:rPr lang="zh-CN" altLang="en-US" sz="1200" b="1" dirty="0">
                <a:solidFill>
                  <a:srgbClr val="FF0000"/>
                </a:solidFill>
              </a:rPr>
              <a:t>，</a:t>
            </a:r>
            <a:r>
              <a:rPr lang="en-US" altLang="zh-CN" sz="1200" b="1" dirty="0">
                <a:solidFill>
                  <a:srgbClr val="FF0000"/>
                </a:solidFill>
              </a:rPr>
              <a:t>84</a:t>
            </a:r>
            <a:r>
              <a:rPr lang="zh-CN" altLang="en-US" sz="1200" b="1" dirty="0">
                <a:solidFill>
                  <a:srgbClr val="FF0000"/>
                </a:solidFill>
              </a:rPr>
              <a:t>，</a:t>
            </a:r>
            <a:r>
              <a:rPr lang="en-US" altLang="zh-CN" sz="1200" b="1" dirty="0">
                <a:solidFill>
                  <a:srgbClr val="FF0000"/>
                </a:solidFill>
              </a:rPr>
              <a:t>03</a:t>
            </a:r>
            <a:r>
              <a:rPr lang="zh-CN" altLang="en-US" sz="1200" b="1" dirty="0">
                <a:solidFill>
                  <a:srgbClr val="FF0000"/>
                </a:solidFill>
              </a:rPr>
              <a:t>，</a:t>
            </a:r>
            <a:r>
              <a:rPr lang="en-US" altLang="zh-CN" sz="1200" b="1" dirty="0">
                <a:solidFill>
                  <a:srgbClr val="FF0000"/>
                </a:solidFill>
              </a:rPr>
              <a:t>28</a:t>
            </a:r>
            <a:r>
              <a:rPr lang="zh-CN" altLang="en-US" sz="1200" b="1" dirty="0">
                <a:solidFill>
                  <a:srgbClr val="FF0000"/>
                </a:solidFill>
              </a:rPr>
              <a:t>，</a:t>
            </a:r>
            <a:r>
              <a:rPr lang="en-US" altLang="zh-CN" sz="1200" b="1" dirty="0">
                <a:solidFill>
                  <a:srgbClr val="FF0000"/>
                </a:solidFill>
              </a:rPr>
              <a:t>39</a:t>
            </a:r>
            <a:r>
              <a:rPr lang="zh-CN" altLang="en-US" sz="1200" b="1" dirty="0">
                <a:solidFill>
                  <a:srgbClr val="FF0000"/>
                </a:solidFill>
              </a:rPr>
              <a:t>，</a:t>
            </a:r>
            <a:r>
              <a:rPr lang="en-US" altLang="zh-CN" sz="1200" b="1" dirty="0">
                <a:solidFill>
                  <a:srgbClr val="FF0000"/>
                </a:solidFill>
              </a:rPr>
              <a:t>51</a:t>
            </a:r>
            <a:r>
              <a:rPr lang="zh-CN" altLang="en-US" sz="1200" b="1" dirty="0">
                <a:solidFill>
                  <a:srgbClr val="FF0000"/>
                </a:solidFill>
              </a:rPr>
              <a:t>，</a:t>
            </a:r>
            <a:r>
              <a:rPr lang="en-US" altLang="zh-CN" sz="1200" b="1" dirty="0">
                <a:solidFill>
                  <a:srgbClr val="FF0000"/>
                </a:solidFill>
              </a:rPr>
              <a:t>65</a:t>
            </a:r>
            <a:r>
              <a:rPr lang="zh-CN" altLang="en-US" sz="1200" b="1" dirty="0">
                <a:solidFill>
                  <a:srgbClr val="FF0000"/>
                </a:solidFill>
              </a:rPr>
              <a:t>，</a:t>
            </a:r>
            <a:r>
              <a:rPr lang="en-US" altLang="zh-CN" sz="1200" b="1" dirty="0">
                <a:solidFill>
                  <a:srgbClr val="FF0000"/>
                </a:solidFill>
              </a:rPr>
              <a:t>13</a:t>
            </a:r>
            <a:endParaRPr lang="zh-CN" altLang="en-US" sz="1200" b="1" dirty="0"/>
          </a:p>
          <a:p>
            <a:endParaRPr lang="zh-CN" altLang="en-US" dirty="0"/>
          </a:p>
        </p:txBody>
      </p:sp>
    </p:spTree>
    <p:extLst>
      <p:ext uri="{BB962C8B-B14F-4D97-AF65-F5344CB8AC3E}">
        <p14:creationId xmlns:p14="http://schemas.microsoft.com/office/powerpoint/2010/main" val="174065826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Rot="1" noChangeAspect="1" noChangeArrowheads="1" noTextEdit="1"/>
          </p:cNvSpPr>
          <p:nvPr>
            <p:ph type="sldImg"/>
          </p:nvPr>
        </p:nvSpPr>
        <p:spPr>
          <a:xfrm>
            <a:off x="685800" y="1143000"/>
            <a:ext cx="5486400" cy="3086100"/>
          </a:xfrm>
          <a:ln/>
        </p:spPr>
      </p:sp>
      <p:sp>
        <p:nvSpPr>
          <p:cNvPr id="35430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（录屏）这种方法叫数字分析法：</a:t>
            </a:r>
            <a:r>
              <a:rPr lang="zh-CN" altLang="en-US" sz="1200" b="1" dirty="0"/>
              <a:t>设ｎ个ｄ位数的关键字，由ｒ个不同的符号组成，此ｒ个符号在关键字各位出现的频率不一定相同，可能在某些位上均匀分布，即每个符号出现的次数都接近于ｎ／ｒ次，而在另一些位上分布不均匀。则</a:t>
            </a:r>
            <a:r>
              <a:rPr lang="zh-CN" altLang="en-US" sz="1200" b="1" dirty="0">
                <a:solidFill>
                  <a:srgbClr val="FF0000"/>
                </a:solidFill>
              </a:rPr>
              <a:t>选择其中分布均匀的</a:t>
            </a:r>
            <a:r>
              <a:rPr lang="en-US" altLang="zh-CN" sz="1200" b="1" dirty="0">
                <a:solidFill>
                  <a:srgbClr val="FF0000"/>
                </a:solidFill>
              </a:rPr>
              <a:t>s</a:t>
            </a:r>
            <a:r>
              <a:rPr lang="zh-CN" altLang="en-US" sz="1200" b="1" dirty="0">
                <a:solidFill>
                  <a:srgbClr val="FF0000"/>
                </a:solidFill>
              </a:rPr>
              <a:t>位作为哈希地址</a:t>
            </a:r>
            <a:r>
              <a:rPr lang="zh-CN" altLang="en-US" sz="1200" b="1" dirty="0"/>
              <a:t>，即</a:t>
            </a:r>
            <a:r>
              <a:rPr lang="en-US" altLang="zh-CN" sz="1200" b="1" dirty="0"/>
              <a:t>H</a:t>
            </a:r>
            <a:r>
              <a:rPr lang="zh-CN" altLang="en-US" sz="1200" b="1" dirty="0"/>
              <a:t>（</a:t>
            </a:r>
            <a:r>
              <a:rPr lang="en-US" altLang="zh-CN" sz="1200" b="1" dirty="0"/>
              <a:t>key</a:t>
            </a:r>
            <a:r>
              <a:rPr lang="zh-CN" altLang="en-US" sz="1200" b="1" dirty="0"/>
              <a:t>）</a:t>
            </a:r>
            <a:r>
              <a:rPr lang="en-US" altLang="zh-CN" sz="1200" b="1" dirty="0"/>
              <a:t>=“key</a:t>
            </a:r>
            <a:r>
              <a:rPr lang="zh-CN" altLang="en-US" sz="1200" b="1" dirty="0"/>
              <a:t>中数字均匀分布的</a:t>
            </a:r>
            <a:r>
              <a:rPr lang="en-US" altLang="zh-CN" sz="1200" b="1" dirty="0"/>
              <a:t>s</a:t>
            </a:r>
            <a:r>
              <a:rPr lang="zh-CN" altLang="en-US" sz="1200" b="1" dirty="0"/>
              <a:t>位”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3912081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Rot="1" noChangeAspect="1" noChangeArrowheads="1" noTextEdit="1"/>
          </p:cNvSpPr>
          <p:nvPr>
            <p:ph type="sldImg"/>
          </p:nvPr>
        </p:nvSpPr>
        <p:spPr>
          <a:xfrm>
            <a:off x="685800" y="1143000"/>
            <a:ext cx="5486400" cy="3086100"/>
          </a:xfrm>
          <a:ln/>
        </p:spPr>
      </p:sp>
      <p:sp>
        <p:nvSpPr>
          <p:cNvPr id="356355" name="Rectangle 3"/>
          <p:cNvSpPr>
            <a:spLocks noGrp="1" noChangeArrowheads="1"/>
          </p:cNvSpPr>
          <p:nvPr>
            <p:ph type="body" idx="1"/>
          </p:nvPr>
        </p:nvSpPr>
        <p:spPr/>
        <p:txBody>
          <a:bodyPr/>
          <a:lstStyle/>
          <a:p>
            <a:r>
              <a:rPr lang="zh-CN" altLang="en-US" dirty="0"/>
              <a:t>为</a:t>
            </a:r>
            <a:r>
              <a:rPr lang="en-US" altLang="zh-CN" dirty="0"/>
              <a:t>BASIC</a:t>
            </a:r>
            <a:r>
              <a:rPr lang="zh-CN" altLang="en-US" dirty="0"/>
              <a:t>源程序中的标识符建立一个哈希表。假设</a:t>
            </a:r>
            <a:r>
              <a:rPr lang="en-US" altLang="zh-CN" dirty="0"/>
              <a:t>BASIC</a:t>
            </a:r>
            <a:r>
              <a:rPr lang="zh-CN" altLang="en-US" dirty="0"/>
              <a:t>语言中允许的标识符为一个字母，或一个字母加一个汉字。取标识符在计算机中的八进制数为它的关键字。假设表长为</a:t>
            </a:r>
            <a:r>
              <a:rPr lang="en-US" altLang="zh-CN" dirty="0"/>
              <a:t>2^9=512</a:t>
            </a:r>
            <a:r>
              <a:rPr lang="zh-CN" altLang="en-US" dirty="0"/>
              <a:t>，则可取关键字平方后的中间</a:t>
            </a:r>
            <a:r>
              <a:rPr lang="en-US" altLang="zh-CN" dirty="0"/>
              <a:t>9</a:t>
            </a:r>
            <a:r>
              <a:rPr lang="zh-CN" altLang="en-US" dirty="0"/>
              <a:t>位二进制数作为哈希地址，如表所示。 </a:t>
            </a:r>
          </a:p>
        </p:txBody>
      </p:sp>
    </p:spTree>
    <p:extLst>
      <p:ext uri="{BB962C8B-B14F-4D97-AF65-F5344CB8AC3E}">
        <p14:creationId xmlns:p14="http://schemas.microsoft.com/office/powerpoint/2010/main" val="113718784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Rot="1" noChangeAspect="1" noChangeArrowheads="1" noTextEdit="1"/>
          </p:cNvSpPr>
          <p:nvPr>
            <p:ph type="sldImg"/>
          </p:nvPr>
        </p:nvSpPr>
        <p:spPr>
          <a:xfrm>
            <a:off x="685800" y="1143000"/>
            <a:ext cx="5486400" cy="3086100"/>
          </a:xfrm>
          <a:ln/>
        </p:spPr>
      </p:sp>
      <p:sp>
        <p:nvSpPr>
          <p:cNvPr id="356355" name="Rectangle 3"/>
          <p:cNvSpPr>
            <a:spLocks noGrp="1" noChangeArrowheads="1"/>
          </p:cNvSpPr>
          <p:nvPr>
            <p:ph type="body" idx="1"/>
          </p:nvPr>
        </p:nvSpPr>
        <p:spPr/>
        <p:txBody>
          <a:bodyPr/>
          <a:lstStyle/>
          <a:p>
            <a:pPr marL="0" indent="0"/>
            <a:r>
              <a:rPr lang="zh-CN" altLang="en-US" sz="2400" b="1" dirty="0"/>
              <a:t>取关键字平方后的中间几位作为哈希地址，即哈希函数为：</a:t>
            </a:r>
          </a:p>
          <a:p>
            <a:pPr lvl="2">
              <a:buFont typeface="Wingdings" panose="05000000000000000000" pitchFamily="2" charset="2"/>
              <a:buNone/>
            </a:pPr>
            <a:r>
              <a:rPr lang="en-US" altLang="zh-CN" sz="2400" b="1" dirty="0"/>
              <a:t>  H</a:t>
            </a:r>
            <a:r>
              <a:rPr lang="zh-CN" altLang="en-US" sz="2400" b="1" dirty="0"/>
              <a:t>（</a:t>
            </a:r>
            <a:r>
              <a:rPr lang="en-US" altLang="zh-CN" sz="2400" b="1" dirty="0"/>
              <a:t>key</a:t>
            </a:r>
            <a:r>
              <a:rPr lang="zh-CN" altLang="en-US" sz="2400" b="1" dirty="0"/>
              <a:t>）</a:t>
            </a:r>
            <a:r>
              <a:rPr lang="en-US" altLang="zh-CN" sz="2400" b="1" dirty="0"/>
              <a:t>=“key</a:t>
            </a:r>
            <a:r>
              <a:rPr lang="en-US" altLang="zh-CN" sz="2400" b="1" baseline="30000" dirty="0"/>
              <a:t>2</a:t>
            </a:r>
            <a:r>
              <a:rPr lang="zh-CN" altLang="en-US" sz="2400" b="1" dirty="0"/>
              <a:t>的中间几位”，</a:t>
            </a:r>
          </a:p>
          <a:p>
            <a:pPr lvl="2">
              <a:buFont typeface="Wingdings" panose="05000000000000000000" pitchFamily="2" charset="2"/>
              <a:buNone/>
            </a:pPr>
            <a:r>
              <a:rPr lang="zh-CN" altLang="en-US" sz="2400" b="1" dirty="0"/>
              <a:t>其中，所取的位数由哈希表</a:t>
            </a:r>
            <a:endParaRPr lang="en-US" altLang="zh-CN" sz="2400" b="1" dirty="0"/>
          </a:p>
          <a:p>
            <a:pPr>
              <a:lnSpc>
                <a:spcPct val="140000"/>
              </a:lnSpc>
            </a:pPr>
            <a:r>
              <a:rPr kumimoji="1" lang="zh-CN" altLang="en-US" sz="2400" b="1" dirty="0">
                <a:solidFill>
                  <a:srgbClr val="A50021"/>
                </a:solidFill>
                <a:latin typeface="Times New Roman" panose="02020603050405020304" pitchFamily="18" charset="0"/>
                <a:ea typeface="楷体_GB2312" pitchFamily="49" charset="-122"/>
              </a:rPr>
              <a:t>以</a:t>
            </a:r>
            <a:r>
              <a:rPr kumimoji="1" lang="zh-CN" altLang="en-US" sz="2400" b="1" dirty="0">
                <a:solidFill>
                  <a:srgbClr val="FF0000"/>
                </a:solidFill>
                <a:latin typeface="Times New Roman" panose="02020603050405020304" pitchFamily="18" charset="0"/>
                <a:ea typeface="楷体_GB2312" pitchFamily="49" charset="-122"/>
              </a:rPr>
              <a:t>关键字的平方值的中间几位</a:t>
            </a:r>
            <a:r>
              <a:rPr kumimoji="1" lang="zh-CN" altLang="en-US" sz="2400" b="1" dirty="0">
                <a:solidFill>
                  <a:srgbClr val="A50021"/>
                </a:solidFill>
                <a:latin typeface="Times New Roman" panose="02020603050405020304" pitchFamily="18" charset="0"/>
                <a:ea typeface="楷体_GB2312" pitchFamily="49" charset="-122"/>
              </a:rPr>
              <a:t>作为存储地址。求“关键字的平方值” 的目的是“扩大差别”和“贡献均衡”。</a:t>
            </a:r>
          </a:p>
          <a:p>
            <a:pPr>
              <a:lnSpc>
                <a:spcPct val="140000"/>
              </a:lnSpc>
            </a:pPr>
            <a:r>
              <a:rPr kumimoji="1" lang="zh-CN" altLang="en-US" sz="2400" b="1" dirty="0">
                <a:solidFill>
                  <a:srgbClr val="A50021"/>
                </a:solidFill>
                <a:latin typeface="Times New Roman" panose="02020603050405020304" pitchFamily="18" charset="0"/>
                <a:ea typeface="楷体_GB2312" pitchFamily="49" charset="-122"/>
              </a:rPr>
              <a:t>即：关键字的各位都在平方值的中间几位有所贡献，</a:t>
            </a:r>
            <a:r>
              <a:rPr kumimoji="1" lang="en-US" altLang="zh-CN" sz="2400" b="1" dirty="0">
                <a:solidFill>
                  <a:srgbClr val="A50021"/>
                </a:solidFill>
                <a:latin typeface="Times New Roman" panose="02020603050405020304" pitchFamily="18" charset="0"/>
                <a:ea typeface="楷体_GB2312" pitchFamily="49" charset="-122"/>
              </a:rPr>
              <a:t>Hash</a:t>
            </a:r>
            <a:r>
              <a:rPr kumimoji="1" lang="zh-CN" altLang="en-US" sz="2400" b="1" dirty="0">
                <a:solidFill>
                  <a:srgbClr val="A50021"/>
                </a:solidFill>
                <a:latin typeface="Times New Roman" panose="02020603050405020304" pitchFamily="18" charset="0"/>
                <a:ea typeface="楷体_GB2312" pitchFamily="49" charset="-122"/>
              </a:rPr>
              <a:t>值中应该有各位影子。</a:t>
            </a:r>
          </a:p>
          <a:p>
            <a:pPr lvl="2">
              <a:buFont typeface="Wingdings" panose="05000000000000000000" pitchFamily="2" charset="2"/>
              <a:buNone/>
            </a:pPr>
            <a:r>
              <a:rPr lang="zh-CN" altLang="en-US" sz="2400" b="1" dirty="0"/>
              <a:t>的大小确定</a:t>
            </a:r>
          </a:p>
        </p:txBody>
      </p:sp>
    </p:spTree>
    <p:extLst>
      <p:ext uri="{BB962C8B-B14F-4D97-AF65-F5344CB8AC3E}">
        <p14:creationId xmlns:p14="http://schemas.microsoft.com/office/powerpoint/2010/main" val="29993145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Rot="1" noChangeAspect="1" noChangeArrowheads="1" noTextEdit="1"/>
          </p:cNvSpPr>
          <p:nvPr>
            <p:ph type="sldImg"/>
          </p:nvPr>
        </p:nvSpPr>
        <p:spPr>
          <a:xfrm>
            <a:off x="685800" y="1143000"/>
            <a:ext cx="5486400" cy="3086100"/>
          </a:xfrm>
          <a:ln/>
        </p:spPr>
      </p:sp>
      <p:sp>
        <p:nvSpPr>
          <p:cNvPr id="35942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88460224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Rot="1" noChangeAspect="1" noChangeArrowheads="1" noTextEdit="1"/>
          </p:cNvSpPr>
          <p:nvPr>
            <p:ph type="sldImg"/>
          </p:nvPr>
        </p:nvSpPr>
        <p:spPr>
          <a:xfrm>
            <a:off x="685800" y="1143000"/>
            <a:ext cx="5486400" cy="3086100"/>
          </a:xfrm>
          <a:ln/>
        </p:spPr>
      </p:sp>
      <p:sp>
        <p:nvSpPr>
          <p:cNvPr id="3614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033061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Rot="1" noChangeAspect="1" noChangeArrowheads="1" noTextEdit="1"/>
          </p:cNvSpPr>
          <p:nvPr>
            <p:ph type="sldImg"/>
          </p:nvPr>
        </p:nvSpPr>
        <p:spPr>
          <a:xfrm>
            <a:off x="685800" y="1143000"/>
            <a:ext cx="5486400" cy="3086100"/>
          </a:xfrm>
          <a:ln/>
        </p:spPr>
      </p:sp>
      <p:sp>
        <p:nvSpPr>
          <p:cNvPr id="3635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1727092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50000"/>
              </a:spcBef>
            </a:pPr>
            <a:r>
              <a:rPr kumimoji="1" lang="zh-CN" altLang="en-US" sz="1200" b="1" dirty="0">
                <a:solidFill>
                  <a:srgbClr val="FF0000"/>
                </a:solidFill>
              </a:rPr>
              <a:t>冲突：</a:t>
            </a:r>
            <a:r>
              <a:rPr kumimoji="1" lang="zh-CN" altLang="en-US" sz="1200" b="1" dirty="0"/>
              <a:t>是指由关键字得到的</a:t>
            </a:r>
            <a:r>
              <a:rPr kumimoji="1" lang="en-US" altLang="zh-CN" sz="1200" b="1" dirty="0"/>
              <a:t>Hash</a:t>
            </a:r>
            <a:r>
              <a:rPr kumimoji="1" lang="zh-CN" altLang="en-US" sz="1200" b="1" dirty="0"/>
              <a:t>地址上已有其他记录。因此就会造成冲突。也是我们说的，虽然</a:t>
            </a:r>
            <a:r>
              <a:rPr kumimoji="1" lang="en-US" altLang="zh-CN" sz="1200" b="1" dirty="0"/>
              <a:t>key</a:t>
            </a:r>
            <a:r>
              <a:rPr kumimoji="1" lang="zh-CN" altLang="en-US" sz="1200" b="1" dirty="0"/>
              <a:t>不同，但是</a:t>
            </a:r>
            <a:r>
              <a:rPr kumimoji="1" lang="en-US" altLang="zh-CN" sz="1200" b="1" dirty="0"/>
              <a:t>h(key)</a:t>
            </a:r>
            <a:r>
              <a:rPr kumimoji="1" lang="zh-CN" altLang="en-US" sz="1200" b="1" dirty="0"/>
              <a:t>的值相同。比如哈希函数采用除留取余法，因为关键字范围和存储地址之间不是一一映射，大的关键字范围存储在小的存储空间中，就会出现冲突。</a:t>
            </a:r>
            <a:endParaRPr kumimoji="1" lang="en-US" altLang="zh-CN" sz="1200" b="1" dirty="0"/>
          </a:p>
          <a:p>
            <a:pPr>
              <a:spcBef>
                <a:spcPct val="50000"/>
              </a:spcBef>
            </a:pPr>
            <a:r>
              <a:rPr kumimoji="1" lang="zh-CN" altLang="en-US" sz="1200" b="1" dirty="0"/>
              <a:t>出现冲突，一定要处理，否则查找的时候，就可能得到错误的查找结果（根据</a:t>
            </a:r>
            <a:r>
              <a:rPr kumimoji="1" lang="en-US" altLang="zh-CN" sz="1200" b="1" dirty="0"/>
              <a:t>key</a:t>
            </a:r>
            <a:r>
              <a:rPr kumimoji="1" lang="zh-CN" altLang="en-US" sz="1200" b="1" dirty="0"/>
              <a:t>计算得到的</a:t>
            </a:r>
            <a:r>
              <a:rPr kumimoji="1" lang="en-US" altLang="zh-CN" sz="1200" b="1" dirty="0"/>
              <a:t>h(key)</a:t>
            </a:r>
            <a:r>
              <a:rPr kumimoji="1" lang="zh-CN" altLang="en-US" sz="1200" b="1" dirty="0"/>
              <a:t>存储的不是这个</a:t>
            </a:r>
            <a:r>
              <a:rPr kumimoji="1" lang="en-US" altLang="zh-CN" sz="1200" b="1" dirty="0"/>
              <a:t>key</a:t>
            </a:r>
            <a:r>
              <a:rPr kumimoji="1" lang="zh-CN" altLang="en-US" sz="1200" b="1" dirty="0"/>
              <a:t>对应的数据！）</a:t>
            </a:r>
            <a:endParaRPr kumimoji="1" lang="en-US" altLang="zh-CN" sz="1200" b="1" dirty="0"/>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1200" b="1" dirty="0"/>
              <a:t>好的哈希函数可以减少冲突，但很难避免冲突。解决冲突的方法就是</a:t>
            </a:r>
            <a:r>
              <a:rPr kumimoji="1" lang="zh-CN" altLang="en-US" sz="1200" b="1" dirty="0">
                <a:solidFill>
                  <a:srgbClr val="0000FF"/>
                </a:solidFill>
              </a:rPr>
              <a:t>为出现哈希地址冲突的关键字寻找下一个哈希地址。</a:t>
            </a:r>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186</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46711047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50000"/>
              </a:spcBef>
            </a:pPr>
            <a:r>
              <a:rPr kumimoji="1" lang="zh-CN" altLang="en-US" sz="2400" b="1" dirty="0">
                <a:solidFill>
                  <a:srgbClr val="FF0000"/>
                </a:solidFill>
              </a:rPr>
              <a:t>（录屏）</a:t>
            </a:r>
            <a:r>
              <a:rPr kumimoji="1" lang="zh-CN" altLang="en-US" sz="2400" b="1" dirty="0"/>
              <a:t>常见的冲突处理方法有：</a:t>
            </a:r>
          </a:p>
          <a:p>
            <a:pPr lvl="3">
              <a:lnSpc>
                <a:spcPct val="90000"/>
              </a:lnSpc>
            </a:pPr>
            <a:r>
              <a:rPr kumimoji="1" lang="zh-CN" altLang="en-US" sz="2400" b="1" dirty="0">
                <a:solidFill>
                  <a:srgbClr val="00B050"/>
                </a:solidFill>
              </a:rPr>
              <a:t>开放地址法</a:t>
            </a:r>
          </a:p>
          <a:p>
            <a:pPr lvl="3">
              <a:lnSpc>
                <a:spcPct val="90000"/>
              </a:lnSpc>
            </a:pPr>
            <a:r>
              <a:rPr kumimoji="1" lang="zh-CN" altLang="en-US" sz="2400" b="1" dirty="0">
                <a:solidFill>
                  <a:srgbClr val="00B050"/>
                </a:solidFill>
              </a:rPr>
              <a:t>再哈希法</a:t>
            </a:r>
          </a:p>
          <a:p>
            <a:pPr lvl="3">
              <a:lnSpc>
                <a:spcPct val="90000"/>
              </a:lnSpc>
            </a:pPr>
            <a:r>
              <a:rPr kumimoji="1" lang="zh-CN" altLang="en-US" sz="2400" b="1" dirty="0">
                <a:solidFill>
                  <a:srgbClr val="00B050"/>
                </a:solidFill>
              </a:rPr>
              <a:t>链地址法</a:t>
            </a:r>
          </a:p>
          <a:p>
            <a:pPr lvl="3">
              <a:lnSpc>
                <a:spcPct val="90000"/>
              </a:lnSpc>
            </a:pPr>
            <a:r>
              <a:rPr kumimoji="1" lang="zh-CN" altLang="en-US" sz="2400" b="1" dirty="0">
                <a:solidFill>
                  <a:srgbClr val="00B050"/>
                </a:solidFill>
              </a:rPr>
              <a:t>公共溢出区法</a:t>
            </a:r>
            <a:endParaRPr kumimoji="1" lang="en-US" altLang="zh-CN" sz="2400" b="1" dirty="0">
              <a:solidFill>
                <a:srgbClr val="00B050"/>
              </a:solidFill>
            </a:endParaRPr>
          </a:p>
          <a:p>
            <a:pPr lvl="3">
              <a:lnSpc>
                <a:spcPct val="90000"/>
              </a:lnSpc>
            </a:pPr>
            <a:r>
              <a:rPr kumimoji="1" lang="zh-CN" altLang="en-US" sz="2400" b="1" dirty="0">
                <a:solidFill>
                  <a:srgbClr val="00B050"/>
                </a:solidFill>
              </a:rPr>
              <a:t>下面我们来了解这四种常见的处理冲突的方法。</a:t>
            </a:r>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187</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4148610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（视频中间的练习题）需要剪切 ，在前面视频结束之后做这个练习题，然后再看后面视频。</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758445-A8AD-4FA9-8749-A5073260DCD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684989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r>
              <a:rPr lang="zh-CN" altLang="en-US" dirty="0"/>
              <a:t>（录屏）第一种是最容易想到的：如果发现出现冲突，就按照某种规律（算法）得到下一个哈希地址，如果再冲突，又用相同方法得到下一个哈希地址，直到找到不冲突的哈希地址，就把这个记录存储到这个位置，因此</a:t>
            </a:r>
            <a:r>
              <a:rPr kumimoji="1" lang="zh-CN" altLang="en-US" sz="2400" b="1" dirty="0"/>
              <a:t>为产生冲突的地址 </a:t>
            </a:r>
            <a:r>
              <a:rPr kumimoji="1" lang="en-US" altLang="zh-CN" sz="2400" b="1" dirty="0"/>
              <a:t>H(key) </a:t>
            </a:r>
            <a:r>
              <a:rPr kumimoji="1" lang="zh-CN" altLang="en-US" sz="2400" b="1" dirty="0"/>
              <a:t>求得一个地址序列：</a:t>
            </a:r>
          </a:p>
          <a:p>
            <a:pPr marL="971550" lvl="2" indent="-285750">
              <a:buNone/>
            </a:pPr>
            <a:r>
              <a:rPr kumimoji="1" lang="en-US" altLang="zh-CN" sz="2400" b="1" dirty="0"/>
              <a:t>H</a:t>
            </a:r>
            <a:r>
              <a:rPr kumimoji="1" lang="en-US" altLang="zh-CN" sz="2400" b="1" baseline="-25000" dirty="0"/>
              <a:t>0</a:t>
            </a:r>
            <a:r>
              <a:rPr kumimoji="1" lang="en-US" altLang="zh-CN" sz="2400" b="1" dirty="0"/>
              <a:t>, H</a:t>
            </a:r>
            <a:r>
              <a:rPr kumimoji="1" lang="en-US" altLang="zh-CN" sz="2400" b="1" baseline="-25000" dirty="0"/>
              <a:t>1</a:t>
            </a:r>
            <a:r>
              <a:rPr kumimoji="1" lang="en-US" altLang="zh-CN" sz="2400" b="1" dirty="0"/>
              <a:t>, H</a:t>
            </a:r>
            <a:r>
              <a:rPr kumimoji="1" lang="en-US" altLang="zh-CN" sz="2400" b="1" baseline="-25000" dirty="0"/>
              <a:t>2</a:t>
            </a:r>
            <a:r>
              <a:rPr kumimoji="1" lang="en-US" altLang="zh-CN" sz="2400" b="1" dirty="0"/>
              <a:t>, …, H</a:t>
            </a:r>
            <a:r>
              <a:rPr kumimoji="1" lang="en-US" altLang="zh-CN" sz="2400" b="1" baseline="-25000" dirty="0"/>
              <a:t>s</a:t>
            </a:r>
            <a:r>
              <a:rPr kumimoji="1" lang="en-US" altLang="zh-CN" sz="2400" b="1" dirty="0"/>
              <a:t>     </a:t>
            </a:r>
            <a:r>
              <a:rPr kumimoji="1" lang="en-US" altLang="zh-CN" sz="2400" b="1" i="1" dirty="0"/>
              <a:t>1≤ s≤m-1</a:t>
            </a:r>
            <a:endParaRPr kumimoji="1" lang="en-US" altLang="zh-CN" sz="2400" b="1" dirty="0"/>
          </a:p>
          <a:p>
            <a:pPr marL="971550" lvl="2" indent="-285750">
              <a:buNone/>
            </a:pPr>
            <a:r>
              <a:rPr kumimoji="1" lang="zh-CN" altLang="en-US" sz="2400" b="1" dirty="0"/>
              <a:t>其中：</a:t>
            </a:r>
            <a:r>
              <a:rPr kumimoji="1" lang="en-US" altLang="zh-CN" sz="2400" b="1" dirty="0"/>
              <a:t>H</a:t>
            </a:r>
            <a:r>
              <a:rPr kumimoji="1" lang="en-US" altLang="zh-CN" sz="2400" b="1" baseline="-25000" dirty="0"/>
              <a:t>0 </a:t>
            </a:r>
            <a:r>
              <a:rPr kumimoji="1" lang="en-US" altLang="zh-CN" sz="2400" b="1" dirty="0"/>
              <a:t>= H(key)</a:t>
            </a:r>
          </a:p>
          <a:p>
            <a:pPr marL="971550" lvl="2" indent="-285750">
              <a:buNone/>
            </a:pPr>
            <a:r>
              <a:rPr kumimoji="1" lang="en-US" altLang="zh-CN" sz="2400" b="1" dirty="0"/>
              <a:t>            H</a:t>
            </a:r>
            <a:r>
              <a:rPr kumimoji="1" lang="en-US" altLang="zh-CN" sz="2400" b="1" baseline="-25000" dirty="0"/>
              <a:t>i</a:t>
            </a:r>
            <a:r>
              <a:rPr kumimoji="1" lang="en-US" altLang="zh-CN" sz="2400" b="1" dirty="0"/>
              <a:t> = ( H(key) + </a:t>
            </a:r>
            <a:r>
              <a:rPr kumimoji="1" lang="en-US" altLang="zh-CN" sz="2400" b="1" i="1" dirty="0"/>
              <a:t>d</a:t>
            </a:r>
            <a:r>
              <a:rPr kumimoji="1" lang="en-US" altLang="zh-CN" sz="2400" b="1" i="1" baseline="-25000" dirty="0"/>
              <a:t>i </a:t>
            </a:r>
            <a:r>
              <a:rPr kumimoji="1" lang="en-US" altLang="zh-CN" sz="2400" b="1" dirty="0"/>
              <a:t>) MOD m   </a:t>
            </a:r>
            <a:r>
              <a:rPr kumimoji="1" lang="zh-CN" altLang="en-US" sz="2400" b="1" dirty="0"/>
              <a:t>，</a:t>
            </a:r>
            <a:r>
              <a:rPr kumimoji="1" lang="en-US" altLang="zh-CN" sz="2400" b="1" dirty="0"/>
              <a:t>  </a:t>
            </a:r>
            <a:r>
              <a:rPr kumimoji="1" lang="en-US" altLang="zh-CN" sz="2400" b="1" i="1" dirty="0" err="1"/>
              <a:t>i</a:t>
            </a:r>
            <a:r>
              <a:rPr kumimoji="1" lang="en-US" altLang="zh-CN" sz="2400" b="1" i="1" dirty="0"/>
              <a:t>=1, 2, …, s</a:t>
            </a:r>
          </a:p>
          <a:p>
            <a:pPr marL="971550" lvl="2" indent="-285750">
              <a:buNone/>
            </a:pPr>
            <a:endParaRPr kumimoji="1" lang="zh-CN" altLang="en-US" sz="24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也就是</a:t>
            </a:r>
            <a:r>
              <a:rPr lang="en-US" altLang="zh-CN" dirty="0"/>
              <a:t>Hi</a:t>
            </a:r>
            <a:r>
              <a:rPr lang="zh-CN" altLang="en-US" dirty="0"/>
              <a:t>就是出现冲突通过计算得到的地址序列。这种通过计算得到冲突后地址序列的方法称为</a:t>
            </a:r>
            <a:r>
              <a:rPr kumimoji="1" lang="zh-CN" altLang="en-US" sz="1200" b="1" dirty="0">
                <a:solidFill>
                  <a:srgbClr val="0070C0"/>
                </a:solidFill>
              </a:rPr>
              <a:t>开放地址法。</a:t>
            </a:r>
            <a:r>
              <a:rPr kumimoji="1" lang="en-US" altLang="zh-CN" sz="1200" b="1" dirty="0">
                <a:solidFill>
                  <a:srgbClr val="0070C0"/>
                </a:solidFill>
              </a:rPr>
              <a:t>H1</a:t>
            </a:r>
            <a:r>
              <a:rPr kumimoji="1" lang="zh-CN" altLang="en-US" sz="1200" b="1" dirty="0">
                <a:solidFill>
                  <a:srgbClr val="0070C0"/>
                </a:solidFill>
              </a:rPr>
              <a:t>是出现</a:t>
            </a:r>
            <a:r>
              <a:rPr kumimoji="1" lang="en-US" altLang="zh-CN" sz="1200" b="1" dirty="0">
                <a:solidFill>
                  <a:srgbClr val="0070C0"/>
                </a:solidFill>
              </a:rPr>
              <a:t>1</a:t>
            </a:r>
            <a:r>
              <a:rPr kumimoji="1" lang="zh-CN" altLang="en-US" sz="1200" b="1" dirty="0">
                <a:solidFill>
                  <a:srgbClr val="0070C0"/>
                </a:solidFill>
              </a:rPr>
              <a:t>次冲突后的地址，</a:t>
            </a:r>
            <a:r>
              <a:rPr kumimoji="1" lang="en-US" altLang="zh-CN" sz="1200" b="1" dirty="0">
                <a:solidFill>
                  <a:srgbClr val="0070C0"/>
                </a:solidFill>
              </a:rPr>
              <a:t>H2</a:t>
            </a:r>
            <a:r>
              <a:rPr kumimoji="1" lang="zh-CN" altLang="en-US" sz="1200" b="1" dirty="0">
                <a:solidFill>
                  <a:srgbClr val="0070C0"/>
                </a:solidFill>
              </a:rPr>
              <a:t>是出现</a:t>
            </a:r>
            <a:r>
              <a:rPr kumimoji="1" lang="en-US" altLang="zh-CN" sz="1200" b="1" dirty="0">
                <a:solidFill>
                  <a:srgbClr val="0070C0"/>
                </a:solidFill>
              </a:rPr>
              <a:t>2</a:t>
            </a:r>
            <a:r>
              <a:rPr kumimoji="1" lang="zh-CN" altLang="en-US" sz="1200" b="1" dirty="0">
                <a:solidFill>
                  <a:srgbClr val="0070C0"/>
                </a:solidFill>
              </a:rPr>
              <a:t>次冲突后计算得到的地址，这个计算公式中的</a:t>
            </a:r>
            <a:r>
              <a:rPr kumimoji="1" lang="en-US" altLang="zh-CN" sz="1200" b="1" dirty="0">
                <a:solidFill>
                  <a:srgbClr val="0070C0"/>
                </a:solidFill>
              </a:rPr>
              <a:t>di</a:t>
            </a:r>
            <a:r>
              <a:rPr kumimoji="1" lang="zh-CN" altLang="en-US" sz="1200" b="1" dirty="0">
                <a:solidFill>
                  <a:srgbClr val="0070C0"/>
                </a:solidFill>
              </a:rPr>
              <a:t>是什么？</a:t>
            </a:r>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188</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77277618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a:t>
            </a:r>
            <a:r>
              <a:rPr lang="en-US" altLang="zh-CN" dirty="0"/>
              <a:t>di</a:t>
            </a:r>
            <a:r>
              <a:rPr lang="zh-CN" altLang="en-US" dirty="0"/>
              <a:t>我们称为增量，就是下一个需要探测的地址距离哈希值的距离，通常有</a:t>
            </a:r>
            <a:r>
              <a:rPr lang="en-US" altLang="zh-CN" dirty="0"/>
              <a:t>3</a:t>
            </a:r>
            <a:r>
              <a:rPr lang="zh-CN" altLang="en-US" dirty="0"/>
              <a:t>种取法：</a:t>
            </a:r>
          </a:p>
          <a:p>
            <a:endParaRPr lang="en-US" altLang="zh-CN" dirty="0"/>
          </a:p>
          <a:p>
            <a:pPr>
              <a:lnSpc>
                <a:spcPct val="130000"/>
              </a:lnSpc>
            </a:pPr>
            <a:r>
              <a:rPr lang="en-US" altLang="zh-CN" sz="1200" b="1" dirty="0">
                <a:solidFill>
                  <a:srgbClr val="A50021"/>
                </a:solidFill>
                <a:ea typeface="楷体_GB2312" pitchFamily="49" charset="-122"/>
              </a:rPr>
              <a:t>1</a:t>
            </a:r>
            <a:r>
              <a:rPr lang="en-US" altLang="zh-CN" sz="1200" b="1" dirty="0">
                <a:solidFill>
                  <a:srgbClr val="A50021"/>
                </a:solidFill>
              </a:rPr>
              <a:t>) </a:t>
            </a:r>
            <a:r>
              <a:rPr lang="zh-CN" altLang="en-US" sz="1200" b="1" dirty="0">
                <a:ea typeface="楷体_GB2312" pitchFamily="49" charset="-122"/>
              </a:rPr>
              <a:t>线性探测再散列</a:t>
            </a:r>
            <a:br>
              <a:rPr lang="zh-CN" altLang="en-US" sz="1200" b="1" dirty="0">
                <a:solidFill>
                  <a:srgbClr val="A50021"/>
                </a:solidFill>
                <a:ea typeface="楷体_GB2312" pitchFamily="49" charset="-122"/>
              </a:rPr>
            </a:br>
            <a:r>
              <a:rPr lang="zh-CN" altLang="en-US" sz="1200" b="1" dirty="0">
                <a:solidFill>
                  <a:srgbClr val="A50021"/>
                </a:solidFill>
                <a:ea typeface="楷体_GB2312" pitchFamily="49" charset="-122"/>
              </a:rPr>
              <a:t>  </a:t>
            </a:r>
            <a:r>
              <a:rPr lang="en-US" altLang="zh-CN" sz="1200" b="1" i="1" dirty="0">
                <a:solidFill>
                  <a:srgbClr val="FF0000"/>
                </a:solidFill>
                <a:ea typeface="楷体_GB2312" pitchFamily="49" charset="-122"/>
              </a:rPr>
              <a:t>d</a:t>
            </a:r>
            <a:r>
              <a:rPr lang="en-US" altLang="zh-CN" sz="1200" b="1" i="1" baseline="-25000" dirty="0">
                <a:solidFill>
                  <a:srgbClr val="FF0000"/>
                </a:solidFill>
                <a:ea typeface="楷体_GB2312" pitchFamily="49" charset="-122"/>
              </a:rPr>
              <a:t>i</a:t>
            </a:r>
            <a:r>
              <a:rPr lang="en-US" altLang="zh-CN" sz="1200" b="1" i="1" dirty="0">
                <a:solidFill>
                  <a:srgbClr val="FF0000"/>
                </a:solidFill>
                <a:ea typeface="楷体_GB2312" pitchFamily="49" charset="-122"/>
              </a:rPr>
              <a:t> = c</a:t>
            </a:r>
            <a:r>
              <a:rPr lang="en-US" altLang="zh-CN" sz="1200" b="1" i="1" dirty="0">
                <a:solidFill>
                  <a:srgbClr val="FF0000"/>
                </a:solidFill>
                <a:ea typeface="楷体_GB2312" pitchFamily="49" charset="-122"/>
                <a:sym typeface="Symbol" panose="05050102010706020507" pitchFamily="18" charset="2"/>
              </a:rPr>
              <a:t>  </a:t>
            </a:r>
            <a:r>
              <a:rPr lang="en-US" altLang="zh-CN" sz="1200" b="1" i="1" dirty="0" err="1">
                <a:solidFill>
                  <a:srgbClr val="FF0000"/>
                </a:solidFill>
                <a:ea typeface="楷体_GB2312" pitchFamily="49" charset="-122"/>
              </a:rPr>
              <a:t>i</a:t>
            </a:r>
            <a:r>
              <a:rPr lang="en-US" altLang="zh-CN" sz="1200" b="1" dirty="0">
                <a:solidFill>
                  <a:srgbClr val="A50021"/>
                </a:solidFill>
                <a:ea typeface="楷体_GB2312" pitchFamily="49" charset="-122"/>
              </a:rPr>
              <a:t>   </a:t>
            </a:r>
            <a:r>
              <a:rPr lang="zh-CN" altLang="en-US" sz="1200" b="1" dirty="0">
                <a:solidFill>
                  <a:srgbClr val="A50021"/>
                </a:solidFill>
                <a:ea typeface="楷体_GB2312" pitchFamily="49" charset="-122"/>
              </a:rPr>
              <a:t>最简单的情况  </a:t>
            </a:r>
            <a:r>
              <a:rPr lang="en-US" altLang="zh-CN" sz="1200" b="1" i="1" dirty="0">
                <a:solidFill>
                  <a:srgbClr val="A50021"/>
                </a:solidFill>
                <a:ea typeface="楷体_GB2312" pitchFamily="49" charset="-122"/>
              </a:rPr>
              <a:t>c=1</a:t>
            </a:r>
            <a:endParaRPr lang="en-US" altLang="zh-CN" sz="1200" b="1" dirty="0">
              <a:solidFill>
                <a:srgbClr val="A50021"/>
              </a:solidFill>
              <a:ea typeface="楷体_GB2312" pitchFamily="49" charset="-122"/>
            </a:endParaRPr>
          </a:p>
          <a:p>
            <a:pPr>
              <a:lnSpc>
                <a:spcPct val="130000"/>
              </a:lnSpc>
            </a:pPr>
            <a:r>
              <a:rPr lang="en-US" altLang="zh-CN" sz="1200" b="1" dirty="0">
                <a:solidFill>
                  <a:srgbClr val="A50021"/>
                </a:solidFill>
                <a:ea typeface="楷体_GB2312" pitchFamily="49" charset="-122"/>
              </a:rPr>
              <a:t>2</a:t>
            </a:r>
            <a:r>
              <a:rPr lang="en-US" altLang="zh-CN" sz="1200" b="1" dirty="0">
                <a:solidFill>
                  <a:srgbClr val="A50021"/>
                </a:solidFill>
              </a:rPr>
              <a:t>) </a:t>
            </a:r>
            <a:r>
              <a:rPr lang="zh-CN" altLang="en-US" sz="1200" b="1" dirty="0">
                <a:ea typeface="楷体_GB2312" pitchFamily="49" charset="-122"/>
              </a:rPr>
              <a:t>平方探测再散列</a:t>
            </a:r>
            <a:br>
              <a:rPr lang="zh-CN" altLang="en-US" sz="1200" b="1" dirty="0">
                <a:ea typeface="楷体_GB2312" pitchFamily="49" charset="-122"/>
              </a:rPr>
            </a:br>
            <a:r>
              <a:rPr lang="zh-CN" altLang="en-US" sz="1200" b="1" dirty="0">
                <a:solidFill>
                  <a:srgbClr val="A50021"/>
                </a:solidFill>
                <a:ea typeface="楷体_GB2312" pitchFamily="49" charset="-122"/>
              </a:rPr>
              <a:t>  </a:t>
            </a:r>
            <a:r>
              <a:rPr lang="en-US" altLang="zh-CN" sz="1200" b="1" i="1" dirty="0">
                <a:solidFill>
                  <a:srgbClr val="FF0000"/>
                </a:solidFill>
                <a:ea typeface="楷体_GB2312" pitchFamily="49" charset="-122"/>
              </a:rPr>
              <a:t>d</a:t>
            </a:r>
            <a:r>
              <a:rPr lang="en-US" altLang="zh-CN" sz="1200" b="1" i="1" baseline="-25000" dirty="0">
                <a:solidFill>
                  <a:srgbClr val="FF0000"/>
                </a:solidFill>
                <a:ea typeface="楷体_GB2312" pitchFamily="49" charset="-122"/>
              </a:rPr>
              <a:t>i</a:t>
            </a:r>
            <a:r>
              <a:rPr lang="en-US" altLang="zh-CN" sz="1200" b="1" i="1" dirty="0">
                <a:solidFill>
                  <a:srgbClr val="FF0000"/>
                </a:solidFill>
                <a:ea typeface="楷体_GB2312" pitchFamily="49" charset="-122"/>
              </a:rPr>
              <a:t> = 1</a:t>
            </a:r>
            <a:r>
              <a:rPr lang="en-US" altLang="zh-CN" sz="1200" b="1" i="1" baseline="30000" dirty="0">
                <a:solidFill>
                  <a:srgbClr val="FF0000"/>
                </a:solidFill>
                <a:ea typeface="楷体_GB2312" pitchFamily="49" charset="-122"/>
              </a:rPr>
              <a:t>2</a:t>
            </a:r>
            <a:r>
              <a:rPr lang="en-US" altLang="zh-CN" sz="1200" b="1" i="1" dirty="0">
                <a:solidFill>
                  <a:srgbClr val="FF0000"/>
                </a:solidFill>
                <a:ea typeface="楷体_GB2312" pitchFamily="49" charset="-122"/>
              </a:rPr>
              <a:t>, -1</a:t>
            </a:r>
            <a:r>
              <a:rPr lang="en-US" altLang="zh-CN" sz="1200" b="1" i="1" baseline="30000" dirty="0">
                <a:solidFill>
                  <a:srgbClr val="FF0000"/>
                </a:solidFill>
                <a:ea typeface="楷体_GB2312" pitchFamily="49" charset="-122"/>
              </a:rPr>
              <a:t>2</a:t>
            </a:r>
            <a:r>
              <a:rPr lang="en-US" altLang="zh-CN" sz="1200" b="1" i="1" dirty="0">
                <a:solidFill>
                  <a:srgbClr val="FF0000"/>
                </a:solidFill>
                <a:ea typeface="楷体_GB2312" pitchFamily="49" charset="-122"/>
              </a:rPr>
              <a:t>, 2</a:t>
            </a:r>
            <a:r>
              <a:rPr lang="en-US" altLang="zh-CN" sz="1200" b="1" i="1" baseline="30000" dirty="0">
                <a:solidFill>
                  <a:srgbClr val="FF0000"/>
                </a:solidFill>
                <a:ea typeface="楷体_GB2312" pitchFamily="49" charset="-122"/>
              </a:rPr>
              <a:t>2</a:t>
            </a:r>
            <a:r>
              <a:rPr lang="en-US" altLang="zh-CN" sz="1200" b="1" i="1" dirty="0">
                <a:solidFill>
                  <a:srgbClr val="FF0000"/>
                </a:solidFill>
                <a:ea typeface="楷体_GB2312" pitchFamily="49" charset="-122"/>
              </a:rPr>
              <a:t>, -2</a:t>
            </a:r>
            <a:r>
              <a:rPr lang="en-US" altLang="zh-CN" sz="1200" b="1" i="1" baseline="30000" dirty="0">
                <a:solidFill>
                  <a:srgbClr val="FF0000"/>
                </a:solidFill>
                <a:ea typeface="楷体_GB2312" pitchFamily="49" charset="-122"/>
              </a:rPr>
              <a:t>2</a:t>
            </a:r>
            <a:r>
              <a:rPr lang="en-US" altLang="zh-CN" sz="1200" b="1" i="1" dirty="0">
                <a:solidFill>
                  <a:srgbClr val="FF0000"/>
                </a:solidFill>
                <a:ea typeface="楷体_GB2312" pitchFamily="49" charset="-122"/>
              </a:rPr>
              <a:t>, …</a:t>
            </a:r>
            <a:r>
              <a:rPr lang="en-US" altLang="zh-CN" sz="1200" b="1" i="1" dirty="0">
                <a:solidFill>
                  <a:srgbClr val="FF0000"/>
                </a:solidFill>
                <a:latin typeface="楷体_GB2312" pitchFamily="49" charset="-122"/>
                <a:ea typeface="楷体_GB2312" pitchFamily="49" charset="-122"/>
              </a:rPr>
              <a:t>,</a:t>
            </a:r>
          </a:p>
          <a:p>
            <a:pPr>
              <a:lnSpc>
                <a:spcPct val="130000"/>
              </a:lnSpc>
            </a:pPr>
            <a:r>
              <a:rPr lang="zh-CN" altLang="en-US" sz="1200" b="1" i="1" dirty="0">
                <a:solidFill>
                  <a:srgbClr val="FF0000"/>
                </a:solidFill>
                <a:latin typeface="楷体_GB2312" pitchFamily="49" charset="-122"/>
                <a:ea typeface="楷体_GB2312" pitchFamily="49" charset="-122"/>
              </a:rPr>
              <a:t>我们实际上可以证明，在可用空间</a:t>
            </a:r>
            <a:r>
              <a:rPr lang="en-US" altLang="zh-CN" sz="1200" b="1" i="1" dirty="0">
                <a:solidFill>
                  <a:srgbClr val="FF0000"/>
                </a:solidFill>
                <a:latin typeface="楷体_GB2312" pitchFamily="49" charset="-122"/>
                <a:ea typeface="楷体_GB2312" pitchFamily="49" charset="-122"/>
              </a:rPr>
              <a:t>&lt;</a:t>
            </a:r>
            <a:r>
              <a:rPr lang="zh-CN" altLang="en-US" sz="1200" b="1" i="1" dirty="0">
                <a:solidFill>
                  <a:srgbClr val="FF0000"/>
                </a:solidFill>
                <a:latin typeface="楷体_GB2312" pitchFamily="49" charset="-122"/>
                <a:ea typeface="楷体_GB2312" pitchFamily="49" charset="-122"/>
              </a:rPr>
              <a:t>存储空间一半的条件下，这种取法能够保证总有空间可以存储数据。且因为探测距离越来越远，比线性探测再散列更不容易出现聚集。</a:t>
            </a:r>
            <a:endParaRPr lang="en-US" altLang="zh-CN" sz="1200" b="1" dirty="0">
              <a:solidFill>
                <a:srgbClr val="A50021"/>
              </a:solidFill>
              <a:latin typeface="楷体_GB2312" pitchFamily="49" charset="-122"/>
              <a:ea typeface="楷体_GB2312" pitchFamily="49" charset="-122"/>
            </a:endParaRPr>
          </a:p>
          <a:p>
            <a:pPr>
              <a:lnSpc>
                <a:spcPct val="130000"/>
              </a:lnSpc>
            </a:pPr>
            <a:r>
              <a:rPr lang="en-US" altLang="zh-CN" sz="1200" b="1" dirty="0">
                <a:solidFill>
                  <a:srgbClr val="A50021"/>
                </a:solidFill>
                <a:ea typeface="楷体_GB2312" pitchFamily="49" charset="-122"/>
              </a:rPr>
              <a:t>3</a:t>
            </a:r>
            <a:r>
              <a:rPr lang="en-US" altLang="zh-CN" sz="1200" b="1" dirty="0">
                <a:solidFill>
                  <a:srgbClr val="A50021"/>
                </a:solidFill>
              </a:rPr>
              <a:t>) </a:t>
            </a:r>
            <a:r>
              <a:rPr lang="zh-CN" altLang="en-US" sz="1200" b="1" dirty="0">
                <a:ea typeface="楷体_GB2312" pitchFamily="49" charset="-122"/>
              </a:rPr>
              <a:t>随机探测再散列</a:t>
            </a:r>
            <a:br>
              <a:rPr lang="zh-CN" altLang="en-US" sz="1200" b="1" dirty="0">
                <a:solidFill>
                  <a:srgbClr val="A50021"/>
                </a:solidFill>
                <a:ea typeface="楷体_GB2312" pitchFamily="49" charset="-122"/>
              </a:rPr>
            </a:br>
            <a:r>
              <a:rPr lang="zh-CN" altLang="en-US" sz="1200" b="1" dirty="0">
                <a:solidFill>
                  <a:srgbClr val="A50021"/>
                </a:solidFill>
                <a:ea typeface="楷体_GB2312" pitchFamily="49" charset="-122"/>
              </a:rPr>
              <a:t>  </a:t>
            </a:r>
            <a:r>
              <a:rPr lang="en-US" altLang="zh-CN" sz="1200" b="1" i="1" dirty="0">
                <a:solidFill>
                  <a:srgbClr val="FF0000"/>
                </a:solidFill>
                <a:ea typeface="楷体_GB2312" pitchFamily="49" charset="-122"/>
              </a:rPr>
              <a:t>d</a:t>
            </a:r>
            <a:r>
              <a:rPr lang="en-US" altLang="zh-CN" sz="1200" b="1" i="1" baseline="-25000" dirty="0">
                <a:solidFill>
                  <a:srgbClr val="FF0000"/>
                </a:solidFill>
                <a:ea typeface="楷体_GB2312" pitchFamily="49" charset="-122"/>
              </a:rPr>
              <a:t>i</a:t>
            </a:r>
            <a:r>
              <a:rPr lang="en-US" altLang="zh-CN" sz="1200" b="1" i="1" dirty="0">
                <a:solidFill>
                  <a:srgbClr val="FF0000"/>
                </a:solidFill>
                <a:ea typeface="楷体_GB2312" pitchFamily="49" charset="-122"/>
              </a:rPr>
              <a:t> </a:t>
            </a:r>
            <a:r>
              <a:rPr lang="zh-CN" altLang="en-US" sz="1200" b="1" dirty="0">
                <a:solidFill>
                  <a:srgbClr val="FF0000"/>
                </a:solidFill>
                <a:ea typeface="楷体_GB2312" pitchFamily="49" charset="-122"/>
              </a:rPr>
              <a:t>是一组伪随机数列，因为如果是真正的随机数，就会造成查找的时候找不到</a:t>
            </a:r>
            <a:r>
              <a:rPr lang="en-US" altLang="zh-CN" sz="1200" b="1" dirty="0">
                <a:solidFill>
                  <a:srgbClr val="FF0000"/>
                </a:solidFill>
                <a:ea typeface="楷体_GB2312" pitchFamily="49" charset="-122"/>
              </a:rPr>
              <a:t>key</a:t>
            </a:r>
            <a:r>
              <a:rPr lang="zh-CN" altLang="en-US" sz="1200" b="1" dirty="0">
                <a:solidFill>
                  <a:srgbClr val="FF0000"/>
                </a:solidFill>
                <a:ea typeface="楷体_GB2312" pitchFamily="49" charset="-122"/>
              </a:rPr>
              <a:t>对应的地址。</a:t>
            </a:r>
            <a:endParaRPr lang="en-US" altLang="zh-CN" sz="1200" b="1" dirty="0">
              <a:solidFill>
                <a:srgbClr val="FF0000"/>
              </a:solidFill>
              <a:ea typeface="楷体_GB2312" pitchFamily="49" charset="-122"/>
            </a:endParaRPr>
          </a:p>
          <a:p>
            <a:pPr>
              <a:lnSpc>
                <a:spcPct val="130000"/>
              </a:lnSpc>
            </a:pPr>
            <a:r>
              <a:rPr lang="zh-CN" altLang="en-US" sz="1200" b="1" i="1" dirty="0">
                <a:solidFill>
                  <a:srgbClr val="FF0000"/>
                </a:solidFill>
                <a:ea typeface="楷体_GB2312" pitchFamily="49" charset="-122"/>
              </a:rPr>
              <a:t>下面我们通过实例来认识一下开放地址法如何寻找哈希地址，出现冲突又如何解决冲突，最后成功建立哈希查找表的。</a:t>
            </a:r>
            <a:endParaRPr lang="en-US" altLang="zh-CN" sz="1200" b="1" i="1" dirty="0">
              <a:solidFill>
                <a:srgbClr val="A50021"/>
              </a:solidFill>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189</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55379776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第一种处理冲突的方法是开放地址法，就是按照某种算法寻找空位置存放冲突的数据。第二种是再哈希。就是发生冲突之后，再用一个哈希函数求哈希地址，如果又冲突，就再用一个哈希函数求哈希地址，直到找到空余空间存放数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t>这种方法不会产生“聚类”，但会增加计算时间。</a:t>
            </a:r>
            <a:endParaRPr kumimoji="1" lang="en-US" altLang="zh-CN" sz="1200" b="1" dirty="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191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81456683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（录屏）第三种叫链地址法，就是</a:t>
            </a:r>
            <a:r>
              <a:rPr kumimoji="1" lang="zh-CN" altLang="en-US" sz="1200" b="1" dirty="0">
                <a:latin typeface="Times New Roman" panose="02020603050405020304" pitchFamily="18" charset="0"/>
                <a:ea typeface="楷体_GB2312" pitchFamily="49" charset="-122"/>
              </a:rPr>
              <a:t>将所有哈希地址相同的记录都链接在同一链表中。       </a:t>
            </a:r>
          </a:p>
          <a:p>
            <a:r>
              <a:rPr lang="zh-CN" altLang="en-US" dirty="0"/>
              <a:t>比如，同样的关键字集合</a:t>
            </a:r>
            <a:r>
              <a:rPr kumimoji="1" lang="en-US" altLang="zh-CN" b="1" dirty="0">
                <a:solidFill>
                  <a:srgbClr val="A50021"/>
                </a:solidFill>
                <a:latin typeface="楷体_GB2312" pitchFamily="49" charset="-122"/>
                <a:ea typeface="楷体_GB2312" pitchFamily="49" charset="-122"/>
              </a:rPr>
              <a:t>{19,01,23,14,55,68,11,82,36}</a:t>
            </a:r>
            <a:r>
              <a:rPr kumimoji="1" lang="zh-CN" altLang="en-US" b="1" dirty="0">
                <a:solidFill>
                  <a:srgbClr val="A50021"/>
                </a:solidFill>
                <a:latin typeface="楷体_GB2312" pitchFamily="49" charset="-122"/>
                <a:ea typeface="楷体_GB2312" pitchFamily="49" charset="-122"/>
              </a:rPr>
              <a:t>，</a:t>
            </a:r>
          </a:p>
          <a:p>
            <a:r>
              <a:rPr kumimoji="1" lang="zh-CN" altLang="en-US" b="1" dirty="0">
                <a:latin typeface="楷体_GB2312" pitchFamily="49" charset="-122"/>
                <a:ea typeface="楷体_GB2312" pitchFamily="49" charset="-122"/>
              </a:rPr>
              <a:t>哈希函数为 </a:t>
            </a:r>
            <a:r>
              <a:rPr kumimoji="1" lang="en-US" altLang="zh-CN" b="1" dirty="0">
                <a:latin typeface="楷体_GB2312" pitchFamily="49" charset="-122"/>
                <a:ea typeface="楷体_GB2312" pitchFamily="49" charset="-122"/>
              </a:rPr>
              <a:t>H(key)=key MOD 7</a:t>
            </a:r>
            <a:r>
              <a:rPr kumimoji="1" lang="zh-CN" altLang="en-US" b="1" dirty="0">
                <a:latin typeface="楷体_GB2312" pitchFamily="49" charset="-122"/>
                <a:ea typeface="楷体_GB2312" pitchFamily="49" charset="-122"/>
              </a:rPr>
              <a:t>，那么哈希值在</a:t>
            </a:r>
            <a:r>
              <a:rPr kumimoji="1" lang="en-US" altLang="zh-CN" b="1" dirty="0">
                <a:latin typeface="楷体_GB2312" pitchFamily="49" charset="-122"/>
                <a:ea typeface="楷体_GB2312" pitchFamily="49" charset="-122"/>
              </a:rPr>
              <a:t>0-6</a:t>
            </a:r>
            <a:r>
              <a:rPr kumimoji="1" lang="zh-CN" altLang="en-US" b="1" dirty="0">
                <a:latin typeface="楷体_GB2312" pitchFamily="49" charset="-122"/>
                <a:ea typeface="楷体_GB2312" pitchFamily="49" charset="-122"/>
              </a:rPr>
              <a:t>之间，然后我们计算关键字集合的哈希值为</a:t>
            </a:r>
            <a:r>
              <a:rPr kumimoji="1" lang="en-US" altLang="zh-CN" b="1" dirty="0">
                <a:latin typeface="楷体_GB2312" pitchFamily="49" charset="-122"/>
                <a:ea typeface="楷体_GB2312" pitchFamily="49" charset="-122"/>
              </a:rPr>
              <a:t>{5,1,2,0,6,2,4,5,1},</a:t>
            </a:r>
            <a:r>
              <a:rPr kumimoji="1" lang="zh-CN" altLang="en-US" b="1" dirty="0">
                <a:latin typeface="楷体_GB2312" pitchFamily="49" charset="-122"/>
                <a:ea typeface="楷体_GB2312" pitchFamily="49" charset="-122"/>
              </a:rPr>
              <a:t>然后把哈希值相同的数据串成单链表，比如</a:t>
            </a:r>
            <a:r>
              <a:rPr kumimoji="1" lang="en-US" altLang="zh-CN" b="1" dirty="0">
                <a:latin typeface="楷体_GB2312" pitchFamily="49" charset="-122"/>
                <a:ea typeface="楷体_GB2312" pitchFamily="49" charset="-122"/>
              </a:rPr>
              <a:t>1,36</a:t>
            </a:r>
            <a:r>
              <a:rPr kumimoji="1" lang="zh-CN" altLang="en-US" b="1" dirty="0">
                <a:latin typeface="楷体_GB2312" pitchFamily="49" charset="-122"/>
                <a:ea typeface="楷体_GB2312" pitchFamily="49" charset="-122"/>
              </a:rPr>
              <a:t>的哈希值都是</a:t>
            </a:r>
            <a:r>
              <a:rPr kumimoji="1" lang="en-US" altLang="zh-CN" b="1" dirty="0">
                <a:latin typeface="楷体_GB2312" pitchFamily="49" charset="-122"/>
                <a:ea typeface="楷体_GB2312" pitchFamily="49" charset="-122"/>
              </a:rPr>
              <a:t>1</a:t>
            </a:r>
            <a:r>
              <a:rPr kumimoji="1" lang="zh-CN" altLang="en-US" b="1" dirty="0">
                <a:latin typeface="楷体_GB2312" pitchFamily="49" charset="-122"/>
                <a:ea typeface="楷体_GB2312" pitchFamily="49" charset="-122"/>
              </a:rPr>
              <a:t>，所以他们就在哈希值为</a:t>
            </a:r>
            <a:r>
              <a:rPr kumimoji="1" lang="en-US" altLang="zh-CN" b="1" dirty="0">
                <a:latin typeface="楷体_GB2312" pitchFamily="49" charset="-122"/>
                <a:ea typeface="楷体_GB2312" pitchFamily="49" charset="-122"/>
              </a:rPr>
              <a:t>1 </a:t>
            </a:r>
            <a:r>
              <a:rPr kumimoji="1" lang="zh-CN" altLang="en-US" b="1" dirty="0">
                <a:latin typeface="楷体_GB2312" pitchFamily="49" charset="-122"/>
                <a:ea typeface="楷体_GB2312" pitchFamily="49" charset="-122"/>
              </a:rPr>
              <a:t>为头结点的单链表中。</a:t>
            </a:r>
            <a:endParaRPr kumimoji="1" lang="en-US" altLang="zh-CN" b="1" dirty="0">
              <a:latin typeface="楷体_GB2312" pitchFamily="49" charset="-122"/>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192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6397653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（录屏）第四种叫</a:t>
            </a:r>
            <a:r>
              <a:rPr kumimoji="1" lang="zh-CN" altLang="en-US" sz="1200" b="1" dirty="0">
                <a:solidFill>
                  <a:srgbClr val="0070C0"/>
                </a:solidFill>
              </a:rPr>
              <a:t>公共溢出区法</a:t>
            </a:r>
          </a:p>
          <a:p>
            <a:r>
              <a:rPr lang="zh-CN" altLang="en-US" dirty="0"/>
              <a:t>基本思想就是将出现冲突的数据存放在另外一个叫做溢出表的区域。</a:t>
            </a:r>
            <a:endParaRPr lang="en-US" altLang="zh-CN" dirty="0"/>
          </a:p>
          <a:p>
            <a:r>
              <a:rPr lang="zh-CN" altLang="en-US" dirty="0"/>
              <a:t>这四种就是最常见的处理冲突的技术。</a:t>
            </a:r>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193</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8213637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None/>
            </a:pPr>
            <a:r>
              <a:rPr lang="zh-CN" altLang="en-US" dirty="0"/>
              <a:t>（录屏）</a:t>
            </a:r>
            <a:r>
              <a:rPr lang="zh-CN" altLang="en-US" sz="1200" b="1" dirty="0"/>
              <a:t>在哈希表上查找的过程和哈希造表的构造过程基本一致。</a:t>
            </a:r>
          </a:p>
          <a:p>
            <a:pPr marL="0" indent="0">
              <a:buNone/>
            </a:pPr>
            <a:r>
              <a:rPr lang="en-US" altLang="zh-CN" sz="1200" b="1" dirty="0">
                <a:solidFill>
                  <a:srgbClr val="002060"/>
                </a:solidFill>
              </a:rPr>
              <a:t>1</a:t>
            </a:r>
            <a:r>
              <a:rPr lang="zh-CN" altLang="en-US" sz="1200" b="1" dirty="0">
                <a:solidFill>
                  <a:srgbClr val="002060"/>
                </a:solidFill>
              </a:rPr>
              <a:t>）给定</a:t>
            </a:r>
            <a:r>
              <a:rPr lang="en-US" altLang="zh-CN" sz="1200" b="1" dirty="0">
                <a:solidFill>
                  <a:srgbClr val="002060"/>
                </a:solidFill>
              </a:rPr>
              <a:t>K</a:t>
            </a:r>
            <a:r>
              <a:rPr lang="zh-CN" altLang="en-US" sz="1200" b="1" dirty="0">
                <a:solidFill>
                  <a:srgbClr val="002060"/>
                </a:solidFill>
              </a:rPr>
              <a:t>值，根据构造表时所用的哈希函数求哈希地址</a:t>
            </a:r>
            <a:r>
              <a:rPr lang="en-US" altLang="zh-CN" sz="1200" b="1" dirty="0">
                <a:solidFill>
                  <a:srgbClr val="002060"/>
                </a:solidFill>
              </a:rPr>
              <a:t>j</a:t>
            </a:r>
            <a:r>
              <a:rPr lang="zh-CN" altLang="en-US" sz="1200" b="1" dirty="0">
                <a:solidFill>
                  <a:srgbClr val="002060"/>
                </a:solidFill>
              </a:rPr>
              <a:t>，</a:t>
            </a:r>
          </a:p>
          <a:p>
            <a:pPr marL="0" indent="0">
              <a:buNone/>
            </a:pPr>
            <a:r>
              <a:rPr lang="en-US" altLang="zh-CN" sz="1200" b="1" dirty="0">
                <a:solidFill>
                  <a:srgbClr val="002060"/>
                </a:solidFill>
              </a:rPr>
              <a:t>2</a:t>
            </a:r>
            <a:r>
              <a:rPr lang="zh-CN" altLang="en-US" sz="1200" b="1" dirty="0">
                <a:solidFill>
                  <a:srgbClr val="002060"/>
                </a:solidFill>
              </a:rPr>
              <a:t>）若此位置无记录</a:t>
            </a:r>
            <a:r>
              <a:rPr lang="en-US" altLang="zh-CN" sz="1200" b="1" dirty="0">
                <a:solidFill>
                  <a:srgbClr val="002060"/>
                </a:solidFill>
              </a:rPr>
              <a:t>, </a:t>
            </a:r>
            <a:r>
              <a:rPr lang="zh-CN" altLang="en-US" sz="1200" b="1" dirty="0">
                <a:solidFill>
                  <a:srgbClr val="002060"/>
                </a:solidFill>
              </a:rPr>
              <a:t>则查找不成功；</a:t>
            </a:r>
          </a:p>
          <a:p>
            <a:pPr marL="0" indent="0">
              <a:buNone/>
            </a:pPr>
            <a:r>
              <a:rPr lang="zh-CN" altLang="en-US" sz="1200" b="1" dirty="0">
                <a:solidFill>
                  <a:srgbClr val="002060"/>
                </a:solidFill>
              </a:rPr>
              <a:t>否则比较关键字，若和给定的关键字相等则成功；</a:t>
            </a:r>
          </a:p>
          <a:p>
            <a:pPr marL="0" indent="0">
              <a:buNone/>
            </a:pPr>
            <a:r>
              <a:rPr lang="zh-CN" altLang="en-US" sz="1200" b="1" dirty="0">
                <a:solidFill>
                  <a:srgbClr val="002060"/>
                </a:solidFill>
              </a:rPr>
              <a:t>否则根据构造表时设定的冲突处理的方法计算“下一地址”， </a:t>
            </a:r>
          </a:p>
          <a:p>
            <a:pPr marL="0" indent="0">
              <a:buNone/>
            </a:pPr>
            <a:r>
              <a:rPr lang="zh-CN" altLang="en-US" sz="1200" b="1" dirty="0">
                <a:solidFill>
                  <a:srgbClr val="002060"/>
                </a:solidFill>
              </a:rPr>
              <a:t>重复</a:t>
            </a:r>
            <a:r>
              <a:rPr lang="en-US" altLang="zh-CN" sz="1200" b="1" dirty="0">
                <a:solidFill>
                  <a:srgbClr val="002060"/>
                </a:solidFill>
              </a:rPr>
              <a:t>2</a:t>
            </a:r>
            <a:r>
              <a:rPr lang="zh-CN" altLang="en-US" sz="1200" b="1" dirty="0">
                <a:solidFill>
                  <a:srgbClr val="002060"/>
                </a:solidFill>
              </a:rPr>
              <a:t>）</a:t>
            </a:r>
          </a:p>
          <a:p>
            <a:endParaRPr lang="zh-CN" altLang="en-US" dirty="0"/>
          </a:p>
        </p:txBody>
      </p:sp>
      <p:sp>
        <p:nvSpPr>
          <p:cNvPr id="4" name="灯片编号占位符 3"/>
          <p:cNvSpPr>
            <a:spLocks noGrp="1"/>
          </p:cNvSpPr>
          <p:nvPr>
            <p:ph type="sldNum" sz="quarter" idx="10"/>
          </p:nvPr>
        </p:nvSpPr>
        <p:spPr/>
        <p:txBody>
          <a:bodyPr/>
          <a:lstStyle/>
          <a:p>
            <a:pPr defTabSz="457200">
              <a:defRPr/>
            </a:pPr>
            <a:fld id="{7DE7C9E2-0696-4CDF-B29D-A91D87F39CB9}" type="slidenum">
              <a:rPr lang="zh-CN" altLang="en-US" smtClean="0">
                <a:solidFill>
                  <a:prstClr val="black"/>
                </a:solidFill>
                <a:latin typeface="Calibri" panose="020F0502020204030204"/>
                <a:ea typeface="宋体" panose="02010600030101010101" pitchFamily="2" charset="-122"/>
              </a:rPr>
              <a:pPr defTabSz="457200">
                <a:defRPr/>
              </a:pPr>
              <a:t>194</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9209451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（录屏）根据查找算法思想写出程序代码。</a:t>
            </a:r>
          </a:p>
        </p:txBody>
      </p:sp>
      <p:sp>
        <p:nvSpPr>
          <p:cNvPr id="4" name="灯片编号占位符 3"/>
          <p:cNvSpPr>
            <a:spLocks noGrp="1"/>
          </p:cNvSpPr>
          <p:nvPr>
            <p:ph type="sldNum" sz="quarter" idx="10"/>
          </p:nvPr>
        </p:nvSpPr>
        <p:spPr/>
        <p:txBody>
          <a:bodyPr/>
          <a:lstStyle/>
          <a:p>
            <a:pPr defTabSz="457200">
              <a:defRPr/>
            </a:pPr>
            <a:fld id="{7DE7C9E2-0696-4CDF-B29D-A91D87F39CB9}" type="slidenum">
              <a:rPr lang="zh-CN" altLang="en-US" smtClean="0">
                <a:solidFill>
                  <a:prstClr val="black"/>
                </a:solidFill>
                <a:latin typeface="Calibri" panose="020F0502020204030204"/>
                <a:ea typeface="宋体" panose="02010600030101010101" pitchFamily="2" charset="-122"/>
              </a:rPr>
              <a:pPr defTabSz="457200">
                <a:defRPr/>
              </a:pPr>
              <a:t>196</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70268053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Rot="1" noChangeAspect="1" noChangeArrowheads="1" noTextEdit="1"/>
          </p:cNvSpPr>
          <p:nvPr>
            <p:ph type="sldImg"/>
          </p:nvPr>
        </p:nvSpPr>
        <p:spPr>
          <a:xfrm>
            <a:off x="685800" y="1143000"/>
            <a:ext cx="5486400" cy="3086100"/>
          </a:xfrm>
          <a:ln/>
        </p:spPr>
      </p:sp>
      <p:sp>
        <p:nvSpPr>
          <p:cNvPr id="376835" name="Rectangle 3"/>
          <p:cNvSpPr>
            <a:spLocks noGrp="1" noChangeArrowheads="1"/>
          </p:cNvSpPr>
          <p:nvPr>
            <p:ph type="body" idx="1"/>
          </p:nvPr>
        </p:nvSpPr>
        <p:spPr/>
        <p:txBody>
          <a:bodyPr/>
          <a:lstStyle/>
          <a:p>
            <a:r>
              <a:rPr lang="zh-CN" altLang="en-US" dirty="0"/>
              <a:t>（录屏）我们看一个例子，关键字集合、哈希函数、冲突方法都选择好了，然后建立了这个哈希查找表。现在，我们要查找关键字为</a:t>
            </a:r>
            <a:r>
              <a:rPr lang="en-US" altLang="zh-CN" dirty="0"/>
              <a:t>84</a:t>
            </a:r>
            <a:r>
              <a:rPr lang="zh-CN" altLang="en-US" dirty="0"/>
              <a:t>的记录。</a:t>
            </a:r>
            <a:endParaRPr lang="en-US" altLang="zh-CN" dirty="0"/>
          </a:p>
          <a:p>
            <a:pPr eaLnBrk="0" hangingPunct="0"/>
            <a:r>
              <a:rPr lang="pt-BR" altLang="zh-CN" sz="1200" b="1" dirty="0">
                <a:latin typeface="隶书" panose="02010509060101010101" pitchFamily="49" charset="-122"/>
                <a:ea typeface="隶书" panose="02010509060101010101" pitchFamily="49" charset="-122"/>
              </a:rPr>
              <a:t>Key=84</a:t>
            </a:r>
          </a:p>
          <a:p>
            <a:pPr eaLnBrk="0" hangingPunct="0"/>
            <a:r>
              <a:rPr lang="zh-CN" altLang="en-US" sz="1200" b="1" dirty="0">
                <a:latin typeface="隶书" panose="02010509060101010101" pitchFamily="49" charset="-122"/>
                <a:ea typeface="隶书" panose="02010509060101010101" pitchFamily="49" charset="-122"/>
              </a:rPr>
              <a:t>哈希地址</a:t>
            </a:r>
            <a:r>
              <a:rPr lang="pt-BR" altLang="zh-CN" sz="1200" b="1" dirty="0">
                <a:latin typeface="隶书" panose="02010509060101010101" pitchFamily="49" charset="-122"/>
                <a:ea typeface="隶书" panose="02010509060101010101" pitchFamily="49" charset="-122"/>
              </a:rPr>
              <a:t>H(84)=6</a:t>
            </a:r>
            <a:r>
              <a:rPr lang="zh-CN" altLang="pt-BR" sz="1200" b="1" dirty="0">
                <a:latin typeface="隶书" panose="02010509060101010101" pitchFamily="49" charset="-122"/>
                <a:ea typeface="隶书" panose="02010509060101010101" pitchFamily="49" charset="-122"/>
              </a:rPr>
              <a:t>，</a:t>
            </a:r>
            <a:r>
              <a:rPr lang="zh-CN" altLang="en-US" sz="1200" b="1" dirty="0">
                <a:latin typeface="隶书" panose="02010509060101010101" pitchFamily="49" charset="-122"/>
                <a:ea typeface="隶书" panose="02010509060101010101" pitchFamily="49" charset="-122"/>
              </a:rPr>
              <a:t>因为</a:t>
            </a:r>
            <a:r>
              <a:rPr lang="pt-BR" altLang="zh-CN" sz="1200" b="1" dirty="0">
                <a:latin typeface="隶书" panose="02010509060101010101" pitchFamily="49" charset="-122"/>
                <a:ea typeface="隶书" panose="02010509060101010101" pitchFamily="49" charset="-122"/>
              </a:rPr>
              <a:t>e.data[6]</a:t>
            </a:r>
            <a:r>
              <a:rPr lang="zh-CN" altLang="en-US" sz="1200" b="1" dirty="0">
                <a:latin typeface="隶书" panose="02010509060101010101" pitchFamily="49" charset="-122"/>
                <a:ea typeface="隶书" panose="02010509060101010101" pitchFamily="49" charset="-122"/>
              </a:rPr>
              <a:t>不空</a:t>
            </a:r>
            <a:r>
              <a:rPr lang="zh-CN" altLang="pt-BR" sz="1200" b="1" dirty="0">
                <a:latin typeface="隶书" panose="02010509060101010101" pitchFamily="49" charset="-122"/>
                <a:ea typeface="隶书" panose="02010509060101010101" pitchFamily="49" charset="-122"/>
              </a:rPr>
              <a:t>，</a:t>
            </a:r>
            <a:r>
              <a:rPr lang="zh-CN" altLang="en-US" sz="1200" b="1" dirty="0">
                <a:latin typeface="隶书" panose="02010509060101010101" pitchFamily="49" charset="-122"/>
                <a:ea typeface="隶书" panose="02010509060101010101" pitchFamily="49" charset="-122"/>
              </a:rPr>
              <a:t>且</a:t>
            </a:r>
            <a:r>
              <a:rPr lang="pt-BR" altLang="zh-CN" sz="1200" b="1" dirty="0">
                <a:latin typeface="隶书" panose="02010509060101010101" pitchFamily="49" charset="-122"/>
                <a:ea typeface="隶书" panose="02010509060101010101" pitchFamily="49" charset="-122"/>
              </a:rPr>
              <a:t>e.data[6].key=19≠84</a:t>
            </a:r>
            <a:r>
              <a:rPr lang="zh-CN" altLang="pt-BR" sz="1200" b="1" dirty="0">
                <a:latin typeface="隶书" panose="02010509060101010101" pitchFamily="49" charset="-122"/>
                <a:ea typeface="隶书" panose="02010509060101010101" pitchFamily="49" charset="-122"/>
              </a:rPr>
              <a:t>，冲突</a:t>
            </a:r>
          </a:p>
          <a:p>
            <a:pPr eaLnBrk="0" hangingPunct="0"/>
            <a:r>
              <a:rPr lang="zh-CN" altLang="en-US" sz="1200" b="1" dirty="0">
                <a:latin typeface="隶书" panose="02010509060101010101" pitchFamily="49" charset="-122"/>
                <a:ea typeface="隶书" panose="02010509060101010101" pitchFamily="49" charset="-122"/>
              </a:rPr>
              <a:t>冲突处理</a:t>
            </a:r>
            <a:r>
              <a:rPr lang="pt-BR" altLang="zh-CN" sz="1200" b="1" dirty="0">
                <a:latin typeface="隶书" panose="02010509060101010101" pitchFamily="49" charset="-122"/>
                <a:ea typeface="隶书" panose="02010509060101010101" pitchFamily="49" charset="-122"/>
              </a:rPr>
              <a:t>H1=(6+1)MOD13=7</a:t>
            </a:r>
            <a:r>
              <a:rPr lang="zh-CN" altLang="pt-BR" sz="1200" b="1" dirty="0">
                <a:latin typeface="隶书" panose="02010509060101010101" pitchFamily="49" charset="-122"/>
                <a:ea typeface="隶书" panose="02010509060101010101" pitchFamily="49" charset="-122"/>
              </a:rPr>
              <a:t>，</a:t>
            </a:r>
            <a:r>
              <a:rPr lang="pt-BR" altLang="zh-CN" sz="1200" b="1" dirty="0">
                <a:latin typeface="隶书" panose="02010509060101010101" pitchFamily="49" charset="-122"/>
                <a:ea typeface="隶书" panose="02010509060101010101" pitchFamily="49" charset="-122"/>
              </a:rPr>
              <a:t>e.data[7]</a:t>
            </a:r>
            <a:r>
              <a:rPr lang="zh-CN" altLang="en-US" sz="1200" b="1" dirty="0">
                <a:latin typeface="隶书" panose="02010509060101010101" pitchFamily="49" charset="-122"/>
                <a:ea typeface="隶书" panose="02010509060101010101" pitchFamily="49" charset="-122"/>
              </a:rPr>
              <a:t>不空</a:t>
            </a:r>
            <a:r>
              <a:rPr lang="zh-CN" altLang="pt-BR" sz="1200" b="1" dirty="0">
                <a:latin typeface="隶书" panose="02010509060101010101" pitchFamily="49" charset="-122"/>
                <a:ea typeface="隶书" panose="02010509060101010101" pitchFamily="49" charset="-122"/>
              </a:rPr>
              <a:t>，</a:t>
            </a:r>
            <a:r>
              <a:rPr lang="zh-CN" altLang="en-US" sz="1200" b="1" dirty="0">
                <a:latin typeface="隶书" panose="02010509060101010101" pitchFamily="49" charset="-122"/>
                <a:ea typeface="隶书" panose="02010509060101010101" pitchFamily="49" charset="-122"/>
              </a:rPr>
              <a:t>且</a:t>
            </a:r>
            <a:r>
              <a:rPr lang="pt-BR" altLang="zh-CN" sz="1200" b="1" dirty="0">
                <a:latin typeface="隶书" panose="02010509060101010101" pitchFamily="49" charset="-122"/>
                <a:ea typeface="隶书" panose="02010509060101010101" pitchFamily="49" charset="-122"/>
              </a:rPr>
              <a:t>e.data[7].key=20≠84, </a:t>
            </a:r>
            <a:r>
              <a:rPr lang="zh-CN" altLang="en-US" sz="1200" b="1" dirty="0">
                <a:latin typeface="隶书" panose="02010509060101010101" pitchFamily="49" charset="-122"/>
                <a:ea typeface="隶书" panose="02010509060101010101" pitchFamily="49" charset="-122"/>
              </a:rPr>
              <a:t>冲突</a:t>
            </a:r>
          </a:p>
          <a:p>
            <a:pPr eaLnBrk="0" hangingPunct="0"/>
            <a:r>
              <a:rPr lang="zh-CN" altLang="en-US" sz="1200" b="1" dirty="0">
                <a:latin typeface="隶书" panose="02010509060101010101" pitchFamily="49" charset="-122"/>
                <a:ea typeface="隶书" panose="02010509060101010101" pitchFamily="49" charset="-122"/>
              </a:rPr>
              <a:t>冲突处理</a:t>
            </a:r>
            <a:r>
              <a:rPr lang="pt-BR" altLang="zh-CN" sz="1200" b="1" dirty="0">
                <a:latin typeface="隶书" panose="02010509060101010101" pitchFamily="49" charset="-122"/>
                <a:ea typeface="隶书" panose="02010509060101010101" pitchFamily="49" charset="-122"/>
              </a:rPr>
              <a:t>H2=(6+2)MOD13=8</a:t>
            </a:r>
            <a:r>
              <a:rPr lang="zh-CN" altLang="pt-BR" sz="1200" b="1" dirty="0">
                <a:latin typeface="隶书" panose="02010509060101010101" pitchFamily="49" charset="-122"/>
                <a:ea typeface="隶书" panose="02010509060101010101" pitchFamily="49" charset="-122"/>
              </a:rPr>
              <a:t>，</a:t>
            </a:r>
            <a:r>
              <a:rPr lang="pt-BR" altLang="zh-CN" sz="1200" b="1" dirty="0">
                <a:latin typeface="隶书" panose="02010509060101010101" pitchFamily="49" charset="-122"/>
                <a:ea typeface="隶书" panose="02010509060101010101" pitchFamily="49" charset="-122"/>
              </a:rPr>
              <a:t>e.data[8]</a:t>
            </a:r>
            <a:r>
              <a:rPr lang="zh-CN" altLang="en-US" sz="1200" b="1" dirty="0">
                <a:latin typeface="隶书" panose="02010509060101010101" pitchFamily="49" charset="-122"/>
                <a:ea typeface="隶书" panose="02010509060101010101" pitchFamily="49" charset="-122"/>
              </a:rPr>
              <a:t>不空</a:t>
            </a:r>
            <a:r>
              <a:rPr lang="zh-CN" altLang="pt-BR" sz="1200" b="1" dirty="0">
                <a:latin typeface="隶书" panose="02010509060101010101" pitchFamily="49" charset="-122"/>
                <a:ea typeface="隶书" panose="02010509060101010101" pitchFamily="49" charset="-122"/>
              </a:rPr>
              <a:t>，</a:t>
            </a:r>
            <a:r>
              <a:rPr lang="zh-CN" altLang="en-US" sz="1200" b="1" dirty="0">
                <a:latin typeface="隶书" panose="02010509060101010101" pitchFamily="49" charset="-122"/>
                <a:ea typeface="隶书" panose="02010509060101010101" pitchFamily="49" charset="-122"/>
              </a:rPr>
              <a:t>且</a:t>
            </a:r>
            <a:r>
              <a:rPr lang="pt-BR" altLang="zh-CN" sz="1200" b="1" dirty="0">
                <a:latin typeface="隶书" panose="02010509060101010101" pitchFamily="49" charset="-122"/>
                <a:ea typeface="隶书" panose="02010509060101010101" pitchFamily="49" charset="-122"/>
              </a:rPr>
              <a:t>e.elem[8].key=84</a:t>
            </a:r>
            <a:r>
              <a:rPr lang="zh-CN" altLang="pt-BR" sz="1200" b="1" dirty="0">
                <a:latin typeface="隶书" panose="02010509060101010101" pitchFamily="49" charset="-122"/>
                <a:ea typeface="隶书" panose="02010509060101010101" pitchFamily="49" charset="-122"/>
              </a:rPr>
              <a:t>，</a:t>
            </a:r>
            <a:r>
              <a:rPr lang="zh-CN" altLang="en-US" sz="1200" b="1" dirty="0">
                <a:latin typeface="隶书" panose="02010509060101010101" pitchFamily="49" charset="-122"/>
                <a:ea typeface="隶书" panose="02010509060101010101" pitchFamily="49" charset="-122"/>
              </a:rPr>
              <a:t>查找成功</a:t>
            </a:r>
            <a:r>
              <a:rPr lang="zh-CN" altLang="pt-BR" sz="1200" b="1" dirty="0">
                <a:latin typeface="隶书" panose="02010509060101010101" pitchFamily="49" charset="-122"/>
                <a:ea typeface="隶书" panose="02010509060101010101" pitchFamily="49" charset="-122"/>
              </a:rPr>
              <a:t>，</a:t>
            </a:r>
            <a:r>
              <a:rPr lang="zh-CN" altLang="en-US" sz="1200" b="1" dirty="0">
                <a:latin typeface="隶书" panose="02010509060101010101" pitchFamily="49" charset="-122"/>
                <a:ea typeface="隶书" panose="02010509060101010101" pitchFamily="49" charset="-122"/>
              </a:rPr>
              <a:t>返回数据在哈希表中的序号</a:t>
            </a:r>
            <a:r>
              <a:rPr lang="pt-BR" altLang="zh-CN" sz="1200" b="1" dirty="0">
                <a:latin typeface="隶书" panose="02010509060101010101" pitchFamily="49" charset="-122"/>
                <a:ea typeface="隶书" panose="02010509060101010101" pitchFamily="49" charset="-122"/>
              </a:rPr>
              <a:t>8</a:t>
            </a:r>
            <a:r>
              <a:rPr lang="zh-CN" altLang="en-US" sz="1200" b="1" dirty="0">
                <a:latin typeface="隶书" panose="02010509060101010101" pitchFamily="49" charset="-122"/>
                <a:ea typeface="隶书" panose="02010509060101010101" pitchFamily="49" charset="-122"/>
              </a:rPr>
              <a:t>。 </a:t>
            </a:r>
          </a:p>
          <a:p>
            <a:endParaRPr lang="zh-CN" altLang="en-US" dirty="0"/>
          </a:p>
        </p:txBody>
      </p:sp>
    </p:spTree>
    <p:extLst>
      <p:ext uri="{BB962C8B-B14F-4D97-AF65-F5344CB8AC3E}">
        <p14:creationId xmlns:p14="http://schemas.microsoft.com/office/powerpoint/2010/main" val="313977554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xfrm>
            <a:off x="685800" y="1143000"/>
            <a:ext cx="5486400" cy="3086100"/>
          </a:xfrm>
          <a:ln/>
        </p:spPr>
      </p:sp>
      <p:sp>
        <p:nvSpPr>
          <p:cNvPr id="378883" name="Rectangle 3"/>
          <p:cNvSpPr>
            <a:spLocks noGrp="1" noChangeArrowheads="1"/>
          </p:cNvSpPr>
          <p:nvPr>
            <p:ph type="body" idx="1"/>
          </p:nvPr>
        </p:nvSpPr>
        <p:spPr/>
        <p:txBody>
          <a:bodyPr/>
          <a:lstStyle/>
          <a:p>
            <a:pPr eaLnBrk="0" hangingPunct="0"/>
            <a:r>
              <a:rPr lang="zh-CN" altLang="en-US" dirty="0"/>
              <a:t>（录屏）这次我们查找关键字</a:t>
            </a:r>
            <a:r>
              <a:rPr lang="en-US" altLang="zh-CN" sz="1200" b="1" dirty="0"/>
              <a:t>Key=38</a:t>
            </a:r>
            <a:r>
              <a:rPr lang="zh-CN" altLang="en-US" sz="1200" b="1" dirty="0"/>
              <a:t>的记录。</a:t>
            </a:r>
            <a:endParaRPr lang="en-US" altLang="zh-CN" sz="1200" b="1" dirty="0"/>
          </a:p>
          <a:p>
            <a:pPr eaLnBrk="0" hangingPunct="0"/>
            <a:r>
              <a:rPr lang="zh-CN" altLang="en-US" sz="1200" b="1" dirty="0"/>
              <a:t>哈希地址</a:t>
            </a:r>
            <a:r>
              <a:rPr lang="en-US" altLang="zh-CN" sz="1200" b="1" dirty="0"/>
              <a:t>H(38)=12</a:t>
            </a:r>
            <a:r>
              <a:rPr lang="zh-CN" altLang="en-US" sz="1200" b="1" dirty="0"/>
              <a:t>，因为</a:t>
            </a:r>
            <a:r>
              <a:rPr lang="en-US" altLang="zh-CN" sz="1200" b="1" dirty="0" err="1"/>
              <a:t>e.data</a:t>
            </a:r>
            <a:r>
              <a:rPr lang="en-US" altLang="zh-CN" sz="1200" b="1" dirty="0"/>
              <a:t>[12]</a:t>
            </a:r>
            <a:r>
              <a:rPr lang="zh-CN" altLang="en-US" sz="1200" b="1" dirty="0"/>
              <a:t>不空，且</a:t>
            </a:r>
            <a:r>
              <a:rPr lang="en-US" altLang="zh-CN" sz="1200" b="1" dirty="0" err="1"/>
              <a:t>e.data</a:t>
            </a:r>
            <a:r>
              <a:rPr lang="en-US" altLang="zh-CN" sz="1200" b="1" dirty="0"/>
              <a:t>[12].key=10≠38, </a:t>
            </a:r>
            <a:r>
              <a:rPr lang="zh-CN" altLang="en-US" sz="1200" b="1" dirty="0"/>
              <a:t>冲突</a:t>
            </a:r>
          </a:p>
          <a:p>
            <a:pPr eaLnBrk="0" hangingPunct="0"/>
            <a:r>
              <a:rPr lang="zh-CN" altLang="en-US" sz="1200" b="1" dirty="0"/>
              <a:t>冲突处理</a:t>
            </a:r>
            <a:r>
              <a:rPr lang="en-US" altLang="zh-CN" sz="1200" b="1" dirty="0"/>
              <a:t>H1=(12+1)MOD13=0</a:t>
            </a:r>
            <a:r>
              <a:rPr lang="zh-CN" altLang="en-US" sz="1200" b="1" dirty="0"/>
              <a:t>，由于</a:t>
            </a:r>
            <a:r>
              <a:rPr lang="en-US" altLang="zh-CN" sz="1200" b="1" dirty="0" err="1"/>
              <a:t>e.data</a:t>
            </a:r>
            <a:r>
              <a:rPr lang="en-US" altLang="zh-CN" sz="1200" b="1" dirty="0"/>
              <a:t>[0]</a:t>
            </a:r>
            <a:r>
              <a:rPr lang="zh-CN" altLang="en-US" sz="1200" b="1" dirty="0"/>
              <a:t>没有存放数据，表明哈希表中不存在关键字为</a:t>
            </a:r>
            <a:r>
              <a:rPr lang="en-US" altLang="zh-CN" sz="1200" b="1" dirty="0"/>
              <a:t>38</a:t>
            </a:r>
            <a:r>
              <a:rPr lang="zh-CN" altLang="en-US" sz="1200" b="1" dirty="0"/>
              <a:t>的记录，查找失败。</a:t>
            </a:r>
          </a:p>
          <a:p>
            <a:r>
              <a:rPr lang="zh-CN" altLang="en-US" dirty="0"/>
              <a:t>通过这</a:t>
            </a:r>
            <a:r>
              <a:rPr lang="en-US" altLang="zh-CN" dirty="0"/>
              <a:t>2</a:t>
            </a:r>
            <a:r>
              <a:rPr lang="zh-CN" altLang="en-US" dirty="0"/>
              <a:t>个例子，可以看到哈希查找过程和建立查找表的过程类似，而通过</a:t>
            </a:r>
            <a:r>
              <a:rPr lang="en-US" altLang="zh-CN" dirty="0"/>
              <a:t>ASL</a:t>
            </a:r>
            <a:r>
              <a:rPr lang="zh-CN" altLang="en-US" dirty="0"/>
              <a:t>可以计算出查找成功和失败的平均查找长度，从而比较在这种哈希函数和冲突处理方法下的查找效率。</a:t>
            </a:r>
          </a:p>
        </p:txBody>
      </p:sp>
    </p:spTree>
    <p:extLst>
      <p:ext uri="{BB962C8B-B14F-4D97-AF65-F5344CB8AC3E}">
        <p14:creationId xmlns:p14="http://schemas.microsoft.com/office/powerpoint/2010/main" val="193452509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F9B964-EFB3-4755-8C4A-B9FCCCD103F2}" type="slidenum">
              <a:rPr lang="zh-CN" altLang="en-US" smtClean="0"/>
              <a:t>200</a:t>
            </a:fld>
            <a:endParaRPr lang="zh-CN" altLang="en-US"/>
          </a:p>
        </p:txBody>
      </p:sp>
    </p:spTree>
    <p:extLst>
      <p:ext uri="{BB962C8B-B14F-4D97-AF65-F5344CB8AC3E}">
        <p14:creationId xmlns:p14="http://schemas.microsoft.com/office/powerpoint/2010/main" val="2080663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381000" y="685800"/>
            <a:ext cx="6096000" cy="3429000"/>
          </a:xfrm>
          <a:ln/>
        </p:spPr>
      </p:sp>
      <p:sp>
        <p:nvSpPr>
          <p:cNvPr id="119811" name="Rectangle 3"/>
          <p:cNvSpPr>
            <a:spLocks noGrp="1" noChangeArrowheads="1"/>
          </p:cNvSpPr>
          <p:nvPr>
            <p:ph type="body" idx="1"/>
          </p:nvPr>
        </p:nvSpPr>
        <p:spPr>
          <a:xfrm>
            <a:off x="914400" y="4343400"/>
            <a:ext cx="5029200" cy="4114800"/>
          </a:xfrm>
        </p:spPr>
        <p:txBody>
          <a:bodyPr/>
          <a:lstStyle/>
          <a:p>
            <a:r>
              <a:rPr lang="zh-CN" altLang="en-US" dirty="0"/>
              <a:t>抽象数据类型不考虑数据的具体数据类型，主要从三方面入手：数据对象集合，数据关系，基本操作。我们可以看出，数据元素都是相同的数据类型，一共有</a:t>
            </a:r>
            <a:r>
              <a:rPr lang="en-US" altLang="zh-CN" dirty="0"/>
              <a:t>n</a:t>
            </a:r>
            <a:r>
              <a:rPr lang="zh-CN" altLang="en-US" dirty="0"/>
              <a:t>个构成的有限同类型集合。元素关系是</a:t>
            </a:r>
            <a:r>
              <a:rPr lang="en-US" altLang="zh-CN" dirty="0"/>
              <a:t>ai-1</a:t>
            </a:r>
            <a:r>
              <a:rPr lang="zh-CN" altLang="en-US" dirty="0"/>
              <a:t>是</a:t>
            </a:r>
            <a:r>
              <a:rPr lang="en-US" altLang="zh-CN" dirty="0" err="1"/>
              <a:t>ai</a:t>
            </a:r>
            <a:r>
              <a:rPr lang="zh-CN" altLang="en-US" dirty="0"/>
              <a:t>的直接前驱，</a:t>
            </a:r>
            <a:r>
              <a:rPr lang="en-US" altLang="zh-CN" dirty="0" err="1"/>
              <a:t>ai</a:t>
            </a:r>
            <a:r>
              <a:rPr lang="zh-CN" altLang="en-US" dirty="0"/>
              <a:t>是</a:t>
            </a:r>
            <a:r>
              <a:rPr lang="en-US" altLang="zh-CN" dirty="0"/>
              <a:t>ai-1</a:t>
            </a:r>
            <a:r>
              <a:rPr lang="zh-CN" altLang="en-US" dirty="0"/>
              <a:t>的直接后继，且</a:t>
            </a:r>
            <a:r>
              <a:rPr lang="en-US" altLang="zh-CN" dirty="0"/>
              <a:t>ai-1,ai</a:t>
            </a:r>
            <a:r>
              <a:rPr lang="zh-CN" altLang="en-US" dirty="0"/>
              <a:t>都是</a:t>
            </a:r>
            <a:r>
              <a:rPr lang="en-US" altLang="zh-CN" dirty="0"/>
              <a:t>D</a:t>
            </a:r>
            <a:r>
              <a:rPr lang="zh-CN" altLang="en-US" dirty="0"/>
              <a:t>集合的元素。</a:t>
            </a:r>
          </a:p>
        </p:txBody>
      </p:sp>
    </p:spTree>
    <p:extLst>
      <p:ext uri="{BB962C8B-B14F-4D97-AF65-F5344CB8AC3E}">
        <p14:creationId xmlns:p14="http://schemas.microsoft.com/office/powerpoint/2010/main" val="295365108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（录屏</a:t>
            </a:r>
            <a:r>
              <a:rPr lang="en-US" altLang="zh-CN" dirty="0"/>
              <a:t>+</a:t>
            </a:r>
            <a:r>
              <a:rPr lang="zh-CN" altLang="en-US" dirty="0"/>
              <a:t>手写）比如，</a:t>
            </a:r>
            <a:r>
              <a:rPr kumimoji="1" lang="zh-CN" altLang="en-US" sz="1200" b="1" dirty="0">
                <a:solidFill>
                  <a:srgbClr val="A50021"/>
                </a:solidFill>
                <a:latin typeface="Times New Roman" panose="02020603050405020304" pitchFamily="18" charset="0"/>
                <a:ea typeface="楷体_GB2312" pitchFamily="49" charset="-122"/>
              </a:rPr>
              <a:t>关键字集合         </a:t>
            </a:r>
            <a:r>
              <a:rPr kumimoji="1" lang="en-US" altLang="zh-CN" sz="1200" b="1" dirty="0">
                <a:solidFill>
                  <a:srgbClr val="A50021"/>
                </a:solidFill>
                <a:latin typeface="Times New Roman" panose="02020603050405020304" pitchFamily="18" charset="0"/>
                <a:ea typeface="楷体_GB2312" pitchFamily="49" charset="-122"/>
              </a:rPr>
              <a:t>{ 19, 01, 23, 14, 55, 68, 11, 82, 36 }</a:t>
            </a:r>
            <a:r>
              <a:rPr kumimoji="1" lang="zh-CN" altLang="en-US" sz="1200" b="1" dirty="0">
                <a:solidFill>
                  <a:srgbClr val="A50021"/>
                </a:solidFill>
                <a:latin typeface="Times New Roman" panose="02020603050405020304" pitchFamily="18" charset="0"/>
                <a:ea typeface="楷体_GB2312" pitchFamily="49" charset="-122"/>
              </a:rPr>
              <a:t>，设定哈希函数 </a:t>
            </a:r>
            <a:r>
              <a:rPr kumimoji="1" lang="en-US" altLang="zh-CN" sz="1200" b="1" dirty="0">
                <a:solidFill>
                  <a:srgbClr val="A50021"/>
                </a:solidFill>
                <a:latin typeface="Times New Roman" panose="02020603050405020304" pitchFamily="18" charset="0"/>
                <a:ea typeface="楷体_GB2312" pitchFamily="49" charset="-122"/>
              </a:rPr>
              <a:t>H(key) = key MOD 11 ( </a:t>
            </a:r>
            <a:r>
              <a:rPr kumimoji="1" lang="zh-CN" altLang="en-US" sz="1200" b="1" dirty="0">
                <a:solidFill>
                  <a:srgbClr val="A50021"/>
                </a:solidFill>
                <a:latin typeface="Times New Roman" panose="02020603050405020304" pitchFamily="18" charset="0"/>
                <a:ea typeface="楷体_GB2312" pitchFamily="49" charset="-122"/>
              </a:rPr>
              <a:t>表长</a:t>
            </a:r>
            <a:r>
              <a:rPr kumimoji="1" lang="en-US" altLang="zh-CN" sz="1200" b="1" dirty="0">
                <a:solidFill>
                  <a:srgbClr val="A50021"/>
                </a:solidFill>
                <a:latin typeface="Times New Roman" panose="02020603050405020304" pitchFamily="18" charset="0"/>
                <a:ea typeface="楷体_GB2312" pitchFamily="49" charset="-122"/>
              </a:rPr>
              <a:t>=11 )</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zh-CN" altLang="en-US" sz="1200" b="1" dirty="0">
                <a:latin typeface="Times New Roman" panose="02020603050405020304" pitchFamily="18" charset="0"/>
                <a:ea typeface="楷体_GB2312" pitchFamily="49" charset="-122"/>
              </a:rPr>
              <a:t>然后我们采用</a:t>
            </a:r>
            <a:r>
              <a:rPr kumimoji="1" lang="zh-CN" altLang="en-US" sz="1200" b="1" dirty="0">
                <a:solidFill>
                  <a:srgbClr val="3333FF"/>
                </a:solidFill>
                <a:latin typeface="Times New Roman" panose="02020603050405020304" pitchFamily="18" charset="0"/>
                <a:ea typeface="楷体_GB2312" pitchFamily="49" charset="-122"/>
              </a:rPr>
              <a:t>线性探测再散列</a:t>
            </a:r>
            <a:r>
              <a:rPr kumimoji="1" lang="zh-CN" altLang="en-US" sz="1200" b="1" dirty="0">
                <a:latin typeface="Times New Roman" panose="02020603050405020304" pitchFamily="18" charset="0"/>
                <a:ea typeface="楷体_GB2312" pitchFamily="49" charset="-122"/>
              </a:rPr>
              <a:t>处理冲突来建立哈希查找表。</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zh-CN" altLang="en-US" sz="1200" b="1" dirty="0">
                <a:latin typeface="Times New Roman" panose="02020603050405020304" pitchFamily="18" charset="0"/>
                <a:ea typeface="楷体_GB2312" pitchFamily="49" charset="-122"/>
              </a:rPr>
              <a:t>首先计算</a:t>
            </a:r>
            <a:r>
              <a:rPr kumimoji="1" lang="en-US" altLang="zh-CN" sz="1200" b="1" dirty="0">
                <a:latin typeface="Times New Roman" panose="02020603050405020304" pitchFamily="18" charset="0"/>
                <a:ea typeface="楷体_GB2312" pitchFamily="49" charset="-122"/>
              </a:rPr>
              <a:t>h(19)=19%11=8,</a:t>
            </a:r>
            <a:r>
              <a:rPr kumimoji="1" lang="zh-CN" altLang="en-US" sz="1200" b="1" dirty="0">
                <a:latin typeface="Times New Roman" panose="02020603050405020304" pitchFamily="18" charset="0"/>
                <a:ea typeface="楷体_GB2312" pitchFamily="49" charset="-122"/>
              </a:rPr>
              <a:t>所以把</a:t>
            </a:r>
            <a:r>
              <a:rPr kumimoji="1" lang="en-US" altLang="zh-CN" sz="1200" b="1" dirty="0">
                <a:latin typeface="Times New Roman" panose="02020603050405020304" pitchFamily="18" charset="0"/>
                <a:ea typeface="楷体_GB2312" pitchFamily="49" charset="-122"/>
              </a:rPr>
              <a:t>19</a:t>
            </a:r>
            <a:r>
              <a:rPr kumimoji="1" lang="zh-CN" altLang="en-US" sz="1200" b="1" dirty="0">
                <a:latin typeface="Times New Roman" panose="02020603050405020304" pitchFamily="18" charset="0"/>
                <a:ea typeface="楷体_GB2312" pitchFamily="49" charset="-122"/>
              </a:rPr>
              <a:t>存储在</a:t>
            </a:r>
            <a:r>
              <a:rPr kumimoji="1" lang="en-US" altLang="zh-CN" sz="1200" b="1" dirty="0">
                <a:latin typeface="Times New Roman" panose="02020603050405020304" pitchFamily="18" charset="0"/>
                <a:ea typeface="楷体_GB2312" pitchFamily="49" charset="-122"/>
              </a:rPr>
              <a:t>8</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H(1)=1%11=1,</a:t>
            </a:r>
            <a:r>
              <a:rPr kumimoji="1" lang="zh-CN" altLang="en-US" sz="1200" b="1" dirty="0">
                <a:latin typeface="Times New Roman" panose="02020603050405020304" pitchFamily="18" charset="0"/>
                <a:ea typeface="楷体_GB2312" pitchFamily="49" charset="-122"/>
              </a:rPr>
              <a:t>然后把</a:t>
            </a:r>
            <a:r>
              <a:rPr kumimoji="1" lang="en-US" altLang="zh-CN" sz="1200" b="1" dirty="0">
                <a:latin typeface="Times New Roman" panose="02020603050405020304" pitchFamily="18" charset="0"/>
                <a:ea typeface="楷体_GB2312" pitchFamily="49" charset="-122"/>
              </a:rPr>
              <a:t>1</a:t>
            </a:r>
            <a:r>
              <a:rPr kumimoji="1" lang="zh-CN" altLang="en-US" sz="1200" b="1" dirty="0">
                <a:latin typeface="Times New Roman" panose="02020603050405020304" pitchFamily="18" charset="0"/>
                <a:ea typeface="楷体_GB2312" pitchFamily="49" charset="-122"/>
              </a:rPr>
              <a:t>存储在</a:t>
            </a:r>
            <a:r>
              <a:rPr kumimoji="1" lang="en-US" altLang="zh-CN" sz="1200" b="1" dirty="0">
                <a:latin typeface="Times New Roman" panose="02020603050405020304" pitchFamily="18" charset="0"/>
                <a:ea typeface="楷体_GB2312" pitchFamily="49" charset="-122"/>
              </a:rPr>
              <a:t>1</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H(23)=23%11=1,</a:t>
            </a:r>
            <a:r>
              <a:rPr kumimoji="1" lang="zh-CN" altLang="en-US" sz="1200" b="1" dirty="0">
                <a:latin typeface="Times New Roman" panose="02020603050405020304" pitchFamily="18" charset="0"/>
                <a:ea typeface="楷体_GB2312" pitchFamily="49" charset="-122"/>
              </a:rPr>
              <a:t>而</a:t>
            </a:r>
            <a:r>
              <a:rPr kumimoji="1" lang="en-US" altLang="zh-CN" sz="1200" b="1" dirty="0">
                <a:latin typeface="Times New Roman" panose="02020603050405020304" pitchFamily="18" charset="0"/>
                <a:ea typeface="楷体_GB2312" pitchFamily="49" charset="-122"/>
              </a:rPr>
              <a:t>1</a:t>
            </a:r>
            <a:r>
              <a:rPr kumimoji="1" lang="zh-CN" altLang="en-US" sz="1200" b="1" dirty="0">
                <a:latin typeface="Times New Roman" panose="02020603050405020304" pitchFamily="18" charset="0"/>
                <a:ea typeface="楷体_GB2312" pitchFamily="49" charset="-122"/>
              </a:rPr>
              <a:t>号位置有不同于</a:t>
            </a:r>
            <a:r>
              <a:rPr kumimoji="1" lang="en-US" altLang="zh-CN" sz="1200" b="1" dirty="0">
                <a:latin typeface="Times New Roman" panose="02020603050405020304" pitchFamily="18" charset="0"/>
                <a:ea typeface="楷体_GB2312" pitchFamily="49" charset="-122"/>
              </a:rPr>
              <a:t>23</a:t>
            </a:r>
            <a:r>
              <a:rPr kumimoji="1" lang="zh-CN" altLang="en-US" sz="1200" b="1" dirty="0">
                <a:latin typeface="Times New Roman" panose="02020603050405020304" pitchFamily="18" charset="0"/>
                <a:ea typeface="楷体_GB2312" pitchFamily="49" charset="-122"/>
              </a:rPr>
              <a:t>的数据，出现冲突，因此需要采用线性探测再散列解决冲突，</a:t>
            </a:r>
            <a:r>
              <a:rPr kumimoji="1" lang="en-US" altLang="zh-CN" sz="1200" b="1" dirty="0">
                <a:latin typeface="Times New Roman" panose="02020603050405020304" pitchFamily="18" charset="0"/>
                <a:ea typeface="楷体_GB2312" pitchFamily="49" charset="-122"/>
              </a:rPr>
              <a:t>H1(23)=(1+1)%11=2,</a:t>
            </a:r>
            <a:r>
              <a:rPr kumimoji="1" lang="zh-CN" altLang="en-US" sz="1200" b="1" dirty="0">
                <a:latin typeface="Times New Roman" panose="02020603050405020304" pitchFamily="18" charset="0"/>
                <a:ea typeface="楷体_GB2312" pitchFamily="49" charset="-122"/>
              </a:rPr>
              <a:t>注意，这里的</a:t>
            </a:r>
            <a:r>
              <a:rPr kumimoji="1" lang="en-US" altLang="zh-CN" sz="1200" b="1" dirty="0"/>
              <a:t>H</a:t>
            </a:r>
            <a:r>
              <a:rPr kumimoji="1" lang="en-US" altLang="zh-CN" sz="1200" b="1" baseline="-25000" dirty="0"/>
              <a:t>i</a:t>
            </a:r>
            <a:r>
              <a:rPr kumimoji="1" lang="en-US" altLang="zh-CN" sz="1200" b="1" dirty="0"/>
              <a:t> = ( H(key) + </a:t>
            </a:r>
            <a:r>
              <a:rPr kumimoji="1" lang="en-US" altLang="zh-CN" sz="1200" b="1" i="1" dirty="0"/>
              <a:t>d</a:t>
            </a:r>
            <a:r>
              <a:rPr kumimoji="1" lang="en-US" altLang="zh-CN" sz="1200" b="1" i="1" baseline="-25000" dirty="0"/>
              <a:t>i </a:t>
            </a:r>
            <a:r>
              <a:rPr kumimoji="1" lang="en-US" altLang="zh-CN" sz="1200" b="1" dirty="0"/>
              <a:t>) MOD m </a:t>
            </a:r>
            <a:r>
              <a:rPr kumimoji="1" lang="zh-CN" altLang="en-US" sz="1200" b="1" dirty="0"/>
              <a:t>注意</a:t>
            </a:r>
            <a:r>
              <a:rPr kumimoji="1" lang="en-US" altLang="zh-CN" sz="1200" b="1" dirty="0"/>
              <a:t>di</a:t>
            </a:r>
            <a:r>
              <a:rPr kumimoji="1" lang="zh-CN" altLang="en-US" sz="1200" b="1" dirty="0"/>
              <a:t>是从</a:t>
            </a:r>
            <a:r>
              <a:rPr kumimoji="1" lang="en-US" altLang="zh-CN" sz="1200" b="1" dirty="0"/>
              <a:t>1,2,3</a:t>
            </a:r>
            <a:r>
              <a:rPr kumimoji="1" lang="zh-CN" altLang="en-US" sz="1200" b="1" dirty="0"/>
              <a:t>逐渐递增的增量，意思是哈希地址后面的每一个地址逐个检查是否冲突，而对</a:t>
            </a:r>
            <a:r>
              <a:rPr kumimoji="1" lang="en-US" altLang="zh-CN" sz="1200" b="1" dirty="0"/>
              <a:t>m</a:t>
            </a:r>
            <a:r>
              <a:rPr kumimoji="1" lang="zh-CN" altLang="en-US" sz="1200" b="1" dirty="0"/>
              <a:t>取余，其实是表长取余，目的是让哈希值在表长范围之内。</a:t>
            </a:r>
            <a:endParaRPr kumimoji="1" lang="en-US" altLang="zh-CN" sz="1200" b="1" dirty="0"/>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H(14)=14%11=3,</a:t>
            </a:r>
            <a:r>
              <a:rPr kumimoji="1" lang="zh-CN" altLang="en-US" sz="1200" b="1" dirty="0">
                <a:latin typeface="Times New Roman" panose="02020603050405020304" pitchFamily="18" charset="0"/>
                <a:ea typeface="楷体_GB2312" pitchFamily="49" charset="-122"/>
              </a:rPr>
              <a:t>不冲突，直接存储关键字为</a:t>
            </a:r>
            <a:r>
              <a:rPr kumimoji="1" lang="en-US" altLang="zh-CN" sz="1200" b="1" dirty="0">
                <a:latin typeface="Times New Roman" panose="02020603050405020304" pitchFamily="18" charset="0"/>
                <a:ea typeface="楷体_GB2312" pitchFamily="49" charset="-122"/>
              </a:rPr>
              <a:t>14</a:t>
            </a:r>
            <a:r>
              <a:rPr kumimoji="1" lang="zh-CN" altLang="en-US" sz="1200" b="1" dirty="0">
                <a:latin typeface="Times New Roman" panose="02020603050405020304" pitchFamily="18" charset="0"/>
                <a:ea typeface="楷体_GB2312" pitchFamily="49" charset="-122"/>
              </a:rPr>
              <a:t>的数据在下标为</a:t>
            </a:r>
            <a:r>
              <a:rPr kumimoji="1" lang="en-US" altLang="zh-CN" sz="1200" b="1" dirty="0">
                <a:latin typeface="Times New Roman" panose="02020603050405020304" pitchFamily="18" charset="0"/>
                <a:ea typeface="楷体_GB2312" pitchFamily="49" charset="-122"/>
              </a:rPr>
              <a:t>3</a:t>
            </a:r>
            <a:r>
              <a:rPr kumimoji="1" lang="zh-CN" altLang="en-US" sz="1200" b="1" dirty="0">
                <a:latin typeface="Times New Roman" panose="02020603050405020304" pitchFamily="18" charset="0"/>
                <a:ea typeface="楷体_GB2312" pitchFamily="49" charset="-122"/>
              </a:rPr>
              <a:t>的存储空间中</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H(55)=55%11=0,</a:t>
            </a:r>
            <a:r>
              <a:rPr kumimoji="1" lang="zh-CN" altLang="en-US" sz="1200" b="1" dirty="0">
                <a:latin typeface="Times New Roman" panose="02020603050405020304" pitchFamily="18" charset="0"/>
                <a:ea typeface="楷体_GB2312" pitchFamily="49" charset="-122"/>
              </a:rPr>
              <a:t>不冲突，存储在</a:t>
            </a:r>
            <a:r>
              <a:rPr kumimoji="1" lang="en-US" altLang="zh-CN" sz="1200" b="1" dirty="0">
                <a:latin typeface="Times New Roman" panose="02020603050405020304" pitchFamily="18" charset="0"/>
                <a:ea typeface="楷体_GB2312" pitchFamily="49" charset="-122"/>
              </a:rPr>
              <a:t>0</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H(68)=68%11=3,</a:t>
            </a:r>
            <a:r>
              <a:rPr kumimoji="1" lang="zh-CN" altLang="en-US" sz="1200" b="1" dirty="0">
                <a:latin typeface="Times New Roman" panose="02020603050405020304" pitchFamily="18" charset="0"/>
                <a:ea typeface="楷体_GB2312" pitchFamily="49" charset="-122"/>
              </a:rPr>
              <a:t>冲突，</a:t>
            </a:r>
            <a:r>
              <a:rPr kumimoji="1" lang="en-US" altLang="zh-CN" sz="1200" b="1" dirty="0">
                <a:latin typeface="Times New Roman" panose="02020603050405020304" pitchFamily="18" charset="0"/>
                <a:ea typeface="楷体_GB2312" pitchFamily="49" charset="-122"/>
              </a:rPr>
              <a:t>3</a:t>
            </a:r>
            <a:r>
              <a:rPr kumimoji="1" lang="zh-CN" altLang="en-US" sz="1200" b="1" dirty="0">
                <a:latin typeface="Times New Roman" panose="02020603050405020304" pitchFamily="18" charset="0"/>
                <a:ea typeface="楷体_GB2312" pitchFamily="49" charset="-122"/>
              </a:rPr>
              <a:t>号位置存储的是</a:t>
            </a:r>
            <a:r>
              <a:rPr kumimoji="1" lang="en-US" altLang="zh-CN" sz="1200" b="1" dirty="0">
                <a:latin typeface="Times New Roman" panose="02020603050405020304" pitchFamily="18" charset="0"/>
                <a:ea typeface="楷体_GB2312" pitchFamily="49" charset="-122"/>
              </a:rPr>
              <a:t>14</a:t>
            </a:r>
            <a:r>
              <a:rPr kumimoji="1" lang="zh-CN" altLang="en-US" sz="1200" b="1" dirty="0">
                <a:latin typeface="Times New Roman" panose="02020603050405020304" pitchFamily="18" charset="0"/>
                <a:ea typeface="楷体_GB2312" pitchFamily="49" charset="-122"/>
              </a:rPr>
              <a:t>，因此需要解决冲突</a:t>
            </a:r>
            <a:r>
              <a:rPr kumimoji="1" lang="en-US" altLang="zh-CN" sz="1200" b="1" dirty="0">
                <a:latin typeface="Times New Roman" panose="02020603050405020304" pitchFamily="18" charset="0"/>
                <a:ea typeface="楷体_GB2312" pitchFamily="49" charset="-122"/>
              </a:rPr>
              <a:t>H1(68)=(3+1)%11=4,</a:t>
            </a:r>
            <a:r>
              <a:rPr kumimoji="1" lang="zh-CN" altLang="en-US" sz="1200" b="1" dirty="0">
                <a:latin typeface="Times New Roman" panose="02020603050405020304" pitchFamily="18" charset="0"/>
                <a:ea typeface="楷体_GB2312" pitchFamily="49" charset="-122"/>
              </a:rPr>
              <a:t>不冲突，存储在</a:t>
            </a:r>
            <a:r>
              <a:rPr kumimoji="1" lang="en-US" altLang="zh-CN" sz="1200" b="1" dirty="0">
                <a:latin typeface="Times New Roman" panose="02020603050405020304" pitchFamily="18" charset="0"/>
                <a:ea typeface="楷体_GB2312" pitchFamily="49" charset="-122"/>
              </a:rPr>
              <a:t>4</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H(11)=11%11=0,</a:t>
            </a:r>
            <a:r>
              <a:rPr kumimoji="1" lang="zh-CN" altLang="en-US" sz="1200" b="1" dirty="0">
                <a:latin typeface="Times New Roman" panose="02020603050405020304" pitchFamily="18" charset="0"/>
                <a:ea typeface="楷体_GB2312" pitchFamily="49" charset="-122"/>
              </a:rPr>
              <a:t>冲突，而且我们发现，从</a:t>
            </a:r>
            <a:r>
              <a:rPr kumimoji="1" lang="en-US" altLang="zh-CN" sz="1200" b="1" dirty="0">
                <a:latin typeface="Times New Roman" panose="02020603050405020304" pitchFamily="18" charset="0"/>
                <a:ea typeface="楷体_GB2312" pitchFamily="49" charset="-122"/>
              </a:rPr>
              <a:t>0</a:t>
            </a:r>
            <a:r>
              <a:rPr kumimoji="1" lang="zh-CN" altLang="en-US" sz="1200" b="1" dirty="0">
                <a:latin typeface="Times New Roman" panose="02020603050405020304" pitchFamily="18" charset="0"/>
                <a:ea typeface="楷体_GB2312" pitchFamily="49" charset="-122"/>
              </a:rPr>
              <a:t>号位置开始，后面连续多个地址都已经存储了数据，数据存储出现集聚，因此需要多次解决冲突，降低了效率。</a:t>
            </a:r>
            <a:r>
              <a:rPr kumimoji="1" lang="en-US" altLang="zh-CN" sz="1200" b="1" dirty="0">
                <a:latin typeface="Times New Roman" panose="02020603050405020304" pitchFamily="18" charset="0"/>
                <a:ea typeface="楷体_GB2312" pitchFamily="49" charset="-122"/>
              </a:rPr>
              <a:t>H1(11)=(0+1)%11=1,H2(11)=(0+2)%11=2,H3(11)=(0+3)%11=3,H4(11)=(0+4</a:t>
            </a:r>
            <a:r>
              <a:rPr kumimoji="1" lang="zh-CN" altLang="en-US" sz="1200" b="1" dirty="0">
                <a:latin typeface="Times New Roman" panose="02020603050405020304" pitchFamily="18" charset="0"/>
                <a:ea typeface="楷体_GB2312" pitchFamily="49" charset="-122"/>
              </a:rPr>
              <a:t>）</a:t>
            </a:r>
            <a:r>
              <a:rPr kumimoji="1" lang="en-US" altLang="zh-CN" sz="1200" b="1" dirty="0">
                <a:latin typeface="Times New Roman" panose="02020603050405020304" pitchFamily="18" charset="0"/>
                <a:ea typeface="楷体_GB2312" pitchFamily="49" charset="-122"/>
              </a:rPr>
              <a:t>%11=4</a:t>
            </a:r>
            <a:r>
              <a:rPr kumimoji="1" lang="zh-CN" altLang="en-US" sz="1200" b="1" dirty="0">
                <a:latin typeface="Times New Roman" panose="02020603050405020304" pitchFamily="18" charset="0"/>
                <a:ea typeface="楷体_GB2312" pitchFamily="49" charset="-122"/>
              </a:rPr>
              <a:t>，</a:t>
            </a:r>
            <a:r>
              <a:rPr kumimoji="1" lang="en-US" altLang="zh-CN" sz="1200" b="1" dirty="0">
                <a:latin typeface="Times New Roman" panose="02020603050405020304" pitchFamily="18" charset="0"/>
                <a:ea typeface="楷体_GB2312" pitchFamily="49" charset="-122"/>
              </a:rPr>
              <a:t>H5(11)=(0+5)%11=5</a:t>
            </a:r>
            <a:r>
              <a:rPr kumimoji="1" lang="zh-CN" altLang="en-US" sz="1200" b="1" dirty="0">
                <a:latin typeface="Times New Roman" panose="02020603050405020304" pitchFamily="18" charset="0"/>
                <a:ea typeface="楷体_GB2312" pitchFamily="49" charset="-122"/>
              </a:rPr>
              <a:t>，不冲突了，存放到</a:t>
            </a:r>
            <a:r>
              <a:rPr kumimoji="1" lang="en-US" altLang="zh-CN" sz="1200" b="1" dirty="0">
                <a:latin typeface="Times New Roman" panose="02020603050405020304" pitchFamily="18" charset="0"/>
                <a:ea typeface="楷体_GB2312" pitchFamily="49" charset="-122"/>
              </a:rPr>
              <a:t>5</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H(82)=82%11=5,</a:t>
            </a:r>
            <a:r>
              <a:rPr kumimoji="1" lang="zh-CN" altLang="en-US" sz="1200" b="1" dirty="0">
                <a:latin typeface="Times New Roman" panose="02020603050405020304" pitchFamily="18" charset="0"/>
                <a:ea typeface="楷体_GB2312" pitchFamily="49" charset="-122"/>
              </a:rPr>
              <a:t>冲突</a:t>
            </a:r>
            <a:r>
              <a:rPr kumimoji="1" lang="en-US" altLang="zh-CN" sz="1200" b="1" dirty="0">
                <a:latin typeface="Times New Roman" panose="02020603050405020304" pitchFamily="18" charset="0"/>
                <a:ea typeface="楷体_GB2312" pitchFamily="49" charset="-122"/>
              </a:rPr>
              <a:t>,H1(5+1)%11=6</a:t>
            </a: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H(36)=36%11=3,</a:t>
            </a:r>
            <a:r>
              <a:rPr kumimoji="1" lang="zh-CN" altLang="en-US" sz="1200" b="1" dirty="0">
                <a:latin typeface="Times New Roman" panose="02020603050405020304" pitchFamily="18" charset="0"/>
                <a:ea typeface="楷体_GB2312" pitchFamily="49" charset="-122"/>
              </a:rPr>
              <a:t>又是数据聚集，因此需要多次解决冲突</a:t>
            </a:r>
            <a:r>
              <a:rPr kumimoji="1" lang="en-US" altLang="zh-CN" sz="1200" b="1" dirty="0">
                <a:latin typeface="Times New Roman" panose="02020603050405020304" pitchFamily="18" charset="0"/>
                <a:ea typeface="楷体_GB2312" pitchFamily="49" charset="-122"/>
              </a:rPr>
              <a:t>H1(36)=(3+1)%11=4,H2(36)=(3+2)%11=5,H3(3+3</a:t>
            </a:r>
            <a:r>
              <a:rPr kumimoji="1" lang="zh-CN" altLang="en-US" sz="1200" b="1" dirty="0">
                <a:latin typeface="Times New Roman" panose="02020603050405020304" pitchFamily="18" charset="0"/>
                <a:ea typeface="楷体_GB2312" pitchFamily="49" charset="-122"/>
              </a:rPr>
              <a:t>）</a:t>
            </a:r>
            <a:r>
              <a:rPr kumimoji="1" lang="en-US" altLang="zh-CN" sz="1200" b="1" dirty="0">
                <a:latin typeface="Times New Roman" panose="02020603050405020304" pitchFamily="18" charset="0"/>
                <a:ea typeface="楷体_GB2312" pitchFamily="49" charset="-122"/>
              </a:rPr>
              <a:t>%11=6</a:t>
            </a:r>
            <a:r>
              <a:rPr kumimoji="1" lang="zh-CN" altLang="en-US" sz="1200" b="1" dirty="0">
                <a:latin typeface="Times New Roman" panose="02020603050405020304" pitchFamily="18" charset="0"/>
                <a:ea typeface="楷体_GB2312" pitchFamily="49" charset="-122"/>
              </a:rPr>
              <a:t>，</a:t>
            </a:r>
            <a:r>
              <a:rPr kumimoji="1" lang="en-US" altLang="zh-CN" sz="1200" b="1" dirty="0">
                <a:latin typeface="Times New Roman" panose="02020603050405020304" pitchFamily="18" charset="0"/>
                <a:ea typeface="楷体_GB2312" pitchFamily="49" charset="-122"/>
              </a:rPr>
              <a:t>H3(36)=(3+4)%11=7</a:t>
            </a:r>
            <a:r>
              <a:rPr kumimoji="1" lang="zh-CN" altLang="en-US" sz="1200" b="1" dirty="0">
                <a:latin typeface="Times New Roman" panose="02020603050405020304" pitchFamily="18" charset="0"/>
                <a:ea typeface="楷体_GB2312" pitchFamily="49" charset="-122"/>
              </a:rPr>
              <a:t>，不冲突存储到</a:t>
            </a:r>
            <a:r>
              <a:rPr kumimoji="1" lang="en-US" altLang="zh-CN" sz="1200" b="1" dirty="0">
                <a:latin typeface="Times New Roman" panose="02020603050405020304" pitchFamily="18" charset="0"/>
                <a:ea typeface="楷体_GB2312" pitchFamily="49" charset="-122"/>
              </a:rPr>
              <a:t>7</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201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10758052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a:t>
            </a:r>
            <a:r>
              <a:rPr lang="en-US" altLang="zh-CN" dirty="0"/>
              <a:t>+</a:t>
            </a:r>
            <a:r>
              <a:rPr lang="zh-CN" altLang="en-US" dirty="0"/>
              <a:t>手写）我们先看看查找成功的</a:t>
            </a:r>
            <a:r>
              <a:rPr lang="en-US" altLang="zh-CN" dirty="0"/>
              <a:t>ASL</a:t>
            </a:r>
            <a:r>
              <a:rPr lang="zh-CN" altLang="en-US" dirty="0"/>
              <a:t>。只有这</a:t>
            </a:r>
            <a:r>
              <a:rPr lang="en-US" altLang="zh-CN" dirty="0"/>
              <a:t>9</a:t>
            </a:r>
            <a:r>
              <a:rPr lang="zh-CN" altLang="en-US" dirty="0"/>
              <a:t>个数据查找才会成功，比如</a:t>
            </a:r>
            <a:r>
              <a:rPr lang="en-US" altLang="zh-CN" dirty="0"/>
              <a:t>19,H(19)=19%11=8,</a:t>
            </a:r>
            <a:r>
              <a:rPr lang="zh-CN" altLang="en-US" dirty="0"/>
              <a:t>在</a:t>
            </a:r>
            <a:r>
              <a:rPr lang="en-US" altLang="zh-CN" dirty="0"/>
              <a:t>8</a:t>
            </a:r>
            <a:r>
              <a:rPr lang="zh-CN" altLang="en-US" dirty="0"/>
              <a:t>号位置找到关键字为</a:t>
            </a:r>
            <a:r>
              <a:rPr lang="en-US" altLang="zh-CN" dirty="0"/>
              <a:t>19</a:t>
            </a:r>
            <a:r>
              <a:rPr lang="zh-CN" altLang="en-US" dirty="0"/>
              <a:t>的，所以</a:t>
            </a:r>
            <a:r>
              <a:rPr lang="en-US" altLang="zh-CN" dirty="0"/>
              <a:t>1</a:t>
            </a:r>
            <a:r>
              <a:rPr lang="zh-CN" altLang="en-US" dirty="0"/>
              <a:t>次查找就查找成功。而关键字为</a:t>
            </a:r>
            <a:r>
              <a:rPr lang="en-US" altLang="zh-CN" dirty="0"/>
              <a:t>68</a:t>
            </a:r>
            <a:r>
              <a:rPr lang="zh-CN" altLang="en-US" dirty="0"/>
              <a:t>的，我们通过哈希函数</a:t>
            </a:r>
            <a:r>
              <a:rPr lang="en-US" altLang="zh-CN" dirty="0"/>
              <a:t>H(68)=68%11=2, </a:t>
            </a:r>
            <a:r>
              <a:rPr lang="zh-CN" altLang="en-US" dirty="0"/>
              <a:t>在</a:t>
            </a:r>
            <a:r>
              <a:rPr lang="en-US" altLang="zh-CN" dirty="0"/>
              <a:t>2</a:t>
            </a:r>
            <a:r>
              <a:rPr lang="zh-CN" altLang="en-US" dirty="0"/>
              <a:t>号位置找到的关键字是</a:t>
            </a:r>
            <a:r>
              <a:rPr lang="en-US" altLang="zh-CN" dirty="0"/>
              <a:t>23</a:t>
            </a:r>
            <a:r>
              <a:rPr lang="zh-CN" altLang="en-US" dirty="0"/>
              <a:t>，不</a:t>
            </a:r>
            <a:r>
              <a:rPr lang="en-US" altLang="zh-CN" dirty="0"/>
              <a:t>68</a:t>
            </a:r>
            <a:r>
              <a:rPr lang="zh-CN" altLang="en-US" dirty="0"/>
              <a:t>，我们需要按照建立哈希查找表一样的方法解决冲突，找到该关键字的存储地址。所以需要采用解决冲突的线性探测再散列，</a:t>
            </a:r>
            <a:r>
              <a:rPr lang="en-US" altLang="zh-CN" dirty="0"/>
              <a:t>H1(68)=(2+1</a:t>
            </a:r>
            <a:r>
              <a:rPr lang="zh-CN" altLang="en-US" dirty="0"/>
              <a:t>）</a:t>
            </a:r>
            <a:r>
              <a:rPr lang="en-US" altLang="zh-CN" dirty="0"/>
              <a:t>%11=3,3</a:t>
            </a:r>
            <a:r>
              <a:rPr lang="zh-CN" altLang="en-US" dirty="0"/>
              <a:t>号地址存储的也不是</a:t>
            </a:r>
            <a:r>
              <a:rPr lang="en-US" altLang="zh-CN" dirty="0"/>
              <a:t>68</a:t>
            </a:r>
            <a:r>
              <a:rPr lang="zh-CN" altLang="en-US" dirty="0"/>
              <a:t>，冲突，继续探测下一个开放地址空间：</a:t>
            </a:r>
            <a:r>
              <a:rPr lang="en-US" altLang="zh-CN" dirty="0"/>
              <a:t>H2(68)=(2+2)%11=4,4</a:t>
            </a:r>
            <a:r>
              <a:rPr lang="zh-CN" altLang="en-US" dirty="0"/>
              <a:t>号地址存储的是关键字为</a:t>
            </a:r>
            <a:r>
              <a:rPr lang="en-US" altLang="zh-CN" dirty="0"/>
              <a:t>68</a:t>
            </a:r>
            <a:r>
              <a:rPr lang="zh-CN" altLang="en-US" dirty="0"/>
              <a:t>的数据，查找成功，所以总共冲突</a:t>
            </a:r>
            <a:r>
              <a:rPr lang="en-US" altLang="zh-CN" dirty="0"/>
              <a:t>3</a:t>
            </a:r>
            <a:r>
              <a:rPr lang="zh-CN" altLang="en-US" dirty="0"/>
              <a:t>次才查找成功。按照相同的方法，我们把比较次数写在查找表下面，计算</a:t>
            </a:r>
            <a:r>
              <a:rPr lang="en-US" altLang="zh-CN" dirty="0"/>
              <a:t>ASL(</a:t>
            </a:r>
            <a:r>
              <a:rPr lang="zh-CN" altLang="en-US" dirty="0"/>
              <a:t>成功</a:t>
            </a:r>
            <a:r>
              <a:rPr lang="en-US" altLang="zh-CN" dirty="0"/>
              <a:t>)=(1+1+2+1+3+6+2+5+1)/9=22/9</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202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1898763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（录屏</a:t>
            </a:r>
            <a:r>
              <a:rPr lang="en-US" altLang="zh-CN" dirty="0"/>
              <a:t>+</a:t>
            </a:r>
            <a:r>
              <a:rPr lang="zh-CN" altLang="en-US" dirty="0"/>
              <a:t>手写）查找失败的</a:t>
            </a:r>
            <a:r>
              <a:rPr lang="en-US" altLang="zh-CN" dirty="0"/>
              <a:t>ASL</a:t>
            </a:r>
            <a:r>
              <a:rPr lang="zh-CN" altLang="en-US" dirty="0"/>
              <a:t>怎么求？首先，多少数据会查找失败？除了查找表里面的这</a:t>
            </a:r>
            <a:r>
              <a:rPr lang="en-US" altLang="zh-CN" dirty="0"/>
              <a:t>9</a:t>
            </a:r>
            <a:r>
              <a:rPr lang="zh-CN" altLang="en-US" dirty="0"/>
              <a:t>个数据，其他都会查找失败，成千上万的数据，怎么计算</a:t>
            </a:r>
            <a:r>
              <a:rPr lang="en-US" altLang="zh-CN" dirty="0"/>
              <a:t>ASL(</a:t>
            </a:r>
            <a:r>
              <a:rPr lang="zh-CN" altLang="en-US" dirty="0"/>
              <a:t>失败）呢？</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我们可以从哈希值来考虑。总共有</a:t>
            </a:r>
            <a:r>
              <a:rPr lang="en-US" altLang="zh-CN" dirty="0"/>
              <a:t>0-10</a:t>
            </a:r>
            <a:r>
              <a:rPr lang="zh-CN" altLang="en-US" dirty="0"/>
              <a:t>这</a:t>
            </a:r>
            <a:r>
              <a:rPr lang="en-US" altLang="zh-CN" dirty="0"/>
              <a:t>11</a:t>
            </a:r>
            <a:r>
              <a:rPr lang="zh-CN" altLang="en-US" dirty="0"/>
              <a:t>个哈希值，哈希值为</a:t>
            </a:r>
            <a:r>
              <a:rPr lang="en-US" altLang="zh-CN" dirty="0"/>
              <a:t>0</a:t>
            </a:r>
            <a:r>
              <a:rPr lang="zh-CN" altLang="en-US" dirty="0"/>
              <a:t>且不是这</a:t>
            </a:r>
            <a:r>
              <a:rPr lang="en-US" altLang="zh-CN" dirty="0"/>
              <a:t>9</a:t>
            </a:r>
            <a:r>
              <a:rPr lang="zh-CN" altLang="en-US" dirty="0"/>
              <a:t>个数据的其他所有数据，都会查找失败，因而用线性探测再散列处理冲突，经过</a:t>
            </a:r>
            <a:r>
              <a:rPr lang="en-US" altLang="zh-CN" dirty="0"/>
              <a:t>9</a:t>
            </a:r>
            <a:r>
              <a:rPr lang="zh-CN" altLang="en-US" dirty="0"/>
              <a:t>次比较失败，最后在哈希值为</a:t>
            </a:r>
            <a:r>
              <a:rPr lang="en-US" altLang="zh-CN" dirty="0"/>
              <a:t>9</a:t>
            </a:r>
            <a:r>
              <a:rPr lang="zh-CN" altLang="en-US" dirty="0"/>
              <a:t>的地方发现已经没有数据，因而查找失败，哈希值为</a:t>
            </a:r>
            <a:r>
              <a:rPr lang="en-US" altLang="zh-CN" dirty="0"/>
              <a:t>1</a:t>
            </a:r>
            <a:r>
              <a:rPr lang="zh-CN" altLang="en-US" dirty="0"/>
              <a:t>的会经过</a:t>
            </a:r>
            <a:r>
              <a:rPr lang="en-US" altLang="zh-CN" dirty="0"/>
              <a:t>8</a:t>
            </a:r>
            <a:r>
              <a:rPr lang="zh-CN" altLang="en-US" dirty="0"/>
              <a:t>次冲突查找失败最终在哈希值为</a:t>
            </a:r>
            <a:r>
              <a:rPr lang="en-US" altLang="zh-CN" dirty="0"/>
              <a:t>9</a:t>
            </a:r>
            <a:r>
              <a:rPr lang="zh-CN" altLang="en-US" dirty="0"/>
              <a:t>这个地方发现已经没有数据而失败，其他哈希位置也是一样的计算，最终我们把每一个哈希值查找失败的比较次数用蓝色列出来，得到</a:t>
            </a:r>
            <a:r>
              <a:rPr lang="en-US" altLang="zh-CN" dirty="0"/>
              <a:t>ASL(</a:t>
            </a:r>
            <a:r>
              <a:rPr lang="zh-CN" altLang="en-US" dirty="0"/>
              <a:t>失败）</a:t>
            </a:r>
            <a:r>
              <a:rPr lang="en-US" altLang="zh-CN" dirty="0"/>
              <a:t>=</a:t>
            </a:r>
            <a:r>
              <a:rPr lang="zh-CN" altLang="en-US" dirty="0"/>
              <a:t>（</a:t>
            </a:r>
            <a:r>
              <a:rPr lang="en-US" altLang="zh-CN" dirty="0"/>
              <a:t>9+8+7+6+5+4+3+2+1</a:t>
            </a:r>
            <a:r>
              <a:rPr lang="zh-CN" altLang="en-US" dirty="0"/>
              <a:t>）</a:t>
            </a:r>
            <a:r>
              <a:rPr lang="en-US" altLang="zh-CN" dirty="0"/>
              <a:t>/11=45/11</a:t>
            </a:r>
            <a:r>
              <a:rPr lang="zh-CN" altLang="en-US" dirty="0"/>
              <a:t>，约等于</a:t>
            </a:r>
            <a:r>
              <a:rPr lang="en-US" altLang="zh-CN" dirty="0"/>
              <a:t>4</a:t>
            </a:r>
            <a:r>
              <a:rPr lang="zh-CN" altLang="en-US" dirty="0"/>
              <a:t>，也就是平均查找</a:t>
            </a:r>
            <a:r>
              <a:rPr lang="en-US" altLang="zh-CN" dirty="0"/>
              <a:t>4</a:t>
            </a:r>
            <a:r>
              <a:rPr lang="zh-CN" altLang="en-US" dirty="0"/>
              <a:t>次失败。</a:t>
            </a:r>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203</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22920938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（录屏</a:t>
            </a:r>
            <a:r>
              <a:rPr lang="en-US" altLang="zh-CN" dirty="0"/>
              <a:t>+</a:t>
            </a:r>
            <a:r>
              <a:rPr lang="zh-CN" altLang="en-US" dirty="0"/>
              <a:t>手写）再比如，</a:t>
            </a:r>
            <a:r>
              <a:rPr kumimoji="1" lang="zh-CN" altLang="en-US" sz="1200" b="1" dirty="0">
                <a:solidFill>
                  <a:srgbClr val="A50021"/>
                </a:solidFill>
                <a:latin typeface="Times New Roman" panose="02020603050405020304" pitchFamily="18" charset="0"/>
                <a:ea typeface="楷体_GB2312" pitchFamily="49" charset="-122"/>
              </a:rPr>
              <a:t>同样的关键字集合和哈希函数，但</a:t>
            </a:r>
            <a:r>
              <a:rPr kumimoji="1" lang="zh-CN" altLang="en-US" sz="1200" b="1" dirty="0">
                <a:latin typeface="Times New Roman" panose="02020603050405020304" pitchFamily="18" charset="0"/>
                <a:ea typeface="楷体_GB2312" pitchFamily="49" charset="-122"/>
              </a:rPr>
              <a:t>采用</a:t>
            </a:r>
            <a:r>
              <a:rPr kumimoji="1" lang="zh-CN" altLang="en-US" sz="1200" b="1" dirty="0">
                <a:solidFill>
                  <a:srgbClr val="3333FF"/>
                </a:solidFill>
                <a:latin typeface="Times New Roman" panose="02020603050405020304" pitchFamily="18" charset="0"/>
                <a:ea typeface="楷体_GB2312" pitchFamily="49" charset="-122"/>
              </a:rPr>
              <a:t>二次探测再散列</a:t>
            </a:r>
            <a:r>
              <a:rPr kumimoji="1" lang="zh-CN" altLang="en-US" sz="1200" b="1" dirty="0">
                <a:latin typeface="Times New Roman" panose="02020603050405020304" pitchFamily="18" charset="0"/>
                <a:ea typeface="楷体_GB2312" pitchFamily="49" charset="-122"/>
              </a:rPr>
              <a:t>处理冲突来建立哈希查找表。这里我们二次探测的</a:t>
            </a:r>
            <a:r>
              <a:rPr kumimoji="1" lang="en-US" altLang="zh-CN" sz="1200" b="1" dirty="0">
                <a:latin typeface="Times New Roman" panose="02020603050405020304" pitchFamily="18" charset="0"/>
                <a:ea typeface="楷体_GB2312" pitchFamily="49" charset="-122"/>
              </a:rPr>
              <a:t>di</a:t>
            </a:r>
            <a:r>
              <a:rPr kumimoji="1" lang="zh-CN" altLang="en-US" sz="1200" b="1" dirty="0">
                <a:latin typeface="Times New Roman" panose="02020603050405020304" pitchFamily="18" charset="0"/>
                <a:ea typeface="楷体_GB2312" pitchFamily="49" charset="-122"/>
              </a:rPr>
              <a:t>全部采用正数</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h(19)=19%11=8,</a:t>
            </a:r>
            <a:r>
              <a:rPr kumimoji="1" lang="zh-CN" altLang="en-US" sz="1200" b="1" dirty="0">
                <a:latin typeface="Times New Roman" panose="02020603050405020304" pitchFamily="18" charset="0"/>
                <a:ea typeface="楷体_GB2312" pitchFamily="49" charset="-122"/>
              </a:rPr>
              <a:t>所以把</a:t>
            </a:r>
            <a:r>
              <a:rPr kumimoji="1" lang="en-US" altLang="zh-CN" sz="1200" b="1" dirty="0">
                <a:latin typeface="Times New Roman" panose="02020603050405020304" pitchFamily="18" charset="0"/>
                <a:ea typeface="楷体_GB2312" pitchFamily="49" charset="-122"/>
              </a:rPr>
              <a:t>19</a:t>
            </a:r>
            <a:r>
              <a:rPr kumimoji="1" lang="zh-CN" altLang="en-US" sz="1200" b="1" dirty="0">
                <a:latin typeface="Times New Roman" panose="02020603050405020304" pitchFamily="18" charset="0"/>
                <a:ea typeface="楷体_GB2312" pitchFamily="49" charset="-122"/>
              </a:rPr>
              <a:t>存储在</a:t>
            </a:r>
            <a:r>
              <a:rPr kumimoji="1" lang="en-US" altLang="zh-CN" sz="1200" b="1" dirty="0">
                <a:latin typeface="Times New Roman" panose="02020603050405020304" pitchFamily="18" charset="0"/>
                <a:ea typeface="楷体_GB2312" pitchFamily="49" charset="-122"/>
              </a:rPr>
              <a:t>8</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H(1)=1%11=1,</a:t>
            </a:r>
            <a:r>
              <a:rPr kumimoji="1" lang="zh-CN" altLang="en-US" sz="1200" b="1" dirty="0">
                <a:latin typeface="Times New Roman" panose="02020603050405020304" pitchFamily="18" charset="0"/>
                <a:ea typeface="楷体_GB2312" pitchFamily="49" charset="-122"/>
              </a:rPr>
              <a:t>然后把</a:t>
            </a:r>
            <a:r>
              <a:rPr kumimoji="1" lang="en-US" altLang="zh-CN" sz="1200" b="1" dirty="0">
                <a:latin typeface="Times New Roman" panose="02020603050405020304" pitchFamily="18" charset="0"/>
                <a:ea typeface="楷体_GB2312" pitchFamily="49" charset="-122"/>
              </a:rPr>
              <a:t>1</a:t>
            </a:r>
            <a:r>
              <a:rPr kumimoji="1" lang="zh-CN" altLang="en-US" sz="1200" b="1" dirty="0">
                <a:latin typeface="Times New Roman" panose="02020603050405020304" pitchFamily="18" charset="0"/>
                <a:ea typeface="楷体_GB2312" pitchFamily="49" charset="-122"/>
              </a:rPr>
              <a:t>存储在</a:t>
            </a:r>
            <a:r>
              <a:rPr kumimoji="1" lang="en-US" altLang="zh-CN" sz="1200" b="1" dirty="0">
                <a:latin typeface="Times New Roman" panose="02020603050405020304" pitchFamily="18" charset="0"/>
                <a:ea typeface="楷体_GB2312" pitchFamily="49" charset="-122"/>
              </a:rPr>
              <a:t>1</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H(23)=23%11=1,</a:t>
            </a:r>
            <a:r>
              <a:rPr kumimoji="1" lang="zh-CN" altLang="en-US" sz="1200" b="1" dirty="0">
                <a:latin typeface="Times New Roman" panose="02020603050405020304" pitchFamily="18" charset="0"/>
                <a:ea typeface="楷体_GB2312" pitchFamily="49" charset="-122"/>
              </a:rPr>
              <a:t>而</a:t>
            </a:r>
            <a:r>
              <a:rPr kumimoji="1" lang="en-US" altLang="zh-CN" sz="1200" b="1" dirty="0">
                <a:latin typeface="Times New Roman" panose="02020603050405020304" pitchFamily="18" charset="0"/>
                <a:ea typeface="楷体_GB2312" pitchFamily="49" charset="-122"/>
              </a:rPr>
              <a:t>1</a:t>
            </a:r>
            <a:r>
              <a:rPr kumimoji="1" lang="zh-CN" altLang="en-US" sz="1200" b="1" dirty="0">
                <a:latin typeface="Times New Roman" panose="02020603050405020304" pitchFamily="18" charset="0"/>
                <a:ea typeface="楷体_GB2312" pitchFamily="49" charset="-122"/>
              </a:rPr>
              <a:t>号位置有不同于</a:t>
            </a:r>
            <a:r>
              <a:rPr kumimoji="1" lang="en-US" altLang="zh-CN" sz="1200" b="1" dirty="0">
                <a:latin typeface="Times New Roman" panose="02020603050405020304" pitchFamily="18" charset="0"/>
                <a:ea typeface="楷体_GB2312" pitchFamily="49" charset="-122"/>
              </a:rPr>
              <a:t>23</a:t>
            </a:r>
            <a:r>
              <a:rPr kumimoji="1" lang="zh-CN" altLang="en-US" sz="1200" b="1" dirty="0">
                <a:latin typeface="Times New Roman" panose="02020603050405020304" pitchFamily="18" charset="0"/>
                <a:ea typeface="楷体_GB2312" pitchFamily="49" charset="-122"/>
              </a:rPr>
              <a:t>的数据，出现冲突，因此需要采用二次探测再散列解决冲突，    </a:t>
            </a:r>
            <a:r>
              <a:rPr kumimoji="1" lang="en-US" altLang="zh-CN" sz="1200" b="1" dirty="0">
                <a:latin typeface="Times New Roman" panose="02020603050405020304" pitchFamily="18" charset="0"/>
                <a:ea typeface="楷体_GB2312" pitchFamily="49" charset="-122"/>
              </a:rPr>
              <a:t>H1(23)=(1+1)%11=2,</a:t>
            </a:r>
            <a:endParaRPr kumimoji="1" lang="en-US" altLang="zh-CN" sz="1200" b="1" dirty="0"/>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H(14)=14%11=3,</a:t>
            </a:r>
            <a:r>
              <a:rPr kumimoji="1" lang="zh-CN" altLang="en-US" sz="1200" b="1" dirty="0">
                <a:latin typeface="Times New Roman" panose="02020603050405020304" pitchFamily="18" charset="0"/>
                <a:ea typeface="楷体_GB2312" pitchFamily="49" charset="-122"/>
              </a:rPr>
              <a:t>不冲突，直接存储关键字为</a:t>
            </a:r>
            <a:r>
              <a:rPr kumimoji="1" lang="en-US" altLang="zh-CN" sz="1200" b="1" dirty="0">
                <a:latin typeface="Times New Roman" panose="02020603050405020304" pitchFamily="18" charset="0"/>
                <a:ea typeface="楷体_GB2312" pitchFamily="49" charset="-122"/>
              </a:rPr>
              <a:t>14</a:t>
            </a:r>
            <a:r>
              <a:rPr kumimoji="1" lang="zh-CN" altLang="en-US" sz="1200" b="1" dirty="0">
                <a:latin typeface="Times New Roman" panose="02020603050405020304" pitchFamily="18" charset="0"/>
                <a:ea typeface="楷体_GB2312" pitchFamily="49" charset="-122"/>
              </a:rPr>
              <a:t>的数据在下标为</a:t>
            </a:r>
            <a:r>
              <a:rPr kumimoji="1" lang="en-US" altLang="zh-CN" sz="1200" b="1" dirty="0">
                <a:latin typeface="Times New Roman" panose="02020603050405020304" pitchFamily="18" charset="0"/>
                <a:ea typeface="楷体_GB2312" pitchFamily="49" charset="-122"/>
              </a:rPr>
              <a:t>3</a:t>
            </a:r>
            <a:r>
              <a:rPr kumimoji="1" lang="zh-CN" altLang="en-US" sz="1200" b="1" dirty="0">
                <a:latin typeface="Times New Roman" panose="02020603050405020304" pitchFamily="18" charset="0"/>
                <a:ea typeface="楷体_GB2312" pitchFamily="49" charset="-122"/>
              </a:rPr>
              <a:t>的存储空间中</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H(55)=55%11=0,</a:t>
            </a:r>
            <a:r>
              <a:rPr kumimoji="1" lang="zh-CN" altLang="en-US" sz="1200" b="1" dirty="0">
                <a:latin typeface="Times New Roman" panose="02020603050405020304" pitchFamily="18" charset="0"/>
                <a:ea typeface="楷体_GB2312" pitchFamily="49" charset="-122"/>
              </a:rPr>
              <a:t>不冲突，存储在</a:t>
            </a:r>
            <a:r>
              <a:rPr kumimoji="1" lang="en-US" altLang="zh-CN" sz="1200" b="1" dirty="0">
                <a:latin typeface="Times New Roman" panose="02020603050405020304" pitchFamily="18" charset="0"/>
                <a:ea typeface="楷体_GB2312" pitchFamily="49" charset="-122"/>
              </a:rPr>
              <a:t>0</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H(68)=68%11=3,</a:t>
            </a:r>
            <a:r>
              <a:rPr kumimoji="1" lang="zh-CN" altLang="en-US" sz="1200" b="1" dirty="0">
                <a:latin typeface="Times New Roman" panose="02020603050405020304" pitchFamily="18" charset="0"/>
                <a:ea typeface="楷体_GB2312" pitchFamily="49" charset="-122"/>
              </a:rPr>
              <a:t>冲突，</a:t>
            </a:r>
            <a:r>
              <a:rPr kumimoji="1" lang="en-US" altLang="zh-CN" sz="1200" b="1" dirty="0">
                <a:latin typeface="Times New Roman" panose="02020603050405020304" pitchFamily="18" charset="0"/>
                <a:ea typeface="楷体_GB2312" pitchFamily="49" charset="-122"/>
              </a:rPr>
              <a:t>3</a:t>
            </a:r>
            <a:r>
              <a:rPr kumimoji="1" lang="zh-CN" altLang="en-US" sz="1200" b="1" dirty="0">
                <a:latin typeface="Times New Roman" panose="02020603050405020304" pitchFamily="18" charset="0"/>
                <a:ea typeface="楷体_GB2312" pitchFamily="49" charset="-122"/>
              </a:rPr>
              <a:t>号位置存储的是</a:t>
            </a:r>
            <a:r>
              <a:rPr kumimoji="1" lang="en-US" altLang="zh-CN" sz="1200" b="1" dirty="0">
                <a:latin typeface="Times New Roman" panose="02020603050405020304" pitchFamily="18" charset="0"/>
                <a:ea typeface="楷体_GB2312" pitchFamily="49" charset="-122"/>
              </a:rPr>
              <a:t>14</a:t>
            </a:r>
            <a:r>
              <a:rPr kumimoji="1" lang="zh-CN" altLang="en-US" sz="1200" b="1" dirty="0">
                <a:latin typeface="Times New Roman" panose="02020603050405020304" pitchFamily="18" charset="0"/>
                <a:ea typeface="楷体_GB2312" pitchFamily="49" charset="-122"/>
              </a:rPr>
              <a:t>，因此需要解决冲突</a:t>
            </a:r>
            <a:r>
              <a:rPr kumimoji="1" lang="en-US" altLang="zh-CN" sz="1200" b="1" dirty="0">
                <a:latin typeface="Times New Roman" panose="02020603050405020304" pitchFamily="18" charset="0"/>
                <a:ea typeface="楷体_GB2312" pitchFamily="49" charset="-122"/>
              </a:rPr>
              <a:t>H1(68)=(3+1)%11=4,</a:t>
            </a:r>
            <a:r>
              <a:rPr kumimoji="1" lang="zh-CN" altLang="en-US" sz="1200" b="1" dirty="0">
                <a:latin typeface="Times New Roman" panose="02020603050405020304" pitchFamily="18" charset="0"/>
                <a:ea typeface="楷体_GB2312" pitchFamily="49" charset="-122"/>
              </a:rPr>
              <a:t>不冲突，存储在</a:t>
            </a:r>
            <a:r>
              <a:rPr kumimoji="1" lang="en-US" altLang="zh-CN" sz="1200" b="1" dirty="0">
                <a:latin typeface="Times New Roman" panose="02020603050405020304" pitchFamily="18" charset="0"/>
                <a:ea typeface="楷体_GB2312" pitchFamily="49" charset="-122"/>
              </a:rPr>
              <a:t>4</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H(11)=11%11=0,</a:t>
            </a:r>
            <a:r>
              <a:rPr kumimoji="1" lang="zh-CN" altLang="en-US" sz="1200" b="1" dirty="0">
                <a:latin typeface="Times New Roman" panose="02020603050405020304" pitchFamily="18" charset="0"/>
                <a:ea typeface="楷体_GB2312" pitchFamily="49" charset="-122"/>
              </a:rPr>
              <a:t>冲突，</a:t>
            </a:r>
            <a:r>
              <a:rPr kumimoji="1" lang="en-US" altLang="zh-CN" sz="1200" b="1" dirty="0">
                <a:latin typeface="Times New Roman" panose="02020603050405020304" pitchFamily="18" charset="0"/>
                <a:ea typeface="楷体_GB2312" pitchFamily="49" charset="-122"/>
              </a:rPr>
              <a:t>H1(11)=(0+1)%11=1,H2(11)=(0+2^2)%11=4,</a:t>
            </a:r>
            <a:r>
              <a:rPr kumimoji="1" lang="zh-CN" altLang="en-US" sz="1200" b="1" dirty="0">
                <a:latin typeface="Times New Roman" panose="02020603050405020304" pitchFamily="18" charset="0"/>
                <a:ea typeface="楷体_GB2312" pitchFamily="49" charset="-122"/>
              </a:rPr>
              <a:t>不冲突了，存放到</a:t>
            </a:r>
            <a:r>
              <a:rPr kumimoji="1" lang="en-US" altLang="zh-CN" sz="1200" b="1" dirty="0">
                <a:latin typeface="Times New Roman" panose="02020603050405020304" pitchFamily="18" charset="0"/>
                <a:ea typeface="楷体_GB2312" pitchFamily="49" charset="-122"/>
              </a:rPr>
              <a:t>4</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H(82)=82%11=5,</a:t>
            </a:r>
            <a:r>
              <a:rPr kumimoji="1" lang="zh-CN" altLang="en-US" sz="1200" b="1" dirty="0">
                <a:latin typeface="Times New Roman" panose="02020603050405020304" pitchFamily="18" charset="0"/>
                <a:ea typeface="楷体_GB2312" pitchFamily="49" charset="-122"/>
              </a:rPr>
              <a:t>不冲突</a:t>
            </a:r>
            <a:r>
              <a:rPr kumimoji="1" lang="en-US" altLang="zh-CN" sz="1200" b="1" dirty="0">
                <a:latin typeface="Times New Roman" panose="02020603050405020304" pitchFamily="18" charset="0"/>
                <a:ea typeface="楷体_GB2312" pitchFamily="49" charset="-122"/>
              </a:rPr>
              <a:t>,</a:t>
            </a: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200" b="1" dirty="0">
                <a:latin typeface="Times New Roman" panose="02020603050405020304" pitchFamily="18" charset="0"/>
                <a:ea typeface="楷体_GB2312" pitchFamily="49" charset="-122"/>
              </a:rPr>
              <a:t>H(36)=36%11=3,</a:t>
            </a:r>
            <a:r>
              <a:rPr kumimoji="1" lang="zh-CN" altLang="en-US" sz="1200" b="1" dirty="0">
                <a:latin typeface="Times New Roman" panose="02020603050405020304" pitchFamily="18" charset="0"/>
                <a:ea typeface="楷体_GB2312" pitchFamily="49" charset="-122"/>
              </a:rPr>
              <a:t>，冲突，</a:t>
            </a:r>
            <a:r>
              <a:rPr kumimoji="1" lang="en-US" altLang="zh-CN" sz="1200" b="1" dirty="0">
                <a:latin typeface="Times New Roman" panose="02020603050405020304" pitchFamily="18" charset="0"/>
                <a:ea typeface="楷体_GB2312" pitchFamily="49" charset="-122"/>
              </a:rPr>
              <a:t>H1(36)=(3+1)%11=4,H2(36)=(3+2^2)%,</a:t>
            </a:r>
            <a:r>
              <a:rPr kumimoji="1" lang="zh-CN" altLang="en-US" sz="1200" b="1" dirty="0">
                <a:latin typeface="Times New Roman" panose="02020603050405020304" pitchFamily="18" charset="0"/>
                <a:ea typeface="楷体_GB2312" pitchFamily="49" charset="-122"/>
              </a:rPr>
              <a:t>不冲突存储到</a:t>
            </a:r>
            <a:r>
              <a:rPr kumimoji="1" lang="en-US" altLang="zh-CN" sz="1200" b="1" dirty="0">
                <a:latin typeface="Times New Roman" panose="02020603050405020304" pitchFamily="18" charset="0"/>
                <a:ea typeface="楷体_GB2312" pitchFamily="49" charset="-122"/>
              </a:rPr>
              <a:t>7</a:t>
            </a:r>
            <a:r>
              <a:rPr kumimoji="1" lang="zh-CN" altLang="en-US" sz="1200" b="1" dirty="0">
                <a:latin typeface="Times New Roman" panose="02020603050405020304" pitchFamily="18" charset="0"/>
                <a:ea typeface="楷体_GB2312" pitchFamily="49" charset="-122"/>
              </a:rPr>
              <a:t>号位置。</a:t>
            </a:r>
            <a:endParaRPr kumimoji="1" lang="en-US" altLang="zh-CN"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zh-CN" altLang="en-US" sz="1200" b="1" dirty="0">
                <a:latin typeface="Times New Roman" panose="02020603050405020304" pitchFamily="18" charset="0"/>
                <a:ea typeface="楷体_GB2312" pitchFamily="49" charset="-122"/>
              </a:rPr>
              <a:t>可以发现，二次探测和线性探测相比，更不容易出现数据聚集现象，冲突也大量减少。</a:t>
            </a:r>
            <a:endParaRPr kumimoji="1" lang="en-US" altLang="zh-CN" sz="1200" b="1" dirty="0">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204</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9255076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a:t>
            </a:r>
            <a:r>
              <a:rPr lang="en-US" altLang="zh-CN" dirty="0"/>
              <a:t>+</a:t>
            </a:r>
            <a:r>
              <a:rPr lang="zh-CN" altLang="en-US" dirty="0"/>
              <a:t>手写）二次探测的查找成功的</a:t>
            </a:r>
            <a:r>
              <a:rPr lang="en-US" altLang="zh-CN" dirty="0"/>
              <a:t>ASL</a:t>
            </a:r>
            <a:r>
              <a:rPr lang="zh-CN" altLang="en-US" dirty="0"/>
              <a:t>比线性探测的</a:t>
            </a:r>
            <a:r>
              <a:rPr lang="en-US" altLang="zh-CN" dirty="0"/>
              <a:t>22/9</a:t>
            </a:r>
            <a:r>
              <a:rPr lang="zh-CN" altLang="en-US" dirty="0"/>
              <a:t>的效率更高。</a:t>
            </a:r>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205</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55135406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（录屏</a:t>
            </a:r>
            <a:r>
              <a:rPr lang="en-US" altLang="zh-CN" dirty="0"/>
              <a:t>+</a:t>
            </a:r>
            <a:r>
              <a:rPr lang="zh-CN" altLang="en-US" dirty="0"/>
              <a:t>手写）和线性探测失败的分析过程一样。</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不在这</a:t>
            </a:r>
            <a:r>
              <a:rPr lang="en-US" altLang="zh-CN" dirty="0"/>
              <a:t>9</a:t>
            </a:r>
            <a:r>
              <a:rPr lang="zh-CN" altLang="en-US" dirty="0"/>
              <a:t>个数的其他所有数据的哈希值在</a:t>
            </a:r>
            <a:r>
              <a:rPr lang="en-US" altLang="zh-CN" dirty="0"/>
              <a:t>0-10</a:t>
            </a:r>
            <a:r>
              <a:rPr lang="zh-CN" altLang="en-US" dirty="0"/>
              <a:t>之间，哈希值为</a:t>
            </a:r>
            <a:r>
              <a:rPr lang="en-US" altLang="zh-CN" dirty="0"/>
              <a:t>0</a:t>
            </a:r>
            <a:r>
              <a:rPr lang="zh-CN" altLang="en-US" dirty="0"/>
              <a:t>的不是</a:t>
            </a:r>
            <a:r>
              <a:rPr lang="en-US" altLang="zh-CN" dirty="0"/>
              <a:t>55</a:t>
            </a:r>
            <a:r>
              <a:rPr lang="zh-CN" altLang="en-US" dirty="0"/>
              <a:t>，冲突，继续探测</a:t>
            </a:r>
            <a:r>
              <a:rPr lang="en-US" altLang="zh-CN" dirty="0"/>
              <a:t>H(key)=(0+1)%11=1,</a:t>
            </a:r>
            <a:r>
              <a:rPr lang="zh-CN" altLang="en-US" dirty="0"/>
              <a:t>冲突，</a:t>
            </a:r>
            <a:r>
              <a:rPr lang="en-US" altLang="zh-CN" dirty="0"/>
              <a:t>H(key)=(0+2^2)%11=4</a:t>
            </a:r>
            <a:r>
              <a:rPr lang="zh-CN" altLang="en-US" dirty="0"/>
              <a:t>，冲突</a:t>
            </a:r>
            <a:r>
              <a:rPr lang="en-US" altLang="zh-CN" dirty="0"/>
              <a:t>,H(key)=(0+3^2)%11=9</a:t>
            </a:r>
            <a:r>
              <a:rPr lang="zh-CN" altLang="en-US" dirty="0"/>
              <a:t>，查找没有数据，失败</a:t>
            </a:r>
            <a:r>
              <a:rPr lang="en-US" altLang="zh-CN" dirty="0"/>
              <a:t>,</a:t>
            </a:r>
            <a:r>
              <a:rPr lang="zh-CN" altLang="en-US" dirty="0"/>
              <a:t>总共冲突了</a:t>
            </a:r>
            <a:r>
              <a:rPr lang="en-US" altLang="zh-CN" dirty="0"/>
              <a:t>3</a:t>
            </a:r>
            <a:r>
              <a:rPr lang="zh-CN" altLang="en-US" dirty="0"/>
              <a:t>次，进行了</a:t>
            </a:r>
            <a:r>
              <a:rPr lang="en-US" altLang="zh-CN" dirty="0"/>
              <a:t>4</a:t>
            </a:r>
            <a:r>
              <a:rPr lang="zh-CN" altLang="en-US" dirty="0"/>
              <a:t>次比较。</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1</a:t>
            </a:r>
            <a:r>
              <a:rPr lang="zh-CN" altLang="en-US" dirty="0"/>
              <a:t>的出现冲突，</a:t>
            </a:r>
            <a:r>
              <a:rPr lang="en-US" altLang="zh-CN" dirty="0"/>
              <a:t>H(key)=(1+1)%11=2</a:t>
            </a:r>
            <a:r>
              <a:rPr lang="zh-CN" altLang="en-US" dirty="0"/>
              <a:t>，冲突；</a:t>
            </a:r>
            <a:r>
              <a:rPr lang="en-US" altLang="zh-CN" dirty="0"/>
              <a:t>H(key)=(1+2^2)%11=5,</a:t>
            </a:r>
            <a:r>
              <a:rPr lang="zh-CN" altLang="en-US" dirty="0"/>
              <a:t>冲突</a:t>
            </a:r>
            <a:r>
              <a:rPr lang="en-US" altLang="zh-CN" dirty="0"/>
              <a:t>;H(key)=(1+3^2)%11=10</a:t>
            </a:r>
            <a:r>
              <a:rPr lang="zh-CN" altLang="en-US" dirty="0"/>
              <a:t>，没有数据，查找失败</a:t>
            </a:r>
            <a:r>
              <a:rPr lang="en-US" altLang="zh-CN" dirty="0"/>
              <a:t>;</a:t>
            </a:r>
            <a:r>
              <a:rPr lang="zh-CN" altLang="en-US" dirty="0"/>
              <a:t>冲突</a:t>
            </a:r>
            <a:r>
              <a:rPr lang="en-US" altLang="zh-CN" dirty="0"/>
              <a:t>2</a:t>
            </a:r>
            <a:r>
              <a:rPr lang="zh-CN" altLang="en-US" dirty="0"/>
              <a:t>次，比较</a:t>
            </a:r>
            <a:r>
              <a:rPr lang="en-US" altLang="zh-CN" dirty="0"/>
              <a:t>3</a:t>
            </a:r>
            <a:r>
              <a:rPr lang="zh-CN" altLang="en-US" dirty="0"/>
              <a:t>次。</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2</a:t>
            </a:r>
            <a:r>
              <a:rPr lang="zh-CN" altLang="en-US" dirty="0"/>
              <a:t>的失败，冲突，则</a:t>
            </a:r>
            <a:r>
              <a:rPr lang="en-US" altLang="zh-CN" dirty="0"/>
              <a:t>H(key)=(2+1)%11=3</a:t>
            </a:r>
            <a:r>
              <a:rPr lang="zh-CN" altLang="en-US" dirty="0"/>
              <a:t>冲突，</a:t>
            </a:r>
            <a:r>
              <a:rPr lang="en-US" altLang="zh-CN" dirty="0"/>
              <a:t>H(key)=(2+2^2)%11=6,</a:t>
            </a:r>
            <a:r>
              <a:rPr lang="zh-CN" altLang="en-US" dirty="0"/>
              <a:t>冲突，</a:t>
            </a:r>
            <a:r>
              <a:rPr lang="en-US" altLang="zh-CN" dirty="0"/>
              <a:t>H(key)=(2+3^2)%11=0,</a:t>
            </a:r>
            <a:r>
              <a:rPr lang="zh-CN" altLang="en-US" dirty="0"/>
              <a:t>冲突</a:t>
            </a:r>
            <a:r>
              <a:rPr lang="en-US" altLang="zh-CN" dirty="0"/>
              <a:t>,H(key)=(2+4^2)%11=7,</a:t>
            </a:r>
            <a:r>
              <a:rPr lang="zh-CN" altLang="en-US" dirty="0"/>
              <a:t>冲突</a:t>
            </a:r>
            <a:r>
              <a:rPr lang="en-US" altLang="zh-CN" dirty="0"/>
              <a:t>;H(key)=(2+5^2)%11=5</a:t>
            </a:r>
            <a:r>
              <a:rPr lang="zh-CN" altLang="en-US" dirty="0"/>
              <a:t>，冲突</a:t>
            </a:r>
            <a:r>
              <a:rPr lang="en-US" altLang="zh-CN" dirty="0"/>
              <a:t>;H(key)=(2+6^2)%11=5</a:t>
            </a:r>
            <a:r>
              <a:rPr lang="zh-CN" altLang="en-US" dirty="0"/>
              <a:t>，冲突，</a:t>
            </a:r>
            <a:r>
              <a:rPr lang="en-US" altLang="zh-CN" dirty="0"/>
              <a:t>H(key)=(2+7^2)%11=7</a:t>
            </a:r>
            <a:r>
              <a:rPr lang="zh-CN" altLang="en-US" dirty="0"/>
              <a:t>，二次冲突虽然查找成功效率可能更高，但是可用空间少于一半的时候，可能出现插入数据失败的问题，，也就有可能有查找无法通过存储空间是否有数据判断失败的问题。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206</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7283374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（录屏</a:t>
            </a:r>
            <a:r>
              <a:rPr lang="en-US" altLang="zh-CN" dirty="0"/>
              <a:t>+</a:t>
            </a:r>
            <a:r>
              <a:rPr lang="zh-CN" altLang="en-US" dirty="0"/>
              <a:t>手写）现在用随机数处理冲突</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dirty="0"/>
              <a:t>H(19)=19%11=8;</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dirty="0"/>
              <a:t>H(1)=1%11=1</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dirty="0"/>
              <a:t>H(23)=23%11=1</a:t>
            </a:r>
            <a:r>
              <a:rPr lang="zh-CN" altLang="en-US" dirty="0"/>
              <a:t>，冲突</a:t>
            </a:r>
            <a:r>
              <a:rPr lang="en-US" altLang="zh-CN" dirty="0"/>
              <a:t>,H1(23)=(1+9)%11=10</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dirty="0"/>
              <a:t>H(14)=14%11=3</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dirty="0"/>
              <a:t>H(55)=55%11=0</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dirty="0"/>
              <a:t>H(68)=68%11=2</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dirty="0"/>
              <a:t>H(11)=11%11=0</a:t>
            </a:r>
            <a:r>
              <a:rPr lang="zh-CN" altLang="en-US" dirty="0"/>
              <a:t>，冲突。</a:t>
            </a:r>
            <a:r>
              <a:rPr lang="en-US" altLang="zh-CN" dirty="0"/>
              <a:t>H1</a:t>
            </a:r>
            <a:r>
              <a:rPr lang="zh-CN" altLang="en-US" dirty="0"/>
              <a:t>（</a:t>
            </a:r>
            <a:r>
              <a:rPr lang="en-US" altLang="zh-CN" dirty="0"/>
              <a:t>11</a:t>
            </a:r>
            <a:r>
              <a:rPr lang="zh-CN" altLang="en-US" dirty="0"/>
              <a:t>）</a:t>
            </a:r>
            <a:r>
              <a:rPr lang="en-US" altLang="zh-CN" dirty="0"/>
              <a:t>=(0+9)%11=9</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dirty="0"/>
              <a:t>H(82)=82%11=5</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dirty="0"/>
              <a:t>H(36)=36%11=3,</a:t>
            </a:r>
            <a:r>
              <a:rPr lang="zh-CN" altLang="en-US" dirty="0"/>
              <a:t>冲突，</a:t>
            </a:r>
            <a:r>
              <a:rPr lang="en-US" altLang="zh-CN" dirty="0"/>
              <a:t>H1(36)=(3+9)%11=1,</a:t>
            </a:r>
            <a:r>
              <a:rPr lang="zh-CN" altLang="en-US" dirty="0"/>
              <a:t>冲突，</a:t>
            </a:r>
            <a:r>
              <a:rPr lang="en-US" altLang="zh-CN" dirty="0"/>
              <a:t>H2(36)=(3+2*9)%11=10,</a:t>
            </a:r>
            <a:r>
              <a:rPr lang="zh-CN" altLang="en-US" dirty="0"/>
              <a:t>冲突，</a:t>
            </a:r>
            <a:r>
              <a:rPr lang="en-US" altLang="zh-CN" dirty="0"/>
              <a:t>H3</a:t>
            </a:r>
            <a:r>
              <a:rPr lang="zh-CN" altLang="en-US" dirty="0"/>
              <a:t>（</a:t>
            </a:r>
            <a:r>
              <a:rPr lang="en-US" altLang="zh-CN" dirty="0"/>
              <a:t>36</a:t>
            </a:r>
            <a:r>
              <a:rPr lang="zh-CN" altLang="en-US" dirty="0"/>
              <a:t>）</a:t>
            </a:r>
            <a:r>
              <a:rPr lang="en-US" altLang="zh-CN" dirty="0"/>
              <a:t>=</a:t>
            </a:r>
            <a:r>
              <a:rPr lang="zh-CN" altLang="en-US" dirty="0"/>
              <a:t>（</a:t>
            </a:r>
            <a:r>
              <a:rPr lang="en-US" altLang="zh-CN" dirty="0"/>
              <a:t>3+3</a:t>
            </a:r>
            <a:r>
              <a:rPr lang="zh-CN" altLang="en-US" dirty="0"/>
              <a:t>*</a:t>
            </a:r>
            <a:r>
              <a:rPr lang="en-US" altLang="zh-CN" dirty="0"/>
              <a:t>9</a:t>
            </a:r>
            <a:r>
              <a:rPr lang="zh-CN" altLang="en-US" dirty="0"/>
              <a:t>）</a:t>
            </a:r>
            <a:r>
              <a:rPr lang="en-US" altLang="zh-CN" dirty="0"/>
              <a:t>%11=8</a:t>
            </a:r>
            <a:r>
              <a:rPr lang="zh-CN" altLang="en-US" dirty="0"/>
              <a:t>，冲突，</a:t>
            </a:r>
            <a:r>
              <a:rPr lang="en-US" altLang="zh-CN" dirty="0"/>
              <a:t>H4(36)=</a:t>
            </a:r>
            <a:r>
              <a:rPr lang="zh-CN" altLang="en-US" dirty="0"/>
              <a:t>（</a:t>
            </a:r>
            <a:r>
              <a:rPr lang="en-US" altLang="zh-CN" dirty="0"/>
              <a:t>3+4</a:t>
            </a:r>
            <a:r>
              <a:rPr lang="zh-CN" altLang="en-US" dirty="0"/>
              <a:t>*</a:t>
            </a:r>
            <a:r>
              <a:rPr lang="en-US" altLang="zh-CN" dirty="0"/>
              <a:t>9</a:t>
            </a:r>
            <a:r>
              <a:rPr lang="zh-CN" altLang="en-US" dirty="0"/>
              <a:t>）</a:t>
            </a:r>
            <a:r>
              <a:rPr lang="en-US" altLang="zh-CN" dirty="0"/>
              <a:t>%11=6</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207</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26162554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a:t>
            </a:r>
            <a:r>
              <a:rPr lang="en-US" altLang="zh-CN" dirty="0"/>
              <a:t>+</a:t>
            </a:r>
            <a:r>
              <a:rPr lang="zh-CN" altLang="en-US" dirty="0"/>
              <a:t>手写）</a:t>
            </a:r>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208</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51451924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（录屏</a:t>
            </a:r>
            <a:r>
              <a:rPr lang="en-US" altLang="zh-CN" dirty="0"/>
              <a:t>+</a:t>
            </a:r>
            <a:r>
              <a:rPr lang="zh-CN" altLang="en-US" dirty="0"/>
              <a:t>手写）哈希值为</a:t>
            </a:r>
            <a:r>
              <a:rPr lang="en-US" altLang="zh-CN" dirty="0"/>
              <a:t>0</a:t>
            </a:r>
            <a:r>
              <a:rPr lang="zh-CN" altLang="en-US" dirty="0"/>
              <a:t>的，因为不在上面这个数当中，和存储地址为</a:t>
            </a:r>
            <a:r>
              <a:rPr lang="en-US" altLang="zh-CN" dirty="0"/>
              <a:t>0</a:t>
            </a:r>
            <a:r>
              <a:rPr lang="zh-CN" altLang="en-US" dirty="0"/>
              <a:t>的关键字</a:t>
            </a:r>
            <a:r>
              <a:rPr lang="en-US" altLang="zh-CN" dirty="0"/>
              <a:t>55</a:t>
            </a:r>
            <a:r>
              <a:rPr lang="zh-CN" altLang="en-US" dirty="0"/>
              <a:t>比较不同，则冲突，按照处理冲突的方式</a:t>
            </a:r>
            <a:r>
              <a:rPr lang="en-US" altLang="zh-CN" dirty="0"/>
              <a:t>H1(key)=(0+9)%11=9,</a:t>
            </a:r>
            <a:r>
              <a:rPr lang="zh-CN" altLang="en-US" dirty="0"/>
              <a:t>冲突；</a:t>
            </a:r>
            <a:r>
              <a:rPr lang="en-US" altLang="zh-CN" dirty="0"/>
              <a:t>H2(key)=(0+2*9)%11=7</a:t>
            </a:r>
            <a:r>
              <a:rPr lang="zh-CN" altLang="en-US" dirty="0"/>
              <a:t>，没有存储数据，查找失败</a:t>
            </a:r>
            <a:r>
              <a:rPr lang="en-US" altLang="zh-CN" dirty="0"/>
              <a:t>.</a:t>
            </a: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1</a:t>
            </a:r>
            <a:r>
              <a:rPr lang="zh-CN" altLang="en-US" dirty="0"/>
              <a:t>的，冲突，</a:t>
            </a:r>
            <a:r>
              <a:rPr lang="en-US" altLang="zh-CN" dirty="0"/>
              <a:t>H1(key)=(1+9)%11=10,</a:t>
            </a:r>
            <a:r>
              <a:rPr lang="zh-CN" altLang="en-US" dirty="0"/>
              <a:t>冲突；</a:t>
            </a:r>
            <a:r>
              <a:rPr lang="en-US" altLang="zh-CN" dirty="0"/>
              <a:t>H2</a:t>
            </a:r>
            <a:r>
              <a:rPr lang="zh-CN" altLang="en-US" dirty="0"/>
              <a:t>（</a:t>
            </a:r>
            <a:r>
              <a:rPr lang="en-US" altLang="zh-CN" dirty="0"/>
              <a:t>key</a:t>
            </a:r>
            <a:r>
              <a:rPr lang="zh-CN" altLang="en-US" dirty="0"/>
              <a:t>）</a:t>
            </a:r>
            <a:r>
              <a:rPr lang="en-US" altLang="zh-CN" dirty="0"/>
              <a:t>=(1+2*9)%11=8,</a:t>
            </a:r>
            <a:r>
              <a:rPr lang="zh-CN" altLang="en-US" dirty="0"/>
              <a:t>冲突</a:t>
            </a:r>
            <a:r>
              <a:rPr lang="en-US" altLang="zh-CN" dirty="0"/>
              <a:t>;H3(key)=(1+3*9)%11=6,</a:t>
            </a:r>
            <a:r>
              <a:rPr lang="zh-CN" altLang="en-US" dirty="0"/>
              <a:t>冲突</a:t>
            </a:r>
            <a:r>
              <a:rPr lang="en-US" altLang="zh-CN" dirty="0"/>
              <a:t>;H4(key)=(1+4*9)%11=4,</a:t>
            </a:r>
            <a:r>
              <a:rPr lang="zh-CN" altLang="en-US" dirty="0"/>
              <a:t>查找失败</a:t>
            </a:r>
            <a:r>
              <a:rPr lang="en-US" altLang="zh-CN" dirty="0"/>
              <a:t>.</a:t>
            </a: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2</a:t>
            </a:r>
            <a:r>
              <a:rPr lang="zh-CN" altLang="en-US" dirty="0"/>
              <a:t>的冲突，</a:t>
            </a:r>
            <a:r>
              <a:rPr lang="en-US" altLang="zh-CN" dirty="0"/>
              <a:t>H1(key)=(2+9)%11=0</a:t>
            </a:r>
            <a:r>
              <a:rPr lang="zh-CN" altLang="en-US" dirty="0"/>
              <a:t>，冲突</a:t>
            </a:r>
            <a:r>
              <a:rPr lang="en-US" altLang="zh-CN" dirty="0"/>
              <a:t>;H2(key)=(2+2*9)%11=9,</a:t>
            </a:r>
            <a:r>
              <a:rPr lang="zh-CN" altLang="en-US" dirty="0"/>
              <a:t>冲突</a:t>
            </a:r>
            <a:r>
              <a:rPr lang="en-US" altLang="zh-CN" dirty="0"/>
              <a:t>;H3(key)=(2+3*9)%11=7,</a:t>
            </a:r>
            <a:r>
              <a:rPr lang="zh-CN" altLang="en-US" dirty="0"/>
              <a:t>查找失败。</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3</a:t>
            </a:r>
            <a:r>
              <a:rPr lang="zh-CN" altLang="en-US" dirty="0"/>
              <a:t>的冲突，</a:t>
            </a:r>
            <a:r>
              <a:rPr lang="en-US" altLang="zh-CN" dirty="0"/>
              <a:t>H1(key)=(3+9)%11=1,</a:t>
            </a:r>
            <a:r>
              <a:rPr lang="zh-CN" altLang="en-US" dirty="0"/>
              <a:t>冲突；</a:t>
            </a:r>
            <a:r>
              <a:rPr lang="en-US" altLang="zh-CN" dirty="0"/>
              <a:t>H2(key)=(3+2*9)%11=10</a:t>
            </a:r>
            <a:r>
              <a:rPr lang="zh-CN" altLang="en-US" dirty="0"/>
              <a:t>，失败</a:t>
            </a:r>
            <a:r>
              <a:rPr lang="en-US" altLang="zh-CN" dirty="0"/>
              <a:t>;H3(key)=(3+3*9)%11=8,</a:t>
            </a:r>
            <a:r>
              <a:rPr lang="zh-CN" altLang="en-US" dirty="0"/>
              <a:t>冲突</a:t>
            </a:r>
            <a:r>
              <a:rPr lang="en-US" altLang="zh-CN" dirty="0"/>
              <a:t>;H4(key)=(3+4*9)%11=6,</a:t>
            </a:r>
            <a:r>
              <a:rPr lang="zh-CN" altLang="en-US" dirty="0"/>
              <a:t>冲突；</a:t>
            </a:r>
            <a:r>
              <a:rPr lang="en-US" altLang="zh-CN" dirty="0"/>
              <a:t>H5(key)=(3+5*9)%11=4,</a:t>
            </a:r>
            <a:r>
              <a:rPr lang="zh-CN" altLang="en-US" dirty="0"/>
              <a:t>查找失败。</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4</a:t>
            </a:r>
            <a:r>
              <a:rPr lang="zh-CN" altLang="en-US" dirty="0"/>
              <a:t>的，</a:t>
            </a:r>
            <a:r>
              <a:rPr lang="en-US" altLang="zh-CN" dirty="0"/>
              <a:t>1</a:t>
            </a:r>
            <a:r>
              <a:rPr lang="zh-CN" altLang="en-US" dirty="0"/>
              <a:t>次查找失败。</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5</a:t>
            </a:r>
            <a:r>
              <a:rPr lang="zh-CN" altLang="en-US" dirty="0"/>
              <a:t>的冲突，</a:t>
            </a:r>
            <a:r>
              <a:rPr lang="en-US" altLang="zh-CN" dirty="0"/>
              <a:t>H1(key)=(5+9)%11=3,</a:t>
            </a:r>
            <a:r>
              <a:rPr lang="zh-CN" altLang="en-US" dirty="0"/>
              <a:t>冲突；</a:t>
            </a:r>
            <a:r>
              <a:rPr lang="en-US" altLang="zh-CN" dirty="0"/>
              <a:t>H2(Key)=(5+2*9)%11=1,</a:t>
            </a:r>
            <a:r>
              <a:rPr lang="zh-CN" altLang="en-US" dirty="0"/>
              <a:t>失败；</a:t>
            </a:r>
            <a:r>
              <a:rPr lang="en-US" altLang="zh-CN" dirty="0"/>
              <a:t>H3(key)=(5+3*9)%11=10</a:t>
            </a:r>
            <a:r>
              <a:rPr lang="zh-CN" altLang="en-US" dirty="0"/>
              <a:t>，失败</a:t>
            </a:r>
            <a:r>
              <a:rPr lang="en-US" altLang="zh-CN" dirty="0"/>
              <a:t>;H4(key)=(5+4*9)%11=7,</a:t>
            </a:r>
            <a:r>
              <a:rPr lang="zh-CN" altLang="en-US" dirty="0"/>
              <a:t>查找失败。</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6</a:t>
            </a:r>
            <a:r>
              <a:rPr lang="zh-CN" altLang="en-US" dirty="0"/>
              <a:t>的冲突，</a:t>
            </a:r>
            <a:r>
              <a:rPr lang="en-US" altLang="zh-CN" dirty="0"/>
              <a:t>H1(key)=(6+9)%11=4,</a:t>
            </a:r>
            <a:r>
              <a:rPr lang="zh-CN" altLang="en-US" dirty="0"/>
              <a:t>查找失败</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7</a:t>
            </a:r>
            <a:r>
              <a:rPr lang="zh-CN" altLang="en-US" dirty="0"/>
              <a:t>的一次就查找失败</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8</a:t>
            </a:r>
            <a:r>
              <a:rPr lang="zh-CN" altLang="en-US" dirty="0"/>
              <a:t>的冲突，</a:t>
            </a:r>
            <a:r>
              <a:rPr lang="en-US" altLang="zh-CN" dirty="0"/>
              <a:t>H1(key)=(8+9)%11=6,</a:t>
            </a:r>
            <a:r>
              <a:rPr lang="zh-CN" altLang="en-US" dirty="0"/>
              <a:t>冲突；</a:t>
            </a:r>
            <a:r>
              <a:rPr lang="en-US" altLang="zh-CN" dirty="0"/>
              <a:t>H2(</a:t>
            </a:r>
            <a:r>
              <a:rPr lang="en-US" altLang="zh-CN" dirty="0" err="1"/>
              <a:t>ke</a:t>
            </a:r>
            <a:r>
              <a:rPr lang="en-US" altLang="zh-CN" dirty="0"/>
              <a:t>)=(8+2*9)%11=4,</a:t>
            </a:r>
            <a:r>
              <a:rPr lang="zh-CN" altLang="en-US" dirty="0"/>
              <a:t>查找失败</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9</a:t>
            </a:r>
            <a:r>
              <a:rPr lang="zh-CN" altLang="en-US" dirty="0"/>
              <a:t>的冲突，</a:t>
            </a:r>
            <a:r>
              <a:rPr lang="en-US" altLang="zh-CN" dirty="0"/>
              <a:t>H1(key)=(9+9)%11=7</a:t>
            </a:r>
            <a:r>
              <a:rPr lang="zh-CN" altLang="en-US" dirty="0"/>
              <a:t>失败</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哈希值为</a:t>
            </a:r>
            <a:r>
              <a:rPr lang="en-US" altLang="zh-CN" dirty="0"/>
              <a:t>10</a:t>
            </a:r>
            <a:r>
              <a:rPr lang="zh-CN" altLang="en-US" dirty="0"/>
              <a:t>的冲突，</a:t>
            </a:r>
            <a:r>
              <a:rPr lang="en-US" altLang="zh-CN" dirty="0"/>
              <a:t>H1(key)=</a:t>
            </a:r>
            <a:r>
              <a:rPr lang="zh-CN" altLang="en-US" dirty="0"/>
              <a:t>（</a:t>
            </a:r>
            <a:r>
              <a:rPr lang="en-US" altLang="zh-CN" dirty="0"/>
              <a:t>10+9</a:t>
            </a:r>
            <a:r>
              <a:rPr lang="zh-CN" altLang="en-US" dirty="0"/>
              <a:t>）</a:t>
            </a:r>
            <a:r>
              <a:rPr lang="en-US" altLang="zh-CN" dirty="0"/>
              <a:t>%11=8,</a:t>
            </a:r>
            <a:r>
              <a:rPr lang="zh-CN" altLang="en-US" dirty="0"/>
              <a:t>冲突；</a:t>
            </a:r>
            <a:r>
              <a:rPr lang="en-US" altLang="zh-CN" dirty="0"/>
              <a:t>H2(Key)=(10+2*9)%11=5,</a:t>
            </a:r>
            <a:r>
              <a:rPr lang="zh-CN" altLang="en-US" dirty="0"/>
              <a:t>冲突；</a:t>
            </a:r>
            <a:r>
              <a:rPr lang="en-US" altLang="zh-CN" dirty="0"/>
              <a:t>H3(key)=(10+3*9)%11=4,</a:t>
            </a:r>
            <a:r>
              <a:rPr lang="zh-CN" altLang="en-US" dirty="0"/>
              <a:t>失败</a:t>
            </a:r>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209</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407146523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210</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068192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381000" y="685800"/>
            <a:ext cx="6096000" cy="3429000"/>
          </a:xfrm>
          <a:ln/>
        </p:spPr>
      </p:sp>
      <p:sp>
        <p:nvSpPr>
          <p:cNvPr id="119811" name="Rectangle 3"/>
          <p:cNvSpPr>
            <a:spLocks noGrp="1" noChangeArrowheads="1"/>
          </p:cNvSpPr>
          <p:nvPr>
            <p:ph type="body" idx="1"/>
          </p:nvPr>
        </p:nvSpPr>
        <p:spPr>
          <a:xfrm>
            <a:off x="914400" y="4343400"/>
            <a:ext cx="5029200" cy="4114800"/>
          </a:xfrm>
        </p:spPr>
        <p:txBody>
          <a:bodyPr/>
          <a:lstStyle/>
          <a:p>
            <a:pPr>
              <a:buFontTx/>
              <a:buAutoNum type="arabicPeriod"/>
            </a:pPr>
            <a:r>
              <a:rPr lang="zh-CN" altLang="en-US" dirty="0"/>
              <a:t>线性表的基本操作有这四类，</a:t>
            </a:r>
            <a:r>
              <a:rPr kumimoji="1" lang="zh-CN" altLang="en-US" sz="1200" b="1" dirty="0">
                <a:ea typeface="楷体_GB2312" pitchFamily="49" charset="-122"/>
              </a:rPr>
              <a:t>结构初始化操作</a:t>
            </a:r>
          </a:p>
          <a:p>
            <a:pPr>
              <a:buFontTx/>
              <a:buAutoNum type="arabicPeriod"/>
            </a:pPr>
            <a:r>
              <a:rPr kumimoji="1" lang="zh-CN" altLang="en-US" sz="1200" b="1" dirty="0">
                <a:ea typeface="楷体_GB2312" pitchFamily="49" charset="-122"/>
              </a:rPr>
              <a:t>结构销毁操作</a:t>
            </a:r>
          </a:p>
          <a:p>
            <a:pPr>
              <a:buFontTx/>
              <a:buAutoNum type="arabicPeriod"/>
            </a:pPr>
            <a:r>
              <a:rPr kumimoji="1" lang="zh-CN" altLang="en-US" sz="1200" b="1" dirty="0">
                <a:ea typeface="楷体_GB2312" pitchFamily="49" charset="-122"/>
              </a:rPr>
              <a:t>引用型操作：比如查询，定位，找直接前驱和直接后继等</a:t>
            </a:r>
          </a:p>
          <a:p>
            <a:pPr>
              <a:buFontTx/>
              <a:buAutoNum type="arabicPeriod"/>
            </a:pPr>
            <a:r>
              <a:rPr kumimoji="1" lang="zh-CN" altLang="en-US" sz="1200" b="1" dirty="0">
                <a:ea typeface="楷体_GB2312" pitchFamily="49" charset="-122"/>
              </a:rPr>
              <a:t>加工型操作：比如插入删除等操作</a:t>
            </a:r>
            <a:endParaRPr kumimoji="1" lang="en-US" altLang="zh-CN" sz="1200" b="1" dirty="0">
              <a:ea typeface="楷体_GB2312" pitchFamily="49" charset="-122"/>
            </a:endParaRPr>
          </a:p>
          <a:p>
            <a:pPr>
              <a:buFontTx/>
              <a:buNone/>
            </a:pPr>
            <a:r>
              <a:rPr kumimoji="1" lang="zh-CN" altLang="en-US" sz="1200" b="1" dirty="0">
                <a:ea typeface="楷体_GB2312" pitchFamily="49" charset="-122"/>
              </a:rPr>
              <a:t>下面我们以</a:t>
            </a:r>
            <a:r>
              <a:rPr kumimoji="1" lang="en-US" altLang="zh-CN" sz="1200" b="1" dirty="0">
                <a:ea typeface="楷体_GB2312" pitchFamily="49" charset="-122"/>
              </a:rPr>
              <a:t>C</a:t>
            </a:r>
            <a:r>
              <a:rPr kumimoji="1" lang="zh-CN" altLang="en-US" sz="1200" b="1" dirty="0">
                <a:ea typeface="楷体_GB2312" pitchFamily="49" charset="-122"/>
              </a:rPr>
              <a:t>语言为例，看看如何用函数原型表示这些基本操作</a:t>
            </a:r>
          </a:p>
          <a:p>
            <a:endParaRPr lang="zh-CN" altLang="en-US" dirty="0"/>
          </a:p>
        </p:txBody>
      </p:sp>
    </p:spTree>
    <p:extLst>
      <p:ext uri="{BB962C8B-B14F-4D97-AF65-F5344CB8AC3E}">
        <p14:creationId xmlns:p14="http://schemas.microsoft.com/office/powerpoint/2010/main" val="194625112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（录屏）那么，</a:t>
            </a:r>
            <a:r>
              <a:rPr lang="en-US" altLang="zh-CN" dirty="0"/>
              <a:t>ASL</a:t>
            </a:r>
            <a:r>
              <a:rPr lang="zh-CN" altLang="en-US" dirty="0"/>
              <a:t>（成功）</a:t>
            </a:r>
            <a:r>
              <a:rPr lang="en-US" altLang="zh-CN" dirty="0"/>
              <a:t>=(1*6+2*2+3)/9=13/9</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defTabSz="914400">
              <a:defRPr/>
            </a:pPr>
            <a:fld id="{9DFFD6FC-6728-40F2-85A7-C6A776FF59CD}" type="slidenum">
              <a:rPr lang="zh-CN" altLang="en-US" smtClean="0">
                <a:solidFill>
                  <a:prstClr val="black"/>
                </a:solidFill>
                <a:latin typeface="Calibri" panose="020F0502020204030204"/>
                <a:ea typeface="宋体" panose="02010600030101010101" pitchFamily="2" charset="-122"/>
              </a:rPr>
              <a:pPr defTabSz="914400">
                <a:defRPr/>
              </a:pPr>
              <a:t>211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34102407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（录屏）前面例子看到哈希表的</a:t>
            </a:r>
            <a:r>
              <a:rPr lang="en-US" altLang="zh-CN" dirty="0"/>
              <a:t>ASL</a:t>
            </a:r>
            <a:r>
              <a:rPr lang="zh-CN" altLang="en-US" dirty="0"/>
              <a:t>和哈希函数、处理冲突的方法、查找空间大小、数据集合等相关。</a:t>
            </a:r>
            <a:r>
              <a:rPr kumimoji="1" lang="en-US" altLang="zh-CN" sz="1200" b="1" dirty="0">
                <a:latin typeface="Times New Roman" pitchFamily="18" charset="0"/>
              </a:rPr>
              <a:t> </a:t>
            </a:r>
            <a:r>
              <a:rPr kumimoji="1" lang="zh-CN" altLang="en-US" sz="1200" b="1" dirty="0">
                <a:latin typeface="Times New Roman" pitchFamily="18" charset="0"/>
              </a:rPr>
              <a:t>一般情况下，可以认为选用的哈希函数是“均匀”的，则在讨论</a:t>
            </a:r>
            <a:r>
              <a:rPr kumimoji="1" lang="en-US" altLang="zh-CN" sz="1200" b="1" dirty="0">
                <a:latin typeface="Times New Roman" pitchFamily="18" charset="0"/>
              </a:rPr>
              <a:t>ASL</a:t>
            </a:r>
            <a:r>
              <a:rPr kumimoji="1" lang="zh-CN" altLang="en-US" sz="1200" b="1" dirty="0">
                <a:latin typeface="Times New Roman" pitchFamily="18" charset="0"/>
              </a:rPr>
              <a:t>时，可以不考虑哈希函数的因素。实际上，</a:t>
            </a:r>
            <a:r>
              <a:rPr kumimoji="1" lang="zh-CN" altLang="en-US" sz="1200" b="1" dirty="0">
                <a:solidFill>
                  <a:srgbClr val="0070C0"/>
                </a:solidFill>
                <a:latin typeface="Times New Roman" pitchFamily="18" charset="0"/>
              </a:rPr>
              <a:t>，哈希表的</a:t>
            </a:r>
            <a:r>
              <a:rPr kumimoji="1" lang="en-US" altLang="zh-CN" sz="1200" b="1" dirty="0">
                <a:solidFill>
                  <a:srgbClr val="0070C0"/>
                </a:solidFill>
                <a:latin typeface="Times New Roman" pitchFamily="18" charset="0"/>
              </a:rPr>
              <a:t>ASL</a:t>
            </a:r>
            <a:r>
              <a:rPr kumimoji="1" lang="zh-CN" altLang="en-US" sz="1200" b="1" dirty="0">
                <a:solidFill>
                  <a:srgbClr val="0070C0"/>
                </a:solidFill>
                <a:latin typeface="Times New Roman" pitchFamily="18" charset="0"/>
              </a:rPr>
              <a:t>是</a:t>
            </a:r>
            <a:r>
              <a:rPr kumimoji="1" lang="zh-CN" altLang="en-US" sz="1200" b="1" dirty="0">
                <a:solidFill>
                  <a:srgbClr val="FF0000"/>
                </a:solidFill>
                <a:latin typeface="Times New Roman" pitchFamily="18" charset="0"/>
              </a:rPr>
              <a:t>处理冲突方法</a:t>
            </a:r>
            <a:r>
              <a:rPr kumimoji="1" lang="zh-CN" altLang="en-US" sz="1200" b="1" dirty="0">
                <a:solidFill>
                  <a:srgbClr val="0070C0"/>
                </a:solidFill>
                <a:latin typeface="Times New Roman" pitchFamily="18" charset="0"/>
              </a:rPr>
              <a:t>和</a:t>
            </a:r>
            <a:r>
              <a:rPr kumimoji="1" lang="zh-CN" altLang="en-US" sz="1200" b="1" dirty="0">
                <a:solidFill>
                  <a:srgbClr val="FF0000"/>
                </a:solidFill>
                <a:latin typeface="Times New Roman" pitchFamily="18" charset="0"/>
              </a:rPr>
              <a:t>装载因子</a:t>
            </a:r>
            <a:r>
              <a:rPr kumimoji="1" lang="zh-CN" altLang="en-US" sz="1200" b="1" dirty="0">
                <a:solidFill>
                  <a:srgbClr val="0070C0"/>
                </a:solidFill>
                <a:latin typeface="Times New Roman" pitchFamily="18" charset="0"/>
              </a:rPr>
              <a:t>的函数。</a:t>
            </a:r>
            <a:endParaRPr kumimoji="1" lang="zh-CN" altLang="en-US" sz="1200" dirty="0">
              <a:solidFill>
                <a:srgbClr val="0070C0"/>
              </a:solidFill>
              <a:latin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pPr defTabSz="457200">
              <a:defRPr/>
            </a:pPr>
            <a:fld id="{67683D48-279A-4A2A-8CF0-ED1518ECDCC6}" type="slidenum">
              <a:rPr lang="zh-CN" altLang="en-US" smtClean="0">
                <a:solidFill>
                  <a:prstClr val="black"/>
                </a:solidFill>
              </a:rPr>
              <a:pPr defTabSz="457200">
                <a:defRPr/>
              </a:pPr>
              <a:t>213</a:t>
            </a:fld>
            <a:endParaRPr lang="zh-CN" altLang="en-US">
              <a:solidFill>
                <a:prstClr val="black"/>
              </a:solidFill>
            </a:endParaRPr>
          </a:p>
        </p:txBody>
      </p:sp>
    </p:spTree>
    <p:extLst>
      <p:ext uri="{BB962C8B-B14F-4D97-AF65-F5344CB8AC3E}">
        <p14:creationId xmlns:p14="http://schemas.microsoft.com/office/powerpoint/2010/main" val="410969306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（录屏）可以证明，不同的处理冲突方法的查找成功的</a:t>
            </a:r>
            <a:r>
              <a:rPr lang="en-US" altLang="zh-CN" dirty="0"/>
              <a:t>ASL</a:t>
            </a:r>
            <a:r>
              <a:rPr lang="zh-CN" altLang="en-US" dirty="0"/>
              <a:t>与转载因子 的关系如这些式子所示。所以，如果我们期望建立的查找表的</a:t>
            </a:r>
            <a:r>
              <a:rPr lang="en-US" altLang="zh-CN" dirty="0"/>
              <a:t>ASL</a:t>
            </a:r>
            <a:r>
              <a:rPr lang="zh-CN" altLang="en-US" dirty="0"/>
              <a:t>效率比较高，就要慎重设计转载因子，使其</a:t>
            </a:r>
            <a:r>
              <a:rPr lang="en-US" altLang="zh-CN" dirty="0"/>
              <a:t>ASL</a:t>
            </a:r>
            <a:r>
              <a:rPr lang="zh-CN" altLang="en-US" dirty="0"/>
              <a:t>达到要求。</a:t>
            </a:r>
          </a:p>
        </p:txBody>
      </p:sp>
      <p:sp>
        <p:nvSpPr>
          <p:cNvPr id="4" name="灯片编号占位符 3"/>
          <p:cNvSpPr>
            <a:spLocks noGrp="1"/>
          </p:cNvSpPr>
          <p:nvPr>
            <p:ph type="sldNum" sz="quarter" idx="10"/>
          </p:nvPr>
        </p:nvSpPr>
        <p:spPr/>
        <p:txBody>
          <a:bodyPr/>
          <a:lstStyle/>
          <a:p>
            <a:pPr defTabSz="457200">
              <a:defRPr/>
            </a:pPr>
            <a:fld id="{67683D48-279A-4A2A-8CF0-ED1518ECDCC6}" type="slidenum">
              <a:rPr lang="zh-CN" altLang="en-US" smtClean="0">
                <a:solidFill>
                  <a:prstClr val="black"/>
                </a:solidFill>
              </a:rPr>
              <a:pPr defTabSz="457200">
                <a:defRPr/>
              </a:pPr>
              <a:t>214</a:t>
            </a:fld>
            <a:endParaRPr lang="zh-CN" altLang="en-US">
              <a:solidFill>
                <a:prstClr val="black"/>
              </a:solidFill>
            </a:endParaRPr>
          </a:p>
        </p:txBody>
      </p:sp>
    </p:spTree>
    <p:extLst>
      <p:ext uri="{BB962C8B-B14F-4D97-AF65-F5344CB8AC3E}">
        <p14:creationId xmlns:p14="http://schemas.microsoft.com/office/powerpoint/2010/main" val="90674828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（录屏）当然，查找失败的</a:t>
            </a:r>
            <a:r>
              <a:rPr lang="en-US" altLang="zh-CN" dirty="0"/>
              <a:t>ASL</a:t>
            </a:r>
            <a:r>
              <a:rPr lang="zh-CN" altLang="en-US" dirty="0"/>
              <a:t>和转载因子的关系在不同解决冲突策略下也计算出来了。</a:t>
            </a:r>
          </a:p>
        </p:txBody>
      </p:sp>
      <p:sp>
        <p:nvSpPr>
          <p:cNvPr id="4" name="灯片编号占位符 3"/>
          <p:cNvSpPr>
            <a:spLocks noGrp="1"/>
          </p:cNvSpPr>
          <p:nvPr>
            <p:ph type="sldNum" sz="quarter" idx="10"/>
          </p:nvPr>
        </p:nvSpPr>
        <p:spPr/>
        <p:txBody>
          <a:bodyPr/>
          <a:lstStyle/>
          <a:p>
            <a:pPr defTabSz="457200">
              <a:defRPr/>
            </a:pPr>
            <a:fld id="{67683D48-279A-4A2A-8CF0-ED1518ECDCC6}" type="slidenum">
              <a:rPr lang="zh-CN" altLang="en-US" smtClean="0">
                <a:solidFill>
                  <a:prstClr val="black"/>
                </a:solidFill>
              </a:rPr>
              <a:pPr defTabSz="457200">
                <a:defRPr/>
              </a:pPr>
              <a:t>215</a:t>
            </a:fld>
            <a:endParaRPr lang="zh-CN" altLang="en-US">
              <a:solidFill>
                <a:prstClr val="black"/>
              </a:solidFill>
            </a:endParaRPr>
          </a:p>
        </p:txBody>
      </p:sp>
    </p:spTree>
    <p:extLst>
      <p:ext uri="{BB962C8B-B14F-4D97-AF65-F5344CB8AC3E}">
        <p14:creationId xmlns:p14="http://schemas.microsoft.com/office/powerpoint/2010/main" val="16287753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（录屏）所以我们说</a:t>
            </a:r>
            <a:r>
              <a:rPr kumimoji="1" lang="zh-CN" altLang="en-US" sz="1200" b="1" dirty="0">
                <a:latin typeface="Times New Roman" panose="02020603050405020304" pitchFamily="18" charset="0"/>
                <a:ea typeface="楷体_GB2312" pitchFamily="49" charset="-122"/>
              </a:rPr>
              <a:t>哈希表的平均查找长度是装填因子 </a:t>
            </a:r>
            <a:r>
              <a:rPr kumimoji="1" lang="zh-CN" altLang="en-US" sz="1200" b="1" dirty="0">
                <a:latin typeface="Times New Roman" panose="02020603050405020304" pitchFamily="18" charset="0"/>
                <a:ea typeface="楷体_GB2312" pitchFamily="49" charset="-122"/>
                <a:sym typeface="Symbol" panose="05050102010706020507" pitchFamily="18" charset="2"/>
              </a:rPr>
              <a:t> 的函数</a:t>
            </a:r>
            <a:r>
              <a:rPr kumimoji="1" lang="zh-CN" altLang="en-US" sz="1200" b="1" dirty="0">
                <a:latin typeface="Times New Roman" panose="02020603050405020304" pitchFamily="18" charset="0"/>
                <a:ea typeface="楷体_GB2312" pitchFamily="49" charset="-122"/>
              </a:rPr>
              <a:t>，而不是 </a:t>
            </a:r>
            <a:r>
              <a:rPr kumimoji="1" lang="en-US" altLang="zh-CN" sz="1200" b="1" i="1" dirty="0">
                <a:latin typeface="Times New Roman" panose="02020603050405020304" pitchFamily="18" charset="0"/>
                <a:ea typeface="楷体_GB2312" pitchFamily="49" charset="-122"/>
              </a:rPr>
              <a:t>n</a:t>
            </a:r>
            <a:r>
              <a:rPr kumimoji="1" lang="en-US" altLang="zh-CN" sz="1200" b="1" dirty="0">
                <a:latin typeface="Times New Roman" panose="02020603050405020304" pitchFamily="18" charset="0"/>
                <a:ea typeface="楷体_GB2312" pitchFamily="49" charset="-122"/>
              </a:rPr>
              <a:t> </a:t>
            </a:r>
            <a:r>
              <a:rPr kumimoji="1" lang="zh-CN" altLang="en-US" sz="1200" b="1" dirty="0">
                <a:latin typeface="Times New Roman" panose="02020603050405020304" pitchFamily="18" charset="0"/>
                <a:ea typeface="楷体_GB2312" pitchFamily="49" charset="-122"/>
              </a:rPr>
              <a:t>的函数。 这说明，用哈希表构造查找表时，可以选择一个适当的装填因子 </a:t>
            </a:r>
            <a:r>
              <a:rPr kumimoji="1" lang="zh-CN" altLang="en-US" sz="1200" b="1" dirty="0">
                <a:latin typeface="Times New Roman" panose="02020603050405020304" pitchFamily="18" charset="0"/>
                <a:ea typeface="楷体_GB2312" pitchFamily="49" charset="-122"/>
                <a:sym typeface="Symbol" panose="05050102010706020507" pitchFamily="18" charset="2"/>
              </a:rPr>
              <a:t> ，使得</a:t>
            </a:r>
            <a:r>
              <a:rPr kumimoji="1" lang="zh-CN" altLang="en-US" sz="1200" b="1" dirty="0">
                <a:latin typeface="Times New Roman" panose="02020603050405020304" pitchFamily="18" charset="0"/>
                <a:ea typeface="楷体_GB2312" pitchFamily="49" charset="-122"/>
              </a:rPr>
              <a:t>平均查找长度限定在某个范围内。</a:t>
            </a:r>
            <a:r>
              <a:rPr kumimoji="1" lang="en-US" altLang="zh-CN" sz="1200" b="1" dirty="0">
                <a:solidFill>
                  <a:schemeClr val="accent2"/>
                </a:solidFill>
                <a:latin typeface="Times New Roman" panose="02020603050405020304" pitchFamily="18" charset="0"/>
                <a:ea typeface="楷体_GB2312" pitchFamily="49" charset="-122"/>
              </a:rPr>
              <a:t>—— </a:t>
            </a:r>
            <a:r>
              <a:rPr kumimoji="1" lang="zh-CN" altLang="en-US" sz="1200" b="1" dirty="0">
                <a:solidFill>
                  <a:schemeClr val="accent2"/>
                </a:solidFill>
                <a:latin typeface="Times New Roman" panose="02020603050405020304" pitchFamily="18" charset="0"/>
                <a:ea typeface="楷体_GB2312" pitchFamily="49" charset="-122"/>
              </a:rPr>
              <a:t>这是哈希表所特有的特点。</a:t>
            </a:r>
            <a:endParaRPr kumimoji="1" lang="en-US" altLang="zh-CN" sz="1200" b="1" dirty="0">
              <a:solidFill>
                <a:schemeClr val="accent2"/>
              </a:solidFill>
              <a:latin typeface="Times New Roman" panose="02020603050405020304" pitchFamily="18"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b="1" dirty="0">
              <a:latin typeface="Times New Roman" panose="02020603050405020304" pitchFamily="18"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b="1" dirty="0">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defTabSz="457200">
              <a:defRPr/>
            </a:pPr>
            <a:fld id="{67683D48-279A-4A2A-8CF0-ED1518ECDCC6}" type="slidenum">
              <a:rPr lang="zh-CN" altLang="en-US" smtClean="0">
                <a:solidFill>
                  <a:prstClr val="black"/>
                </a:solidFill>
              </a:rPr>
              <a:pPr defTabSz="457200">
                <a:defRPr/>
              </a:pPr>
              <a:t>216</a:t>
            </a:fld>
            <a:endParaRPr lang="zh-CN" altLang="en-US">
              <a:solidFill>
                <a:prstClr val="black"/>
              </a:solidFill>
            </a:endParaRPr>
          </a:p>
        </p:txBody>
      </p:sp>
    </p:spTree>
    <p:extLst>
      <p:ext uri="{BB962C8B-B14F-4D97-AF65-F5344CB8AC3E}">
        <p14:creationId xmlns:p14="http://schemas.microsoft.com/office/powerpoint/2010/main" val="340947378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（录人）所以，我们可以总结一下，如果能够找到关键字与哈希值之间一一映射的函数，可以以</a:t>
            </a:r>
            <a:r>
              <a:rPr lang="en-US" altLang="zh-CN" dirty="0"/>
              <a:t>ASL=0</a:t>
            </a:r>
            <a:r>
              <a:rPr lang="zh-CN" altLang="en-US" dirty="0"/>
              <a:t>的效率查找成功，但由于满足这种情况的查找表很少，关键字范围和哈希值之间常常是大空间到小范围的映射，冲突不可避免，因此要解决冲突。根据哈希函数和解决冲突策略建立查找表之后，用相同方法进行查找。而查找表的大小和我们设计的</a:t>
            </a:r>
            <a:r>
              <a:rPr lang="en-US" altLang="zh-CN" dirty="0"/>
              <a:t>ASL</a:t>
            </a:r>
            <a:r>
              <a:rPr lang="zh-CN" altLang="en-US" dirty="0"/>
              <a:t>访问相关，所以可以先根据</a:t>
            </a:r>
            <a:r>
              <a:rPr lang="en-US" altLang="zh-CN" dirty="0"/>
              <a:t>ASL</a:t>
            </a:r>
            <a:r>
              <a:rPr lang="zh-CN" altLang="en-US" dirty="0"/>
              <a:t>访问计算出查找表空间大小，再建立查找表，就可以得到满足查找效率要求的哈希查找表了。</a:t>
            </a:r>
          </a:p>
        </p:txBody>
      </p:sp>
      <p:sp>
        <p:nvSpPr>
          <p:cNvPr id="4" name="灯片编号占位符 3"/>
          <p:cNvSpPr>
            <a:spLocks noGrp="1"/>
          </p:cNvSpPr>
          <p:nvPr>
            <p:ph type="sldNum" sz="quarter" idx="10"/>
          </p:nvPr>
        </p:nvSpPr>
        <p:spPr/>
        <p:txBody>
          <a:bodyPr/>
          <a:lstStyle/>
          <a:p>
            <a:pPr defTabSz="457200">
              <a:defRPr/>
            </a:pPr>
            <a:fld id="{67683D48-279A-4A2A-8CF0-ED1518ECDCC6}" type="slidenum">
              <a:rPr lang="zh-CN" altLang="en-US" smtClean="0">
                <a:solidFill>
                  <a:prstClr val="black"/>
                </a:solidFill>
              </a:rPr>
              <a:pPr defTabSz="457200">
                <a:defRPr/>
              </a:pPr>
              <a:t>217</a:t>
            </a:fld>
            <a:endParaRPr lang="zh-CN" altLang="en-US">
              <a:solidFill>
                <a:prstClr val="black"/>
              </a:solidFill>
            </a:endParaRPr>
          </a:p>
        </p:txBody>
      </p:sp>
    </p:spTree>
    <p:extLst>
      <p:ext uri="{BB962C8B-B14F-4D97-AF65-F5344CB8AC3E}">
        <p14:creationId xmlns:p14="http://schemas.microsoft.com/office/powerpoint/2010/main" val="252477850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dirty="0"/>
          </a:p>
        </p:txBody>
      </p:sp>
      <p:sp>
        <p:nvSpPr>
          <p:cNvPr id="4" name="Slide Number Placeholder 3"/>
          <p:cNvSpPr>
            <a:spLocks noGrp="1"/>
          </p:cNvSpPr>
          <p:nvPr>
            <p:ph type="sldNum" sz="quarter" idx="10"/>
          </p:nvPr>
        </p:nvSpPr>
        <p:spPr/>
        <p:txBody>
          <a:bodyPr/>
          <a:lstStyle/>
          <a:p>
            <a:pPr defTabSz="914400">
              <a:defRPr/>
            </a:pPr>
            <a:fld id="{5E0C3846-8D4C-4326-8BC7-9B455A036298}" type="slidenum">
              <a:rPr lang="en-US" altLang="zh-CN" smtClean="0">
                <a:solidFill>
                  <a:prstClr val="black"/>
                </a:solidFill>
                <a:latin typeface="Calibri"/>
                <a:ea typeface="宋体" panose="02010600030101010101" pitchFamily="2" charset="-122"/>
              </a:rPr>
              <a:pPr defTabSz="914400">
                <a:defRPr/>
              </a:pPr>
              <a:t>218</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50485673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C3F7A0-BB3D-420B-AB16-F0C97478A72F}" type="slidenum">
              <a:rPr lang="zh-CN" altLang="en-US" smtClean="0"/>
              <a:t>224</a:t>
            </a:fld>
            <a:endParaRPr lang="zh-CN" altLang="en-US"/>
          </a:p>
        </p:txBody>
      </p:sp>
    </p:spTree>
    <p:extLst>
      <p:ext uri="{BB962C8B-B14F-4D97-AF65-F5344CB8AC3E}">
        <p14:creationId xmlns:p14="http://schemas.microsoft.com/office/powerpoint/2010/main" val="17291089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fld id="{283F9F85-C1F3-474B-A03D-DE02972B9A17}" type="slidenum">
              <a:rPr lang="en-US" altLang="zh-CN" smtClean="0">
                <a:solidFill>
                  <a:prstClr val="black"/>
                </a:solidFill>
                <a:latin typeface="Times New Roman" pitchFamily="18" charset="0"/>
              </a:rPr>
              <a:pPr defTabSz="914400" eaLnBrk="1" hangingPunct="1">
                <a:defRPr/>
              </a:pPr>
              <a:t>232</a:t>
            </a:fld>
            <a:endParaRPr lang="en-US" altLang="zh-CN">
              <a:solidFill>
                <a:prstClr val="black"/>
              </a:solidFill>
              <a:latin typeface="Times New Roman" pitchFamily="18" charset="0"/>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7036273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defTabSz="914400">
              <a:defRPr/>
            </a:pPr>
            <a:fld id="{FFD28946-2A8A-456D-80FA-0901F4E94301}" type="slidenum">
              <a:rPr lang="zh-CN" altLang="en-US" smtClean="0">
                <a:solidFill>
                  <a:prstClr val="black"/>
                </a:solidFill>
                <a:latin typeface="Calibri"/>
                <a:ea typeface="宋体" panose="02010600030101010101" pitchFamily="2" charset="-122"/>
              </a:rPr>
              <a:pPr defTabSz="914400">
                <a:defRPr/>
              </a:pPr>
              <a:t>234</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373015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我们用枚举类型</a:t>
            </a:r>
            <a:r>
              <a:rPr lang="en-US" altLang="zh-CN" dirty="0"/>
              <a:t>Status</a:t>
            </a:r>
            <a:r>
              <a:rPr lang="zh-CN" altLang="en-US" dirty="0"/>
              <a:t>表示操作成功还是失败，及具体失败情况的状态。</a:t>
            </a:r>
            <a:endParaRPr lang="en-US" altLang="zh-CN" dirty="0"/>
          </a:p>
          <a:p>
            <a:r>
              <a:rPr lang="zh-CN" altLang="en-US" dirty="0"/>
              <a:t>线性表的数据元素</a:t>
            </a:r>
            <a:r>
              <a:rPr lang="en-US" altLang="zh-CN" dirty="0" err="1"/>
              <a:t>elem</a:t>
            </a:r>
            <a:r>
              <a:rPr lang="zh-CN" altLang="en-US" dirty="0"/>
              <a:t>的类型用抽象类型</a:t>
            </a:r>
            <a:r>
              <a:rPr lang="en-US" altLang="zh-CN" dirty="0" err="1"/>
              <a:t>ElemType</a:t>
            </a:r>
            <a:r>
              <a:rPr lang="zh-CN" altLang="en-US" dirty="0"/>
              <a:t>来表示，线性表</a:t>
            </a:r>
            <a:r>
              <a:rPr lang="en-US" altLang="zh-CN" dirty="0"/>
              <a:t>L</a:t>
            </a:r>
            <a:r>
              <a:rPr lang="zh-CN" altLang="en-US" dirty="0"/>
              <a:t>的类型用</a:t>
            </a:r>
            <a:r>
              <a:rPr lang="en-US" altLang="zh-CN" dirty="0" err="1"/>
              <a:t>SqListPtr</a:t>
            </a:r>
            <a:r>
              <a:rPr lang="zh-CN" altLang="en-US" dirty="0"/>
              <a:t>表示。</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758445-A8AD-4FA9-8749-A5073260DCD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099646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defTabSz="914400">
              <a:defRPr/>
            </a:pPr>
            <a:fld id="{1C6377F9-E8E8-4F09-AB21-71A5654D6620}" type="slidenum">
              <a:rPr lang="zh-CN" altLang="en-US" smtClean="0">
                <a:solidFill>
                  <a:prstClr val="black"/>
                </a:solidFill>
              </a:rPr>
              <a:pPr defTabSz="914400">
                <a:defRPr/>
              </a:pPr>
              <a:t>260</a:t>
            </a:fld>
            <a:endParaRPr lang="zh-CN" altLang="en-US">
              <a:solidFill>
                <a:prstClr val="black"/>
              </a:solidFill>
            </a:endParaRPr>
          </a:p>
        </p:txBody>
      </p:sp>
    </p:spTree>
    <p:extLst>
      <p:ext uri="{BB962C8B-B14F-4D97-AF65-F5344CB8AC3E}">
        <p14:creationId xmlns:p14="http://schemas.microsoft.com/office/powerpoint/2010/main" val="272581786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ppt</a:t>
            </a:r>
            <a:r>
              <a:rPr lang="zh-CN" altLang="en-US" dirty="0"/>
              <a:t>录制）：我们首先给四个问题，同学们自己尝试编程解决这几个问题。</a:t>
            </a:r>
          </a:p>
        </p:txBody>
      </p:sp>
      <p:sp>
        <p:nvSpPr>
          <p:cNvPr id="4" name="灯片编号占位符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2DF9B964-EFB3-4755-8C4A-B9FCCCD103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261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0587299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ppt</a:t>
            </a:r>
            <a:r>
              <a:rPr lang="zh-CN" altLang="en-US" dirty="0"/>
              <a:t>录制）：我们首先给四个问题，同学们自己尝试编程解决这几个问题。</a:t>
            </a:r>
          </a:p>
        </p:txBody>
      </p:sp>
      <p:sp>
        <p:nvSpPr>
          <p:cNvPr id="4" name="灯片编号占位符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2DF9B964-EFB3-4755-8C4A-B9FCCCD103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262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84594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ea typeface="宋体" charset="-122"/>
              </a:rPr>
              <a:t>其中</a:t>
            </a:r>
            <a:r>
              <a:rPr lang="en-US" altLang="zh-CN" sz="1200" b="1" dirty="0">
                <a:ea typeface="宋体" charset="-122"/>
              </a:rPr>
              <a:t>x</a:t>
            </a:r>
            <a:r>
              <a:rPr lang="zh-CN" altLang="en-US" sz="1200" b="1" dirty="0">
                <a:ea typeface="宋体" charset="-122"/>
              </a:rPr>
              <a:t>为到达点的横坐标或行号，</a:t>
            </a:r>
            <a:r>
              <a:rPr lang="en-US" altLang="zh-CN" sz="1200" b="1" dirty="0">
                <a:ea typeface="宋体" charset="-122"/>
              </a:rPr>
              <a:t>y</a:t>
            </a:r>
            <a:r>
              <a:rPr lang="zh-CN" altLang="en-US" sz="1200" b="1" dirty="0">
                <a:ea typeface="宋体" charset="-122"/>
              </a:rPr>
              <a:t>为到达点的纵坐标或列号，</a:t>
            </a:r>
            <a:r>
              <a:rPr lang="en-US" altLang="zh-CN" sz="1200" b="1" dirty="0">
                <a:ea typeface="宋体" charset="-122"/>
              </a:rPr>
              <a:t>d</a:t>
            </a:r>
            <a:r>
              <a:rPr lang="zh-CN" altLang="en-US" sz="1200" b="1" dirty="0">
                <a:ea typeface="宋体" charset="-122"/>
              </a:rPr>
              <a:t>为</a:t>
            </a:r>
            <a:r>
              <a:rPr lang="en-US" altLang="zh-CN" sz="1200" b="1" dirty="0">
                <a:ea typeface="宋体" charset="-122"/>
              </a:rPr>
              <a:t>0—7</a:t>
            </a:r>
            <a:r>
              <a:rPr lang="zh-CN" altLang="en-US" sz="1200" b="1" dirty="0">
                <a:ea typeface="宋体" charset="-122"/>
              </a:rPr>
              <a:t>中的一个数字，表示到达坐标为（</a:t>
            </a:r>
            <a:r>
              <a:rPr lang="en-US" altLang="zh-CN" sz="1200" b="1" dirty="0">
                <a:ea typeface="宋体" charset="-122"/>
              </a:rPr>
              <a:t>x</a:t>
            </a:r>
            <a:r>
              <a:rPr lang="zh-CN" altLang="en-US" sz="1200" b="1" dirty="0">
                <a:ea typeface="宋体" charset="-122"/>
              </a:rPr>
              <a:t>，</a:t>
            </a:r>
            <a:r>
              <a:rPr lang="en-US" altLang="zh-CN" sz="1200" b="1" dirty="0">
                <a:ea typeface="宋体" charset="-122"/>
              </a:rPr>
              <a:t>y</a:t>
            </a:r>
            <a:r>
              <a:rPr lang="zh-CN" altLang="en-US" sz="1200" b="1" dirty="0">
                <a:ea typeface="宋体" charset="-122"/>
              </a:rPr>
              <a:t>）的点的方向。</a:t>
            </a:r>
          </a:p>
          <a:p>
            <a:r>
              <a:rPr lang="zh-CN" altLang="en-US" sz="1200" b="1" dirty="0">
                <a:ea typeface="宋体" charset="-122"/>
              </a:rPr>
              <a:t>例如从（</a:t>
            </a:r>
            <a:r>
              <a:rPr lang="en-US" altLang="zh-CN" sz="1200" b="1" dirty="0">
                <a:ea typeface="宋体" charset="-122"/>
              </a:rPr>
              <a:t>2</a:t>
            </a:r>
            <a:r>
              <a:rPr lang="zh-CN" altLang="en-US" sz="1200" b="1" dirty="0">
                <a:ea typeface="宋体" charset="-122"/>
              </a:rPr>
              <a:t>，</a:t>
            </a:r>
            <a:r>
              <a:rPr lang="en-US" altLang="zh-CN" sz="1200" b="1" dirty="0">
                <a:ea typeface="宋体" charset="-122"/>
              </a:rPr>
              <a:t>2</a:t>
            </a:r>
            <a:r>
              <a:rPr lang="zh-CN" altLang="en-US" sz="1200" b="1" dirty="0">
                <a:ea typeface="宋体" charset="-122"/>
              </a:rPr>
              <a:t>）点沿东南方向到达（</a:t>
            </a:r>
            <a:r>
              <a:rPr lang="en-US" altLang="zh-CN" sz="1200" b="1" dirty="0">
                <a:ea typeface="宋体" charset="-122"/>
              </a:rPr>
              <a:t>3</a:t>
            </a:r>
            <a:r>
              <a:rPr lang="zh-CN" altLang="en-US" sz="1200" b="1" dirty="0">
                <a:ea typeface="宋体" charset="-122"/>
              </a:rPr>
              <a:t>，</a:t>
            </a:r>
            <a:r>
              <a:rPr lang="en-US" altLang="zh-CN" sz="1200" b="1" dirty="0">
                <a:ea typeface="宋体" charset="-122"/>
              </a:rPr>
              <a:t>3</a:t>
            </a:r>
            <a:r>
              <a:rPr lang="zh-CN" altLang="en-US" sz="1200" b="1" dirty="0">
                <a:ea typeface="宋体" charset="-122"/>
              </a:rPr>
              <a:t>）点时，在栈中要记录一个三元组（</a:t>
            </a:r>
            <a:r>
              <a:rPr lang="en-US" altLang="zh-CN" sz="1200" b="1" dirty="0">
                <a:ea typeface="宋体" charset="-122"/>
              </a:rPr>
              <a:t>3</a:t>
            </a:r>
            <a:r>
              <a:rPr lang="zh-CN" altLang="en-US" sz="1200" b="1" dirty="0">
                <a:ea typeface="宋体" charset="-122"/>
              </a:rPr>
              <a:t>，</a:t>
            </a:r>
            <a:r>
              <a:rPr lang="en-US" altLang="zh-CN" sz="1200" b="1" dirty="0">
                <a:ea typeface="宋体" charset="-122"/>
              </a:rPr>
              <a:t>3</a:t>
            </a:r>
            <a:r>
              <a:rPr lang="zh-CN" altLang="en-US" sz="1200" b="1" dirty="0">
                <a:ea typeface="宋体" charset="-122"/>
              </a:rPr>
              <a:t>，</a:t>
            </a:r>
            <a:r>
              <a:rPr lang="en-US" altLang="zh-CN" sz="1200" b="1" dirty="0">
                <a:ea typeface="宋体" charset="-122"/>
              </a:rPr>
              <a:t>1</a:t>
            </a:r>
            <a:r>
              <a:rPr lang="zh-CN" altLang="en-US" sz="1200" b="1" dirty="0">
                <a:ea typeface="宋体" charset="-122"/>
              </a:rPr>
              <a:t>）。</a:t>
            </a:r>
          </a:p>
          <a:p>
            <a:endParaRPr lang="zh-CN" altLang="en-US" dirty="0"/>
          </a:p>
        </p:txBody>
      </p:sp>
      <p:sp>
        <p:nvSpPr>
          <p:cNvPr id="4" name="灯片编号占位符 3"/>
          <p:cNvSpPr>
            <a:spLocks noGrp="1"/>
          </p:cNvSpPr>
          <p:nvPr>
            <p:ph type="sldNum" sz="quarter" idx="10"/>
          </p:nvPr>
        </p:nvSpPr>
        <p:spPr/>
        <p:txBody>
          <a:bodyPr/>
          <a:lstStyle/>
          <a:p>
            <a:fld id="{4124F383-E088-4E79-95AC-4266B8AF3839}" type="slidenum">
              <a:rPr lang="zh-CN" altLang="en-US" smtClean="0"/>
              <a:pPr/>
              <a:t>271</a:t>
            </a:fld>
            <a:endParaRPr lang="zh-CN" altLang="en-US"/>
          </a:p>
        </p:txBody>
      </p:sp>
    </p:spTree>
    <p:extLst>
      <p:ext uri="{BB962C8B-B14F-4D97-AF65-F5344CB8AC3E}">
        <p14:creationId xmlns:p14="http://schemas.microsoft.com/office/powerpoint/2010/main" val="52473321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我们知道数据结构由</a:t>
            </a:r>
            <a:r>
              <a:rPr lang="en-US" altLang="zh-CN" dirty="0"/>
              <a:t>4</a:t>
            </a:r>
            <a:r>
              <a:rPr lang="zh-CN" altLang="en-US" dirty="0"/>
              <a:t>元素组成：</a:t>
            </a:r>
            <a:r>
              <a:rPr lang="en-US" altLang="zh-CN" dirty="0"/>
              <a:t>D</a:t>
            </a:r>
            <a:r>
              <a:rPr lang="zh-CN" altLang="en-US" dirty="0"/>
              <a:t>、</a:t>
            </a:r>
            <a:r>
              <a:rPr lang="en-US" altLang="zh-CN" dirty="0"/>
              <a:t>L</a:t>
            </a:r>
            <a:r>
              <a:rPr lang="zh-CN" altLang="en-US" dirty="0"/>
              <a:t>、</a:t>
            </a:r>
            <a:r>
              <a:rPr lang="en-US" altLang="zh-CN" dirty="0"/>
              <a:t>O</a:t>
            </a:r>
            <a:r>
              <a:rPr lang="zh-CN" altLang="en-US" dirty="0"/>
              <a:t>、</a:t>
            </a:r>
            <a:r>
              <a:rPr lang="en-US" altLang="zh-CN" dirty="0"/>
              <a:t>S</a:t>
            </a:r>
            <a:r>
              <a:rPr lang="zh-CN" altLang="en-US" dirty="0"/>
              <a:t>。其中</a:t>
            </a:r>
            <a:r>
              <a:rPr lang="en-US" altLang="zh-CN" dirty="0"/>
              <a:t>D</a:t>
            </a:r>
            <a:r>
              <a:rPr lang="zh-CN" altLang="en-US" dirty="0"/>
              <a:t>是数据元素集合，是</a:t>
            </a:r>
            <a:r>
              <a:rPr lang="en-US" altLang="zh-CN" dirty="0"/>
              <a:t>n</a:t>
            </a:r>
            <a:r>
              <a:rPr lang="zh-CN" altLang="en-US" dirty="0"/>
              <a:t>个相同元素的有限序列。</a:t>
            </a:r>
            <a:r>
              <a:rPr lang="en-US" altLang="zh-CN" dirty="0"/>
              <a:t>L</a:t>
            </a:r>
            <a:r>
              <a:rPr lang="zh-CN" altLang="en-US" dirty="0"/>
              <a:t>表示逻辑结构，是</a:t>
            </a:r>
            <a:r>
              <a:rPr lang="en-US" altLang="zh-CN" dirty="0"/>
              <a:t>1:1</a:t>
            </a:r>
            <a:r>
              <a:rPr lang="zh-CN" altLang="en-US" dirty="0"/>
              <a:t>的线性结构。</a:t>
            </a:r>
            <a:r>
              <a:rPr lang="en-US" altLang="zh-CN" dirty="0"/>
              <a:t>O</a:t>
            </a:r>
            <a:r>
              <a:rPr lang="zh-CN" altLang="en-US" dirty="0"/>
              <a:t>是操作集合，包括建立、查找、插入删除等操作；</a:t>
            </a:r>
            <a:r>
              <a:rPr lang="en-US" altLang="zh-CN" dirty="0"/>
              <a:t>S</a:t>
            </a:r>
            <a:r>
              <a:rPr lang="zh-CN" altLang="en-US" dirty="0"/>
              <a:t>是存储结构，包括顺序、链式两种存储结构。当然，链式存储还有很多类型，比如</a:t>
            </a:r>
            <a:r>
              <a:rPr lang="zh-CN" altLang="en-US" sz="1200" b="1" dirty="0">
                <a:solidFill>
                  <a:srgbClr val="FF3300"/>
                </a:solidFill>
                <a:latin typeface="Times New Roman" panose="02020603050405020304" pitchFamily="18" charset="0"/>
              </a:rPr>
              <a:t>单链表、双向链表、循环、双向循环。</a:t>
            </a:r>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273</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57470226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我们给出数据结构关联图，可以看到（</a:t>
            </a:r>
            <a:r>
              <a:rPr lang="en-US" altLang="zh-CN" dirty="0"/>
              <a:t>1</a:t>
            </a:r>
            <a:r>
              <a:rPr lang="zh-CN" altLang="en-US" dirty="0"/>
              <a:t>）线性表是</a:t>
            </a:r>
            <a:r>
              <a:rPr lang="en-US" altLang="zh-CN" sz="1200" b="1" dirty="0">
                <a:solidFill>
                  <a:srgbClr val="333333"/>
                </a:solidFill>
                <a:latin typeface="宋体" panose="02010600030101010101" pitchFamily="2" charset="-122"/>
              </a:rPr>
              <a:t>n</a:t>
            </a:r>
            <a:r>
              <a:rPr lang="zh-CN" altLang="en-US" sz="1200" b="1" dirty="0">
                <a:solidFill>
                  <a:srgbClr val="333333"/>
                </a:solidFill>
                <a:latin typeface="宋体" panose="02010600030101010101" pitchFamily="2" charset="-122"/>
              </a:rPr>
              <a:t>个数据元素的有限序列，（</a:t>
            </a:r>
            <a:r>
              <a:rPr lang="en-US" altLang="zh-CN" sz="1200" b="1" dirty="0">
                <a:solidFill>
                  <a:srgbClr val="333333"/>
                </a:solidFill>
                <a:latin typeface="宋体" panose="02010600030101010101" pitchFamily="2" charset="-122"/>
              </a:rPr>
              <a:t>2</a:t>
            </a:r>
            <a:r>
              <a:rPr lang="zh-CN" altLang="en-US" sz="1200" b="1" dirty="0">
                <a:solidFill>
                  <a:srgbClr val="333333"/>
                </a:solidFill>
                <a:latin typeface="宋体" panose="02010600030101010101" pitchFamily="2" charset="-122"/>
              </a:rPr>
              <a:t>）如果数据元素限制为字符，就是使用频率非常广泛的字符串；（</a:t>
            </a:r>
            <a:r>
              <a:rPr lang="en-US" altLang="zh-CN" sz="1200" b="1" dirty="0">
                <a:solidFill>
                  <a:srgbClr val="333333"/>
                </a:solidFill>
                <a:latin typeface="宋体" panose="02010600030101010101" pitchFamily="2" charset="-122"/>
              </a:rPr>
              <a:t>3</a:t>
            </a:r>
            <a:r>
              <a:rPr lang="zh-CN" altLang="en-US" sz="1200" b="1" dirty="0">
                <a:solidFill>
                  <a:srgbClr val="333333"/>
                </a:solidFill>
                <a:latin typeface="宋体" panose="02010600030101010101" pitchFamily="2" charset="-122"/>
              </a:rPr>
              <a:t>）线性表的链式存储结构根据问题类型可以进行结点变化，得到带头结点的单链表，循环链表，双向链表等各种链式存储结构；</a:t>
            </a:r>
            <a:r>
              <a:rPr lang="zh-CN" altLang="en-US" sz="1200" b="1" dirty="0">
                <a:latin typeface="宋体" panose="02010600030101010101" pitchFamily="2" charset="-122"/>
              </a:rPr>
              <a:t>（</a:t>
            </a:r>
            <a:r>
              <a:rPr lang="en-US" altLang="zh-CN" sz="1200" b="1" dirty="0">
                <a:latin typeface="宋体" panose="02010600030101010101" pitchFamily="2" charset="-122"/>
              </a:rPr>
              <a:t>4</a:t>
            </a:r>
            <a:r>
              <a:rPr lang="zh-CN" altLang="en-US" sz="1200" b="1" dirty="0">
                <a:latin typeface="宋体" panose="02010600030101010101" pitchFamily="2" charset="-122"/>
              </a:rPr>
              <a:t>）线性表的常见操作是建立、查找、插入、删除；如果我们的操作是受限制的，比如插入、删除限定在一端进行的线性表是非常常用的栈，插入限定在一端，删除在另一端进行的线性表更是随处可见的队列。</a:t>
            </a:r>
            <a:r>
              <a:rPr lang="zh-CN" altLang="en-US" sz="1200" b="1" dirty="0">
                <a:solidFill>
                  <a:srgbClr val="333333"/>
                </a:solidFill>
                <a:latin typeface="宋体" panose="02010600030101010101" pitchFamily="2" charset="-122"/>
              </a:rPr>
              <a:t>（</a:t>
            </a:r>
            <a:r>
              <a:rPr lang="en-US" altLang="zh-CN" sz="1200" b="1" dirty="0">
                <a:solidFill>
                  <a:srgbClr val="333333"/>
                </a:solidFill>
                <a:latin typeface="宋体" panose="02010600030101010101" pitchFamily="2" charset="-122"/>
              </a:rPr>
              <a:t>5</a:t>
            </a:r>
            <a:r>
              <a:rPr lang="zh-CN" altLang="en-US" sz="1200" b="1" dirty="0">
                <a:solidFill>
                  <a:srgbClr val="333333"/>
                </a:solidFill>
                <a:latin typeface="宋体" panose="02010600030101010101" pitchFamily="2" charset="-122"/>
              </a:rPr>
              <a:t>）</a:t>
            </a:r>
            <a:r>
              <a:rPr lang="zh-CN" altLang="en-US" sz="1200" b="1" dirty="0">
                <a:latin typeface="宋体" panose="02010600030101010101" pitchFamily="2" charset="-122"/>
              </a:rPr>
              <a:t>当然，我们除了在数据元素、结点变化、操作限制各个方面进行限制，还可以进行扩展。比如</a:t>
            </a:r>
            <a:r>
              <a:rPr lang="zh-CN" altLang="en-US" sz="1200" b="1" dirty="0">
                <a:solidFill>
                  <a:srgbClr val="333333"/>
                </a:solidFill>
                <a:latin typeface="宋体" panose="02010600030101010101" pitchFamily="2" charset="-122"/>
              </a:rPr>
              <a:t>如果数据元素本身就是一个线性表，则是二维数组；如果每个元素都是二维数组，则线性表是三维数组</a:t>
            </a:r>
            <a:r>
              <a:rPr lang="en-US" altLang="zh-CN" sz="1200" b="1" dirty="0">
                <a:solidFill>
                  <a:srgbClr val="333333"/>
                </a:solidFill>
                <a:latin typeface="宋体" panose="02010600030101010101" pitchFamily="2" charset="-122"/>
              </a:rPr>
              <a:t>,..,</a:t>
            </a:r>
            <a:r>
              <a:rPr lang="zh-CN" altLang="en-US" sz="1200" b="1" dirty="0">
                <a:solidFill>
                  <a:srgbClr val="333333"/>
                </a:solidFill>
                <a:latin typeface="宋体" panose="02010600030101010101" pitchFamily="2" charset="-122"/>
              </a:rPr>
              <a:t>我们称为</a:t>
            </a:r>
            <a:r>
              <a:rPr lang="zh-CN" altLang="en-US" sz="1200" b="1" dirty="0">
                <a:latin typeface="宋体" panose="02010600030101010101" pitchFamily="2" charset="-122"/>
              </a:rPr>
              <a:t>数据元素之间的关系在维数上扩充的线性表。（</a:t>
            </a:r>
            <a:r>
              <a:rPr lang="en-US" altLang="zh-CN" sz="1200" b="1" dirty="0">
                <a:latin typeface="宋体" panose="02010600030101010101" pitchFamily="2" charset="-122"/>
              </a:rPr>
              <a:t>6</a:t>
            </a:r>
            <a:r>
              <a:rPr lang="zh-CN" altLang="en-US" sz="1200" b="1" dirty="0">
                <a:latin typeface="宋体" panose="02010600030101010101" pitchFamily="2" charset="-122"/>
              </a:rPr>
              <a:t>）如果数据元素不只是相同数据类型，各个元素可以是线性表，扩展为更加复杂的广义表。（</a:t>
            </a:r>
            <a:r>
              <a:rPr lang="en-US" altLang="zh-CN" sz="1200" b="1" dirty="0">
                <a:latin typeface="宋体" panose="02010600030101010101" pitchFamily="2" charset="-122"/>
              </a:rPr>
              <a:t>7</a:t>
            </a:r>
            <a:r>
              <a:rPr lang="zh-CN" altLang="en-US" sz="1200" b="1" dirty="0">
                <a:latin typeface="宋体" panose="02010600030101010101" pitchFamily="2" charset="-122"/>
              </a:rPr>
              <a:t>）当然，如果元素之间的逻辑关系进行扩展，不是唯一的直接前驱和直接后继，如果后继扩展为多个，就是</a:t>
            </a:r>
            <a:r>
              <a:rPr lang="zh-CN" altLang="en-US" sz="1200" b="1" dirty="0">
                <a:solidFill>
                  <a:srgbClr val="333333"/>
                </a:solidFill>
                <a:latin typeface="宋体" panose="02010600030101010101" pitchFamily="2" charset="-122"/>
              </a:rPr>
              <a:t>每个结点可以有多个后继</a:t>
            </a:r>
            <a:r>
              <a:rPr lang="en-US" altLang="zh-CN" sz="1200" b="1" dirty="0">
                <a:solidFill>
                  <a:srgbClr val="333333"/>
                </a:solidFill>
                <a:latin typeface="宋体" panose="02010600030101010101" pitchFamily="2" charset="-122"/>
              </a:rPr>
              <a:t>,</a:t>
            </a:r>
            <a:r>
              <a:rPr lang="zh-CN" altLang="en-US" sz="1200" b="1" dirty="0">
                <a:solidFill>
                  <a:srgbClr val="333333"/>
                </a:solidFill>
                <a:latin typeface="宋体" panose="02010600030101010101" pitchFamily="2" charset="-122"/>
              </a:rPr>
              <a:t>但至多一个前驱的树形结构；前驱关系也进行扩展，每个结点可以有多个后继和多个前驱</a:t>
            </a:r>
            <a:r>
              <a:rPr lang="en-US" altLang="zh-CN" sz="1200" b="1" dirty="0">
                <a:solidFill>
                  <a:srgbClr val="333333"/>
                </a:solidFill>
                <a:latin typeface="宋体" panose="02010600030101010101" pitchFamily="2" charset="-122"/>
              </a:rPr>
              <a:t>,</a:t>
            </a:r>
            <a:r>
              <a:rPr lang="zh-CN" altLang="en-US" sz="1200" b="1" dirty="0">
                <a:solidFill>
                  <a:srgbClr val="333333"/>
                </a:solidFill>
                <a:latin typeface="宋体" panose="02010600030101010101" pitchFamily="2" charset="-122"/>
              </a:rPr>
              <a:t>则是图形结构。所以，我们可以以线性表为基础，进一步学习和研讨各种变形的线性表和扩展起来的线性表。</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latin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latin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latin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latin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274</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77068155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（录屏）下面我们来学习操作受限的线性表。</a:t>
            </a:r>
            <a:r>
              <a:rPr kumimoji="1" lang="zh-CN" altLang="en-US" sz="1200" b="1" dirty="0">
                <a:solidFill>
                  <a:srgbClr val="800000"/>
                </a:solidFill>
                <a:latin typeface="Times New Roman" panose="02020603050405020304" pitchFamily="18" charset="0"/>
                <a:ea typeface="楷体_GB2312" pitchFamily="49" charset="-122"/>
              </a:rPr>
              <a:t>栈和队列是限定插入和删除只能在表的“端点”进行的线性表。所以，只是针对插入删除操作有区别的线性表。我们通过下表看一下：线性表的插入位置可以在</a:t>
            </a:r>
            <a:r>
              <a:rPr kumimoji="1" lang="en-US" altLang="zh-CN" sz="1200" b="1" dirty="0">
                <a:solidFill>
                  <a:srgbClr val="800000"/>
                </a:solidFill>
                <a:latin typeface="Times New Roman" panose="02020603050405020304" pitchFamily="18" charset="0"/>
                <a:ea typeface="楷体_GB2312" pitchFamily="49" charset="-122"/>
              </a:rPr>
              <a:t>1</a:t>
            </a:r>
            <a:r>
              <a:rPr kumimoji="1" lang="zh-CN" altLang="en-US" sz="1200" b="1" dirty="0">
                <a:solidFill>
                  <a:srgbClr val="800000"/>
                </a:solidFill>
                <a:latin typeface="Times New Roman" panose="02020603050405020304" pitchFamily="18" charset="0"/>
                <a:ea typeface="楷体_GB2312" pitchFamily="49" charset="-122"/>
              </a:rPr>
              <a:t>到</a:t>
            </a:r>
            <a:r>
              <a:rPr kumimoji="1" lang="en-US" altLang="zh-CN" sz="1200" b="1" dirty="0">
                <a:solidFill>
                  <a:srgbClr val="800000"/>
                </a:solidFill>
                <a:latin typeface="Times New Roman" panose="02020603050405020304" pitchFamily="18" charset="0"/>
                <a:ea typeface="楷体_GB2312" pitchFamily="49" charset="-122"/>
              </a:rPr>
              <a:t>n+1</a:t>
            </a:r>
            <a:r>
              <a:rPr kumimoji="1" lang="zh-CN" altLang="en-US" sz="1200" b="1" dirty="0">
                <a:solidFill>
                  <a:srgbClr val="800000"/>
                </a:solidFill>
                <a:latin typeface="Times New Roman" panose="02020603050405020304" pitchFamily="18" charset="0"/>
                <a:ea typeface="楷体_GB2312" pitchFamily="49" charset="-122"/>
              </a:rPr>
              <a:t>之间的任意位置，删除位置是</a:t>
            </a:r>
            <a:r>
              <a:rPr kumimoji="1" lang="en-US" altLang="zh-CN" sz="1200" b="1" dirty="0">
                <a:solidFill>
                  <a:srgbClr val="800000"/>
                </a:solidFill>
                <a:latin typeface="Times New Roman" panose="02020603050405020304" pitchFamily="18" charset="0"/>
                <a:ea typeface="楷体_GB2312" pitchFamily="49" charset="-122"/>
              </a:rPr>
              <a:t>1</a:t>
            </a:r>
            <a:r>
              <a:rPr kumimoji="1" lang="zh-CN" altLang="en-US" sz="1200" b="1" dirty="0">
                <a:solidFill>
                  <a:srgbClr val="800000"/>
                </a:solidFill>
                <a:latin typeface="Times New Roman" panose="02020603050405020304" pitchFamily="18" charset="0"/>
                <a:ea typeface="楷体_GB2312" pitchFamily="49" charset="-122"/>
              </a:rPr>
              <a:t>到</a:t>
            </a:r>
            <a:r>
              <a:rPr kumimoji="1" lang="en-US" altLang="zh-CN" sz="1200" b="1" dirty="0">
                <a:solidFill>
                  <a:srgbClr val="800000"/>
                </a:solidFill>
                <a:latin typeface="Times New Roman" panose="02020603050405020304" pitchFamily="18" charset="0"/>
                <a:ea typeface="楷体_GB2312" pitchFamily="49" charset="-122"/>
              </a:rPr>
              <a:t>n</a:t>
            </a:r>
            <a:r>
              <a:rPr kumimoji="1" lang="zh-CN" altLang="en-US" sz="1200" b="1" dirty="0">
                <a:solidFill>
                  <a:srgbClr val="800000"/>
                </a:solidFill>
                <a:latin typeface="Times New Roman" panose="02020603050405020304" pitchFamily="18" charset="0"/>
                <a:ea typeface="楷体_GB2312" pitchFamily="49" charset="-122"/>
              </a:rPr>
              <a:t>之间的任何一个位置。而栈，插入只是在线性表的尾部，删除也只能删除线性表的尾部；队列是插入在尾部，删除在头部。因此，我们说</a:t>
            </a:r>
            <a:r>
              <a:rPr kumimoji="1" lang="zh-CN" altLang="en-US" sz="1200" b="1" dirty="0">
                <a:solidFill>
                  <a:srgbClr val="FF0000"/>
                </a:solidFill>
                <a:latin typeface="Times New Roman" panose="02020603050405020304" pitchFamily="18" charset="0"/>
                <a:ea typeface="楷体_GB2312" pitchFamily="49" charset="-122"/>
              </a:rPr>
              <a:t>栈和队列</a:t>
            </a:r>
            <a:r>
              <a:rPr kumimoji="1" lang="zh-CN" altLang="en-US" sz="1200" b="1" dirty="0">
                <a:latin typeface="Times New Roman" panose="02020603050405020304" pitchFamily="18" charset="0"/>
                <a:ea typeface="楷体_GB2312" pitchFamily="49" charset="-122"/>
              </a:rPr>
              <a:t>是特殊的线性表，是插入、删除操作受限的线性表。我们当然可以直接以线性表的基本操作来实现栈和队列的操作，比如插入就是</a:t>
            </a:r>
            <a:r>
              <a:rPr kumimoji="1" lang="en-US" altLang="zh-CN" sz="1200" b="1" dirty="0">
                <a:solidFill>
                  <a:schemeClr val="tx2"/>
                </a:solidFill>
                <a:latin typeface="Times New Roman" panose="02020603050405020304" pitchFamily="18" charset="0"/>
              </a:rPr>
              <a:t>Insert(S, </a:t>
            </a:r>
            <a:r>
              <a:rPr kumimoji="1" lang="en-US" altLang="zh-CN" sz="1200" b="1" dirty="0">
                <a:solidFill>
                  <a:srgbClr val="0000FF"/>
                </a:solidFill>
                <a:latin typeface="Times New Roman" panose="02020603050405020304" pitchFamily="18" charset="0"/>
              </a:rPr>
              <a:t>n+1</a:t>
            </a:r>
            <a:r>
              <a:rPr kumimoji="1" lang="en-US" altLang="zh-CN" sz="1200" b="1" dirty="0">
                <a:solidFill>
                  <a:schemeClr val="tx2"/>
                </a:solidFill>
                <a:latin typeface="Times New Roman" panose="02020603050405020304" pitchFamily="18" charset="0"/>
              </a:rPr>
              <a:t>, x)   Insert(Q, </a:t>
            </a:r>
            <a:r>
              <a:rPr kumimoji="1" lang="en-US" altLang="zh-CN" sz="1200" b="1" dirty="0">
                <a:solidFill>
                  <a:srgbClr val="0000FF"/>
                </a:solidFill>
                <a:latin typeface="Times New Roman" panose="02020603050405020304" pitchFamily="18" charset="0"/>
              </a:rPr>
              <a:t>n+1</a:t>
            </a:r>
            <a:r>
              <a:rPr kumimoji="1" lang="en-US" altLang="zh-CN" sz="1200" b="1" dirty="0">
                <a:solidFill>
                  <a:schemeClr val="tx2"/>
                </a:solidFill>
                <a:latin typeface="Times New Roman" panose="02020603050405020304" pitchFamily="18" charset="0"/>
              </a:rPr>
              <a:t>, x)</a:t>
            </a:r>
            <a:r>
              <a:rPr kumimoji="1" lang="zh-CN" altLang="en-US" sz="1200" b="1" dirty="0">
                <a:solidFill>
                  <a:schemeClr val="tx2"/>
                </a:solidFill>
                <a:latin typeface="Times New Roman" panose="02020603050405020304" pitchFamily="18" charset="0"/>
              </a:rPr>
              <a:t>，删除就是</a:t>
            </a:r>
            <a:r>
              <a:rPr kumimoji="1" lang="en-US" altLang="zh-CN" sz="1200" b="1" dirty="0">
                <a:solidFill>
                  <a:schemeClr val="tx2"/>
                </a:solidFill>
                <a:latin typeface="Times New Roman" panose="02020603050405020304" pitchFamily="18" charset="0"/>
              </a:rPr>
              <a:t>Delete(S, </a:t>
            </a:r>
            <a:r>
              <a:rPr kumimoji="1" lang="en-US" altLang="zh-CN" sz="1200" b="1" dirty="0">
                <a:solidFill>
                  <a:srgbClr val="0000FF"/>
                </a:solidFill>
                <a:latin typeface="Times New Roman" panose="02020603050405020304" pitchFamily="18" charset="0"/>
              </a:rPr>
              <a:t>n</a:t>
            </a:r>
            <a:r>
              <a:rPr kumimoji="1" lang="en-US" altLang="zh-CN" sz="1200" b="1" dirty="0">
                <a:solidFill>
                  <a:schemeClr val="tx2"/>
                </a:solidFill>
                <a:latin typeface="Times New Roman" panose="02020603050405020304" pitchFamily="18" charset="0"/>
              </a:rPr>
              <a:t>)            Delete(Q, </a:t>
            </a:r>
            <a:r>
              <a:rPr kumimoji="1" lang="en-US" altLang="zh-CN" sz="1200" b="1" dirty="0">
                <a:solidFill>
                  <a:srgbClr val="0000FF"/>
                </a:solidFill>
                <a:latin typeface="Times New Roman" panose="02020603050405020304" pitchFamily="18" charset="0"/>
              </a:rPr>
              <a:t>1</a:t>
            </a:r>
            <a:r>
              <a:rPr kumimoji="1" lang="en-US" altLang="zh-CN" sz="1200" b="1" dirty="0">
                <a:solidFill>
                  <a:schemeClr val="tx2"/>
                </a:solidFill>
                <a:latin typeface="Times New Roman" panose="02020603050405020304" pitchFamily="18" charset="0"/>
              </a:rPr>
              <a:t>)</a:t>
            </a:r>
            <a:r>
              <a:rPr kumimoji="1" lang="zh-CN" altLang="en-US" sz="1200" b="1">
                <a:solidFill>
                  <a:schemeClr val="tx2"/>
                </a:solidFill>
                <a:latin typeface="Times New Roman" panose="02020603050405020304" pitchFamily="18" charset="0"/>
              </a:rPr>
              <a:t>。下面我们就来看看栈和队列各种的特点和应用场合。什么时候会选择栈来存储数据和支撑算法；什么时候选择队列。</a:t>
            </a:r>
            <a:endParaRPr kumimoji="1" lang="en-US" altLang="zh-CN" sz="1200" b="1">
              <a:solidFill>
                <a:schemeClr val="tx2"/>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a:solidFill>
                <a:schemeClr val="tx2"/>
              </a:solidFill>
              <a:latin typeface="Times New Roman" panose="02020603050405020304" pitchFamily="18" charset="0"/>
            </a:endParaRPr>
          </a:p>
          <a:p>
            <a:endParaRPr kumimoji="1" lang="zh-CN" altLang="en-US" sz="1200" b="1" dirty="0">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275</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19641924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xfrm>
            <a:off x="381000" y="685800"/>
            <a:ext cx="6096000" cy="3429000"/>
          </a:xfrm>
          <a:ln/>
        </p:spPr>
      </p:sp>
      <p:sp>
        <p:nvSpPr>
          <p:cNvPr id="219139" name="Rectangle 3"/>
          <p:cNvSpPr>
            <a:spLocks noGrp="1" noChangeArrowheads="1"/>
          </p:cNvSpPr>
          <p:nvPr>
            <p:ph type="body" idx="1"/>
          </p:nvPr>
        </p:nvSpPr>
        <p:spPr>
          <a:xfrm>
            <a:off x="914400" y="4343400"/>
            <a:ext cx="5029200" cy="4114800"/>
          </a:xfrm>
        </p:spPr>
        <p:txBody>
          <a:bodyPr/>
          <a:lstStyle/>
          <a:p>
            <a:r>
              <a:rPr lang="en-US" altLang="zh-CN" dirty="0"/>
              <a:t>(</a:t>
            </a:r>
            <a:r>
              <a:rPr lang="zh-CN" altLang="en-US" dirty="0"/>
              <a:t>录屏）我们说栈是很特殊的线性表：</a:t>
            </a:r>
            <a:r>
              <a:rPr kumimoji="1" lang="zh-CN" altLang="en-US" sz="1200" b="1" dirty="0">
                <a:solidFill>
                  <a:schemeClr val="tx2"/>
                </a:solidFill>
                <a:latin typeface="Times New Roman" panose="02020603050405020304" pitchFamily="18" charset="0"/>
                <a:ea typeface="楷体_GB2312" pitchFamily="49" charset="-122"/>
              </a:rPr>
              <a:t>栈</a:t>
            </a:r>
            <a:r>
              <a:rPr kumimoji="1" lang="zh-CN" altLang="en-US" sz="1200" b="1" dirty="0">
                <a:latin typeface="Times New Roman" panose="02020603050405020304" pitchFamily="18" charset="0"/>
                <a:ea typeface="楷体_GB2312" pitchFamily="49" charset="-122"/>
              </a:rPr>
              <a:t>是限定在表的同一端进行插入或删除操作的</a:t>
            </a:r>
            <a:r>
              <a:rPr kumimoji="1" lang="zh-CN" altLang="en-US" sz="1200" b="1" dirty="0">
                <a:solidFill>
                  <a:schemeClr val="tx2"/>
                </a:solidFill>
                <a:latin typeface="Times New Roman" panose="02020603050405020304" pitchFamily="18" charset="0"/>
                <a:ea typeface="楷体_GB2312" pitchFamily="49" charset="-122"/>
              </a:rPr>
              <a:t>线性表</a:t>
            </a:r>
            <a:r>
              <a:rPr kumimoji="1" lang="zh-CN" altLang="en-US" sz="1200" b="1" dirty="0">
                <a:latin typeface="Times New Roman" panose="02020603050405020304" pitchFamily="18" charset="0"/>
                <a:ea typeface="楷体_GB2312" pitchFamily="49" charset="-122"/>
              </a:rPr>
              <a:t>。我们把进行插入或删除操作的一端称为</a:t>
            </a:r>
            <a:r>
              <a:rPr kumimoji="1" lang="zh-CN" altLang="en-US" sz="1200" b="1" dirty="0">
                <a:solidFill>
                  <a:srgbClr val="FF0000"/>
                </a:solidFill>
                <a:latin typeface="Times New Roman" panose="02020603050405020304" pitchFamily="18" charset="0"/>
                <a:ea typeface="楷体_GB2312" pitchFamily="49" charset="-122"/>
              </a:rPr>
              <a:t>栈顶</a:t>
            </a:r>
            <a:r>
              <a:rPr kumimoji="1" lang="zh-CN" altLang="en-US" sz="1200" b="1" dirty="0">
                <a:latin typeface="Times New Roman" panose="02020603050405020304" pitchFamily="18" charset="0"/>
                <a:ea typeface="楷体_GB2312" pitchFamily="49" charset="-122"/>
              </a:rPr>
              <a:t>，另一</a:t>
            </a:r>
          </a:p>
          <a:p>
            <a:r>
              <a:rPr kumimoji="1" lang="zh-CN" altLang="en-US" sz="1200" b="1" dirty="0">
                <a:latin typeface="Times New Roman" panose="02020603050405020304" pitchFamily="18" charset="0"/>
                <a:ea typeface="楷体_GB2312" pitchFamily="49" charset="-122"/>
              </a:rPr>
              <a:t>端称为</a:t>
            </a:r>
            <a:r>
              <a:rPr kumimoji="1" lang="zh-CN" altLang="en-US" sz="1200" b="1" dirty="0">
                <a:solidFill>
                  <a:srgbClr val="FF0000"/>
                </a:solidFill>
                <a:latin typeface="Times New Roman" panose="02020603050405020304" pitchFamily="18" charset="0"/>
                <a:ea typeface="楷体_GB2312" pitchFamily="49" charset="-122"/>
              </a:rPr>
              <a:t>栈底</a:t>
            </a:r>
            <a:r>
              <a:rPr kumimoji="1" lang="zh-CN" altLang="en-US" sz="1200" b="1" dirty="0">
                <a:latin typeface="Times New Roman" panose="02020603050405020304" pitchFamily="18" charset="0"/>
                <a:ea typeface="楷体_GB2312" pitchFamily="49" charset="-122"/>
              </a:rPr>
              <a:t>。没有数据元素的栈称为空栈。插入数据元素的操称为</a:t>
            </a:r>
            <a:r>
              <a:rPr kumimoji="1" lang="zh-CN" altLang="en-US" sz="1200" b="1" dirty="0">
                <a:solidFill>
                  <a:srgbClr val="FF0000"/>
                </a:solidFill>
                <a:latin typeface="Times New Roman" panose="02020603050405020304" pitchFamily="18" charset="0"/>
                <a:ea typeface="楷体_GB2312" pitchFamily="49" charset="-122"/>
              </a:rPr>
              <a:t>入栈</a:t>
            </a:r>
            <a:r>
              <a:rPr kumimoji="1" lang="zh-CN" altLang="en-US" sz="1200" b="1" dirty="0">
                <a:latin typeface="Times New Roman" panose="02020603050405020304" pitchFamily="18" charset="0"/>
                <a:ea typeface="楷体_GB2312" pitchFamily="49" charset="-122"/>
              </a:rPr>
              <a:t>，删除数据元素的操称为</a:t>
            </a:r>
            <a:r>
              <a:rPr kumimoji="1" lang="zh-CN" altLang="en-US" sz="1200" b="1" dirty="0">
                <a:solidFill>
                  <a:srgbClr val="FF0000"/>
                </a:solidFill>
                <a:latin typeface="Times New Roman" panose="02020603050405020304" pitchFamily="18" charset="0"/>
                <a:ea typeface="楷体_GB2312" pitchFamily="49" charset="-122"/>
              </a:rPr>
              <a:t>出栈</a:t>
            </a:r>
            <a:r>
              <a:rPr kumimoji="1" lang="zh-CN" altLang="en-US" sz="1200" b="1" dirty="0">
                <a:latin typeface="Times New Roman" panose="02020603050405020304" pitchFamily="18" charset="0"/>
                <a:ea typeface="楷体_GB2312" pitchFamily="49" charset="-122"/>
              </a:rPr>
              <a:t>。比如，现在是空栈，然后我们依次将</a:t>
            </a:r>
            <a:r>
              <a:rPr kumimoji="1" lang="en-US" altLang="zh-CN" sz="1200" b="1" dirty="0">
                <a:latin typeface="Times New Roman" panose="02020603050405020304" pitchFamily="18" charset="0"/>
                <a:ea typeface="楷体_GB2312" pitchFamily="49" charset="-122"/>
              </a:rPr>
              <a:t>a1,a2,…an</a:t>
            </a:r>
            <a:r>
              <a:rPr kumimoji="1" lang="zh-CN" altLang="en-US" sz="1200" b="1" dirty="0">
                <a:latin typeface="Times New Roman" panose="02020603050405020304" pitchFamily="18" charset="0"/>
                <a:ea typeface="楷体_GB2312" pitchFamily="49" charset="-122"/>
              </a:rPr>
              <a:t>入栈，则栈底指针不动，栈顶指针始终指向栈的最新数据。出栈的时候，将栈顶数据</a:t>
            </a:r>
            <a:r>
              <a:rPr kumimoji="1" lang="en-US" altLang="zh-CN" sz="1200" b="1" dirty="0">
                <a:latin typeface="Times New Roman" panose="02020603050405020304" pitchFamily="18" charset="0"/>
                <a:ea typeface="楷体_GB2312" pitchFamily="49" charset="-122"/>
              </a:rPr>
              <a:t>an</a:t>
            </a:r>
            <a:r>
              <a:rPr kumimoji="1" lang="zh-CN" altLang="en-US" sz="1200" b="1" dirty="0">
                <a:latin typeface="Times New Roman" panose="02020603050405020304" pitchFamily="18" charset="0"/>
                <a:ea typeface="楷体_GB2312" pitchFamily="49" charset="-122"/>
              </a:rPr>
              <a:t>出栈，然后以前的</a:t>
            </a:r>
            <a:r>
              <a:rPr kumimoji="1" lang="zh-CN" altLang="en-US" dirty="0"/>
              <a:t> </a:t>
            </a:r>
            <a:r>
              <a:rPr kumimoji="1" lang="en-US" altLang="zh-CN" dirty="0"/>
              <a:t>an-1</a:t>
            </a:r>
            <a:r>
              <a:rPr kumimoji="1" lang="zh-CN" altLang="en-US" dirty="0"/>
              <a:t>变成栈顶，然后又是栈顶元素出栈，直到栈里面只有一个元素</a:t>
            </a:r>
            <a:r>
              <a:rPr kumimoji="1" lang="en-US" altLang="zh-CN" dirty="0"/>
              <a:t>a1</a:t>
            </a:r>
            <a:r>
              <a:rPr kumimoji="1" lang="zh-CN" altLang="en-US" dirty="0"/>
              <a:t>，再次出栈，则栈里面没有数据，称为空栈。观察栈里面数据，最先入栈的最后出栈，所以我们说</a:t>
            </a:r>
            <a:r>
              <a:rPr kumimoji="1" lang="zh-CN" altLang="en-US" sz="1200" b="1" dirty="0">
                <a:latin typeface="宋体" panose="02010600030101010101" pitchFamily="2" charset="-122"/>
              </a:rPr>
              <a:t>栈的运算特性：</a:t>
            </a:r>
          </a:p>
          <a:p>
            <a:r>
              <a:rPr kumimoji="1" lang="zh-CN" altLang="en-US" sz="1200" b="1" dirty="0">
                <a:latin typeface="宋体" panose="02010600030101010101" pitchFamily="2" charset="-122"/>
              </a:rPr>
              <a:t>后进先出</a:t>
            </a:r>
            <a:r>
              <a:rPr kumimoji="1" lang="en-US" altLang="zh-CN" sz="1200" b="1" dirty="0">
                <a:latin typeface="宋体" panose="02010600030101010101" pitchFamily="2" charset="-122"/>
              </a:rPr>
              <a:t>(Last In First Out--</a:t>
            </a:r>
            <a:r>
              <a:rPr kumimoji="1" lang="en-US" altLang="zh-CN" sz="1200" b="1" dirty="0">
                <a:solidFill>
                  <a:srgbClr val="FF3300"/>
                </a:solidFill>
                <a:latin typeface="宋体" panose="02010600030101010101" pitchFamily="2" charset="-122"/>
              </a:rPr>
              <a:t>LIFO</a:t>
            </a:r>
            <a:r>
              <a:rPr kumimoji="1" lang="en-US" altLang="zh-CN" sz="1200" b="1" dirty="0">
                <a:latin typeface="宋体" panose="02010600030101010101" pitchFamily="2" charset="-122"/>
              </a:rPr>
              <a:t>)</a:t>
            </a:r>
          </a:p>
          <a:p>
            <a:pPr algn="just">
              <a:lnSpc>
                <a:spcPct val="90000"/>
              </a:lnSpc>
              <a:spcBef>
                <a:spcPct val="20000"/>
              </a:spcBef>
              <a:buClr>
                <a:schemeClr val="tx2"/>
              </a:buClr>
            </a:pPr>
            <a:r>
              <a:rPr kumimoji="1" lang="zh-CN" altLang="en-US" sz="1200" b="1" dirty="0">
                <a:latin typeface="宋体" panose="02010600030101010101" pitchFamily="2" charset="-122"/>
              </a:rPr>
              <a:t>或先进后出</a:t>
            </a:r>
            <a:r>
              <a:rPr kumimoji="1" lang="en-US" altLang="zh-CN" sz="1200" b="1" dirty="0">
                <a:latin typeface="宋体" panose="02010600030101010101" pitchFamily="2" charset="-122"/>
              </a:rPr>
              <a:t>(First In Last Out--</a:t>
            </a:r>
            <a:r>
              <a:rPr kumimoji="1" lang="en-US" altLang="zh-CN" sz="1200" b="1" dirty="0">
                <a:solidFill>
                  <a:srgbClr val="FF3300"/>
                </a:solidFill>
                <a:latin typeface="宋体" panose="02010600030101010101" pitchFamily="2" charset="-122"/>
              </a:rPr>
              <a:t>FILO</a:t>
            </a:r>
            <a:r>
              <a:rPr kumimoji="1" lang="en-US" altLang="zh-CN" sz="1200" b="1" dirty="0">
                <a:latin typeface="宋体" panose="02010600030101010101" pitchFamily="2" charset="-122"/>
              </a:rPr>
              <a:t>)</a:t>
            </a:r>
          </a:p>
          <a:p>
            <a:r>
              <a:rPr kumimoji="1" lang="zh-CN" altLang="en-US" dirty="0"/>
              <a:t>栈的这种特性，就是我们解决问题如果发现存在这种现象，就可以考虑采用栈来存储数据或者支撑算法的观察点。</a:t>
            </a:r>
          </a:p>
          <a:p>
            <a:endParaRPr lang="zh-CN" altLang="en-US" dirty="0"/>
          </a:p>
        </p:txBody>
      </p:sp>
    </p:spTree>
    <p:extLst>
      <p:ext uri="{BB962C8B-B14F-4D97-AF65-F5344CB8AC3E}">
        <p14:creationId xmlns:p14="http://schemas.microsoft.com/office/powerpoint/2010/main" val="97799664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（录屏）在使用栈之前，我们要考虑分析问题的时候并不关心和处理具体数据类型，因此我们定义栈的抽象数据类型。数据元素集合</a:t>
            </a:r>
            <a:r>
              <a:rPr lang="en-US" altLang="zh-CN" dirty="0"/>
              <a:t>D</a:t>
            </a:r>
            <a:r>
              <a:rPr lang="zh-CN" altLang="en-US" dirty="0"/>
              <a:t>是相同数据类型集合；数据关系</a:t>
            </a:r>
            <a:r>
              <a:rPr lang="en-US" altLang="zh-CN" dirty="0"/>
              <a:t>R1=&lt;ai-1,ai&gt;</a:t>
            </a:r>
            <a:r>
              <a:rPr lang="zh-CN" altLang="en-US" dirty="0"/>
              <a:t>是</a:t>
            </a:r>
            <a:r>
              <a:rPr lang="en-US" altLang="zh-CN" dirty="0"/>
              <a:t>1:1</a:t>
            </a:r>
            <a:r>
              <a:rPr lang="zh-CN" altLang="en-US" dirty="0"/>
              <a:t>的线性关系，且</a:t>
            </a:r>
            <a:r>
              <a:rPr lang="en-US" altLang="zh-CN" dirty="0"/>
              <a:t>ai-1</a:t>
            </a:r>
            <a:r>
              <a:rPr lang="zh-CN" altLang="en-US" dirty="0"/>
              <a:t>是直接前驱，</a:t>
            </a:r>
            <a:r>
              <a:rPr lang="en-US" altLang="zh-CN" dirty="0" err="1"/>
              <a:t>ai</a:t>
            </a:r>
            <a:r>
              <a:rPr lang="zh-CN" altLang="en-US" dirty="0"/>
              <a:t>是直接后继。其中</a:t>
            </a:r>
            <a:r>
              <a:rPr lang="en-US" altLang="zh-CN" dirty="0" err="1"/>
              <a:t>ai</a:t>
            </a:r>
            <a:r>
              <a:rPr lang="zh-CN" altLang="en-US" dirty="0"/>
              <a:t>所在端为栈底，</a:t>
            </a:r>
            <a:r>
              <a:rPr lang="en-US" altLang="zh-CN" dirty="0"/>
              <a:t>an</a:t>
            </a:r>
            <a:r>
              <a:rPr lang="zh-CN" altLang="en-US" dirty="0"/>
              <a:t>所在端为栈底。基本操作集合：</a:t>
            </a:r>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279</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20390768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（录屏）也有建立栈、求栈的数据元素个数，判断栈是否空，清空栈等操作。栈对数据元素的处理主要是入栈和出栈，及获取栈顶数据，我们分别用</a:t>
            </a:r>
            <a:r>
              <a:rPr kumimoji="1" lang="en-US" altLang="zh-CN" sz="1200" b="1" dirty="0" err="1">
                <a:solidFill>
                  <a:srgbClr val="A50021"/>
                </a:solidFill>
                <a:latin typeface="Times New Roman" panose="02020603050405020304" pitchFamily="18" charset="0"/>
              </a:rPr>
              <a:t>Stack_Push</a:t>
            </a:r>
            <a:r>
              <a:rPr kumimoji="1" lang="zh-CN" altLang="en-US" sz="1200" b="1" dirty="0">
                <a:solidFill>
                  <a:srgbClr val="A50021"/>
                </a:solidFill>
                <a:latin typeface="Times New Roman" panose="02020603050405020304" pitchFamily="18" charset="0"/>
              </a:rPr>
              <a:t>、</a:t>
            </a:r>
            <a:r>
              <a:rPr kumimoji="1" lang="en-US" altLang="zh-CN" sz="1200" b="1" dirty="0" err="1"/>
              <a:t>Stack_Pop</a:t>
            </a:r>
            <a:r>
              <a:rPr kumimoji="1" lang="zh-CN" altLang="en-US" sz="1200" b="1" dirty="0"/>
              <a:t>和</a:t>
            </a:r>
            <a:r>
              <a:rPr kumimoji="1" lang="en-US" altLang="zh-CN" sz="1200" b="1" dirty="0" err="1">
                <a:latin typeface="Times New Roman" panose="02020603050405020304" pitchFamily="18" charset="0"/>
              </a:rPr>
              <a:t>Stack_Top</a:t>
            </a:r>
            <a:r>
              <a:rPr kumimoji="1" lang="zh-CN" altLang="en-US" sz="1200" b="1" dirty="0">
                <a:latin typeface="Times New Roman" panose="02020603050405020304" pitchFamily="18" charset="0"/>
              </a:rPr>
              <a:t>函数实现。</a:t>
            </a:r>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280</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381333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solidFill>
                  <a:srgbClr val="000000"/>
                </a:solidFill>
                <a:highlight>
                  <a:srgbClr val="FFFFFF"/>
                </a:highlight>
                <a:latin typeface="Consolas" panose="020B0609020204030204" pitchFamily="49" charset="0"/>
              </a:rPr>
              <a:t>List_Init</a:t>
            </a:r>
            <a:r>
              <a:rPr lang="zh-CN" altLang="en-US" sz="1200" dirty="0">
                <a:solidFill>
                  <a:srgbClr val="000000"/>
                </a:solidFill>
                <a:highlight>
                  <a:srgbClr val="FFFFFF"/>
                </a:highlight>
                <a:latin typeface="Consolas" panose="020B0609020204030204" pitchFamily="49" charset="0"/>
              </a:rPr>
              <a:t>是初始化线性表的函数</a:t>
            </a:r>
            <a:endParaRPr lang="en-US" altLang="zh-CN" sz="1200" dirty="0">
              <a:solidFill>
                <a:srgbClr val="000000"/>
              </a:solidFill>
              <a:highlight>
                <a:srgbClr val="FFFFFF"/>
              </a:highlight>
              <a:latin typeface="Consolas" panose="020B0609020204030204" pitchFamily="49" charset="0"/>
            </a:endParaRPr>
          </a:p>
          <a:p>
            <a:r>
              <a:rPr lang="en-US" altLang="zh-CN" sz="1200" dirty="0" err="1">
                <a:solidFill>
                  <a:srgbClr val="000000"/>
                </a:solidFill>
                <a:highlight>
                  <a:srgbClr val="FFFFFF"/>
                </a:highlight>
                <a:latin typeface="Consolas" panose="020B0609020204030204" pitchFamily="49" charset="0"/>
              </a:rPr>
              <a:t>List_Clear</a:t>
            </a:r>
            <a:r>
              <a:rPr lang="zh-CN" altLang="en-US" sz="1200" dirty="0">
                <a:solidFill>
                  <a:srgbClr val="000000"/>
                </a:solidFill>
                <a:highlight>
                  <a:srgbClr val="FFFFFF"/>
                </a:highlight>
                <a:latin typeface="Consolas" panose="020B0609020204030204" pitchFamily="49" charset="0"/>
              </a:rPr>
              <a:t>是清空线性表里面的数据的函数</a:t>
            </a:r>
            <a:endParaRPr lang="en-US" altLang="zh-CN" sz="1200" dirty="0">
              <a:solidFill>
                <a:srgbClr val="000000"/>
              </a:solidFill>
              <a:highlight>
                <a:srgbClr val="FFFFFF"/>
              </a:highlight>
              <a:latin typeface="Consolas" panose="020B0609020204030204" pitchFamily="49" charset="0"/>
            </a:endParaRPr>
          </a:p>
          <a:p>
            <a:r>
              <a:rPr lang="en-US" altLang="zh-CN" sz="1200" dirty="0" err="1">
                <a:solidFill>
                  <a:srgbClr val="000000"/>
                </a:solidFill>
                <a:highlight>
                  <a:srgbClr val="FFFFFF"/>
                </a:highlight>
                <a:latin typeface="Consolas" panose="020B0609020204030204" pitchFamily="49" charset="0"/>
              </a:rPr>
              <a:t>List_Destoryt</a:t>
            </a:r>
            <a:r>
              <a:rPr lang="zh-CN" altLang="en-US" sz="1200" dirty="0">
                <a:solidFill>
                  <a:srgbClr val="000000"/>
                </a:solidFill>
                <a:highlight>
                  <a:srgbClr val="FFFFFF"/>
                </a:highlight>
                <a:latin typeface="Consolas" panose="020B0609020204030204" pitchFamily="49" charset="0"/>
              </a:rPr>
              <a:t>是销毁线性表的函数</a:t>
            </a:r>
            <a:endParaRPr lang="en-US" altLang="zh-CN" sz="1200" dirty="0">
              <a:solidFill>
                <a:srgbClr val="000000"/>
              </a:solidFill>
              <a:highlight>
                <a:srgbClr val="FFFFFF"/>
              </a:highlight>
              <a:latin typeface="Consolas" panose="020B0609020204030204" pitchFamily="49"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758445-A8AD-4FA9-8749-A5073260DCD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3740753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（录屏）如果我们实现了栈的这些基本操作，就要测试这些基本操作是否完成所需功能及正确性，比如我们用函数</a:t>
            </a:r>
            <a:r>
              <a:rPr lang="en-US" altLang="zh-CN" dirty="0" err="1"/>
              <a:t>Test_PushPrint</a:t>
            </a:r>
            <a:r>
              <a:rPr lang="zh-CN" altLang="en-US" dirty="0"/>
              <a:t>测试在建立空栈之后，将读入的数据全部入栈，然后依次查看栈顶数据是否与入栈数据一致，测试入栈操作是否正确。</a:t>
            </a:r>
            <a:r>
              <a:rPr lang="en-US" altLang="zh-CN" dirty="0" err="1"/>
              <a:t>Test_PushPop</a:t>
            </a:r>
            <a:r>
              <a:rPr lang="zh-CN" altLang="en-US" dirty="0"/>
              <a:t>在建立空栈之后，将所有数据入栈再将所有数据出栈，将出栈数据与入栈数据比较，测试入栈、出栈操作是否正确。</a:t>
            </a:r>
            <a:r>
              <a:rPr lang="en-US" altLang="zh-CN" dirty="0" err="1"/>
              <a:t>Test_TopSizeClearEmpty</a:t>
            </a:r>
            <a:r>
              <a:rPr lang="zh-CN" altLang="en-US" dirty="0"/>
              <a:t>测试栈的其他功能，具体功能如下：建立空栈，将所有数据入栈，然后查看栈的长度是否与入栈数据个数一致；清空栈之后，查看栈是否为空，测试清空栈功能是否正确。</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281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5812649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a:t>
            </a:r>
            <a:r>
              <a:rPr lang="en-US" altLang="zh-CN" dirty="0"/>
              <a:t>+</a:t>
            </a:r>
            <a:r>
              <a:rPr lang="zh-CN" altLang="en-US" dirty="0"/>
              <a:t>录人）好像看起来栈的功能挺简单，但实际要能够使用，我们必须先存储数据，再按照栈的要求操作数据，存储就涉及到底采用顺序存储结构实现的线性表还是链式存储结构的线性表为基础，编程实现栈的基本操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进一步考虑：如果采用顺序存储结构的线性表，栈顶在哪里？如果采用带头结点的单链表为存储结构，栈顶在哪里？为什么？</a:t>
            </a:r>
          </a:p>
          <a:p>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282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67127697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a:t>
            </a:r>
            <a:r>
              <a:rPr lang="en-US" altLang="zh-CN" dirty="0"/>
              <a:t>+</a:t>
            </a:r>
            <a:r>
              <a:rPr lang="zh-CN" altLang="en-US" dirty="0"/>
              <a:t>录人）如果不采用线性表的基本操作为基础，我们自己来完整的编程实现栈的基本功能，采用哪种存储结构更合适？需要做哪些工作？什么时候需要我们自己这样编程？</a:t>
            </a:r>
          </a:p>
          <a:p>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283</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671478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（录屏）如图所示，栈的顺序存储需要一个连续空间存储数据，其中第一个元素位置是栈底，最后</a:t>
            </a:r>
            <a:r>
              <a:rPr lang="en-US" altLang="zh-CN" dirty="0"/>
              <a:t>1</a:t>
            </a:r>
            <a:r>
              <a:rPr lang="zh-CN" altLang="en-US" dirty="0"/>
              <a:t>个元素位置是栈顶，我们可以用</a:t>
            </a:r>
            <a:r>
              <a:rPr lang="en-US" altLang="zh-CN" dirty="0"/>
              <a:t>0-n-1</a:t>
            </a:r>
            <a:r>
              <a:rPr lang="zh-CN" altLang="en-US" dirty="0"/>
              <a:t>表示栈有</a:t>
            </a:r>
            <a:r>
              <a:rPr lang="en-US" altLang="zh-CN" dirty="0"/>
              <a:t>1</a:t>
            </a:r>
            <a:r>
              <a:rPr lang="zh-CN" altLang="en-US" dirty="0"/>
              <a:t>个，</a:t>
            </a:r>
            <a:r>
              <a:rPr lang="en-US" altLang="zh-CN" dirty="0"/>
              <a:t>2</a:t>
            </a:r>
            <a:r>
              <a:rPr lang="zh-CN" altLang="en-US" dirty="0"/>
              <a:t>个，</a:t>
            </a:r>
            <a:r>
              <a:rPr lang="en-US" altLang="zh-CN" dirty="0"/>
              <a:t>…,n</a:t>
            </a:r>
            <a:r>
              <a:rPr lang="zh-CN" altLang="en-US" dirty="0"/>
              <a:t>个数据的栈顶位置</a:t>
            </a:r>
            <a:r>
              <a:rPr lang="en-US" altLang="zh-CN" dirty="0"/>
              <a:t>,</a:t>
            </a:r>
            <a:r>
              <a:rPr lang="zh-CN" altLang="en-US" dirty="0"/>
              <a:t>我们用</a:t>
            </a:r>
            <a:r>
              <a:rPr lang="en-US" altLang="zh-CN" dirty="0" err="1"/>
              <a:t>int</a:t>
            </a:r>
            <a:r>
              <a:rPr lang="en-US" altLang="zh-CN" dirty="0"/>
              <a:t> </a:t>
            </a:r>
            <a:r>
              <a:rPr lang="en-US" altLang="zh-CN" dirty="0" err="1"/>
              <a:t>stack_size</a:t>
            </a:r>
            <a:r>
              <a:rPr lang="en-US" altLang="zh-CN" dirty="0"/>
              <a:t>;</a:t>
            </a:r>
            <a:r>
              <a:rPr lang="zh-CN" altLang="en-US" dirty="0"/>
              <a:t>表示栈空间大小，</a:t>
            </a:r>
            <a:r>
              <a:rPr lang="en-US" altLang="zh-CN" dirty="0" err="1"/>
              <a:t>int</a:t>
            </a:r>
            <a:r>
              <a:rPr lang="en-US" altLang="zh-CN" dirty="0"/>
              <a:t> top</a:t>
            </a:r>
            <a:r>
              <a:rPr lang="zh-CN" altLang="en-US" dirty="0"/>
              <a:t>指示栈顶位置，也就是最后</a:t>
            </a:r>
            <a:r>
              <a:rPr lang="en-US" altLang="zh-CN" dirty="0"/>
              <a:t>1</a:t>
            </a:r>
            <a:r>
              <a:rPr lang="zh-CN" altLang="en-US" dirty="0"/>
              <a:t>个元素所在位置。请问，怎么表示栈的空和满？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是的，</a:t>
            </a:r>
            <a:r>
              <a:rPr lang="en-US" altLang="zh-CN" dirty="0"/>
              <a:t>top=0</a:t>
            </a:r>
            <a:r>
              <a:rPr lang="zh-CN" altLang="en-US" dirty="0"/>
              <a:t>表示</a:t>
            </a:r>
            <a:r>
              <a:rPr lang="en-US" altLang="zh-CN" dirty="0"/>
              <a:t>1</a:t>
            </a:r>
            <a:r>
              <a:rPr lang="zh-CN" altLang="en-US" dirty="0"/>
              <a:t>个数据入栈，这个数据出栈之后，栈就空了，这时</a:t>
            </a:r>
            <a:r>
              <a:rPr lang="en-US" altLang="zh-CN" dirty="0"/>
              <a:t>top--,top</a:t>
            </a:r>
            <a:r>
              <a:rPr lang="zh-CN" altLang="en-US" dirty="0"/>
              <a:t>的值就是</a:t>
            </a:r>
            <a:r>
              <a:rPr lang="en-US" altLang="zh-CN" dirty="0"/>
              <a:t>-1,</a:t>
            </a:r>
            <a:r>
              <a:rPr lang="zh-CN" altLang="en-US" dirty="0"/>
              <a:t>所以</a:t>
            </a:r>
            <a:r>
              <a:rPr lang="en-US" altLang="zh-CN" sz="1200" b="1" dirty="0"/>
              <a:t>top = -1</a:t>
            </a:r>
            <a:r>
              <a:rPr lang="zh-CN" altLang="en-US" sz="1200" b="1" dirty="0"/>
              <a:t>表示空栈，</a:t>
            </a:r>
            <a:r>
              <a:rPr lang="en-US" altLang="zh-CN" sz="1200" b="1" dirty="0"/>
              <a:t>top=stack_size-1</a:t>
            </a:r>
            <a:r>
              <a:rPr lang="zh-CN" altLang="en-US" sz="1200" b="1" dirty="0"/>
              <a:t>表示栈满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284</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08261115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（录屏）进行入栈和出栈操作的时候，</a:t>
            </a:r>
            <a:r>
              <a:rPr lang="zh-CN" altLang="en-US" sz="1200" dirty="0"/>
              <a:t>入栈时</a:t>
            </a:r>
            <a:r>
              <a:rPr lang="en-US" altLang="zh-CN" sz="1200" dirty="0"/>
              <a:t>top</a:t>
            </a:r>
            <a:r>
              <a:rPr lang="zh-CN" altLang="en-US" sz="1200" dirty="0"/>
              <a:t>指针加</a:t>
            </a:r>
            <a:r>
              <a:rPr lang="en-US" altLang="zh-CN" sz="1200" dirty="0"/>
              <a:t>1</a:t>
            </a:r>
            <a:r>
              <a:rPr lang="zh-CN" altLang="en-US" sz="1200" dirty="0"/>
              <a:t>，然后将入栈数据存放到</a:t>
            </a:r>
            <a:r>
              <a:rPr lang="en-US" altLang="zh-CN" sz="1200" dirty="0"/>
              <a:t>top</a:t>
            </a:r>
            <a:r>
              <a:rPr lang="zh-CN" altLang="en-US" sz="1200" dirty="0"/>
              <a:t>指针所指位置；出栈时，访问</a:t>
            </a:r>
            <a:r>
              <a:rPr lang="en-US" altLang="zh-CN" sz="1200" dirty="0"/>
              <a:t>top</a:t>
            </a:r>
            <a:r>
              <a:rPr lang="zh-CN" altLang="en-US" sz="1200" dirty="0"/>
              <a:t>指针所指元素，然后</a:t>
            </a:r>
            <a:r>
              <a:rPr lang="en-US" altLang="zh-CN" sz="1200" dirty="0"/>
              <a:t>top</a:t>
            </a:r>
            <a:r>
              <a:rPr lang="zh-CN" altLang="en-US" sz="1200" dirty="0"/>
              <a:t>指针减</a:t>
            </a:r>
            <a:r>
              <a:rPr lang="en-US" altLang="zh-CN" sz="1200" dirty="0"/>
              <a:t>1 </a:t>
            </a:r>
            <a:r>
              <a:rPr lang="zh-CN" altLang="en-US"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比如，开始栈是空的，然后</a:t>
            </a:r>
            <a:r>
              <a:rPr lang="en-US" altLang="zh-CN" sz="1200" dirty="0"/>
              <a:t>a</a:t>
            </a:r>
            <a:r>
              <a:rPr lang="zh-CN" altLang="en-US" sz="1200" dirty="0"/>
              <a:t>入栈，这时</a:t>
            </a:r>
            <a:r>
              <a:rPr lang="en-US" altLang="zh-CN" sz="1200" dirty="0"/>
              <a:t>top++,top</a:t>
            </a:r>
            <a:r>
              <a:rPr lang="zh-CN" altLang="en-US" sz="1200" dirty="0"/>
              <a:t>的值为</a:t>
            </a:r>
            <a:r>
              <a:rPr lang="en-US" altLang="zh-CN" sz="1200" dirty="0"/>
              <a:t>0</a:t>
            </a:r>
            <a:r>
              <a:rPr lang="zh-CN" altLang="en-US" sz="1200" dirty="0"/>
              <a:t>，然后</a:t>
            </a:r>
            <a:r>
              <a:rPr lang="en-US" altLang="zh-CN" sz="1200" dirty="0" err="1"/>
              <a:t>elem</a:t>
            </a:r>
            <a:r>
              <a:rPr lang="en-US" altLang="zh-CN" sz="1200" dirty="0"/>
              <a:t>[top]=‘a’,</a:t>
            </a:r>
            <a:r>
              <a:rPr lang="zh-CN" altLang="en-US" sz="1200" dirty="0"/>
              <a:t>完成入栈操作。如果继续</a:t>
            </a:r>
            <a:r>
              <a:rPr lang="en-US" altLang="zh-CN" sz="1200" dirty="0"/>
              <a:t>(‘</a:t>
            </a:r>
            <a:r>
              <a:rPr lang="en-US" altLang="zh-CN" sz="1200" dirty="0" err="1"/>
              <a:t>b’,’c’,’d</a:t>
            </a:r>
            <a:r>
              <a:rPr lang="en-US" altLang="zh-CN" sz="1200" dirty="0"/>
              <a:t>’)</a:t>
            </a:r>
            <a:r>
              <a:rPr lang="zh-CN" altLang="en-US" sz="1200" dirty="0"/>
              <a:t>三个数据依次入栈，则</a:t>
            </a:r>
            <a:r>
              <a:rPr lang="en-US" altLang="zh-CN" sz="1200" dirty="0"/>
              <a:t>top</a:t>
            </a:r>
            <a:r>
              <a:rPr lang="zh-CN" altLang="en-US" sz="1200" dirty="0"/>
              <a:t>指针每加</a:t>
            </a:r>
            <a:r>
              <a:rPr lang="en-US" altLang="zh-CN" sz="1200" dirty="0"/>
              <a:t>1</a:t>
            </a:r>
            <a:r>
              <a:rPr lang="zh-CN" altLang="en-US" sz="1200" dirty="0"/>
              <a:t>，就存储</a:t>
            </a:r>
            <a:r>
              <a:rPr lang="en-US" altLang="zh-CN" sz="1200" dirty="0"/>
              <a:t>1</a:t>
            </a:r>
            <a:r>
              <a:rPr lang="zh-CN" altLang="en-US" sz="1200" dirty="0"/>
              <a:t>个字符，这时</a:t>
            </a:r>
            <a:r>
              <a:rPr lang="en-US" altLang="zh-CN" sz="1200" dirty="0" err="1"/>
              <a:t>b,c,d</a:t>
            </a:r>
            <a:r>
              <a:rPr lang="en-US" altLang="zh-CN" sz="1200" dirty="0"/>
              <a:t>,</a:t>
            </a:r>
            <a:r>
              <a:rPr lang="zh-CN" altLang="en-US" sz="1200" dirty="0"/>
              <a:t>都存入栈当中，</a:t>
            </a:r>
            <a:r>
              <a:rPr lang="en-US" altLang="zh-CN" sz="1200" dirty="0"/>
              <a:t>top=3.</a:t>
            </a:r>
            <a:r>
              <a:rPr lang="zh-CN" altLang="en-US" sz="1200" dirty="0"/>
              <a:t>这时开始进行出栈操作，连续</a:t>
            </a:r>
            <a:r>
              <a:rPr lang="en-US" altLang="zh-CN" sz="1200" dirty="0"/>
              <a:t>2</a:t>
            </a:r>
            <a:r>
              <a:rPr lang="zh-CN" altLang="en-US" sz="1200" dirty="0"/>
              <a:t>次出栈，</a:t>
            </a:r>
            <a:r>
              <a:rPr lang="en-US" altLang="zh-CN" sz="1200" dirty="0"/>
              <a:t>top—2</a:t>
            </a:r>
            <a:r>
              <a:rPr lang="zh-CN" altLang="en-US" sz="1200" dirty="0"/>
              <a:t>次，这时</a:t>
            </a:r>
            <a:r>
              <a:rPr lang="en-US" altLang="zh-CN" sz="1200" dirty="0"/>
              <a:t>top=1</a:t>
            </a:r>
            <a:r>
              <a:rPr lang="zh-CN" altLang="en-US" sz="1200" dirty="0"/>
              <a:t>，栈里面还有</a:t>
            </a:r>
            <a:r>
              <a:rPr lang="en-US" altLang="zh-CN" sz="1200" dirty="0"/>
              <a:t>2</a:t>
            </a:r>
            <a:r>
              <a:rPr lang="zh-CN" altLang="en-US" sz="1200" dirty="0"/>
              <a:t>个数据，栈顶的</a:t>
            </a:r>
            <a:r>
              <a:rPr lang="en-US" altLang="zh-CN" sz="1200" dirty="0"/>
              <a:t>’</a:t>
            </a:r>
            <a:r>
              <a:rPr lang="en-US" altLang="zh-CN" sz="1200" dirty="0" err="1"/>
              <a:t>d’,’c</a:t>
            </a:r>
            <a:r>
              <a:rPr lang="en-US" altLang="zh-CN" sz="1200" dirty="0"/>
              <a:t>’</a:t>
            </a:r>
            <a:r>
              <a:rPr lang="zh-CN" altLang="en-US" sz="1200" dirty="0"/>
              <a:t>数据依次出栈。再次连续</a:t>
            </a:r>
            <a:r>
              <a:rPr lang="en-US" altLang="zh-CN" sz="1200" dirty="0"/>
              <a:t>2</a:t>
            </a:r>
            <a:r>
              <a:rPr lang="zh-CN" altLang="en-US" sz="1200" dirty="0"/>
              <a:t>次出栈，</a:t>
            </a:r>
            <a:r>
              <a:rPr lang="en-US" altLang="zh-CN" sz="1200" dirty="0"/>
              <a:t>top=-1,</a:t>
            </a:r>
            <a:r>
              <a:rPr lang="zh-CN" altLang="en-US" sz="1200" dirty="0"/>
              <a:t>这时栈已经空了。通过这个例子，我们看到如何设计栈的顺序存储结构及实现入栈、出栈等操作。</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285</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71509567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90000"/>
              </a:lnSpc>
            </a:pPr>
            <a:r>
              <a:rPr lang="zh-CN" altLang="en-US" dirty="0"/>
              <a:t>（录屏）但我们进行操作的过程中，要特别注意入栈的时候，要先查看栈空间是否还有空间可以存放入栈数据；而出栈的时候要判断栈是否不空，空的话出栈操作会失败。我们把</a:t>
            </a:r>
            <a:r>
              <a:rPr lang="zh-CN" altLang="en-US" sz="2400" dirty="0"/>
              <a:t>当空间全部占满后再入栈产生的溢出称为“上溢”；</a:t>
            </a:r>
          </a:p>
          <a:p>
            <a:pPr lvl="1">
              <a:lnSpc>
                <a:spcPct val="90000"/>
              </a:lnSpc>
            </a:pPr>
            <a:r>
              <a:rPr lang="zh-CN" altLang="en-US" sz="2400" dirty="0"/>
              <a:t>当栈为空时再出栈也将产生的溢出称为“下溢”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286</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429296500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（录屏）下面我们编程实现顺序栈的各种基本操作。</a:t>
            </a:r>
            <a:endParaRPr lang="en-US" altLang="zh-CN" dirty="0"/>
          </a:p>
          <a:p>
            <a:pPr>
              <a:lnSpc>
                <a:spcPct val="80000"/>
              </a:lnSpc>
              <a:buFont typeface="Wingdings" panose="05000000000000000000" pitchFamily="2" charset="2"/>
              <a:buNone/>
            </a:pPr>
            <a:r>
              <a:rPr lang="zh-CN" altLang="en-US" dirty="0"/>
              <a:t>函数参数</a:t>
            </a:r>
            <a:r>
              <a:rPr lang="en-US" altLang="zh-CN" dirty="0"/>
              <a:t>s</a:t>
            </a:r>
            <a:r>
              <a:rPr lang="zh-CN" altLang="en-US" dirty="0"/>
              <a:t>是栈变量，</a:t>
            </a:r>
            <a:r>
              <a:rPr lang="en-US" altLang="zh-CN" dirty="0"/>
              <a:t>item</a:t>
            </a:r>
            <a:r>
              <a:rPr lang="zh-CN" altLang="en-US" dirty="0"/>
              <a:t>是待入栈的数据。首先调用</a:t>
            </a:r>
            <a:r>
              <a:rPr lang="en-US" altLang="zh-CN" dirty="0" err="1"/>
              <a:t>Stack_Full</a:t>
            </a:r>
            <a:r>
              <a:rPr lang="en-US" altLang="zh-CN" dirty="0"/>
              <a:t>(s)</a:t>
            </a:r>
            <a:r>
              <a:rPr lang="zh-CN" altLang="en-US" dirty="0"/>
              <a:t>函数判断栈是否还有空间，如果没有空间，则操作失败，修改入栈操作状态为上溢。如果有剩余空间，则进行栈指针上移，然后存储数据到栈顶指针所指空间的操作：</a:t>
            </a:r>
            <a:r>
              <a:rPr lang="en-US" altLang="zh-CN" sz="1200" dirty="0">
                <a:latin typeface="Times New Roman" panose="02020603050405020304" pitchFamily="18" charset="0"/>
              </a:rPr>
              <a:t> s-&gt;top++;</a:t>
            </a:r>
          </a:p>
          <a:p>
            <a:pPr>
              <a:lnSpc>
                <a:spcPct val="80000"/>
              </a:lnSpc>
              <a:buFont typeface="Wingdings" panose="05000000000000000000" pitchFamily="2" charset="2"/>
              <a:buNone/>
            </a:pPr>
            <a:r>
              <a:rPr lang="en-US" altLang="zh-CN" sz="1200" dirty="0">
                <a:latin typeface="Times New Roman" panose="02020603050405020304" pitchFamily="18" charset="0"/>
              </a:rPr>
              <a:t>        s-&gt;entry[s-&gt;top] = item;</a:t>
            </a:r>
          </a:p>
          <a:p>
            <a:pPr>
              <a:lnSpc>
                <a:spcPct val="80000"/>
              </a:lnSpc>
              <a:buFont typeface="Wingdings" panose="05000000000000000000" pitchFamily="2" charset="2"/>
              <a:buNone/>
            </a:pPr>
            <a:r>
              <a:rPr lang="zh-CN" altLang="en-US" sz="1200" dirty="0">
                <a:latin typeface="Times New Roman" panose="02020603050405020304" pitchFamily="18" charset="0"/>
              </a:rPr>
              <a:t>最后返回栈操作状态。</a:t>
            </a:r>
            <a:endParaRPr lang="en-US" altLang="zh-CN" sz="1200" dirty="0">
              <a:latin typeface="Times New Roman" panose="02020603050405020304" pitchFamily="18" charset="0"/>
            </a:endParaRPr>
          </a:p>
          <a:p>
            <a:pPr>
              <a:lnSpc>
                <a:spcPct val="80000"/>
              </a:lnSpc>
              <a:buFont typeface="Wingdings" panose="05000000000000000000" pitchFamily="2" charset="2"/>
              <a:buNone/>
            </a:pPr>
            <a:r>
              <a:rPr lang="zh-CN" altLang="en-US" sz="1200" dirty="0">
                <a:latin typeface="Times New Roman" panose="02020603050405020304" pitchFamily="18" charset="0"/>
              </a:rPr>
              <a:t>当然，不采用</a:t>
            </a:r>
            <a:r>
              <a:rPr lang="en-US" altLang="zh-CN" dirty="0" err="1"/>
              <a:t>Stack_Full</a:t>
            </a:r>
            <a:r>
              <a:rPr lang="en-US" altLang="zh-CN" dirty="0"/>
              <a:t>(s)</a:t>
            </a:r>
            <a:r>
              <a:rPr lang="zh-CN" altLang="en-US" dirty="0"/>
              <a:t>函数，直接判断</a:t>
            </a:r>
            <a:r>
              <a:rPr lang="zh-CN" altLang="en-US" sz="1200" b="1" dirty="0">
                <a:latin typeface="Times New Roman" panose="02020603050405020304" pitchFamily="18" charset="0"/>
              </a:rPr>
              <a:t>（ </a:t>
            </a:r>
            <a:r>
              <a:rPr lang="en-US" altLang="zh-CN" sz="1200" b="1" dirty="0">
                <a:latin typeface="Times New Roman" panose="02020603050405020304" pitchFamily="18" charset="0"/>
              </a:rPr>
              <a:t>s-&gt;</a:t>
            </a:r>
            <a:r>
              <a:rPr lang="zh-CN" altLang="en-US" sz="1200" b="1" dirty="0">
                <a:latin typeface="Times New Roman" panose="02020603050405020304" pitchFamily="18" charset="0"/>
              </a:rPr>
              <a:t> </a:t>
            </a:r>
            <a:r>
              <a:rPr lang="en-US" altLang="zh-CN" sz="1200" b="1" dirty="0">
                <a:latin typeface="Times New Roman" panose="02020603050405020304" pitchFamily="18" charset="0"/>
              </a:rPr>
              <a:t>top==MAXSTACK-1</a:t>
            </a:r>
            <a:r>
              <a:rPr lang="zh-CN" altLang="en-US" sz="1200" b="1" dirty="0">
                <a:latin typeface="Times New Roman" panose="02020603050405020304" pitchFamily="18" charset="0"/>
              </a:rPr>
              <a:t>）是否为真，也可以实现栈是否有多的空间的判断。</a:t>
            </a:r>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287</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99539010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（录屏）出栈操作：首先判断栈</a:t>
            </a:r>
            <a:r>
              <a:rPr lang="en-US" altLang="zh-CN" dirty="0"/>
              <a:t>s</a:t>
            </a:r>
            <a:r>
              <a:rPr lang="zh-CN" altLang="en-US" dirty="0"/>
              <a:t>是否空</a:t>
            </a:r>
            <a:r>
              <a:rPr lang="en-US" altLang="zh-CN" sz="1200" dirty="0" err="1">
                <a:latin typeface="Times New Roman" panose="02020603050405020304" pitchFamily="18" charset="0"/>
              </a:rPr>
              <a:t>Stack_Empty</a:t>
            </a:r>
            <a:r>
              <a:rPr lang="en-US" altLang="zh-CN" sz="1200" dirty="0">
                <a:latin typeface="Times New Roman" panose="02020603050405020304" pitchFamily="18" charset="0"/>
              </a:rPr>
              <a:t>(s)</a:t>
            </a:r>
            <a:r>
              <a:rPr lang="zh-CN" altLang="en-US" sz="1200" dirty="0">
                <a:latin typeface="Times New Roman" panose="02020603050405020304" pitchFamily="18" charset="0"/>
              </a:rPr>
              <a:t>，如果空，则不能出栈，修改操作状态为下溢，否则将栈顶数据存放到参数</a:t>
            </a:r>
            <a:r>
              <a:rPr lang="en-US" altLang="zh-CN" sz="1200" dirty="0">
                <a:latin typeface="Times New Roman" panose="02020603050405020304" pitchFamily="18" charset="0"/>
              </a:rPr>
              <a:t>item</a:t>
            </a:r>
            <a:r>
              <a:rPr lang="zh-CN" altLang="en-US" sz="1200" dirty="0">
                <a:latin typeface="Times New Roman" panose="02020603050405020304" pitchFamily="18" charset="0"/>
              </a:rPr>
              <a:t>中，并修改栈顶指针。这里我们采用后缀减，将取栈顶指针，然后指针减一操作同步完成。同样的，也可以直接使用</a:t>
            </a:r>
            <a:r>
              <a:rPr lang="zh-CN" altLang="en-US" sz="1200" b="1" dirty="0">
                <a:latin typeface="Times New Roman" panose="02020603050405020304" pitchFamily="18" charset="0"/>
              </a:rPr>
              <a:t>（ </a:t>
            </a:r>
            <a:r>
              <a:rPr lang="en-US" altLang="zh-CN" sz="1200" b="1" dirty="0">
                <a:latin typeface="Times New Roman" panose="02020603050405020304" pitchFamily="18" charset="0"/>
              </a:rPr>
              <a:t>s-&gt;</a:t>
            </a:r>
            <a:r>
              <a:rPr lang="zh-CN" altLang="en-US" sz="1200" b="1" dirty="0">
                <a:latin typeface="Times New Roman" panose="02020603050405020304" pitchFamily="18" charset="0"/>
              </a:rPr>
              <a:t> </a:t>
            </a:r>
            <a:r>
              <a:rPr lang="en-US" altLang="zh-CN" sz="1200" b="1" dirty="0">
                <a:latin typeface="Times New Roman" panose="02020603050405020304" pitchFamily="18" charset="0"/>
              </a:rPr>
              <a:t>top</a:t>
            </a:r>
            <a:r>
              <a:rPr lang="en-US" altLang="zh-CN" sz="1200" b="1" i="1" dirty="0">
                <a:latin typeface="Times New Roman" panose="02020603050405020304" pitchFamily="18" charset="0"/>
              </a:rPr>
              <a:t>== -</a:t>
            </a:r>
            <a:r>
              <a:rPr lang="en-US" altLang="zh-CN" sz="1200" b="1" dirty="0">
                <a:latin typeface="Times New Roman" panose="02020603050405020304" pitchFamily="18" charset="0"/>
              </a:rPr>
              <a:t>1</a:t>
            </a:r>
            <a:r>
              <a:rPr lang="zh-CN" altLang="en-US" sz="1200" b="1" dirty="0">
                <a:latin typeface="Times New Roman" panose="02020603050405020304" pitchFamily="18" charset="0"/>
              </a:rPr>
              <a:t>）判断栈空。</a:t>
            </a:r>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288</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29451885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录屏</a:t>
            </a:r>
            <a:r>
              <a:rPr lang="en-US" altLang="zh-CN" dirty="0"/>
              <a:t>)</a:t>
            </a:r>
            <a:r>
              <a:rPr lang="zh-CN" altLang="en-US" dirty="0"/>
              <a:t>除了出栈，有时我们可能需要在操作之前先判断栈顶数据，再决定是否进行出栈或者入栈操作，所以</a:t>
            </a:r>
            <a:r>
              <a:rPr lang="en-US" altLang="zh-CN" sz="1200" dirty="0" err="1">
                <a:latin typeface="Times New Roman" panose="02020603050405020304" pitchFamily="18" charset="0"/>
              </a:rPr>
              <a:t>Stack_Top</a:t>
            </a:r>
            <a:r>
              <a:rPr lang="zh-CN" altLang="en-US" sz="1200" dirty="0">
                <a:latin typeface="Times New Roman" panose="02020603050405020304" pitchFamily="18" charset="0"/>
              </a:rPr>
              <a:t>取栈顶元素，虽然和出栈操作非常类似，但只取出栈顶元素，并不修改栈顶指针。所以只要栈不空，就将栈顶指针存放到参数</a:t>
            </a:r>
            <a:r>
              <a:rPr lang="en-US" altLang="zh-CN" sz="1200" dirty="0">
                <a:latin typeface="Times New Roman" panose="02020603050405020304" pitchFamily="18" charset="0"/>
              </a:rPr>
              <a:t>item</a:t>
            </a:r>
            <a:r>
              <a:rPr lang="zh-CN" altLang="en-US" sz="1200" dirty="0">
                <a:latin typeface="Times New Roman" panose="02020603050405020304" pitchFamily="18" charset="0"/>
              </a:rPr>
              <a:t>中。</a:t>
            </a:r>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289</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18912894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序栈在大多数时候都能够满足我们对栈操作的需求，但顺序存储结构始终存在预先分配存储空间问题，所以如果空间分配过小，造成栈空间不够用的问题，分配过大，造成空间浪费。所以有时我们可以将一个栈空间当成</a:t>
            </a:r>
            <a:r>
              <a:rPr lang="en-US" altLang="zh-CN" dirty="0"/>
              <a:t>2</a:t>
            </a:r>
            <a:r>
              <a:rPr lang="zh-CN" altLang="en-US" dirty="0"/>
              <a:t>个栈使用：分别把栈的首地址和尾地址当做</a:t>
            </a:r>
            <a:r>
              <a:rPr lang="en-US" altLang="zh-CN" dirty="0"/>
              <a:t>2</a:t>
            </a:r>
            <a:r>
              <a:rPr lang="zh-CN" altLang="en-US" dirty="0"/>
              <a:t>个栈的栈底，入栈的时候，一个栈的栈顶指针做加</a:t>
            </a:r>
            <a:r>
              <a:rPr lang="en-US" altLang="zh-CN" dirty="0"/>
              <a:t>1 </a:t>
            </a:r>
            <a:r>
              <a:rPr lang="zh-CN" altLang="en-US" dirty="0"/>
              <a:t>操作，另外一个栈的栈顶指针做减</a:t>
            </a:r>
            <a:r>
              <a:rPr lang="en-US" altLang="zh-CN" dirty="0"/>
              <a:t>1</a:t>
            </a:r>
            <a:r>
              <a:rPr lang="zh-CN" altLang="en-US" dirty="0"/>
              <a:t>操作，分别向中间靠拢；出栈操作方向相反。这样，大部分时间栈空间都能够被用到，有时一个栈占用大部分空间，另外一个栈占用少量空间。</a:t>
            </a:r>
            <a:r>
              <a:rPr lang="en-US" altLang="zh-CN" dirty="0"/>
              <a:t>2</a:t>
            </a:r>
            <a:r>
              <a:rPr lang="zh-CN" altLang="en-US"/>
              <a:t>个栈都需要大量空间的时间相对很少，能够很好的利用空间。</a:t>
            </a:r>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290</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740539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F9B964-EFB3-4755-8C4A-B9FCCCD103F2}" type="slidenum">
              <a:rPr lang="zh-CN" altLang="en-US" smtClean="0"/>
              <a:t>3</a:t>
            </a:fld>
            <a:endParaRPr lang="zh-CN" altLang="en-US"/>
          </a:p>
        </p:txBody>
      </p:sp>
    </p:spTree>
    <p:extLst>
      <p:ext uri="{BB962C8B-B14F-4D97-AF65-F5344CB8AC3E}">
        <p14:creationId xmlns:p14="http://schemas.microsoft.com/office/powerpoint/2010/main" val="2953589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00000"/>
                </a:solidFill>
                <a:highlight>
                  <a:srgbClr val="FFFFFF"/>
                </a:highlight>
                <a:latin typeface="Consolas" panose="020B0609020204030204" pitchFamily="49" charset="0"/>
              </a:rPr>
              <a:t>这些是引用型的操作。指针是希望能够通过函数获得结果。</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758445-A8AD-4FA9-8749-A5073260DCD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401572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t>栈的顺序存储结构和线性表的顺序存储结构类似，但需要确定栈底和栈顶指针。</a:t>
            </a:r>
            <a:endParaRPr lang="en-US" altLang="zh-CN" sz="1200" b="1" dirty="0"/>
          </a:p>
          <a:p>
            <a:r>
              <a:rPr lang="zh-CN" altLang="en-US" sz="1200" b="1" dirty="0"/>
              <a:t>栈的链式存储结构是否和线性表的链式存储结构类似？采用单链表？循环链表？双向链表？为什么？栈底和栈顶分别在哪里？为什么？</a:t>
            </a:r>
            <a:endParaRPr lang="en-US" altLang="zh-CN" sz="1200" b="1" dirty="0"/>
          </a:p>
          <a:p>
            <a:r>
              <a:rPr lang="zh-CN" altLang="en-US" sz="1200" b="1" dirty="0"/>
              <a:t>我们分析一下：栈主要在一端进行插入删除，如果采用单链表，每次在链表尾部插入，需要定位到链表尾部，然后修改指针进行实际插入操作，时间复杂度为</a:t>
            </a:r>
            <a:r>
              <a:rPr lang="en-US" altLang="zh-CN" sz="1200" b="1" dirty="0"/>
              <a:t>O(n)</a:t>
            </a:r>
            <a:r>
              <a:rPr lang="zh-CN" altLang="en-US" sz="1200" b="1" dirty="0"/>
              <a:t>；删除也是需要定位到链表倒数第二个结点，然后修改指针做实际删除操作，时间复杂度也是</a:t>
            </a:r>
            <a:r>
              <a:rPr lang="en-US" altLang="zh-CN" sz="1200" b="1" dirty="0"/>
              <a:t>O(n)</a:t>
            </a:r>
            <a:r>
              <a:rPr lang="zh-CN" altLang="en-US" sz="1200" b="1" dirty="0"/>
              <a:t>。和顺序存储结构相比，效率太低。但这也说明只有在链表头部做插入删除效率才高，因此，我们可以考虑链表尾部是栈底，链表头部是栈顶，入栈出栈都是通过头指针插入删除第一个数据，则效率就</a:t>
            </a:r>
            <a:r>
              <a:rPr lang="en-US" altLang="zh-CN" sz="1200" b="1" dirty="0"/>
              <a:t>O(1)</a:t>
            </a:r>
            <a:r>
              <a:rPr lang="zh-CN" altLang="en-US" sz="1200" b="1" dirty="0"/>
              <a:t>。</a:t>
            </a:r>
          </a:p>
          <a:p>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291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80175923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80000"/>
              </a:lnSpc>
              <a:buFont typeface="Wingdings" panose="05000000000000000000" pitchFamily="2" charset="2"/>
              <a:buNone/>
            </a:pPr>
            <a:r>
              <a:rPr lang="en-US" altLang="zh-CN" dirty="0"/>
              <a:t>(</a:t>
            </a:r>
            <a:r>
              <a:rPr lang="zh-CN" altLang="en-US" dirty="0"/>
              <a:t>录屏）所以，我们就用单链表进行栈的链式存储，头指针就是</a:t>
            </a:r>
            <a:r>
              <a:rPr lang="en-US" altLang="zh-CN" dirty="0"/>
              <a:t>top</a:t>
            </a:r>
            <a:r>
              <a:rPr lang="zh-CN" altLang="en-US" dirty="0"/>
              <a:t>栈顶指针所指位置，要插入数据</a:t>
            </a:r>
            <a:r>
              <a:rPr lang="en-US" altLang="zh-CN" dirty="0"/>
              <a:t>x</a:t>
            </a:r>
            <a:r>
              <a:rPr lang="zh-CN" altLang="en-US" dirty="0"/>
              <a:t>，就分配新结点</a:t>
            </a:r>
            <a:r>
              <a:rPr lang="en-US" altLang="zh-CN" dirty="0"/>
              <a:t>node</a:t>
            </a:r>
            <a:r>
              <a:rPr lang="zh-CN" altLang="en-US" dirty="0"/>
              <a:t>，让</a:t>
            </a:r>
            <a:r>
              <a:rPr lang="en-US" altLang="zh-CN" dirty="0"/>
              <a:t>node</a:t>
            </a:r>
            <a:r>
              <a:rPr lang="zh-CN" altLang="en-US" dirty="0"/>
              <a:t>的</a:t>
            </a:r>
            <a:r>
              <a:rPr lang="en-US" altLang="zh-CN" dirty="0"/>
              <a:t>data</a:t>
            </a:r>
            <a:r>
              <a:rPr lang="zh-CN" altLang="en-US" dirty="0"/>
              <a:t>存放</a:t>
            </a:r>
            <a:r>
              <a:rPr lang="en-US" altLang="zh-CN" dirty="0"/>
              <a:t>x</a:t>
            </a:r>
            <a:r>
              <a:rPr lang="zh-CN" altLang="en-US" dirty="0"/>
              <a:t>，</a:t>
            </a:r>
            <a:r>
              <a:rPr lang="en-US" altLang="zh-CN" dirty="0"/>
              <a:t>node-&gt;next=top</a:t>
            </a:r>
            <a:r>
              <a:rPr lang="zh-CN" altLang="en-US" dirty="0"/>
              <a:t>；</a:t>
            </a:r>
            <a:r>
              <a:rPr lang="en-US" altLang="zh-CN" dirty="0"/>
              <a:t>top=node</a:t>
            </a:r>
            <a:r>
              <a:rPr lang="zh-CN" altLang="en-US" dirty="0"/>
              <a:t>；这样就让</a:t>
            </a:r>
            <a:r>
              <a:rPr lang="en-US" altLang="zh-CN" dirty="0"/>
              <a:t>node</a:t>
            </a:r>
            <a:r>
              <a:rPr lang="zh-CN" altLang="en-US" dirty="0"/>
              <a:t>插入到单链表头部；删除只需要</a:t>
            </a:r>
            <a:r>
              <a:rPr lang="en-US" altLang="zh-CN" dirty="0"/>
              <a:t>top=top-&gt;next</a:t>
            </a:r>
            <a:r>
              <a:rPr lang="zh-CN" altLang="en-US" dirty="0"/>
              <a:t>，就把第一个结点从单链表中删除。所以栈的结点结构和单链表的结点结构一样，我们定义</a:t>
            </a:r>
            <a:r>
              <a:rPr lang="en-US" altLang="zh-CN" sz="2400" dirty="0" err="1"/>
              <a:t>typedef</a:t>
            </a:r>
            <a:r>
              <a:rPr lang="en-US" altLang="zh-CN" sz="2400" dirty="0"/>
              <a:t> </a:t>
            </a:r>
            <a:r>
              <a:rPr lang="en-US" altLang="zh-CN" sz="2400" dirty="0" err="1"/>
              <a:t>struct</a:t>
            </a:r>
            <a:r>
              <a:rPr lang="en-US" altLang="zh-CN" sz="2400" dirty="0"/>
              <a:t> node {     /*</a:t>
            </a:r>
            <a:r>
              <a:rPr lang="zh-CN" altLang="en-US" sz="2400" dirty="0"/>
              <a:t>结点类型定义*</a:t>
            </a:r>
            <a:r>
              <a:rPr lang="en-US" altLang="zh-CN" sz="2400" dirty="0"/>
              <a:t>/</a:t>
            </a:r>
          </a:p>
          <a:p>
            <a:pPr lvl="1">
              <a:lnSpc>
                <a:spcPct val="80000"/>
              </a:lnSpc>
              <a:buFont typeface="Wingdings" panose="05000000000000000000" pitchFamily="2" charset="2"/>
              <a:buNone/>
            </a:pPr>
            <a:r>
              <a:rPr lang="en-US" altLang="zh-CN" sz="2400" dirty="0"/>
              <a:t>    </a:t>
            </a:r>
            <a:r>
              <a:rPr lang="en-US" altLang="zh-CN" sz="2400" dirty="0" err="1"/>
              <a:t>StackEntry</a:t>
            </a:r>
            <a:r>
              <a:rPr lang="en-US" altLang="zh-CN" sz="2400" dirty="0"/>
              <a:t> entry;</a:t>
            </a:r>
          </a:p>
          <a:p>
            <a:pPr lvl="1">
              <a:lnSpc>
                <a:spcPct val="80000"/>
              </a:lnSpc>
              <a:buFont typeface="Wingdings" panose="05000000000000000000" pitchFamily="2" charset="2"/>
              <a:buNone/>
            </a:pPr>
            <a:r>
              <a:rPr lang="en-US" altLang="zh-CN" sz="2400" dirty="0"/>
              <a:t>    </a:t>
            </a:r>
            <a:r>
              <a:rPr lang="en-US" altLang="zh-CN" sz="2400" dirty="0" err="1"/>
              <a:t>struct</a:t>
            </a:r>
            <a:r>
              <a:rPr lang="en-US" altLang="zh-CN" sz="2400" dirty="0"/>
              <a:t> node *  next;</a:t>
            </a:r>
          </a:p>
          <a:p>
            <a:pPr lvl="1">
              <a:lnSpc>
                <a:spcPct val="80000"/>
              </a:lnSpc>
              <a:buFont typeface="Wingdings" panose="05000000000000000000" pitchFamily="2" charset="2"/>
              <a:buNone/>
            </a:pPr>
            <a:r>
              <a:rPr lang="en-US" altLang="zh-CN" sz="2400" dirty="0"/>
              <a:t>} </a:t>
            </a:r>
            <a:r>
              <a:rPr lang="en-US" altLang="zh-CN" sz="2400" dirty="0" err="1"/>
              <a:t>StackNode</a:t>
            </a:r>
            <a:r>
              <a:rPr lang="en-US" altLang="zh-CN" sz="2400" dirty="0"/>
              <a:t>,* </a:t>
            </a:r>
            <a:r>
              <a:rPr lang="en-US" altLang="zh-CN" sz="2400" dirty="0" err="1"/>
              <a:t>StackNodePtr</a:t>
            </a:r>
            <a:r>
              <a:rPr lang="en-US" altLang="zh-CN" sz="2400" dirty="0"/>
              <a:t>;</a:t>
            </a:r>
          </a:p>
          <a:p>
            <a:r>
              <a:rPr lang="zh-CN" altLang="en-US" dirty="0"/>
              <a:t>有</a:t>
            </a:r>
            <a:r>
              <a:rPr lang="en-US" altLang="zh-CN" dirty="0"/>
              <a:t>2</a:t>
            </a:r>
            <a:r>
              <a:rPr lang="zh-CN" altLang="en-US" dirty="0"/>
              <a:t>个成员，一个存放数据，一个存放指向</a:t>
            </a:r>
            <a:r>
              <a:rPr lang="en-US" altLang="zh-CN" dirty="0" err="1"/>
              <a:t>StackNode</a:t>
            </a:r>
            <a:r>
              <a:rPr lang="zh-CN" altLang="en-US" dirty="0"/>
              <a:t>类型的指针，栈就需要一个</a:t>
            </a:r>
            <a:r>
              <a:rPr lang="en-US" altLang="zh-CN" dirty="0"/>
              <a:t>top</a:t>
            </a:r>
            <a:r>
              <a:rPr lang="zh-CN" altLang="en-US" dirty="0"/>
              <a:t>指针指向</a:t>
            </a:r>
            <a:r>
              <a:rPr lang="en-US" altLang="zh-CN" sz="1200" dirty="0" err="1"/>
              <a:t>StackNode</a:t>
            </a:r>
            <a:r>
              <a:rPr lang="zh-CN" altLang="en-US" sz="1200" dirty="0"/>
              <a:t>类型的第一个元素结点。当然空栈则</a:t>
            </a:r>
            <a:r>
              <a:rPr lang="en-US" altLang="zh-CN" sz="1200" dirty="0"/>
              <a:t>top=NULL</a:t>
            </a:r>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292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39289738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80000"/>
              </a:lnSpc>
              <a:buFont typeface="Wingdings" panose="05000000000000000000" pitchFamily="2" charset="2"/>
              <a:buNone/>
            </a:pPr>
            <a:r>
              <a:rPr lang="zh-CN" altLang="en-US" dirty="0"/>
              <a:t>（录屏）基于定义的栈的存储类型，</a:t>
            </a:r>
            <a:r>
              <a:rPr lang="en-US" altLang="zh-CN" sz="1200" dirty="0" err="1">
                <a:latin typeface="Times New Roman" panose="02020603050405020304" pitchFamily="18" charset="0"/>
              </a:rPr>
              <a:t>Stack_Push</a:t>
            </a:r>
            <a:r>
              <a:rPr lang="zh-CN" altLang="en-US" sz="1200" dirty="0">
                <a:latin typeface="Times New Roman" panose="02020603050405020304" pitchFamily="18" charset="0"/>
              </a:rPr>
              <a:t>操作先分配新结点且数据域为待入栈数据</a:t>
            </a:r>
            <a:r>
              <a:rPr lang="en-US" altLang="zh-CN" sz="1200" dirty="0">
                <a:latin typeface="Times New Roman" panose="02020603050405020304" pitchFamily="18" charset="0"/>
              </a:rPr>
              <a:t>item</a:t>
            </a:r>
            <a:r>
              <a:rPr lang="zh-CN" altLang="en-US" sz="1200" dirty="0">
                <a:latin typeface="Times New Roman" panose="02020603050405020304" pitchFamily="18" charset="0"/>
              </a:rPr>
              <a:t>，只要结点分配成功，则将新结点</a:t>
            </a:r>
            <a:r>
              <a:rPr lang="en-US" altLang="zh-CN" sz="1200" dirty="0">
                <a:latin typeface="Times New Roman" panose="02020603050405020304" pitchFamily="18" charset="0"/>
              </a:rPr>
              <a:t>np</a:t>
            </a:r>
            <a:r>
              <a:rPr lang="zh-CN" altLang="en-US" sz="1200" dirty="0">
                <a:latin typeface="Times New Roman" panose="02020603050405020304" pitchFamily="18" charset="0"/>
              </a:rPr>
              <a:t>插入到</a:t>
            </a:r>
            <a:r>
              <a:rPr lang="en-US" altLang="zh-CN" sz="1200" dirty="0">
                <a:latin typeface="Times New Roman" panose="02020603050405020304" pitchFamily="18" charset="0"/>
              </a:rPr>
              <a:t>top</a:t>
            </a:r>
            <a:r>
              <a:rPr lang="zh-CN" altLang="en-US" sz="1200" dirty="0">
                <a:latin typeface="Times New Roman" panose="02020603050405020304" pitchFamily="18" charset="0"/>
              </a:rPr>
              <a:t>所指单链表的头部，即</a:t>
            </a:r>
            <a:r>
              <a:rPr lang="en-US" altLang="zh-CN" sz="1200" dirty="0">
                <a:latin typeface="Times New Roman" panose="02020603050405020304" pitchFamily="18" charset="0"/>
              </a:rPr>
              <a:t>np-&gt;next = s-&gt;top;   </a:t>
            </a:r>
            <a:r>
              <a:rPr lang="zh-CN" altLang="en-US" sz="1100" dirty="0">
                <a:latin typeface="Times New Roman" panose="02020603050405020304" pitchFamily="18" charset="0"/>
              </a:rPr>
              <a:t>，</a:t>
            </a:r>
            <a:r>
              <a:rPr lang="en-US" altLang="zh-CN" sz="1200" dirty="0">
                <a:latin typeface="Times New Roman" panose="02020603050405020304" pitchFamily="18" charset="0"/>
              </a:rPr>
              <a:t>  s-&gt;top  = np;</a:t>
            </a:r>
          </a:p>
          <a:p>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293</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50983529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a:t>
            </a:r>
            <a:r>
              <a:rPr lang="en-US" altLang="zh-CN" sz="1200" dirty="0" err="1"/>
              <a:t>Stack_Pop</a:t>
            </a:r>
            <a:r>
              <a:rPr lang="zh-CN" altLang="en-US" sz="1200" dirty="0"/>
              <a:t>出栈操作，首先判断栈不空，则取出栈顶结点并释放空间：</a:t>
            </a:r>
            <a:endParaRPr lang="en-US" altLang="zh-CN" sz="1200" dirty="0"/>
          </a:p>
          <a:p>
            <a:pPr>
              <a:lnSpc>
                <a:spcPct val="80000"/>
              </a:lnSpc>
              <a:buFont typeface="Wingdings" panose="05000000000000000000" pitchFamily="2" charset="2"/>
              <a:buNone/>
            </a:pPr>
            <a:r>
              <a:rPr lang="zh-CN" altLang="en-US" sz="1200" dirty="0"/>
              <a:t>第一步暂存暂定结点：</a:t>
            </a:r>
            <a:r>
              <a:rPr lang="en-US" altLang="zh-CN" sz="1200" dirty="0" err="1"/>
              <a:t>StackNodePtr</a:t>
            </a:r>
            <a:r>
              <a:rPr lang="en-US" altLang="zh-CN" sz="1200" dirty="0"/>
              <a:t> *np = s-&gt;top;      /* </a:t>
            </a:r>
            <a:r>
              <a:rPr lang="zh-CN" altLang="en-US" sz="1200" dirty="0"/>
              <a:t>删除栈顶元素 *</a:t>
            </a:r>
            <a:r>
              <a:rPr lang="en-US" altLang="zh-CN" sz="1200" dirty="0"/>
              <a:t>/</a:t>
            </a:r>
          </a:p>
          <a:p>
            <a:pPr>
              <a:lnSpc>
                <a:spcPct val="80000"/>
              </a:lnSpc>
              <a:buFont typeface="Wingdings" panose="05000000000000000000" pitchFamily="2" charset="2"/>
              <a:buNone/>
            </a:pPr>
            <a:r>
              <a:rPr lang="zh-CN" altLang="en-US" sz="1200" dirty="0"/>
              <a:t>第二步让栈顶指针指向第二个结点：</a:t>
            </a:r>
            <a:r>
              <a:rPr lang="en-US" altLang="zh-CN" sz="1200" dirty="0"/>
              <a:t>s-&gt;top = np-&gt;next;</a:t>
            </a:r>
          </a:p>
          <a:p>
            <a:pPr>
              <a:lnSpc>
                <a:spcPct val="80000"/>
              </a:lnSpc>
              <a:buFont typeface="Wingdings" panose="05000000000000000000" pitchFamily="2" charset="2"/>
              <a:buNone/>
            </a:pPr>
            <a:r>
              <a:rPr lang="en-US" altLang="zh-CN" sz="1200" dirty="0"/>
              <a:t> </a:t>
            </a:r>
            <a:r>
              <a:rPr lang="zh-CN" altLang="en-US" sz="1200" dirty="0"/>
              <a:t>第三步让</a:t>
            </a:r>
            <a:r>
              <a:rPr lang="en-US" altLang="zh-CN" sz="1200" dirty="0"/>
              <a:t>np</a:t>
            </a:r>
            <a:r>
              <a:rPr lang="zh-CN" altLang="en-US" sz="1200" dirty="0"/>
              <a:t>的数据域存放到参数</a:t>
            </a:r>
            <a:r>
              <a:rPr lang="en-US" altLang="zh-CN" sz="1200" dirty="0"/>
              <a:t>item</a:t>
            </a:r>
            <a:r>
              <a:rPr lang="zh-CN" altLang="en-US" sz="1200" dirty="0"/>
              <a:t>当中：</a:t>
            </a:r>
            <a:r>
              <a:rPr lang="en-US" altLang="zh-CN" sz="1200" dirty="0"/>
              <a:t>     *item = np-&gt;entry;</a:t>
            </a:r>
          </a:p>
          <a:p>
            <a:pPr>
              <a:lnSpc>
                <a:spcPct val="80000"/>
              </a:lnSpc>
              <a:buFont typeface="Wingdings" panose="05000000000000000000" pitchFamily="2" charset="2"/>
              <a:buNone/>
            </a:pPr>
            <a:r>
              <a:rPr lang="en-US" altLang="zh-CN" sz="1200" dirty="0"/>
              <a:t>  </a:t>
            </a:r>
            <a:r>
              <a:rPr lang="zh-CN" altLang="en-US" sz="1200" dirty="0"/>
              <a:t>第四步释放</a:t>
            </a:r>
            <a:r>
              <a:rPr lang="en-US" altLang="zh-CN" sz="1200" dirty="0"/>
              <a:t>np</a:t>
            </a:r>
            <a:r>
              <a:rPr lang="zh-CN" altLang="en-US" sz="1200" dirty="0"/>
              <a:t>结点。</a:t>
            </a:r>
            <a:r>
              <a:rPr lang="en-US" altLang="zh-CN" sz="1200" dirty="0"/>
              <a:t>         free(np);</a:t>
            </a:r>
          </a:p>
          <a:p>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294</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58364001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a:t>
            </a:r>
            <a:r>
              <a:rPr lang="en-US" altLang="zh-CN" sz="1200" dirty="0" err="1">
                <a:latin typeface="Times New Roman" panose="02020603050405020304" pitchFamily="18" charset="0"/>
              </a:rPr>
              <a:t>Stack_Top</a:t>
            </a:r>
            <a:r>
              <a:rPr lang="zh-CN" altLang="en-US" sz="1200" dirty="0">
                <a:latin typeface="Times New Roman" panose="02020603050405020304" pitchFamily="18" charset="0"/>
              </a:rPr>
              <a:t>取栈顶数据，则只要栈不空，则将</a:t>
            </a:r>
            <a:r>
              <a:rPr lang="en-US" altLang="zh-CN" sz="1200" dirty="0">
                <a:latin typeface="Times New Roman" panose="02020603050405020304" pitchFamily="18" charset="0"/>
              </a:rPr>
              <a:t>top</a:t>
            </a:r>
            <a:r>
              <a:rPr lang="zh-CN" altLang="en-US" sz="1200" dirty="0">
                <a:latin typeface="Times New Roman" panose="02020603050405020304" pitchFamily="18" charset="0"/>
              </a:rPr>
              <a:t>指针所指结点的数据域存放到参数</a:t>
            </a:r>
            <a:r>
              <a:rPr lang="en-US" altLang="zh-CN" sz="1200" dirty="0" err="1">
                <a:latin typeface="Times New Roman" panose="02020603050405020304" pitchFamily="18" charset="0"/>
              </a:rPr>
              <a:t>tiem</a:t>
            </a:r>
            <a:r>
              <a:rPr lang="zh-CN" altLang="en-US" sz="1200" dirty="0">
                <a:latin typeface="Times New Roman" panose="02020603050405020304" pitchFamily="18" charset="0"/>
              </a:rPr>
              <a:t>当中。</a:t>
            </a:r>
            <a:endParaRPr lang="en-US" altLang="zh-CN" sz="1200" dirty="0">
              <a:latin typeface="Times New Roman" panose="02020603050405020304" pitchFamily="18" charset="0"/>
            </a:endParaRPr>
          </a:p>
          <a:p>
            <a:r>
              <a:rPr lang="zh-CN" altLang="en-US" sz="1200" dirty="0">
                <a:latin typeface="Times New Roman" panose="02020603050405020304" pitchFamily="18" charset="0"/>
              </a:rPr>
              <a:t>这样，就能够以</a:t>
            </a:r>
            <a:r>
              <a:rPr lang="en-US" altLang="zh-CN" sz="1200" dirty="0">
                <a:latin typeface="Times New Roman" panose="02020603050405020304" pitchFamily="18" charset="0"/>
              </a:rPr>
              <a:t>O(1)</a:t>
            </a:r>
            <a:r>
              <a:rPr lang="zh-CN" altLang="en-US" sz="1200">
                <a:latin typeface="Times New Roman" panose="02020603050405020304" pitchFamily="18" charset="0"/>
              </a:rPr>
              <a:t>快速实现入栈出栈等操作，且不受预估栈空间大小限制等问题。</a:t>
            </a:r>
            <a:endParaRPr lang="zh-CN" altLang="en-US" dirty="0"/>
          </a:p>
        </p:txBody>
      </p:sp>
      <p:sp>
        <p:nvSpPr>
          <p:cNvPr id="4" name="灯片编号占位符 3"/>
          <p:cNvSpPr>
            <a:spLocks noGrp="1"/>
          </p:cNvSpPr>
          <p:nvPr>
            <p:ph type="sldNum" sz="quarter" idx="10"/>
          </p:nvPr>
        </p:nvSpPr>
        <p:spPr/>
        <p:txBody>
          <a:bodyPr/>
          <a:lstStyle/>
          <a:p>
            <a:pPr defTabSz="914400">
              <a:defRPr/>
            </a:pPr>
            <a:fld id="{2ADF2737-B3CF-49E1-8846-86FB2933C3D2}" type="slidenum">
              <a:rPr lang="zh-CN" altLang="en-US" smtClean="0">
                <a:solidFill>
                  <a:prstClr val="black"/>
                </a:solidFill>
                <a:latin typeface="Calibri" panose="020F0502020204030204"/>
                <a:ea typeface="宋体" panose="02010600030101010101" pitchFamily="2" charset="-122"/>
              </a:rPr>
              <a:pPr defTabSz="914400">
                <a:defRPr/>
              </a:pPr>
              <a:t>295</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61013150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F9B964-EFB3-4755-8C4A-B9FCCCD103F2}" type="slidenum">
              <a:rPr lang="zh-CN" altLang="en-US" smtClean="0"/>
              <a:t>298</a:t>
            </a:fld>
            <a:endParaRPr lang="zh-CN" altLang="en-US"/>
          </a:p>
        </p:txBody>
      </p:sp>
    </p:spTree>
    <p:extLst>
      <p:ext uri="{BB962C8B-B14F-4D97-AF65-F5344CB8AC3E}">
        <p14:creationId xmlns:p14="http://schemas.microsoft.com/office/powerpoint/2010/main" val="141756866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9pPr>
          </a:lstStyle>
          <a:p>
            <a:pPr eaLnBrk="1" hangingPunct="1"/>
            <a:fld id="{D0145F8B-B543-4C84-B141-D4EE2EE36121}" type="slidenum">
              <a:rPr lang="en-US" altLang="zh-CN" sz="1200" smtClean="0">
                <a:ea typeface="宋体" pitchFamily="2" charset="-122"/>
              </a:rPr>
              <a:pPr eaLnBrk="1" hangingPunct="1"/>
              <a:t>300</a:t>
            </a:fld>
            <a:endParaRPr lang="en-US" altLang="zh-CN" sz="1200">
              <a:ea typeface="宋体" pitchFamily="2" charset="-122"/>
            </a:endParaRPr>
          </a:p>
        </p:txBody>
      </p:sp>
      <p:sp>
        <p:nvSpPr>
          <p:cNvPr id="325635" name="Rectangle 2"/>
          <p:cNvSpPr>
            <a:spLocks noGrp="1" noRot="1" noChangeAspect="1" noChangeArrowheads="1" noTextEdit="1"/>
          </p:cNvSpPr>
          <p:nvPr>
            <p:ph type="sldImg"/>
          </p:nvPr>
        </p:nvSpPr>
        <p:spPr>
          <a:ln/>
        </p:spPr>
      </p:sp>
      <p:sp>
        <p:nvSpPr>
          <p:cNvPr id="325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25701914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9pPr>
          </a:lstStyle>
          <a:p>
            <a:pPr eaLnBrk="1" hangingPunct="1"/>
            <a:fld id="{D64EF276-B3DC-486A-9319-3BA21AA9BBE1}" type="slidenum">
              <a:rPr lang="en-US" altLang="zh-CN" sz="1200" smtClean="0">
                <a:ea typeface="宋体" pitchFamily="2" charset="-122"/>
              </a:rPr>
              <a:pPr eaLnBrk="1" hangingPunct="1"/>
              <a:t>301</a:t>
            </a:fld>
            <a:endParaRPr lang="en-US" altLang="zh-CN" sz="1200">
              <a:ea typeface="宋体" pitchFamily="2" charset="-122"/>
            </a:endParaRPr>
          </a:p>
        </p:txBody>
      </p:sp>
      <p:sp>
        <p:nvSpPr>
          <p:cNvPr id="326659" name="Rectangle 2"/>
          <p:cNvSpPr>
            <a:spLocks noGrp="1" noRot="1" noChangeAspect="1" noChangeArrowheads="1" noTextEdit="1"/>
          </p:cNvSpPr>
          <p:nvPr>
            <p:ph type="sldImg"/>
          </p:nvPr>
        </p:nvSpPr>
        <p:spPr>
          <a:ln/>
        </p:spPr>
      </p:sp>
      <p:sp>
        <p:nvSpPr>
          <p:cNvPr id="326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17497866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楷体_GB2312" pitchFamily="49" charset="-122"/>
              </a:defRPr>
            </a:lvl9pPr>
          </a:lstStyle>
          <a:p>
            <a:pPr eaLnBrk="1" hangingPunct="1"/>
            <a:fld id="{0082CF2C-498B-429F-A3CB-46F9956FDB39}" type="slidenum">
              <a:rPr lang="en-US" altLang="zh-CN" sz="1200" smtClean="0">
                <a:ea typeface="宋体" pitchFamily="2" charset="-122"/>
              </a:rPr>
              <a:pPr eaLnBrk="1" hangingPunct="1"/>
              <a:t>302</a:t>
            </a:fld>
            <a:endParaRPr lang="en-US" altLang="zh-CN" sz="1200">
              <a:ea typeface="宋体" pitchFamily="2" charset="-122"/>
            </a:endParaRPr>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51839460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（录屏）所以我们根据队列操作的实际情况，如下定义队列：，</a:t>
            </a:r>
            <a:r>
              <a:rPr lang="zh-CN" altLang="en-US" dirty="0">
                <a:solidFill>
                  <a:srgbClr val="000000"/>
                </a:solidFill>
              </a:rPr>
              <a:t>队列是限定只能在表的一端进行插入，在表的另一端进行删除的线性表</a:t>
            </a:r>
          </a:p>
          <a:p>
            <a:pPr lvl="1"/>
            <a:r>
              <a:rPr lang="zh-CN" altLang="en-US" dirty="0">
                <a:solidFill>
                  <a:srgbClr val="0000CC"/>
                </a:solidFill>
              </a:rPr>
              <a:t>队尾</a:t>
            </a:r>
            <a:r>
              <a:rPr lang="en-US" altLang="zh-CN" dirty="0">
                <a:solidFill>
                  <a:srgbClr val="0000CC"/>
                </a:solidFill>
              </a:rPr>
              <a:t>(rear)</a:t>
            </a:r>
            <a:r>
              <a:rPr lang="en-US" altLang="zh-CN" dirty="0">
                <a:solidFill>
                  <a:srgbClr val="000000"/>
                </a:solidFill>
              </a:rPr>
              <a:t>——</a:t>
            </a:r>
            <a:r>
              <a:rPr lang="zh-CN" altLang="en-US" dirty="0">
                <a:solidFill>
                  <a:srgbClr val="000000"/>
                </a:solidFill>
              </a:rPr>
              <a:t>允许插入的一端</a:t>
            </a:r>
          </a:p>
          <a:p>
            <a:pPr lvl="1"/>
            <a:r>
              <a:rPr lang="zh-CN" altLang="en-US" dirty="0">
                <a:solidFill>
                  <a:srgbClr val="0000CC"/>
                </a:solidFill>
              </a:rPr>
              <a:t>队头</a:t>
            </a:r>
            <a:r>
              <a:rPr lang="en-US" altLang="zh-CN" dirty="0">
                <a:solidFill>
                  <a:srgbClr val="0000CC"/>
                </a:solidFill>
              </a:rPr>
              <a:t>(front)</a:t>
            </a:r>
            <a:r>
              <a:rPr lang="en-US" altLang="zh-CN" dirty="0">
                <a:solidFill>
                  <a:srgbClr val="000000"/>
                </a:solidFill>
              </a:rPr>
              <a:t>——</a:t>
            </a:r>
            <a:r>
              <a:rPr lang="zh-CN" altLang="en-US" dirty="0">
                <a:solidFill>
                  <a:srgbClr val="000000"/>
                </a:solidFill>
              </a:rPr>
              <a:t>允许删除的一端</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观察可以发现，队列的特点是</a:t>
            </a:r>
            <a:r>
              <a:rPr lang="zh-CN" altLang="en-US" dirty="0">
                <a:solidFill>
                  <a:srgbClr val="000000"/>
                </a:solidFill>
              </a:rPr>
              <a:t>先进先出</a:t>
            </a:r>
            <a:r>
              <a:rPr lang="en-US" altLang="zh-CN" dirty="0">
                <a:solidFill>
                  <a:srgbClr val="000000"/>
                </a:solidFill>
              </a:rPr>
              <a:t>(</a:t>
            </a:r>
            <a:r>
              <a:rPr lang="en-US" altLang="zh-CN" dirty="0">
                <a:solidFill>
                  <a:srgbClr val="FF3300"/>
                </a:solidFill>
              </a:rPr>
              <a:t>FIFO</a:t>
            </a:r>
            <a:r>
              <a:rPr lang="en-US" altLang="zh-CN" dirty="0">
                <a:solidFill>
                  <a:srgbClr val="000000"/>
                </a:solidFill>
              </a:rPr>
              <a:t>)</a:t>
            </a:r>
          </a:p>
          <a:p>
            <a:r>
              <a:rPr lang="zh-CN" altLang="en-US" dirty="0"/>
              <a:t>排在队头的元素</a:t>
            </a:r>
            <a:r>
              <a:rPr lang="en-US" altLang="zh-CN" dirty="0"/>
              <a:t>a1,</a:t>
            </a:r>
            <a:r>
              <a:rPr lang="zh-CN" altLang="en-US" dirty="0"/>
              <a:t>然后依次是</a:t>
            </a:r>
            <a:r>
              <a:rPr lang="en-US" altLang="zh-CN" dirty="0"/>
              <a:t>a2,….,</a:t>
            </a:r>
            <a:r>
              <a:rPr lang="zh-CN" altLang="en-US" dirty="0"/>
              <a:t>排在队尾的元素</a:t>
            </a:r>
            <a:r>
              <a:rPr lang="en-US" altLang="zh-CN" dirty="0"/>
              <a:t>an</a:t>
            </a:r>
            <a:r>
              <a:rPr lang="zh-CN" altLang="en-US" dirty="0"/>
              <a:t>。服务时要将队头数据出队列；新数据要在队尾入队，我们需要用</a:t>
            </a:r>
            <a:r>
              <a:rPr lang="en-US" altLang="zh-CN" dirty="0"/>
              <a:t>2</a:t>
            </a:r>
            <a:r>
              <a:rPr lang="zh-CN" altLang="en-US" dirty="0"/>
              <a:t>个指针分别指向队头第一个数据和队尾最后一个数据，所以出队就是修改</a:t>
            </a:r>
            <a:r>
              <a:rPr lang="en-US" altLang="zh-CN" dirty="0"/>
              <a:t>front</a:t>
            </a:r>
            <a:r>
              <a:rPr lang="zh-CN" altLang="en-US" dirty="0"/>
              <a:t>指针；入队就是将新数据放到</a:t>
            </a:r>
            <a:r>
              <a:rPr lang="en-US" altLang="zh-CN" dirty="0"/>
              <a:t>rear</a:t>
            </a:r>
            <a:r>
              <a:rPr lang="zh-CN" altLang="en-US" dirty="0"/>
              <a:t>所指位置后面，然后</a:t>
            </a:r>
            <a:r>
              <a:rPr lang="en-US" altLang="zh-CN" dirty="0"/>
              <a:t>rear</a:t>
            </a:r>
            <a:r>
              <a:rPr lang="zh-CN" altLang="en-US" dirty="0"/>
              <a:t>后移，新数据成为队尾。</a:t>
            </a:r>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303</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643125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00000"/>
                </a:solidFill>
                <a:highlight>
                  <a:srgbClr val="FFFFFF"/>
                </a:highlight>
                <a:latin typeface="Consolas" panose="020B0609020204030204" pitchFamily="49" charset="0"/>
              </a:rPr>
              <a:t>这些是加工型的操作函数。如果这些函数都已经写出了函数体，我们需要写一些测试函数，看看这些功能是否正确。如果正确，我们就可以使用这些函数做一些更复杂的功能了。</a:t>
            </a:r>
            <a:endParaRPr lang="en-US" altLang="zh-CN" sz="1200" dirty="0">
              <a:solidFill>
                <a:srgbClr val="000000"/>
              </a:solidFill>
              <a:highlight>
                <a:srgbClr val="FFFFFF"/>
              </a:highlight>
              <a:latin typeface="Consolas" panose="020B0609020204030204" pitchFamily="49"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758445-A8AD-4FA9-8749-A5073260DCD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9237242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（录屏）同样，我们也采用抽象数据类型来分析队列：数据对象是相同数据类型的集合；数据关系是线性关系，并约定</a:t>
            </a:r>
            <a:r>
              <a:rPr kumimoji="1" lang="en-US" altLang="zh-CN" sz="1200" b="1" dirty="0">
                <a:solidFill>
                  <a:srgbClr val="0000FF"/>
                </a:solidFill>
                <a:latin typeface="Times New Roman" panose="02020603050405020304" pitchFamily="18" charset="0"/>
                <a:ea typeface="楷体_GB2312" pitchFamily="49" charset="-122"/>
              </a:rPr>
              <a:t>a</a:t>
            </a:r>
            <a:r>
              <a:rPr kumimoji="1" lang="en-US" altLang="zh-CN" sz="1200" b="1" baseline="-25000" dirty="0">
                <a:solidFill>
                  <a:srgbClr val="0000FF"/>
                </a:solidFill>
                <a:latin typeface="Times New Roman" panose="02020603050405020304" pitchFamily="18" charset="0"/>
                <a:ea typeface="楷体_GB2312" pitchFamily="49" charset="-122"/>
              </a:rPr>
              <a:t>1</a:t>
            </a:r>
            <a:r>
              <a:rPr kumimoji="1" lang="en-US" altLang="zh-CN" sz="1200" dirty="0">
                <a:solidFill>
                  <a:srgbClr val="0000FF"/>
                </a:solidFill>
                <a:latin typeface="Times New Roman" panose="02020603050405020304" pitchFamily="18" charset="0"/>
                <a:ea typeface="楷体_GB2312" pitchFamily="49" charset="-122"/>
              </a:rPr>
              <a:t> </a:t>
            </a:r>
            <a:r>
              <a:rPr kumimoji="1" lang="zh-CN" altLang="en-US" sz="1200" dirty="0">
                <a:solidFill>
                  <a:srgbClr val="0000FF"/>
                </a:solidFill>
                <a:latin typeface="Times New Roman" panose="02020603050405020304" pitchFamily="18" charset="0"/>
                <a:ea typeface="楷体_GB2312" pitchFamily="49" charset="-122"/>
              </a:rPr>
              <a:t>端为</a:t>
            </a:r>
            <a:r>
              <a:rPr kumimoji="1" lang="zh-CN" altLang="en-US" sz="1200" b="1" dirty="0">
                <a:solidFill>
                  <a:srgbClr val="0000FF"/>
                </a:solidFill>
                <a:latin typeface="Times New Roman" panose="02020603050405020304" pitchFamily="18" charset="0"/>
                <a:ea typeface="楷体_GB2312" pitchFamily="49" charset="-122"/>
              </a:rPr>
              <a:t>队头</a:t>
            </a:r>
            <a:r>
              <a:rPr kumimoji="1" lang="zh-CN" altLang="en-US" sz="1200" dirty="0">
                <a:solidFill>
                  <a:srgbClr val="0000FF"/>
                </a:solidFill>
                <a:latin typeface="Times New Roman" panose="02020603050405020304" pitchFamily="18" charset="0"/>
                <a:ea typeface="楷体_GB2312" pitchFamily="49" charset="-122"/>
              </a:rPr>
              <a:t>， </a:t>
            </a:r>
            <a:r>
              <a:rPr kumimoji="1" lang="en-US" altLang="zh-CN" sz="1200" b="1" dirty="0">
                <a:solidFill>
                  <a:srgbClr val="0000FF"/>
                </a:solidFill>
                <a:latin typeface="Times New Roman" panose="02020603050405020304" pitchFamily="18" charset="0"/>
                <a:ea typeface="楷体_GB2312" pitchFamily="49" charset="-122"/>
              </a:rPr>
              <a:t>a</a:t>
            </a:r>
            <a:r>
              <a:rPr kumimoji="1" lang="en-US" altLang="zh-CN" sz="1200" b="1" baseline="-25000" dirty="0">
                <a:solidFill>
                  <a:srgbClr val="0000FF"/>
                </a:solidFill>
                <a:latin typeface="Times New Roman" panose="02020603050405020304" pitchFamily="18" charset="0"/>
                <a:ea typeface="楷体_GB2312" pitchFamily="49" charset="-122"/>
              </a:rPr>
              <a:t>n</a:t>
            </a:r>
            <a:r>
              <a:rPr kumimoji="1" lang="en-US" altLang="zh-CN" sz="1200" dirty="0">
                <a:solidFill>
                  <a:srgbClr val="0000FF"/>
                </a:solidFill>
                <a:latin typeface="Times New Roman" panose="02020603050405020304" pitchFamily="18" charset="0"/>
                <a:ea typeface="楷体_GB2312" pitchFamily="49" charset="-122"/>
              </a:rPr>
              <a:t> </a:t>
            </a:r>
            <a:r>
              <a:rPr kumimoji="1" lang="zh-CN" altLang="en-US" sz="1200" dirty="0">
                <a:solidFill>
                  <a:srgbClr val="0000FF"/>
                </a:solidFill>
                <a:latin typeface="Times New Roman" panose="02020603050405020304" pitchFamily="18" charset="0"/>
                <a:ea typeface="楷体_GB2312" pitchFamily="49" charset="-122"/>
              </a:rPr>
              <a:t>端为</a:t>
            </a:r>
            <a:r>
              <a:rPr kumimoji="1" lang="zh-CN" altLang="en-US" sz="1200" b="1" dirty="0">
                <a:solidFill>
                  <a:srgbClr val="0000FF"/>
                </a:solidFill>
                <a:latin typeface="Times New Roman" panose="02020603050405020304" pitchFamily="18" charset="0"/>
                <a:ea typeface="楷体_GB2312" pitchFamily="49" charset="-122"/>
              </a:rPr>
              <a:t>队尾</a:t>
            </a:r>
            <a:endParaRPr kumimoji="1" lang="zh-CN" altLang="en-US" sz="1200" dirty="0">
              <a:solidFill>
                <a:srgbClr val="0000FF"/>
              </a:solidFill>
              <a:latin typeface="Times New Roman" panose="02020603050405020304" pitchFamily="18" charset="0"/>
              <a:ea typeface="楷体_GB2312" pitchFamily="49" charset="-122"/>
            </a:endParaRPr>
          </a:p>
          <a:p>
            <a:r>
              <a:rPr lang="zh-CN" altLang="en-US" dirty="0"/>
              <a:t>基本操作也是建立队列，入队，出队，查询队头数据，判断队列是否空或者满，清空队列，求队列长度等操作。</a:t>
            </a:r>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304</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7233495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（录屏）我们把队列基本操作函数整理</a:t>
            </a:r>
            <a:r>
              <a:rPr lang="zh-CN" altLang="en-US"/>
              <a:t>如下。当然，要使用这些基本操作函数，必须先编程实现这些函数。</a:t>
            </a:r>
            <a:endParaRPr lang="zh-CN" altLang="en-US"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305</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65909985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（录屏）存储数据可以采用顺序存储，也可以采用链式存储。那么，到底采用哪种存储结构更合适？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选择好了存储结构，我们就要编程实现队列的基本操作了。是直接使用线性表的基本操作，但限制部分操作，比如插入只能是调用线性表的插入操作，插入位置在</a:t>
            </a:r>
            <a:r>
              <a:rPr lang="en-US" altLang="zh-CN" dirty="0"/>
              <a:t>N+1</a:t>
            </a:r>
            <a:r>
              <a:rPr lang="zh-CN" altLang="en-US" dirty="0"/>
              <a:t>处</a:t>
            </a:r>
            <a:r>
              <a:rPr lang="en-US" altLang="zh-CN" sz="1200" dirty="0"/>
              <a:t>Insert(Q,n+1,elem);</a:t>
            </a:r>
            <a:r>
              <a:rPr lang="zh-CN" altLang="en-US" dirty="0"/>
              <a:t>；删除只能删除第一个位置</a:t>
            </a:r>
            <a:r>
              <a:rPr lang="en-US" altLang="zh-CN" sz="1200" dirty="0"/>
              <a:t>Delete(Q,1,&amp;elem);</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采用这种操作方式，入队：顺序存储结构的时间复杂度为</a:t>
            </a:r>
            <a:r>
              <a:rPr lang="en-US" altLang="zh-CN" sz="1200" dirty="0"/>
              <a:t>O(1)</a:t>
            </a:r>
            <a:r>
              <a:rPr lang="zh-CN" altLang="en-US" sz="1200" dirty="0"/>
              <a:t>，链式存储结构的时间复杂度为</a:t>
            </a:r>
            <a:r>
              <a:rPr lang="en-US" altLang="zh-CN" sz="1200" dirty="0"/>
              <a:t>O(n)</a:t>
            </a:r>
            <a:r>
              <a:rPr lang="zh-CN" altLang="en-US" sz="1200" dirty="0"/>
              <a:t>，且涉及大量数据移动。出队：顺序存储的时间复杂度为</a:t>
            </a:r>
            <a:r>
              <a:rPr lang="en-US" altLang="zh-CN" sz="1200" dirty="0"/>
              <a:t>O(n)</a:t>
            </a:r>
            <a:r>
              <a:rPr lang="zh-CN" altLang="en-US" sz="1200" dirty="0"/>
              <a:t>，因为定位到链表尾部需要</a:t>
            </a:r>
            <a:r>
              <a:rPr lang="en-US" altLang="zh-CN" sz="1200" dirty="0"/>
              <a:t>O(n)</a:t>
            </a:r>
            <a:r>
              <a:rPr lang="zh-CN" altLang="en-US" sz="1200" dirty="0"/>
              <a:t>，真正插入只需要修改指针，</a:t>
            </a:r>
            <a:r>
              <a:rPr lang="en-US" altLang="zh-CN" sz="1200" dirty="0"/>
              <a:t>O(1)</a:t>
            </a:r>
            <a:r>
              <a:rPr lang="zh-CN" altLang="en-US" sz="1200" dirty="0"/>
              <a:t>的复杂度，由加法规则，总的开销是</a:t>
            </a:r>
            <a:r>
              <a:rPr lang="en-US" altLang="zh-CN" sz="1200" dirty="0"/>
              <a:t>O(n);</a:t>
            </a:r>
            <a:r>
              <a:rPr lang="zh-CN" altLang="en-US" sz="1200" dirty="0"/>
              <a:t>链式存储结构的时间复杂度为</a:t>
            </a:r>
            <a:r>
              <a:rPr lang="en-US" altLang="zh-CN" sz="1200" dirty="0"/>
              <a:t>O(1)</a:t>
            </a:r>
            <a:r>
              <a:rPr lang="zh-CN" alt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或者我们直接定义队列的数据结构类型，然后直接操作存储的数据，比如插入是在</a:t>
            </a:r>
            <a:r>
              <a:rPr lang="en-US" altLang="zh-CN" dirty="0"/>
              <a:t>rear</a:t>
            </a:r>
            <a:r>
              <a:rPr lang="zh-CN" altLang="en-US" dirty="0"/>
              <a:t>指针处存储新数据，然后指针后移</a:t>
            </a:r>
            <a:r>
              <a:rPr lang="en-US" altLang="zh-CN" dirty="0"/>
              <a:t>.</a:t>
            </a:r>
            <a:r>
              <a:rPr lang="zh-CN" altLang="en-US" dirty="0"/>
              <a:t>而删除操作是取出队列头部数据，然后</a:t>
            </a:r>
            <a:r>
              <a:rPr lang="en-US" altLang="zh-CN" dirty="0"/>
              <a:t>front</a:t>
            </a:r>
            <a:r>
              <a:rPr lang="zh-CN" altLang="en-US" dirty="0"/>
              <a:t>指针后移。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入队：顺序存储结构</a:t>
            </a:r>
            <a:r>
              <a:rPr lang="en-US" altLang="zh-CN" dirty="0"/>
              <a:t>O(1)</a:t>
            </a:r>
            <a:r>
              <a:rPr lang="zh-CN" altLang="en-US" dirty="0"/>
              <a:t>，链式存储可以有</a:t>
            </a:r>
            <a:r>
              <a:rPr lang="en-US" altLang="zh-CN" dirty="0"/>
              <a:t>2</a:t>
            </a:r>
            <a:r>
              <a:rPr lang="zh-CN" altLang="en-US" dirty="0"/>
              <a:t>个指针分别指向队头和队尾，所以时间复杂度为</a:t>
            </a:r>
            <a:r>
              <a:rPr lang="en-US" altLang="zh-CN" dirty="0"/>
              <a:t>0(1)</a:t>
            </a:r>
            <a:r>
              <a:rPr lang="zh-CN" altLang="en-US" dirty="0"/>
              <a:t>。出队：顺序存储结构</a:t>
            </a:r>
            <a:r>
              <a:rPr lang="en-US" altLang="zh-CN" dirty="0"/>
              <a:t>O(1),</a:t>
            </a:r>
            <a:r>
              <a:rPr lang="zh-CN" altLang="en-US" dirty="0"/>
              <a:t>链式存储结构</a:t>
            </a:r>
            <a:r>
              <a:rPr lang="en-US" altLang="zh-CN" dirty="0"/>
              <a:t>O(1)</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综合考虑，优先选择直接定义队列的数据结构并直接操作数据的方式，顺序与链式存储结构性能接近。如果已知队列最大长度，优先选择顺序存储结构，否则优先选择链式存储结构。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306</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5913540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（录屏）顺序存储结构，需要一个连续空间，我们这里用数组</a:t>
            </a:r>
            <a:r>
              <a:rPr lang="en-US" altLang="zh-CN" dirty="0"/>
              <a:t>entry</a:t>
            </a:r>
            <a:r>
              <a:rPr lang="zh-CN" altLang="en-US" dirty="0"/>
              <a:t>定义顺序存储结构，然后还需要</a:t>
            </a:r>
            <a:r>
              <a:rPr lang="en-US" altLang="zh-CN" dirty="0"/>
              <a:t>2</a:t>
            </a:r>
            <a:r>
              <a:rPr lang="zh-CN" altLang="en-US" dirty="0"/>
              <a:t>个指针</a:t>
            </a:r>
            <a:r>
              <a:rPr lang="en-US" altLang="zh-CN" dirty="0" err="1"/>
              <a:t>front,rear</a:t>
            </a:r>
            <a:r>
              <a:rPr lang="zh-CN" altLang="en-US" dirty="0"/>
              <a:t>分别指向队头与队尾。</a:t>
            </a:r>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307</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09835502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实际上，初始</a:t>
            </a:r>
            <a:r>
              <a:rPr lang="en-US" altLang="zh-CN" dirty="0"/>
              <a:t>font=rear=0</a:t>
            </a:r>
            <a:r>
              <a:rPr lang="zh-CN" altLang="en-US" dirty="0"/>
              <a:t>或者</a:t>
            </a:r>
            <a:r>
              <a:rPr lang="en-US" altLang="zh-CN" dirty="0"/>
              <a:t>front=rear=-1</a:t>
            </a:r>
            <a:r>
              <a:rPr lang="zh-CN" altLang="en-US" dirty="0"/>
              <a:t>都是可以的。</a:t>
            </a:r>
            <a:endParaRPr lang="en-US" altLang="zh-CN" dirty="0"/>
          </a:p>
          <a:p>
            <a:r>
              <a:rPr lang="zh-CN" altLang="en-US" dirty="0"/>
              <a:t>如果</a:t>
            </a:r>
            <a:r>
              <a:rPr lang="en-US" altLang="zh-CN" dirty="0"/>
              <a:t>front=rear=0</a:t>
            </a:r>
            <a:r>
              <a:rPr lang="zh-CN" altLang="en-US" dirty="0"/>
              <a:t>，表示</a:t>
            </a:r>
            <a:r>
              <a:rPr lang="en-US" altLang="zh-CN" dirty="0"/>
              <a:t>front</a:t>
            </a:r>
            <a:r>
              <a:rPr lang="zh-CN" altLang="en-US" dirty="0"/>
              <a:t>指向第一个元素，</a:t>
            </a:r>
            <a:r>
              <a:rPr lang="en-US" altLang="zh-CN" dirty="0"/>
              <a:t>rear</a:t>
            </a:r>
            <a:r>
              <a:rPr lang="zh-CN" altLang="en-US" dirty="0"/>
              <a:t>指向最后一个元素；</a:t>
            </a:r>
            <a:endParaRPr lang="en-US" altLang="zh-CN" dirty="0"/>
          </a:p>
          <a:p>
            <a:r>
              <a:rPr lang="en-US" altLang="zh-CN" dirty="0"/>
              <a:t>Front=rear=-1,</a:t>
            </a:r>
            <a:r>
              <a:rPr lang="zh-CN" altLang="en-US" dirty="0"/>
              <a:t>表示</a:t>
            </a:r>
            <a:r>
              <a:rPr lang="en-US" altLang="zh-CN" dirty="0"/>
              <a:t>front</a:t>
            </a:r>
            <a:r>
              <a:rPr lang="zh-CN" altLang="en-US" dirty="0"/>
              <a:t>指向第一个元素前面，</a:t>
            </a:r>
            <a:r>
              <a:rPr lang="en-US" altLang="zh-CN" dirty="0"/>
              <a:t>rear</a:t>
            </a:r>
            <a:r>
              <a:rPr lang="zh-CN" altLang="en-US" dirty="0"/>
              <a:t>指向最后一个元素。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由于有多种初始化方式，所以我们在本教材约定：</a:t>
            </a:r>
            <a:r>
              <a:rPr lang="zh-CN" altLang="en-US" sz="1200" b="1" dirty="0"/>
              <a:t>队头指针指向队头元素前面一个位置，队尾指针指向队尾元素位置。 所以初始</a:t>
            </a:r>
            <a:r>
              <a:rPr lang="en-US" altLang="zh-CN" sz="1200" b="1" dirty="0"/>
              <a:t>front=rear=-1.</a:t>
            </a: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308</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62110288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（录屏）我们实际看看。最初队列是空的，然后</a:t>
            </a:r>
            <a:r>
              <a:rPr lang="en-US" altLang="zh-CN" dirty="0"/>
              <a:t>1</a:t>
            </a:r>
            <a:r>
              <a:rPr lang="zh-CN" altLang="en-US" dirty="0"/>
              <a:t>个数据入队列，需要修改</a:t>
            </a:r>
            <a:r>
              <a:rPr lang="en-US" altLang="zh-CN" dirty="0"/>
              <a:t>rear</a:t>
            </a:r>
            <a:r>
              <a:rPr lang="zh-CN" altLang="en-US" dirty="0"/>
              <a:t>指针。</a:t>
            </a:r>
            <a:endParaRPr lang="en-US" altLang="zh-CN" dirty="0"/>
          </a:p>
          <a:p>
            <a:r>
              <a:rPr lang="zh-CN" altLang="en-US" dirty="0"/>
              <a:t>这里</a:t>
            </a:r>
            <a:r>
              <a:rPr lang="en-US" altLang="zh-CN" dirty="0"/>
              <a:t>front=rear=-1</a:t>
            </a:r>
            <a:r>
              <a:rPr lang="zh-CN" altLang="en-US" dirty="0"/>
              <a:t>表示空，那么</a:t>
            </a:r>
            <a:r>
              <a:rPr lang="en-US" altLang="zh-CN" dirty="0"/>
              <a:t>,</a:t>
            </a:r>
            <a:r>
              <a:rPr lang="zh-CN" altLang="en-US" dirty="0"/>
              <a:t>当</a:t>
            </a:r>
            <a:r>
              <a:rPr lang="en-US" altLang="zh-CN" dirty="0"/>
              <a:t>a1</a:t>
            </a:r>
            <a:r>
              <a:rPr lang="zh-CN" altLang="en-US" dirty="0"/>
              <a:t>元素入队列，则</a:t>
            </a:r>
            <a:r>
              <a:rPr lang="en-US" altLang="zh-CN" dirty="0"/>
              <a:t>rear</a:t>
            </a:r>
            <a:r>
              <a:rPr lang="zh-CN" altLang="en-US" dirty="0"/>
              <a:t>后移，</a:t>
            </a:r>
            <a:r>
              <a:rPr lang="en-US" altLang="zh-CN" dirty="0"/>
              <a:t>rear=0,</a:t>
            </a:r>
            <a:r>
              <a:rPr lang="zh-CN" altLang="en-US" dirty="0"/>
              <a:t>所以</a:t>
            </a:r>
            <a:r>
              <a:rPr lang="en-US" altLang="zh-CN" dirty="0"/>
              <a:t>front</a:t>
            </a:r>
            <a:r>
              <a:rPr lang="zh-CN" altLang="en-US" dirty="0"/>
              <a:t>指向队列第一个元素前面位置；</a:t>
            </a:r>
            <a:r>
              <a:rPr lang="en-US" altLang="zh-CN" dirty="0"/>
              <a:t>rear</a:t>
            </a:r>
            <a:r>
              <a:rPr lang="zh-CN" altLang="en-US" dirty="0"/>
              <a:t>指向队列最后</a:t>
            </a:r>
            <a:r>
              <a:rPr lang="en-US" altLang="zh-CN" dirty="0"/>
              <a:t>1</a:t>
            </a:r>
            <a:r>
              <a:rPr lang="zh-CN" altLang="en-US" dirty="0"/>
              <a:t>个元素。再</a:t>
            </a:r>
            <a:r>
              <a:rPr lang="en-US" altLang="zh-CN" dirty="0"/>
              <a:t>a2</a:t>
            </a:r>
            <a:r>
              <a:rPr lang="zh-CN" altLang="en-US" dirty="0"/>
              <a:t>入队列，操作如下：</a:t>
            </a:r>
            <a:r>
              <a:rPr lang="en-US" altLang="zh-CN" dirty="0"/>
              <a:t>rear</a:t>
            </a:r>
            <a:r>
              <a:rPr lang="zh-CN" altLang="en-US" dirty="0"/>
              <a:t>指针后移，然后把</a:t>
            </a:r>
            <a:r>
              <a:rPr lang="en-US" altLang="zh-CN" dirty="0"/>
              <a:t>a2</a:t>
            </a:r>
            <a:r>
              <a:rPr lang="zh-CN" altLang="en-US" dirty="0"/>
              <a:t>存放到</a:t>
            </a:r>
            <a:r>
              <a:rPr lang="en-US" altLang="zh-CN" dirty="0"/>
              <a:t>rear</a:t>
            </a:r>
            <a:r>
              <a:rPr lang="zh-CN" altLang="en-US" dirty="0"/>
              <a:t>指针所指空间。</a:t>
            </a:r>
            <a:endParaRPr lang="en-US" altLang="zh-CN" dirty="0"/>
          </a:p>
          <a:p>
            <a:r>
              <a:rPr lang="zh-CN" altLang="en-US" dirty="0"/>
              <a:t>现在，如果要出队列，怎么操作？</a:t>
            </a:r>
            <a:endParaRPr lang="en-US" altLang="zh-CN" dirty="0"/>
          </a:p>
          <a:p>
            <a:endParaRPr lang="en-US" altLang="zh-CN"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309</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66794055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（录屏）出队列，需要队头指针后移，指向的数据被服务，这样</a:t>
            </a:r>
            <a:r>
              <a:rPr lang="en-US" altLang="zh-CN" dirty="0"/>
              <a:t>front</a:t>
            </a:r>
            <a:r>
              <a:rPr lang="zh-CN" altLang="en-US" dirty="0"/>
              <a:t>又指向队列新的第一个数据了。但是，这不符合线性表的顺序存储要求。线性表要求首地址开始依次存储数据。怎么办？</a:t>
            </a:r>
            <a:endParaRPr lang="en-US" altLang="zh-CN" dirty="0"/>
          </a:p>
          <a:p>
            <a:r>
              <a:rPr lang="zh-CN" altLang="en-US" dirty="0"/>
              <a:t>难道把所有数据都前移一个位置，达到线性表的顺序存储要求？</a:t>
            </a:r>
            <a:endParaRPr lang="en-US" altLang="zh-CN" dirty="0"/>
          </a:p>
          <a:p>
            <a:r>
              <a:rPr lang="zh-CN" altLang="en-US" dirty="0"/>
              <a:t>当然不用，我们自己操作数据的灵活性这里就提现了。我们只要知道通过</a:t>
            </a:r>
            <a:r>
              <a:rPr lang="en-US" altLang="zh-CN" dirty="0"/>
              <a:t>front</a:t>
            </a:r>
            <a:r>
              <a:rPr lang="zh-CN" altLang="en-US" dirty="0"/>
              <a:t>指针就能够从队头依次访问到</a:t>
            </a:r>
            <a:r>
              <a:rPr lang="en-US" altLang="zh-CN" dirty="0"/>
              <a:t>rear</a:t>
            </a:r>
            <a:r>
              <a:rPr lang="zh-CN" altLang="en-US" dirty="0"/>
              <a:t>的所有数据，存储上相邻的数据关系也是和逻辑关系一致就可以了。完全不用大量的移动数据，效率太低了。所以，我们出队列只是移动</a:t>
            </a:r>
            <a:r>
              <a:rPr lang="en-US" altLang="zh-CN" dirty="0"/>
              <a:t>front</a:t>
            </a:r>
            <a:r>
              <a:rPr lang="zh-CN" altLang="en-US" dirty="0"/>
              <a:t>指针，保持数据存储的相互关系和逻辑关系一致就可以了。</a:t>
            </a:r>
            <a:endParaRPr lang="en-US" altLang="zh-CN"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310</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8188341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（录屏）所以，</a:t>
            </a:r>
            <a:r>
              <a:rPr lang="en-US" altLang="zh-CN" dirty="0"/>
              <a:t>front</a:t>
            </a:r>
            <a:r>
              <a:rPr lang="zh-CN" altLang="en-US" dirty="0"/>
              <a:t>指针加</a:t>
            </a:r>
            <a:r>
              <a:rPr lang="en-US" altLang="zh-CN" dirty="0"/>
              <a:t>1</a:t>
            </a:r>
            <a:r>
              <a:rPr lang="zh-CN" altLang="en-US" dirty="0"/>
              <a:t>，然后把</a:t>
            </a:r>
            <a:r>
              <a:rPr lang="en-US" altLang="zh-CN" dirty="0"/>
              <a:t>front</a:t>
            </a:r>
            <a:r>
              <a:rPr lang="zh-CN" altLang="en-US" dirty="0"/>
              <a:t>所指数据用来服务，就实现了出队列操作，而且效率很高。</a:t>
            </a:r>
            <a:endParaRPr lang="en-US" altLang="zh-CN"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311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75971002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（录屏）下面，我们一起来做下面操作：</a:t>
            </a:r>
            <a:endParaRPr lang="en-US" altLang="zh-CN" dirty="0"/>
          </a:p>
          <a:p>
            <a:r>
              <a:rPr lang="zh-CN" altLang="en-US" dirty="0"/>
              <a:t>（</a:t>
            </a:r>
            <a:r>
              <a:rPr lang="en-US" altLang="zh-CN" dirty="0"/>
              <a:t>1</a:t>
            </a:r>
            <a:r>
              <a:rPr lang="zh-CN" altLang="en-US" dirty="0"/>
              <a:t>）初始队列空：根据约定，</a:t>
            </a:r>
            <a:r>
              <a:rPr lang="en-US" altLang="zh-CN" dirty="0"/>
              <a:t>front=rear=-1</a:t>
            </a:r>
          </a:p>
          <a:p>
            <a:r>
              <a:rPr lang="zh-CN" altLang="en-US" dirty="0"/>
              <a:t>（</a:t>
            </a:r>
            <a:r>
              <a:rPr lang="en-US" altLang="zh-CN" dirty="0"/>
              <a:t>2</a:t>
            </a:r>
            <a:r>
              <a:rPr lang="zh-CN" altLang="en-US" dirty="0"/>
              <a:t>）</a:t>
            </a:r>
            <a:r>
              <a:rPr lang="en-US" altLang="zh-CN" dirty="0"/>
              <a:t>a1,a2,a3</a:t>
            </a:r>
            <a:r>
              <a:rPr lang="zh-CN" altLang="en-US" dirty="0"/>
              <a:t>连续</a:t>
            </a:r>
            <a:r>
              <a:rPr lang="en-US" altLang="zh-CN" dirty="0"/>
              <a:t>3</a:t>
            </a:r>
            <a:r>
              <a:rPr lang="zh-CN" altLang="en-US" dirty="0"/>
              <a:t>个数据入队列</a:t>
            </a:r>
            <a:r>
              <a:rPr lang="en-US" altLang="zh-CN" dirty="0"/>
              <a:t>:rear</a:t>
            </a:r>
            <a:r>
              <a:rPr lang="zh-CN" altLang="en-US" dirty="0"/>
              <a:t>指针依次后移</a:t>
            </a:r>
            <a:r>
              <a:rPr lang="en-US" altLang="zh-CN" dirty="0"/>
              <a:t>3</a:t>
            </a:r>
            <a:r>
              <a:rPr lang="zh-CN" altLang="en-US" dirty="0"/>
              <a:t>次，后移</a:t>
            </a:r>
            <a:r>
              <a:rPr lang="en-US" altLang="zh-CN" dirty="0"/>
              <a:t>1</a:t>
            </a:r>
            <a:r>
              <a:rPr lang="zh-CN" altLang="en-US" dirty="0"/>
              <a:t>个位置，就在指定位置存储入队的数据，此时</a:t>
            </a:r>
            <a:r>
              <a:rPr lang="en-US" altLang="zh-CN" dirty="0"/>
              <a:t>front=-1,rear=3</a:t>
            </a:r>
          </a:p>
          <a:p>
            <a:r>
              <a:rPr lang="zh-CN" altLang="en-US" dirty="0"/>
              <a:t>（</a:t>
            </a:r>
            <a:r>
              <a:rPr lang="en-US" altLang="zh-CN" dirty="0"/>
              <a:t>3</a:t>
            </a:r>
            <a:r>
              <a:rPr lang="zh-CN" altLang="en-US" dirty="0"/>
              <a:t>）再</a:t>
            </a:r>
            <a:r>
              <a:rPr lang="en-US" altLang="zh-CN" dirty="0"/>
              <a:t>a4,a5,a6,a7,a8</a:t>
            </a:r>
            <a:r>
              <a:rPr lang="zh-CN" altLang="en-US" dirty="0"/>
              <a:t>连续</a:t>
            </a:r>
            <a:r>
              <a:rPr lang="en-US" altLang="zh-CN" dirty="0"/>
              <a:t>5</a:t>
            </a:r>
            <a:r>
              <a:rPr lang="zh-CN" altLang="en-US" dirty="0"/>
              <a:t>个数据入队列</a:t>
            </a:r>
            <a:r>
              <a:rPr lang="en-US" altLang="zh-CN" dirty="0"/>
              <a:t>: rear</a:t>
            </a:r>
            <a:r>
              <a:rPr lang="zh-CN" altLang="en-US" dirty="0"/>
              <a:t>指针继续后移</a:t>
            </a:r>
            <a:r>
              <a:rPr lang="en-US" altLang="zh-CN" dirty="0"/>
              <a:t>5</a:t>
            </a:r>
            <a:r>
              <a:rPr lang="zh-CN" altLang="en-US" dirty="0"/>
              <a:t>次，此时</a:t>
            </a:r>
            <a:r>
              <a:rPr lang="en-US" altLang="zh-CN" dirty="0"/>
              <a:t>front=-1,rear=8</a:t>
            </a:r>
          </a:p>
          <a:p>
            <a:r>
              <a:rPr lang="zh-CN" altLang="en-US" dirty="0"/>
              <a:t>（</a:t>
            </a:r>
            <a:r>
              <a:rPr lang="en-US" altLang="zh-CN" dirty="0"/>
              <a:t>4</a:t>
            </a:r>
            <a:r>
              <a:rPr lang="zh-CN" altLang="en-US" dirty="0"/>
              <a:t>）连续</a:t>
            </a:r>
            <a:r>
              <a:rPr lang="en-US" altLang="zh-CN" dirty="0"/>
              <a:t>5</a:t>
            </a:r>
            <a:r>
              <a:rPr lang="zh-CN" altLang="en-US" dirty="0"/>
              <a:t>个数据出队列</a:t>
            </a:r>
            <a:r>
              <a:rPr lang="en-US" altLang="zh-CN" dirty="0"/>
              <a:t>: </a:t>
            </a:r>
            <a:r>
              <a:rPr lang="zh-CN" altLang="en-US" dirty="0"/>
              <a:t>出队列，先移动队头指针</a:t>
            </a:r>
            <a:r>
              <a:rPr lang="en-US" altLang="zh-CN" dirty="0"/>
              <a:t>front++,</a:t>
            </a:r>
            <a:r>
              <a:rPr lang="zh-CN" altLang="en-US" dirty="0"/>
              <a:t>然后将</a:t>
            </a:r>
            <a:r>
              <a:rPr lang="en-US" altLang="zh-CN" dirty="0"/>
              <a:t>front</a:t>
            </a:r>
            <a:r>
              <a:rPr lang="zh-CN" altLang="en-US" dirty="0"/>
              <a:t>所指数据出队列服务，依次</a:t>
            </a:r>
            <a:r>
              <a:rPr lang="en-US" altLang="zh-CN" dirty="0"/>
              <a:t>5</a:t>
            </a:r>
            <a:r>
              <a:rPr lang="zh-CN" altLang="en-US" dirty="0"/>
              <a:t>个数据出队列，</a:t>
            </a:r>
            <a:r>
              <a:rPr lang="en-US" altLang="zh-CN" dirty="0" err="1"/>
              <a:t>frot</a:t>
            </a:r>
            <a:r>
              <a:rPr lang="en-US" altLang="zh-CN" dirty="0"/>
              <a:t>=5,rear=8</a:t>
            </a:r>
          </a:p>
          <a:p>
            <a:r>
              <a:rPr lang="zh-CN" altLang="en-US" dirty="0"/>
              <a:t>（</a:t>
            </a:r>
            <a:r>
              <a:rPr lang="en-US" altLang="zh-CN" dirty="0"/>
              <a:t>5</a:t>
            </a:r>
            <a:r>
              <a:rPr lang="zh-CN" altLang="en-US" dirty="0"/>
              <a:t>）</a:t>
            </a:r>
            <a:r>
              <a:rPr lang="en-US" altLang="zh-CN" dirty="0"/>
              <a:t>a9</a:t>
            </a:r>
            <a:r>
              <a:rPr lang="zh-CN" altLang="en-US" dirty="0"/>
              <a:t>入队列</a:t>
            </a:r>
            <a:r>
              <a:rPr lang="en-US" altLang="zh-CN" dirty="0"/>
              <a:t>: </a:t>
            </a:r>
            <a:r>
              <a:rPr lang="zh-CN" altLang="en-US" dirty="0"/>
              <a:t>这时</a:t>
            </a:r>
            <a:r>
              <a:rPr lang="en-US" altLang="zh-CN" dirty="0"/>
              <a:t>front=5,rear=9</a:t>
            </a:r>
            <a:r>
              <a:rPr lang="zh-CN" altLang="en-US" dirty="0"/>
              <a:t>，而存储空间只有</a:t>
            </a:r>
            <a:r>
              <a:rPr lang="en-US" altLang="zh-CN" dirty="0"/>
              <a:t>10</a:t>
            </a:r>
            <a:r>
              <a:rPr lang="zh-CN" altLang="en-US" dirty="0"/>
              <a:t>个。</a:t>
            </a:r>
            <a:endParaRPr lang="en-US" altLang="zh-CN" dirty="0"/>
          </a:p>
          <a:p>
            <a:r>
              <a:rPr lang="zh-CN" altLang="en-US" dirty="0"/>
              <a:t>这时出现假溢出问题，也就是内存还有空间，但是</a:t>
            </a:r>
            <a:r>
              <a:rPr lang="en-US" altLang="zh-CN" dirty="0"/>
              <a:t>a9</a:t>
            </a:r>
            <a:r>
              <a:rPr lang="zh-CN" altLang="en-US" dirty="0"/>
              <a:t>已经占据了最后一个存储空间，</a:t>
            </a:r>
            <a:r>
              <a:rPr lang="en-US" altLang="zh-CN" dirty="0"/>
              <a:t>rear</a:t>
            </a:r>
            <a:r>
              <a:rPr lang="zh-CN" altLang="en-US" dirty="0"/>
              <a:t>指针再后移就在存储空间之外，出现有空间而不可用的问题，怎么办？</a:t>
            </a:r>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312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99492797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（录屏）因为还有空间，但</a:t>
            </a:r>
            <a:r>
              <a:rPr lang="en-US" altLang="zh-CN" dirty="0"/>
              <a:t>rear</a:t>
            </a:r>
            <a:r>
              <a:rPr lang="zh-CN" altLang="en-US" dirty="0"/>
              <a:t>指针指向最后一个存储空间，可以使用的空间在前面，所以如果指针可以循环移动到队列存储空间前面，</a:t>
            </a:r>
          </a:p>
          <a:p>
            <a:pPr lvl="1"/>
            <a:r>
              <a:rPr lang="zh-CN" altLang="en-US" dirty="0"/>
              <a:t>视为“循环顺序队列”。</a:t>
            </a:r>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313</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821653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比如，我们测试是否能够正确建立线性表：</a:t>
            </a:r>
            <a:r>
              <a:rPr lang="en-US" altLang="zh-CN" sz="1200" b="1" dirty="0" err="1"/>
              <a:t>Test_CreateList</a:t>
            </a:r>
            <a:r>
              <a:rPr lang="zh-CN" altLang="en-US" sz="1200" b="1" dirty="0"/>
              <a:t>。首先建立一个空表，然后通过插入操作逐渐加入元素到线性表当中，最后输出线性表的所有元素看看是不是正确的插入线性表。</a:t>
            </a:r>
            <a:endParaRPr lang="en-US" altLang="zh-CN" sz="1200" b="1"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sz="1200"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1" dirty="0" err="1"/>
              <a:t>Test_ClearList</a:t>
            </a:r>
            <a:r>
              <a:rPr lang="zh-CN" altLang="en-US" sz="1200" b="1" dirty="0"/>
              <a:t>函数测试清空线性表的操作，但清空需要线性表已经建立且有元素，所有先调用</a:t>
            </a:r>
            <a:r>
              <a:rPr lang="en-US" altLang="zh-CN" sz="1200" b="1" dirty="0" err="1"/>
              <a:t>Test_CreateList</a:t>
            </a:r>
            <a:r>
              <a:rPr lang="zh-CN" altLang="en-US" sz="1200" b="1" dirty="0"/>
              <a:t>生成非空线性表并输出数据，然后通过</a:t>
            </a:r>
            <a:r>
              <a:rPr lang="en-US" altLang="zh-CN" sz="1200" b="1" dirty="0" err="1"/>
              <a:t>List_Empty</a:t>
            </a:r>
            <a:r>
              <a:rPr lang="zh-CN" altLang="en-US" sz="1200" b="1" dirty="0"/>
              <a:t>函数测试线性表是不是空的，再通过</a:t>
            </a:r>
            <a:r>
              <a:rPr lang="en-US" altLang="zh-CN" sz="1200" b="1" dirty="0" err="1"/>
              <a:t>List_Clear</a:t>
            </a:r>
            <a:r>
              <a:rPr lang="zh-CN" altLang="en-US" sz="1200" b="1" dirty="0"/>
              <a:t>进行清空操作</a:t>
            </a:r>
            <a:r>
              <a:rPr lang="en-US" altLang="zh-CN" sz="1200" b="1" dirty="0"/>
              <a:t>;</a:t>
            </a:r>
            <a:r>
              <a:rPr lang="en-US" altLang="zh-CN" sz="1200" b="1" baseline="0" dirty="0"/>
              <a:t> </a:t>
            </a:r>
            <a:r>
              <a:rPr lang="en-US" altLang="zh-CN" sz="1200" b="1" dirty="0" err="1"/>
              <a:t>List_Print</a:t>
            </a:r>
            <a:r>
              <a:rPr lang="zh-CN" altLang="en-US" sz="1200" b="1" dirty="0"/>
              <a:t>输出数据。</a:t>
            </a:r>
            <a:endParaRPr lang="en-US" altLang="zh-CN" sz="1200"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a:t>其他测试类似，这里不详细解释。</a:t>
            </a:r>
            <a:endParaRPr lang="en-US" altLang="zh-CN" sz="1200" b="1"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sz="1200" b="1"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758445-A8AD-4FA9-8749-A5073260DCD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1530189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80000"/>
              </a:lnSpc>
            </a:pPr>
            <a:r>
              <a:rPr lang="zh-CN" altLang="en-US" dirty="0"/>
              <a:t>（录屏）</a:t>
            </a:r>
            <a:r>
              <a:rPr lang="zh-CN" altLang="en-US" sz="2000" dirty="0"/>
              <a:t>实现方法</a:t>
            </a:r>
          </a:p>
          <a:p>
            <a:pPr lvl="1">
              <a:lnSpc>
                <a:spcPct val="80000"/>
              </a:lnSpc>
            </a:pPr>
            <a:r>
              <a:rPr lang="en-US" altLang="zh-CN" dirty="0"/>
              <a:t>front=(front+1)% MAXQUEUE</a:t>
            </a:r>
            <a:r>
              <a:rPr lang="zh-CN" altLang="en-US" dirty="0"/>
              <a:t>；</a:t>
            </a:r>
          </a:p>
          <a:p>
            <a:pPr lvl="1">
              <a:lnSpc>
                <a:spcPct val="80000"/>
              </a:lnSpc>
            </a:pPr>
            <a:r>
              <a:rPr lang="en-US" altLang="zh-CN" dirty="0"/>
              <a:t>rear=(rear+1)% MAXQUEUE</a:t>
            </a:r>
            <a:r>
              <a:rPr lang="zh-CN" altLang="en-US" dirty="0"/>
              <a:t>；</a:t>
            </a:r>
          </a:p>
          <a:p>
            <a:r>
              <a:rPr lang="zh-CN" altLang="en-US" dirty="0"/>
              <a:t>这样就是实现了循环顺序队列的入队与出队操作。</a:t>
            </a:r>
            <a:endParaRPr lang="en-US" altLang="zh-CN" dirty="0"/>
          </a:p>
          <a:p>
            <a:pPr lvl="1">
              <a:lnSpc>
                <a:spcPct val="80000"/>
              </a:lnSpc>
            </a:pPr>
            <a:r>
              <a:rPr lang="zh-CN" altLang="en-US" dirty="0"/>
              <a:t>比如，（</a:t>
            </a:r>
            <a:r>
              <a:rPr lang="en-US" altLang="zh-CN" dirty="0"/>
              <a:t>1</a:t>
            </a:r>
            <a:r>
              <a:rPr lang="zh-CN" altLang="en-US" dirty="0"/>
              <a:t>）现在队列中</a:t>
            </a:r>
            <a:r>
              <a:rPr lang="en-US" altLang="zh-CN" dirty="0"/>
              <a:t>front=4,rear=8</a:t>
            </a:r>
            <a:r>
              <a:rPr lang="zh-CN" altLang="en-US" dirty="0"/>
              <a:t>，队列里面依次存储</a:t>
            </a:r>
            <a:r>
              <a:rPr lang="en-US" altLang="zh-CN" dirty="0"/>
              <a:t>a5,a6,a7,a8</a:t>
            </a:r>
            <a:r>
              <a:rPr lang="zh-CN" altLang="en-US" dirty="0"/>
              <a:t>这</a:t>
            </a:r>
            <a:r>
              <a:rPr lang="en-US" altLang="zh-CN" dirty="0"/>
              <a:t>4</a:t>
            </a:r>
            <a:r>
              <a:rPr lang="zh-CN" altLang="en-US" dirty="0"/>
              <a:t>个数据，然后</a:t>
            </a:r>
            <a:r>
              <a:rPr lang="en-US" altLang="zh-CN" dirty="0"/>
              <a:t>a9,a10,a11,a12,a13,a14</a:t>
            </a:r>
            <a:r>
              <a:rPr lang="zh-CN" altLang="en-US" dirty="0"/>
              <a:t>这</a:t>
            </a:r>
            <a:r>
              <a:rPr lang="en-US" altLang="zh-CN" dirty="0"/>
              <a:t>6</a:t>
            </a:r>
            <a:r>
              <a:rPr lang="zh-CN" altLang="en-US" dirty="0"/>
              <a:t>个数据依次入队列，</a:t>
            </a:r>
            <a:r>
              <a:rPr lang="en-US" altLang="zh-CN" dirty="0"/>
              <a:t>rear=(rear+1)% MAXQUEUE</a:t>
            </a:r>
            <a:r>
              <a:rPr lang="zh-CN" altLang="en-US" dirty="0"/>
              <a:t>；当</a:t>
            </a:r>
            <a:r>
              <a:rPr lang="en-US" altLang="zh-CN" dirty="0"/>
              <a:t>a10</a:t>
            </a:r>
            <a:r>
              <a:rPr lang="zh-CN" altLang="en-US" dirty="0"/>
              <a:t>入队列之前，</a:t>
            </a:r>
            <a:r>
              <a:rPr lang="en-US" altLang="zh-CN" dirty="0"/>
              <a:t>rear=9</a:t>
            </a:r>
            <a:r>
              <a:rPr lang="zh-CN" altLang="en-US" dirty="0"/>
              <a:t>；</a:t>
            </a:r>
            <a:r>
              <a:rPr lang="en-US" altLang="zh-CN" dirty="0"/>
              <a:t>a10</a:t>
            </a:r>
            <a:r>
              <a:rPr lang="zh-CN" altLang="en-US" dirty="0"/>
              <a:t>入队列，则</a:t>
            </a:r>
            <a:r>
              <a:rPr lang="en-US" altLang="zh-CN" dirty="0"/>
              <a:t>rear=(9+1)%10=0</a:t>
            </a:r>
            <a:r>
              <a:rPr lang="zh-CN" altLang="en-US" dirty="0"/>
              <a:t>，这时</a:t>
            </a:r>
            <a:r>
              <a:rPr lang="en-US" altLang="zh-CN" dirty="0"/>
              <a:t>rear</a:t>
            </a:r>
            <a:r>
              <a:rPr lang="zh-CN" altLang="en-US" dirty="0"/>
              <a:t>指针又指向队列第一个空间，循环到未使用空间了，而避免了继续入队列的越界问题。</a:t>
            </a:r>
            <a:endParaRPr lang="en-US" altLang="zh-CN" dirty="0"/>
          </a:p>
          <a:p>
            <a:pPr lvl="1">
              <a:lnSpc>
                <a:spcPct val="80000"/>
              </a:lnSpc>
            </a:pPr>
            <a:r>
              <a:rPr lang="zh-CN" altLang="en-US" dirty="0"/>
              <a:t>（</a:t>
            </a:r>
            <a:r>
              <a:rPr lang="en-US" altLang="zh-CN" dirty="0"/>
              <a:t>2</a:t>
            </a:r>
            <a:r>
              <a:rPr lang="zh-CN" altLang="en-US" dirty="0"/>
              <a:t>）这时，队列已经满了，再入队列就会真溢出。这时，我们可以发现队列满的时候，</a:t>
            </a:r>
            <a:r>
              <a:rPr lang="en-US" altLang="zh-CN" dirty="0"/>
              <a:t>front=rear</a:t>
            </a:r>
          </a:p>
          <a:p>
            <a:pPr lvl="1">
              <a:lnSpc>
                <a:spcPct val="80000"/>
              </a:lnSpc>
            </a:pPr>
            <a:r>
              <a:rPr lang="zh-CN" altLang="en-US" dirty="0"/>
              <a:t>（</a:t>
            </a:r>
            <a:r>
              <a:rPr lang="en-US" altLang="zh-CN" dirty="0"/>
              <a:t>3</a:t>
            </a:r>
            <a:r>
              <a:rPr lang="zh-CN" altLang="en-US" dirty="0"/>
              <a:t>）持续出队列，</a:t>
            </a:r>
            <a:r>
              <a:rPr lang="en-US" altLang="zh-CN" dirty="0"/>
              <a:t>front</a:t>
            </a:r>
            <a:r>
              <a:rPr lang="zh-CN" altLang="en-US" dirty="0"/>
              <a:t>指针后移，当</a:t>
            </a:r>
            <a:r>
              <a:rPr lang="en-US" altLang="zh-CN" dirty="0"/>
              <a:t>front=9,</a:t>
            </a:r>
            <a:r>
              <a:rPr lang="zh-CN" altLang="en-US" dirty="0"/>
              <a:t>再出队列的时候，</a:t>
            </a:r>
            <a:r>
              <a:rPr lang="en-US" altLang="zh-CN" dirty="0"/>
              <a:t>front=(9+1)%10=0,</a:t>
            </a:r>
            <a:r>
              <a:rPr lang="zh-CN" altLang="en-US" dirty="0"/>
              <a:t>这时</a:t>
            </a:r>
            <a:r>
              <a:rPr lang="en-US" altLang="zh-CN" dirty="0"/>
              <a:t>front</a:t>
            </a:r>
            <a:r>
              <a:rPr lang="zh-CN" altLang="en-US" dirty="0"/>
              <a:t>指针也移动到地址前面，再继续出队列，当所有数据都出队列之后，这时也有</a:t>
            </a:r>
            <a:r>
              <a:rPr lang="en-US" altLang="zh-CN" dirty="0"/>
              <a:t>front=rear</a:t>
            </a:r>
          </a:p>
          <a:p>
            <a:pPr lvl="1">
              <a:lnSpc>
                <a:spcPct val="80000"/>
              </a:lnSpc>
            </a:pPr>
            <a:endParaRPr lang="en-US" altLang="zh-CN" dirty="0"/>
          </a:p>
          <a:p>
            <a:pPr lvl="1">
              <a:lnSpc>
                <a:spcPct val="80000"/>
              </a:lnSpc>
            </a:pPr>
            <a:endParaRPr lang="en-US" altLang="zh-CN"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314</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50496894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80000"/>
              </a:lnSpc>
            </a:pPr>
            <a:r>
              <a:rPr lang="zh-CN" altLang="en-US" dirty="0"/>
              <a:t>（录屏）</a:t>
            </a:r>
            <a:r>
              <a:rPr lang="zh-CN" altLang="en-US" sz="2000" dirty="0"/>
              <a:t>（</a:t>
            </a:r>
            <a:r>
              <a:rPr lang="en-US" altLang="zh-CN" sz="2000" dirty="0"/>
              <a:t>4</a:t>
            </a:r>
            <a:r>
              <a:rPr lang="zh-CN" altLang="en-US" sz="2000" dirty="0"/>
              <a:t>）因为队列空与队列满，都有</a:t>
            </a:r>
            <a:r>
              <a:rPr lang="en-US" altLang="zh-CN" sz="2000" dirty="0"/>
              <a:t>front=rear</a:t>
            </a:r>
            <a:r>
              <a:rPr lang="zh-CN" altLang="en-US" sz="2000" dirty="0"/>
              <a:t>，所以我们没有办法通过这个条件判断什么时候队列是空的，什么时候是满的。当然循环顺序队列，</a:t>
            </a:r>
            <a:r>
              <a:rPr lang="en-US" altLang="zh-CN" sz="2000" dirty="0"/>
              <a:t>front</a:t>
            </a:r>
            <a:r>
              <a:rPr lang="zh-CN" altLang="en-US" sz="2000" dirty="0"/>
              <a:t>和</a:t>
            </a:r>
            <a:r>
              <a:rPr lang="en-US" altLang="zh-CN" sz="2000" dirty="0"/>
              <a:t>rear</a:t>
            </a:r>
            <a:r>
              <a:rPr lang="zh-CN" altLang="en-US" sz="2000" dirty="0"/>
              <a:t>都是可以在队列的任意位置的，也不能说</a:t>
            </a:r>
            <a:r>
              <a:rPr lang="en-US" altLang="zh-CN" sz="2000" dirty="0"/>
              <a:t>front</a:t>
            </a:r>
            <a:r>
              <a:rPr lang="zh-CN" altLang="en-US" sz="2000" dirty="0"/>
              <a:t>或者</a:t>
            </a:r>
            <a:r>
              <a:rPr lang="en-US" altLang="zh-CN" sz="2000" dirty="0"/>
              <a:t>rear</a:t>
            </a:r>
            <a:r>
              <a:rPr lang="zh-CN" altLang="en-US" sz="2000" dirty="0"/>
              <a:t>在队列起始地址或者结束地址来判断。所以，我们必须增加新的条件，来判断队列空还是满。</a:t>
            </a:r>
            <a:endParaRPr lang="en-US" altLang="zh-CN" dirty="0"/>
          </a:p>
          <a:p>
            <a:pPr lvl="1">
              <a:lnSpc>
                <a:spcPct val="80000"/>
              </a:lnSpc>
            </a:pPr>
            <a:endParaRPr lang="en-US" altLang="zh-CN"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315</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52351250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xfrm>
            <a:off x="381000" y="685800"/>
            <a:ext cx="6096000" cy="3429000"/>
          </a:xfrm>
          <a:ln/>
        </p:spPr>
      </p:sp>
      <p:sp>
        <p:nvSpPr>
          <p:cNvPr id="251907" name="Rectangle 3"/>
          <p:cNvSpPr>
            <a:spLocks noGrp="1" noChangeArrowheads="1"/>
          </p:cNvSpPr>
          <p:nvPr>
            <p:ph type="body" idx="1"/>
          </p:nvPr>
        </p:nvSpPr>
        <p:spPr>
          <a:xfrm>
            <a:off x="914400" y="4343400"/>
            <a:ext cx="5029200" cy="4114800"/>
          </a:xfrm>
        </p:spPr>
        <p:txBody>
          <a:bodyPr/>
          <a:lstStyle/>
          <a:p>
            <a:endParaRPr lang="zh-CN" altLang="en-US" dirty="0"/>
          </a:p>
        </p:txBody>
      </p:sp>
    </p:spTree>
    <p:extLst>
      <p:ext uri="{BB962C8B-B14F-4D97-AF65-F5344CB8AC3E}">
        <p14:creationId xmlns:p14="http://schemas.microsoft.com/office/powerpoint/2010/main" val="363630637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a:t>
            </a:r>
            <a:r>
              <a:rPr lang="en-US" altLang="zh-CN" dirty="0"/>
              <a:t>+</a:t>
            </a:r>
            <a:r>
              <a:rPr lang="zh-CN" altLang="en-US" dirty="0"/>
              <a:t>录人）遇到问题，怎么解决？其实，无非三种思路：</a:t>
            </a:r>
            <a:endParaRPr lang="en-US" altLang="zh-CN" dirty="0"/>
          </a:p>
          <a:p>
            <a:pPr marL="228600" indent="-228600">
              <a:buAutoNum type="arabicPeriod"/>
            </a:pPr>
            <a:r>
              <a:rPr lang="zh-CN" altLang="en-US" dirty="0"/>
              <a:t>本质上去解决。什么叫本质？本质是</a:t>
            </a:r>
            <a:r>
              <a:rPr lang="zh-CN" altLang="en-US" sz="1200" kern="1200" dirty="0">
                <a:solidFill>
                  <a:schemeClr val="tx1"/>
                </a:solidFill>
                <a:effectLst/>
                <a:latin typeface="+mn-lt"/>
                <a:ea typeface="+mn-ea"/>
                <a:cs typeface="+mn-cs"/>
              </a:rPr>
              <a:t>指事物本身所固有的根本的属性。循环顺序队列满的本质是队列长度和空间大小相同；空的本质是队列长度为</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所以我们需要一个计数器，通过计数器的值判断空还是满。</a:t>
            </a:r>
            <a:endParaRPr lang="en-US" altLang="zh-CN" sz="1200" kern="1200" dirty="0">
              <a:solidFill>
                <a:schemeClr val="tx1"/>
              </a:solidFill>
              <a:effectLst/>
              <a:latin typeface="+mn-lt"/>
              <a:ea typeface="+mn-ea"/>
              <a:cs typeface="+mn-cs"/>
            </a:endParaRPr>
          </a:p>
          <a:p>
            <a:pPr marL="228600" indent="-228600">
              <a:buAutoNum type="arabicPeriod"/>
            </a:pPr>
            <a:r>
              <a:rPr lang="zh-CN" altLang="en-US" sz="1200" kern="1200" dirty="0">
                <a:solidFill>
                  <a:schemeClr val="tx1"/>
                </a:solidFill>
                <a:effectLst/>
                <a:latin typeface="+mn-lt"/>
                <a:ea typeface="+mn-ea"/>
                <a:cs typeface="+mn-cs"/>
              </a:rPr>
              <a:t>还可以从产生问题的原因入手。循环顺序队列满的原因是入队操作产生的，空是出队操作产生的，所以我们可以用一个标记，来标志是入队还是出队操作。</a:t>
            </a:r>
            <a:endParaRPr lang="en-US" altLang="zh-CN" sz="1200" kern="1200" dirty="0">
              <a:solidFill>
                <a:schemeClr val="tx1"/>
              </a:solidFill>
              <a:effectLst/>
              <a:latin typeface="+mn-lt"/>
              <a:ea typeface="+mn-ea"/>
              <a:cs typeface="+mn-cs"/>
            </a:endParaRPr>
          </a:p>
          <a:p>
            <a:pPr marL="228600" indent="-228600">
              <a:buAutoNum type="arabicPeriod"/>
            </a:pPr>
            <a:r>
              <a:rPr lang="zh-CN" altLang="en-US" dirty="0"/>
              <a:t>还可以通过不允许问题出现。也就是队列满和队列空都是</a:t>
            </a:r>
            <a:r>
              <a:rPr lang="en-US" altLang="zh-CN" dirty="0"/>
              <a:t>front=rear</a:t>
            </a:r>
            <a:r>
              <a:rPr lang="zh-CN" altLang="en-US" dirty="0"/>
              <a:t>，如果我们不允许，比如不允许队列满的时候</a:t>
            </a:r>
            <a:r>
              <a:rPr lang="en-US" altLang="zh-CN" dirty="0"/>
              <a:t>front=rear</a:t>
            </a:r>
            <a:r>
              <a:rPr lang="zh-CN" altLang="en-US" dirty="0"/>
              <a:t>情况出现，这时</a:t>
            </a:r>
            <a:r>
              <a:rPr lang="en-US" altLang="zh-CN" dirty="0"/>
              <a:t>front=rear</a:t>
            </a:r>
            <a:r>
              <a:rPr lang="zh-CN" altLang="en-US" dirty="0"/>
              <a:t>就只可能是队列空了。</a:t>
            </a:r>
            <a:endParaRPr lang="en-US" altLang="zh-CN" dirty="0"/>
          </a:p>
          <a:p>
            <a:pPr marL="0" indent="0">
              <a:buNone/>
            </a:pPr>
            <a:r>
              <a:rPr lang="zh-CN" altLang="en-US" dirty="0"/>
              <a:t>通过这个例子，也触发我们意识到，如果遇到问题，我们从哪里入手寻找解决问题的办法？是不是也可以从本质上考虑，从产生问题的原因，从避免问题出现三个角度入手？下面，我具体看看从三个方面怎么解决只通过</a:t>
            </a:r>
            <a:r>
              <a:rPr lang="en-US" altLang="zh-CN" dirty="0"/>
              <a:t>font=rear</a:t>
            </a:r>
            <a:r>
              <a:rPr lang="zh-CN" altLang="en-US" dirty="0"/>
              <a:t>判断队列空还是满的问题。</a:t>
            </a:r>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317</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421653430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spect="1" noChangeArrowheads="1" noTextEdit="1"/>
          </p:cNvSpPr>
          <p:nvPr>
            <p:ph type="sldImg"/>
          </p:nvPr>
        </p:nvSpPr>
        <p:spPr>
          <a:xfrm>
            <a:off x="381000" y="685800"/>
            <a:ext cx="6096000" cy="3429000"/>
          </a:xfrm>
          <a:ln/>
        </p:spPr>
      </p:sp>
      <p:sp>
        <p:nvSpPr>
          <p:cNvPr id="253955" name="Rectangle 3"/>
          <p:cNvSpPr>
            <a:spLocks noGrp="1" noChangeArrowheads="1"/>
          </p:cNvSpPr>
          <p:nvPr>
            <p:ph type="body" idx="1"/>
          </p:nvPr>
        </p:nvSpPr>
        <p:spPr>
          <a:xfrm>
            <a:off x="914400" y="4343400"/>
            <a:ext cx="50292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（录屏）第一种是本质解决方法。就是用一个计算器记载队列元素个数。</a:t>
            </a:r>
            <a:endParaRPr lang="en-US" altLang="zh-CN" dirty="0"/>
          </a:p>
          <a:p>
            <a:pPr lvl="2" eaLnBrk="0" hangingPunct="0">
              <a:buFontTx/>
              <a:buChar char="•"/>
            </a:pPr>
            <a:r>
              <a:rPr kumimoji="1" lang="zh-CN" altLang="en-US" sz="2600" b="1" dirty="0">
                <a:latin typeface="Times New Roman" panose="02020603050405020304" pitchFamily="18" charset="0"/>
              </a:rPr>
              <a:t>初始化时，队列为空，元素个数为</a:t>
            </a:r>
            <a:r>
              <a:rPr kumimoji="1" lang="en-US" altLang="zh-CN" sz="2600" b="1" dirty="0">
                <a:latin typeface="Times New Roman" panose="02020603050405020304" pitchFamily="18" charset="0"/>
              </a:rPr>
              <a:t>0</a:t>
            </a:r>
            <a:r>
              <a:rPr kumimoji="1" lang="zh-CN" altLang="en-US" sz="2600" b="1" dirty="0">
                <a:latin typeface="Times New Roman" panose="02020603050405020304" pitchFamily="18" charset="0"/>
              </a:rPr>
              <a:t>，因此</a:t>
            </a:r>
            <a:r>
              <a:rPr kumimoji="1" lang="en-US" altLang="zh-CN" sz="2600" b="1" dirty="0">
                <a:latin typeface="Times New Roman" panose="02020603050405020304" pitchFamily="18" charset="0"/>
              </a:rPr>
              <a:t>c=0;  </a:t>
            </a:r>
          </a:p>
          <a:p>
            <a:pPr lvl="2" eaLnBrk="0" hangingPunct="0">
              <a:buFontTx/>
              <a:buChar char="•"/>
            </a:pPr>
            <a:r>
              <a:rPr kumimoji="1" lang="en-US" altLang="zh-CN" sz="2600" b="1" dirty="0">
                <a:latin typeface="Times New Roman" panose="02020603050405020304" pitchFamily="18" charset="0"/>
              </a:rPr>
              <a:t> </a:t>
            </a:r>
            <a:r>
              <a:rPr kumimoji="1" lang="zh-CN" altLang="en-US" sz="2600" b="1" dirty="0">
                <a:latin typeface="Times New Roman" panose="02020603050405020304" pitchFamily="18" charset="0"/>
              </a:rPr>
              <a:t>当入队时，计数变量＋</a:t>
            </a:r>
            <a:r>
              <a:rPr kumimoji="1" lang="en-US" altLang="zh-CN" sz="2600" b="1" dirty="0">
                <a:latin typeface="Times New Roman" panose="02020603050405020304" pitchFamily="18" charset="0"/>
              </a:rPr>
              <a:t>1</a:t>
            </a:r>
            <a:r>
              <a:rPr kumimoji="1" lang="zh-CN" altLang="en-US" sz="2600" b="1" dirty="0">
                <a:latin typeface="Times New Roman" panose="02020603050405020304" pitchFamily="18" charset="0"/>
              </a:rPr>
              <a:t>（ </a:t>
            </a:r>
            <a:r>
              <a:rPr kumimoji="1" lang="en-US" altLang="zh-CN" sz="2600" b="1" dirty="0" err="1">
                <a:latin typeface="Times New Roman" panose="02020603050405020304" pitchFamily="18" charset="0"/>
              </a:rPr>
              <a:t>c++</a:t>
            </a:r>
            <a:r>
              <a:rPr kumimoji="1" lang="zh-CN" altLang="en-US" sz="2600" b="1" dirty="0">
                <a:latin typeface="Times New Roman" panose="02020603050405020304" pitchFamily="18" charset="0"/>
              </a:rPr>
              <a:t>）</a:t>
            </a:r>
          </a:p>
          <a:p>
            <a:pPr lvl="2" eaLnBrk="0" hangingPunct="0">
              <a:buFontTx/>
              <a:buChar char="•"/>
            </a:pPr>
            <a:r>
              <a:rPr kumimoji="1" lang="zh-CN" altLang="en-US" sz="2600" b="1" dirty="0">
                <a:latin typeface="Times New Roman" panose="02020603050405020304" pitchFamily="18" charset="0"/>
              </a:rPr>
              <a:t> 当出队时，计数变量－</a:t>
            </a:r>
            <a:r>
              <a:rPr kumimoji="1" lang="en-US" altLang="zh-CN" sz="2600" b="1" dirty="0">
                <a:latin typeface="Times New Roman" panose="02020603050405020304" pitchFamily="18" charset="0"/>
              </a:rPr>
              <a:t>1 </a:t>
            </a:r>
            <a:r>
              <a:rPr kumimoji="1" lang="zh-CN" altLang="en-US" sz="2600" b="1" dirty="0">
                <a:latin typeface="Times New Roman" panose="02020603050405020304" pitchFamily="18" charset="0"/>
              </a:rPr>
              <a:t>（</a:t>
            </a:r>
            <a:r>
              <a:rPr kumimoji="1" lang="en-US" altLang="zh-CN" sz="2600" b="1" dirty="0">
                <a:latin typeface="Times New Roman" panose="02020603050405020304" pitchFamily="18" charset="0"/>
              </a:rPr>
              <a:t>c--</a:t>
            </a:r>
            <a:r>
              <a:rPr kumimoji="1" lang="zh-CN" altLang="en-US" sz="2600" b="1" dirty="0">
                <a:latin typeface="Times New Roman" panose="02020603050405020304" pitchFamily="18" charset="0"/>
              </a:rPr>
              <a:t>）</a:t>
            </a:r>
          </a:p>
          <a:p>
            <a:pPr lvl="2" eaLnBrk="0" hangingPunct="0">
              <a:buFontTx/>
              <a:buChar char="•"/>
            </a:pPr>
            <a:r>
              <a:rPr kumimoji="1" lang="zh-CN" altLang="en-US" sz="2600" b="1" dirty="0">
                <a:latin typeface="Times New Roman" panose="02020603050405020304" pitchFamily="18" charset="0"/>
              </a:rPr>
              <a:t> 当计数变量＝</a:t>
            </a:r>
            <a:r>
              <a:rPr kumimoji="1" lang="en-US" altLang="zh-CN" sz="2600" b="1" dirty="0" err="1">
                <a:latin typeface="Times New Roman" panose="02020603050405020304" pitchFamily="18" charset="0"/>
              </a:rPr>
              <a:t>maxqsize</a:t>
            </a:r>
            <a:r>
              <a:rPr kumimoji="1" lang="zh-CN" altLang="en-US" sz="2600" b="1" dirty="0">
                <a:latin typeface="Times New Roman" panose="02020603050405020304" pitchFamily="18" charset="0"/>
              </a:rPr>
              <a:t>时，队满</a:t>
            </a:r>
          </a:p>
          <a:p>
            <a:pPr lvl="2" eaLnBrk="0" hangingPunct="0">
              <a:buFontTx/>
              <a:buChar char="•"/>
            </a:pPr>
            <a:r>
              <a:rPr kumimoji="1" lang="zh-CN" altLang="en-US" sz="2600" b="1" dirty="0">
                <a:latin typeface="Times New Roman" panose="02020603050405020304" pitchFamily="18" charset="0"/>
              </a:rPr>
              <a:t> 当计数变量＝</a:t>
            </a:r>
            <a:r>
              <a:rPr kumimoji="1" lang="en-US" altLang="zh-CN" sz="2600" b="1" dirty="0">
                <a:latin typeface="Times New Roman" panose="02020603050405020304" pitchFamily="18" charset="0"/>
              </a:rPr>
              <a:t>0</a:t>
            </a:r>
            <a:r>
              <a:rPr kumimoji="1" lang="zh-CN" altLang="en-US" sz="2600" b="1" dirty="0">
                <a:latin typeface="Times New Roman" panose="02020603050405020304" pitchFamily="18" charset="0"/>
              </a:rPr>
              <a:t>时，队空</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Tree>
    <p:extLst>
      <p:ext uri="{BB962C8B-B14F-4D97-AF65-F5344CB8AC3E}">
        <p14:creationId xmlns:p14="http://schemas.microsoft.com/office/powerpoint/2010/main" val="13693910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xfrm>
            <a:off x="381000" y="685800"/>
            <a:ext cx="6096000" cy="3429000"/>
          </a:xfrm>
          <a:ln/>
        </p:spPr>
      </p:sp>
      <p:sp>
        <p:nvSpPr>
          <p:cNvPr id="256003" name="Rectangle 3"/>
          <p:cNvSpPr>
            <a:spLocks noGrp="1" noChangeArrowheads="1"/>
          </p:cNvSpPr>
          <p:nvPr>
            <p:ph type="body" idx="1"/>
          </p:nvPr>
        </p:nvSpPr>
        <p:spPr>
          <a:xfrm>
            <a:off x="914400" y="4343400"/>
            <a:ext cx="5029200" cy="4114800"/>
          </a:xfrm>
        </p:spPr>
        <p:txBody>
          <a:bodyPr/>
          <a:lstStyle/>
          <a:p>
            <a:r>
              <a:rPr lang="zh-CN" altLang="en-US" dirty="0"/>
              <a:t>（录屏）第二种方法是产生问题的原因是入队操作还是出队操作造成</a:t>
            </a:r>
            <a:r>
              <a:rPr lang="en-US" altLang="zh-CN" dirty="0"/>
              <a:t>rear=front</a:t>
            </a:r>
            <a:r>
              <a:rPr lang="zh-CN" altLang="en-US" dirty="0"/>
              <a:t>的，我们用一个标志位。</a:t>
            </a:r>
            <a:endParaRPr lang="en-US" altLang="zh-CN" dirty="0"/>
          </a:p>
          <a:p>
            <a:pPr lvl="2">
              <a:lnSpc>
                <a:spcPct val="110000"/>
              </a:lnSpc>
            </a:pPr>
            <a:r>
              <a:rPr lang="zh-CN" altLang="en-US" b="0" dirty="0"/>
              <a:t> 初始化队列时： </a:t>
            </a:r>
            <a:r>
              <a:rPr lang="en-US" altLang="zh-CN" b="0" dirty="0" err="1"/>
              <a:t>sq</a:t>
            </a:r>
            <a:r>
              <a:rPr lang="en-US" altLang="zh-CN" b="0" dirty="0"/>
              <a:t>-&gt;</a:t>
            </a:r>
            <a:r>
              <a:rPr lang="en-US" altLang="en-US" b="0" dirty="0"/>
              <a:t> </a:t>
            </a:r>
            <a:r>
              <a:rPr lang="en-US" altLang="zh-CN" b="0" dirty="0"/>
              <a:t>front= </a:t>
            </a:r>
            <a:r>
              <a:rPr lang="en-US" altLang="zh-CN" b="0" dirty="0" err="1"/>
              <a:t>sq</a:t>
            </a:r>
            <a:r>
              <a:rPr lang="en-US" altLang="zh-CN" b="0" dirty="0"/>
              <a:t>-&gt;</a:t>
            </a:r>
            <a:r>
              <a:rPr lang="en-US" altLang="en-US" b="0" dirty="0"/>
              <a:t> </a:t>
            </a:r>
            <a:r>
              <a:rPr lang="en-US" altLang="zh-CN" b="0" dirty="0"/>
              <a:t>rear</a:t>
            </a:r>
            <a:r>
              <a:rPr lang="zh-CN" altLang="en-US" b="0" dirty="0"/>
              <a:t>，标志位为</a:t>
            </a:r>
            <a:r>
              <a:rPr lang="en-US" altLang="zh-CN" b="0" dirty="0"/>
              <a:t>false</a:t>
            </a:r>
          </a:p>
          <a:p>
            <a:pPr lvl="2">
              <a:lnSpc>
                <a:spcPct val="110000"/>
              </a:lnSpc>
            </a:pPr>
            <a:r>
              <a:rPr lang="en-US" altLang="zh-CN" b="0" dirty="0"/>
              <a:t>  </a:t>
            </a:r>
            <a:r>
              <a:rPr lang="zh-CN" altLang="en-US" b="0" dirty="0"/>
              <a:t>入队后，使</a:t>
            </a:r>
            <a:r>
              <a:rPr lang="en-US" altLang="zh-CN" b="0" dirty="0" err="1"/>
              <a:t>sq</a:t>
            </a:r>
            <a:r>
              <a:rPr lang="en-US" altLang="zh-CN" b="0" dirty="0"/>
              <a:t>-&gt;</a:t>
            </a:r>
            <a:r>
              <a:rPr lang="en-US" altLang="en-US" b="0" dirty="0"/>
              <a:t> </a:t>
            </a:r>
            <a:r>
              <a:rPr lang="en-US" altLang="zh-CN" b="0" dirty="0"/>
              <a:t>front= </a:t>
            </a:r>
            <a:r>
              <a:rPr lang="en-US" altLang="zh-CN" b="0" dirty="0" err="1"/>
              <a:t>sq</a:t>
            </a:r>
            <a:r>
              <a:rPr lang="en-US" altLang="zh-CN" b="0" dirty="0"/>
              <a:t>-&gt;</a:t>
            </a:r>
            <a:r>
              <a:rPr lang="en-US" altLang="en-US" b="0" dirty="0"/>
              <a:t> </a:t>
            </a:r>
            <a:r>
              <a:rPr lang="en-US" altLang="zh-CN" b="0" dirty="0"/>
              <a:t>rear</a:t>
            </a:r>
            <a:r>
              <a:rPr lang="zh-CN" altLang="en-US" b="0" dirty="0"/>
              <a:t>，则置标志位为</a:t>
            </a:r>
            <a:r>
              <a:rPr lang="en-US" altLang="zh-CN" b="0" dirty="0"/>
              <a:t>true</a:t>
            </a:r>
          </a:p>
          <a:p>
            <a:pPr lvl="2">
              <a:lnSpc>
                <a:spcPct val="110000"/>
              </a:lnSpc>
            </a:pPr>
            <a:r>
              <a:rPr lang="en-US" altLang="zh-CN" b="0" dirty="0"/>
              <a:t>  </a:t>
            </a:r>
            <a:r>
              <a:rPr lang="zh-CN" altLang="en-US" b="0" dirty="0"/>
              <a:t>出队后，将标志位置为</a:t>
            </a:r>
            <a:r>
              <a:rPr lang="en-US" altLang="zh-CN" b="0" dirty="0"/>
              <a:t>false</a:t>
            </a:r>
          </a:p>
          <a:p>
            <a:pPr lvl="2">
              <a:lnSpc>
                <a:spcPct val="110000"/>
              </a:lnSpc>
            </a:pPr>
            <a:r>
              <a:rPr lang="en-US" altLang="zh-CN" b="0" dirty="0"/>
              <a:t>  </a:t>
            </a:r>
            <a:r>
              <a:rPr lang="zh-CN" altLang="en-US" b="0" dirty="0"/>
              <a:t>当</a:t>
            </a:r>
            <a:r>
              <a:rPr lang="en-US" altLang="zh-CN" b="0" dirty="0" err="1"/>
              <a:t>sq</a:t>
            </a:r>
            <a:r>
              <a:rPr lang="en-US" altLang="zh-CN" b="0" dirty="0"/>
              <a:t>-&gt;</a:t>
            </a:r>
            <a:r>
              <a:rPr lang="en-US" altLang="en-US" b="0" dirty="0"/>
              <a:t> </a:t>
            </a:r>
            <a:r>
              <a:rPr lang="en-US" altLang="zh-CN" b="0" dirty="0"/>
              <a:t>front= </a:t>
            </a:r>
            <a:r>
              <a:rPr lang="en-US" altLang="zh-CN" b="0" dirty="0" err="1"/>
              <a:t>sq</a:t>
            </a:r>
            <a:r>
              <a:rPr lang="en-US" altLang="zh-CN" b="0" dirty="0"/>
              <a:t>-&gt;</a:t>
            </a:r>
            <a:r>
              <a:rPr lang="en-US" altLang="en-US" b="0" dirty="0"/>
              <a:t> </a:t>
            </a:r>
            <a:r>
              <a:rPr lang="en-US" altLang="zh-CN" b="0" dirty="0"/>
              <a:t>rear, </a:t>
            </a:r>
            <a:r>
              <a:rPr lang="zh-CN" altLang="en-US" b="0" dirty="0"/>
              <a:t>且标志位为</a:t>
            </a:r>
            <a:r>
              <a:rPr lang="en-US" altLang="zh-CN" b="0" dirty="0"/>
              <a:t>true</a:t>
            </a:r>
            <a:r>
              <a:rPr lang="zh-CN" altLang="en-US" b="0" dirty="0"/>
              <a:t>时，</a:t>
            </a:r>
            <a:r>
              <a:rPr lang="zh-CN" altLang="en-US" b="0" dirty="0">
                <a:solidFill>
                  <a:srgbClr val="FF0000"/>
                </a:solidFill>
              </a:rPr>
              <a:t>队满</a:t>
            </a:r>
            <a:r>
              <a:rPr lang="zh-CN" altLang="en-US" b="0" dirty="0"/>
              <a:t>。</a:t>
            </a:r>
          </a:p>
          <a:p>
            <a:pPr lvl="2">
              <a:lnSpc>
                <a:spcPct val="110000"/>
              </a:lnSpc>
            </a:pPr>
            <a:r>
              <a:rPr lang="zh-CN" altLang="en-US" b="0" dirty="0"/>
              <a:t>  当</a:t>
            </a:r>
            <a:r>
              <a:rPr lang="en-US" altLang="zh-CN" b="0" dirty="0" err="1"/>
              <a:t>sq</a:t>
            </a:r>
            <a:r>
              <a:rPr lang="en-US" altLang="zh-CN" b="0" dirty="0"/>
              <a:t>-&gt;</a:t>
            </a:r>
            <a:r>
              <a:rPr lang="en-US" altLang="en-US" b="0" dirty="0"/>
              <a:t> </a:t>
            </a:r>
            <a:r>
              <a:rPr lang="en-US" altLang="zh-CN" b="0" dirty="0"/>
              <a:t>front= </a:t>
            </a:r>
            <a:r>
              <a:rPr lang="en-US" altLang="zh-CN" b="0" dirty="0" err="1"/>
              <a:t>sq</a:t>
            </a:r>
            <a:r>
              <a:rPr lang="en-US" altLang="zh-CN" b="0" dirty="0"/>
              <a:t>-&gt;</a:t>
            </a:r>
            <a:r>
              <a:rPr lang="en-US" altLang="en-US" dirty="0">
                <a:solidFill>
                  <a:schemeClr val="accent2"/>
                </a:solidFill>
              </a:rPr>
              <a:t> </a:t>
            </a:r>
            <a:r>
              <a:rPr lang="en-US" altLang="zh-CN" b="0" dirty="0"/>
              <a:t>rear, </a:t>
            </a:r>
            <a:r>
              <a:rPr lang="zh-CN" altLang="en-US" b="0" dirty="0"/>
              <a:t>但标志位为</a:t>
            </a:r>
            <a:r>
              <a:rPr lang="en-US" altLang="zh-CN" b="0" dirty="0"/>
              <a:t>false</a:t>
            </a:r>
            <a:r>
              <a:rPr lang="zh-CN" altLang="en-US" b="0" dirty="0"/>
              <a:t>时，</a:t>
            </a:r>
            <a:r>
              <a:rPr lang="zh-CN" altLang="en-US" b="0" dirty="0">
                <a:solidFill>
                  <a:srgbClr val="FF0000"/>
                </a:solidFill>
              </a:rPr>
              <a:t>队空</a:t>
            </a:r>
            <a:r>
              <a:rPr lang="zh-CN" altLang="en-US" b="0" dirty="0"/>
              <a:t>。</a:t>
            </a:r>
          </a:p>
          <a:p>
            <a:pPr lvl="2">
              <a:lnSpc>
                <a:spcPct val="110000"/>
              </a:lnSpc>
            </a:pPr>
            <a:r>
              <a:rPr lang="zh-CN" altLang="en-US" b="0" dirty="0"/>
              <a:t>  其他为非空非满。</a:t>
            </a:r>
            <a:endParaRPr lang="zh-CN" altLang="en-US" dirty="0"/>
          </a:p>
        </p:txBody>
      </p:sp>
    </p:spTree>
    <p:extLst>
      <p:ext uri="{BB962C8B-B14F-4D97-AF65-F5344CB8AC3E}">
        <p14:creationId xmlns:p14="http://schemas.microsoft.com/office/powerpoint/2010/main" val="82208977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xfrm>
            <a:off x="381000" y="685800"/>
            <a:ext cx="6096000" cy="3429000"/>
          </a:xfrm>
          <a:ln/>
        </p:spPr>
      </p:sp>
      <p:sp>
        <p:nvSpPr>
          <p:cNvPr id="258051" name="Rectangle 3"/>
          <p:cNvSpPr>
            <a:spLocks noGrp="1" noChangeArrowheads="1"/>
          </p:cNvSpPr>
          <p:nvPr>
            <p:ph type="body" idx="1"/>
          </p:nvPr>
        </p:nvSpPr>
        <p:spPr>
          <a:xfrm>
            <a:off x="914400" y="4343400"/>
            <a:ext cx="5029200" cy="4114800"/>
          </a:xfrm>
        </p:spPr>
        <p:txBody>
          <a:bodyPr/>
          <a:lstStyle/>
          <a:p>
            <a:pPr>
              <a:buFont typeface="Wingdings" panose="05000000000000000000" pitchFamily="2" charset="2"/>
              <a:buNone/>
            </a:pPr>
            <a:r>
              <a:rPr lang="zh-CN" altLang="en-US" dirty="0"/>
              <a:t>（录屏）第三种是避免队列满的时候</a:t>
            </a:r>
            <a:r>
              <a:rPr lang="en-US" altLang="zh-CN" dirty="0"/>
              <a:t>front=rear</a:t>
            </a:r>
            <a:r>
              <a:rPr lang="zh-CN" altLang="en-US" dirty="0"/>
              <a:t>情况出现。但怎么做到这一点呢？避免队列真正的满，就</a:t>
            </a:r>
            <a:r>
              <a:rPr lang="zh-CN" altLang="en-US" sz="1200" b="0" dirty="0">
                <a:latin typeface="宋体" panose="02010600030101010101" pitchFamily="2" charset="-122"/>
              </a:rPr>
              <a:t>牺牲一个元素空间，来区别队空或队满。</a:t>
            </a:r>
          </a:p>
          <a:p>
            <a:r>
              <a:rPr lang="zh-CN" altLang="en-US" sz="1200" b="0" dirty="0">
                <a:latin typeface="宋体" panose="02010600030101010101" pitchFamily="2" charset="-122"/>
              </a:rPr>
              <a:t>入队前，先判</a:t>
            </a:r>
            <a:r>
              <a:rPr lang="en-US" altLang="zh-CN" sz="1100" dirty="0" err="1"/>
              <a:t>sq</a:t>
            </a:r>
            <a:r>
              <a:rPr lang="en-US" altLang="zh-CN" sz="1100" dirty="0"/>
              <a:t>-&gt;</a:t>
            </a:r>
            <a:r>
              <a:rPr lang="en-US" altLang="en-US" sz="1100" dirty="0"/>
              <a:t> </a:t>
            </a:r>
            <a:r>
              <a:rPr lang="en-US" altLang="zh-CN" sz="1200" b="0" dirty="0">
                <a:latin typeface="宋体" panose="02010600030101010101" pitchFamily="2" charset="-122"/>
              </a:rPr>
              <a:t>rear+1</a:t>
            </a:r>
            <a:r>
              <a:rPr lang="zh-CN" altLang="en-US" sz="1200" b="0" dirty="0">
                <a:latin typeface="宋体" panose="02010600030101010101" pitchFamily="2" charset="-122"/>
              </a:rPr>
              <a:t>是否等于</a:t>
            </a:r>
            <a:r>
              <a:rPr lang="en-US" altLang="zh-CN" sz="1100" dirty="0" err="1"/>
              <a:t>sq</a:t>
            </a:r>
            <a:r>
              <a:rPr lang="en-US" altLang="zh-CN" sz="1100" dirty="0"/>
              <a:t>-&gt;</a:t>
            </a:r>
            <a:r>
              <a:rPr lang="en-US" altLang="en-US" sz="1100" dirty="0">
                <a:solidFill>
                  <a:schemeClr val="accent2"/>
                </a:solidFill>
              </a:rPr>
              <a:t> </a:t>
            </a:r>
            <a:r>
              <a:rPr lang="en-US" altLang="zh-CN" sz="1200" b="0" dirty="0">
                <a:latin typeface="宋体" panose="02010600030101010101" pitchFamily="2" charset="-122"/>
              </a:rPr>
              <a:t>front</a:t>
            </a:r>
            <a:r>
              <a:rPr lang="zh-CN" altLang="en-US" sz="1200" b="0" dirty="0">
                <a:latin typeface="宋体" panose="02010600030101010101" pitchFamily="2" charset="-122"/>
              </a:rPr>
              <a:t>，若是则为队满。</a:t>
            </a:r>
          </a:p>
          <a:p>
            <a:r>
              <a:rPr lang="zh-CN" altLang="en-US" sz="1200" b="0" dirty="0">
                <a:latin typeface="宋体" panose="02010600030101010101" pitchFamily="2" charset="-122"/>
              </a:rPr>
              <a:t>而当</a:t>
            </a:r>
            <a:r>
              <a:rPr lang="en-US" altLang="zh-CN" sz="1100" b="0" dirty="0" err="1"/>
              <a:t>sq</a:t>
            </a:r>
            <a:r>
              <a:rPr lang="en-US" altLang="zh-CN" sz="1100" b="0" dirty="0"/>
              <a:t>-&gt;</a:t>
            </a:r>
            <a:r>
              <a:rPr lang="en-US" altLang="en-US" sz="1100" b="0" dirty="0"/>
              <a:t> </a:t>
            </a:r>
            <a:r>
              <a:rPr lang="en-US" altLang="zh-CN" sz="1200" b="0" dirty="0">
                <a:latin typeface="宋体" panose="02010600030101010101" pitchFamily="2" charset="-122"/>
              </a:rPr>
              <a:t>front==</a:t>
            </a:r>
            <a:r>
              <a:rPr lang="en-US" altLang="zh-CN" sz="1100" b="0" dirty="0" err="1"/>
              <a:t>sq</a:t>
            </a:r>
            <a:r>
              <a:rPr lang="en-US" altLang="zh-CN" sz="1100" b="0" dirty="0"/>
              <a:t>-&gt;</a:t>
            </a:r>
            <a:r>
              <a:rPr lang="en-US" altLang="en-US" sz="1100" b="0" dirty="0"/>
              <a:t> </a:t>
            </a:r>
            <a:r>
              <a:rPr lang="en-US" altLang="zh-CN" sz="1200" b="0" dirty="0">
                <a:latin typeface="宋体" panose="02010600030101010101" pitchFamily="2" charset="-122"/>
              </a:rPr>
              <a:t>rear</a:t>
            </a:r>
            <a:r>
              <a:rPr lang="zh-CN" altLang="en-US" sz="1200" b="0" dirty="0">
                <a:latin typeface="宋体" panose="02010600030101010101" pitchFamily="2" charset="-122"/>
              </a:rPr>
              <a:t>时，为队空。</a:t>
            </a:r>
          </a:p>
          <a:p>
            <a:pPr algn="just">
              <a:buFont typeface="Wingdings" panose="05000000000000000000" pitchFamily="2" charset="2"/>
              <a:buNone/>
            </a:pPr>
            <a:r>
              <a:rPr lang="zh-CN" altLang="en-US" sz="1100" b="0" dirty="0">
                <a:solidFill>
                  <a:srgbClr val="FF0000"/>
                </a:solidFill>
                <a:latin typeface="宋体" panose="02010600030101010101" pitchFamily="2" charset="-122"/>
              </a:rPr>
              <a:t>前例：当</a:t>
            </a:r>
            <a:r>
              <a:rPr lang="en-US" altLang="zh-CN" sz="1100" b="0" dirty="0">
                <a:solidFill>
                  <a:srgbClr val="FF0000"/>
                </a:solidFill>
                <a:latin typeface="宋体" panose="02010600030101010101" pitchFamily="2" charset="-122"/>
              </a:rPr>
              <a:t>E</a:t>
            </a:r>
            <a:r>
              <a:rPr lang="zh-CN" altLang="en-US" sz="1100" b="0" dirty="0">
                <a:solidFill>
                  <a:srgbClr val="FF0000"/>
                </a:solidFill>
                <a:latin typeface="宋体" panose="02010600030101010101" pitchFamily="2" charset="-122"/>
              </a:rPr>
              <a:t>入队后，就认为队已满，</a:t>
            </a:r>
          </a:p>
          <a:p>
            <a:pPr algn="just">
              <a:buFont typeface="Wingdings" panose="05000000000000000000" pitchFamily="2" charset="2"/>
              <a:buNone/>
            </a:pPr>
            <a:r>
              <a:rPr lang="zh-CN" altLang="en-US" sz="1100" b="0" dirty="0">
                <a:solidFill>
                  <a:srgbClr val="FF0000"/>
                </a:solidFill>
                <a:latin typeface="宋体" panose="02010600030101010101" pitchFamily="2" charset="-122"/>
              </a:rPr>
              <a:t>      而当</a:t>
            </a:r>
            <a:r>
              <a:rPr lang="en-US" altLang="zh-CN" sz="1100" b="0" dirty="0">
                <a:solidFill>
                  <a:srgbClr val="FF0000"/>
                </a:solidFill>
                <a:latin typeface="宋体" panose="02010600030101010101" pitchFamily="2" charset="-122"/>
              </a:rPr>
              <a:t>F</a:t>
            </a:r>
            <a:r>
              <a:rPr lang="zh-CN" altLang="en-US" sz="1100" b="0" dirty="0">
                <a:solidFill>
                  <a:srgbClr val="FF0000"/>
                </a:solidFill>
                <a:latin typeface="宋体" panose="02010600030101010101" pitchFamily="2" charset="-122"/>
              </a:rPr>
              <a:t>再要入队时，就拒绝入队。</a:t>
            </a:r>
          </a:p>
          <a:p>
            <a:r>
              <a:rPr lang="zh-CN" altLang="en-US" dirty="0"/>
              <a:t>比如我们这里的循环队列，</a:t>
            </a:r>
            <a:r>
              <a:rPr lang="en-US" altLang="zh-CN" dirty="0"/>
              <a:t>front</a:t>
            </a:r>
            <a:r>
              <a:rPr lang="zh-CN" altLang="en-US" dirty="0"/>
              <a:t>指向队列第一个元素</a:t>
            </a:r>
            <a:r>
              <a:rPr lang="en-US" altLang="zh-CN" dirty="0"/>
              <a:t>A</a:t>
            </a:r>
            <a:r>
              <a:rPr lang="zh-CN" altLang="en-US" dirty="0"/>
              <a:t>的前面，</a:t>
            </a:r>
            <a:r>
              <a:rPr lang="en-US" altLang="zh-CN" dirty="0"/>
              <a:t>rear</a:t>
            </a:r>
            <a:r>
              <a:rPr lang="zh-CN" altLang="en-US" dirty="0"/>
              <a:t>指向队列最后数据</a:t>
            </a:r>
            <a:r>
              <a:rPr lang="en-US" altLang="zh-CN" dirty="0"/>
              <a:t>E</a:t>
            </a:r>
            <a:r>
              <a:rPr lang="zh-CN" altLang="en-US" dirty="0"/>
              <a:t>，这时还有一个空间可以进行入队操作，但是这个空间我们不使用，因为有</a:t>
            </a:r>
            <a:r>
              <a:rPr lang="en-US" altLang="zh-CN" dirty="0"/>
              <a:t>(rear+1)%</a:t>
            </a:r>
            <a:r>
              <a:rPr lang="en-US" altLang="zh-CN" dirty="0" err="1"/>
              <a:t>maxsize</a:t>
            </a:r>
            <a:r>
              <a:rPr lang="en-US" altLang="zh-CN" dirty="0"/>
              <a:t>==front</a:t>
            </a:r>
            <a:r>
              <a:rPr lang="zh-CN" altLang="en-US" dirty="0"/>
              <a:t>的情况，所以即使</a:t>
            </a:r>
            <a:r>
              <a:rPr lang="en-US" altLang="zh-CN" dirty="0"/>
              <a:t>F</a:t>
            </a:r>
            <a:r>
              <a:rPr lang="zh-CN" altLang="en-US" dirty="0"/>
              <a:t>要求入队列，我们也认为已经满了拒绝入队列请求。</a:t>
            </a:r>
            <a:endParaRPr lang="en-US" altLang="zh-CN" dirty="0"/>
          </a:p>
          <a:p>
            <a:r>
              <a:rPr lang="zh-CN" altLang="en-US" dirty="0"/>
              <a:t>这样，通过损失一个空间而避免真正满的情况出现，从而避免满的时候有</a:t>
            </a:r>
            <a:r>
              <a:rPr lang="en-US" altLang="zh-CN" dirty="0"/>
              <a:t>front=rear</a:t>
            </a:r>
            <a:r>
              <a:rPr lang="zh-CN" altLang="en-US" dirty="0"/>
              <a:t>情况，从而能够区分队列满还是空。</a:t>
            </a:r>
            <a:endParaRPr lang="en-US" altLang="zh-CN" dirty="0"/>
          </a:p>
          <a:p>
            <a:endParaRPr lang="zh-CN" altLang="en-US" dirty="0"/>
          </a:p>
        </p:txBody>
      </p:sp>
    </p:spTree>
    <p:extLst>
      <p:ext uri="{BB962C8B-B14F-4D97-AF65-F5344CB8AC3E}">
        <p14:creationId xmlns:p14="http://schemas.microsoft.com/office/powerpoint/2010/main" val="136130944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（录人）那么，这三种处理方式，我们优先选择哪一种呢？由于前面</a:t>
            </a:r>
            <a:r>
              <a:rPr lang="en-US" altLang="zh-CN" dirty="0"/>
              <a:t>2</a:t>
            </a:r>
            <a:r>
              <a:rPr lang="zh-CN" altLang="en-US" dirty="0"/>
              <a:t>种都需要额外变量，只有第三种方法不需要额外变量，所以优先选择第三种方法判断队列空还是满。当然，您编程的时候也是可以选择其他</a:t>
            </a:r>
            <a:r>
              <a:rPr lang="en-US" altLang="zh-CN" dirty="0"/>
              <a:t>2</a:t>
            </a:r>
            <a:r>
              <a:rPr lang="zh-CN" altLang="en-US" dirty="0"/>
              <a:t>种方法。</a:t>
            </a:r>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321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34698590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（录屏）前面已经分析，队列采用顺序与链式存储结构的效率都很高，入队与出队都是</a:t>
            </a:r>
            <a:r>
              <a:rPr lang="en-US" altLang="zh-CN" dirty="0"/>
              <a:t>O(1)</a:t>
            </a:r>
            <a:r>
              <a:rPr lang="zh-CN" altLang="en-US" dirty="0"/>
              <a:t>的时间复杂度。但如果不能预估空间大小，或者数据量过大，优先选择链式存储结构，避免大的连续空间的分配。那么，采用什么数据类型实现队列操作呢？</a:t>
            </a:r>
          </a:p>
          <a:p>
            <a:endParaRPr lang="zh-CN" altLang="en-US"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322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7569729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（录屏）我们分析，队列的主要操作：链表尾部插入，链表头部删除。</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因此，第一：需要有头结点，避免第一个结点操作需要和链表是否空区分，降低操作的复杂性。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第二：需要</a:t>
            </a:r>
            <a:r>
              <a:rPr lang="en-US" altLang="zh-CN" dirty="0"/>
              <a:t>2</a:t>
            </a:r>
            <a:r>
              <a:rPr lang="zh-CN" altLang="en-US" dirty="0"/>
              <a:t>个指针：</a:t>
            </a:r>
            <a:r>
              <a:rPr lang="zh-CN" altLang="en-US" kern="0" dirty="0"/>
              <a:t>头指针指向第</a:t>
            </a:r>
            <a:r>
              <a:rPr lang="en-US" altLang="zh-CN" kern="0" dirty="0"/>
              <a:t>1</a:t>
            </a:r>
            <a:r>
              <a:rPr lang="zh-CN" altLang="en-US" kern="0" dirty="0"/>
              <a:t>个结点，尾指针指向最后</a:t>
            </a:r>
            <a:r>
              <a:rPr lang="en-US" altLang="zh-CN" kern="0" dirty="0"/>
              <a:t>1</a:t>
            </a:r>
            <a:r>
              <a:rPr lang="zh-CN" altLang="en-US" kern="0" dirty="0"/>
              <a:t>个结点</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323</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420765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a:t>特别说明一下：因为需要查看线性表中的数据，所以增加打印线性表的基本操作</a:t>
            </a:r>
            <a:r>
              <a:rPr lang="en-US" altLang="zh-CN" sz="1200" b="1" dirty="0"/>
              <a:t>; </a:t>
            </a:r>
            <a:r>
              <a:rPr lang="en-US" altLang="zh-CN" sz="1200" b="1" dirty="0" err="1"/>
              <a:t>List_Print</a:t>
            </a:r>
            <a:r>
              <a:rPr lang="zh-CN" altLang="en-US" sz="1200" b="1" dirty="0"/>
              <a:t>！</a:t>
            </a:r>
            <a:endParaRPr lang="en-US" altLang="zh-CN" sz="1200"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a:t>不过，这只是我们的分析，要真正编程还做不到，因为线性表的基本函数并没有实现函数体，要实现函数体，就需要确定数据元素具体类型，分配空间操作数据。</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sz="1200" b="1"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758445-A8AD-4FA9-8749-A5073260DCD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5769847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（录屏）根据分析，我们绘制出链表结构。假设</a:t>
            </a:r>
            <a:r>
              <a:rPr lang="en-US" altLang="zh-CN" dirty="0"/>
              <a:t>q</a:t>
            </a:r>
            <a:r>
              <a:rPr lang="zh-CN" altLang="en-US" dirty="0"/>
              <a:t>指针指向队列，则空队列的时候，</a:t>
            </a:r>
            <a:r>
              <a:rPr lang="en-US" altLang="zh-CN" dirty="0"/>
              <a:t>q-&gt;front</a:t>
            </a:r>
            <a:r>
              <a:rPr lang="zh-CN" altLang="en-US" dirty="0"/>
              <a:t>和</a:t>
            </a:r>
            <a:r>
              <a:rPr lang="en-US" altLang="zh-CN" dirty="0"/>
              <a:t>q-&gt;rear</a:t>
            </a:r>
            <a:r>
              <a:rPr lang="zh-CN" altLang="en-US" dirty="0"/>
              <a:t>都指向头结点，而头结点的</a:t>
            </a:r>
            <a:r>
              <a:rPr lang="en-US" altLang="zh-CN" dirty="0"/>
              <a:t>next</a:t>
            </a:r>
            <a:r>
              <a:rPr lang="zh-CN" altLang="en-US" dirty="0"/>
              <a:t>指针域为空，表示没有数据结点，如图（</a:t>
            </a:r>
            <a:r>
              <a:rPr lang="en-US" altLang="zh-CN" dirty="0"/>
              <a:t>a</a:t>
            </a:r>
            <a:r>
              <a:rPr lang="zh-CN" altLang="en-US" dirty="0"/>
              <a:t>）所示。当有数据</a:t>
            </a:r>
            <a:r>
              <a:rPr lang="en-US" altLang="zh-CN" dirty="0"/>
              <a:t>a1</a:t>
            </a:r>
            <a:r>
              <a:rPr lang="zh-CN" altLang="en-US" dirty="0"/>
              <a:t>入队列，则新建结点</a:t>
            </a:r>
            <a:r>
              <a:rPr lang="en-US" altLang="zh-CN" dirty="0" err="1"/>
              <a:t>p,p</a:t>
            </a:r>
            <a:r>
              <a:rPr lang="en-US" altLang="zh-CN" dirty="0"/>
              <a:t>-&gt;next=</a:t>
            </a:r>
            <a:r>
              <a:rPr lang="en-US" altLang="zh-CN" dirty="0" err="1"/>
              <a:t>NULL,p</a:t>
            </a:r>
            <a:r>
              <a:rPr lang="en-US" altLang="zh-CN" dirty="0"/>
              <a:t>-&gt;data=a1</a:t>
            </a:r>
            <a:r>
              <a:rPr lang="zh-CN" altLang="en-US" dirty="0"/>
              <a:t>。尾指针所指结点的</a:t>
            </a:r>
            <a:r>
              <a:rPr lang="en-US" altLang="zh-CN" dirty="0"/>
              <a:t>next=</a:t>
            </a:r>
            <a:r>
              <a:rPr lang="zh-CN" altLang="en-US" dirty="0"/>
              <a:t>指向新结点，将</a:t>
            </a:r>
            <a:r>
              <a:rPr lang="en-US" altLang="zh-CN" dirty="0"/>
              <a:t>a1</a:t>
            </a:r>
            <a:r>
              <a:rPr lang="zh-CN" altLang="en-US" dirty="0"/>
              <a:t>所在结点插入队列中。然后</a:t>
            </a:r>
            <a:r>
              <a:rPr lang="en-US" altLang="zh-CN" dirty="0"/>
              <a:t>q-&gt;rear=p,a1</a:t>
            </a:r>
            <a:r>
              <a:rPr lang="zh-CN" altLang="en-US" dirty="0"/>
              <a:t>所在结点是尾结点，所以修改尾指针指向</a:t>
            </a:r>
            <a:r>
              <a:rPr lang="en-US" altLang="zh-CN" dirty="0"/>
              <a:t>p</a:t>
            </a:r>
            <a:r>
              <a:rPr lang="zh-CN" altLang="en-US" dirty="0"/>
              <a:t>。如图</a:t>
            </a:r>
            <a:r>
              <a:rPr lang="en-US" altLang="zh-CN" dirty="0"/>
              <a:t>(b)</a:t>
            </a:r>
            <a:r>
              <a:rPr lang="zh-CN" altLang="en-US" dirty="0"/>
              <a:t>所示。</a:t>
            </a:r>
            <a:endParaRPr lang="en-US" altLang="zh-CN" dirty="0"/>
          </a:p>
          <a:p>
            <a:r>
              <a:rPr lang="zh-CN" altLang="en-US" dirty="0"/>
              <a:t>采用相同的操作，</a:t>
            </a:r>
            <a:r>
              <a:rPr lang="en-US" altLang="zh-CN" dirty="0"/>
              <a:t>a2,a3,…,an</a:t>
            </a:r>
            <a:r>
              <a:rPr lang="zh-CN" altLang="en-US" dirty="0"/>
              <a:t>依次入队列，得到如图（</a:t>
            </a:r>
            <a:r>
              <a:rPr lang="en-US" altLang="zh-CN" dirty="0"/>
              <a:t>c</a:t>
            </a:r>
            <a:r>
              <a:rPr lang="zh-CN" altLang="en-US" dirty="0"/>
              <a:t>）所示的链式队列。</a:t>
            </a:r>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324</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9774666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（录屏）所以，我们需要定义数据所在结点</a:t>
            </a:r>
            <a:r>
              <a:rPr lang="en-US" altLang="zh-CN" dirty="0" err="1"/>
              <a:t>struct</a:t>
            </a:r>
            <a:r>
              <a:rPr lang="en-US" altLang="zh-CN" dirty="0"/>
              <a:t> node </a:t>
            </a:r>
            <a:r>
              <a:rPr lang="zh-CN" altLang="en-US" dirty="0"/>
              <a:t>：数据域和指向自己这种结构的指针域。然后队列结构</a:t>
            </a:r>
            <a:r>
              <a:rPr lang="en-US" altLang="zh-CN" dirty="0" err="1"/>
              <a:t>struct</a:t>
            </a:r>
            <a:r>
              <a:rPr lang="en-US" altLang="zh-CN" dirty="0"/>
              <a:t> queue</a:t>
            </a:r>
            <a:r>
              <a:rPr lang="zh-CN" altLang="en-US" dirty="0"/>
              <a:t>有</a:t>
            </a:r>
            <a:r>
              <a:rPr lang="en-US" altLang="zh-CN" dirty="0"/>
              <a:t>2</a:t>
            </a:r>
            <a:r>
              <a:rPr lang="zh-CN" altLang="en-US" dirty="0"/>
              <a:t>个指针</a:t>
            </a:r>
            <a:r>
              <a:rPr lang="en-US" altLang="zh-CN" dirty="0"/>
              <a:t>front</a:t>
            </a:r>
            <a:r>
              <a:rPr lang="zh-CN" altLang="en-US" dirty="0"/>
              <a:t>和</a:t>
            </a:r>
            <a:r>
              <a:rPr lang="en-US" altLang="zh-CN" dirty="0"/>
              <a:t>rear</a:t>
            </a:r>
            <a:r>
              <a:rPr lang="zh-CN" altLang="en-US" dirty="0"/>
              <a:t>，分别指向头结点和最后</a:t>
            </a:r>
            <a:r>
              <a:rPr lang="en-US" altLang="zh-CN" dirty="0"/>
              <a:t>1</a:t>
            </a:r>
            <a:r>
              <a:rPr lang="zh-CN" altLang="en-US" dirty="0"/>
              <a:t>个元素结点。</a:t>
            </a:r>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325</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80437060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lang="zh-CN" altLang="en-US" dirty="0"/>
              <a:t>（录屏）定义了队列之后，就可以用自定义结构类型定义变量。比如我们定义队列指针</a:t>
            </a:r>
            <a:r>
              <a:rPr lang="en-US" altLang="zh-CN" b="1" dirty="0" err="1"/>
              <a:t>QueuePtr</a:t>
            </a:r>
            <a:r>
              <a:rPr lang="en-US" altLang="zh-CN" b="1" dirty="0"/>
              <a:t> Q;</a:t>
            </a:r>
            <a:r>
              <a:rPr lang="zh-CN" altLang="en-US" b="1" dirty="0"/>
              <a:t>头结点</a:t>
            </a:r>
            <a:r>
              <a:rPr lang="en-US" altLang="zh-CN" b="1" dirty="0" err="1"/>
              <a:t>QNode</a:t>
            </a:r>
            <a:r>
              <a:rPr lang="en-US" altLang="zh-CN" b="1" dirty="0"/>
              <a:t> </a:t>
            </a:r>
            <a:r>
              <a:rPr lang="en-US" altLang="zh-CN" b="1" dirty="0" err="1"/>
              <a:t>hNode</a:t>
            </a:r>
            <a:r>
              <a:rPr lang="en-US" altLang="zh-CN" b="1" dirty="0"/>
              <a:t>;</a:t>
            </a:r>
          </a:p>
          <a:p>
            <a:pPr marL="0" marR="0" lvl="0" indent="0" algn="l" defTabSz="914400" rtl="0" eaLnBrk="1" fontAlgn="auto" latinLnBrk="0" hangingPunct="1">
              <a:lnSpc>
                <a:spcPct val="100000"/>
              </a:lnSpc>
              <a:spcBef>
                <a:spcPct val="50000"/>
              </a:spcBef>
              <a:spcAft>
                <a:spcPts val="0"/>
              </a:spcAft>
              <a:buClrTx/>
              <a:buSzTx/>
              <a:buFontTx/>
              <a:buNone/>
              <a:tabLst/>
              <a:defRPr/>
            </a:pPr>
            <a:r>
              <a:rPr lang="zh-CN" altLang="en-US" b="1" dirty="0"/>
              <a:t>初始的时候是空表，队列的</a:t>
            </a:r>
            <a:r>
              <a:rPr lang="en-US" altLang="zh-CN" b="1" dirty="0"/>
              <a:t>font</a:t>
            </a:r>
            <a:r>
              <a:rPr lang="zh-CN" altLang="en-US" b="1" dirty="0"/>
              <a:t>和</a:t>
            </a:r>
            <a:r>
              <a:rPr lang="en-US" altLang="zh-CN" b="1" dirty="0"/>
              <a:t>rear</a:t>
            </a:r>
            <a:r>
              <a:rPr lang="zh-CN" altLang="en-US" b="1" dirty="0"/>
              <a:t>指针都指向头结点。</a:t>
            </a:r>
            <a:r>
              <a:rPr lang="en-US" altLang="zh-CN" b="1" dirty="0"/>
              <a:t>Q-&gt;front=&amp; </a:t>
            </a:r>
            <a:r>
              <a:rPr lang="en-US" altLang="zh-CN" b="1" dirty="0" err="1"/>
              <a:t>hNode</a:t>
            </a:r>
            <a:r>
              <a:rPr lang="en-US" altLang="zh-CN" b="1" dirty="0"/>
              <a:t>;</a:t>
            </a:r>
          </a:p>
          <a:p>
            <a:pPr>
              <a:spcBef>
                <a:spcPct val="50000"/>
              </a:spcBef>
            </a:pPr>
            <a:r>
              <a:rPr lang="en-US" altLang="zh-CN" b="1" dirty="0"/>
              <a:t>Q-&gt;rear=&amp; </a:t>
            </a:r>
            <a:r>
              <a:rPr lang="en-US" altLang="zh-CN" b="1" dirty="0" err="1"/>
              <a:t>hNode</a:t>
            </a:r>
            <a:r>
              <a:rPr lang="en-US" altLang="zh-CN" b="1" dirty="0"/>
              <a:t>;</a:t>
            </a:r>
          </a:p>
          <a:p>
            <a:pPr>
              <a:spcBef>
                <a:spcPct val="50000"/>
              </a:spcBef>
            </a:pPr>
            <a:endParaRPr lang="en-US" altLang="zh-CN" b="1" dirty="0"/>
          </a:p>
          <a:p>
            <a:pPr>
              <a:spcBef>
                <a:spcPct val="50000"/>
              </a:spcBef>
            </a:pPr>
            <a:endParaRPr lang="en-US" altLang="zh-CN" b="1"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326</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17376038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（录屏）为了好画图，</a:t>
            </a:r>
            <a:r>
              <a:rPr lang="en-US" altLang="zh-CN" dirty="0"/>
              <a:t>q</a:t>
            </a:r>
            <a:r>
              <a:rPr lang="zh-CN" altLang="en-US" dirty="0"/>
              <a:t>指针没有画出来，但我们访问头尾指针的时候，实际还是通过</a:t>
            </a:r>
            <a:r>
              <a:rPr lang="en-US" altLang="zh-CN" dirty="0"/>
              <a:t>Q</a:t>
            </a:r>
            <a:r>
              <a:rPr lang="zh-CN" altLang="en-US" dirty="0"/>
              <a:t>指针访问</a:t>
            </a:r>
            <a:r>
              <a:rPr lang="en-US" altLang="zh-CN" dirty="0"/>
              <a:t>front</a:t>
            </a:r>
            <a:r>
              <a:rPr lang="zh-CN" altLang="en-US" dirty="0"/>
              <a:t>和</a:t>
            </a:r>
            <a:r>
              <a:rPr lang="en-US" altLang="zh-CN" dirty="0"/>
              <a:t>rear</a:t>
            </a:r>
            <a:r>
              <a:rPr lang="zh-CN" altLang="en-US" dirty="0"/>
              <a:t>指针的。</a:t>
            </a:r>
            <a:endParaRPr lang="en-US" altLang="zh-CN" dirty="0"/>
          </a:p>
          <a:p>
            <a:pPr lvl="2"/>
            <a:r>
              <a:rPr lang="zh-CN" altLang="en-US" dirty="0"/>
              <a:t>初始是空队列，所以</a:t>
            </a:r>
            <a:r>
              <a:rPr lang="en-US" altLang="zh-CN" dirty="0"/>
              <a:t>font</a:t>
            </a:r>
            <a:r>
              <a:rPr lang="zh-CN" altLang="en-US" dirty="0"/>
              <a:t>和</a:t>
            </a:r>
            <a:r>
              <a:rPr lang="en-US" altLang="zh-CN" dirty="0"/>
              <a:t>rear</a:t>
            </a:r>
            <a:r>
              <a:rPr lang="zh-CN" altLang="en-US" dirty="0"/>
              <a:t>指向的头结点的</a:t>
            </a:r>
            <a:r>
              <a:rPr lang="en-US" altLang="zh-CN" dirty="0"/>
              <a:t>next</a:t>
            </a:r>
            <a:r>
              <a:rPr lang="zh-CN" altLang="en-US" dirty="0"/>
              <a:t>是空的，也就是没有数据结点。因为</a:t>
            </a:r>
            <a:r>
              <a:rPr lang="en-US" altLang="zh-CN" dirty="0"/>
              <a:t>Q-&gt;front</a:t>
            </a:r>
            <a:r>
              <a:rPr lang="zh-CN" altLang="en-US" dirty="0"/>
              <a:t>和</a:t>
            </a:r>
            <a:r>
              <a:rPr lang="en-US" altLang="zh-CN" dirty="0"/>
              <a:t>Q-&gt;rear</a:t>
            </a:r>
            <a:r>
              <a:rPr lang="zh-CN" altLang="en-US" dirty="0"/>
              <a:t>都是指向</a:t>
            </a:r>
            <a:r>
              <a:rPr lang="en-US" altLang="zh-CN" dirty="0" err="1"/>
              <a:t>hNode</a:t>
            </a:r>
            <a:r>
              <a:rPr lang="zh-CN" altLang="en-US" dirty="0"/>
              <a:t>的，所以通过</a:t>
            </a:r>
            <a:r>
              <a:rPr lang="en-US" altLang="zh-CN" dirty="0"/>
              <a:t>front</a:t>
            </a:r>
            <a:r>
              <a:rPr lang="zh-CN" altLang="en-US" dirty="0"/>
              <a:t>或者</a:t>
            </a:r>
            <a:r>
              <a:rPr lang="en-US" altLang="zh-CN" dirty="0"/>
              <a:t>rear</a:t>
            </a:r>
            <a:r>
              <a:rPr lang="zh-CN" altLang="en-US" dirty="0"/>
              <a:t>指针都可以置</a:t>
            </a:r>
            <a:r>
              <a:rPr lang="en-US" altLang="zh-CN" dirty="0" err="1"/>
              <a:t>hNode</a:t>
            </a:r>
            <a:r>
              <a:rPr lang="en-US" altLang="zh-CN" dirty="0"/>
              <a:t>-&gt;next=NULL:  </a:t>
            </a:r>
            <a:r>
              <a:rPr lang="en-US" altLang="zh-CN" b="1" dirty="0">
                <a:ea typeface="宋体" charset="-122"/>
              </a:rPr>
              <a:t>Q-&gt;front-&gt;next==NULL </a:t>
            </a:r>
            <a:r>
              <a:rPr lang="zh-CN" altLang="en-US" b="1" dirty="0">
                <a:ea typeface="宋体" charset="-122"/>
              </a:rPr>
              <a:t>或者</a:t>
            </a:r>
            <a:endParaRPr lang="en-US" altLang="zh-CN" b="1" dirty="0">
              <a:ea typeface="宋体" charset="-122"/>
            </a:endParaRPr>
          </a:p>
          <a:p>
            <a:pPr lvl="2"/>
            <a:r>
              <a:rPr lang="en-US" altLang="zh-CN" b="1" dirty="0">
                <a:ea typeface="宋体" charset="-122"/>
              </a:rPr>
              <a:t>Q-&gt;rear-&gt;next==Null</a:t>
            </a:r>
            <a:endParaRPr lang="zh-CN" altLang="en-US" b="1" dirty="0">
              <a:ea typeface="宋体" charset="-122"/>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327</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4772835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（录屏）下面我们将</a:t>
            </a:r>
            <a:r>
              <a:rPr lang="en-US" altLang="zh-CN" dirty="0"/>
              <a:t>x</a:t>
            </a:r>
            <a:r>
              <a:rPr lang="zh-CN" altLang="en-US" dirty="0"/>
              <a:t>值入队列。入队列，是分配结点</a:t>
            </a:r>
            <a:r>
              <a:rPr lang="en-US" altLang="zh-CN" dirty="0" err="1"/>
              <a:t>px,px</a:t>
            </a:r>
            <a:r>
              <a:rPr lang="en-US" altLang="zh-CN" dirty="0"/>
              <a:t>-&gt;data=</a:t>
            </a:r>
            <a:r>
              <a:rPr lang="en-US" altLang="zh-CN" dirty="0" err="1"/>
              <a:t>x,px</a:t>
            </a:r>
            <a:r>
              <a:rPr lang="en-US" altLang="zh-CN" dirty="0"/>
              <a:t>-&gt;next=NULL</a:t>
            </a:r>
            <a:r>
              <a:rPr lang="zh-CN" altLang="en-US" dirty="0"/>
              <a:t>，然后将结点插入到链表尾部，</a:t>
            </a:r>
            <a:r>
              <a:rPr lang="en-US" altLang="zh-CN" dirty="0"/>
              <a:t>rear</a:t>
            </a:r>
            <a:r>
              <a:rPr lang="zh-CN" altLang="en-US" dirty="0"/>
              <a:t>指针指向尾结点的，所以只需要</a:t>
            </a:r>
            <a:r>
              <a:rPr lang="en-US" altLang="zh-CN" b="1" dirty="0">
                <a:ea typeface="宋体" charset="-122"/>
              </a:rPr>
              <a:t>Q-&gt;rear-&gt;next = </a:t>
            </a:r>
            <a:r>
              <a:rPr lang="en-US" altLang="zh-CN" b="1" dirty="0" err="1">
                <a:ea typeface="宋体" charset="-122"/>
              </a:rPr>
              <a:t>px</a:t>
            </a:r>
            <a:r>
              <a:rPr lang="en-US" altLang="zh-CN" b="1" dirty="0">
                <a:ea typeface="宋体" charset="-122"/>
              </a:rPr>
              <a:t>; </a:t>
            </a:r>
            <a:r>
              <a:rPr lang="zh-CN" altLang="en-US" b="1" dirty="0">
                <a:ea typeface="宋体" charset="-122"/>
              </a:rPr>
              <a:t>最后修改</a:t>
            </a:r>
            <a:r>
              <a:rPr lang="en-US" altLang="zh-CN" b="1" dirty="0">
                <a:ea typeface="宋体" charset="-122"/>
              </a:rPr>
              <a:t>rear</a:t>
            </a:r>
            <a:r>
              <a:rPr lang="zh-CN" altLang="en-US" b="1" dirty="0">
                <a:ea typeface="宋体" charset="-122"/>
              </a:rPr>
              <a:t>指针指向新的尾结点。</a:t>
            </a:r>
            <a:r>
              <a:rPr lang="en-US" altLang="zh-CN" b="1" dirty="0">
                <a:solidFill>
                  <a:srgbClr val="FF0000"/>
                </a:solidFill>
                <a:ea typeface="宋体" charset="-122"/>
              </a:rPr>
              <a:t>Q-&gt;rear = </a:t>
            </a:r>
            <a:r>
              <a:rPr lang="en-US" altLang="zh-CN" b="1" dirty="0" err="1">
                <a:solidFill>
                  <a:srgbClr val="FF0000"/>
                </a:solidFill>
                <a:ea typeface="宋体" charset="-122"/>
              </a:rPr>
              <a:t>px</a:t>
            </a:r>
            <a:r>
              <a:rPr lang="en-US" altLang="zh-CN" b="1" dirty="0">
                <a:solidFill>
                  <a:srgbClr val="FF0000"/>
                </a:solidFill>
                <a:ea typeface="宋体" charset="-122"/>
              </a:rPr>
              <a:t>;</a:t>
            </a:r>
            <a:endParaRPr lang="zh-CN" altLang="en-US" b="1" dirty="0">
              <a:solidFill>
                <a:srgbClr val="FF0000"/>
              </a:solidFill>
              <a:ea typeface="宋体" charset="-122"/>
            </a:endParaRPr>
          </a:p>
          <a:p>
            <a:endParaRPr lang="zh-CN" altLang="en-US"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328</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83435041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（录屏）继续</a:t>
            </a:r>
            <a:r>
              <a:rPr lang="en-US" altLang="zh-CN" dirty="0"/>
              <a:t>y</a:t>
            </a:r>
            <a:r>
              <a:rPr lang="zh-CN" altLang="en-US" dirty="0"/>
              <a:t>入队。则相同的操作：分配结点</a:t>
            </a:r>
            <a:r>
              <a:rPr lang="en-US" altLang="zh-CN" dirty="0" err="1"/>
              <a:t>px,px</a:t>
            </a:r>
            <a:r>
              <a:rPr lang="en-US" altLang="zh-CN" dirty="0"/>
              <a:t>-&gt;data=</a:t>
            </a:r>
            <a:r>
              <a:rPr lang="en-US" altLang="zh-CN" dirty="0" err="1"/>
              <a:t>y,px</a:t>
            </a:r>
            <a:r>
              <a:rPr lang="en-US" altLang="zh-CN" dirty="0"/>
              <a:t>-&gt;next=NULL</a:t>
            </a:r>
            <a:r>
              <a:rPr lang="zh-CN" altLang="en-US" dirty="0"/>
              <a:t>，然后将结点插入到链表尾部，</a:t>
            </a:r>
            <a:r>
              <a:rPr lang="en-US" altLang="zh-CN" dirty="0"/>
              <a:t>rear</a:t>
            </a:r>
            <a:r>
              <a:rPr lang="zh-CN" altLang="en-US" dirty="0"/>
              <a:t>指针指向尾结点的，所以只需要</a:t>
            </a:r>
            <a:r>
              <a:rPr lang="en-US" altLang="zh-CN" b="1" dirty="0">
                <a:ea typeface="宋体" charset="-122"/>
              </a:rPr>
              <a:t>Q-&gt;rear-&gt;next = </a:t>
            </a:r>
            <a:r>
              <a:rPr lang="en-US" altLang="zh-CN" b="1" dirty="0" err="1">
                <a:ea typeface="宋体" charset="-122"/>
              </a:rPr>
              <a:t>px</a:t>
            </a:r>
            <a:r>
              <a:rPr lang="en-US" altLang="zh-CN" b="1" dirty="0">
                <a:ea typeface="宋体" charset="-122"/>
              </a:rPr>
              <a:t>; </a:t>
            </a:r>
            <a:r>
              <a:rPr lang="zh-CN" altLang="en-US" b="1" dirty="0">
                <a:ea typeface="宋体" charset="-122"/>
              </a:rPr>
              <a:t>最后修改</a:t>
            </a:r>
            <a:r>
              <a:rPr lang="en-US" altLang="zh-CN" b="1" dirty="0">
                <a:ea typeface="宋体" charset="-122"/>
              </a:rPr>
              <a:t>rear</a:t>
            </a:r>
            <a:r>
              <a:rPr lang="zh-CN" altLang="en-US" b="1" dirty="0">
                <a:ea typeface="宋体" charset="-122"/>
              </a:rPr>
              <a:t>指针指向新的尾结点</a:t>
            </a:r>
            <a:r>
              <a:rPr lang="en-US" altLang="zh-CN" b="1" dirty="0">
                <a:ea typeface="宋体" charset="-122"/>
              </a:rPr>
              <a:t>:</a:t>
            </a:r>
            <a:r>
              <a:rPr lang="en-US" altLang="zh-CN" b="1" dirty="0">
                <a:solidFill>
                  <a:srgbClr val="FF0000"/>
                </a:solidFill>
                <a:ea typeface="宋体" charset="-122"/>
              </a:rPr>
              <a:t>Q-&gt;rear = </a:t>
            </a:r>
            <a:r>
              <a:rPr lang="en-US" altLang="zh-CN" b="1" dirty="0" err="1">
                <a:solidFill>
                  <a:srgbClr val="FF0000"/>
                </a:solidFill>
                <a:ea typeface="宋体" charset="-122"/>
              </a:rPr>
              <a:t>px</a:t>
            </a:r>
            <a:r>
              <a:rPr lang="en-US" altLang="zh-CN" b="1" dirty="0">
                <a:solidFill>
                  <a:srgbClr val="FF0000"/>
                </a:solidFill>
                <a:ea typeface="宋体"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FF0000"/>
                </a:solidFill>
                <a:ea typeface="宋体" charset="-122"/>
              </a:rPr>
              <a:t>所以入队操作完全相同，可以用函数实现。</a:t>
            </a:r>
          </a:p>
          <a:p>
            <a:endParaRPr lang="zh-CN" altLang="en-US"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329</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4574655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（录屏）下面我们看出队操作。队头元素先出队，通过</a:t>
            </a:r>
            <a:r>
              <a:rPr lang="en-US" altLang="zh-CN" dirty="0"/>
              <a:t>front</a:t>
            </a:r>
            <a:r>
              <a:rPr lang="zh-CN" altLang="en-US" dirty="0"/>
              <a:t>指针操作出队。将第一个结点出队，其实就让头结点的</a:t>
            </a:r>
            <a:r>
              <a:rPr lang="en-US" altLang="zh-CN" dirty="0"/>
              <a:t>next</a:t>
            </a:r>
            <a:r>
              <a:rPr lang="zh-CN" altLang="en-US" dirty="0"/>
              <a:t>指向第二个结点，代码如下：</a:t>
            </a:r>
            <a:r>
              <a:rPr lang="en-US" altLang="zh-CN" dirty="0" err="1"/>
              <a:t>px</a:t>
            </a:r>
            <a:r>
              <a:rPr lang="en-US" altLang="zh-CN" dirty="0"/>
              <a:t>=Q-&gt;front-&gt;next; </a:t>
            </a:r>
            <a:r>
              <a:rPr lang="en-US" altLang="zh-CN" b="1" dirty="0">
                <a:solidFill>
                  <a:srgbClr val="FF0000"/>
                </a:solidFill>
                <a:ea typeface="宋体" charset="-122"/>
              </a:rPr>
              <a:t>Q-&gt;front-&gt;next = Q-&gt;front-&gt;next-&gt;</a:t>
            </a:r>
            <a:r>
              <a:rPr lang="en-US" altLang="zh-CN" b="1" dirty="0" err="1">
                <a:solidFill>
                  <a:srgbClr val="FF0000"/>
                </a:solidFill>
                <a:ea typeface="宋体" charset="-122"/>
              </a:rPr>
              <a:t>next;free</a:t>
            </a:r>
            <a:r>
              <a:rPr lang="en-US" altLang="zh-CN" b="1" dirty="0">
                <a:solidFill>
                  <a:srgbClr val="FF0000"/>
                </a:solidFill>
                <a:ea typeface="宋体" charset="-122"/>
              </a:rPr>
              <a:t>(</a:t>
            </a:r>
            <a:r>
              <a:rPr lang="en-US" altLang="zh-CN" b="1" dirty="0" err="1">
                <a:solidFill>
                  <a:srgbClr val="FF0000"/>
                </a:solidFill>
                <a:ea typeface="宋体" charset="-122"/>
              </a:rPr>
              <a:t>px</a:t>
            </a:r>
            <a:r>
              <a:rPr lang="en-US" altLang="zh-CN" b="1" dirty="0">
                <a:solidFill>
                  <a:srgbClr val="FF0000"/>
                </a:solidFill>
                <a:ea typeface="宋体" charset="-122"/>
              </a:rPr>
              <a:t>); </a:t>
            </a:r>
            <a:endParaRPr lang="zh-CN" altLang="en-US" b="1" dirty="0">
              <a:solidFill>
                <a:srgbClr val="FF0000"/>
              </a:solidFill>
              <a:ea typeface="宋体" charset="-122"/>
            </a:endParaRPr>
          </a:p>
          <a:p>
            <a:endParaRPr lang="zh-CN" altLang="en-US"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330</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87221305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（录屏）继续出队列，这时的操作也是通过</a:t>
            </a:r>
            <a:r>
              <a:rPr lang="en-US" altLang="zh-CN" dirty="0"/>
              <a:t>front</a:t>
            </a:r>
            <a:r>
              <a:rPr lang="zh-CN" altLang="en-US" dirty="0"/>
              <a:t>指针操作出队。将第一个结点出队，其实就让头结点的</a:t>
            </a:r>
            <a:r>
              <a:rPr lang="en-US" altLang="zh-CN" dirty="0"/>
              <a:t>next</a:t>
            </a:r>
            <a:r>
              <a:rPr lang="zh-CN" altLang="en-US" dirty="0"/>
              <a:t>指向第二个结点，代码如下：</a:t>
            </a:r>
            <a:r>
              <a:rPr lang="en-US" altLang="zh-CN" dirty="0" err="1"/>
              <a:t>px</a:t>
            </a:r>
            <a:r>
              <a:rPr lang="en-US" altLang="zh-CN" dirty="0"/>
              <a:t>=Q-&gt;front-&gt;next; </a:t>
            </a:r>
            <a:r>
              <a:rPr lang="en-US" altLang="zh-CN" b="1" dirty="0">
                <a:solidFill>
                  <a:srgbClr val="FF0000"/>
                </a:solidFill>
                <a:ea typeface="宋体" charset="-122"/>
              </a:rPr>
              <a:t>Q-&gt;front-&gt;next = Q-&gt;front-&gt;next-&gt;</a:t>
            </a:r>
            <a:r>
              <a:rPr lang="en-US" altLang="zh-CN" b="1" dirty="0" err="1">
                <a:solidFill>
                  <a:srgbClr val="FF0000"/>
                </a:solidFill>
                <a:ea typeface="宋体" charset="-122"/>
              </a:rPr>
              <a:t>next;free</a:t>
            </a:r>
            <a:r>
              <a:rPr lang="en-US" altLang="zh-CN" b="1" dirty="0">
                <a:solidFill>
                  <a:srgbClr val="FF0000"/>
                </a:solidFill>
                <a:ea typeface="宋体" charset="-122"/>
              </a:rPr>
              <a:t>(</a:t>
            </a:r>
            <a:r>
              <a:rPr lang="en-US" altLang="zh-CN" b="1" dirty="0" err="1">
                <a:solidFill>
                  <a:srgbClr val="FF0000"/>
                </a:solidFill>
                <a:ea typeface="宋体" charset="-122"/>
              </a:rPr>
              <a:t>px</a:t>
            </a:r>
            <a:r>
              <a:rPr lang="en-US" altLang="zh-CN" b="1" dirty="0">
                <a:solidFill>
                  <a:srgbClr val="FF0000"/>
                </a:solidFill>
                <a:ea typeface="宋体" charset="-122"/>
              </a:rPr>
              <a:t>); </a:t>
            </a:r>
            <a:endParaRPr lang="zh-CN" altLang="en-US" b="1" dirty="0">
              <a:solidFill>
                <a:srgbClr val="FF0000"/>
              </a:solidFill>
              <a:ea typeface="宋体"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当然，这里其实没有第二个结点，也就是</a:t>
            </a:r>
            <a:r>
              <a:rPr lang="en-US" altLang="zh-CN" dirty="0"/>
              <a:t>Q-&gt;front-&gt;next</a:t>
            </a:r>
            <a:r>
              <a:rPr lang="zh-CN" altLang="en-US" dirty="0"/>
              <a:t>实际是空的，但并不妨碍我们用同样代码表示出队操作。唯一要注意的是这次出队操作之后，队列其实空了，所以还需要增加对尾指针的操作：</a:t>
            </a:r>
            <a:r>
              <a:rPr lang="en-US" altLang="zh-CN" b="1" dirty="0">
                <a:solidFill>
                  <a:srgbClr val="FF0000"/>
                </a:solidFill>
                <a:ea typeface="宋体" charset="-122"/>
              </a:rPr>
              <a:t>Q-&gt;rear = Q-&gt;front;</a:t>
            </a:r>
            <a:r>
              <a:rPr lang="zh-CN" altLang="en-US" b="1" dirty="0">
                <a:solidFill>
                  <a:srgbClr val="FF0000"/>
                </a:solidFill>
                <a:ea typeface="宋体" charset="-122"/>
              </a:rPr>
              <a:t>这是针对出队后，队列空还是不空，具体操作有所不同的区别。</a:t>
            </a:r>
          </a:p>
          <a:p>
            <a:endParaRPr lang="zh-CN" altLang="en-US" dirty="0"/>
          </a:p>
        </p:txBody>
      </p:sp>
      <p:sp>
        <p:nvSpPr>
          <p:cNvPr id="4" name="灯片编号占位符 3"/>
          <p:cNvSpPr>
            <a:spLocks noGrp="1"/>
          </p:cNvSpPr>
          <p:nvPr>
            <p:ph type="sldNum" sz="quarter" idx="10"/>
          </p:nvPr>
        </p:nvSpPr>
        <p:spPr/>
        <p:txBody>
          <a:bodyPr/>
          <a:lstStyle/>
          <a:p>
            <a:pPr defTabSz="914400">
              <a:defRPr/>
            </a:pPr>
            <a:fld id="{D171B17C-CA48-438D-87FA-A15A4E5DC8EA}" type="slidenum">
              <a:rPr lang="zh-CN" altLang="en-US" smtClean="0">
                <a:solidFill>
                  <a:prstClr val="black"/>
                </a:solidFill>
                <a:latin typeface="Calibri" panose="020F0502020204030204"/>
                <a:ea typeface="宋体" panose="02010600030101010101" pitchFamily="2" charset="-122"/>
              </a:rPr>
              <a:pPr defTabSz="914400">
                <a:defRPr/>
              </a:pPr>
              <a:t>331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09086280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08945228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58591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讨论）：前面视频结束之后给出该讨论</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758445-A8AD-4FA9-8749-A5073260DCD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165682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xfrm>
            <a:off x="914400" y="4343400"/>
            <a:ext cx="5029200" cy="4114800"/>
          </a:xfrm>
          <a:noFill/>
        </p:spPr>
        <p:txBody>
          <a:bodyPr/>
          <a:lstStyle/>
          <a:p>
            <a:pPr eaLnBrk="1" hangingPunct="1"/>
            <a:endParaRPr lang="zh-CN" altLang="en-US"/>
          </a:p>
        </p:txBody>
      </p:sp>
    </p:spTree>
    <p:extLst>
      <p:ext uri="{BB962C8B-B14F-4D97-AF65-F5344CB8AC3E}">
        <p14:creationId xmlns:p14="http://schemas.microsoft.com/office/powerpoint/2010/main" val="1273123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可能同学们说那些基本操作很简单，我会，就是遇到复杂的问题就无从下手了，这个怎么办呢？实际上，复杂问题总可以从简单入手。我们下面通过一个例子说明一下如果您有基础，比如线性表的基本操作已经掌握且能够编程，遇到复杂的问题怎么办？</a:t>
            </a:r>
          </a:p>
        </p:txBody>
      </p:sp>
      <p:sp>
        <p:nvSpPr>
          <p:cNvPr id="4" name="灯片编号占位符 3"/>
          <p:cNvSpPr>
            <a:spLocks noGrp="1"/>
          </p:cNvSpPr>
          <p:nvPr>
            <p:ph type="sldNum" sz="quarter" idx="10"/>
          </p:nvPr>
        </p:nvSpPr>
        <p:spPr/>
        <p:txBody>
          <a:bodyPr/>
          <a:lstStyle/>
          <a:p>
            <a:fld id="{0624F426-D4D3-4E65-B0C3-4F89A19DE50C}" type="slidenum">
              <a:rPr lang="zh-CN" altLang="en-US" smtClean="0"/>
              <a:t>34</a:t>
            </a:fld>
            <a:endParaRPr lang="zh-CN" altLang="en-US"/>
          </a:p>
        </p:txBody>
      </p:sp>
    </p:spTree>
    <p:extLst>
      <p:ext uri="{BB962C8B-B14F-4D97-AF65-F5344CB8AC3E}">
        <p14:creationId xmlns:p14="http://schemas.microsoft.com/office/powerpoint/2010/main" val="499616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（录屏）：我们分析一下，图书馆的每一本书都用同样的结构表示，一本本放着，可以把一个图书馆的书看成一个线性表，问题就转换为</a:t>
            </a:r>
            <a:r>
              <a:rPr lang="en-US" altLang="zh-CN" dirty="0"/>
              <a:t>2</a:t>
            </a:r>
            <a:r>
              <a:rPr lang="zh-CN" altLang="en-US" dirty="0"/>
              <a:t>个线性表的合并</a:t>
            </a:r>
          </a:p>
        </p:txBody>
      </p:sp>
      <p:sp>
        <p:nvSpPr>
          <p:cNvPr id="4" name="灯片编号占位符 3"/>
          <p:cNvSpPr>
            <a:spLocks noGrp="1"/>
          </p:cNvSpPr>
          <p:nvPr>
            <p:ph type="sldNum" sz="quarter" idx="10"/>
          </p:nvPr>
        </p:nvSpPr>
        <p:spPr/>
        <p:txBody>
          <a:bodyPr/>
          <a:lstStyle/>
          <a:p>
            <a:fld id="{0624F426-D4D3-4E65-B0C3-4F89A19DE50C}" type="slidenum">
              <a:rPr lang="zh-CN" altLang="en-US" smtClean="0"/>
              <a:t>35</a:t>
            </a:fld>
            <a:endParaRPr lang="zh-CN" altLang="en-US"/>
          </a:p>
        </p:txBody>
      </p:sp>
    </p:spTree>
    <p:extLst>
      <p:ext uri="{BB962C8B-B14F-4D97-AF65-F5344CB8AC3E}">
        <p14:creationId xmlns:p14="http://schemas.microsoft.com/office/powerpoint/2010/main" val="3884365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（录屏）：假设我们要合并</a:t>
            </a:r>
            <a:r>
              <a:rPr lang="en-US" altLang="zh-CN" dirty="0"/>
              <a:t>2</a:t>
            </a:r>
            <a:r>
              <a:rPr lang="zh-CN" altLang="en-US" dirty="0"/>
              <a:t>个线性表</a:t>
            </a:r>
            <a:r>
              <a:rPr lang="en-US" altLang="zh-CN" dirty="0"/>
              <a:t>LA=LA+LB,</a:t>
            </a:r>
            <a:r>
              <a:rPr lang="zh-CN" altLang="en-US" dirty="0"/>
              <a:t>怎么做？</a:t>
            </a:r>
            <a:endParaRPr lang="en-US" altLang="zh-CN" dirty="0"/>
          </a:p>
          <a:p>
            <a:r>
              <a:rPr lang="zh-CN" altLang="en-US" dirty="0"/>
              <a:t>首先找到输入转换为输出的算法：从</a:t>
            </a:r>
            <a:r>
              <a:rPr lang="en-US" altLang="zh-CN" dirty="0"/>
              <a:t>LB</a:t>
            </a:r>
            <a:r>
              <a:rPr lang="zh-CN" altLang="en-US" dirty="0"/>
              <a:t>中</a:t>
            </a:r>
            <a:r>
              <a:rPr lang="zh-CN" altLang="en-US" dirty="0">
                <a:solidFill>
                  <a:srgbClr val="FF0000"/>
                </a:solidFill>
              </a:rPr>
              <a:t>逐一</a:t>
            </a:r>
            <a:r>
              <a:rPr lang="zh-CN" altLang="en-US" dirty="0">
                <a:solidFill>
                  <a:srgbClr val="0070C0"/>
                </a:solidFill>
              </a:rPr>
              <a:t>取出</a:t>
            </a:r>
            <a:r>
              <a:rPr lang="zh-CN" altLang="en-US" dirty="0"/>
              <a:t>元素</a:t>
            </a:r>
            <a:r>
              <a:rPr lang="en-US" altLang="zh-CN" dirty="0"/>
              <a:t>,</a:t>
            </a:r>
            <a:r>
              <a:rPr lang="zh-CN" altLang="en-US" dirty="0">
                <a:solidFill>
                  <a:srgbClr val="FF0000"/>
                </a:solidFill>
              </a:rPr>
              <a:t>判</a:t>
            </a:r>
            <a:r>
              <a:rPr lang="zh-CN" altLang="en-US" dirty="0"/>
              <a:t>该元素是否在</a:t>
            </a:r>
            <a:r>
              <a:rPr lang="en-US" altLang="zh-CN" dirty="0"/>
              <a:t>LA</a:t>
            </a:r>
            <a:r>
              <a:rPr lang="zh-CN" altLang="en-US" dirty="0"/>
              <a:t>中</a:t>
            </a:r>
            <a:r>
              <a:rPr lang="en-US" altLang="zh-CN" dirty="0"/>
              <a:t>,</a:t>
            </a:r>
            <a:r>
              <a:rPr lang="zh-CN" altLang="en-US" dirty="0"/>
              <a:t>若不在则将该元素</a:t>
            </a:r>
            <a:r>
              <a:rPr lang="zh-CN" altLang="en-US" dirty="0">
                <a:solidFill>
                  <a:srgbClr val="FF0000"/>
                </a:solidFill>
              </a:rPr>
              <a:t>插入</a:t>
            </a:r>
            <a:r>
              <a:rPr lang="zh-CN" altLang="en-US" dirty="0"/>
              <a:t>到</a:t>
            </a:r>
            <a:r>
              <a:rPr lang="en-US" altLang="zh-CN" dirty="0"/>
              <a:t>LA</a:t>
            </a:r>
            <a:r>
              <a:rPr lang="zh-CN" altLang="en-US" dirty="0"/>
              <a:t>中</a:t>
            </a:r>
          </a:p>
        </p:txBody>
      </p:sp>
      <p:sp>
        <p:nvSpPr>
          <p:cNvPr id="4" name="灯片编号占位符 3"/>
          <p:cNvSpPr>
            <a:spLocks noGrp="1"/>
          </p:cNvSpPr>
          <p:nvPr>
            <p:ph type="sldNum" sz="quarter" idx="10"/>
          </p:nvPr>
        </p:nvSpPr>
        <p:spPr/>
        <p:txBody>
          <a:bodyPr/>
          <a:lstStyle/>
          <a:p>
            <a:fld id="{0624F426-D4D3-4E65-B0C3-4F89A19DE50C}" type="slidenum">
              <a:rPr lang="zh-CN" altLang="en-US" smtClean="0"/>
              <a:t>36</a:t>
            </a:fld>
            <a:endParaRPr lang="zh-CN" altLang="en-US"/>
          </a:p>
        </p:txBody>
      </p:sp>
    </p:spTree>
    <p:extLst>
      <p:ext uri="{BB962C8B-B14F-4D97-AF65-F5344CB8AC3E}">
        <p14:creationId xmlns:p14="http://schemas.microsoft.com/office/powerpoint/2010/main" val="3882870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（录屏）：但有了算法思想，还需要具体的操作步骤，才能够一步步的把输入转换为输出。下面我细化算法：</a:t>
            </a:r>
            <a:endParaRPr lang="en-US" altLang="zh-CN" dirty="0"/>
          </a:p>
          <a:p>
            <a:r>
              <a:rPr lang="zh-CN" altLang="en-US" dirty="0"/>
              <a:t>（</a:t>
            </a:r>
            <a:r>
              <a:rPr lang="en-US" altLang="zh-CN" dirty="0"/>
              <a:t>1</a:t>
            </a:r>
            <a:r>
              <a:rPr lang="zh-CN" altLang="en-US" dirty="0"/>
              <a:t>）首先如何实现逐一：也就是需要知道</a:t>
            </a:r>
            <a:r>
              <a:rPr lang="en-US" altLang="zh-CN" dirty="0"/>
              <a:t>LB</a:t>
            </a:r>
            <a:r>
              <a:rPr lang="zh-CN" altLang="en-US" dirty="0"/>
              <a:t>线性表的元素个数。我们可以用求线性表的长度</a:t>
            </a:r>
            <a:r>
              <a:rPr lang="en-US" altLang="zh-CN" dirty="0" err="1"/>
              <a:t>List_Size</a:t>
            </a:r>
            <a:r>
              <a:rPr lang="zh-CN" altLang="en-US" dirty="0"/>
              <a:t>得到</a:t>
            </a:r>
            <a:endParaRPr lang="en-US" altLang="zh-CN" dirty="0"/>
          </a:p>
          <a:p>
            <a:r>
              <a:rPr lang="zh-CN" altLang="en-US" dirty="0"/>
              <a:t>（</a:t>
            </a:r>
            <a:r>
              <a:rPr lang="en-US" altLang="zh-CN" dirty="0"/>
              <a:t>2</a:t>
            </a:r>
            <a:r>
              <a:rPr lang="zh-CN" altLang="en-US" dirty="0"/>
              <a:t>）其次，需要取出</a:t>
            </a:r>
            <a:r>
              <a:rPr lang="en-US" altLang="zh-CN" dirty="0"/>
              <a:t>LB</a:t>
            </a:r>
            <a:r>
              <a:rPr lang="zh-CN" altLang="en-US" dirty="0"/>
              <a:t>的第</a:t>
            </a:r>
            <a:r>
              <a:rPr lang="en-US" altLang="zh-CN" dirty="0" err="1"/>
              <a:t>i</a:t>
            </a:r>
            <a:r>
              <a:rPr lang="zh-CN" altLang="en-US" dirty="0"/>
              <a:t>个元素</a:t>
            </a:r>
            <a:r>
              <a:rPr lang="en-US" altLang="zh-CN" dirty="0"/>
              <a:t>bi</a:t>
            </a:r>
          </a:p>
          <a:p>
            <a:r>
              <a:rPr lang="en-US" altLang="zh-CN" dirty="0"/>
              <a:t>(3)</a:t>
            </a:r>
            <a:r>
              <a:rPr lang="zh-CN" altLang="en-US" dirty="0"/>
              <a:t>然后要判断</a:t>
            </a:r>
            <a:r>
              <a:rPr lang="en-US" altLang="zh-CN" dirty="0"/>
              <a:t>bi</a:t>
            </a:r>
            <a:r>
              <a:rPr lang="zh-CN" altLang="en-US" dirty="0"/>
              <a:t>是不是在</a:t>
            </a:r>
            <a:r>
              <a:rPr lang="en-US" altLang="zh-CN" dirty="0"/>
              <a:t>LA</a:t>
            </a:r>
            <a:r>
              <a:rPr lang="zh-CN" altLang="en-US" dirty="0"/>
              <a:t>中</a:t>
            </a:r>
            <a:endParaRPr lang="en-US" altLang="zh-CN" dirty="0"/>
          </a:p>
          <a:p>
            <a:r>
              <a:rPr lang="zh-CN" altLang="en-US" dirty="0"/>
              <a:t>（</a:t>
            </a:r>
            <a:r>
              <a:rPr lang="en-US" altLang="zh-CN" dirty="0"/>
              <a:t>4</a:t>
            </a:r>
            <a:r>
              <a:rPr lang="zh-CN" altLang="en-US" dirty="0"/>
              <a:t>）如果不在，还要把</a:t>
            </a:r>
            <a:r>
              <a:rPr lang="en-US" altLang="zh-CN" dirty="0"/>
              <a:t>bi</a:t>
            </a:r>
            <a:r>
              <a:rPr lang="zh-CN" altLang="en-US" dirty="0"/>
              <a:t>插入到</a:t>
            </a:r>
            <a:r>
              <a:rPr lang="en-US" altLang="zh-CN" dirty="0"/>
              <a:t>LA</a:t>
            </a:r>
            <a:r>
              <a:rPr lang="zh-CN" altLang="en-US" dirty="0"/>
              <a:t>集合中。</a:t>
            </a:r>
          </a:p>
        </p:txBody>
      </p:sp>
      <p:sp>
        <p:nvSpPr>
          <p:cNvPr id="4" name="灯片编号占位符 3"/>
          <p:cNvSpPr>
            <a:spLocks noGrp="1"/>
          </p:cNvSpPr>
          <p:nvPr>
            <p:ph type="sldNum" sz="quarter" idx="10"/>
          </p:nvPr>
        </p:nvSpPr>
        <p:spPr/>
        <p:txBody>
          <a:bodyPr/>
          <a:lstStyle/>
          <a:p>
            <a:fld id="{0624F426-D4D3-4E65-B0C3-4F89A19DE50C}" type="slidenum">
              <a:rPr lang="zh-CN" altLang="en-US" smtClean="0"/>
              <a:t>37</a:t>
            </a:fld>
            <a:endParaRPr lang="zh-CN" altLang="en-US"/>
          </a:p>
        </p:txBody>
      </p:sp>
    </p:spTree>
    <p:extLst>
      <p:ext uri="{BB962C8B-B14F-4D97-AF65-F5344CB8AC3E}">
        <p14:creationId xmlns:p14="http://schemas.microsoft.com/office/powerpoint/2010/main" val="2389913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381000" y="685800"/>
            <a:ext cx="6096000" cy="3429000"/>
          </a:xfrm>
          <a:ln/>
        </p:spPr>
      </p:sp>
      <p:sp>
        <p:nvSpPr>
          <p:cNvPr id="144387" name="Rectangle 3"/>
          <p:cNvSpPr>
            <a:spLocks noGrp="1" noChangeArrowheads="1"/>
          </p:cNvSpPr>
          <p:nvPr>
            <p:ph type="body" idx="1"/>
          </p:nvPr>
        </p:nvSpPr>
        <p:spPr>
          <a:xfrm>
            <a:off x="914400" y="4343400"/>
            <a:ext cx="5029200" cy="4114800"/>
          </a:xfrm>
        </p:spPr>
        <p:txBody>
          <a:bodyPr/>
          <a:lstStyle/>
          <a:p>
            <a:r>
              <a:rPr lang="zh-CN" altLang="en-US" dirty="0"/>
              <a:t>（</a:t>
            </a:r>
            <a:r>
              <a:rPr lang="en-US" altLang="zh-CN" dirty="0"/>
              <a:t>1</a:t>
            </a:r>
            <a:r>
              <a:rPr lang="zh-CN" altLang="en-US" dirty="0"/>
              <a:t>）</a:t>
            </a:r>
            <a:r>
              <a:rPr kumimoji="1" lang="zh-CN" altLang="en-US" sz="1200" b="1" dirty="0">
                <a:latin typeface="Times New Roman" panose="02020603050405020304" pitchFamily="18" charset="0"/>
                <a:ea typeface="楷体_GB2312" pitchFamily="49" charset="-122"/>
              </a:rPr>
              <a:t>从</a:t>
            </a:r>
            <a:r>
              <a:rPr kumimoji="1" lang="en-US" altLang="zh-CN" sz="1200" b="1" dirty="0">
                <a:latin typeface="Times New Roman" panose="02020603050405020304" pitchFamily="18" charset="0"/>
                <a:ea typeface="楷体_GB2312" pitchFamily="49" charset="-122"/>
              </a:rPr>
              <a:t>LB</a:t>
            </a:r>
            <a:r>
              <a:rPr kumimoji="1" lang="zh-CN" altLang="en-US" sz="1200" b="1" dirty="0">
                <a:latin typeface="Times New Roman" panose="02020603050405020304" pitchFamily="18" charset="0"/>
                <a:ea typeface="楷体_GB2312" pitchFamily="49" charset="-122"/>
              </a:rPr>
              <a:t>中取出第</a:t>
            </a:r>
            <a:r>
              <a:rPr kumimoji="1" lang="en-US" altLang="zh-CN" sz="1200" b="1" dirty="0" err="1">
                <a:latin typeface="Times New Roman" panose="02020603050405020304" pitchFamily="18" charset="0"/>
                <a:ea typeface="楷体_GB2312" pitchFamily="49" charset="-122"/>
              </a:rPr>
              <a:t>i</a:t>
            </a:r>
            <a:r>
              <a:rPr kumimoji="1" lang="zh-CN" altLang="en-US" sz="1200" b="1" dirty="0">
                <a:latin typeface="Times New Roman" panose="02020603050405020304" pitchFamily="18" charset="0"/>
                <a:ea typeface="楷体_GB2312" pitchFamily="49" charset="-122"/>
              </a:rPr>
              <a:t>个数据元素：通过</a:t>
            </a:r>
            <a:r>
              <a:rPr kumimoji="1" lang="en-US" altLang="zh-CN" sz="1200" b="1" dirty="0" err="1">
                <a:solidFill>
                  <a:srgbClr val="333399"/>
                </a:solidFill>
                <a:latin typeface="楷体_GB2312" pitchFamily="49" charset="-122"/>
                <a:ea typeface="楷体_GB2312" pitchFamily="49" charset="-122"/>
              </a:rPr>
              <a:t>List_Retrieve</a:t>
            </a:r>
            <a:r>
              <a:rPr kumimoji="1" lang="en-US" altLang="zh-CN" sz="1200" b="1" dirty="0">
                <a:solidFill>
                  <a:srgbClr val="333399"/>
                </a:solidFill>
                <a:latin typeface="楷体_GB2312" pitchFamily="49" charset="-122"/>
                <a:ea typeface="楷体_GB2312" pitchFamily="49" charset="-122"/>
              </a:rPr>
              <a:t>(</a:t>
            </a:r>
            <a:r>
              <a:rPr kumimoji="1" lang="en-US" altLang="zh-CN" sz="1200" b="1" dirty="0" err="1">
                <a:solidFill>
                  <a:srgbClr val="333399"/>
                </a:solidFill>
                <a:latin typeface="楷体_GB2312" pitchFamily="49" charset="-122"/>
                <a:ea typeface="楷体_GB2312" pitchFamily="49" charset="-122"/>
              </a:rPr>
              <a:t>Lb</a:t>
            </a:r>
            <a:r>
              <a:rPr kumimoji="1" lang="en-US" altLang="zh-CN" sz="1200" b="1" dirty="0">
                <a:solidFill>
                  <a:srgbClr val="333399"/>
                </a:solidFill>
                <a:latin typeface="楷体_GB2312" pitchFamily="49" charset="-122"/>
                <a:ea typeface="楷体_GB2312" pitchFamily="49" charset="-122"/>
              </a:rPr>
              <a:t>, </a:t>
            </a:r>
            <a:r>
              <a:rPr kumimoji="1" lang="en-US" altLang="zh-CN" sz="1200" b="1" dirty="0" err="1">
                <a:solidFill>
                  <a:srgbClr val="333399"/>
                </a:solidFill>
                <a:latin typeface="楷体_GB2312" pitchFamily="49" charset="-122"/>
                <a:ea typeface="楷体_GB2312" pitchFamily="49" charset="-122"/>
              </a:rPr>
              <a:t>i</a:t>
            </a:r>
            <a:r>
              <a:rPr kumimoji="1" lang="en-US" altLang="zh-CN" sz="1200" b="1" dirty="0">
                <a:solidFill>
                  <a:srgbClr val="333399"/>
                </a:solidFill>
                <a:latin typeface="楷体_GB2312" pitchFamily="49" charset="-122"/>
                <a:ea typeface="楷体_GB2312" pitchFamily="49" charset="-122"/>
              </a:rPr>
              <a:t>, &amp;</a:t>
            </a:r>
            <a:r>
              <a:rPr kumimoji="1" lang="en-US" altLang="zh-CN" sz="1200" b="1" dirty="0" err="1">
                <a:solidFill>
                  <a:srgbClr val="333399"/>
                </a:solidFill>
                <a:latin typeface="楷体_GB2312" pitchFamily="49" charset="-122"/>
                <a:ea typeface="楷体_GB2312" pitchFamily="49" charset="-122"/>
              </a:rPr>
              <a:t>elem</a:t>
            </a:r>
            <a:r>
              <a:rPr kumimoji="1" lang="en-US" altLang="zh-CN" sz="1200" b="1" dirty="0">
                <a:solidFill>
                  <a:srgbClr val="333399"/>
                </a:solidFill>
                <a:latin typeface="楷体_GB2312" pitchFamily="49" charset="-122"/>
                <a:ea typeface="楷体_GB2312" pitchFamily="49" charset="-122"/>
              </a:rPr>
              <a:t>) </a:t>
            </a:r>
            <a:r>
              <a:rPr kumimoji="1" lang="zh-CN" altLang="en-US" sz="1200" b="1" dirty="0">
                <a:solidFill>
                  <a:srgbClr val="333399"/>
                </a:solidFill>
                <a:latin typeface="楷体_GB2312" pitchFamily="49" charset="-122"/>
                <a:ea typeface="楷体_GB2312" pitchFamily="49" charset="-122"/>
              </a:rPr>
              <a:t>函数，把得到的数据存放到</a:t>
            </a:r>
            <a:r>
              <a:rPr kumimoji="1" lang="en-US" altLang="zh-CN" sz="1200" b="1" dirty="0" err="1">
                <a:solidFill>
                  <a:srgbClr val="333399"/>
                </a:solidFill>
                <a:latin typeface="楷体_GB2312" pitchFamily="49" charset="-122"/>
                <a:ea typeface="楷体_GB2312" pitchFamily="49" charset="-122"/>
              </a:rPr>
              <a:t>elem</a:t>
            </a:r>
            <a:r>
              <a:rPr kumimoji="1" lang="zh-CN" altLang="en-US" sz="1200" b="1" dirty="0">
                <a:solidFill>
                  <a:srgbClr val="333399"/>
                </a:solidFill>
                <a:latin typeface="楷体_GB2312" pitchFamily="49" charset="-122"/>
                <a:ea typeface="楷体_GB2312" pitchFamily="49" charset="-122"/>
              </a:rPr>
              <a:t>参数当中</a:t>
            </a:r>
            <a:endParaRPr kumimoji="1" lang="en-US" altLang="zh-CN" sz="1200" b="1" dirty="0">
              <a:solidFill>
                <a:srgbClr val="333399"/>
              </a:solidFill>
              <a:latin typeface="楷体_GB2312" pitchFamily="49" charset="-122"/>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333399"/>
                </a:solidFill>
                <a:ea typeface="楷体_GB2312" pitchFamily="49" charset="-122"/>
              </a:rPr>
              <a:t>（</a:t>
            </a:r>
            <a:r>
              <a:rPr kumimoji="1" lang="en-US" altLang="zh-CN" sz="1200" b="1" dirty="0">
                <a:solidFill>
                  <a:srgbClr val="333399"/>
                </a:solidFill>
                <a:ea typeface="楷体_GB2312" pitchFamily="49" charset="-122"/>
              </a:rPr>
              <a:t>2</a:t>
            </a:r>
            <a:r>
              <a:rPr kumimoji="1" lang="zh-CN" altLang="en-US" sz="1200" b="1" dirty="0">
                <a:solidFill>
                  <a:srgbClr val="333399"/>
                </a:solidFill>
                <a:ea typeface="楷体_GB2312" pitchFamily="49" charset="-122"/>
              </a:rPr>
              <a:t>）</a:t>
            </a:r>
            <a:r>
              <a:rPr kumimoji="1" lang="zh-CN" altLang="en-US" sz="1200" b="1" dirty="0">
                <a:latin typeface="Times New Roman" panose="02020603050405020304" pitchFamily="18" charset="0"/>
                <a:ea typeface="楷体_GB2312" pitchFamily="49" charset="-122"/>
              </a:rPr>
              <a:t>判</a:t>
            </a:r>
            <a:r>
              <a:rPr kumimoji="1" lang="en-US" altLang="zh-CN" sz="1200" b="1" dirty="0" err="1">
                <a:latin typeface="Times New Roman" panose="02020603050405020304" pitchFamily="18" charset="0"/>
                <a:ea typeface="楷体_GB2312" pitchFamily="49" charset="-122"/>
              </a:rPr>
              <a:t>elem</a:t>
            </a:r>
            <a:r>
              <a:rPr kumimoji="1" lang="zh-CN" altLang="en-US" sz="1200" b="1" dirty="0">
                <a:latin typeface="Times New Roman" panose="02020603050405020304" pitchFamily="18" charset="0"/>
                <a:ea typeface="楷体_GB2312" pitchFamily="49" charset="-122"/>
              </a:rPr>
              <a:t>是否在</a:t>
            </a:r>
            <a:r>
              <a:rPr kumimoji="1" lang="en-US" altLang="zh-CN" sz="1200" b="1" dirty="0">
                <a:latin typeface="Times New Roman" panose="02020603050405020304" pitchFamily="18" charset="0"/>
                <a:ea typeface="楷体_GB2312" pitchFamily="49" charset="-122"/>
              </a:rPr>
              <a:t>LA</a:t>
            </a:r>
            <a:r>
              <a:rPr kumimoji="1" lang="zh-CN" altLang="en-US" sz="1200" b="1" dirty="0">
                <a:latin typeface="Times New Roman" panose="02020603050405020304" pitchFamily="18" charset="0"/>
                <a:ea typeface="楷体_GB2312" pitchFamily="49" charset="-122"/>
              </a:rPr>
              <a:t>中存在：通过</a:t>
            </a:r>
            <a:r>
              <a:rPr kumimoji="1" lang="en-US" altLang="zh-CN" sz="1200" b="1" dirty="0" err="1">
                <a:solidFill>
                  <a:srgbClr val="333399"/>
                </a:solidFill>
                <a:latin typeface="楷体_GB2312" pitchFamily="49" charset="-122"/>
                <a:ea typeface="楷体_GB2312" pitchFamily="49" charset="-122"/>
              </a:rPr>
              <a:t>List_Locate</a:t>
            </a:r>
            <a:r>
              <a:rPr kumimoji="1" lang="en-US" altLang="zh-CN" sz="1200" b="1" dirty="0">
                <a:solidFill>
                  <a:srgbClr val="333399"/>
                </a:solidFill>
                <a:latin typeface="楷体_GB2312" pitchFamily="49" charset="-122"/>
                <a:ea typeface="楷体_GB2312" pitchFamily="49" charset="-122"/>
              </a:rPr>
              <a:t>(La,</a:t>
            </a:r>
            <a:r>
              <a:rPr kumimoji="1" lang="en-US" altLang="zh-CN" sz="1200" b="1" dirty="0" err="1">
                <a:solidFill>
                  <a:srgbClr val="333399"/>
                </a:solidFill>
                <a:latin typeface="楷体_GB2312" pitchFamily="49" charset="-122"/>
                <a:ea typeface="楷体_GB2312" pitchFamily="49" charset="-122"/>
              </a:rPr>
              <a:t>elem</a:t>
            </a:r>
            <a:r>
              <a:rPr kumimoji="1" lang="en-US" altLang="zh-CN" sz="1200" b="1" dirty="0">
                <a:solidFill>
                  <a:srgbClr val="333399"/>
                </a:solidFill>
                <a:latin typeface="楷体_GB2312" pitchFamily="49" charset="-122"/>
                <a:ea typeface="楷体_GB2312" pitchFamily="49" charset="-122"/>
              </a:rPr>
              <a:t>,&amp;j) </a:t>
            </a:r>
            <a:r>
              <a:rPr kumimoji="1" lang="zh-CN" altLang="en-US" sz="1200" b="1" dirty="0">
                <a:solidFill>
                  <a:srgbClr val="333399"/>
                </a:solidFill>
                <a:latin typeface="楷体_GB2312" pitchFamily="49" charset="-122"/>
                <a:ea typeface="楷体_GB2312" pitchFamily="49" charset="-122"/>
              </a:rPr>
              <a:t>函数，如果返回值为</a:t>
            </a:r>
            <a:r>
              <a:rPr kumimoji="1" lang="en-US" altLang="zh-CN" sz="1200" b="1" dirty="0">
                <a:solidFill>
                  <a:srgbClr val="333399"/>
                </a:solidFill>
                <a:latin typeface="楷体_GB2312" pitchFamily="49" charset="-122"/>
                <a:ea typeface="楷体_GB2312" pitchFamily="49" charset="-122"/>
              </a:rPr>
              <a:t>success,</a:t>
            </a:r>
            <a:r>
              <a:rPr kumimoji="1" lang="zh-CN" altLang="en-US" sz="1200" b="1" dirty="0">
                <a:solidFill>
                  <a:srgbClr val="333399"/>
                </a:solidFill>
                <a:latin typeface="楷体_GB2312" pitchFamily="49" charset="-122"/>
                <a:ea typeface="楷体_GB2312" pitchFamily="49" charset="-122"/>
              </a:rPr>
              <a:t>则存在，存在的位置通过参数</a:t>
            </a:r>
            <a:r>
              <a:rPr kumimoji="1" lang="en-US" altLang="zh-CN" sz="1200" b="1" dirty="0">
                <a:solidFill>
                  <a:srgbClr val="333399"/>
                </a:solidFill>
                <a:latin typeface="楷体_GB2312" pitchFamily="49" charset="-122"/>
                <a:ea typeface="楷体_GB2312" pitchFamily="49" charset="-122"/>
              </a:rPr>
              <a:t>j</a:t>
            </a:r>
            <a:r>
              <a:rPr kumimoji="1" lang="zh-CN" altLang="en-US" sz="1200" b="1" dirty="0">
                <a:solidFill>
                  <a:srgbClr val="333399"/>
                </a:solidFill>
                <a:latin typeface="楷体_GB2312" pitchFamily="49" charset="-122"/>
                <a:ea typeface="楷体_GB2312" pitchFamily="49" charset="-122"/>
              </a:rPr>
              <a:t>获得</a:t>
            </a:r>
            <a:endParaRPr kumimoji="1" lang="en-US" altLang="zh-CN" sz="1200" b="1" dirty="0">
              <a:solidFill>
                <a:srgbClr val="333399"/>
              </a:solidFill>
              <a:latin typeface="楷体_GB2312" pitchFamily="49" charset="-122"/>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333399"/>
                </a:solidFill>
                <a:latin typeface="楷体_GB2312" pitchFamily="49" charset="-122"/>
                <a:ea typeface="楷体_GB2312" pitchFamily="49" charset="-122"/>
              </a:rPr>
              <a:t>（</a:t>
            </a:r>
            <a:r>
              <a:rPr kumimoji="1" lang="en-US" altLang="zh-CN" sz="1200" b="1" dirty="0">
                <a:solidFill>
                  <a:srgbClr val="333399"/>
                </a:solidFill>
                <a:latin typeface="楷体_GB2312" pitchFamily="49" charset="-122"/>
                <a:ea typeface="楷体_GB2312" pitchFamily="49" charset="-122"/>
              </a:rPr>
              <a:t>3</a:t>
            </a:r>
            <a:r>
              <a:rPr kumimoji="1" lang="zh-CN" altLang="en-US" sz="1200" b="1" dirty="0">
                <a:solidFill>
                  <a:srgbClr val="333399"/>
                </a:solidFill>
                <a:latin typeface="楷体_GB2312" pitchFamily="49" charset="-122"/>
                <a:ea typeface="楷体_GB2312" pitchFamily="49" charset="-122"/>
              </a:rPr>
              <a:t>）如果返回</a:t>
            </a:r>
            <a:r>
              <a:rPr kumimoji="1" lang="en-US" altLang="zh-CN" sz="1200" b="1" dirty="0">
                <a:solidFill>
                  <a:srgbClr val="333399"/>
                </a:solidFill>
                <a:latin typeface="楷体_GB2312" pitchFamily="49" charset="-122"/>
                <a:ea typeface="楷体_GB2312" pitchFamily="49" charset="-122"/>
              </a:rPr>
              <a:t>fail,</a:t>
            </a:r>
            <a:r>
              <a:rPr kumimoji="1" lang="zh-CN" altLang="en-US" sz="1200" b="1" dirty="0">
                <a:solidFill>
                  <a:srgbClr val="333399"/>
                </a:solidFill>
                <a:latin typeface="楷体_GB2312" pitchFamily="49" charset="-122"/>
                <a:ea typeface="楷体_GB2312" pitchFamily="49" charset="-122"/>
              </a:rPr>
              <a:t>说明</a:t>
            </a:r>
            <a:r>
              <a:rPr kumimoji="1" lang="en-US" altLang="zh-CN" sz="1200" b="1" dirty="0">
                <a:solidFill>
                  <a:srgbClr val="333399"/>
                </a:solidFill>
                <a:latin typeface="楷体_GB2312" pitchFamily="49" charset="-122"/>
                <a:ea typeface="楷体_GB2312" pitchFamily="49" charset="-122"/>
              </a:rPr>
              <a:t>LA</a:t>
            </a:r>
            <a:r>
              <a:rPr kumimoji="1" lang="zh-CN" altLang="en-US" sz="1200" b="1" dirty="0">
                <a:solidFill>
                  <a:srgbClr val="333399"/>
                </a:solidFill>
                <a:latin typeface="楷体_GB2312" pitchFamily="49" charset="-122"/>
                <a:ea typeface="楷体_GB2312" pitchFamily="49" charset="-122"/>
              </a:rPr>
              <a:t>集合没有</a:t>
            </a:r>
            <a:r>
              <a:rPr kumimoji="1" lang="en-US" altLang="zh-CN" sz="1200" b="1" dirty="0">
                <a:solidFill>
                  <a:srgbClr val="333399"/>
                </a:solidFill>
                <a:latin typeface="楷体_GB2312" pitchFamily="49" charset="-122"/>
                <a:ea typeface="楷体_GB2312" pitchFamily="49" charset="-122"/>
              </a:rPr>
              <a:t>bi</a:t>
            </a:r>
            <a:r>
              <a:rPr kumimoji="1" lang="zh-CN" altLang="en-US" sz="1200" b="1" dirty="0">
                <a:solidFill>
                  <a:srgbClr val="333399"/>
                </a:solidFill>
                <a:latin typeface="楷体_GB2312" pitchFamily="49" charset="-122"/>
                <a:ea typeface="楷体_GB2312" pitchFamily="49" charset="-122"/>
              </a:rPr>
              <a:t>元素，则需要插入到</a:t>
            </a:r>
            <a:r>
              <a:rPr kumimoji="1" lang="en-US" altLang="zh-CN" sz="1200" b="1" dirty="0">
                <a:solidFill>
                  <a:srgbClr val="333399"/>
                </a:solidFill>
                <a:latin typeface="楷体_GB2312" pitchFamily="49" charset="-122"/>
                <a:ea typeface="楷体_GB2312" pitchFamily="49" charset="-122"/>
              </a:rPr>
              <a:t>LA</a:t>
            </a:r>
            <a:r>
              <a:rPr kumimoji="1" lang="zh-CN" altLang="en-US" sz="1200" b="1" dirty="0">
                <a:solidFill>
                  <a:srgbClr val="333399"/>
                </a:solidFill>
                <a:latin typeface="楷体_GB2312" pitchFamily="49" charset="-122"/>
                <a:ea typeface="楷体_GB2312" pitchFamily="49" charset="-122"/>
              </a:rPr>
              <a:t>线性表中，通过</a:t>
            </a:r>
            <a:r>
              <a:rPr kumimoji="1" lang="en-US" altLang="zh-CN" sz="1200" b="1" dirty="0" err="1">
                <a:solidFill>
                  <a:srgbClr val="333399"/>
                </a:solidFill>
                <a:latin typeface="楷体_GB2312" pitchFamily="49" charset="-122"/>
                <a:ea typeface="楷体_GB2312" pitchFamily="49" charset="-122"/>
              </a:rPr>
              <a:t>List_Insert</a:t>
            </a:r>
            <a:r>
              <a:rPr kumimoji="1" lang="en-US" altLang="zh-CN" sz="1200" b="1" dirty="0">
                <a:solidFill>
                  <a:srgbClr val="333399"/>
                </a:solidFill>
                <a:latin typeface="楷体_GB2312" pitchFamily="49" charset="-122"/>
                <a:ea typeface="楷体_GB2312" pitchFamily="49" charset="-122"/>
              </a:rPr>
              <a:t>(La,1,elem)</a:t>
            </a:r>
            <a:r>
              <a:rPr kumimoji="1" lang="zh-CN" altLang="en-US" sz="1200" b="1" dirty="0">
                <a:solidFill>
                  <a:srgbClr val="333399"/>
                </a:solidFill>
                <a:latin typeface="楷体_GB2312" pitchFamily="49" charset="-122"/>
                <a:ea typeface="楷体_GB2312" pitchFamily="49" charset="-122"/>
              </a:rPr>
              <a:t>函数实现该操作。</a:t>
            </a:r>
          </a:p>
          <a:p>
            <a:endParaRPr lang="zh-CN" altLang="en-US" dirty="0"/>
          </a:p>
        </p:txBody>
      </p:sp>
    </p:spTree>
    <p:extLst>
      <p:ext uri="{BB962C8B-B14F-4D97-AF65-F5344CB8AC3E}">
        <p14:creationId xmlns:p14="http://schemas.microsoft.com/office/powerpoint/2010/main" val="2172197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（录人，背景是</a:t>
            </a:r>
            <a:r>
              <a:rPr lang="en-US" altLang="zh-CN" dirty="0"/>
              <a:t>4</a:t>
            </a:r>
            <a:r>
              <a:rPr lang="zh-CN" altLang="en-US" dirty="0"/>
              <a:t>个问题的题目）：有时间就</a:t>
            </a:r>
            <a:r>
              <a:rPr lang="en-US" altLang="zh-CN" dirty="0"/>
              <a:t>4</a:t>
            </a:r>
            <a:r>
              <a:rPr lang="zh-CN" altLang="en-US" dirty="0"/>
              <a:t>个项目都做，没有时间选择</a:t>
            </a:r>
            <a:r>
              <a:rPr lang="en-US" altLang="zh-CN" dirty="0"/>
              <a:t>1</a:t>
            </a:r>
            <a:r>
              <a:rPr lang="zh-CN" altLang="en-US" dirty="0"/>
              <a:t>个做。那么遇到一个问题，我们应该怎么编程解决呢？是脑子里面大概想一下，然后就开始坐在电脑前面啪啪的敲代码，边写边测试边改，最后可能成功开发满足要求的软件，也可能最终</a:t>
            </a:r>
            <a:r>
              <a:rPr lang="en-US" altLang="zh-CN" dirty="0"/>
              <a:t>bug</a:t>
            </a:r>
            <a:r>
              <a:rPr lang="zh-CN" altLang="en-US" dirty="0"/>
              <a:t>一大堆，没有使用价值？</a:t>
            </a:r>
          </a:p>
        </p:txBody>
      </p:sp>
      <p:sp>
        <p:nvSpPr>
          <p:cNvPr id="4" name="灯片编号占位符 3"/>
          <p:cNvSpPr>
            <a:spLocks noGrp="1"/>
          </p:cNvSpPr>
          <p:nvPr>
            <p:ph type="sldNum" sz="quarter" idx="10"/>
          </p:nvPr>
        </p:nvSpPr>
        <p:spPr/>
        <p:txBody>
          <a:bodyPr/>
          <a:lstStyle/>
          <a:p>
            <a:fld id="{2DF9B964-EFB3-4755-8C4A-B9FCCCD103F2}" type="slidenum">
              <a:rPr lang="zh-CN" altLang="en-US" smtClean="0"/>
              <a:t>7</a:t>
            </a:fld>
            <a:endParaRPr lang="zh-CN" altLang="en-US"/>
          </a:p>
        </p:txBody>
      </p:sp>
    </p:spTree>
    <p:extLst>
      <p:ext uri="{BB962C8B-B14F-4D97-AF65-F5344CB8AC3E}">
        <p14:creationId xmlns:p14="http://schemas.microsoft.com/office/powerpoint/2010/main" val="3188714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下面我们看看通过已知的线性表基本操作如何实现线性表的合并。首先通过</a:t>
            </a:r>
            <a:r>
              <a:rPr lang="en-US" altLang="zh-CN" sz="1200" dirty="0">
                <a:latin typeface="Times New Roman" panose="02020603050405020304" pitchFamily="18" charset="0"/>
                <a:ea typeface="黑体" panose="02010609060101010101" pitchFamily="49" charset="-122"/>
              </a:rPr>
              <a:t> </a:t>
            </a:r>
            <a:r>
              <a:rPr lang="en-US" altLang="zh-CN" sz="1200" dirty="0" err="1">
                <a:latin typeface="Times New Roman" panose="02020603050405020304" pitchFamily="18" charset="0"/>
                <a:ea typeface="黑体" panose="02010609060101010101" pitchFamily="49" charset="-122"/>
              </a:rPr>
              <a:t>List_Size</a:t>
            </a:r>
            <a:r>
              <a:rPr lang="zh-CN" altLang="en-US" sz="1200" dirty="0">
                <a:latin typeface="Times New Roman" panose="02020603050405020304" pitchFamily="18" charset="0"/>
                <a:ea typeface="黑体" panose="02010609060101010101" pitchFamily="49" charset="-122"/>
              </a:rPr>
              <a:t>获得</a:t>
            </a:r>
            <a:r>
              <a:rPr lang="en-US" altLang="zh-CN" sz="1200" dirty="0">
                <a:latin typeface="Times New Roman" panose="02020603050405020304" pitchFamily="18" charset="0"/>
                <a:ea typeface="黑体" panose="02010609060101010101" pitchFamily="49" charset="-122"/>
              </a:rPr>
              <a:t>LB</a:t>
            </a:r>
            <a:r>
              <a:rPr lang="zh-CN" altLang="en-US" sz="1200" dirty="0">
                <a:latin typeface="Times New Roman" panose="02020603050405020304" pitchFamily="18" charset="0"/>
                <a:ea typeface="黑体" panose="02010609060101010101" pitchFamily="49" charset="-122"/>
              </a:rPr>
              <a:t>线性表长度，存放在</a:t>
            </a:r>
            <a:r>
              <a:rPr lang="en-US" altLang="zh-CN" dirty="0" err="1"/>
              <a:t>len</a:t>
            </a:r>
            <a:r>
              <a:rPr lang="zh-CN" altLang="en-US" dirty="0"/>
              <a:t>变量中。然后</a:t>
            </a:r>
            <a:r>
              <a:rPr lang="en-US" altLang="zh-CN" dirty="0" err="1"/>
              <a:t>i</a:t>
            </a:r>
            <a:r>
              <a:rPr lang="zh-CN" altLang="en-US" dirty="0"/>
              <a:t>变量循环</a:t>
            </a:r>
            <a:r>
              <a:rPr lang="en-US" altLang="zh-CN" dirty="0" err="1"/>
              <a:t>len</a:t>
            </a:r>
            <a:r>
              <a:rPr lang="zh-CN" altLang="en-US" dirty="0"/>
              <a:t>次，重复做下面的操作</a:t>
            </a:r>
            <a:r>
              <a:rPr lang="en-US" altLang="zh-CN" dirty="0"/>
              <a:t>:</a:t>
            </a:r>
          </a:p>
          <a:p>
            <a:r>
              <a:rPr lang="zh-CN" altLang="en-US" dirty="0"/>
              <a:t>（</a:t>
            </a:r>
            <a:r>
              <a:rPr lang="en-US" altLang="zh-CN" dirty="0"/>
              <a:t>1</a:t>
            </a:r>
            <a:r>
              <a:rPr lang="zh-CN" altLang="en-US" dirty="0"/>
              <a:t>）通过</a:t>
            </a:r>
            <a:r>
              <a:rPr lang="en-US" altLang="zh-CN" sz="1200" dirty="0" err="1">
                <a:solidFill>
                  <a:srgbClr val="FF0000"/>
                </a:solidFill>
                <a:latin typeface="Times New Roman" panose="02020603050405020304" pitchFamily="18" charset="0"/>
                <a:ea typeface="黑体" panose="02010609060101010101" pitchFamily="49" charset="-122"/>
              </a:rPr>
              <a:t>List_Retrieve</a:t>
            </a:r>
            <a:r>
              <a:rPr lang="zh-CN" altLang="en-US" sz="1200" dirty="0">
                <a:solidFill>
                  <a:srgbClr val="FF0000"/>
                </a:solidFill>
                <a:latin typeface="Times New Roman" panose="02020603050405020304" pitchFamily="18" charset="0"/>
                <a:ea typeface="黑体" panose="02010609060101010101" pitchFamily="49" charset="-122"/>
              </a:rPr>
              <a:t>函数，</a:t>
            </a:r>
            <a:r>
              <a:rPr lang="zh-CN" altLang="en-US" dirty="0"/>
              <a:t>从</a:t>
            </a:r>
            <a:r>
              <a:rPr lang="en-US" altLang="zh-CN" dirty="0"/>
              <a:t>LB</a:t>
            </a:r>
            <a:r>
              <a:rPr lang="zh-CN" altLang="en-US" dirty="0"/>
              <a:t>中获得第</a:t>
            </a:r>
            <a:r>
              <a:rPr lang="en-US" altLang="zh-CN" dirty="0" err="1"/>
              <a:t>i</a:t>
            </a:r>
            <a:r>
              <a:rPr lang="zh-CN" altLang="en-US" dirty="0"/>
              <a:t>个数据存放到</a:t>
            </a:r>
            <a:r>
              <a:rPr lang="en-US" altLang="zh-CN" dirty="0" err="1"/>
              <a:t>elem</a:t>
            </a:r>
            <a:r>
              <a:rPr lang="zh-CN" altLang="en-US" dirty="0"/>
              <a:t>参数中</a:t>
            </a:r>
            <a:endParaRPr lang="en-US" altLang="zh-CN" dirty="0"/>
          </a:p>
          <a:p>
            <a:r>
              <a:rPr lang="en-US" altLang="zh-CN" dirty="0"/>
              <a:t>(2) </a:t>
            </a:r>
            <a:r>
              <a:rPr lang="zh-CN" altLang="en-US" dirty="0"/>
              <a:t>通过</a:t>
            </a:r>
            <a:r>
              <a:rPr lang="en-US" altLang="zh-CN" sz="1200" dirty="0">
                <a:latin typeface="Times New Roman" panose="02020603050405020304" pitchFamily="18" charset="0"/>
                <a:ea typeface="黑体" panose="02010609060101010101" pitchFamily="49" charset="-122"/>
              </a:rPr>
              <a:t>= </a:t>
            </a:r>
            <a:r>
              <a:rPr lang="en-US" altLang="zh-CN" sz="1200" dirty="0" err="1">
                <a:solidFill>
                  <a:srgbClr val="FF0000"/>
                </a:solidFill>
                <a:latin typeface="Times New Roman" panose="02020603050405020304" pitchFamily="18" charset="0"/>
                <a:ea typeface="黑体" panose="02010609060101010101" pitchFamily="49" charset="-122"/>
              </a:rPr>
              <a:t>List_Locate</a:t>
            </a:r>
            <a:r>
              <a:rPr lang="zh-CN" altLang="en-US" sz="1200" dirty="0">
                <a:solidFill>
                  <a:srgbClr val="FF0000"/>
                </a:solidFill>
                <a:latin typeface="Times New Roman" panose="02020603050405020304" pitchFamily="18" charset="0"/>
                <a:ea typeface="黑体" panose="02010609060101010101" pitchFamily="49" charset="-122"/>
              </a:rPr>
              <a:t>函数的返回值</a:t>
            </a:r>
            <a:r>
              <a:rPr lang="zh-CN" altLang="en-US" dirty="0"/>
              <a:t>判断</a:t>
            </a:r>
            <a:r>
              <a:rPr lang="en-US" altLang="zh-CN" dirty="0" err="1"/>
              <a:t>elem</a:t>
            </a:r>
            <a:r>
              <a:rPr lang="zh-CN" altLang="en-US" dirty="0"/>
              <a:t>是否在</a:t>
            </a:r>
            <a:r>
              <a:rPr lang="en-US" altLang="zh-CN" dirty="0"/>
              <a:t>La</a:t>
            </a:r>
            <a:r>
              <a:rPr lang="zh-CN" altLang="en-US" dirty="0"/>
              <a:t>中，如果没有返回</a:t>
            </a:r>
            <a:r>
              <a:rPr lang="en-US" altLang="zh-CN" dirty="0"/>
              <a:t>success,</a:t>
            </a:r>
            <a:r>
              <a:rPr lang="zh-CN" altLang="en-US" dirty="0"/>
              <a:t>则把</a:t>
            </a:r>
            <a:r>
              <a:rPr lang="en-US" altLang="zh-CN" dirty="0" err="1"/>
              <a:t>elem</a:t>
            </a:r>
            <a:r>
              <a:rPr lang="zh-CN" altLang="en-US" dirty="0"/>
              <a:t>插入到</a:t>
            </a:r>
            <a:r>
              <a:rPr lang="en-US" altLang="zh-CN" dirty="0"/>
              <a:t>La</a:t>
            </a:r>
            <a:r>
              <a:rPr lang="zh-CN" altLang="en-US" dirty="0"/>
              <a:t>中，虽然可以插入到任意位置，但第一个位置是效率最高的，所以我们插入到第一个位置。如果插入失败则退出。但如果</a:t>
            </a:r>
            <a:r>
              <a:rPr lang="en-US" altLang="zh-CN" sz="1200" dirty="0">
                <a:latin typeface="Times New Roman" panose="02020603050405020304" pitchFamily="18" charset="0"/>
                <a:ea typeface="黑体" panose="02010609060101010101" pitchFamily="49" charset="-122"/>
              </a:rPr>
              <a:t>= </a:t>
            </a:r>
            <a:r>
              <a:rPr lang="en-US" altLang="zh-CN" sz="1200" dirty="0" err="1">
                <a:solidFill>
                  <a:srgbClr val="FF0000"/>
                </a:solidFill>
                <a:latin typeface="Times New Roman" panose="02020603050405020304" pitchFamily="18" charset="0"/>
                <a:ea typeface="黑体" panose="02010609060101010101" pitchFamily="49" charset="-122"/>
              </a:rPr>
              <a:t>List_Locate</a:t>
            </a:r>
            <a:r>
              <a:rPr lang="zh-CN" altLang="en-US" sz="1200" dirty="0">
                <a:solidFill>
                  <a:srgbClr val="FF0000"/>
                </a:solidFill>
                <a:latin typeface="Times New Roman" panose="02020603050405020304" pitchFamily="18" charset="0"/>
                <a:ea typeface="黑体" panose="02010609060101010101" pitchFamily="49" charset="-122"/>
              </a:rPr>
              <a:t>函数返回成功，则</a:t>
            </a:r>
            <a:r>
              <a:rPr lang="en-US" altLang="zh-CN" sz="1200" dirty="0">
                <a:solidFill>
                  <a:srgbClr val="FF0000"/>
                </a:solidFill>
                <a:latin typeface="Times New Roman" panose="02020603050405020304" pitchFamily="18" charset="0"/>
                <a:ea typeface="黑体" panose="02010609060101010101" pitchFamily="49" charset="-122"/>
              </a:rPr>
              <a:t>La</a:t>
            </a:r>
            <a:r>
              <a:rPr lang="zh-CN" altLang="en-US" sz="1200" dirty="0">
                <a:solidFill>
                  <a:srgbClr val="FF0000"/>
                </a:solidFill>
                <a:latin typeface="Times New Roman" panose="02020603050405020304" pitchFamily="18" charset="0"/>
                <a:ea typeface="黑体" panose="02010609060101010101" pitchFamily="49" charset="-122"/>
              </a:rPr>
              <a:t>集合的第</a:t>
            </a:r>
            <a:r>
              <a:rPr lang="en-US" altLang="zh-CN" sz="1200" dirty="0">
                <a:solidFill>
                  <a:srgbClr val="FF0000"/>
                </a:solidFill>
                <a:latin typeface="Times New Roman" panose="02020603050405020304" pitchFamily="18" charset="0"/>
                <a:ea typeface="黑体" panose="02010609060101010101" pitchFamily="49" charset="-122"/>
              </a:rPr>
              <a:t>j</a:t>
            </a:r>
            <a:r>
              <a:rPr lang="zh-CN" altLang="en-US" sz="1200" dirty="0">
                <a:solidFill>
                  <a:srgbClr val="FF0000"/>
                </a:solidFill>
                <a:latin typeface="Times New Roman" panose="02020603050405020304" pitchFamily="18" charset="0"/>
                <a:ea typeface="黑体" panose="02010609060101010101" pitchFamily="49" charset="-122"/>
              </a:rPr>
              <a:t>个元素的书本个数需要增</a:t>
            </a:r>
            <a:r>
              <a:rPr lang="en-US" altLang="zh-CN" sz="1200" dirty="0">
                <a:solidFill>
                  <a:srgbClr val="FF0000"/>
                </a:solidFill>
                <a:latin typeface="Times New Roman" panose="02020603050405020304" pitchFamily="18" charset="0"/>
                <a:ea typeface="黑体" panose="02010609060101010101" pitchFamily="49" charset="-122"/>
              </a:rPr>
              <a:t>1</a:t>
            </a:r>
            <a:r>
              <a:rPr lang="zh-CN" altLang="en-US" sz="1200" dirty="0">
                <a:solidFill>
                  <a:srgbClr val="FF0000"/>
                </a:solidFill>
                <a:latin typeface="Times New Roman" panose="02020603050405020304" pitchFamily="18" charset="0"/>
                <a:ea typeface="黑体" panose="02010609060101010101" pitchFamily="49" charset="-122"/>
              </a:rPr>
              <a:t>，这个不是基本操作，所以是需要我们自己实现这个函数体的。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4F426-D4D3-4E65-B0C3-4F89A19DE50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06222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pPr>
            <a:r>
              <a:rPr lang="zh-CN" altLang="en-US" sz="2800" dirty="0"/>
              <a:t>如何分析？</a:t>
            </a:r>
            <a:r>
              <a:rPr lang="zh-CN" altLang="en-US" sz="2400" dirty="0"/>
              <a:t>设</a:t>
            </a:r>
            <a:r>
              <a:rPr lang="en-US" altLang="zh-CN" sz="2400" dirty="0"/>
              <a:t>m</a:t>
            </a:r>
            <a:r>
              <a:rPr lang="zh-CN" altLang="en-US" sz="2400" dirty="0"/>
              <a:t>和</a:t>
            </a:r>
            <a:r>
              <a:rPr lang="en-US" altLang="zh-CN" sz="2400" dirty="0"/>
              <a:t>n</a:t>
            </a:r>
            <a:r>
              <a:rPr lang="zh-CN" altLang="en-US" sz="2400" dirty="0"/>
              <a:t>分别表示</a:t>
            </a:r>
            <a:r>
              <a:rPr lang="en-US" altLang="zh-CN" sz="2400" dirty="0"/>
              <a:t>La</a:t>
            </a:r>
            <a:r>
              <a:rPr lang="zh-CN" altLang="en-US" sz="2400" dirty="0"/>
              <a:t>和</a:t>
            </a:r>
            <a:r>
              <a:rPr lang="en-US" altLang="zh-CN" sz="2400" dirty="0" err="1"/>
              <a:t>Lb</a:t>
            </a:r>
            <a:r>
              <a:rPr lang="zh-CN" altLang="en-US" sz="2400" dirty="0"/>
              <a:t>的长度（元素个数） </a:t>
            </a:r>
          </a:p>
          <a:p>
            <a:pPr lvl="1">
              <a:lnSpc>
                <a:spcPct val="90000"/>
              </a:lnSpc>
            </a:pPr>
            <a:r>
              <a:rPr lang="zh-CN" altLang="en-US" sz="2400" dirty="0"/>
              <a:t>先确定基本操作 </a:t>
            </a:r>
            <a:r>
              <a:rPr lang="en-US" altLang="zh-CN" sz="2400" dirty="0"/>
              <a:t>----</a:t>
            </a:r>
            <a:r>
              <a:rPr lang="zh-CN" altLang="en-US" sz="2400" dirty="0">
                <a:solidFill>
                  <a:srgbClr val="FF0000"/>
                </a:solidFill>
                <a:latin typeface="Times New Roman" panose="02020603050405020304" pitchFamily="18" charset="0"/>
                <a:ea typeface="黑体" panose="02010609060101010101" pitchFamily="49" charset="-122"/>
              </a:rPr>
              <a:t>判断是否在</a:t>
            </a:r>
            <a:r>
              <a:rPr lang="en-US" altLang="zh-CN" sz="2400" dirty="0">
                <a:solidFill>
                  <a:srgbClr val="FF0000"/>
                </a:solidFill>
                <a:latin typeface="Times New Roman" panose="02020603050405020304" pitchFamily="18" charset="0"/>
                <a:ea typeface="黑体" panose="02010609060101010101" pitchFamily="49" charset="-122"/>
              </a:rPr>
              <a:t>La</a:t>
            </a:r>
            <a:r>
              <a:rPr lang="zh-CN" altLang="en-US" sz="2400" dirty="0">
                <a:solidFill>
                  <a:srgbClr val="FF0000"/>
                </a:solidFill>
                <a:latin typeface="Times New Roman" panose="02020603050405020304" pitchFamily="18" charset="0"/>
                <a:ea typeface="黑体" panose="02010609060101010101" pitchFamily="49" charset="-122"/>
              </a:rPr>
              <a:t>中</a:t>
            </a:r>
            <a:endParaRPr lang="en-US" altLang="zh-CN" sz="2400" dirty="0">
              <a:solidFill>
                <a:srgbClr val="FF0000"/>
              </a:solidFill>
            </a:endParaRPr>
          </a:p>
          <a:p>
            <a:pPr lvl="1">
              <a:lnSpc>
                <a:spcPct val="90000"/>
              </a:lnSpc>
            </a:pPr>
            <a:r>
              <a:rPr lang="zh-CN" altLang="en-US" sz="2400" dirty="0"/>
              <a:t>基本操作执行次数是否确定？</a:t>
            </a:r>
          </a:p>
          <a:p>
            <a:pPr lvl="2">
              <a:lnSpc>
                <a:spcPct val="90000"/>
              </a:lnSpc>
            </a:pPr>
            <a:r>
              <a:rPr lang="zh-CN" altLang="en-US" dirty="0"/>
              <a:t>确定：次数（线性表</a:t>
            </a:r>
            <a:r>
              <a:rPr lang="en-US" altLang="zh-CN" dirty="0"/>
              <a:t>LB</a:t>
            </a:r>
            <a:r>
              <a:rPr lang="zh-CN" altLang="en-US" dirty="0"/>
              <a:t>的长度</a:t>
            </a:r>
            <a:r>
              <a:rPr lang="en-US" altLang="zh-CN" dirty="0"/>
              <a:t>n</a:t>
            </a:r>
            <a:r>
              <a:rPr lang="zh-CN" altLang="en-US" dirty="0"/>
              <a:t>）</a:t>
            </a:r>
          </a:p>
          <a:p>
            <a:pPr lvl="2">
              <a:lnSpc>
                <a:spcPct val="90000"/>
              </a:lnSpc>
            </a:pPr>
            <a:r>
              <a:rPr lang="zh-CN" altLang="en-US" dirty="0"/>
              <a:t>不确定：</a:t>
            </a:r>
          </a:p>
          <a:p>
            <a:pPr lvl="3">
              <a:lnSpc>
                <a:spcPct val="90000"/>
              </a:lnSpc>
            </a:pPr>
            <a:r>
              <a:rPr lang="zh-CN" altLang="en-US" sz="2400" dirty="0"/>
              <a:t>最好</a:t>
            </a:r>
            <a:r>
              <a:rPr lang="en-US" altLang="zh-CN" sz="2400" dirty="0"/>
              <a:t>/</a:t>
            </a:r>
            <a:r>
              <a:rPr lang="zh-CN" altLang="en-US" sz="2400" dirty="0"/>
              <a:t>最坏</a:t>
            </a:r>
            <a:r>
              <a:rPr lang="en-US" altLang="zh-CN" sz="2400" dirty="0"/>
              <a:t>/</a:t>
            </a:r>
            <a:r>
              <a:rPr lang="zh-CN" altLang="en-US" sz="2400" dirty="0"/>
              <a:t>平均情况分析</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4F426-D4D3-4E65-B0C3-4F89A19DE50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16612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我们分别从最好和最好情况分析。</a:t>
            </a:r>
            <a:endParaRPr lang="en-US" altLang="zh-CN" dirty="0"/>
          </a:p>
          <a:p>
            <a:r>
              <a:rPr lang="zh-CN" altLang="en-US" dirty="0"/>
              <a:t>最好情况是</a:t>
            </a:r>
            <a:r>
              <a:rPr lang="en-US" altLang="zh-CN" dirty="0"/>
              <a:t>B</a:t>
            </a:r>
            <a:r>
              <a:rPr lang="zh-CN" altLang="en-US" dirty="0"/>
              <a:t>是</a:t>
            </a:r>
            <a:r>
              <a:rPr lang="en-US" altLang="zh-CN" dirty="0"/>
              <a:t>A</a:t>
            </a:r>
            <a:r>
              <a:rPr lang="zh-CN" altLang="en-US" dirty="0"/>
              <a:t>前面部分元素，则</a:t>
            </a:r>
            <a:r>
              <a:rPr lang="en-US" altLang="zh-CN" dirty="0"/>
              <a:t>B</a:t>
            </a:r>
            <a:r>
              <a:rPr lang="zh-CN" altLang="en-US" dirty="0"/>
              <a:t>的</a:t>
            </a:r>
            <a:r>
              <a:rPr lang="en-US" altLang="zh-CN" dirty="0"/>
              <a:t>n</a:t>
            </a:r>
            <a:r>
              <a:rPr lang="zh-CN" altLang="en-US" dirty="0"/>
              <a:t>个元素在</a:t>
            </a:r>
            <a:r>
              <a:rPr lang="en-US" altLang="zh-CN" dirty="0"/>
              <a:t>A</a:t>
            </a:r>
            <a:r>
              <a:rPr lang="zh-CN" altLang="en-US" dirty="0"/>
              <a:t>中找到分别需要</a:t>
            </a:r>
            <a:r>
              <a:rPr lang="en-US" altLang="zh-CN" dirty="0"/>
              <a:t>1,2,3</a:t>
            </a:r>
            <a:r>
              <a:rPr lang="zh-CN" altLang="en-US" dirty="0"/>
              <a:t>，。。。。，</a:t>
            </a:r>
            <a:r>
              <a:rPr lang="en-US" altLang="zh-CN" dirty="0"/>
              <a:t>n</a:t>
            </a:r>
            <a:r>
              <a:rPr lang="zh-CN" altLang="en-US" dirty="0"/>
              <a:t>次，共</a:t>
            </a:r>
            <a:r>
              <a:rPr lang="en-US" altLang="zh-CN" dirty="0"/>
              <a:t>(n+1)*n/2</a:t>
            </a:r>
            <a:r>
              <a:rPr lang="zh-CN" altLang="en-US" dirty="0"/>
              <a:t>次</a:t>
            </a:r>
            <a:endParaRPr lang="en-US" altLang="zh-CN" dirty="0"/>
          </a:p>
          <a:p>
            <a:endParaRPr lang="en-US" altLang="zh-CN" dirty="0"/>
          </a:p>
          <a:p>
            <a:r>
              <a:rPr lang="zh-CN" altLang="en-US" dirty="0"/>
              <a:t>最坏情况是两个线性表的交集是空，也就是</a:t>
            </a:r>
            <a:r>
              <a:rPr lang="en-US" altLang="zh-CN" dirty="0"/>
              <a:t>B</a:t>
            </a:r>
            <a:r>
              <a:rPr lang="zh-CN" altLang="en-US" dirty="0"/>
              <a:t>的第一个元素在</a:t>
            </a:r>
            <a:r>
              <a:rPr lang="en-US" altLang="zh-CN" dirty="0"/>
              <a:t>A</a:t>
            </a:r>
            <a:r>
              <a:rPr lang="zh-CN" altLang="en-US" dirty="0"/>
              <a:t>中查找</a:t>
            </a:r>
            <a:r>
              <a:rPr lang="en-US" altLang="zh-CN" dirty="0"/>
              <a:t>m</a:t>
            </a:r>
            <a:r>
              <a:rPr lang="zh-CN" altLang="en-US" dirty="0"/>
              <a:t>次，失败然后插入进去，</a:t>
            </a:r>
            <a:r>
              <a:rPr lang="en-US" altLang="zh-CN" dirty="0"/>
              <a:t>B</a:t>
            </a:r>
            <a:r>
              <a:rPr lang="zh-CN" altLang="en-US" dirty="0"/>
              <a:t>的第二个元素在 </a:t>
            </a:r>
            <a:r>
              <a:rPr lang="en-US" altLang="zh-CN" dirty="0"/>
              <a:t>A </a:t>
            </a:r>
            <a:r>
              <a:rPr lang="zh-CN" altLang="en-US" dirty="0"/>
              <a:t>中查找</a:t>
            </a:r>
            <a:r>
              <a:rPr lang="en-US" altLang="zh-CN" dirty="0"/>
              <a:t>m+1</a:t>
            </a:r>
            <a:r>
              <a:rPr lang="zh-CN" altLang="en-US" dirty="0"/>
              <a:t>次，以此类推，共查找</a:t>
            </a:r>
            <a:r>
              <a:rPr lang="en-US" altLang="zh-CN" dirty="0"/>
              <a:t>n*m+</a:t>
            </a:r>
            <a:r>
              <a:rPr lang="zh-CN" altLang="en-US" dirty="0"/>
              <a:t>（</a:t>
            </a:r>
            <a:r>
              <a:rPr lang="en-US" altLang="zh-CN" dirty="0"/>
              <a:t>n-1</a:t>
            </a:r>
            <a:r>
              <a:rPr lang="zh-CN" altLang="en-US" dirty="0"/>
              <a:t>）</a:t>
            </a:r>
            <a:r>
              <a:rPr lang="en-US" altLang="zh-CN" dirty="0"/>
              <a:t>*m/2</a:t>
            </a:r>
            <a:r>
              <a:rPr lang="zh-CN" altLang="en-US" dirty="0"/>
              <a:t>）次。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根据这个分析，有没有什么想法？对，可以进行优化，</a:t>
            </a:r>
            <a:r>
              <a:rPr lang="zh-CN" altLang="en-US" sz="1200" dirty="0">
                <a:solidFill>
                  <a:srgbClr val="FF0000"/>
                </a:solidFill>
              </a:rPr>
              <a:t>选数据元素个数少的作为</a:t>
            </a:r>
            <a:r>
              <a:rPr lang="en-US" altLang="zh-CN" sz="1200" dirty="0" err="1">
                <a:solidFill>
                  <a:srgbClr val="FF0000"/>
                </a:solidFill>
              </a:rPr>
              <a:t>Lb</a:t>
            </a:r>
            <a:r>
              <a:rPr lang="zh-CN" altLang="en-US" sz="1200" dirty="0">
                <a:solidFill>
                  <a:srgbClr val="FF0000"/>
                </a:solidFill>
              </a:rPr>
              <a:t>。这样，</a:t>
            </a:r>
            <a:r>
              <a:rPr lang="en-US" altLang="zh-CN" sz="1200" dirty="0">
                <a:solidFill>
                  <a:srgbClr val="FF0000"/>
                </a:solidFill>
              </a:rPr>
              <a:t>n</a:t>
            </a:r>
            <a:r>
              <a:rPr lang="zh-CN" altLang="en-US" sz="1200">
                <a:solidFill>
                  <a:srgbClr val="FF0000"/>
                </a:solidFill>
              </a:rPr>
              <a:t>值越小，性能越好。</a:t>
            </a:r>
            <a:endParaRPr lang="en-US" altLang="zh-CN" sz="120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0624F426-D4D3-4E65-B0C3-4F89A19DE50C}" type="slidenum">
              <a:rPr lang="zh-CN" altLang="en-US" smtClean="0"/>
              <a:t>41</a:t>
            </a:fld>
            <a:endParaRPr lang="zh-CN" altLang="en-US"/>
          </a:p>
        </p:txBody>
      </p:sp>
    </p:spTree>
    <p:extLst>
      <p:ext uri="{BB962C8B-B14F-4D97-AF65-F5344CB8AC3E}">
        <p14:creationId xmlns:p14="http://schemas.microsoft.com/office/powerpoint/2010/main" val="1445685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C3F7A0-BB3D-420B-AB16-F0C97478A72F}" type="slidenum">
              <a:rPr lang="zh-CN" altLang="en-US" smtClean="0"/>
              <a:t>43</a:t>
            </a:fld>
            <a:endParaRPr lang="zh-CN" altLang="en-US"/>
          </a:p>
        </p:txBody>
      </p:sp>
    </p:spTree>
    <p:extLst>
      <p:ext uri="{BB962C8B-B14F-4D97-AF65-F5344CB8AC3E}">
        <p14:creationId xmlns:p14="http://schemas.microsoft.com/office/powerpoint/2010/main" val="1706289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xfrm>
            <a:off x="381000" y="685800"/>
            <a:ext cx="6096000" cy="3429000"/>
          </a:xfrm>
          <a:ln/>
        </p:spPr>
      </p:sp>
      <p:sp>
        <p:nvSpPr>
          <p:cNvPr id="148483" name="Rectangle 3"/>
          <p:cNvSpPr>
            <a:spLocks noGrp="1" noChangeArrowheads="1"/>
          </p:cNvSpPr>
          <p:nvPr>
            <p:ph type="body" idx="1"/>
          </p:nvPr>
        </p:nvSpPr>
        <p:spPr>
          <a:xfrm>
            <a:off x="914400" y="4343400"/>
            <a:ext cx="5029200" cy="4114800"/>
          </a:xfrm>
        </p:spPr>
        <p:txBody>
          <a:bodyPr/>
          <a:lstStyle/>
          <a:p>
            <a:r>
              <a:rPr lang="zh-CN" altLang="en-US" dirty="0"/>
              <a:t>（录屏）顺序存储是分配连续存储空间存放所有数据，且存储的数据元素关系和线性表里面的数据元素关系一致。所以，我们就把线性表的</a:t>
            </a:r>
            <a:r>
              <a:rPr lang="en-US" altLang="zh-CN" dirty="0"/>
              <a:t>a1,a2,…,an</a:t>
            </a:r>
            <a:r>
              <a:rPr lang="zh-CN" altLang="en-US" dirty="0"/>
              <a:t>依次存放到内存的第一个位置，第二个位置，。。。，第</a:t>
            </a:r>
            <a:r>
              <a:rPr lang="en-US" altLang="zh-CN" dirty="0"/>
              <a:t>n</a:t>
            </a:r>
            <a:r>
              <a:rPr lang="zh-CN" altLang="en-US" dirty="0"/>
              <a:t>个位置，使得逻辑相邻的数据在物理位置上也是相邻的。其中，存放第一个元素的地址称为线性表的起始地址，也称为线性表的基地址。</a:t>
            </a:r>
          </a:p>
        </p:txBody>
      </p:sp>
    </p:spTree>
    <p:extLst>
      <p:ext uri="{BB962C8B-B14F-4D97-AF65-F5344CB8AC3E}">
        <p14:creationId xmlns:p14="http://schemas.microsoft.com/office/powerpoint/2010/main" val="652010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（录屏）采用顺序存储结构存储线性表数据，有一个非常大的优势，就是可以随机存取数据。意思是无论在哪个位置的数据，访问的时间都是一样的，都非常快速。我们来看看为什么。</a:t>
            </a:r>
          </a:p>
          <a:p>
            <a:endParaRPr lang="zh-CN" altLang="en-US" dirty="0"/>
          </a:p>
        </p:txBody>
      </p:sp>
      <p:sp>
        <p:nvSpPr>
          <p:cNvPr id="4" name="灯片编号占位符 3"/>
          <p:cNvSpPr>
            <a:spLocks noGrp="1"/>
          </p:cNvSpPr>
          <p:nvPr>
            <p:ph type="sldNum" sz="quarter" idx="10"/>
          </p:nvPr>
        </p:nvSpPr>
        <p:spPr/>
        <p:txBody>
          <a:bodyPr/>
          <a:lstStyle/>
          <a:p>
            <a:fld id="{85C6F99F-63B7-4C1C-82D3-90E4D2E82030}" type="slidenum">
              <a:rPr lang="zh-CN" altLang="en-US" smtClean="0"/>
              <a:t>46</a:t>
            </a:fld>
            <a:endParaRPr lang="zh-CN" altLang="en-US"/>
          </a:p>
        </p:txBody>
      </p:sp>
    </p:spTree>
    <p:extLst>
      <p:ext uri="{BB962C8B-B14F-4D97-AF65-F5344CB8AC3E}">
        <p14:creationId xmlns:p14="http://schemas.microsoft.com/office/powerpoint/2010/main" val="521974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381000" y="685800"/>
            <a:ext cx="6096000" cy="3429000"/>
          </a:xfrm>
          <a:ln/>
        </p:spPr>
      </p:sp>
      <p:sp>
        <p:nvSpPr>
          <p:cNvPr id="150531" name="Rectangle 3"/>
          <p:cNvSpPr>
            <a:spLocks noGrp="1" noChangeArrowheads="1"/>
          </p:cNvSpPr>
          <p:nvPr>
            <p:ph type="body" idx="1"/>
          </p:nvPr>
        </p:nvSpPr>
        <p:spPr>
          <a:xfrm>
            <a:off x="914400" y="4343400"/>
            <a:ext cx="5029200" cy="4114800"/>
          </a:xfrm>
        </p:spPr>
        <p:txBody>
          <a:bodyPr/>
          <a:lstStyle/>
          <a:p>
            <a:r>
              <a:rPr lang="en-US" altLang="zh-CN" dirty="0"/>
              <a:t>(</a:t>
            </a:r>
            <a:r>
              <a:rPr lang="zh-CN" altLang="en-US" dirty="0"/>
              <a:t>录屏）我们用</a:t>
            </a:r>
            <a:r>
              <a:rPr lang="en-US" altLang="zh-CN" dirty="0"/>
              <a:t>&lt;ai-1,ai&gt;</a:t>
            </a:r>
            <a:r>
              <a:rPr lang="zh-CN" altLang="en-US" dirty="0"/>
              <a:t>表示存储位置相邻，如果我们知道</a:t>
            </a:r>
            <a:r>
              <a:rPr lang="en-US" altLang="zh-CN" dirty="0"/>
              <a:t>ai-1</a:t>
            </a:r>
            <a:r>
              <a:rPr lang="zh-CN" altLang="en-US" dirty="0"/>
              <a:t>在内存中的存储位置，那么</a:t>
            </a:r>
            <a:r>
              <a:rPr lang="en-US" altLang="zh-CN" dirty="0" err="1"/>
              <a:t>ai</a:t>
            </a:r>
            <a:r>
              <a:rPr lang="zh-CN" altLang="en-US" dirty="0"/>
              <a:t>的存储位置就应该是</a:t>
            </a:r>
            <a:r>
              <a:rPr lang="en-US" altLang="zh-CN" dirty="0" err="1"/>
              <a:t>ai</a:t>
            </a:r>
            <a:r>
              <a:rPr lang="zh-CN" altLang="en-US" dirty="0"/>
              <a:t>的存储地址加上存储</a:t>
            </a:r>
            <a:r>
              <a:rPr lang="en-US" altLang="zh-CN" dirty="0"/>
              <a:t>1</a:t>
            </a:r>
            <a:r>
              <a:rPr lang="zh-CN" altLang="en-US" dirty="0"/>
              <a:t>个数据元素空间大小，如果我们用</a:t>
            </a:r>
            <a:r>
              <a:rPr lang="en-US" altLang="zh-CN" dirty="0"/>
              <a:t>LOC(</a:t>
            </a:r>
            <a:r>
              <a:rPr lang="en-US" altLang="zh-CN" dirty="0" err="1"/>
              <a:t>ai</a:t>
            </a:r>
            <a:r>
              <a:rPr lang="en-US" altLang="zh-CN" dirty="0"/>
              <a:t>)</a:t>
            </a:r>
            <a:r>
              <a:rPr lang="zh-CN" altLang="en-US" dirty="0"/>
              <a:t>表示第</a:t>
            </a:r>
            <a:r>
              <a:rPr lang="en-US" altLang="zh-CN" dirty="0" err="1"/>
              <a:t>i</a:t>
            </a:r>
            <a:r>
              <a:rPr lang="zh-CN" altLang="en-US" dirty="0"/>
              <a:t>个元素的地址，</a:t>
            </a:r>
            <a:r>
              <a:rPr lang="en-US" altLang="zh-CN" dirty="0"/>
              <a:t>d</a:t>
            </a:r>
            <a:r>
              <a:rPr lang="zh-CN" altLang="en-US" dirty="0"/>
              <a:t>表示存储一个元素所需空间，则有这个关系成立：</a:t>
            </a:r>
            <a:r>
              <a:rPr kumimoji="1" lang="en-US" altLang="zh-CN" sz="1200" b="1" dirty="0">
                <a:solidFill>
                  <a:srgbClr val="080808"/>
                </a:solidFill>
                <a:latin typeface="Times New Roman" panose="02020603050405020304" pitchFamily="18" charset="0"/>
                <a:ea typeface="楷体_GB2312" pitchFamily="49" charset="-122"/>
              </a:rPr>
              <a:t>LOC(</a:t>
            </a:r>
            <a:r>
              <a:rPr kumimoji="1" lang="en-US" altLang="zh-CN" sz="1200" b="1" dirty="0" err="1">
                <a:solidFill>
                  <a:srgbClr val="080808"/>
                </a:solidFill>
                <a:latin typeface="Times New Roman" panose="02020603050405020304" pitchFamily="18" charset="0"/>
                <a:ea typeface="楷体_GB2312" pitchFamily="49" charset="-122"/>
              </a:rPr>
              <a:t>a</a:t>
            </a:r>
            <a:r>
              <a:rPr kumimoji="1" lang="en-US" altLang="zh-CN" sz="1200" b="1" baseline="-25000" dirty="0" err="1">
                <a:solidFill>
                  <a:srgbClr val="080808"/>
                </a:solidFill>
                <a:latin typeface="Times New Roman" panose="02020603050405020304" pitchFamily="18" charset="0"/>
                <a:ea typeface="楷体_GB2312" pitchFamily="49" charset="-122"/>
              </a:rPr>
              <a:t>i</a:t>
            </a:r>
            <a:r>
              <a:rPr kumimoji="1" lang="en-US" altLang="zh-CN" sz="1200" b="1" dirty="0">
                <a:solidFill>
                  <a:srgbClr val="080808"/>
                </a:solidFill>
                <a:latin typeface="Times New Roman" panose="02020603050405020304" pitchFamily="18" charset="0"/>
                <a:ea typeface="楷体_GB2312" pitchFamily="49" charset="-122"/>
              </a:rPr>
              <a:t>) = LOC(a</a:t>
            </a:r>
            <a:r>
              <a:rPr kumimoji="1" lang="en-US" altLang="zh-CN" sz="1200" b="1" baseline="-25000" dirty="0">
                <a:solidFill>
                  <a:srgbClr val="080808"/>
                </a:solidFill>
                <a:latin typeface="Times New Roman" panose="02020603050405020304" pitchFamily="18" charset="0"/>
                <a:ea typeface="楷体_GB2312" pitchFamily="49" charset="-122"/>
              </a:rPr>
              <a:t>i-1</a:t>
            </a:r>
            <a:r>
              <a:rPr kumimoji="1" lang="en-US" altLang="zh-CN" sz="1200" b="1" dirty="0">
                <a:solidFill>
                  <a:srgbClr val="080808"/>
                </a:solidFill>
                <a:latin typeface="Times New Roman" panose="02020603050405020304" pitchFamily="18" charset="0"/>
                <a:ea typeface="楷体_GB2312" pitchFamily="49" charset="-122"/>
              </a:rPr>
              <a:t>) + </a:t>
            </a:r>
            <a:r>
              <a:rPr kumimoji="1" lang="en-US" altLang="zh-CN" sz="1200" b="1" dirty="0">
                <a:solidFill>
                  <a:srgbClr val="0000FF"/>
                </a:solidFill>
                <a:latin typeface="Times New Roman" panose="02020603050405020304" pitchFamily="18" charset="0"/>
                <a:ea typeface="楷体_GB2312" pitchFamily="49" charset="-122"/>
              </a:rPr>
              <a:t>d </a:t>
            </a:r>
          </a:p>
          <a:p>
            <a:r>
              <a:rPr lang="zh-CN" altLang="en-US" dirty="0"/>
              <a:t>那么，第一个元素的地址是知道的，就是存储空间首地址</a:t>
            </a:r>
            <a:r>
              <a:rPr lang="en-US" altLang="zh-CN" dirty="0"/>
              <a:t>s</a:t>
            </a:r>
            <a:r>
              <a:rPr lang="zh-CN" altLang="en-US" dirty="0"/>
              <a:t>，则第</a:t>
            </a:r>
            <a:r>
              <a:rPr lang="en-US" altLang="zh-CN" dirty="0" err="1"/>
              <a:t>i</a:t>
            </a:r>
            <a:r>
              <a:rPr lang="zh-CN" altLang="en-US" dirty="0"/>
              <a:t>个元素的存储地址就是</a:t>
            </a:r>
            <a:r>
              <a:rPr kumimoji="1" lang="en-US" altLang="zh-CN" sz="1200" b="1" dirty="0">
                <a:solidFill>
                  <a:srgbClr val="080808"/>
                </a:solidFill>
                <a:latin typeface="Times New Roman" panose="02020603050405020304" pitchFamily="18" charset="0"/>
                <a:ea typeface="楷体_GB2312" pitchFamily="49" charset="-122"/>
              </a:rPr>
              <a:t>LOC(</a:t>
            </a:r>
            <a:r>
              <a:rPr kumimoji="1" lang="en-US" altLang="zh-CN" sz="1200" b="1" dirty="0" err="1">
                <a:solidFill>
                  <a:srgbClr val="080808"/>
                </a:solidFill>
                <a:latin typeface="Times New Roman" panose="02020603050405020304" pitchFamily="18" charset="0"/>
                <a:ea typeface="楷体_GB2312" pitchFamily="49" charset="-122"/>
              </a:rPr>
              <a:t>a</a:t>
            </a:r>
            <a:r>
              <a:rPr kumimoji="1" lang="en-US" altLang="zh-CN" sz="1200" b="1" baseline="-25000" dirty="0" err="1">
                <a:solidFill>
                  <a:srgbClr val="080808"/>
                </a:solidFill>
                <a:latin typeface="Times New Roman" panose="02020603050405020304" pitchFamily="18" charset="0"/>
                <a:ea typeface="楷体_GB2312" pitchFamily="49" charset="-122"/>
              </a:rPr>
              <a:t>i</a:t>
            </a:r>
            <a:r>
              <a:rPr kumimoji="1" lang="en-US" altLang="zh-CN" sz="1200" b="1" dirty="0">
                <a:solidFill>
                  <a:srgbClr val="080808"/>
                </a:solidFill>
                <a:latin typeface="Times New Roman" panose="02020603050405020304" pitchFamily="18" charset="0"/>
                <a:ea typeface="楷体_GB2312" pitchFamily="49" charset="-122"/>
              </a:rPr>
              <a:t>) = </a:t>
            </a:r>
            <a:r>
              <a:rPr kumimoji="1" lang="en-US" altLang="zh-CN" sz="1200" b="1" dirty="0">
                <a:solidFill>
                  <a:srgbClr val="0000FF"/>
                </a:solidFill>
                <a:latin typeface="Times New Roman" panose="02020603050405020304" pitchFamily="18" charset="0"/>
                <a:ea typeface="楷体_GB2312" pitchFamily="49" charset="-122"/>
              </a:rPr>
              <a:t>LOC(a</a:t>
            </a:r>
            <a:r>
              <a:rPr kumimoji="1" lang="en-US" altLang="zh-CN" sz="1200" b="1" baseline="-25000" dirty="0">
                <a:solidFill>
                  <a:srgbClr val="0000FF"/>
                </a:solidFill>
                <a:latin typeface="Times New Roman" panose="02020603050405020304" pitchFamily="18" charset="0"/>
                <a:ea typeface="楷体_GB2312" pitchFamily="49" charset="-122"/>
              </a:rPr>
              <a:t>1</a:t>
            </a:r>
            <a:r>
              <a:rPr kumimoji="1" lang="en-US" altLang="zh-CN" sz="1200" b="1" dirty="0">
                <a:solidFill>
                  <a:srgbClr val="0000FF"/>
                </a:solidFill>
                <a:latin typeface="Times New Roman" panose="02020603050405020304" pitchFamily="18" charset="0"/>
                <a:ea typeface="楷体_GB2312" pitchFamily="49" charset="-122"/>
              </a:rPr>
              <a:t>)</a:t>
            </a:r>
            <a:r>
              <a:rPr kumimoji="1" lang="en-US" altLang="zh-CN" sz="1200" b="1" dirty="0">
                <a:solidFill>
                  <a:srgbClr val="080808"/>
                </a:solidFill>
                <a:latin typeface="Times New Roman" panose="02020603050405020304" pitchFamily="18" charset="0"/>
                <a:ea typeface="楷体_GB2312" pitchFamily="49" charset="-122"/>
              </a:rPr>
              <a:t> + (i-1)</a:t>
            </a:r>
            <a:r>
              <a:rPr kumimoji="1" lang="en-US" altLang="zh-CN" sz="1200" b="1" dirty="0">
                <a:solidFill>
                  <a:srgbClr val="080808"/>
                </a:solidFill>
                <a:latin typeface="楷体_GB2312" pitchFamily="49" charset="-122"/>
                <a:ea typeface="楷体_GB2312" pitchFamily="49" charset="-122"/>
              </a:rPr>
              <a:t>×</a:t>
            </a:r>
            <a:r>
              <a:rPr kumimoji="1" lang="en-US" altLang="zh-CN" sz="1200" b="1" dirty="0">
                <a:solidFill>
                  <a:srgbClr val="080808"/>
                </a:solidFill>
                <a:latin typeface="Times New Roman" panose="02020603050405020304" pitchFamily="18" charset="0"/>
                <a:ea typeface="楷体_GB2312" pitchFamily="49" charset="-122"/>
              </a:rPr>
              <a:t>d    </a:t>
            </a:r>
            <a:r>
              <a:rPr kumimoji="1" lang="zh-CN" altLang="en-US" sz="1200" b="1" dirty="0">
                <a:solidFill>
                  <a:srgbClr val="080808"/>
                </a:solidFill>
                <a:latin typeface="Times New Roman" panose="02020603050405020304" pitchFamily="18" charset="0"/>
                <a:ea typeface="楷体_GB2312" pitchFamily="49" charset="-122"/>
              </a:rPr>
              <a:t>。所以，所有元素的存储地址都可以通过计算直接知道，达到随便什么位置都能够用同样速度快速访问目的，因此又称为随机存取数据。</a:t>
            </a:r>
            <a:r>
              <a:rPr kumimoji="1" lang="en-US" altLang="zh-CN" sz="1200" b="1" dirty="0">
                <a:solidFill>
                  <a:srgbClr val="080808"/>
                </a:solidFill>
                <a:latin typeface="Times New Roman" panose="02020603050405020304" pitchFamily="18" charset="0"/>
                <a:ea typeface="楷体_GB2312" pitchFamily="49" charset="-122"/>
              </a:rPr>
              <a:t>                      </a:t>
            </a:r>
            <a:endParaRPr lang="zh-CN" altLang="en-US" dirty="0"/>
          </a:p>
        </p:txBody>
      </p:sp>
    </p:spTree>
    <p:extLst>
      <p:ext uri="{BB962C8B-B14F-4D97-AF65-F5344CB8AC3E}">
        <p14:creationId xmlns:p14="http://schemas.microsoft.com/office/powerpoint/2010/main" val="349657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（录人）所以，顺序存储结构存储数据的线性表的按位置查找数据元素操作很快，且不受位置限制，能够</a:t>
            </a:r>
            <a:r>
              <a:rPr lang="zh-CN" altLang="en-US"/>
              <a:t>做到随机存取。</a:t>
            </a:r>
            <a:r>
              <a:rPr lang="zh-CN" altLang="en-US" dirty="0"/>
              <a:t>那么，我们又怎么操作顺序存储结构存储的数据实现线性表的基本操作以及更复杂的操作呢？</a:t>
            </a:r>
          </a:p>
        </p:txBody>
      </p:sp>
      <p:sp>
        <p:nvSpPr>
          <p:cNvPr id="4" name="灯片编号占位符 3"/>
          <p:cNvSpPr>
            <a:spLocks noGrp="1"/>
          </p:cNvSpPr>
          <p:nvPr>
            <p:ph type="sldNum" sz="quarter" idx="10"/>
          </p:nvPr>
        </p:nvSpPr>
        <p:spPr/>
        <p:txBody>
          <a:bodyPr/>
          <a:lstStyle/>
          <a:p>
            <a:fld id="{85C6F99F-63B7-4C1C-82D3-90E4D2E82030}" type="slidenum">
              <a:rPr lang="zh-CN" altLang="en-US" smtClean="0"/>
              <a:t>48</a:t>
            </a:fld>
            <a:endParaRPr lang="zh-CN" altLang="en-US"/>
          </a:p>
        </p:txBody>
      </p:sp>
    </p:spTree>
    <p:extLst>
      <p:ext uri="{BB962C8B-B14F-4D97-AF65-F5344CB8AC3E}">
        <p14:creationId xmlns:p14="http://schemas.microsoft.com/office/powerpoint/2010/main" val="2210932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（录屏）采用顺序存储结构存储线性表的数据，就是分配一块连续的存储空间，然后把数据依次当地这块空间中，逻辑关系和存储关系完全相同。那么，我们写程序，比如采用</a:t>
            </a:r>
            <a:r>
              <a:rPr lang="en-US" altLang="zh-CN" dirty="0"/>
              <a:t>C</a:t>
            </a:r>
            <a:r>
              <a:rPr lang="zh-CN" altLang="en-US" dirty="0"/>
              <a:t>语言，如何来表示线性表的在内存的存储空间首地址，存储空间大小和使用了多少空间呢</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6F99F-63B7-4C1C-82D3-90E4D2E820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60366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381000" y="685800"/>
            <a:ext cx="6096000" cy="3429000"/>
          </a:xfrm>
          <a:ln/>
        </p:spPr>
      </p:sp>
      <p:sp>
        <p:nvSpPr>
          <p:cNvPr id="56323" name="Rectangle 3"/>
          <p:cNvSpPr>
            <a:spLocks noGrp="1" noChangeArrowheads="1"/>
          </p:cNvSpPr>
          <p:nvPr>
            <p:ph type="body" idx="1"/>
          </p:nvPr>
        </p:nvSpPr>
        <p:spPr/>
        <p:txBody>
          <a:bodyPr/>
          <a:lstStyle/>
          <a:p>
            <a:r>
              <a:rPr lang="en-US" altLang="zh-CN" dirty="0"/>
              <a:t>(</a:t>
            </a:r>
            <a:r>
              <a:rPr lang="zh-CN" altLang="en-US" dirty="0"/>
              <a:t>录屏）我们用结构来整合这</a:t>
            </a:r>
            <a:r>
              <a:rPr lang="en-US" altLang="zh-CN" dirty="0"/>
              <a:t>3</a:t>
            </a:r>
            <a:r>
              <a:rPr lang="zh-CN" altLang="en-US" dirty="0"/>
              <a:t>个信息，且</a:t>
            </a:r>
            <a:r>
              <a:rPr lang="en-US" altLang="zh-CN" dirty="0"/>
              <a:t>C</a:t>
            </a:r>
            <a:r>
              <a:rPr lang="zh-CN" altLang="en-US" dirty="0"/>
              <a:t>语言的内存分配有动态和静态分配两种形式，下面我们用</a:t>
            </a:r>
            <a:r>
              <a:rPr lang="en-US" altLang="zh-CN" dirty="0"/>
              <a:t>C</a:t>
            </a:r>
            <a:r>
              <a:rPr lang="zh-CN" altLang="en-US"/>
              <a:t>语言来描述一下。</a:t>
            </a:r>
            <a:endParaRPr lang="zh-CN" altLang="en-US" dirty="0"/>
          </a:p>
        </p:txBody>
      </p:sp>
    </p:spTree>
    <p:extLst>
      <p:ext uri="{BB962C8B-B14F-4D97-AF65-F5344CB8AC3E}">
        <p14:creationId xmlns:p14="http://schemas.microsoft.com/office/powerpoint/2010/main" val="53971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（录人，背景是</a:t>
            </a:r>
            <a:r>
              <a:rPr lang="en-US" altLang="zh-CN" dirty="0"/>
              <a:t>4</a:t>
            </a:r>
            <a:r>
              <a:rPr lang="zh-CN" altLang="en-US" dirty="0"/>
              <a:t>个问题的题目）：我们需要对问题进行理解，找到问题的已知信息（输入），要得到什么样的结果（输出），如何将输入转换为输出（算法）。而算法需要分析数据及关系，这就涉及数据的逻辑结构，编程需要存储数据及数据的逻辑关系，这涉及数据的存储结构。编程实现后还需要调试程序，满足正确性、健壮性、可读性，最后还要进行性能分析，看看选择或者设计的算法是否达到性能要求。</a:t>
            </a:r>
          </a:p>
        </p:txBody>
      </p:sp>
      <p:sp>
        <p:nvSpPr>
          <p:cNvPr id="4" name="灯片编号占位符 3"/>
          <p:cNvSpPr>
            <a:spLocks noGrp="1"/>
          </p:cNvSpPr>
          <p:nvPr>
            <p:ph type="sldNum" sz="quarter" idx="10"/>
          </p:nvPr>
        </p:nvSpPr>
        <p:spPr/>
        <p:txBody>
          <a:bodyPr/>
          <a:lstStyle/>
          <a:p>
            <a:fld id="{2DF9B964-EFB3-4755-8C4A-B9FCCCD103F2}" type="slidenum">
              <a:rPr lang="zh-CN" altLang="en-US" smtClean="0"/>
              <a:t>8</a:t>
            </a:fld>
            <a:endParaRPr lang="zh-CN" altLang="en-US"/>
          </a:p>
        </p:txBody>
      </p:sp>
    </p:spTree>
    <p:extLst>
      <p:ext uri="{BB962C8B-B14F-4D97-AF65-F5344CB8AC3E}">
        <p14:creationId xmlns:p14="http://schemas.microsoft.com/office/powerpoint/2010/main" val="2812913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xfrm>
            <a:off x="381000" y="685800"/>
            <a:ext cx="6096000" cy="3429000"/>
          </a:xfrm>
          <a:ln/>
        </p:spPr>
      </p:sp>
      <p:sp>
        <p:nvSpPr>
          <p:cNvPr id="153603" name="Rectangle 3"/>
          <p:cNvSpPr>
            <a:spLocks noGrp="1" noChangeArrowheads="1"/>
          </p:cNvSpPr>
          <p:nvPr>
            <p:ph type="body" idx="1"/>
          </p:nvPr>
        </p:nvSpPr>
        <p:spPr>
          <a:xfrm>
            <a:off x="914400" y="4343400"/>
            <a:ext cx="50292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我们这里以动态分配空间为例，定义顺序存储线性表的结构如下：结构名称为</a:t>
            </a:r>
            <a:r>
              <a:rPr lang="en-US" altLang="zh-CN" sz="1200" dirty="0" err="1">
                <a:solidFill>
                  <a:srgbClr val="0000FF"/>
                </a:solidFill>
                <a:highlight>
                  <a:srgbClr val="FFFFFF"/>
                </a:highlight>
                <a:latin typeface="Consolas" panose="020B0609020204030204" pitchFamily="49" charset="0"/>
              </a:rPr>
              <a:t>struct</a:t>
            </a:r>
            <a:r>
              <a:rPr lang="en-US" altLang="zh-CN" sz="1200" dirty="0">
                <a:solidFill>
                  <a:srgbClr val="000000"/>
                </a:solidFill>
                <a:highlight>
                  <a:srgbClr val="FFFFFF"/>
                </a:highlight>
                <a:latin typeface="Consolas" panose="020B0609020204030204" pitchFamily="49" charset="0"/>
              </a:rPr>
              <a:t> </a:t>
            </a:r>
            <a:r>
              <a:rPr lang="en-US" altLang="zh-CN" sz="1200" dirty="0" err="1">
                <a:solidFill>
                  <a:srgbClr val="2B91AF"/>
                </a:solidFill>
                <a:highlight>
                  <a:srgbClr val="FFFFFF"/>
                </a:highlight>
                <a:latin typeface="Consolas" panose="020B0609020204030204" pitchFamily="49" charset="0"/>
              </a:rPr>
              <a:t>SqList</a:t>
            </a:r>
            <a:r>
              <a:rPr lang="zh-CN" altLang="en-US" sz="1200" dirty="0">
                <a:solidFill>
                  <a:srgbClr val="2B91AF"/>
                </a:solidFill>
                <a:highlight>
                  <a:srgbClr val="FFFFFF"/>
                </a:highlight>
                <a:latin typeface="Consolas" panose="020B0609020204030204" pitchFamily="49" charset="0"/>
              </a:rPr>
              <a:t>，同时通过类型定义</a:t>
            </a:r>
            <a:r>
              <a:rPr lang="en-US" altLang="zh-CN" sz="1200" dirty="0" err="1">
                <a:solidFill>
                  <a:srgbClr val="0000FF"/>
                </a:solidFill>
                <a:highlight>
                  <a:srgbClr val="FFFFFF"/>
                </a:highlight>
                <a:latin typeface="Consolas" panose="020B0609020204030204" pitchFamily="49" charset="0"/>
              </a:rPr>
              <a:t>typedef</a:t>
            </a:r>
            <a:r>
              <a:rPr lang="zh-CN" altLang="en-US" sz="1200" dirty="0">
                <a:solidFill>
                  <a:srgbClr val="0000FF"/>
                </a:solidFill>
                <a:highlight>
                  <a:srgbClr val="FFFFFF"/>
                </a:highlight>
                <a:latin typeface="Consolas" panose="020B0609020204030204" pitchFamily="49" charset="0"/>
              </a:rPr>
              <a:t>，将</a:t>
            </a:r>
            <a:r>
              <a:rPr lang="en-US" altLang="zh-CN" sz="1200" dirty="0" err="1">
                <a:solidFill>
                  <a:srgbClr val="0000FF"/>
                </a:solidFill>
                <a:highlight>
                  <a:srgbClr val="FFFFFF"/>
                </a:highlight>
                <a:latin typeface="Consolas" panose="020B0609020204030204" pitchFamily="49" charset="0"/>
              </a:rPr>
              <a:t>struct</a:t>
            </a:r>
            <a:r>
              <a:rPr lang="en-US" altLang="zh-CN" sz="1200" dirty="0">
                <a:solidFill>
                  <a:srgbClr val="000000"/>
                </a:solidFill>
                <a:highlight>
                  <a:srgbClr val="FFFFFF"/>
                </a:highlight>
                <a:latin typeface="Consolas" panose="020B0609020204030204" pitchFamily="49" charset="0"/>
              </a:rPr>
              <a:t> </a:t>
            </a:r>
            <a:r>
              <a:rPr lang="en-US" altLang="zh-CN" sz="1200" dirty="0" err="1">
                <a:solidFill>
                  <a:srgbClr val="2B91AF"/>
                </a:solidFill>
                <a:highlight>
                  <a:srgbClr val="FFFFFF"/>
                </a:highlight>
                <a:latin typeface="Consolas" panose="020B0609020204030204" pitchFamily="49" charset="0"/>
              </a:rPr>
              <a:t>SqList</a:t>
            </a:r>
            <a:r>
              <a:rPr lang="zh-CN" altLang="en-US" sz="1200" dirty="0">
                <a:solidFill>
                  <a:srgbClr val="2B91AF"/>
                </a:solidFill>
                <a:highlight>
                  <a:srgbClr val="FFFFFF"/>
                </a:highlight>
                <a:latin typeface="Consolas" panose="020B0609020204030204" pitchFamily="49" charset="0"/>
              </a:rPr>
              <a:t>命名为</a:t>
            </a:r>
            <a:r>
              <a:rPr lang="en-US" altLang="zh-CN" sz="1200" dirty="0" err="1">
                <a:solidFill>
                  <a:srgbClr val="2B91AF"/>
                </a:solidFill>
                <a:highlight>
                  <a:srgbClr val="FFFFFF"/>
                </a:highlight>
                <a:latin typeface="Consolas" panose="020B0609020204030204" pitchFamily="49" charset="0"/>
              </a:rPr>
              <a:t>SqList</a:t>
            </a:r>
            <a:r>
              <a:rPr lang="zh-CN" altLang="en-US" sz="1200" dirty="0">
                <a:solidFill>
                  <a:srgbClr val="2B91AF"/>
                </a:solidFill>
                <a:highlight>
                  <a:srgbClr val="FFFFFF"/>
                </a:highlight>
                <a:latin typeface="Consolas" panose="020B0609020204030204" pitchFamily="49" charset="0"/>
              </a:rPr>
              <a:t>，</a:t>
            </a:r>
            <a:r>
              <a:rPr lang="en-US" altLang="zh-CN" sz="1200" dirty="0" err="1">
                <a:solidFill>
                  <a:srgbClr val="0000FF"/>
                </a:solidFill>
                <a:highlight>
                  <a:srgbClr val="FFFFFF"/>
                </a:highlight>
                <a:latin typeface="Consolas" panose="020B0609020204030204" pitchFamily="49" charset="0"/>
              </a:rPr>
              <a:t>struct</a:t>
            </a:r>
            <a:r>
              <a:rPr lang="en-US" altLang="zh-CN" sz="1200" dirty="0">
                <a:solidFill>
                  <a:srgbClr val="000000"/>
                </a:solidFill>
                <a:highlight>
                  <a:srgbClr val="FFFFFF"/>
                </a:highlight>
                <a:latin typeface="Consolas" panose="020B0609020204030204" pitchFamily="49" charset="0"/>
              </a:rPr>
              <a:t> </a:t>
            </a:r>
            <a:r>
              <a:rPr lang="en-US" altLang="zh-CN" sz="1200" dirty="0" err="1">
                <a:solidFill>
                  <a:srgbClr val="2B91AF"/>
                </a:solidFill>
                <a:highlight>
                  <a:srgbClr val="FFFFFF"/>
                </a:highlight>
                <a:latin typeface="Consolas" panose="020B0609020204030204" pitchFamily="49" charset="0"/>
              </a:rPr>
              <a:t>SqList</a:t>
            </a:r>
            <a:r>
              <a:rPr lang="en-US" altLang="zh-CN" sz="1200" dirty="0">
                <a:solidFill>
                  <a:srgbClr val="2B91AF"/>
                </a:solidFill>
                <a:highlight>
                  <a:srgbClr val="FFFFFF"/>
                </a:highlight>
                <a:latin typeface="Consolas" panose="020B0609020204030204" pitchFamily="49" charset="0"/>
              </a:rPr>
              <a:t> </a:t>
            </a:r>
            <a:r>
              <a:rPr lang="zh-CN" altLang="en-US" sz="1200" dirty="0">
                <a:solidFill>
                  <a:srgbClr val="2B91AF"/>
                </a:solidFill>
                <a:highlight>
                  <a:srgbClr val="FFFFFF"/>
                </a:highlight>
                <a:latin typeface="Consolas" panose="020B0609020204030204" pitchFamily="49" charset="0"/>
              </a:rPr>
              <a:t>*命名为</a:t>
            </a:r>
            <a:r>
              <a:rPr lang="en-US" altLang="zh-CN" sz="1200" dirty="0">
                <a:solidFill>
                  <a:srgbClr val="000000"/>
                </a:solidFill>
                <a:highlight>
                  <a:srgbClr val="FFFFFF"/>
                </a:highlight>
                <a:latin typeface="Consolas" panose="020B0609020204030204" pitchFamily="49" charset="0"/>
              </a:rPr>
              <a:t>*</a:t>
            </a:r>
            <a:r>
              <a:rPr lang="en-US" altLang="zh-CN" sz="1200" dirty="0" err="1">
                <a:solidFill>
                  <a:srgbClr val="2B91AF"/>
                </a:solidFill>
                <a:highlight>
                  <a:srgbClr val="FFFFFF"/>
                </a:highlight>
                <a:latin typeface="Consolas" panose="020B0609020204030204" pitchFamily="49" charset="0"/>
              </a:rPr>
              <a:t>Ptr</a:t>
            </a:r>
            <a:r>
              <a:rPr lang="zh-CN" altLang="en-US" sz="1200" dirty="0">
                <a:solidFill>
                  <a:srgbClr val="2B91AF"/>
                </a:solidFill>
                <a:highlight>
                  <a:srgbClr val="FFFFFF"/>
                </a:highlight>
                <a:latin typeface="Consolas" panose="020B0609020204030204" pitchFamily="49" charset="0"/>
              </a:rPr>
              <a:t>。由于我们现在并不知道待解决的问题要处理的线性表元素个数，所以我们只能通过分配一个较大空间存储所有数据的方法，这里根据经验，我们定义线性表初始空间大小</a:t>
            </a:r>
            <a:r>
              <a:rPr lang="en-US" altLang="zh-CN" sz="1200" dirty="0">
                <a:solidFill>
                  <a:srgbClr val="6F008A"/>
                </a:solidFill>
                <a:highlight>
                  <a:srgbClr val="FFFFFF"/>
                </a:highlight>
                <a:latin typeface="Consolas" panose="020B0609020204030204" pitchFamily="49" charset="0"/>
              </a:rPr>
              <a:t>LIST_INIT_SIZE</a:t>
            </a:r>
            <a:r>
              <a:rPr lang="zh-CN" altLang="en-US" sz="1200" dirty="0">
                <a:solidFill>
                  <a:srgbClr val="6F008A"/>
                </a:solidFill>
                <a:highlight>
                  <a:srgbClr val="FFFFFF"/>
                </a:highlight>
                <a:latin typeface="Consolas" panose="020B0609020204030204" pitchFamily="49" charset="0"/>
              </a:rPr>
              <a:t>为</a:t>
            </a:r>
            <a:r>
              <a:rPr lang="en-US" altLang="zh-CN" sz="1200" dirty="0">
                <a:solidFill>
                  <a:srgbClr val="6F008A"/>
                </a:solidFill>
                <a:highlight>
                  <a:srgbClr val="FFFFFF"/>
                </a:highlight>
                <a:latin typeface="Consolas" panose="020B0609020204030204" pitchFamily="49" charset="0"/>
              </a:rPr>
              <a:t>100</a:t>
            </a:r>
            <a:r>
              <a:rPr lang="zh-CN" altLang="en-US" sz="1200" dirty="0">
                <a:solidFill>
                  <a:srgbClr val="6F008A"/>
                </a:solidFill>
                <a:highlight>
                  <a:srgbClr val="FFFFFF"/>
                </a:highlight>
                <a:latin typeface="Consolas" panose="020B0609020204030204" pitchFamily="49" charset="0"/>
              </a:rPr>
              <a:t>，如果使用过程中出现空间不够，则需要动态增加存储空间，每次增加的增量</a:t>
            </a:r>
            <a:r>
              <a:rPr lang="en-US" altLang="zh-CN" sz="1200" dirty="0">
                <a:solidFill>
                  <a:srgbClr val="6F008A"/>
                </a:solidFill>
                <a:highlight>
                  <a:srgbClr val="FFFFFF"/>
                </a:highlight>
                <a:latin typeface="Consolas" panose="020B0609020204030204" pitchFamily="49" charset="0"/>
              </a:rPr>
              <a:t>LIST_INCREAMENT</a:t>
            </a:r>
            <a:r>
              <a:rPr lang="zh-CN" altLang="en-US" sz="1200" dirty="0">
                <a:solidFill>
                  <a:srgbClr val="6F008A"/>
                </a:solidFill>
                <a:highlight>
                  <a:srgbClr val="FFFFFF"/>
                </a:highlight>
                <a:latin typeface="Consolas" panose="020B0609020204030204" pitchFamily="49" charset="0"/>
              </a:rPr>
              <a:t>为</a:t>
            </a:r>
            <a:r>
              <a:rPr lang="en-US" altLang="zh-CN" sz="1200" dirty="0">
                <a:solidFill>
                  <a:srgbClr val="6F008A"/>
                </a:solidFill>
                <a:highlight>
                  <a:srgbClr val="FFFFFF"/>
                </a:highlight>
                <a:latin typeface="Consolas" panose="020B0609020204030204" pitchFamily="49" charset="0"/>
              </a:rPr>
              <a:t>10.</a:t>
            </a:r>
            <a:r>
              <a:rPr lang="en-US" altLang="zh-CN" sz="1200" baseline="0" dirty="0">
                <a:solidFill>
                  <a:srgbClr val="6F008A"/>
                </a:solidFill>
                <a:highlight>
                  <a:srgbClr val="FFFFFF"/>
                </a:highlight>
                <a:latin typeface="Consolas" panose="020B0609020204030204" pitchFamily="49" charset="0"/>
              </a:rPr>
              <a:t> </a:t>
            </a:r>
            <a:r>
              <a:rPr lang="zh-CN" altLang="en-US" sz="1200" baseline="0" dirty="0">
                <a:solidFill>
                  <a:srgbClr val="6F008A"/>
                </a:solidFill>
                <a:highlight>
                  <a:srgbClr val="FFFFFF"/>
                </a:highlight>
                <a:latin typeface="Consolas" panose="020B0609020204030204" pitchFamily="49" charset="0"/>
              </a:rPr>
              <a:t>然后我们具体看一下如何定义</a:t>
            </a:r>
            <a:r>
              <a:rPr lang="en-US" altLang="zh-CN" sz="1200" dirty="0" err="1">
                <a:solidFill>
                  <a:srgbClr val="2B91AF"/>
                </a:solidFill>
                <a:highlight>
                  <a:srgbClr val="FFFFFF"/>
                </a:highlight>
                <a:latin typeface="Consolas" panose="020B0609020204030204" pitchFamily="49" charset="0"/>
              </a:rPr>
              <a:t>SqList</a:t>
            </a:r>
            <a:r>
              <a:rPr lang="zh-CN" altLang="en-US" sz="1200" dirty="0">
                <a:solidFill>
                  <a:srgbClr val="2B91AF"/>
                </a:solidFill>
                <a:highlight>
                  <a:srgbClr val="FFFFFF"/>
                </a:highlight>
                <a:latin typeface="Consolas" panose="020B0609020204030204" pitchFamily="49" charset="0"/>
              </a:rPr>
              <a:t>的结构：存储空间首地址</a:t>
            </a:r>
            <a:r>
              <a:rPr lang="en-US" altLang="zh-CN" sz="1200" dirty="0" err="1">
                <a:solidFill>
                  <a:srgbClr val="2B91AF"/>
                </a:solidFill>
                <a:highlight>
                  <a:srgbClr val="FFFFFF"/>
                </a:highlight>
                <a:latin typeface="Consolas" panose="020B0609020204030204" pitchFamily="49" charset="0"/>
              </a:rPr>
              <a:t>ElemType</a:t>
            </a:r>
            <a:r>
              <a:rPr lang="en-US" altLang="zh-CN" sz="1200" dirty="0">
                <a:solidFill>
                  <a:srgbClr val="000000"/>
                </a:solidFill>
                <a:highlight>
                  <a:srgbClr val="FFFFFF"/>
                </a:highlight>
                <a:latin typeface="Consolas" panose="020B0609020204030204" pitchFamily="49" charset="0"/>
              </a:rPr>
              <a:t> *</a:t>
            </a:r>
            <a:r>
              <a:rPr lang="en-US" altLang="zh-CN" sz="1200" dirty="0" err="1">
                <a:solidFill>
                  <a:srgbClr val="000000"/>
                </a:solidFill>
                <a:highlight>
                  <a:srgbClr val="FFFFFF"/>
                </a:highlight>
                <a:latin typeface="Consolas" panose="020B0609020204030204" pitchFamily="49" charset="0"/>
              </a:rPr>
              <a:t>elem</a:t>
            </a:r>
            <a:r>
              <a:rPr lang="en-US" altLang="zh-CN" sz="1200" dirty="0">
                <a:solidFill>
                  <a:srgbClr val="000000"/>
                </a:solidFill>
                <a:highlight>
                  <a:srgbClr val="FFFFFF"/>
                </a:highlight>
                <a:latin typeface="Consolas" panose="020B0609020204030204" pitchFamily="49" charset="0"/>
              </a:rPr>
              <a:t>;</a:t>
            </a:r>
            <a:r>
              <a:rPr lang="zh-CN" altLang="en-US" sz="1200" dirty="0">
                <a:solidFill>
                  <a:srgbClr val="000000"/>
                </a:solidFill>
                <a:highlight>
                  <a:srgbClr val="FFFFFF"/>
                </a:highlight>
                <a:latin typeface="Consolas" panose="020B0609020204030204" pitchFamily="49" charset="0"/>
              </a:rPr>
              <a:t>存储的线性表数据元素个数</a:t>
            </a:r>
            <a:r>
              <a:rPr lang="en-US" altLang="zh-CN" sz="1200" dirty="0" err="1">
                <a:solidFill>
                  <a:srgbClr val="0000FF"/>
                </a:solidFill>
                <a:highlight>
                  <a:srgbClr val="FFFFFF"/>
                </a:highlight>
                <a:latin typeface="Consolas" panose="020B0609020204030204" pitchFamily="49" charset="0"/>
              </a:rPr>
              <a:t>int</a:t>
            </a:r>
            <a:r>
              <a:rPr lang="en-US" altLang="zh-CN" sz="1200" dirty="0">
                <a:solidFill>
                  <a:srgbClr val="000000"/>
                </a:solidFill>
                <a:highlight>
                  <a:srgbClr val="FFFFFF"/>
                </a:highlight>
                <a:latin typeface="Consolas" panose="020B0609020204030204" pitchFamily="49" charset="0"/>
              </a:rPr>
              <a:t> length;</a:t>
            </a:r>
            <a:r>
              <a:rPr lang="zh-CN" altLang="en-US" sz="1200" dirty="0">
                <a:solidFill>
                  <a:srgbClr val="000000"/>
                </a:solidFill>
                <a:highlight>
                  <a:srgbClr val="FFFFFF"/>
                </a:highlight>
                <a:latin typeface="Consolas" panose="020B0609020204030204" pitchFamily="49" charset="0"/>
              </a:rPr>
              <a:t>现有空间大小</a:t>
            </a:r>
            <a:r>
              <a:rPr lang="en-US" altLang="zh-CN" sz="1200" dirty="0" err="1">
                <a:solidFill>
                  <a:srgbClr val="0000FF"/>
                </a:solidFill>
                <a:highlight>
                  <a:srgbClr val="FFFFFF"/>
                </a:highlight>
                <a:latin typeface="Consolas" panose="020B0609020204030204" pitchFamily="49" charset="0"/>
              </a:rPr>
              <a:t>int</a:t>
            </a:r>
            <a:r>
              <a:rPr lang="en-US" altLang="zh-CN" sz="1200" dirty="0">
                <a:solidFill>
                  <a:srgbClr val="000000"/>
                </a:solidFill>
                <a:highlight>
                  <a:srgbClr val="FFFFFF"/>
                </a:highlight>
                <a:latin typeface="Consolas" panose="020B0609020204030204" pitchFamily="49" charset="0"/>
              </a:rPr>
              <a:t> </a:t>
            </a:r>
            <a:r>
              <a:rPr lang="en-US" altLang="zh-CN" sz="1200" dirty="0" err="1">
                <a:solidFill>
                  <a:srgbClr val="000000"/>
                </a:solidFill>
                <a:highlight>
                  <a:srgbClr val="FFFFFF"/>
                </a:highlight>
                <a:latin typeface="Consolas" panose="020B0609020204030204" pitchFamily="49" charset="0"/>
              </a:rPr>
              <a:t>list_size</a:t>
            </a:r>
            <a:r>
              <a:rPr lang="en-US" altLang="zh-CN" sz="1200" dirty="0">
                <a:solidFill>
                  <a:srgbClr val="000000"/>
                </a:solidFill>
                <a:highlight>
                  <a:srgbClr val="FFFFFF"/>
                </a:highlight>
                <a:latin typeface="Consolas" panose="020B0609020204030204" pitchFamily="49" charset="0"/>
              </a:rPr>
              <a:t>;</a:t>
            </a:r>
            <a:r>
              <a:rPr lang="zh-CN" altLang="en-US" sz="1200" dirty="0">
                <a:solidFill>
                  <a:srgbClr val="000000"/>
                </a:solidFill>
                <a:highlight>
                  <a:srgbClr val="FFFFFF"/>
                </a:highlight>
                <a:latin typeface="Consolas" panose="020B0609020204030204" pitchFamily="49" charset="0"/>
              </a:rPr>
              <a:t>。要注意</a:t>
            </a:r>
            <a:r>
              <a:rPr lang="en-US" altLang="zh-CN" sz="1200" dirty="0" err="1">
                <a:solidFill>
                  <a:srgbClr val="000000"/>
                </a:solidFill>
                <a:highlight>
                  <a:srgbClr val="FFFFFF"/>
                </a:highlight>
                <a:latin typeface="Consolas" panose="020B0609020204030204" pitchFamily="49" charset="0"/>
              </a:rPr>
              <a:t>leng</a:t>
            </a:r>
            <a:r>
              <a:rPr lang="zh-CN" altLang="en-US" sz="1200" dirty="0">
                <a:solidFill>
                  <a:srgbClr val="000000"/>
                </a:solidFill>
                <a:highlight>
                  <a:srgbClr val="FFFFFF"/>
                </a:highlight>
                <a:latin typeface="Consolas" panose="020B0609020204030204" pitchFamily="49" charset="0"/>
              </a:rPr>
              <a:t>是</a:t>
            </a:r>
            <a:r>
              <a:rPr lang="en-US" altLang="zh-CN" sz="1200" dirty="0">
                <a:solidFill>
                  <a:srgbClr val="000000"/>
                </a:solidFill>
                <a:highlight>
                  <a:srgbClr val="FFFFFF"/>
                </a:highlight>
                <a:latin typeface="Consolas" panose="020B0609020204030204" pitchFamily="49" charset="0"/>
              </a:rPr>
              <a:t>&lt;=</a:t>
            </a:r>
            <a:r>
              <a:rPr lang="en-US" altLang="zh-CN" sz="1200" dirty="0" err="1">
                <a:solidFill>
                  <a:srgbClr val="000000"/>
                </a:solidFill>
                <a:highlight>
                  <a:srgbClr val="FFFFFF"/>
                </a:highlight>
                <a:latin typeface="Consolas" panose="020B0609020204030204" pitchFamily="49" charset="0"/>
              </a:rPr>
              <a:t>list_size</a:t>
            </a:r>
            <a:r>
              <a:rPr lang="zh-CN" altLang="en-US" sz="1200" dirty="0">
                <a:solidFill>
                  <a:srgbClr val="000000"/>
                </a:solidFill>
                <a:highlight>
                  <a:srgbClr val="FFFFFF"/>
                </a:highlight>
                <a:latin typeface="Consolas" panose="020B0609020204030204" pitchFamily="49" charset="0"/>
              </a:rPr>
              <a:t>的，也就是存储的数据元素个数不可能大于存储空间大小。</a:t>
            </a:r>
            <a:endParaRPr lang="en-US" altLang="zh-CN" sz="1200" dirty="0">
              <a:solidFill>
                <a:srgbClr val="00000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highlight>
                  <a:srgbClr val="FFFFFF"/>
                </a:highlight>
                <a:latin typeface="Consolas" panose="020B0609020204030204" pitchFamily="49" charset="0"/>
              </a:rPr>
              <a:t>然后我们给</a:t>
            </a:r>
            <a:r>
              <a:rPr lang="en-US" altLang="zh-CN" sz="1200" dirty="0" err="1">
                <a:solidFill>
                  <a:srgbClr val="0000FF"/>
                </a:solidFill>
                <a:highlight>
                  <a:srgbClr val="FFFFFF"/>
                </a:highlight>
                <a:latin typeface="Consolas" panose="020B0609020204030204" pitchFamily="49" charset="0"/>
              </a:rPr>
              <a:t>Ptr</a:t>
            </a:r>
            <a:r>
              <a:rPr lang="zh-CN" altLang="en-US" sz="1200" dirty="0">
                <a:solidFill>
                  <a:srgbClr val="0000FF"/>
                </a:solidFill>
                <a:highlight>
                  <a:srgbClr val="FFFFFF"/>
                </a:highlight>
                <a:latin typeface="Consolas" panose="020B0609020204030204" pitchFamily="49" charset="0"/>
              </a:rPr>
              <a:t>指针另外取了一个更符合线性表指针的名字</a:t>
            </a:r>
            <a:r>
              <a:rPr lang="en-US" altLang="zh-CN" sz="1200" dirty="0" err="1">
                <a:solidFill>
                  <a:srgbClr val="0000FF"/>
                </a:solidFill>
                <a:highlight>
                  <a:srgbClr val="FFFFFF"/>
                </a:highlight>
                <a:latin typeface="Consolas" panose="020B0609020204030204" pitchFamily="49" charset="0"/>
              </a:rPr>
              <a:t>typedef</a:t>
            </a:r>
            <a:r>
              <a:rPr lang="en-US" altLang="zh-CN" sz="1200" dirty="0">
                <a:solidFill>
                  <a:srgbClr val="0000FF"/>
                </a:solidFill>
                <a:highlight>
                  <a:srgbClr val="FFFFFF"/>
                </a:highlight>
                <a:latin typeface="Consolas" panose="020B0609020204030204" pitchFamily="49" charset="0"/>
              </a:rPr>
              <a:t> </a:t>
            </a:r>
            <a:r>
              <a:rPr lang="en-US" altLang="zh-CN" sz="1200" dirty="0" err="1">
                <a:solidFill>
                  <a:srgbClr val="0000FF"/>
                </a:solidFill>
                <a:highlight>
                  <a:srgbClr val="FFFFFF"/>
                </a:highlight>
                <a:latin typeface="Consolas" panose="020B0609020204030204" pitchFamily="49" charset="0"/>
              </a:rPr>
              <a:t>Ptr</a:t>
            </a:r>
            <a:r>
              <a:rPr lang="en-US" altLang="zh-CN" sz="1200" dirty="0">
                <a:solidFill>
                  <a:srgbClr val="0000FF"/>
                </a:solidFill>
                <a:highlight>
                  <a:srgbClr val="FFFFFF"/>
                </a:highlight>
                <a:latin typeface="Consolas" panose="020B0609020204030204" pitchFamily="49" charset="0"/>
              </a:rPr>
              <a:t> *</a:t>
            </a:r>
            <a:r>
              <a:rPr lang="en-US" altLang="zh-CN" sz="1200" dirty="0" err="1">
                <a:solidFill>
                  <a:srgbClr val="0000FF"/>
                </a:solidFill>
                <a:highlight>
                  <a:srgbClr val="FFFFFF"/>
                </a:highlight>
                <a:latin typeface="Consolas" panose="020B0609020204030204" pitchFamily="49" charset="0"/>
              </a:rPr>
              <a:t>SqlListPtr</a:t>
            </a:r>
            <a:r>
              <a:rPr lang="en-US" altLang="zh-CN" sz="1200" dirty="0">
                <a:solidFill>
                  <a:srgbClr val="0000FF"/>
                </a:solidFill>
                <a:highlight>
                  <a:srgbClr val="FFFFFF"/>
                </a:highlight>
                <a:latin typeface="Consolas" panose="020B0609020204030204" pitchFamily="49" charset="0"/>
              </a:rPr>
              <a:t>;</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highlight>
                <a:srgbClr val="FFFFFF"/>
              </a:highlight>
              <a:latin typeface="Consolas" panose="020B0609020204030204" pitchFamily="49" charset="0"/>
            </a:endParaRPr>
          </a:p>
          <a:p>
            <a:endParaRPr lang="zh-CN" altLang="en-US" dirty="0"/>
          </a:p>
        </p:txBody>
      </p:sp>
    </p:spTree>
    <p:extLst>
      <p:ext uri="{BB962C8B-B14F-4D97-AF65-F5344CB8AC3E}">
        <p14:creationId xmlns:p14="http://schemas.microsoft.com/office/powerpoint/2010/main" val="1445714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381000" y="685800"/>
            <a:ext cx="6096000" cy="3429000"/>
          </a:xfrm>
          <a:ln/>
        </p:spPr>
      </p:sp>
      <p:sp>
        <p:nvSpPr>
          <p:cNvPr id="155651" name="Rectangle 3"/>
          <p:cNvSpPr>
            <a:spLocks noGrp="1" noChangeArrowheads="1"/>
          </p:cNvSpPr>
          <p:nvPr>
            <p:ph type="body" idx="1"/>
          </p:nvPr>
        </p:nvSpPr>
        <p:spPr>
          <a:xfrm>
            <a:off x="914400" y="4343400"/>
            <a:ext cx="50292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定义了线性表顺序存储结构类型之后，就实现线性表的这些基本操作。首先看初始化操作：</a:t>
            </a:r>
            <a:r>
              <a:rPr lang="en-US" altLang="zh-CN" sz="1200" dirty="0">
                <a:solidFill>
                  <a:srgbClr val="2B91AF"/>
                </a:solidFill>
                <a:highlight>
                  <a:srgbClr val="FFFFFF"/>
                </a:highlight>
                <a:latin typeface="Consolas" panose="020B0609020204030204" pitchFamily="49" charset="0"/>
              </a:rPr>
              <a:t>Status</a:t>
            </a:r>
            <a:r>
              <a:rPr lang="en-US" altLang="zh-CN" sz="1200" dirty="0">
                <a:solidFill>
                  <a:srgbClr val="000000"/>
                </a:solidFill>
                <a:highlight>
                  <a:srgbClr val="FFFFFF"/>
                </a:highlight>
                <a:latin typeface="Consolas" panose="020B0609020204030204" pitchFamily="49" charset="0"/>
              </a:rPr>
              <a:t> </a:t>
            </a:r>
            <a:r>
              <a:rPr lang="en-US" altLang="zh-CN" sz="1200" dirty="0" err="1">
                <a:solidFill>
                  <a:srgbClr val="000000"/>
                </a:solidFill>
                <a:highlight>
                  <a:srgbClr val="FFFFFF"/>
                </a:highlight>
                <a:latin typeface="Consolas" panose="020B0609020204030204" pitchFamily="49" charset="0"/>
              </a:rPr>
              <a:t>List_Init</a:t>
            </a:r>
            <a:r>
              <a:rPr lang="en-US" altLang="zh-CN" sz="1200" dirty="0">
                <a:solidFill>
                  <a:srgbClr val="000000"/>
                </a:solidFill>
                <a:highlight>
                  <a:srgbClr val="FFFFFF"/>
                </a:highlight>
                <a:latin typeface="Consolas" panose="020B0609020204030204" pitchFamily="49" charset="0"/>
              </a:rPr>
              <a:t>(</a:t>
            </a:r>
            <a:r>
              <a:rPr lang="en-US" altLang="zh-CN" sz="1200" dirty="0" err="1">
                <a:solidFill>
                  <a:srgbClr val="2B91AF"/>
                </a:solidFill>
                <a:highlight>
                  <a:srgbClr val="FFFFFF"/>
                </a:highlight>
                <a:latin typeface="Consolas" panose="020B0609020204030204" pitchFamily="49" charset="0"/>
              </a:rPr>
              <a:t>SqListPtr</a:t>
            </a:r>
            <a:r>
              <a:rPr lang="en-US" altLang="zh-CN" sz="1200" dirty="0">
                <a:solidFill>
                  <a:srgbClr val="000000"/>
                </a:solidFill>
                <a:highlight>
                  <a:srgbClr val="FFFFFF"/>
                </a:highlight>
                <a:latin typeface="Consolas" panose="020B0609020204030204" pitchFamily="49" charset="0"/>
              </a:rPr>
              <a:t> </a:t>
            </a:r>
            <a:r>
              <a:rPr lang="en-US" altLang="zh-CN" sz="1200" dirty="0">
                <a:solidFill>
                  <a:srgbClr val="808080"/>
                </a:solidFill>
                <a:highlight>
                  <a:srgbClr val="FFFFFF"/>
                </a:highlight>
                <a:latin typeface="Consolas" panose="020B0609020204030204" pitchFamily="49" charset="0"/>
              </a:rPr>
              <a:t>L</a:t>
            </a:r>
            <a:r>
              <a:rPr lang="en-US" altLang="zh-CN" sz="1200" dirty="0">
                <a:solidFill>
                  <a:srgbClr val="000000"/>
                </a:solidFill>
                <a:highlight>
                  <a:srgbClr val="FFFFFF"/>
                </a:highligh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首先设置初始化操作状态变量</a:t>
            </a:r>
            <a:r>
              <a:rPr lang="en-US" altLang="zh-CN" sz="1200" dirty="0"/>
              <a:t>Status s = success;</a:t>
            </a:r>
            <a:r>
              <a:rPr lang="zh-CN" altLang="en-US" sz="1200" dirty="0"/>
              <a:t>当然下面会看随后的操作会不会改变成功初始化的状态。</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然后设置线性表空间大小</a:t>
            </a:r>
            <a:r>
              <a:rPr lang="en-US" altLang="zh-CN" sz="1200" dirty="0"/>
              <a:t>L-&gt;</a:t>
            </a:r>
            <a:r>
              <a:rPr lang="en-US" altLang="zh-CN" sz="1200" dirty="0" err="1"/>
              <a:t>list_size</a:t>
            </a:r>
            <a:r>
              <a:rPr lang="en-US" altLang="zh-CN" sz="1200" dirty="0"/>
              <a:t> = LIST_INIT_SIZE;</a:t>
            </a:r>
            <a:r>
              <a:rPr lang="zh-CN" altLang="en-US" sz="1200" dirty="0"/>
              <a:t>及存储的线性表元素个数</a:t>
            </a:r>
            <a:r>
              <a:rPr lang="en-US" altLang="zh-CN" sz="1200" dirty="0"/>
              <a:t>L-&gt;length = 0;</a:t>
            </a:r>
          </a:p>
          <a:p>
            <a:r>
              <a:rPr lang="zh-CN" altLang="en-US" dirty="0"/>
              <a:t>下面通过</a:t>
            </a:r>
            <a:r>
              <a:rPr lang="en-US" altLang="zh-CN" dirty="0" err="1"/>
              <a:t>malloc</a:t>
            </a:r>
            <a:r>
              <a:rPr lang="zh-CN" altLang="en-US" dirty="0"/>
              <a:t>分配存储</a:t>
            </a:r>
            <a:r>
              <a:rPr lang="en-US" altLang="zh-CN" dirty="0" err="1"/>
              <a:t>ElemType</a:t>
            </a:r>
            <a:r>
              <a:rPr lang="zh-CN" altLang="en-US" dirty="0"/>
              <a:t>这种类型 数据</a:t>
            </a:r>
            <a:r>
              <a:rPr lang="en-US" altLang="zh-CN" sz="1200" dirty="0"/>
              <a:t>L-&gt;</a:t>
            </a:r>
            <a:r>
              <a:rPr lang="en-US" altLang="zh-CN" sz="1200" dirty="0" err="1"/>
              <a:t>list_size</a:t>
            </a:r>
            <a:r>
              <a:rPr lang="zh-CN" altLang="en-US" sz="1200" dirty="0"/>
              <a:t>个，这个空间的地址存放在</a:t>
            </a:r>
            <a:r>
              <a:rPr lang="en-US" altLang="zh-CN" sz="1200" dirty="0"/>
              <a:t>L-&gt;</a:t>
            </a:r>
            <a:r>
              <a:rPr lang="en-US" altLang="zh-CN" sz="1200" dirty="0" err="1"/>
              <a:t>elem</a:t>
            </a:r>
            <a:r>
              <a:rPr lang="en-US" altLang="zh-CN" sz="1200" dirty="0"/>
              <a:t> </a:t>
            </a:r>
            <a:r>
              <a:rPr lang="zh-CN" altLang="en-US" sz="1200" dirty="0"/>
              <a:t>当中。如果分配失败</a:t>
            </a:r>
            <a:r>
              <a:rPr lang="en-US" altLang="zh-CN" sz="1200" dirty="0"/>
              <a:t>L-&gt;</a:t>
            </a:r>
            <a:r>
              <a:rPr lang="en-US" altLang="zh-CN" sz="1200" dirty="0" err="1"/>
              <a:t>elem</a:t>
            </a:r>
            <a:r>
              <a:rPr lang="en-US" altLang="zh-CN" sz="1200" dirty="0"/>
              <a:t> == NULL</a:t>
            </a:r>
            <a:r>
              <a:rPr lang="zh-CN" altLang="en-US" sz="1200" dirty="0"/>
              <a:t>，则修改操作状态变量</a:t>
            </a:r>
            <a:r>
              <a:rPr lang="en-US" altLang="zh-CN" sz="1200" dirty="0"/>
              <a:t>s=fatal;</a:t>
            </a:r>
            <a:r>
              <a:rPr lang="zh-CN" altLang="en-US" sz="1200" baseline="0" dirty="0"/>
              <a:t> 操作结束，返回操作状态变量</a:t>
            </a:r>
            <a:r>
              <a:rPr lang="en-US" altLang="zh-CN" sz="1200" baseline="0" dirty="0"/>
              <a:t>s</a:t>
            </a:r>
            <a:r>
              <a:rPr lang="zh-CN" altLang="en-US" sz="1200" baseline="0" dirty="0"/>
              <a:t>。</a:t>
            </a:r>
            <a:endParaRPr lang="en-US" altLang="zh-CN" sz="1200" baseline="0" dirty="0"/>
          </a:p>
          <a:p>
            <a:r>
              <a:rPr lang="zh-CN" altLang="en-US" sz="1200" baseline="0" dirty="0"/>
              <a:t>这个初始化线性表的函数就是几个顺序执行语句，根据加法规则，时间复杂度应该是线性的</a:t>
            </a:r>
            <a:r>
              <a:rPr lang="en-US" altLang="zh-CN" sz="1200" baseline="0" dirty="0"/>
              <a:t>O(1)</a:t>
            </a:r>
            <a:endParaRPr lang="zh-CN" altLang="en-US" dirty="0"/>
          </a:p>
        </p:txBody>
      </p:sp>
    </p:spTree>
    <p:extLst>
      <p:ext uri="{BB962C8B-B14F-4D97-AF65-F5344CB8AC3E}">
        <p14:creationId xmlns:p14="http://schemas.microsoft.com/office/powerpoint/2010/main" val="4104770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然后我们来看看查找操作。查找一般分成</a:t>
            </a:r>
            <a:r>
              <a:rPr lang="en-US" altLang="zh-CN" dirty="0"/>
              <a:t>2</a:t>
            </a:r>
            <a:r>
              <a:rPr lang="zh-CN" altLang="en-US" dirty="0"/>
              <a:t>类：按位置查找和按值操作。</a:t>
            </a:r>
            <a:endParaRPr lang="en-US" altLang="zh-CN" dirty="0"/>
          </a:p>
          <a:p>
            <a:r>
              <a:rPr lang="zh-CN" altLang="en-US" dirty="0"/>
              <a:t>按位置查找，首先需要检查查找位置是否合法，比如是否</a:t>
            </a:r>
            <a:r>
              <a:rPr lang="en-US" altLang="zh-CN" dirty="0"/>
              <a:t>&lt;0</a:t>
            </a:r>
            <a:r>
              <a:rPr lang="zh-CN" altLang="en-US" dirty="0"/>
              <a:t>，或者超过线性表的元素个数之外，如果是合法位置，则将该位置的数据信息返回给调用者。由于顺序存储结构是随机存取的，所以访问所有位置的时间都是线性的，非常快。</a:t>
            </a:r>
            <a:endParaRPr lang="en-US" altLang="zh-CN" dirty="0"/>
          </a:p>
          <a:p>
            <a:r>
              <a:rPr lang="zh-CN" altLang="en-US" dirty="0"/>
              <a:t>第二种是按值查找，这种就需要从线性表的第一个元素开始，依次和待查找元素比较，如果找到则返回该数据的详细信息，否则继续查找，直到所有数据都找完也没有找到，则查找失败。如果待查找数据在线性表的前面位置，则很快会找到，如果在后面位置或者不在线性表当中，则需要查找几乎所有线性表的元素，查找效率就会非常低。我们可以从最好，最差，平均，三个方面进行复杂度分析。</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6F99F-63B7-4C1C-82D3-90E4D2E820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82362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先来看看顺序存储结构的实现：根据我们前面的分析，需要分</a:t>
            </a:r>
            <a:r>
              <a:rPr lang="en-US" altLang="zh-CN" dirty="0"/>
              <a:t>2</a:t>
            </a:r>
            <a:r>
              <a:rPr lang="zh-CN" altLang="en-US" dirty="0"/>
              <a:t>步实现定位查找操作：</a:t>
            </a:r>
            <a:r>
              <a:rPr lang="en-US" altLang="zh-CN" dirty="0"/>
              <a:t>(1) </a:t>
            </a:r>
            <a:r>
              <a:rPr lang="zh-CN" altLang="en-US" dirty="0"/>
              <a:t>判断查找位置合法性（</a:t>
            </a:r>
            <a:r>
              <a:rPr lang="en-US" altLang="zh-CN" dirty="0"/>
              <a:t>2</a:t>
            </a:r>
            <a:r>
              <a:rPr lang="zh-CN" altLang="en-US" dirty="0"/>
              <a:t>）如果合法，将该位置的数据取出返回，否则说明操作失败（位置不合法，不能取出数据）。</a:t>
            </a:r>
            <a:r>
              <a:rPr lang="en-US" altLang="zh-CN" dirty="0"/>
              <a:t>C</a:t>
            </a:r>
            <a:r>
              <a:rPr lang="zh-CN" altLang="en-US" dirty="0"/>
              <a:t>语言的的存储地址是从</a:t>
            </a:r>
            <a:r>
              <a:rPr lang="en-US" altLang="zh-CN" dirty="0"/>
              <a:t>0</a:t>
            </a:r>
            <a:r>
              <a:rPr lang="zh-CN" altLang="en-US" dirty="0"/>
              <a:t>开始的，因此位置和实际存储地址之间差</a:t>
            </a:r>
            <a:r>
              <a:rPr lang="en-US" altLang="zh-CN" dirty="0"/>
              <a:t>1</a:t>
            </a:r>
            <a:r>
              <a:rPr lang="zh-CN" altLang="en-US" dirty="0"/>
              <a:t>，所以合法位置应该在</a:t>
            </a:r>
            <a:r>
              <a:rPr lang="en-US" altLang="zh-CN" dirty="0"/>
              <a:t>[0,length-1]</a:t>
            </a:r>
            <a:r>
              <a:rPr lang="zh-CN" altLang="en-US" dirty="0"/>
              <a:t>之间。如果</a:t>
            </a:r>
            <a:r>
              <a:rPr lang="en-US" altLang="zh-CN" sz="1200" dirty="0">
                <a:solidFill>
                  <a:srgbClr val="0000FF"/>
                </a:solidFill>
                <a:highlight>
                  <a:srgbClr val="FFFFFF"/>
                </a:highlight>
                <a:latin typeface="Consolas" panose="020B0609020204030204" pitchFamily="49" charset="0"/>
              </a:rPr>
              <a:t>if</a:t>
            </a:r>
            <a:r>
              <a:rPr lang="en-US" altLang="zh-CN" sz="1200" dirty="0">
                <a:solidFill>
                  <a:srgbClr val="000000"/>
                </a:solidFill>
                <a:highlight>
                  <a:srgbClr val="FFFFFF"/>
                </a:highlight>
                <a:latin typeface="Consolas" panose="020B0609020204030204" pitchFamily="49" charset="0"/>
              </a:rPr>
              <a:t> ((</a:t>
            </a:r>
            <a:r>
              <a:rPr lang="en-US" altLang="zh-CN" sz="1200" dirty="0">
                <a:solidFill>
                  <a:srgbClr val="808080"/>
                </a:solidFill>
                <a:highlight>
                  <a:srgbClr val="FFFFFF"/>
                </a:highlight>
                <a:latin typeface="Consolas" panose="020B0609020204030204" pitchFamily="49" charset="0"/>
              </a:rPr>
              <a:t>pos-1)</a:t>
            </a:r>
            <a:r>
              <a:rPr lang="en-US" altLang="zh-CN" sz="1200" dirty="0">
                <a:solidFill>
                  <a:srgbClr val="000000"/>
                </a:solidFill>
                <a:highlight>
                  <a:srgbClr val="FFFFFF"/>
                </a:highlight>
                <a:latin typeface="Consolas" panose="020B0609020204030204" pitchFamily="49" charset="0"/>
              </a:rPr>
              <a:t> &gt;= 0 &amp;&amp; (</a:t>
            </a:r>
            <a:r>
              <a:rPr lang="en-US" altLang="zh-CN" sz="1200" dirty="0">
                <a:solidFill>
                  <a:srgbClr val="808080"/>
                </a:solidFill>
                <a:highlight>
                  <a:srgbClr val="FFFFFF"/>
                </a:highlight>
                <a:latin typeface="Consolas" panose="020B0609020204030204" pitchFamily="49" charset="0"/>
              </a:rPr>
              <a:t>pos-1)</a:t>
            </a:r>
            <a:r>
              <a:rPr lang="en-US" altLang="zh-CN" sz="1200" dirty="0">
                <a:solidFill>
                  <a:srgbClr val="000000"/>
                </a:solidFill>
                <a:highlight>
                  <a:srgbClr val="FFFFFF"/>
                </a:highlight>
                <a:latin typeface="Consolas" panose="020B0609020204030204" pitchFamily="49" charset="0"/>
              </a:rPr>
              <a:t> &lt; </a:t>
            </a:r>
            <a:r>
              <a:rPr lang="en-US" altLang="zh-CN" sz="1200" dirty="0">
                <a:solidFill>
                  <a:srgbClr val="808080"/>
                </a:solidFill>
                <a:highlight>
                  <a:srgbClr val="FFFFFF"/>
                </a:highlight>
                <a:latin typeface="Consolas" panose="020B0609020204030204" pitchFamily="49" charset="0"/>
              </a:rPr>
              <a:t>L</a:t>
            </a:r>
            <a:r>
              <a:rPr lang="en-US" altLang="zh-CN" sz="1200" dirty="0">
                <a:solidFill>
                  <a:srgbClr val="000000"/>
                </a:solidFill>
                <a:highlight>
                  <a:srgbClr val="FFFFFF"/>
                </a:highlight>
                <a:latin typeface="Consolas" panose="020B0609020204030204" pitchFamily="49" charset="0"/>
              </a:rPr>
              <a:t>-&gt;length)</a:t>
            </a:r>
            <a:r>
              <a:rPr lang="zh-CN" altLang="en-US" sz="1200" dirty="0">
                <a:solidFill>
                  <a:srgbClr val="000000"/>
                </a:solidFill>
                <a:highlight>
                  <a:srgbClr val="FFFFFF"/>
                </a:highlight>
                <a:latin typeface="Consolas" panose="020B0609020204030204" pitchFamily="49" charset="0"/>
              </a:rPr>
              <a:t>为真，则取出</a:t>
            </a:r>
            <a:r>
              <a:rPr lang="en-US" altLang="zh-CN" sz="1200" dirty="0">
                <a:solidFill>
                  <a:srgbClr val="000000"/>
                </a:solidFill>
                <a:highlight>
                  <a:srgbClr val="FFFFFF"/>
                </a:highlight>
                <a:latin typeface="Consolas" panose="020B0609020204030204" pitchFamily="49" charset="0"/>
              </a:rPr>
              <a:t>pos-1</a:t>
            </a:r>
            <a:r>
              <a:rPr lang="zh-CN" altLang="en-US" sz="1200" dirty="0">
                <a:solidFill>
                  <a:srgbClr val="000000"/>
                </a:solidFill>
                <a:highlight>
                  <a:srgbClr val="FFFFFF"/>
                </a:highlight>
                <a:latin typeface="Consolas" panose="020B0609020204030204" pitchFamily="49" charset="0"/>
              </a:rPr>
              <a:t>位置的数据存放到</a:t>
            </a:r>
            <a:endParaRPr lang="zh-CN" altLang="en-US" dirty="0"/>
          </a:p>
          <a:p>
            <a:r>
              <a:rPr lang="en-US" altLang="zh-CN" sz="1200" dirty="0">
                <a:solidFill>
                  <a:srgbClr val="808080"/>
                </a:solidFill>
                <a:highlight>
                  <a:srgbClr val="FFFFFF"/>
                </a:highlight>
                <a:latin typeface="Consolas" panose="020B0609020204030204" pitchFamily="49" charset="0"/>
              </a:rPr>
              <a:t>Elem</a:t>
            </a:r>
            <a:r>
              <a:rPr lang="zh-CN" altLang="en-US" sz="1200" dirty="0">
                <a:solidFill>
                  <a:srgbClr val="808080"/>
                </a:solidFill>
                <a:highlight>
                  <a:srgbClr val="FFFFFF"/>
                </a:highlight>
                <a:latin typeface="Consolas" panose="020B0609020204030204" pitchFamily="49" charset="0"/>
              </a:rPr>
              <a:t>参数当中，并设置操作状态变量为成功状态，否则是失败状态。</a:t>
            </a:r>
            <a:endParaRPr lang="en-US" altLang="zh-CN" sz="1200" dirty="0">
              <a:solidFill>
                <a:srgbClr val="808080"/>
              </a:solidFill>
              <a:highlight>
                <a:srgbClr val="FFFFFF"/>
              </a:highlight>
              <a:latin typeface="Consolas" panose="020B0609020204030204" pitchFamily="49"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6F99F-63B7-4C1C-82D3-90E4D2E820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86314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按值查找，前面分析了需要访问依次访问线性表的元素，可能把所有数据都查一遍，所以一般从第一个或者最后</a:t>
            </a:r>
            <a:r>
              <a:rPr lang="en-US" altLang="zh-CN" dirty="0"/>
              <a:t>1</a:t>
            </a:r>
            <a:r>
              <a:rPr lang="zh-CN" altLang="en-US" dirty="0"/>
              <a:t>个数据挨着挨着检查。这里我们从第一个元素依次向后检查，</a:t>
            </a:r>
            <a:r>
              <a:rPr lang="en-US" altLang="zh-CN" dirty="0" err="1"/>
              <a:t>i</a:t>
            </a:r>
            <a:r>
              <a:rPr lang="zh-CN" altLang="en-US" dirty="0"/>
              <a:t>用来表示线性表的数据存储位置，从</a:t>
            </a:r>
            <a:r>
              <a:rPr lang="en-US" altLang="zh-CN" dirty="0"/>
              <a:t>0</a:t>
            </a:r>
            <a:r>
              <a:rPr lang="zh-CN" altLang="en-US" dirty="0"/>
              <a:t>开始，到</a:t>
            </a:r>
            <a:r>
              <a:rPr lang="en-US" altLang="zh-CN" dirty="0"/>
              <a:t>leng-1</a:t>
            </a:r>
            <a:r>
              <a:rPr lang="zh-CN" altLang="en-US" dirty="0"/>
              <a:t>结束，用</a:t>
            </a:r>
            <a:r>
              <a:rPr lang="en-US" altLang="zh-CN" dirty="0"/>
              <a:t>for</a:t>
            </a:r>
            <a:r>
              <a:rPr lang="zh-CN" altLang="en-US" dirty="0"/>
              <a:t>语句实现</a:t>
            </a:r>
            <a:r>
              <a:rPr lang="en-US" altLang="zh-CN" dirty="0" err="1"/>
              <a:t>i</a:t>
            </a:r>
            <a:r>
              <a:rPr lang="zh-CN" altLang="en-US" dirty="0"/>
              <a:t>值的依次增一操作，然后判断第</a:t>
            </a:r>
            <a:r>
              <a:rPr lang="en-US" altLang="zh-CN" dirty="0" err="1"/>
              <a:t>i</a:t>
            </a:r>
            <a:r>
              <a:rPr lang="zh-CN" altLang="en-US" dirty="0"/>
              <a:t>个数据是否待查找数据</a:t>
            </a:r>
            <a:r>
              <a:rPr lang="en-US" altLang="zh-CN" dirty="0" err="1"/>
              <a:t>elem</a:t>
            </a:r>
            <a:r>
              <a:rPr lang="zh-CN" altLang="en-US" dirty="0"/>
              <a:t>，如果是，则返回位置信息，并设置查找昨天为成功。如果查找结束都没有找到，则失败。最后返回查找操作的状态信息。</a:t>
            </a:r>
            <a:endParaRPr lang="en-US" altLang="zh-CN" dirty="0"/>
          </a:p>
          <a:p>
            <a:r>
              <a:rPr lang="zh-CN" altLang="en-US" dirty="0"/>
              <a:t>根据前面分析，时间复杂度和待查找元素在线性表的位置相关。如果第一个元素就是待查找数据，则</a:t>
            </a:r>
            <a:r>
              <a:rPr lang="en-US" altLang="zh-CN" dirty="0"/>
              <a:t>O(1)</a:t>
            </a:r>
            <a:r>
              <a:rPr lang="zh-CN" altLang="en-US" dirty="0"/>
              <a:t>的时间复杂度。如果最后</a:t>
            </a:r>
            <a:r>
              <a:rPr lang="en-US" altLang="zh-CN" dirty="0"/>
              <a:t>1</a:t>
            </a:r>
            <a:r>
              <a:rPr lang="zh-CN" altLang="en-US" dirty="0"/>
              <a:t>个元素才是待查找数据或者待查找数据不在线性表当中，则</a:t>
            </a:r>
            <a:r>
              <a:rPr lang="en-US" altLang="zh-CN" dirty="0"/>
              <a:t>O(n)</a:t>
            </a:r>
            <a:r>
              <a:rPr lang="zh-CN" altLang="en-US" dirty="0"/>
              <a:t>的时间复杂度。在这种情况下，比较平均复杂度是最合理的，平均情况下的查找成功的次数是</a:t>
            </a:r>
            <a:r>
              <a:rPr lang="en-US" altLang="zh-CN" dirty="0"/>
              <a:t>(1+2+..+n)/n=(n+1)/2</a:t>
            </a:r>
            <a:r>
              <a:rPr lang="zh-CN" altLang="en-US" dirty="0"/>
              <a:t>，查找失败的比较次数为</a:t>
            </a:r>
            <a:r>
              <a:rPr lang="en-US" altLang="zh-CN" dirty="0"/>
              <a:t>n</a:t>
            </a:r>
            <a:r>
              <a:rPr lang="zh-CN" altLang="en-US" dirty="0"/>
              <a:t>，所以平均复杂度为</a:t>
            </a:r>
            <a:r>
              <a:rPr lang="en-US" altLang="zh-CN" dirty="0"/>
              <a:t>O(n)</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6F99F-63B7-4C1C-82D3-90E4D2E820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0242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插入删除也是线性表核心基本操作之一。我们首先从逻辑关系来看看查找操作，要在第</a:t>
            </a:r>
            <a:r>
              <a:rPr lang="en-US" altLang="zh-CN" dirty="0" err="1"/>
              <a:t>i</a:t>
            </a:r>
            <a:r>
              <a:rPr lang="zh-CN" altLang="en-US" dirty="0"/>
              <a:t>个元素之前插入新元素</a:t>
            </a:r>
            <a:r>
              <a:rPr lang="en-US" altLang="zh-CN" dirty="0"/>
              <a:t>x</a:t>
            </a:r>
            <a:r>
              <a:rPr lang="zh-CN" altLang="en-US" dirty="0"/>
              <a:t>，则原来的</a:t>
            </a:r>
            <a:r>
              <a:rPr lang="en-US" altLang="zh-CN" dirty="0" err="1"/>
              <a:t>ai</a:t>
            </a:r>
            <a:r>
              <a:rPr lang="zh-CN" altLang="en-US" dirty="0"/>
              <a:t>的直接前驱就应该从</a:t>
            </a:r>
            <a:r>
              <a:rPr lang="en-US" altLang="zh-CN" dirty="0"/>
              <a:t>ai-1</a:t>
            </a:r>
            <a:r>
              <a:rPr lang="zh-CN" altLang="en-US" dirty="0"/>
              <a:t>变成</a:t>
            </a:r>
            <a:r>
              <a:rPr lang="en-US" altLang="zh-CN" dirty="0"/>
              <a:t>x</a:t>
            </a:r>
            <a:r>
              <a:rPr lang="zh-CN" altLang="en-US" dirty="0"/>
              <a:t>，同时</a:t>
            </a:r>
            <a:r>
              <a:rPr lang="en-US" altLang="zh-CN" dirty="0"/>
              <a:t>ai-1</a:t>
            </a:r>
            <a:r>
              <a:rPr lang="zh-CN" altLang="en-US" dirty="0"/>
              <a:t>的直接后继也应该从</a:t>
            </a:r>
            <a:r>
              <a:rPr lang="en-US" altLang="zh-CN" dirty="0" err="1"/>
              <a:t>ai</a:t>
            </a:r>
            <a:r>
              <a:rPr lang="zh-CN" altLang="en-US" dirty="0"/>
              <a:t>变成</a:t>
            </a:r>
            <a:r>
              <a:rPr lang="en-US" altLang="zh-CN" dirty="0"/>
              <a:t>x.</a:t>
            </a:r>
            <a:r>
              <a:rPr lang="zh-CN" altLang="en-US" dirty="0"/>
              <a:t>如何实际实现这个操作呢？因为顺序存储结构从首地址开始就是一个存储空间存放一个数据，要实现插入操作就必须把存放</a:t>
            </a:r>
            <a:r>
              <a:rPr lang="en-US" altLang="zh-CN" dirty="0"/>
              <a:t>x</a:t>
            </a:r>
            <a:r>
              <a:rPr lang="zh-CN" altLang="en-US" dirty="0"/>
              <a:t>数据的空间留出来。方法就是将</a:t>
            </a:r>
            <a:r>
              <a:rPr lang="en-US" altLang="zh-CN" dirty="0" err="1"/>
              <a:t>ai</a:t>
            </a:r>
            <a:r>
              <a:rPr lang="zh-CN" altLang="en-US" dirty="0"/>
              <a:t>到</a:t>
            </a:r>
            <a:r>
              <a:rPr lang="en-US" altLang="zh-CN" dirty="0"/>
              <a:t>an</a:t>
            </a:r>
            <a:r>
              <a:rPr lang="zh-CN" altLang="en-US" dirty="0"/>
              <a:t>的所有元素都后移一个位置，则</a:t>
            </a:r>
            <a:r>
              <a:rPr lang="en-US" altLang="zh-CN" dirty="0" err="1"/>
              <a:t>ai</a:t>
            </a:r>
            <a:r>
              <a:rPr lang="zh-CN" altLang="en-US" dirty="0"/>
              <a:t>原来的位置就空出存放</a:t>
            </a:r>
            <a:r>
              <a:rPr lang="en-US" altLang="zh-CN" dirty="0"/>
              <a:t>x</a:t>
            </a:r>
            <a:r>
              <a:rPr lang="zh-CN" altLang="en-US" dirty="0"/>
              <a:t>了。但要注意的是，移动的时候不能从</a:t>
            </a:r>
            <a:r>
              <a:rPr lang="en-US" altLang="zh-CN" dirty="0" err="1"/>
              <a:t>ai</a:t>
            </a:r>
            <a:r>
              <a:rPr lang="zh-CN" altLang="en-US" dirty="0"/>
              <a:t>开始移动，而要从</a:t>
            </a:r>
            <a:r>
              <a:rPr lang="en-US" altLang="zh-CN" dirty="0"/>
              <a:t>an</a:t>
            </a:r>
            <a:r>
              <a:rPr lang="zh-CN" altLang="en-US" dirty="0"/>
              <a:t>开始后移，因为如果</a:t>
            </a:r>
            <a:r>
              <a:rPr lang="en-US" altLang="zh-CN" dirty="0" err="1"/>
              <a:t>ai</a:t>
            </a:r>
            <a:r>
              <a:rPr lang="zh-CN" altLang="en-US" dirty="0"/>
              <a:t>移动到</a:t>
            </a:r>
            <a:r>
              <a:rPr lang="en-US" altLang="zh-CN" dirty="0"/>
              <a:t>ai+1</a:t>
            </a:r>
            <a:r>
              <a:rPr lang="zh-CN" altLang="en-US" dirty="0"/>
              <a:t>，则原来</a:t>
            </a:r>
            <a:r>
              <a:rPr lang="en-US" altLang="zh-CN" dirty="0"/>
              <a:t>ai+1</a:t>
            </a:r>
            <a:r>
              <a:rPr lang="zh-CN" altLang="en-US" dirty="0"/>
              <a:t>位置的数据就会被覆盖，再也找不到了。所有需要从</a:t>
            </a:r>
            <a:r>
              <a:rPr lang="en-US" altLang="zh-CN" dirty="0"/>
              <a:t>an</a:t>
            </a:r>
            <a:r>
              <a:rPr lang="zh-CN" altLang="en-US" dirty="0"/>
              <a:t>开始后移，直到</a:t>
            </a:r>
            <a:r>
              <a:rPr lang="en-US" altLang="zh-CN" dirty="0" err="1"/>
              <a:t>ai</a:t>
            </a:r>
            <a:r>
              <a:rPr lang="zh-CN" altLang="en-US" dirty="0"/>
              <a:t>也后移一个位置，则</a:t>
            </a:r>
            <a:r>
              <a:rPr lang="en-US" altLang="zh-CN" dirty="0" err="1"/>
              <a:t>ai</a:t>
            </a:r>
            <a:r>
              <a:rPr lang="zh-CN" altLang="en-US" dirty="0"/>
              <a:t>以前的位置就空出来存放</a:t>
            </a:r>
            <a:r>
              <a:rPr lang="en-US" altLang="zh-CN" dirty="0"/>
              <a:t>x</a:t>
            </a:r>
            <a:r>
              <a:rPr lang="zh-CN" altLang="en-US" dirty="0"/>
              <a:t>。同时，还要注意移动之前要保证线性表有多余的存储空间才能够实现移动操作，否则会失败。插入之后，线性表的数据个数要增</a:t>
            </a:r>
            <a:r>
              <a:rPr lang="en-US" altLang="zh-CN" dirty="0"/>
              <a:t>1.</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6F99F-63B7-4C1C-82D3-90E4D2E820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7221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buFont typeface="Wingdings" panose="05000000000000000000" pitchFamily="2" charset="2"/>
              <a:buNone/>
            </a:pPr>
            <a:r>
              <a:rPr lang="zh-CN" altLang="en-US" dirty="0"/>
              <a:t>根据这个思想，我们写出插入数据的算法步骤：</a:t>
            </a:r>
            <a:r>
              <a:rPr lang="en-US" altLang="zh-CN" dirty="0"/>
              <a:t>(1) </a:t>
            </a:r>
            <a:r>
              <a:rPr lang="zh-CN" altLang="en-US" dirty="0"/>
              <a:t>检查插入位置是否合法，如果合法则继续，否则退出；</a:t>
            </a:r>
          </a:p>
          <a:p>
            <a:pPr lvl="1">
              <a:buFont typeface="Wingdings" panose="05000000000000000000" pitchFamily="2" charset="2"/>
              <a:buNone/>
            </a:pPr>
            <a:r>
              <a:rPr lang="en-US" altLang="zh-CN" dirty="0"/>
              <a:t>(2) </a:t>
            </a:r>
            <a:r>
              <a:rPr lang="zh-CN" altLang="en-US" dirty="0"/>
              <a:t>判表是否已占满；因为是事先分配空间，可能存在所分配存储空间全部被占用的情况，此时也不能实现插入。</a:t>
            </a:r>
          </a:p>
          <a:p>
            <a:pPr lvl="1">
              <a:buFont typeface="Wingdings" panose="05000000000000000000" pitchFamily="2" charset="2"/>
              <a:buNone/>
            </a:pPr>
            <a:r>
              <a:rPr lang="en-US" altLang="zh-CN" dirty="0"/>
              <a:t>(3) </a:t>
            </a:r>
            <a:r>
              <a:rPr lang="zh-CN" altLang="en-US" dirty="0"/>
              <a:t>若前面检查通过则数据元素依次向后移动一个位置；为避免覆盖原数据，应从最后一个向前依次移动。</a:t>
            </a:r>
          </a:p>
          <a:p>
            <a:pPr lvl="1">
              <a:buFont typeface="Wingdings" panose="05000000000000000000" pitchFamily="2" charset="2"/>
              <a:buNone/>
            </a:pPr>
            <a:r>
              <a:rPr lang="en-US" altLang="zh-CN" dirty="0"/>
              <a:t>(4) </a:t>
            </a:r>
            <a:r>
              <a:rPr lang="zh-CN" altLang="en-US" dirty="0"/>
              <a:t>新数据元素放到恰当位置；</a:t>
            </a:r>
          </a:p>
          <a:p>
            <a:pPr lvl="1">
              <a:buFont typeface="Wingdings" panose="05000000000000000000" pitchFamily="2" charset="2"/>
              <a:buNone/>
            </a:pPr>
            <a:r>
              <a:rPr lang="en-US" altLang="zh-CN" dirty="0"/>
              <a:t>(5) </a:t>
            </a:r>
            <a:r>
              <a:rPr lang="zh-CN" altLang="en-US" dirty="0"/>
              <a:t>表长加</a:t>
            </a:r>
            <a:r>
              <a:rPr lang="en-US" altLang="zh-CN" dirty="0"/>
              <a:t>1</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6F99F-63B7-4C1C-82D3-90E4D2E820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7603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3"/>
            <a:r>
              <a:rPr lang="zh-CN" altLang="en-US" dirty="0"/>
              <a:t>下面我们把插入算法步骤转换为</a:t>
            </a:r>
            <a:r>
              <a:rPr lang="en-US" altLang="zh-CN" dirty="0"/>
              <a:t>C</a:t>
            </a:r>
            <a:r>
              <a:rPr lang="zh-CN" altLang="en-US" dirty="0"/>
              <a:t>语言程序。（</a:t>
            </a:r>
            <a:r>
              <a:rPr lang="en-US" altLang="zh-CN" dirty="0"/>
              <a:t>1</a:t>
            </a:r>
            <a:r>
              <a:rPr lang="zh-CN" altLang="en-US" dirty="0"/>
              <a:t>）</a:t>
            </a:r>
            <a:r>
              <a:rPr lang="en-US" altLang="zh-CN" sz="1200" dirty="0">
                <a:solidFill>
                  <a:srgbClr val="000000"/>
                </a:solidFill>
                <a:highlight>
                  <a:srgbClr val="FFFFFF"/>
                </a:highlight>
                <a:latin typeface="Consolas" panose="020B0609020204030204" pitchFamily="49" charset="0"/>
              </a:rPr>
              <a:t>(</a:t>
            </a:r>
            <a:r>
              <a:rPr lang="en-US" altLang="zh-CN" sz="1200" dirty="0">
                <a:solidFill>
                  <a:srgbClr val="808080"/>
                </a:solidFill>
                <a:highlight>
                  <a:srgbClr val="FFFFFF"/>
                </a:highlight>
                <a:latin typeface="Consolas" panose="020B0609020204030204" pitchFamily="49" charset="0"/>
              </a:rPr>
              <a:t>pos-1)</a:t>
            </a:r>
            <a:r>
              <a:rPr lang="en-US" altLang="zh-CN" sz="1200" dirty="0">
                <a:solidFill>
                  <a:srgbClr val="000000"/>
                </a:solidFill>
                <a:highlight>
                  <a:srgbClr val="FFFFFF"/>
                </a:highlight>
                <a:latin typeface="Consolas" panose="020B0609020204030204" pitchFamily="49" charset="0"/>
              </a:rPr>
              <a:t> &gt;= 0 &amp;&amp; (</a:t>
            </a:r>
            <a:r>
              <a:rPr lang="en-US" altLang="zh-CN" sz="1200" dirty="0">
                <a:solidFill>
                  <a:srgbClr val="808080"/>
                </a:solidFill>
                <a:highlight>
                  <a:srgbClr val="FFFFFF"/>
                </a:highlight>
                <a:latin typeface="Consolas" panose="020B0609020204030204" pitchFamily="49" charset="0"/>
              </a:rPr>
              <a:t>pos-1)</a:t>
            </a:r>
            <a:r>
              <a:rPr lang="en-US" altLang="zh-CN" sz="1200" dirty="0">
                <a:solidFill>
                  <a:srgbClr val="000000"/>
                </a:solidFill>
                <a:highlight>
                  <a:srgbClr val="FFFFFF"/>
                </a:highlight>
                <a:latin typeface="Consolas" panose="020B0609020204030204" pitchFamily="49" charset="0"/>
              </a:rPr>
              <a:t> &lt;= </a:t>
            </a:r>
            <a:r>
              <a:rPr lang="en-US" altLang="zh-CN" sz="1200" dirty="0">
                <a:solidFill>
                  <a:srgbClr val="808080"/>
                </a:solidFill>
                <a:highlight>
                  <a:srgbClr val="FFFFFF"/>
                </a:highlight>
                <a:latin typeface="Consolas" panose="020B0609020204030204" pitchFamily="49" charset="0"/>
              </a:rPr>
              <a:t>L</a:t>
            </a:r>
            <a:r>
              <a:rPr lang="en-US" altLang="zh-CN" sz="1200" dirty="0">
                <a:solidFill>
                  <a:srgbClr val="000000"/>
                </a:solidFill>
                <a:highlight>
                  <a:srgbClr val="FFFFFF"/>
                </a:highlight>
                <a:latin typeface="Consolas" panose="020B0609020204030204" pitchFamily="49" charset="0"/>
              </a:rPr>
              <a:t>-&gt;length</a:t>
            </a:r>
            <a:r>
              <a:rPr lang="zh-CN" altLang="en-US" sz="1200" dirty="0">
                <a:solidFill>
                  <a:srgbClr val="000000"/>
                </a:solidFill>
                <a:highlight>
                  <a:srgbClr val="FFFFFF"/>
                </a:highlight>
                <a:latin typeface="Consolas" panose="020B0609020204030204" pitchFamily="49" charset="0"/>
              </a:rPr>
              <a:t>，这个是合法位置判断（</a:t>
            </a:r>
            <a:r>
              <a:rPr lang="en-US" altLang="zh-CN" sz="1200" dirty="0">
                <a:solidFill>
                  <a:srgbClr val="000000"/>
                </a:solidFill>
                <a:highlight>
                  <a:srgbClr val="FFFFFF"/>
                </a:highlight>
                <a:latin typeface="Consolas" panose="020B0609020204030204" pitchFamily="49" charset="0"/>
              </a:rPr>
              <a:t>2</a:t>
            </a:r>
            <a:r>
              <a:rPr lang="zh-CN" altLang="en-US" sz="1200" dirty="0">
                <a:solidFill>
                  <a:srgbClr val="000000"/>
                </a:solidFill>
                <a:highlight>
                  <a:srgbClr val="FFFFFF"/>
                </a:highlight>
                <a:latin typeface="Consolas" panose="020B0609020204030204" pitchFamily="49" charset="0"/>
              </a:rPr>
              <a:t>）</a:t>
            </a:r>
            <a:r>
              <a:rPr lang="en-US" altLang="zh-CN" sz="1200" dirty="0">
                <a:solidFill>
                  <a:srgbClr val="808080"/>
                </a:solidFill>
                <a:highlight>
                  <a:srgbClr val="FFFFFF"/>
                </a:highlight>
                <a:latin typeface="Consolas" panose="020B0609020204030204" pitchFamily="49" charset="0"/>
              </a:rPr>
              <a:t>L</a:t>
            </a:r>
            <a:r>
              <a:rPr lang="en-US" altLang="zh-CN" sz="1200" dirty="0">
                <a:solidFill>
                  <a:srgbClr val="000000"/>
                </a:solidFill>
                <a:highlight>
                  <a:srgbClr val="FFFFFF"/>
                </a:highlight>
                <a:latin typeface="Consolas" panose="020B0609020204030204" pitchFamily="49" charset="0"/>
              </a:rPr>
              <a:t>-&gt;length &lt;</a:t>
            </a:r>
            <a:r>
              <a:rPr lang="en-US" altLang="zh-CN" sz="1200" dirty="0">
                <a:solidFill>
                  <a:srgbClr val="808080"/>
                </a:solidFill>
                <a:highlight>
                  <a:srgbClr val="FFFFFF"/>
                </a:highlight>
                <a:latin typeface="Consolas" panose="020B0609020204030204" pitchFamily="49" charset="0"/>
              </a:rPr>
              <a:t>L</a:t>
            </a:r>
            <a:r>
              <a:rPr lang="en-US" altLang="zh-CN" sz="1200" dirty="0">
                <a:solidFill>
                  <a:srgbClr val="000000"/>
                </a:solidFill>
                <a:highlight>
                  <a:srgbClr val="FFFFFF"/>
                </a:highlight>
                <a:latin typeface="Consolas" panose="020B0609020204030204" pitchFamily="49" charset="0"/>
              </a:rPr>
              <a:t>-&gt; </a:t>
            </a:r>
            <a:r>
              <a:rPr lang="en-US" altLang="zh-CN" sz="1200" dirty="0" err="1">
                <a:solidFill>
                  <a:srgbClr val="000000"/>
                </a:solidFill>
                <a:highlight>
                  <a:srgbClr val="FFFFFF"/>
                </a:highlight>
                <a:latin typeface="Consolas" panose="020B0609020204030204" pitchFamily="49" charset="0"/>
              </a:rPr>
              <a:t>list_size</a:t>
            </a:r>
            <a:r>
              <a:rPr lang="en-US" altLang="zh-CN" sz="1200" dirty="0">
                <a:solidFill>
                  <a:srgbClr val="000000"/>
                </a:solidFill>
                <a:highlight>
                  <a:srgbClr val="FFFFFF"/>
                </a:highlight>
                <a:latin typeface="Consolas" panose="020B0609020204030204" pitchFamily="49" charset="0"/>
              </a:rPr>
              <a:t> </a:t>
            </a:r>
            <a:r>
              <a:rPr lang="zh-CN" altLang="en-US" sz="1200" dirty="0">
                <a:solidFill>
                  <a:srgbClr val="000000"/>
                </a:solidFill>
                <a:highlight>
                  <a:srgbClr val="FFFFFF"/>
                </a:highlight>
                <a:latin typeface="Consolas" panose="020B0609020204030204" pitchFamily="49" charset="0"/>
              </a:rPr>
              <a:t>这个是是否有剩余空间存放新插入的数据（</a:t>
            </a:r>
            <a:r>
              <a:rPr lang="en-US" altLang="zh-CN" sz="1200" dirty="0">
                <a:solidFill>
                  <a:srgbClr val="000000"/>
                </a:solidFill>
                <a:highlight>
                  <a:srgbClr val="FFFFFF"/>
                </a:highlight>
                <a:latin typeface="Consolas" panose="020B0609020204030204" pitchFamily="49" charset="0"/>
              </a:rPr>
              <a:t>3</a:t>
            </a:r>
            <a:r>
              <a:rPr lang="zh-CN" altLang="en-US" sz="1200" dirty="0">
                <a:solidFill>
                  <a:srgbClr val="000000"/>
                </a:solidFill>
                <a:highlight>
                  <a:srgbClr val="FFFFFF"/>
                </a:highlight>
                <a:latin typeface="Consolas" panose="020B0609020204030204" pitchFamily="49" charset="0"/>
              </a:rPr>
              <a:t>）</a:t>
            </a:r>
            <a:r>
              <a:rPr lang="nn-NO" altLang="zh-CN" sz="2400" dirty="0">
                <a:solidFill>
                  <a:srgbClr val="0000FF"/>
                </a:solidFill>
                <a:highlight>
                  <a:srgbClr val="FFFFFF"/>
                </a:highlight>
                <a:latin typeface="Consolas" panose="020B0609020204030204" pitchFamily="49" charset="0"/>
              </a:rPr>
              <a:t>for</a:t>
            </a:r>
            <a:r>
              <a:rPr lang="nn-NO" altLang="zh-CN" sz="2400" dirty="0">
                <a:solidFill>
                  <a:srgbClr val="000000"/>
                </a:solidFill>
                <a:highlight>
                  <a:srgbClr val="FFFFFF"/>
                </a:highlight>
                <a:latin typeface="Consolas" panose="020B0609020204030204" pitchFamily="49" charset="0"/>
              </a:rPr>
              <a:t> (</a:t>
            </a:r>
            <a:r>
              <a:rPr lang="nn-NO" altLang="zh-CN" sz="2400" dirty="0">
                <a:solidFill>
                  <a:srgbClr val="0000FF"/>
                </a:solidFill>
                <a:highlight>
                  <a:srgbClr val="FFFFFF"/>
                </a:highlight>
                <a:latin typeface="Consolas" panose="020B0609020204030204" pitchFamily="49" charset="0"/>
              </a:rPr>
              <a:t>int</a:t>
            </a:r>
            <a:r>
              <a:rPr lang="nn-NO" altLang="zh-CN" sz="2400" dirty="0">
                <a:solidFill>
                  <a:srgbClr val="000000"/>
                </a:solidFill>
                <a:highlight>
                  <a:srgbClr val="FFFFFF"/>
                </a:highlight>
                <a:latin typeface="Consolas" panose="020B0609020204030204" pitchFamily="49" charset="0"/>
              </a:rPr>
              <a:t> i = </a:t>
            </a:r>
            <a:r>
              <a:rPr lang="nn-NO" altLang="zh-CN" sz="2400" dirty="0">
                <a:solidFill>
                  <a:srgbClr val="808080"/>
                </a:solidFill>
                <a:highlight>
                  <a:srgbClr val="FFFFFF"/>
                </a:highlight>
                <a:latin typeface="Consolas" panose="020B0609020204030204" pitchFamily="49" charset="0"/>
              </a:rPr>
              <a:t>L</a:t>
            </a:r>
            <a:r>
              <a:rPr lang="nn-NO" altLang="zh-CN" sz="2400" dirty="0">
                <a:solidFill>
                  <a:srgbClr val="000000"/>
                </a:solidFill>
                <a:highlight>
                  <a:srgbClr val="FFFFFF"/>
                </a:highlight>
                <a:latin typeface="Consolas" panose="020B0609020204030204" pitchFamily="49" charset="0"/>
              </a:rPr>
              <a:t>-&gt;length-1; i &gt;</a:t>
            </a:r>
            <a:r>
              <a:rPr lang="en-US" altLang="zh-CN" sz="2400" dirty="0">
                <a:solidFill>
                  <a:srgbClr val="000000"/>
                </a:solidFill>
                <a:highlight>
                  <a:srgbClr val="FFFFFF"/>
                </a:highlight>
                <a:latin typeface="Consolas" panose="020B0609020204030204" pitchFamily="49" charset="0"/>
              </a:rPr>
              <a:t>=</a:t>
            </a:r>
            <a:r>
              <a:rPr lang="nn-NO" altLang="zh-CN" sz="2400" dirty="0">
                <a:solidFill>
                  <a:srgbClr val="000000"/>
                </a:solidFill>
                <a:highlight>
                  <a:srgbClr val="FFFFFF"/>
                </a:highlight>
                <a:latin typeface="Consolas" panose="020B0609020204030204" pitchFamily="49" charset="0"/>
              </a:rPr>
              <a:t> </a:t>
            </a:r>
            <a:r>
              <a:rPr lang="nn-NO" altLang="zh-CN" sz="2400" dirty="0">
                <a:solidFill>
                  <a:srgbClr val="808080"/>
                </a:solidFill>
                <a:highlight>
                  <a:srgbClr val="FFFFFF"/>
                </a:highlight>
                <a:latin typeface="Consolas" panose="020B0609020204030204" pitchFamily="49" charset="0"/>
              </a:rPr>
              <a:t>pos-1</a:t>
            </a:r>
            <a:r>
              <a:rPr lang="nn-NO" altLang="zh-CN" sz="2400" dirty="0">
                <a:solidFill>
                  <a:srgbClr val="000000"/>
                </a:solidFill>
                <a:highlight>
                  <a:srgbClr val="FFFFFF"/>
                </a:highlight>
                <a:latin typeface="Consolas" panose="020B0609020204030204" pitchFamily="49" charset="0"/>
              </a:rPr>
              <a:t>; --i)</a:t>
            </a:r>
            <a:r>
              <a:rPr lang="en-US" altLang="zh-CN" sz="2400" dirty="0">
                <a:solidFill>
                  <a:srgbClr val="000000"/>
                </a:solidFill>
                <a:highlight>
                  <a:srgbClr val="FFFFFF"/>
                </a:highlight>
                <a:latin typeface="Consolas" panose="020B0609020204030204" pitchFamily="49" charset="0"/>
              </a:rPr>
              <a:t>{</a:t>
            </a:r>
          </a:p>
          <a:p>
            <a:pPr lvl="3"/>
            <a:r>
              <a:rPr lang="en-US" altLang="zh-CN" sz="2400" dirty="0">
                <a:solidFill>
                  <a:srgbClr val="808080"/>
                </a:solidFill>
                <a:highlight>
                  <a:srgbClr val="FFFFFF"/>
                </a:highlight>
                <a:latin typeface="Consolas" panose="020B0609020204030204" pitchFamily="49" charset="0"/>
              </a:rPr>
              <a:t>	L</a:t>
            </a:r>
            <a:r>
              <a:rPr lang="en-US" altLang="zh-CN" sz="2400" dirty="0">
                <a:solidFill>
                  <a:srgbClr val="000000"/>
                </a:solidFill>
                <a:highlight>
                  <a:srgbClr val="FFFFFF"/>
                </a:highlight>
                <a:latin typeface="Consolas" panose="020B0609020204030204" pitchFamily="49" charset="0"/>
              </a:rPr>
              <a:t>-&gt;</a:t>
            </a:r>
            <a:r>
              <a:rPr lang="en-US" altLang="zh-CN" sz="2400" dirty="0" err="1">
                <a:solidFill>
                  <a:srgbClr val="000000"/>
                </a:solidFill>
                <a:highlight>
                  <a:srgbClr val="FFFFFF"/>
                </a:highlight>
                <a:latin typeface="Consolas" panose="020B0609020204030204" pitchFamily="49" charset="0"/>
              </a:rPr>
              <a:t>elem</a:t>
            </a:r>
            <a:r>
              <a:rPr lang="en-US" altLang="zh-CN" sz="2400" dirty="0">
                <a:solidFill>
                  <a:srgbClr val="000000"/>
                </a:solidFill>
                <a:highlight>
                  <a:srgbClr val="FFFFFF"/>
                </a:highlight>
                <a:latin typeface="Consolas" panose="020B0609020204030204" pitchFamily="49" charset="0"/>
              </a:rPr>
              <a:t>[i+1] = </a:t>
            </a:r>
            <a:r>
              <a:rPr lang="en-US" altLang="zh-CN" sz="2400" dirty="0">
                <a:solidFill>
                  <a:srgbClr val="808080"/>
                </a:solidFill>
                <a:highlight>
                  <a:srgbClr val="FFFFFF"/>
                </a:highlight>
                <a:latin typeface="Consolas" panose="020B0609020204030204" pitchFamily="49" charset="0"/>
              </a:rPr>
              <a:t>L</a:t>
            </a:r>
            <a:r>
              <a:rPr lang="en-US" altLang="zh-CN" sz="2400" dirty="0">
                <a:solidFill>
                  <a:srgbClr val="000000"/>
                </a:solidFill>
                <a:highlight>
                  <a:srgbClr val="FFFFFF"/>
                </a:highlight>
                <a:latin typeface="Consolas" panose="020B0609020204030204" pitchFamily="49" charset="0"/>
              </a:rPr>
              <a:t>-&gt;</a:t>
            </a:r>
            <a:r>
              <a:rPr lang="en-US" altLang="zh-CN" sz="2400" dirty="0" err="1">
                <a:solidFill>
                  <a:srgbClr val="000000"/>
                </a:solidFill>
                <a:highlight>
                  <a:srgbClr val="FFFFFF"/>
                </a:highlight>
                <a:latin typeface="Consolas" panose="020B0609020204030204" pitchFamily="49" charset="0"/>
              </a:rPr>
              <a:t>elem</a:t>
            </a:r>
            <a:r>
              <a:rPr lang="en-US" altLang="zh-CN" sz="2400" dirty="0">
                <a:solidFill>
                  <a:srgbClr val="000000"/>
                </a:solidFill>
                <a:highlight>
                  <a:srgbClr val="FFFFFF"/>
                </a:highlight>
                <a:latin typeface="Consolas" panose="020B0609020204030204" pitchFamily="49" charset="0"/>
              </a:rPr>
              <a:t>[</a:t>
            </a:r>
            <a:r>
              <a:rPr lang="en-US" altLang="zh-CN" sz="2400" dirty="0" err="1">
                <a:solidFill>
                  <a:srgbClr val="000000"/>
                </a:solidFill>
                <a:highlight>
                  <a:srgbClr val="FFFFFF"/>
                </a:highlight>
                <a:latin typeface="Consolas" panose="020B0609020204030204" pitchFamily="49" charset="0"/>
              </a:rPr>
              <a:t>i</a:t>
            </a:r>
            <a:r>
              <a:rPr lang="en-US" altLang="zh-CN" sz="2400" dirty="0">
                <a:solidFill>
                  <a:srgbClr val="000000"/>
                </a:solidFill>
                <a:highlight>
                  <a:srgbClr val="FFFFFF"/>
                </a:highlight>
                <a:latin typeface="Consolas" panose="020B0609020204030204" pitchFamily="49" charset="0"/>
              </a:rPr>
              <a:t>];</a:t>
            </a:r>
          </a:p>
          <a:p>
            <a:pPr lvl="3"/>
            <a:r>
              <a:rPr lang="en-US" altLang="zh-CN" sz="2400" dirty="0">
                <a:solidFill>
                  <a:srgbClr val="000000"/>
                </a:solidFill>
                <a:highlight>
                  <a:srgbClr val="FFFFFF"/>
                </a:highlight>
                <a:latin typeface="Consolas" panose="020B0609020204030204" pitchFamily="49" charset="0"/>
              </a:rPr>
              <a:t>}</a:t>
            </a:r>
          </a:p>
          <a:p>
            <a:pPr lvl="3"/>
            <a:r>
              <a:rPr lang="zh-CN" altLang="en-US" sz="2400" dirty="0">
                <a:solidFill>
                  <a:srgbClr val="000000"/>
                </a:solidFill>
                <a:highlight>
                  <a:srgbClr val="FFFFFF"/>
                </a:highlight>
                <a:latin typeface="Consolas" panose="020B0609020204030204" pitchFamily="49" charset="0"/>
              </a:rPr>
              <a:t>这个</a:t>
            </a:r>
            <a:r>
              <a:rPr lang="en-US" altLang="zh-CN" sz="2400" dirty="0">
                <a:solidFill>
                  <a:srgbClr val="000000"/>
                </a:solidFill>
                <a:highlight>
                  <a:srgbClr val="FFFFFF"/>
                </a:highlight>
                <a:latin typeface="Consolas" panose="020B0609020204030204" pitchFamily="49" charset="0"/>
              </a:rPr>
              <a:t>for</a:t>
            </a:r>
            <a:r>
              <a:rPr lang="zh-CN" altLang="en-US" sz="2400" dirty="0">
                <a:solidFill>
                  <a:srgbClr val="000000"/>
                </a:solidFill>
                <a:highlight>
                  <a:srgbClr val="FFFFFF"/>
                </a:highlight>
                <a:latin typeface="Consolas" panose="020B0609020204030204" pitchFamily="49" charset="0"/>
              </a:rPr>
              <a:t>语句实现</a:t>
            </a:r>
            <a:r>
              <a:rPr lang="en-US" altLang="zh-CN" sz="2400" dirty="0">
                <a:solidFill>
                  <a:srgbClr val="000000"/>
                </a:solidFill>
                <a:highlight>
                  <a:srgbClr val="FFFFFF"/>
                </a:highlight>
                <a:latin typeface="Consolas" panose="020B0609020204030204" pitchFamily="49" charset="0"/>
              </a:rPr>
              <a:t>an</a:t>
            </a:r>
            <a:r>
              <a:rPr lang="zh-CN" altLang="en-US" sz="2400" dirty="0">
                <a:solidFill>
                  <a:srgbClr val="000000"/>
                </a:solidFill>
                <a:highlight>
                  <a:srgbClr val="FFFFFF"/>
                </a:highlight>
                <a:latin typeface="Consolas" panose="020B0609020204030204" pitchFamily="49" charset="0"/>
              </a:rPr>
              <a:t>到</a:t>
            </a:r>
            <a:r>
              <a:rPr lang="en-US" altLang="zh-CN" sz="2400" dirty="0" err="1">
                <a:solidFill>
                  <a:srgbClr val="000000"/>
                </a:solidFill>
                <a:highlight>
                  <a:srgbClr val="FFFFFF"/>
                </a:highlight>
                <a:latin typeface="Consolas" panose="020B0609020204030204" pitchFamily="49" charset="0"/>
              </a:rPr>
              <a:t>ai</a:t>
            </a:r>
            <a:r>
              <a:rPr lang="zh-CN" altLang="en-US" sz="2400" dirty="0">
                <a:solidFill>
                  <a:srgbClr val="000000"/>
                </a:solidFill>
                <a:highlight>
                  <a:srgbClr val="FFFFFF"/>
                </a:highlight>
                <a:latin typeface="Consolas" panose="020B0609020204030204" pitchFamily="49" charset="0"/>
              </a:rPr>
              <a:t>数据依次后移一个位置的作用。</a:t>
            </a:r>
            <a:endParaRPr lang="en-US" altLang="zh-CN" sz="2400" dirty="0">
              <a:solidFill>
                <a:srgbClr val="000000"/>
              </a:solidFill>
              <a:highlight>
                <a:srgbClr val="FFFFFF"/>
              </a:highlight>
              <a:latin typeface="Consolas" panose="020B0609020204030204" pitchFamily="49" charset="0"/>
            </a:endParaRPr>
          </a:p>
          <a:p>
            <a:pPr lvl="3"/>
            <a:r>
              <a:rPr lang="zh-CN" altLang="en-US" sz="2400" dirty="0">
                <a:solidFill>
                  <a:srgbClr val="000000"/>
                </a:solidFill>
                <a:highlight>
                  <a:srgbClr val="FFFFFF"/>
                </a:highlight>
                <a:latin typeface="Consolas" panose="020B0609020204030204" pitchFamily="49" charset="0"/>
              </a:rPr>
              <a:t>最后将</a:t>
            </a:r>
            <a:r>
              <a:rPr lang="en-US" altLang="zh-CN" sz="2400" dirty="0">
                <a:solidFill>
                  <a:srgbClr val="000000"/>
                </a:solidFill>
                <a:highlight>
                  <a:srgbClr val="FFFFFF"/>
                </a:highlight>
                <a:latin typeface="Consolas" panose="020B0609020204030204" pitchFamily="49" charset="0"/>
              </a:rPr>
              <a:t>x</a:t>
            </a:r>
            <a:r>
              <a:rPr lang="zh-CN" altLang="en-US" sz="2400" dirty="0">
                <a:solidFill>
                  <a:srgbClr val="000000"/>
                </a:solidFill>
                <a:highlight>
                  <a:srgbClr val="FFFFFF"/>
                </a:highlight>
                <a:latin typeface="Consolas" panose="020B0609020204030204" pitchFamily="49" charset="0"/>
              </a:rPr>
              <a:t>插入空出的位置，线性表长度增</a:t>
            </a:r>
            <a:r>
              <a:rPr lang="en-US" altLang="zh-CN" sz="2400" dirty="0">
                <a:solidFill>
                  <a:srgbClr val="000000"/>
                </a:solidFill>
                <a:highlight>
                  <a:srgbClr val="FFFFFF"/>
                </a:highlight>
                <a:latin typeface="Consolas" panose="020B0609020204030204" pitchFamily="49" charset="0"/>
              </a:rPr>
              <a:t>1 </a:t>
            </a:r>
            <a:r>
              <a:rPr lang="zh-CN" altLang="en-US" sz="2400" dirty="0">
                <a:solidFill>
                  <a:srgbClr val="000000"/>
                </a:solidFill>
                <a:highlight>
                  <a:srgbClr val="FFFFFF"/>
                </a:highlight>
                <a:latin typeface="Consolas" panose="020B0609020204030204" pitchFamily="49" charset="0"/>
              </a:rPr>
              <a:t>，操作成功。</a:t>
            </a:r>
            <a:endParaRPr lang="en-US" altLang="zh-CN" sz="2400" dirty="0">
              <a:solidFill>
                <a:srgbClr val="000000"/>
              </a:solidFill>
              <a:highlight>
                <a:srgbClr val="FFFFFF"/>
              </a:highlight>
              <a:latin typeface="Consolas" panose="020B0609020204030204" pitchFamily="49"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6F99F-63B7-4C1C-82D3-90E4D2E820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6327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381000" y="685800"/>
            <a:ext cx="6096000" cy="3429000"/>
          </a:xfrm>
          <a:ln/>
        </p:spPr>
      </p:sp>
      <p:sp>
        <p:nvSpPr>
          <p:cNvPr id="162819" name="Rectangle 3"/>
          <p:cNvSpPr>
            <a:spLocks noGrp="1" noChangeArrowheads="1"/>
          </p:cNvSpPr>
          <p:nvPr>
            <p:ph type="body" idx="1"/>
          </p:nvPr>
        </p:nvSpPr>
        <p:spPr>
          <a:xfrm>
            <a:off x="914400" y="4343400"/>
            <a:ext cx="5029200" cy="4114800"/>
          </a:xfrm>
        </p:spPr>
        <p:txBody>
          <a:bodyPr/>
          <a:lstStyle/>
          <a:p>
            <a:pPr>
              <a:lnSpc>
                <a:spcPct val="80000"/>
              </a:lnSpc>
              <a:buFont typeface="Wingdings" panose="05000000000000000000" pitchFamily="2" charset="2"/>
              <a:buNone/>
            </a:pPr>
            <a:r>
              <a:rPr lang="zh-CN" altLang="en-US" sz="1200" dirty="0">
                <a:latin typeface="宋体" panose="02010600030101010101" pitchFamily="2" charset="-122"/>
              </a:rPr>
              <a:t>顺序表上插入，时间主要消耗在了数据的移动上，在第</a:t>
            </a:r>
            <a:r>
              <a:rPr lang="en-US" altLang="zh-CN" sz="1200" dirty="0" err="1">
                <a:latin typeface="宋体" panose="02010600030101010101" pitchFamily="2" charset="-122"/>
              </a:rPr>
              <a:t>i</a:t>
            </a:r>
            <a:r>
              <a:rPr lang="zh-CN" altLang="en-US" sz="1200" dirty="0">
                <a:latin typeface="宋体" panose="02010600030101010101" pitchFamily="2" charset="-122"/>
              </a:rPr>
              <a:t>个位置上插入 </a:t>
            </a:r>
            <a:r>
              <a:rPr lang="en-US" altLang="zh-CN" sz="1200" dirty="0">
                <a:latin typeface="宋体" panose="02010600030101010101" pitchFamily="2" charset="-122"/>
              </a:rPr>
              <a:t>e </a:t>
            </a:r>
            <a:r>
              <a:rPr lang="zh-CN" altLang="en-US" sz="1200" dirty="0">
                <a:latin typeface="宋体" panose="02010600030101010101" pitchFamily="2" charset="-122"/>
              </a:rPr>
              <a:t>，从 </a:t>
            </a:r>
            <a:r>
              <a:rPr lang="en-US" altLang="zh-CN" sz="1200" dirty="0" err="1">
                <a:latin typeface="宋体" panose="02010600030101010101" pitchFamily="2" charset="-122"/>
              </a:rPr>
              <a:t>a</a:t>
            </a:r>
            <a:r>
              <a:rPr lang="en-US" altLang="zh-CN" sz="1200" baseline="-25000" dirty="0" err="1">
                <a:latin typeface="宋体" panose="02010600030101010101" pitchFamily="2" charset="-122"/>
              </a:rPr>
              <a:t>i</a:t>
            </a:r>
            <a:r>
              <a:rPr lang="en-US" altLang="zh-CN" sz="1200" baseline="-25000" dirty="0">
                <a:latin typeface="宋体" panose="02010600030101010101" pitchFamily="2" charset="-122"/>
              </a:rPr>
              <a:t> </a:t>
            </a:r>
            <a:r>
              <a:rPr lang="zh-CN" altLang="en-US" sz="1200" dirty="0">
                <a:latin typeface="宋体" panose="02010600030101010101" pitchFamily="2" charset="-122"/>
              </a:rPr>
              <a:t>到 </a:t>
            </a:r>
            <a:r>
              <a:rPr lang="en-US" altLang="zh-CN" sz="1200" dirty="0">
                <a:latin typeface="宋体" panose="02010600030101010101" pitchFamily="2" charset="-122"/>
              </a:rPr>
              <a:t>a</a:t>
            </a:r>
            <a:r>
              <a:rPr lang="en-US" altLang="zh-CN" sz="1200" baseline="-25000" dirty="0">
                <a:latin typeface="宋体" panose="02010600030101010101" pitchFamily="2" charset="-122"/>
              </a:rPr>
              <a:t>n </a:t>
            </a:r>
            <a:r>
              <a:rPr lang="zh-CN" altLang="en-US" sz="1200" dirty="0">
                <a:latin typeface="宋体" panose="02010600030101010101" pitchFamily="2" charset="-122"/>
              </a:rPr>
              <a:t>都要向后移动一个位置，共需要移动 </a:t>
            </a:r>
            <a:r>
              <a:rPr lang="en-US" altLang="zh-CN" sz="1200" dirty="0">
                <a:latin typeface="宋体" panose="02010600030101010101" pitchFamily="2" charset="-122"/>
              </a:rPr>
              <a:t>n</a:t>
            </a:r>
            <a:r>
              <a:rPr lang="zh-CN" altLang="en-US" sz="1200" dirty="0">
                <a:latin typeface="宋体" panose="02010600030101010101" pitchFamily="2" charset="-122"/>
              </a:rPr>
              <a:t>－</a:t>
            </a:r>
            <a:r>
              <a:rPr lang="en-US" altLang="zh-CN" sz="1200" dirty="0" err="1">
                <a:latin typeface="宋体" panose="02010600030101010101" pitchFamily="2" charset="-122"/>
              </a:rPr>
              <a:t>i</a:t>
            </a:r>
            <a:r>
              <a:rPr lang="zh-CN" altLang="en-US" sz="1200" dirty="0">
                <a:latin typeface="宋体" panose="02010600030101010101" pitchFamily="2" charset="-122"/>
              </a:rPr>
              <a:t>＋</a:t>
            </a:r>
            <a:r>
              <a:rPr lang="en-US" altLang="zh-CN" sz="1200" dirty="0">
                <a:latin typeface="宋体" panose="02010600030101010101" pitchFamily="2" charset="-122"/>
              </a:rPr>
              <a:t>1</a:t>
            </a:r>
            <a:r>
              <a:rPr lang="zh-CN" altLang="en-US" sz="1200" dirty="0">
                <a:latin typeface="宋体" panose="02010600030101010101" pitchFamily="2" charset="-122"/>
              </a:rPr>
              <a:t>个元素，而 </a:t>
            </a:r>
            <a:r>
              <a:rPr lang="en-US" altLang="zh-CN" sz="1200" dirty="0" err="1">
                <a:latin typeface="宋体" panose="02010600030101010101" pitchFamily="2" charset="-122"/>
              </a:rPr>
              <a:t>i</a:t>
            </a:r>
            <a:r>
              <a:rPr lang="en-US" altLang="zh-CN" sz="1200" dirty="0">
                <a:latin typeface="宋体" panose="02010600030101010101" pitchFamily="2" charset="-122"/>
              </a:rPr>
              <a:t> </a:t>
            </a:r>
            <a:r>
              <a:rPr lang="zh-CN" altLang="en-US" sz="1200" dirty="0">
                <a:latin typeface="宋体" panose="02010600030101010101" pitchFamily="2" charset="-122"/>
              </a:rPr>
              <a:t>的取值范围为 ：</a:t>
            </a:r>
            <a:r>
              <a:rPr lang="en-US" altLang="zh-CN" sz="1200" dirty="0">
                <a:latin typeface="宋体" panose="02010600030101010101" pitchFamily="2" charset="-122"/>
              </a:rPr>
              <a:t>1≤ </a:t>
            </a:r>
            <a:r>
              <a:rPr lang="en-US" altLang="zh-CN" sz="1200" dirty="0" err="1">
                <a:latin typeface="宋体" panose="02010600030101010101" pitchFamily="2" charset="-122"/>
              </a:rPr>
              <a:t>i</a:t>
            </a:r>
            <a:r>
              <a:rPr lang="en-US" altLang="zh-CN" sz="1200" dirty="0">
                <a:latin typeface="宋体" panose="02010600030101010101" pitchFamily="2" charset="-122"/>
              </a:rPr>
              <a:t>≤ n+1</a:t>
            </a:r>
            <a:r>
              <a:rPr lang="zh-CN" altLang="en-US" sz="1200" dirty="0">
                <a:latin typeface="宋体" panose="02010600030101010101" pitchFamily="2" charset="-122"/>
              </a:rPr>
              <a:t>，即有 </a:t>
            </a:r>
            <a:r>
              <a:rPr lang="en-US" altLang="zh-CN" sz="1200" dirty="0">
                <a:latin typeface="宋体" panose="02010600030101010101" pitchFamily="2" charset="-122"/>
              </a:rPr>
              <a:t>n</a:t>
            </a:r>
            <a:r>
              <a:rPr lang="zh-CN" altLang="en-US" sz="1200" dirty="0">
                <a:latin typeface="宋体" panose="02010600030101010101" pitchFamily="2" charset="-122"/>
              </a:rPr>
              <a:t>＋</a:t>
            </a:r>
            <a:r>
              <a:rPr lang="en-US" altLang="zh-CN" sz="1200" dirty="0">
                <a:latin typeface="宋体" panose="02010600030101010101" pitchFamily="2" charset="-122"/>
              </a:rPr>
              <a:t>1</a:t>
            </a:r>
            <a:r>
              <a:rPr lang="zh-CN" altLang="en-US" sz="1200" dirty="0">
                <a:latin typeface="宋体" panose="02010600030101010101" pitchFamily="2" charset="-122"/>
              </a:rPr>
              <a:t>个位置可以插入。设在第</a:t>
            </a:r>
            <a:r>
              <a:rPr lang="en-US" altLang="zh-CN" sz="1200" dirty="0" err="1">
                <a:latin typeface="宋体" panose="02010600030101010101" pitchFamily="2" charset="-122"/>
              </a:rPr>
              <a:t>i</a:t>
            </a:r>
            <a:r>
              <a:rPr lang="zh-CN" altLang="en-US" sz="1200" dirty="0">
                <a:latin typeface="宋体" panose="02010600030101010101" pitchFamily="2" charset="-122"/>
              </a:rPr>
              <a:t>个位置上作插入的概率为</a:t>
            </a:r>
            <a:r>
              <a:rPr lang="en-US" altLang="zh-CN" sz="1200" dirty="0">
                <a:latin typeface="宋体" panose="02010600030101010101" pitchFamily="2" charset="-122"/>
              </a:rPr>
              <a:t>P</a:t>
            </a:r>
            <a:r>
              <a:rPr lang="en-US" altLang="zh-CN" sz="1200" baseline="-25000" dirty="0">
                <a:latin typeface="宋体" panose="02010600030101010101" pitchFamily="2" charset="-122"/>
              </a:rPr>
              <a:t>i</a:t>
            </a:r>
            <a:r>
              <a:rPr lang="zh-CN" altLang="en-US" sz="1200" dirty="0">
                <a:latin typeface="宋体" panose="02010600030101010101" pitchFamily="2" charset="-122"/>
              </a:rPr>
              <a:t>，则平均移动数据元素的次数：为</a:t>
            </a:r>
            <a:r>
              <a:rPr lang="en-US" altLang="zh-CN" sz="1200" dirty="0">
                <a:latin typeface="宋体" panose="02010600030101010101" pitchFamily="2" charset="-122"/>
              </a:rPr>
              <a:t>O(n/2)</a:t>
            </a:r>
            <a:r>
              <a:rPr lang="zh-CN" altLang="en-US" sz="1200" dirty="0">
                <a:latin typeface="宋体" panose="02010600030101010101" pitchFamily="2" charset="-122"/>
              </a:rPr>
              <a:t>。这表明</a:t>
            </a:r>
            <a:r>
              <a:rPr lang="zh-CN" altLang="en-US" b="1" dirty="0">
                <a:latin typeface="宋体" panose="02010600030101010101" pitchFamily="2" charset="-122"/>
              </a:rPr>
              <a:t>顺序表上插入操作需移动表中一半的数据元素。</a:t>
            </a:r>
          </a:p>
          <a:p>
            <a:pPr>
              <a:lnSpc>
                <a:spcPct val="80000"/>
              </a:lnSpc>
              <a:buFont typeface="Wingdings" panose="05000000000000000000" pitchFamily="2" charset="2"/>
              <a:buNone/>
            </a:pPr>
            <a:r>
              <a:rPr lang="zh-CN" altLang="en-US" b="1" dirty="0">
                <a:latin typeface="宋体" panose="02010600030101010101" pitchFamily="2" charset="-122"/>
              </a:rPr>
              <a:t>时间复杂度为Ｏ</a:t>
            </a:r>
            <a:r>
              <a:rPr lang="en-US" altLang="zh-CN" b="1" dirty="0">
                <a:latin typeface="宋体" panose="02010600030101010101" pitchFamily="2" charset="-122"/>
              </a:rPr>
              <a:t>(n)</a:t>
            </a:r>
            <a:r>
              <a:rPr lang="zh-CN" altLang="en-US" b="1" dirty="0">
                <a:latin typeface="宋体" panose="02010600030101010101" pitchFamily="2" charset="-122"/>
              </a:rPr>
              <a:t>。</a:t>
            </a:r>
          </a:p>
          <a:p>
            <a:pPr>
              <a:lnSpc>
                <a:spcPct val="80000"/>
              </a:lnSpc>
              <a:buFont typeface="Wingdings" panose="05000000000000000000" pitchFamily="2" charset="2"/>
              <a:buNone/>
            </a:pPr>
            <a:r>
              <a:rPr lang="zh-CN" altLang="en-US" b="1" dirty="0">
                <a:latin typeface="宋体" panose="02010600030101010101" pitchFamily="2" charset="-122"/>
              </a:rPr>
              <a:t>最坏情况是在第</a:t>
            </a:r>
            <a:r>
              <a:rPr lang="en-US" altLang="zh-CN" b="1" dirty="0">
                <a:latin typeface="宋体" panose="02010600030101010101" pitchFamily="2" charset="-122"/>
              </a:rPr>
              <a:t>1</a:t>
            </a:r>
            <a:r>
              <a:rPr lang="zh-CN" altLang="en-US" b="1" dirty="0">
                <a:latin typeface="宋体" panose="02010600030101010101" pitchFamily="2" charset="-122"/>
              </a:rPr>
              <a:t>个元素前插入</a:t>
            </a:r>
            <a:r>
              <a:rPr lang="en-US" altLang="zh-CN" b="1" dirty="0">
                <a:latin typeface="宋体" panose="02010600030101010101" pitchFamily="2" charset="-122"/>
              </a:rPr>
              <a:t>(</a:t>
            </a:r>
            <a:r>
              <a:rPr lang="en-US" altLang="zh-CN" b="1" dirty="0" err="1">
                <a:latin typeface="宋体" panose="02010600030101010101" pitchFamily="2" charset="-122"/>
              </a:rPr>
              <a:t>i</a:t>
            </a:r>
            <a:r>
              <a:rPr lang="en-US" altLang="zh-CN" b="1" dirty="0">
                <a:latin typeface="宋体" panose="02010600030101010101" pitchFamily="2" charset="-122"/>
              </a:rPr>
              <a:t>=1)</a:t>
            </a:r>
            <a:r>
              <a:rPr lang="zh-CN" altLang="en-US" b="1" dirty="0">
                <a:latin typeface="宋体" panose="02010600030101010101" pitchFamily="2" charset="-122"/>
              </a:rPr>
              <a:t>，需要后移</a:t>
            </a:r>
            <a:r>
              <a:rPr lang="en-US" altLang="zh-CN" b="1" dirty="0">
                <a:latin typeface="宋体" panose="02010600030101010101" pitchFamily="2" charset="-122"/>
              </a:rPr>
              <a:t>n</a:t>
            </a:r>
            <a:r>
              <a:rPr lang="zh-CN" altLang="en-US" b="1" dirty="0">
                <a:latin typeface="宋体" panose="02010600030101010101" pitchFamily="2" charset="-122"/>
              </a:rPr>
              <a:t>个元素。</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宋体" panose="02010600030101010101" pitchFamily="2" charset="-122"/>
            </a:endParaRPr>
          </a:p>
          <a:p>
            <a:endParaRPr lang="zh-CN" altLang="en-US" dirty="0"/>
          </a:p>
        </p:txBody>
      </p:sp>
    </p:spTree>
    <p:extLst>
      <p:ext uri="{BB962C8B-B14F-4D97-AF65-F5344CB8AC3E}">
        <p14:creationId xmlns:p14="http://schemas.microsoft.com/office/powerpoint/2010/main" val="37073592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删除操作原理和插入操作类似，假设要删除第</a:t>
            </a:r>
            <a:r>
              <a:rPr lang="en-US" altLang="zh-CN" dirty="0" err="1"/>
              <a:t>i</a:t>
            </a:r>
            <a:r>
              <a:rPr lang="zh-CN" altLang="en-US" dirty="0"/>
              <a:t>个数据，则</a:t>
            </a:r>
            <a:r>
              <a:rPr lang="en-US" altLang="zh-CN" dirty="0"/>
              <a:t>ai-1</a:t>
            </a:r>
            <a:r>
              <a:rPr lang="zh-CN" altLang="en-US" dirty="0"/>
              <a:t>的直接后继应该是</a:t>
            </a:r>
            <a:r>
              <a:rPr lang="en-US" altLang="zh-CN" dirty="0"/>
              <a:t>ai+1</a:t>
            </a:r>
            <a:r>
              <a:rPr lang="zh-CN" altLang="en-US" dirty="0"/>
              <a:t>，</a:t>
            </a:r>
            <a:r>
              <a:rPr lang="en-US" altLang="zh-CN" dirty="0" err="1"/>
              <a:t>ai</a:t>
            </a:r>
            <a:r>
              <a:rPr lang="zh-CN" altLang="en-US" dirty="0"/>
              <a:t>这个元素彻底不在线性表当中了。所以在内存当中，我们需要把</a:t>
            </a:r>
            <a:r>
              <a:rPr lang="en-US" altLang="zh-CN" dirty="0"/>
              <a:t>ai+1</a:t>
            </a:r>
            <a:r>
              <a:rPr lang="zh-CN" altLang="en-US" dirty="0"/>
              <a:t>到</a:t>
            </a:r>
            <a:r>
              <a:rPr lang="en-US" altLang="zh-CN" dirty="0"/>
              <a:t>an</a:t>
            </a:r>
            <a:r>
              <a:rPr lang="zh-CN" altLang="en-US" dirty="0"/>
              <a:t>的所以元素前移一个位置，这样</a:t>
            </a:r>
            <a:r>
              <a:rPr lang="en-US" altLang="zh-CN" dirty="0" err="1"/>
              <a:t>ai</a:t>
            </a:r>
            <a:r>
              <a:rPr lang="zh-CN" altLang="en-US" dirty="0"/>
              <a:t>就被</a:t>
            </a:r>
            <a:r>
              <a:rPr lang="en-US" altLang="zh-CN" dirty="0"/>
              <a:t>ai+1</a:t>
            </a:r>
            <a:r>
              <a:rPr lang="zh-CN" altLang="en-US" dirty="0"/>
              <a:t>覆盖了。当然，删除之前也要确保线性表有数据可以删除且删除位置合法。同时，删除操作成功之后，线性表的元素个数应该减</a:t>
            </a:r>
            <a:r>
              <a:rPr lang="en-US" altLang="zh-CN" dirty="0"/>
              <a:t>1</a:t>
            </a:r>
            <a:r>
              <a:rPr lang="zh-CN" altLang="en-US" dirty="0"/>
              <a:t>。</a:t>
            </a:r>
            <a:endParaRPr lang="en-US" altLang="zh-CN" dirty="0"/>
          </a:p>
          <a:p>
            <a:r>
              <a:rPr lang="zh-CN" altLang="en-US" dirty="0"/>
              <a:t>还有一点要注意，不少同学直接将</a:t>
            </a:r>
            <a:r>
              <a:rPr lang="en-US" altLang="zh-CN" dirty="0" err="1"/>
              <a:t>ai</a:t>
            </a:r>
            <a:r>
              <a:rPr lang="zh-CN" altLang="en-US" dirty="0"/>
              <a:t>设置为</a:t>
            </a:r>
            <a:r>
              <a:rPr lang="en-US" altLang="zh-CN" dirty="0"/>
              <a:t>0</a:t>
            </a:r>
            <a:r>
              <a:rPr lang="zh-CN" altLang="en-US" dirty="0"/>
              <a:t>或者设置为负数，这种做法简单，但是错误的。因为逻辑关系上</a:t>
            </a:r>
            <a:r>
              <a:rPr lang="en-US" altLang="zh-CN" dirty="0" err="1"/>
              <a:t>ai</a:t>
            </a:r>
            <a:r>
              <a:rPr lang="zh-CN" altLang="en-US" dirty="0"/>
              <a:t>的直接后继应该是</a:t>
            </a:r>
            <a:r>
              <a:rPr lang="en-US" altLang="zh-CN" dirty="0"/>
              <a:t>ai+1</a:t>
            </a:r>
            <a:r>
              <a:rPr lang="zh-CN" altLang="en-US" dirty="0"/>
              <a:t>，而您修改</a:t>
            </a:r>
            <a:r>
              <a:rPr lang="en-US" altLang="zh-CN" dirty="0" err="1"/>
              <a:t>ai</a:t>
            </a:r>
            <a:r>
              <a:rPr lang="zh-CN" altLang="en-US" dirty="0"/>
              <a:t>的值为其他值，</a:t>
            </a:r>
            <a:r>
              <a:rPr lang="en-US" altLang="zh-CN" dirty="0"/>
              <a:t>ai-1</a:t>
            </a:r>
            <a:r>
              <a:rPr lang="zh-CN" altLang="en-US" dirty="0"/>
              <a:t>的直接后继仍然不是</a:t>
            </a:r>
            <a:r>
              <a:rPr lang="en-US" altLang="zh-CN" dirty="0"/>
              <a:t>ai+1</a:t>
            </a:r>
            <a:r>
              <a:rPr lang="zh-CN" altLang="en-US" dirty="0"/>
              <a:t>，是其他数字。另外，</a:t>
            </a:r>
            <a:r>
              <a:rPr lang="en-US" altLang="zh-CN" dirty="0" err="1"/>
              <a:t>ai</a:t>
            </a:r>
            <a:r>
              <a:rPr lang="zh-CN" altLang="en-US" dirty="0"/>
              <a:t>元素类型不一定是整数，可能是结构，指针或者其他类型，无法设置为</a:t>
            </a:r>
            <a:r>
              <a:rPr lang="en-US" altLang="zh-CN" dirty="0"/>
              <a:t>0</a:t>
            </a:r>
            <a:r>
              <a:rPr lang="zh-CN" altLang="en-US" dirty="0"/>
              <a:t>或者修改为其他数据。即使数据类型是整数，也不能够保证</a:t>
            </a:r>
            <a:r>
              <a:rPr lang="en-US" altLang="zh-CN" dirty="0"/>
              <a:t>0</a:t>
            </a:r>
            <a:r>
              <a:rPr lang="zh-CN" altLang="en-US" dirty="0"/>
              <a:t>或者负数不是一个有效的数据。所以删除操作只能够通过移动后面数据完成，而不是简单修改值。另外移动应该从</a:t>
            </a:r>
            <a:r>
              <a:rPr lang="en-US" altLang="zh-CN" dirty="0"/>
              <a:t>ai+1</a:t>
            </a:r>
            <a:r>
              <a:rPr lang="zh-CN" altLang="en-US" dirty="0"/>
              <a:t>移动到</a:t>
            </a:r>
            <a:r>
              <a:rPr lang="en-US" altLang="zh-CN" dirty="0" err="1"/>
              <a:t>ai</a:t>
            </a:r>
            <a:r>
              <a:rPr lang="zh-CN" altLang="en-US" dirty="0"/>
              <a:t>，然后</a:t>
            </a:r>
            <a:r>
              <a:rPr lang="en-US" altLang="zh-CN" dirty="0"/>
              <a:t>ai+1</a:t>
            </a:r>
            <a:r>
              <a:rPr lang="zh-CN" altLang="en-US" dirty="0"/>
              <a:t>移动到</a:t>
            </a:r>
            <a:r>
              <a:rPr lang="en-US" altLang="zh-CN" dirty="0"/>
              <a:t>ai+1</a:t>
            </a:r>
            <a:r>
              <a:rPr lang="zh-CN" altLang="en-US" dirty="0"/>
              <a:t>，直到</a:t>
            </a:r>
            <a:r>
              <a:rPr lang="en-US" altLang="zh-CN" dirty="0"/>
              <a:t>an</a:t>
            </a:r>
            <a:r>
              <a:rPr lang="zh-CN" altLang="en-US" dirty="0"/>
              <a:t>移动到</a:t>
            </a:r>
            <a:r>
              <a:rPr lang="en-US" altLang="zh-CN" dirty="0"/>
              <a:t>an-1</a:t>
            </a:r>
            <a:r>
              <a:rPr lang="zh-CN" altLang="en-US" dirty="0"/>
              <a:t>，而不能先移动</a:t>
            </a:r>
            <a:r>
              <a:rPr lang="en-US" altLang="zh-CN" dirty="0"/>
              <a:t>an</a:t>
            </a:r>
            <a:r>
              <a:rPr lang="zh-CN" altLang="en-US" dirty="0"/>
              <a:t>，最后移动</a:t>
            </a:r>
            <a:r>
              <a:rPr lang="en-US" altLang="zh-CN" dirty="0"/>
              <a:t>an+1</a:t>
            </a:r>
            <a:r>
              <a:rPr lang="zh-CN" altLang="en-US" dirty="0"/>
              <a:t>，否则会出现数据被修改的问题。</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6F99F-63B7-4C1C-82D3-90E4D2E820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98297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ppt</a:t>
            </a:r>
            <a:r>
              <a:rPr lang="zh-CN" altLang="en-US" dirty="0"/>
              <a:t>录制）：我们首先给四个问题，同学们自己尝试编程解决这几个问题。</a:t>
            </a:r>
          </a:p>
        </p:txBody>
      </p:sp>
      <p:sp>
        <p:nvSpPr>
          <p:cNvPr id="4" name="灯片编号占位符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2DF9B964-EFB3-4755-8C4A-B9FCCCD103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2511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pPr>
            <a:r>
              <a:rPr lang="zh-CN" altLang="en-US" dirty="0"/>
              <a:t>下面是删除操作的算法步骤描述：</a:t>
            </a:r>
            <a:r>
              <a:rPr lang="zh-CN" altLang="en-US" sz="2400" dirty="0"/>
              <a:t>步骤</a:t>
            </a:r>
          </a:p>
          <a:p>
            <a:pPr lvl="1">
              <a:lnSpc>
                <a:spcPct val="90000"/>
              </a:lnSpc>
            </a:pPr>
            <a:r>
              <a:rPr lang="en-US" altLang="zh-CN" dirty="0"/>
              <a:t>(1) </a:t>
            </a:r>
            <a:r>
              <a:rPr lang="zh-CN" altLang="en-US" dirty="0"/>
              <a:t>检查删除位置是否合法；</a:t>
            </a:r>
          </a:p>
          <a:p>
            <a:pPr lvl="1">
              <a:lnSpc>
                <a:spcPct val="90000"/>
              </a:lnSpc>
            </a:pPr>
            <a:r>
              <a:rPr lang="en-US" altLang="zh-CN" dirty="0"/>
              <a:t>(2) </a:t>
            </a:r>
            <a:r>
              <a:rPr lang="zh-CN" altLang="en-US" dirty="0"/>
              <a:t>若检查通过，数据元素依次向前移动一个位置；</a:t>
            </a:r>
          </a:p>
          <a:p>
            <a:pPr lvl="1">
              <a:lnSpc>
                <a:spcPct val="90000"/>
              </a:lnSpc>
            </a:pPr>
            <a:r>
              <a:rPr lang="en-US" altLang="zh-CN" dirty="0"/>
              <a:t>(3) </a:t>
            </a:r>
            <a:r>
              <a:rPr lang="zh-CN" altLang="en-US" dirty="0"/>
              <a:t>表长减</a:t>
            </a:r>
            <a:r>
              <a:rPr lang="en-US" altLang="zh-CN" dirty="0"/>
              <a:t>1</a:t>
            </a:r>
            <a:r>
              <a:rPr lang="zh-CN" altLang="en-US" dirty="0"/>
              <a:t>。</a:t>
            </a:r>
          </a:p>
          <a:p>
            <a:pPr lvl="1">
              <a:lnSpc>
                <a:spcPct val="90000"/>
              </a:lnSpc>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6F99F-63B7-4C1C-82D3-90E4D2E820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5495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3"/>
            <a:r>
              <a:rPr lang="zh-CN" altLang="en-US" dirty="0"/>
              <a:t>根据前面分析，写出线性表删除元素的代码如下： （</a:t>
            </a:r>
            <a:r>
              <a:rPr lang="en-US" altLang="zh-CN" dirty="0"/>
              <a:t>1</a:t>
            </a:r>
            <a:r>
              <a:rPr lang="zh-CN" altLang="en-US" dirty="0"/>
              <a:t>）首先判断位置合法，即待删除位置在</a:t>
            </a:r>
            <a:r>
              <a:rPr lang="en-US" altLang="zh-CN" dirty="0"/>
              <a:t>【1</a:t>
            </a:r>
            <a:r>
              <a:rPr lang="zh-CN" altLang="en-US" dirty="0"/>
              <a:t>，</a:t>
            </a:r>
            <a:r>
              <a:rPr lang="en-US" altLang="zh-CN" dirty="0"/>
              <a:t>n】</a:t>
            </a:r>
            <a:r>
              <a:rPr lang="zh-CN" altLang="en-US" dirty="0"/>
              <a:t>之间</a:t>
            </a:r>
            <a:r>
              <a:rPr lang="en-US" altLang="zh-CN" dirty="0"/>
              <a:t>,</a:t>
            </a:r>
            <a:r>
              <a:rPr lang="zh-CN" altLang="en-US" dirty="0"/>
              <a:t>存储位置就应该在</a:t>
            </a:r>
            <a:r>
              <a:rPr lang="en-US" altLang="zh-CN" dirty="0"/>
              <a:t>【0</a:t>
            </a:r>
            <a:r>
              <a:rPr lang="zh-CN" altLang="en-US" dirty="0"/>
              <a:t>，</a:t>
            </a:r>
            <a:r>
              <a:rPr lang="en-US" altLang="zh-CN" dirty="0"/>
              <a:t>n-1】</a:t>
            </a:r>
            <a:r>
              <a:rPr lang="zh-CN" altLang="en-US" dirty="0"/>
              <a:t>之间</a:t>
            </a:r>
            <a:r>
              <a:rPr lang="en-US" altLang="zh-CN" dirty="0"/>
              <a:t>.(2) </a:t>
            </a:r>
            <a:r>
              <a:rPr lang="zh-CN" altLang="en-US" dirty="0"/>
              <a:t>判断线性表不空 </a:t>
            </a:r>
            <a:r>
              <a:rPr lang="en-US" altLang="zh-CN" sz="1200" dirty="0">
                <a:solidFill>
                  <a:srgbClr val="808080"/>
                </a:solidFill>
                <a:highlight>
                  <a:srgbClr val="FFFFFF"/>
                </a:highlight>
                <a:latin typeface="Consolas" panose="020B0609020204030204" pitchFamily="49" charset="0"/>
              </a:rPr>
              <a:t>L</a:t>
            </a:r>
            <a:r>
              <a:rPr lang="en-US" altLang="zh-CN" sz="1200" dirty="0">
                <a:solidFill>
                  <a:srgbClr val="000000"/>
                </a:solidFill>
                <a:highlight>
                  <a:srgbClr val="FFFFFF"/>
                </a:highlight>
                <a:latin typeface="Consolas" panose="020B0609020204030204" pitchFamily="49" charset="0"/>
              </a:rPr>
              <a:t>-&gt;length &gt; 0 </a:t>
            </a:r>
            <a:r>
              <a:rPr lang="zh-CN" altLang="en-US" sz="1200" dirty="0">
                <a:solidFill>
                  <a:srgbClr val="000000"/>
                </a:solidFill>
                <a:highlight>
                  <a:srgbClr val="FFFFFF"/>
                </a:highlight>
                <a:latin typeface="Consolas" panose="020B0609020204030204" pitchFamily="49" charset="0"/>
              </a:rPr>
              <a:t>（</a:t>
            </a:r>
            <a:r>
              <a:rPr lang="en-US" altLang="zh-CN" sz="1200" dirty="0">
                <a:solidFill>
                  <a:srgbClr val="000000"/>
                </a:solidFill>
                <a:highlight>
                  <a:srgbClr val="FFFFFF"/>
                </a:highlight>
                <a:latin typeface="Consolas" panose="020B0609020204030204" pitchFamily="49" charset="0"/>
              </a:rPr>
              <a:t>3</a:t>
            </a:r>
            <a:r>
              <a:rPr lang="zh-CN" altLang="en-US" sz="1200" dirty="0">
                <a:solidFill>
                  <a:srgbClr val="000000"/>
                </a:solidFill>
                <a:highlight>
                  <a:srgbClr val="FFFFFF"/>
                </a:highlight>
                <a:latin typeface="Consolas" panose="020B0609020204030204" pitchFamily="49" charset="0"/>
              </a:rPr>
              <a:t>）依次将线性表的</a:t>
            </a:r>
            <a:r>
              <a:rPr lang="en-US" altLang="zh-CN" sz="1200" dirty="0">
                <a:solidFill>
                  <a:srgbClr val="000000"/>
                </a:solidFill>
                <a:highlight>
                  <a:srgbClr val="FFFFFF"/>
                </a:highlight>
                <a:latin typeface="Consolas" panose="020B0609020204030204" pitchFamily="49" charset="0"/>
              </a:rPr>
              <a:t>i+1</a:t>
            </a:r>
            <a:r>
              <a:rPr lang="zh-CN" altLang="en-US" sz="1200" dirty="0">
                <a:solidFill>
                  <a:srgbClr val="000000"/>
                </a:solidFill>
                <a:highlight>
                  <a:srgbClr val="FFFFFF"/>
                </a:highlight>
                <a:latin typeface="Consolas" panose="020B0609020204030204" pitchFamily="49" charset="0"/>
              </a:rPr>
              <a:t>到</a:t>
            </a:r>
            <a:r>
              <a:rPr lang="en-US" altLang="zh-CN" sz="1200" dirty="0">
                <a:solidFill>
                  <a:srgbClr val="000000"/>
                </a:solidFill>
                <a:highlight>
                  <a:srgbClr val="FFFFFF"/>
                </a:highlight>
                <a:latin typeface="Consolas" panose="020B0609020204030204" pitchFamily="49" charset="0"/>
              </a:rPr>
              <a:t>n</a:t>
            </a:r>
            <a:r>
              <a:rPr lang="zh-CN" altLang="en-US" sz="1200" dirty="0">
                <a:solidFill>
                  <a:srgbClr val="000000"/>
                </a:solidFill>
                <a:highlight>
                  <a:srgbClr val="FFFFFF"/>
                </a:highlight>
                <a:latin typeface="Consolas" panose="020B0609020204030204" pitchFamily="49" charset="0"/>
              </a:rPr>
              <a:t>的数据前移</a:t>
            </a:r>
            <a:r>
              <a:rPr lang="en-US" altLang="zh-CN" sz="1200" dirty="0">
                <a:solidFill>
                  <a:srgbClr val="000000"/>
                </a:solidFill>
                <a:highlight>
                  <a:srgbClr val="FFFFFF"/>
                </a:highlight>
                <a:latin typeface="Consolas" panose="020B0609020204030204" pitchFamily="49" charset="0"/>
              </a:rPr>
              <a:t>1</a:t>
            </a:r>
            <a:r>
              <a:rPr lang="zh-CN" altLang="en-US" sz="1200" dirty="0">
                <a:solidFill>
                  <a:srgbClr val="000000"/>
                </a:solidFill>
                <a:highlight>
                  <a:srgbClr val="FFFFFF"/>
                </a:highlight>
                <a:latin typeface="Consolas" panose="020B0609020204030204" pitchFamily="49" charset="0"/>
              </a:rPr>
              <a:t>个位置</a:t>
            </a:r>
            <a:r>
              <a:rPr lang="nn-NO" altLang="zh-CN" sz="2400" dirty="0">
                <a:solidFill>
                  <a:srgbClr val="0000FF"/>
                </a:solidFill>
                <a:highlight>
                  <a:srgbClr val="FFFFFF"/>
                </a:highlight>
                <a:latin typeface="Consolas" panose="020B0609020204030204" pitchFamily="49" charset="0"/>
              </a:rPr>
              <a:t>for</a:t>
            </a:r>
            <a:r>
              <a:rPr lang="nn-NO" altLang="zh-CN" sz="2400" dirty="0">
                <a:solidFill>
                  <a:srgbClr val="000000"/>
                </a:solidFill>
                <a:highlight>
                  <a:srgbClr val="FFFFFF"/>
                </a:highlight>
                <a:latin typeface="Consolas" panose="020B0609020204030204" pitchFamily="49" charset="0"/>
              </a:rPr>
              <a:t> (</a:t>
            </a:r>
            <a:r>
              <a:rPr lang="nn-NO" altLang="zh-CN" sz="2400" dirty="0">
                <a:solidFill>
                  <a:srgbClr val="0000FF"/>
                </a:solidFill>
                <a:highlight>
                  <a:srgbClr val="FFFFFF"/>
                </a:highlight>
                <a:latin typeface="Consolas" panose="020B0609020204030204" pitchFamily="49" charset="0"/>
              </a:rPr>
              <a:t>int</a:t>
            </a:r>
            <a:r>
              <a:rPr lang="nn-NO" altLang="zh-CN" sz="2400" dirty="0">
                <a:solidFill>
                  <a:srgbClr val="000000"/>
                </a:solidFill>
                <a:highlight>
                  <a:srgbClr val="FFFFFF"/>
                </a:highlight>
                <a:latin typeface="Consolas" panose="020B0609020204030204" pitchFamily="49" charset="0"/>
              </a:rPr>
              <a:t> i = </a:t>
            </a:r>
            <a:r>
              <a:rPr lang="nn-NO" altLang="zh-CN" sz="2400" dirty="0">
                <a:solidFill>
                  <a:srgbClr val="808080"/>
                </a:solidFill>
                <a:highlight>
                  <a:srgbClr val="FFFFFF"/>
                </a:highlight>
                <a:latin typeface="Consolas" panose="020B0609020204030204" pitchFamily="49" charset="0"/>
              </a:rPr>
              <a:t>pos</a:t>
            </a:r>
            <a:r>
              <a:rPr lang="nn-NO" altLang="zh-CN" sz="2400" dirty="0">
                <a:solidFill>
                  <a:srgbClr val="000000"/>
                </a:solidFill>
                <a:highlight>
                  <a:srgbClr val="FFFFFF"/>
                </a:highlight>
                <a:latin typeface="Consolas" panose="020B0609020204030204" pitchFamily="49" charset="0"/>
              </a:rPr>
              <a:t> ; i &lt; </a:t>
            </a:r>
            <a:r>
              <a:rPr lang="nn-NO" altLang="zh-CN" sz="2400" dirty="0">
                <a:solidFill>
                  <a:srgbClr val="808080"/>
                </a:solidFill>
                <a:highlight>
                  <a:srgbClr val="FFFFFF"/>
                </a:highlight>
                <a:latin typeface="Consolas" panose="020B0609020204030204" pitchFamily="49" charset="0"/>
              </a:rPr>
              <a:t>L</a:t>
            </a:r>
            <a:r>
              <a:rPr lang="nn-NO" altLang="zh-CN" sz="2400" dirty="0">
                <a:solidFill>
                  <a:srgbClr val="000000"/>
                </a:solidFill>
                <a:highlight>
                  <a:srgbClr val="FFFFFF"/>
                </a:highlight>
                <a:latin typeface="Consolas" panose="020B0609020204030204" pitchFamily="49" charset="0"/>
              </a:rPr>
              <a:t>-&gt;length; ++i)</a:t>
            </a:r>
            <a:r>
              <a:rPr lang="en-US" altLang="zh-CN" sz="2400" dirty="0">
                <a:solidFill>
                  <a:srgbClr val="000000"/>
                </a:solidFill>
                <a:highlight>
                  <a:srgbClr val="FFFFFF"/>
                </a:highlight>
                <a:latin typeface="Consolas" panose="020B0609020204030204" pitchFamily="49" charset="0"/>
              </a:rPr>
              <a:t>{</a:t>
            </a:r>
          </a:p>
          <a:p>
            <a:pPr lvl="3"/>
            <a:r>
              <a:rPr lang="en-US" altLang="zh-CN" sz="2400" dirty="0">
                <a:solidFill>
                  <a:srgbClr val="808080"/>
                </a:solidFill>
                <a:highlight>
                  <a:srgbClr val="FFFFFF"/>
                </a:highlight>
                <a:latin typeface="Consolas" panose="020B0609020204030204" pitchFamily="49" charset="0"/>
              </a:rPr>
              <a:t>	L</a:t>
            </a:r>
            <a:r>
              <a:rPr lang="en-US" altLang="zh-CN" sz="2400" dirty="0">
                <a:solidFill>
                  <a:srgbClr val="000000"/>
                </a:solidFill>
                <a:highlight>
                  <a:srgbClr val="FFFFFF"/>
                </a:highlight>
                <a:latin typeface="Consolas" panose="020B0609020204030204" pitchFamily="49" charset="0"/>
              </a:rPr>
              <a:t>-&gt;</a:t>
            </a:r>
            <a:r>
              <a:rPr lang="en-US" altLang="zh-CN" sz="2400" dirty="0" err="1">
                <a:solidFill>
                  <a:srgbClr val="000000"/>
                </a:solidFill>
                <a:highlight>
                  <a:srgbClr val="FFFFFF"/>
                </a:highlight>
                <a:latin typeface="Consolas" panose="020B0609020204030204" pitchFamily="49" charset="0"/>
              </a:rPr>
              <a:t>elem</a:t>
            </a:r>
            <a:r>
              <a:rPr lang="en-US" altLang="zh-CN" sz="2400" dirty="0">
                <a:solidFill>
                  <a:srgbClr val="000000"/>
                </a:solidFill>
                <a:highlight>
                  <a:srgbClr val="FFFFFF"/>
                </a:highlight>
                <a:latin typeface="Consolas" panose="020B0609020204030204" pitchFamily="49" charset="0"/>
              </a:rPr>
              <a:t>[i-1] = </a:t>
            </a:r>
            <a:r>
              <a:rPr lang="en-US" altLang="zh-CN" sz="2400" dirty="0">
                <a:solidFill>
                  <a:srgbClr val="808080"/>
                </a:solidFill>
                <a:highlight>
                  <a:srgbClr val="FFFFFF"/>
                </a:highlight>
                <a:latin typeface="Consolas" panose="020B0609020204030204" pitchFamily="49" charset="0"/>
              </a:rPr>
              <a:t>L</a:t>
            </a:r>
            <a:r>
              <a:rPr lang="en-US" altLang="zh-CN" sz="2400" dirty="0">
                <a:solidFill>
                  <a:srgbClr val="000000"/>
                </a:solidFill>
                <a:highlight>
                  <a:srgbClr val="FFFFFF"/>
                </a:highlight>
                <a:latin typeface="Consolas" panose="020B0609020204030204" pitchFamily="49" charset="0"/>
              </a:rPr>
              <a:t>-&gt;</a:t>
            </a:r>
            <a:r>
              <a:rPr lang="en-US" altLang="zh-CN" sz="2400" dirty="0" err="1">
                <a:solidFill>
                  <a:srgbClr val="000000"/>
                </a:solidFill>
                <a:highlight>
                  <a:srgbClr val="FFFFFF"/>
                </a:highlight>
                <a:latin typeface="Consolas" panose="020B0609020204030204" pitchFamily="49" charset="0"/>
              </a:rPr>
              <a:t>elem</a:t>
            </a:r>
            <a:r>
              <a:rPr lang="en-US" altLang="zh-CN" sz="2400" dirty="0">
                <a:solidFill>
                  <a:srgbClr val="000000"/>
                </a:solidFill>
                <a:highlight>
                  <a:srgbClr val="FFFFFF"/>
                </a:highlight>
                <a:latin typeface="Consolas" panose="020B0609020204030204" pitchFamily="49" charset="0"/>
              </a:rPr>
              <a:t>[</a:t>
            </a:r>
            <a:r>
              <a:rPr lang="en-US" altLang="zh-CN" sz="2400" dirty="0" err="1">
                <a:solidFill>
                  <a:srgbClr val="000000"/>
                </a:solidFill>
                <a:highlight>
                  <a:srgbClr val="FFFFFF"/>
                </a:highlight>
                <a:latin typeface="Consolas" panose="020B0609020204030204" pitchFamily="49" charset="0"/>
              </a:rPr>
              <a:t>i</a:t>
            </a:r>
            <a:r>
              <a:rPr lang="en-US" altLang="zh-CN" sz="2400" dirty="0">
                <a:solidFill>
                  <a:srgbClr val="000000"/>
                </a:solidFill>
                <a:highlight>
                  <a:srgbClr val="FFFFFF"/>
                </a:highlight>
                <a:latin typeface="Consolas" panose="020B0609020204030204" pitchFamily="49" charset="0"/>
              </a:rPr>
              <a:t> ];</a:t>
            </a:r>
          </a:p>
          <a:p>
            <a:r>
              <a:rPr lang="zh-CN" altLang="en-US" dirty="0"/>
              <a:t>最后修改线性表的长度和操作状态</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6F99F-63B7-4C1C-82D3-90E4D2E820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56287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线性表的操作主要是移动元素，最好的情况是删除最后</a:t>
            </a:r>
            <a:r>
              <a:rPr lang="en-US" altLang="zh-CN" dirty="0"/>
              <a:t>1</a:t>
            </a:r>
            <a:r>
              <a:rPr lang="zh-CN" altLang="en-US" dirty="0"/>
              <a:t>个数据，不需要移动元素；最坏的情况删除第</a:t>
            </a:r>
            <a:r>
              <a:rPr lang="en-US" altLang="zh-CN" dirty="0"/>
              <a:t>1</a:t>
            </a:r>
            <a:r>
              <a:rPr lang="zh-CN" altLang="en-US" dirty="0"/>
              <a:t>个元素，则后面的</a:t>
            </a:r>
            <a:r>
              <a:rPr lang="en-US" altLang="zh-CN" dirty="0"/>
              <a:t>n-1</a:t>
            </a:r>
            <a:r>
              <a:rPr lang="zh-CN" altLang="en-US" dirty="0"/>
              <a:t>个元素都要移动，移动</a:t>
            </a:r>
            <a:r>
              <a:rPr lang="en-US" altLang="zh-CN" dirty="0"/>
              <a:t>n-1</a:t>
            </a:r>
            <a:r>
              <a:rPr lang="zh-CN" altLang="en-US" dirty="0"/>
              <a:t>次。因此平均移动次数为</a:t>
            </a:r>
            <a:r>
              <a:rPr lang="en-US" altLang="zh-CN" dirty="0"/>
              <a:t>(1+2+…+n-1)=n(n-1)/n</a:t>
            </a:r>
            <a:r>
              <a:rPr lang="zh-CN" altLang="en-US" dirty="0"/>
              <a:t>，假设删除每个元素概率相同，则平均复杂度为</a:t>
            </a:r>
            <a:r>
              <a:rPr lang="en-US" altLang="zh-CN" dirty="0"/>
              <a:t>O(n)</a:t>
            </a:r>
          </a:p>
          <a:p>
            <a:r>
              <a:rPr lang="zh-CN" altLang="en-US"/>
              <a:t>现在，我们就在顺序存储结构上实现了建立线性表，查找，插入删除等基本操作，因此，也就可以直接调用这些基本操作函数实现更复杂的功能了，比如前面看到的合并线性表，这时运行程序不会再出现因为找不到这些基本操作定义而出现的链接失败的问题了。</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6F99F-63B7-4C1C-82D3-90E4D2E820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21504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（录屏）前面我们看到采用顺序存储结构可以存储线性表的数据，并支撑各种算法操作这些数据，实现线性表的基本或者更复杂的功能。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但顺序存储结构有几个缺点：</a:t>
            </a:r>
            <a:r>
              <a:rPr lang="en-US" altLang="zh-CN" dirty="0"/>
              <a:t>1. </a:t>
            </a:r>
            <a:r>
              <a:rPr lang="zh-CN" altLang="en-US" dirty="0"/>
              <a:t>就是</a:t>
            </a:r>
            <a:r>
              <a:rPr lang="zh-CN" altLang="en-US" sz="1200" dirty="0"/>
              <a:t>我们无法知道到底预先分配多大空间合适！如果分配空间过大，可能造成空间的浪费；如果分配空间过小，则不能存储所有数据，操作不能进行。即使我们可能发现空间不合适，能够重新分配更大空间，但数据的迁移会造成时间浪费。何况我们还发现很常用的插入、删除等操作的开销很大。所以，我们还需要寻找看看有没有其他的存储方式能够避免或者解决这些问题。</a:t>
            </a:r>
          </a:p>
          <a:p>
            <a:endParaRPr lang="zh-CN" altLang="en-US" dirty="0"/>
          </a:p>
        </p:txBody>
      </p:sp>
      <p:sp>
        <p:nvSpPr>
          <p:cNvPr id="4" name="灯片编号占位符 3"/>
          <p:cNvSpPr>
            <a:spLocks noGrp="1"/>
          </p:cNvSpPr>
          <p:nvPr>
            <p:ph type="sldNum" sz="quarter" idx="10"/>
          </p:nvPr>
        </p:nvSpPr>
        <p:spPr/>
        <p:txBody>
          <a:bodyPr/>
          <a:lstStyle/>
          <a:p>
            <a:fld id="{2353956E-DB7D-4343-A79D-27A6160410A3}" type="slidenum">
              <a:rPr lang="zh-CN" altLang="en-US" smtClean="0"/>
              <a:t>65</a:t>
            </a:fld>
            <a:endParaRPr lang="zh-CN" altLang="en-US"/>
          </a:p>
        </p:txBody>
      </p:sp>
    </p:spTree>
    <p:extLst>
      <p:ext uri="{BB962C8B-B14F-4D97-AF65-F5344CB8AC3E}">
        <p14:creationId xmlns:p14="http://schemas.microsoft.com/office/powerpoint/2010/main" val="26656776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问题产生的根源是一次性连续分配大的空间，可能空间浪费，可能空间不足。所以我们需要按需分配空间，且空间可以跟着数据的增减而增减。所以，我们可以考虑一个数据分配一个空间，有多少个数据就分配多少空间，空间之间地址不连续，就能够避免一次性大空间分配。</a:t>
            </a:r>
          </a:p>
        </p:txBody>
      </p:sp>
      <p:sp>
        <p:nvSpPr>
          <p:cNvPr id="4" name="灯片编号占位符 3"/>
          <p:cNvSpPr>
            <a:spLocks noGrp="1"/>
          </p:cNvSpPr>
          <p:nvPr>
            <p:ph type="sldNum" sz="quarter" idx="10"/>
          </p:nvPr>
        </p:nvSpPr>
        <p:spPr/>
        <p:txBody>
          <a:bodyPr/>
          <a:lstStyle/>
          <a:p>
            <a:fld id="{2353956E-DB7D-4343-A79D-27A6160410A3}" type="slidenum">
              <a:rPr lang="zh-CN" altLang="en-US" smtClean="0"/>
              <a:t>66</a:t>
            </a:fld>
            <a:endParaRPr lang="zh-CN" altLang="en-US"/>
          </a:p>
        </p:txBody>
      </p:sp>
    </p:spTree>
    <p:extLst>
      <p:ext uri="{BB962C8B-B14F-4D97-AF65-F5344CB8AC3E}">
        <p14:creationId xmlns:p14="http://schemas.microsoft.com/office/powerpoint/2010/main" val="4179132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这种方法虽然避免大空间分配，且能够按需分配空间，但数据之间不连续，又如何表示数据元素之间的关系呢？所以，我们还需要为每个空间存储元素的关系。一个数据要存储数据元素，要存储关系，，因此可以考虑用</a:t>
            </a:r>
            <a:r>
              <a:rPr lang="en-US" altLang="zh-CN" dirty="0"/>
              <a:t>C</a:t>
            </a:r>
            <a:r>
              <a:rPr lang="zh-CN" altLang="en-US" dirty="0"/>
              <a:t>语言的结构来表示每个元素信息：数据与关系</a:t>
            </a:r>
          </a:p>
        </p:txBody>
      </p:sp>
      <p:sp>
        <p:nvSpPr>
          <p:cNvPr id="4" name="灯片编号占位符 3"/>
          <p:cNvSpPr>
            <a:spLocks noGrp="1"/>
          </p:cNvSpPr>
          <p:nvPr>
            <p:ph type="sldNum" sz="quarter" idx="10"/>
          </p:nvPr>
        </p:nvSpPr>
        <p:spPr/>
        <p:txBody>
          <a:bodyPr/>
          <a:lstStyle/>
          <a:p>
            <a:fld id="{2353956E-DB7D-4343-A79D-27A6160410A3}" type="slidenum">
              <a:rPr lang="zh-CN" altLang="en-US" smtClean="0"/>
              <a:t>67</a:t>
            </a:fld>
            <a:endParaRPr lang="zh-CN" altLang="en-US"/>
          </a:p>
        </p:txBody>
      </p:sp>
    </p:spTree>
    <p:extLst>
      <p:ext uri="{BB962C8B-B14F-4D97-AF65-F5344CB8AC3E}">
        <p14:creationId xmlns:p14="http://schemas.microsoft.com/office/powerpoint/2010/main" val="3110584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（录屏）数据之间的关系有多种表示方式，前驱，后继都是数据元素之间的关系。这里我们以最常用的直接后继关系来表示，采用这种关系建立的链式存储，我们称为单链表。</a:t>
            </a:r>
          </a:p>
        </p:txBody>
      </p:sp>
      <p:sp>
        <p:nvSpPr>
          <p:cNvPr id="4" name="灯片编号占位符 3"/>
          <p:cNvSpPr>
            <a:spLocks noGrp="1"/>
          </p:cNvSpPr>
          <p:nvPr>
            <p:ph type="sldNum" sz="quarter" idx="10"/>
          </p:nvPr>
        </p:nvSpPr>
        <p:spPr/>
        <p:txBody>
          <a:bodyPr/>
          <a:lstStyle/>
          <a:p>
            <a:fld id="{2353956E-DB7D-4343-A79D-27A6160410A3}" type="slidenum">
              <a:rPr lang="zh-CN" altLang="en-US" smtClean="0"/>
              <a:t>68</a:t>
            </a:fld>
            <a:endParaRPr lang="zh-CN" altLang="en-US"/>
          </a:p>
        </p:txBody>
      </p:sp>
    </p:spTree>
    <p:extLst>
      <p:ext uri="{BB962C8B-B14F-4D97-AF65-F5344CB8AC3E}">
        <p14:creationId xmlns:p14="http://schemas.microsoft.com/office/powerpoint/2010/main" val="6776414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（录屏）单链表是</a:t>
            </a:r>
            <a:r>
              <a:rPr kumimoji="1" lang="zh-CN" altLang="en-US" sz="1200" b="1" dirty="0">
                <a:solidFill>
                  <a:srgbClr val="000000"/>
                </a:solidFill>
                <a:latin typeface="Times New Roman" panose="02020603050405020304" pitchFamily="18" charset="0"/>
                <a:ea typeface="楷体_GB2312" pitchFamily="49" charset="-122"/>
              </a:rPr>
              <a:t>用一组地址任意的存储单元存放线性表中的数据元素。</a:t>
            </a:r>
          </a:p>
          <a:p>
            <a:r>
              <a:rPr lang="zh-CN" altLang="en-US" dirty="0"/>
              <a:t>每个结点需要</a:t>
            </a:r>
            <a:r>
              <a:rPr lang="en-US" altLang="zh-CN" dirty="0"/>
              <a:t>2</a:t>
            </a:r>
            <a:r>
              <a:rPr lang="zh-CN" altLang="en-US" dirty="0"/>
              <a:t>个域：数据域存储数据元素值；指针域存储直接后继的存储地址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000099"/>
                </a:solidFill>
                <a:latin typeface="Times New Roman" panose="02020603050405020304" pitchFamily="18" charset="0"/>
                <a:ea typeface="楷体_GB2312" pitchFamily="49" charset="-122"/>
              </a:rPr>
              <a:t>以“</a:t>
            </a:r>
            <a:r>
              <a:rPr kumimoji="1" lang="zh-CN" altLang="en-US" sz="1200" b="1" dirty="0">
                <a:solidFill>
                  <a:srgbClr val="0000FF"/>
                </a:solidFill>
                <a:latin typeface="Times New Roman" panose="02020603050405020304" pitchFamily="18" charset="0"/>
                <a:ea typeface="楷体_GB2312" pitchFamily="49" charset="-122"/>
              </a:rPr>
              <a:t>结点的序列</a:t>
            </a:r>
            <a:r>
              <a:rPr kumimoji="1" lang="zh-CN" altLang="en-US" sz="1200" b="1" dirty="0">
                <a:solidFill>
                  <a:srgbClr val="000099"/>
                </a:solidFill>
                <a:latin typeface="Times New Roman" panose="02020603050405020304" pitchFamily="18" charset="0"/>
                <a:ea typeface="楷体_GB2312" pitchFamily="49" charset="-122"/>
              </a:rPr>
              <a:t>”表示线性表 </a:t>
            </a:r>
            <a:r>
              <a:rPr kumimoji="1" lang="zh-CN" altLang="en-US" sz="1200" b="1" dirty="0">
                <a:solidFill>
                  <a:srgbClr val="000099"/>
                </a:solidFill>
                <a:latin typeface="Times New Roman" panose="02020603050405020304" pitchFamily="18" charset="0"/>
                <a:ea typeface="楷体_GB2312" pitchFamily="49" charset="-122"/>
                <a:sym typeface="Symbol" panose="05050102010706020507" pitchFamily="18" charset="2"/>
              </a:rPr>
              <a:t></a:t>
            </a:r>
            <a:r>
              <a:rPr kumimoji="1" lang="zh-CN" altLang="en-US" sz="1200" b="1" dirty="0">
                <a:latin typeface="Times New Roman" panose="02020603050405020304" pitchFamily="18" charset="0"/>
                <a:ea typeface="楷体_GB2312" pitchFamily="49" charset="-122"/>
                <a:sym typeface="Symbol" panose="05050102010706020507" pitchFamily="18" charset="2"/>
              </a:rPr>
              <a:t> </a:t>
            </a:r>
            <a:r>
              <a:rPr kumimoji="1" lang="zh-CN" altLang="en-US" sz="1200" b="1" dirty="0">
                <a:solidFill>
                  <a:srgbClr val="000099"/>
                </a:solidFill>
                <a:latin typeface="Times New Roman" panose="02020603050405020304" pitchFamily="18" charset="0"/>
                <a:ea typeface="楷体_GB2312" pitchFamily="49" charset="-122"/>
              </a:rPr>
              <a:t>称作</a:t>
            </a:r>
            <a:r>
              <a:rPr kumimoji="1" lang="zh-CN" altLang="en-US" sz="1200" b="1" dirty="0">
                <a:solidFill>
                  <a:srgbClr val="FF0000"/>
                </a:solidFill>
                <a:latin typeface="Times New Roman" panose="02020603050405020304" pitchFamily="18" charset="0"/>
                <a:ea typeface="楷体_GB2312" pitchFamily="49" charset="-122"/>
              </a:rPr>
              <a:t>链表</a:t>
            </a:r>
          </a:p>
          <a:p>
            <a:endParaRPr lang="zh-CN" altLang="en-US" dirty="0"/>
          </a:p>
        </p:txBody>
      </p:sp>
      <p:sp>
        <p:nvSpPr>
          <p:cNvPr id="4" name="灯片编号占位符 3"/>
          <p:cNvSpPr>
            <a:spLocks noGrp="1"/>
          </p:cNvSpPr>
          <p:nvPr>
            <p:ph type="sldNum" sz="quarter" idx="10"/>
          </p:nvPr>
        </p:nvSpPr>
        <p:spPr/>
        <p:txBody>
          <a:bodyPr/>
          <a:lstStyle/>
          <a:p>
            <a:fld id="{2353956E-DB7D-4343-A79D-27A6160410A3}" type="slidenum">
              <a:rPr lang="zh-CN" altLang="en-US" smtClean="0"/>
              <a:t>69</a:t>
            </a:fld>
            <a:endParaRPr lang="zh-CN" altLang="en-US"/>
          </a:p>
        </p:txBody>
      </p:sp>
    </p:spTree>
    <p:extLst>
      <p:ext uri="{BB962C8B-B14F-4D97-AF65-F5344CB8AC3E}">
        <p14:creationId xmlns:p14="http://schemas.microsoft.com/office/powerpoint/2010/main" val="1900443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我们知道线性表的逻辑结构是这样的，现在我们采用单链表存储数据，每个结点需要</a:t>
            </a:r>
            <a:r>
              <a:rPr lang="en-US" altLang="zh-CN" dirty="0"/>
              <a:t>2</a:t>
            </a:r>
            <a:r>
              <a:rPr lang="zh-CN" altLang="en-US" dirty="0"/>
              <a:t>个域，所以我们为每个数据分配结点空间，前面存储数据元素，后面存储直接后继地址，如果用箭头指向直接后继结点，拉直的话就是这种样子。通常，我们会将第一个元素的地址保存下来，存放到一个叫</a:t>
            </a:r>
            <a:r>
              <a:rPr lang="en-US" altLang="zh-CN" dirty="0"/>
              <a:t>Head</a:t>
            </a:r>
            <a:r>
              <a:rPr lang="zh-CN" altLang="en-US" dirty="0"/>
              <a:t>的头指针当中，这样通过</a:t>
            </a:r>
            <a:r>
              <a:rPr lang="en-US" altLang="zh-CN" dirty="0"/>
              <a:t>head</a:t>
            </a:r>
            <a:r>
              <a:rPr lang="zh-CN" altLang="en-US" dirty="0"/>
              <a:t>就可以访问第一个节点的数据，通过第一个节点的指针可以找到第二个节点，进而访问数据和直接后继地址，以此类推。</a:t>
            </a:r>
            <a:endParaRPr lang="en-US" altLang="zh-CN" dirty="0"/>
          </a:p>
          <a:p>
            <a:r>
              <a:rPr lang="zh-CN" altLang="en-US" dirty="0"/>
              <a:t>实际上，这种一条线一样的单链表在内存当中是怎样的呢？我们下面通过例子来看看</a:t>
            </a:r>
          </a:p>
        </p:txBody>
      </p:sp>
      <p:sp>
        <p:nvSpPr>
          <p:cNvPr id="4" name="灯片编号占位符 3"/>
          <p:cNvSpPr>
            <a:spLocks noGrp="1"/>
          </p:cNvSpPr>
          <p:nvPr>
            <p:ph type="sldNum" sz="quarter" idx="10"/>
          </p:nvPr>
        </p:nvSpPr>
        <p:spPr/>
        <p:txBody>
          <a:bodyPr/>
          <a:lstStyle/>
          <a:p>
            <a:fld id="{2353956E-DB7D-4343-A79D-27A6160410A3}" type="slidenum">
              <a:rPr lang="zh-CN" altLang="en-US" smtClean="0"/>
              <a:t>70</a:t>
            </a:fld>
            <a:endParaRPr lang="zh-CN" altLang="en-US"/>
          </a:p>
        </p:txBody>
      </p:sp>
    </p:spTree>
    <p:extLst>
      <p:ext uri="{BB962C8B-B14F-4D97-AF65-F5344CB8AC3E}">
        <p14:creationId xmlns:p14="http://schemas.microsoft.com/office/powerpoint/2010/main" val="1922470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（录屏）比如我们的线性表是这样的</a:t>
            </a:r>
            <a:r>
              <a:rPr lang="en-US" altLang="zh-CN" dirty="0"/>
              <a:t>7</a:t>
            </a:r>
            <a:r>
              <a:rPr lang="zh-CN" altLang="en-US" dirty="0"/>
              <a:t>个字符：</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r>
              <a:rPr lang="zh-CN" altLang="en-US" dirty="0"/>
              <a:t>，’</a:t>
            </a:r>
            <a:r>
              <a:rPr lang="en-US" altLang="zh-CN" dirty="0"/>
              <a:t>f’</a:t>
            </a:r>
            <a:r>
              <a:rPr lang="zh-CN" altLang="en-US" dirty="0"/>
              <a:t>，’</a:t>
            </a:r>
            <a:r>
              <a:rPr lang="en-US" altLang="zh-CN" dirty="0"/>
              <a:t>g’)</a:t>
            </a:r>
            <a:r>
              <a:rPr lang="zh-CN" altLang="en-US" dirty="0"/>
              <a:t>，现在是</a:t>
            </a:r>
            <a:r>
              <a:rPr lang="en-US" altLang="zh-CN" dirty="0"/>
              <a:t>16</a:t>
            </a:r>
            <a:r>
              <a:rPr lang="zh-CN" altLang="en-US" dirty="0"/>
              <a:t>位机存储数据，所以地址需要</a:t>
            </a:r>
            <a:r>
              <a:rPr lang="en-US" altLang="zh-CN" dirty="0"/>
              <a:t>2</a:t>
            </a:r>
            <a:r>
              <a:rPr lang="zh-CN" altLang="en-US" dirty="0"/>
              <a:t>个字节存储。第一个结点分配的首地址是</a:t>
            </a:r>
            <a:r>
              <a:rPr lang="en-US" altLang="zh-CN" dirty="0"/>
              <a:t>300</a:t>
            </a:r>
            <a:r>
              <a:rPr lang="zh-CN" altLang="en-US" dirty="0"/>
              <a:t>，存储在</a:t>
            </a:r>
            <a:r>
              <a:rPr lang="en-US" altLang="zh-CN" dirty="0"/>
              <a:t>head</a:t>
            </a:r>
            <a:r>
              <a:rPr lang="zh-CN" altLang="en-US" dirty="0"/>
              <a:t>指针当中，因此通过</a:t>
            </a:r>
            <a:r>
              <a:rPr lang="en-US" altLang="zh-CN" dirty="0"/>
              <a:t>head</a:t>
            </a:r>
            <a:r>
              <a:rPr lang="zh-CN" altLang="en-US" dirty="0"/>
              <a:t>找到第一个结点地址</a:t>
            </a:r>
            <a:r>
              <a:rPr lang="en-US" altLang="zh-CN" dirty="0"/>
              <a:t>300. </a:t>
            </a:r>
            <a:r>
              <a:rPr lang="zh-CN" altLang="en-US" dirty="0"/>
              <a:t>然后找内存地址为</a:t>
            </a:r>
            <a:r>
              <a:rPr lang="en-US" altLang="zh-CN" dirty="0"/>
              <a:t>300</a:t>
            </a:r>
            <a:r>
              <a:rPr lang="zh-CN" altLang="en-US" dirty="0"/>
              <a:t>的地方，里面存放了</a:t>
            </a:r>
            <a:r>
              <a:rPr lang="en-US" altLang="zh-CN" dirty="0"/>
              <a:t>1</a:t>
            </a:r>
            <a:r>
              <a:rPr lang="zh-CN" altLang="en-US" dirty="0"/>
              <a:t>个字节的</a:t>
            </a:r>
            <a:r>
              <a:rPr lang="en-US" altLang="zh-CN" dirty="0"/>
              <a:t>’a’</a:t>
            </a:r>
            <a:r>
              <a:rPr lang="zh-CN" altLang="en-US" dirty="0"/>
              <a:t>字符，和直接后继地址</a:t>
            </a:r>
            <a:r>
              <a:rPr lang="en-US" altLang="zh-CN" dirty="0"/>
              <a:t>320,</a:t>
            </a:r>
            <a:r>
              <a:rPr lang="zh-CN" altLang="en-US" dirty="0"/>
              <a:t>所以我们又到地址为</a:t>
            </a:r>
            <a:r>
              <a:rPr lang="en-US" altLang="zh-CN" dirty="0"/>
              <a:t>320</a:t>
            </a:r>
            <a:r>
              <a:rPr lang="zh-CN" altLang="en-US" dirty="0"/>
              <a:t>的地方访问其存储的数据是字符</a:t>
            </a:r>
            <a:r>
              <a:rPr lang="en-US" altLang="zh-CN" dirty="0"/>
              <a:t>’b’,</a:t>
            </a:r>
            <a:r>
              <a:rPr lang="zh-CN" altLang="en-US" dirty="0"/>
              <a:t>指针是直接后继地址</a:t>
            </a:r>
            <a:r>
              <a:rPr lang="en-US" altLang="zh-CN" dirty="0"/>
              <a:t>326</a:t>
            </a:r>
            <a:r>
              <a:rPr lang="zh-CN" altLang="en-US" dirty="0"/>
              <a:t>，然后到内存地址为</a:t>
            </a:r>
            <a:r>
              <a:rPr lang="en-US" altLang="zh-CN" dirty="0"/>
              <a:t>326</a:t>
            </a:r>
            <a:r>
              <a:rPr lang="zh-CN" altLang="en-US" dirty="0"/>
              <a:t>的地方，访问数据元素为字符‘</a:t>
            </a:r>
            <a:r>
              <a:rPr lang="en-US" altLang="zh-CN" dirty="0"/>
              <a:t>c’,</a:t>
            </a:r>
            <a:r>
              <a:rPr lang="zh-CN" altLang="en-US" dirty="0"/>
              <a:t>直接后继地址为</a:t>
            </a:r>
            <a:r>
              <a:rPr lang="en-US" altLang="zh-CN" dirty="0"/>
              <a:t>312</a:t>
            </a:r>
            <a:r>
              <a:rPr lang="zh-CN" altLang="en-US" dirty="0"/>
              <a:t>，采用这种方法，直到找到</a:t>
            </a:r>
            <a:r>
              <a:rPr lang="en-US" altLang="zh-CN" dirty="0"/>
              <a:t>106</a:t>
            </a:r>
            <a:r>
              <a:rPr lang="zh-CN" altLang="en-US" dirty="0"/>
              <a:t>地址里面存放的数据是字符</a:t>
            </a:r>
            <a:r>
              <a:rPr lang="en-US" altLang="zh-CN" dirty="0"/>
              <a:t>’g’,</a:t>
            </a:r>
            <a:r>
              <a:rPr lang="zh-CN" altLang="en-US" dirty="0"/>
              <a:t>直接后继地址是</a:t>
            </a:r>
            <a:r>
              <a:rPr lang="en-US" altLang="zh-CN" dirty="0"/>
              <a:t>0.</a:t>
            </a:r>
            <a:r>
              <a:rPr lang="zh-CN" altLang="en-US" dirty="0"/>
              <a:t>因为地址为</a:t>
            </a:r>
            <a:r>
              <a:rPr lang="en-US" altLang="zh-CN" dirty="0"/>
              <a:t>0</a:t>
            </a:r>
            <a:r>
              <a:rPr lang="zh-CN" altLang="en-US" dirty="0"/>
              <a:t>表示</a:t>
            </a:r>
            <a:r>
              <a:rPr lang="en-US" altLang="zh-CN" dirty="0"/>
              <a:t>NULL</a:t>
            </a:r>
            <a:r>
              <a:rPr lang="zh-CN" altLang="en-US" dirty="0"/>
              <a:t>地址，是不能存放用户数据的，表示没有直接后继，这是线性表的最后</a:t>
            </a:r>
            <a:r>
              <a:rPr lang="en-US" altLang="zh-CN" dirty="0"/>
              <a:t>1</a:t>
            </a:r>
            <a:r>
              <a:rPr lang="zh-CN" altLang="en-US" dirty="0"/>
              <a:t>个数据，访问结束。</a:t>
            </a:r>
          </a:p>
        </p:txBody>
      </p:sp>
      <p:sp>
        <p:nvSpPr>
          <p:cNvPr id="4" name="灯片编号占位符 3"/>
          <p:cNvSpPr>
            <a:spLocks noGrp="1"/>
          </p:cNvSpPr>
          <p:nvPr>
            <p:ph type="sldNum" sz="quarter" idx="10"/>
          </p:nvPr>
        </p:nvSpPr>
        <p:spPr/>
        <p:txBody>
          <a:bodyPr/>
          <a:lstStyle/>
          <a:p>
            <a:fld id="{2353956E-DB7D-4343-A79D-27A6160410A3}" type="slidenum">
              <a:rPr lang="zh-CN" altLang="en-US" smtClean="0"/>
              <a:t>71</a:t>
            </a:fld>
            <a:endParaRPr lang="zh-CN" altLang="en-US"/>
          </a:p>
        </p:txBody>
      </p:sp>
    </p:spTree>
    <p:extLst>
      <p:ext uri="{BB962C8B-B14F-4D97-AF65-F5344CB8AC3E}">
        <p14:creationId xmlns:p14="http://schemas.microsoft.com/office/powerpoint/2010/main" val="3133434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24F383-E088-4E79-95AC-4266B8AF3839}" type="slidenum">
              <a:rPr lang="zh-CN" altLang="en-US" smtClean="0"/>
              <a:pPr/>
              <a:t>10</a:t>
            </a:fld>
            <a:endParaRPr lang="zh-CN" altLang="en-US"/>
          </a:p>
        </p:txBody>
      </p:sp>
    </p:spTree>
    <p:extLst>
      <p:ext uri="{BB962C8B-B14F-4D97-AF65-F5344CB8AC3E}">
        <p14:creationId xmlns:p14="http://schemas.microsoft.com/office/powerpoint/2010/main" val="421479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88A6EA8-FEB3-4EDE-9D0A-A7E1E1B668FD}" type="slidenum">
              <a:rPr lang="en-US" altLang="zh-CN" smtClean="0"/>
              <a:pPr/>
              <a:t>72</a:t>
            </a:fld>
            <a:endParaRPr lang="en-US" altLang="zh-CN"/>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algn="just"/>
            <a:r>
              <a:rPr lang="zh-CN" altLang="en-US"/>
              <a:t>讲述分配过程和节点结构</a:t>
            </a:r>
          </a:p>
        </p:txBody>
      </p:sp>
    </p:spTree>
    <p:extLst>
      <p:ext uri="{BB962C8B-B14F-4D97-AF65-F5344CB8AC3E}">
        <p14:creationId xmlns:p14="http://schemas.microsoft.com/office/powerpoint/2010/main" val="2289702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（录屏）我们要注意：线性表的最后</a:t>
            </a:r>
            <a:r>
              <a:rPr lang="en-US" altLang="zh-CN" dirty="0"/>
              <a:t>1</a:t>
            </a:r>
            <a:r>
              <a:rPr lang="zh-CN" altLang="en-US" dirty="0"/>
              <a:t>个结点的指针为</a:t>
            </a:r>
            <a:r>
              <a:rPr lang="en-US" altLang="zh-CN" dirty="0"/>
              <a:t>NULL</a:t>
            </a:r>
            <a:r>
              <a:rPr lang="zh-CN" altLang="en-US" dirty="0"/>
              <a:t>，线性表的第一个元素</a:t>
            </a:r>
            <a:r>
              <a:rPr lang="en-US" altLang="zh-CN" dirty="0"/>
              <a:t>a1</a:t>
            </a:r>
            <a:r>
              <a:rPr lang="zh-CN" altLang="en-US" dirty="0"/>
              <a:t>的存储地址称为线性表的头指针。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000000"/>
                </a:solidFill>
                <a:latin typeface="Times New Roman" panose="02020603050405020304" pitchFamily="18" charset="0"/>
                <a:ea typeface="隶书" panose="02010509060101010101" pitchFamily="49" charset="-122"/>
              </a:rPr>
              <a:t>有时为了操作方便，在第一个结点之前虚加一个“头结点”，并用链表的头指针指向头结点，称为带头结点的单链表</a:t>
            </a:r>
            <a:r>
              <a:rPr kumimoji="1" lang="zh-CN" altLang="en-US" sz="1200" b="1" dirty="0">
                <a:solidFill>
                  <a:srgbClr val="000000"/>
                </a:solidFill>
                <a:latin typeface="楷体_GB2312" pitchFamily="49" charset="-122"/>
                <a:ea typeface="楷体_GB2312" pitchFamily="49" charset="-122"/>
              </a:rPr>
              <a:t>。这个头结点和数据结点类型完全相同，但数据域并不真正存放数据。当然，如果数据域是整数类型，有的人会将线性表的长度值存放在头结点的数据域当中，以便能够快速找到线性表的元素个数。如果线性表是空表，对于带头结点的线性表，头结点的指针值为</a:t>
            </a:r>
            <a:r>
              <a:rPr kumimoji="1" lang="en-US" altLang="zh-CN" sz="1200" b="1" dirty="0">
                <a:solidFill>
                  <a:srgbClr val="000000"/>
                </a:solidFill>
                <a:latin typeface="楷体_GB2312" pitchFamily="49" charset="-122"/>
                <a:ea typeface="楷体_GB2312" pitchFamily="49" charset="-122"/>
              </a:rPr>
              <a:t>NULL</a:t>
            </a:r>
            <a:r>
              <a:rPr kumimoji="1" lang="zh-CN" altLang="en-US" sz="1200" b="1" dirty="0">
                <a:solidFill>
                  <a:srgbClr val="000000"/>
                </a:solidFill>
                <a:latin typeface="楷体_GB2312" pitchFamily="49" charset="-122"/>
                <a:ea typeface="楷体_GB2312" pitchFamily="49" charset="-122"/>
              </a:rPr>
              <a:t>，对于不带头结点的空线性表，则头指针</a:t>
            </a:r>
            <a:r>
              <a:rPr kumimoji="1" lang="en-US" altLang="zh-CN" sz="1200" b="1" dirty="0">
                <a:solidFill>
                  <a:srgbClr val="000000"/>
                </a:solidFill>
                <a:latin typeface="楷体_GB2312" pitchFamily="49" charset="-122"/>
                <a:ea typeface="楷体_GB2312" pitchFamily="49" charset="-122"/>
              </a:rPr>
              <a:t>L</a:t>
            </a:r>
            <a:r>
              <a:rPr kumimoji="1" lang="zh-CN" altLang="en-US" sz="1200" b="1" dirty="0">
                <a:solidFill>
                  <a:srgbClr val="000000"/>
                </a:solidFill>
                <a:latin typeface="楷体_GB2312" pitchFamily="49" charset="-122"/>
                <a:ea typeface="楷体_GB2312" pitchFamily="49" charset="-122"/>
              </a:rPr>
              <a:t>的值为空，要注意这个区别。</a:t>
            </a:r>
          </a:p>
          <a:p>
            <a:endParaRPr lang="zh-CN" altLang="en-US" dirty="0"/>
          </a:p>
        </p:txBody>
      </p:sp>
      <p:sp>
        <p:nvSpPr>
          <p:cNvPr id="4" name="灯片编号占位符 3"/>
          <p:cNvSpPr>
            <a:spLocks noGrp="1"/>
          </p:cNvSpPr>
          <p:nvPr>
            <p:ph type="sldNum" sz="quarter" idx="10"/>
          </p:nvPr>
        </p:nvSpPr>
        <p:spPr/>
        <p:txBody>
          <a:bodyPr/>
          <a:lstStyle/>
          <a:p>
            <a:fld id="{2353956E-DB7D-4343-A79D-27A6160410A3}" type="slidenum">
              <a:rPr lang="zh-CN" altLang="en-US" smtClean="0"/>
              <a:t>73</a:t>
            </a:fld>
            <a:endParaRPr lang="zh-CN" altLang="en-US"/>
          </a:p>
        </p:txBody>
      </p:sp>
    </p:spTree>
    <p:extLst>
      <p:ext uri="{BB962C8B-B14F-4D97-AF65-F5344CB8AC3E}">
        <p14:creationId xmlns:p14="http://schemas.microsoft.com/office/powerpoint/2010/main" val="34248444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我们再总结一下带头结点和不带头结点的线性表的区别。</a:t>
            </a:r>
            <a:endParaRPr lang="en-US" altLang="zh-CN" dirty="0"/>
          </a:p>
          <a:p>
            <a:r>
              <a:rPr lang="zh-CN" altLang="en-US" dirty="0"/>
              <a:t>不带头结点</a:t>
            </a:r>
          </a:p>
          <a:p>
            <a:pPr lvl="1"/>
            <a:r>
              <a:rPr lang="zh-CN" altLang="en-US" dirty="0"/>
              <a:t>链表指针存放链表第一个数据元素结点的地址</a:t>
            </a:r>
          </a:p>
          <a:p>
            <a:pPr lvl="1"/>
            <a:r>
              <a:rPr lang="zh-CN" altLang="en-US" dirty="0"/>
              <a:t>空链表时该指针域为</a:t>
            </a:r>
            <a:r>
              <a:rPr lang="en-US" altLang="zh-CN" dirty="0"/>
              <a:t>NULL</a:t>
            </a:r>
          </a:p>
          <a:p>
            <a:r>
              <a:rPr lang="zh-CN" altLang="en-US" dirty="0"/>
              <a:t>带头结点的单链表</a:t>
            </a:r>
          </a:p>
          <a:p>
            <a:pPr lvl="1"/>
            <a:r>
              <a:rPr lang="zh-CN" altLang="en-US" dirty="0"/>
              <a:t>一个专门的结点，称为头结点</a:t>
            </a:r>
          </a:p>
          <a:p>
            <a:pPr lvl="1"/>
            <a:r>
              <a:rPr lang="zh-CN" altLang="en-US" dirty="0"/>
              <a:t>该头结点永远存在</a:t>
            </a:r>
          </a:p>
          <a:p>
            <a:pPr lvl="1"/>
            <a:r>
              <a:rPr lang="zh-CN" altLang="en-US" dirty="0"/>
              <a:t>该头结点指针域存放第一个数据元素结点的地址</a:t>
            </a:r>
          </a:p>
          <a:p>
            <a:pPr lvl="1"/>
            <a:r>
              <a:rPr lang="en-US" altLang="zh-CN" dirty="0" err="1"/>
              <a:t>L.next</a:t>
            </a:r>
            <a:r>
              <a:rPr lang="en-US" altLang="zh-CN" dirty="0"/>
              <a:t>= NULL</a:t>
            </a:r>
            <a:endParaRPr lang="zh-CN" altLang="en-US" dirty="0"/>
          </a:p>
          <a:p>
            <a:r>
              <a:rPr lang="zh-CN" altLang="en-US" dirty="0"/>
              <a:t>至于带头结点的操作更方便，我们后面实现线性表的基本操作时再了解。</a:t>
            </a:r>
          </a:p>
        </p:txBody>
      </p:sp>
      <p:sp>
        <p:nvSpPr>
          <p:cNvPr id="4" name="灯片编号占位符 3"/>
          <p:cNvSpPr>
            <a:spLocks noGrp="1"/>
          </p:cNvSpPr>
          <p:nvPr>
            <p:ph type="sldNum" sz="quarter" idx="10"/>
          </p:nvPr>
        </p:nvSpPr>
        <p:spPr/>
        <p:txBody>
          <a:bodyPr/>
          <a:lstStyle/>
          <a:p>
            <a:fld id="{2353956E-DB7D-4343-A79D-27A6160410A3}" type="slidenum">
              <a:rPr lang="zh-CN" altLang="en-US" smtClean="0"/>
              <a:t>74</a:t>
            </a:fld>
            <a:endParaRPr lang="zh-CN" altLang="en-US"/>
          </a:p>
        </p:txBody>
      </p:sp>
    </p:spTree>
    <p:extLst>
      <p:ext uri="{BB962C8B-B14F-4D97-AF65-F5344CB8AC3E}">
        <p14:creationId xmlns:p14="http://schemas.microsoft.com/office/powerpoint/2010/main" val="31991998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（录屏）前面我们已经分析了采用单链表存储数据及关系，每个结点需要</a:t>
            </a:r>
            <a:r>
              <a:rPr lang="en-US" altLang="zh-CN" dirty="0"/>
              <a:t>2</a:t>
            </a:r>
            <a:r>
              <a:rPr lang="zh-CN" altLang="en-US" dirty="0"/>
              <a:t>个域：数据域和指针域。下面我们用</a:t>
            </a:r>
            <a:r>
              <a:rPr lang="en-US" altLang="zh-CN" dirty="0"/>
              <a:t>C</a:t>
            </a:r>
            <a:r>
              <a:rPr lang="zh-CN" altLang="en-US" dirty="0"/>
              <a:t>语言来表示这种结点结构，并实现有</a:t>
            </a:r>
            <a:r>
              <a:rPr lang="en-US" altLang="zh-CN" dirty="0"/>
              <a:t>2</a:t>
            </a:r>
            <a:r>
              <a:rPr lang="zh-CN" altLang="en-US" dirty="0"/>
              <a:t>个结点的单链表的建立操作。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首先我们看结点结构，需要定义结构类型</a:t>
            </a:r>
            <a:r>
              <a:rPr lang="en-US" altLang="zh-CN" sz="1200" dirty="0" err="1"/>
              <a:t>struct</a:t>
            </a:r>
            <a:r>
              <a:rPr lang="en-US" altLang="zh-CN" sz="1200" dirty="0"/>
              <a:t> Node</a:t>
            </a:r>
            <a:r>
              <a:rPr lang="zh-CN" altLang="en-US" sz="1200" dirty="0"/>
              <a:t>，数据域用抽象数据类型</a:t>
            </a:r>
            <a:r>
              <a:rPr lang="en-US" altLang="zh-CN" sz="1200" dirty="0" err="1"/>
              <a:t>ElemType</a:t>
            </a:r>
            <a:r>
              <a:rPr lang="en-US" altLang="zh-CN" sz="1200" dirty="0"/>
              <a:t> </a:t>
            </a:r>
            <a:r>
              <a:rPr lang="en-US" altLang="zh-CN" sz="1200" dirty="0" err="1"/>
              <a:t>elem</a:t>
            </a:r>
            <a:r>
              <a:rPr lang="zh-CN" altLang="en-US" sz="1200" dirty="0"/>
              <a:t>表示，直接后续地址用</a:t>
            </a:r>
            <a:r>
              <a:rPr lang="en-US" altLang="zh-CN" sz="1200" dirty="0"/>
              <a:t>next</a:t>
            </a:r>
            <a:r>
              <a:rPr lang="zh-CN" altLang="en-US" sz="1200" dirty="0"/>
              <a:t>指针表示，</a:t>
            </a:r>
            <a:r>
              <a:rPr lang="en-US" altLang="zh-CN" sz="1200" dirty="0"/>
              <a:t>next</a:t>
            </a:r>
            <a:r>
              <a:rPr lang="zh-CN" altLang="en-US" sz="1200" dirty="0"/>
              <a:t>指针的指向的是同样的结点结构类型，因此类型也是</a:t>
            </a:r>
            <a:r>
              <a:rPr lang="en-US" altLang="zh-CN" sz="1200" dirty="0" err="1"/>
              <a:t>struct</a:t>
            </a:r>
            <a:r>
              <a:rPr lang="en-US" altLang="zh-CN" sz="1200" dirty="0"/>
              <a:t> Node </a:t>
            </a:r>
            <a:r>
              <a:rPr lang="zh-CN" altLang="en-US" sz="1200" dirty="0"/>
              <a:t>。用类型定义符号</a:t>
            </a:r>
            <a:r>
              <a:rPr lang="en-US" altLang="zh-CN" sz="1200" dirty="0" err="1"/>
              <a:t>typedef</a:t>
            </a:r>
            <a:r>
              <a:rPr lang="zh-CN" altLang="en-US" sz="1200" dirty="0"/>
              <a:t>分别取了其他类型名字。</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然后我们定义了</a:t>
            </a:r>
            <a:r>
              <a:rPr lang="en-US" altLang="zh-CN" sz="1200" dirty="0"/>
              <a:t>2</a:t>
            </a:r>
            <a:r>
              <a:rPr lang="zh-CN" altLang="en-US" sz="1200" dirty="0"/>
              <a:t>个结点变量</a:t>
            </a:r>
            <a:r>
              <a:rPr lang="en-US" altLang="zh-CN" sz="1200" dirty="0"/>
              <a:t>n1,n2</a:t>
            </a:r>
            <a:r>
              <a:rPr lang="zh-CN" altLang="en-US" sz="1200" dirty="0"/>
              <a:t>，下面我们把</a:t>
            </a:r>
            <a:r>
              <a:rPr lang="en-US" altLang="zh-CN" sz="1200" dirty="0"/>
              <a:t>n1</a:t>
            </a:r>
            <a:r>
              <a:rPr lang="zh-CN" altLang="en-US" sz="1200" dirty="0"/>
              <a:t>，</a:t>
            </a:r>
            <a:r>
              <a:rPr lang="en-US" altLang="zh-CN" sz="1200" dirty="0"/>
              <a:t>n2</a:t>
            </a:r>
            <a:r>
              <a:rPr lang="zh-CN" altLang="en-US" sz="1200" dirty="0"/>
              <a:t>用单链表连接起来。首先定义指针</a:t>
            </a:r>
            <a:r>
              <a:rPr lang="en-US" altLang="zh-CN" sz="1200" dirty="0"/>
              <a:t>p</a:t>
            </a:r>
            <a:r>
              <a:rPr lang="zh-CN" altLang="en-US" sz="1200" dirty="0"/>
              <a:t>指向</a:t>
            </a:r>
            <a:r>
              <a:rPr lang="en-US" altLang="zh-CN" sz="1200" dirty="0"/>
              <a:t>n1</a:t>
            </a:r>
            <a:r>
              <a:rPr lang="zh-CN" altLang="en-US" sz="1200" dirty="0"/>
              <a:t>结点</a:t>
            </a:r>
            <a:r>
              <a:rPr lang="en-US" altLang="zh-CN" sz="1200" dirty="0" err="1"/>
              <a:t>Ptr</a:t>
            </a:r>
            <a:r>
              <a:rPr lang="en-US" altLang="zh-CN" sz="1200" dirty="0"/>
              <a:t> </a:t>
            </a:r>
            <a:r>
              <a:rPr lang="en-US" altLang="zh-CN" sz="1200" b="1" dirty="0"/>
              <a:t>p = &amp;n1; </a:t>
            </a:r>
            <a:r>
              <a:rPr lang="zh-CN" altLang="en-US" sz="1200" b="1" dirty="0"/>
              <a:t>。然后，让</a:t>
            </a:r>
            <a:r>
              <a:rPr lang="en-US" altLang="zh-CN" sz="1200" b="1" dirty="0"/>
              <a:t>n2</a:t>
            </a:r>
            <a:r>
              <a:rPr lang="zh-CN" altLang="en-US" sz="1200" b="1" dirty="0"/>
              <a:t>是</a:t>
            </a:r>
            <a:r>
              <a:rPr lang="en-US" altLang="zh-CN" sz="1200" b="1" dirty="0"/>
              <a:t>n1</a:t>
            </a:r>
            <a:r>
              <a:rPr lang="zh-CN" altLang="en-US" sz="1200" b="1" dirty="0"/>
              <a:t>的直接后继：</a:t>
            </a:r>
            <a:r>
              <a:rPr lang="en-US" altLang="zh-CN" sz="1200" b="1" dirty="0"/>
              <a:t>n1.next=&amp;n2; </a:t>
            </a:r>
            <a:r>
              <a:rPr lang="zh-CN" altLang="en-US" sz="1200" b="1" dirty="0"/>
              <a:t>再定义头指针指向第一个结点</a:t>
            </a:r>
            <a:r>
              <a:rPr lang="en-US" altLang="zh-CN" sz="1200" dirty="0" err="1"/>
              <a:t>SqListPtr</a:t>
            </a:r>
            <a:r>
              <a:rPr lang="en-US" altLang="zh-CN" sz="1200" dirty="0"/>
              <a:t> </a:t>
            </a:r>
            <a:r>
              <a:rPr lang="en-US" altLang="zh-CN" sz="1200" b="1" dirty="0"/>
              <a:t>L=p; </a:t>
            </a:r>
            <a:r>
              <a:rPr lang="zh-CN" altLang="en-US" sz="1200" b="1" dirty="0"/>
              <a:t>最后链表最后结点没有直接后继，</a:t>
            </a:r>
            <a:r>
              <a:rPr lang="en-US" altLang="zh-CN" sz="1200" b="1" dirty="0"/>
              <a:t>Next</a:t>
            </a:r>
            <a:r>
              <a:rPr lang="zh-CN" altLang="en-US" sz="1200" b="1" dirty="0"/>
              <a:t>指针为空。</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39730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（录屏）下面我们来实现线性表的常见的基本操作，包括查找，插入，删除等。</a:t>
            </a:r>
            <a:endParaRPr lang="en-US" altLang="zh-CN" dirty="0"/>
          </a:p>
          <a:p>
            <a:r>
              <a:rPr lang="zh-CN" altLang="en-US" dirty="0"/>
              <a:t>首先看查找。查找有按照位置和按照值两种查找。先看按位置查找。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问题：在给定的单链表</a:t>
            </a:r>
            <a:r>
              <a:rPr lang="en-US" altLang="zh-CN" sz="1200" dirty="0"/>
              <a:t>L</a:t>
            </a:r>
            <a:r>
              <a:rPr lang="zh-CN" altLang="en-US" sz="1200" dirty="0"/>
              <a:t>中，查找指定位置的数据元素，如果存在，则返回</a:t>
            </a:r>
            <a:r>
              <a:rPr lang="en-US" altLang="zh-CN" sz="1200" dirty="0" err="1"/>
              <a:t>scuccess</a:t>
            </a:r>
            <a:r>
              <a:rPr lang="zh-CN" altLang="en-US" sz="1200" dirty="0"/>
              <a:t>，同时取回相应结点的数据。</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方法：链表的操作</a:t>
            </a:r>
            <a:r>
              <a:rPr lang="zh-CN" altLang="en-US" sz="1200" dirty="0">
                <a:solidFill>
                  <a:srgbClr val="0033CC"/>
                </a:solidFill>
              </a:rPr>
              <a:t>只能通过从头指针出发，顺着链域</a:t>
            </a:r>
            <a:r>
              <a:rPr lang="en-US" altLang="zh-CN" sz="1200" dirty="0">
                <a:solidFill>
                  <a:srgbClr val="0033CC"/>
                </a:solidFill>
              </a:rPr>
              <a:t>next</a:t>
            </a:r>
            <a:r>
              <a:rPr lang="zh-CN" altLang="en-US" sz="1200" dirty="0">
                <a:solidFill>
                  <a:srgbClr val="0033CC"/>
                </a:solidFill>
              </a:rPr>
              <a:t>逐个结点比较</a:t>
            </a:r>
            <a:r>
              <a:rPr lang="zh-CN" altLang="en-US" sz="1200" dirty="0"/>
              <a:t>，直到搜索到指定位置的结点为止。下面我们看看实际操作过程。比如要找第</a:t>
            </a:r>
            <a:r>
              <a:rPr lang="en-US" altLang="zh-CN" sz="1200" dirty="0"/>
              <a:t>3</a:t>
            </a:r>
            <a:r>
              <a:rPr lang="zh-CN" altLang="en-US" sz="1200" dirty="0"/>
              <a:t>个位置的数据。</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378785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（录屏）首先用一个指针</a:t>
            </a:r>
            <a:r>
              <a:rPr lang="en-US" altLang="zh-CN" dirty="0"/>
              <a:t>p</a:t>
            </a:r>
            <a:r>
              <a:rPr lang="zh-CN" altLang="en-US" dirty="0"/>
              <a:t>来指向待查找的结点，初始指向第一个结点，</a:t>
            </a:r>
            <a:r>
              <a:rPr lang="en-US" altLang="zh-CN" dirty="0" err="1"/>
              <a:t>i</a:t>
            </a:r>
            <a:r>
              <a:rPr lang="zh-CN" altLang="en-US" dirty="0"/>
              <a:t>用来存放当前访问的结点在线性表的位置，现在</a:t>
            </a:r>
            <a:r>
              <a:rPr lang="en-US" altLang="zh-CN" dirty="0" err="1"/>
              <a:t>i</a:t>
            </a:r>
            <a:r>
              <a:rPr lang="en-US" altLang="zh-CN" dirty="0"/>
              <a:t>=1</a:t>
            </a:r>
            <a:r>
              <a:rPr lang="zh-CN" altLang="en-US" dirty="0"/>
              <a:t>，比</a:t>
            </a:r>
            <a:r>
              <a:rPr lang="en-US" altLang="zh-CN" dirty="0" err="1"/>
              <a:t>pos</a:t>
            </a:r>
            <a:r>
              <a:rPr lang="zh-CN" altLang="en-US" dirty="0"/>
              <a:t>小，则</a:t>
            </a:r>
            <a:r>
              <a:rPr lang="en-US" altLang="zh-CN" dirty="0"/>
              <a:t>p</a:t>
            </a:r>
            <a:r>
              <a:rPr lang="zh-CN" altLang="en-US" dirty="0"/>
              <a:t>指针后移，指向下一个结点，这时</a:t>
            </a:r>
            <a:r>
              <a:rPr lang="en-US" altLang="zh-CN" dirty="0" err="1"/>
              <a:t>i</a:t>
            </a:r>
            <a:r>
              <a:rPr lang="en-US" altLang="zh-CN" dirty="0"/>
              <a:t>++,</a:t>
            </a:r>
            <a:r>
              <a:rPr lang="en-US" altLang="zh-CN" dirty="0" err="1"/>
              <a:t>i</a:t>
            </a:r>
            <a:r>
              <a:rPr lang="en-US" altLang="zh-CN" dirty="0"/>
              <a:t>=2,</a:t>
            </a:r>
            <a:r>
              <a:rPr lang="zh-CN" altLang="en-US" dirty="0"/>
              <a:t>还是比</a:t>
            </a:r>
            <a:r>
              <a:rPr lang="en-US" altLang="zh-CN" dirty="0" err="1"/>
              <a:t>pos</a:t>
            </a:r>
            <a:r>
              <a:rPr lang="zh-CN" altLang="en-US" dirty="0"/>
              <a:t>小，</a:t>
            </a:r>
            <a:r>
              <a:rPr lang="en-US" altLang="zh-CN" dirty="0"/>
              <a:t>p</a:t>
            </a:r>
            <a:r>
              <a:rPr lang="zh-CN" altLang="en-US" dirty="0"/>
              <a:t>指针继续后移，</a:t>
            </a:r>
            <a:r>
              <a:rPr lang="en-US" altLang="zh-CN" dirty="0" err="1"/>
              <a:t>i</a:t>
            </a:r>
            <a:r>
              <a:rPr lang="en-US" altLang="zh-CN" dirty="0"/>
              <a:t>++</a:t>
            </a:r>
            <a:r>
              <a:rPr lang="zh-CN" altLang="en-US" dirty="0"/>
              <a:t>，</a:t>
            </a:r>
            <a:r>
              <a:rPr lang="en-US" altLang="zh-CN" dirty="0" err="1"/>
              <a:t>i</a:t>
            </a:r>
            <a:r>
              <a:rPr lang="en-US" altLang="zh-CN" dirty="0"/>
              <a:t>=3</a:t>
            </a:r>
            <a:r>
              <a:rPr lang="zh-CN" altLang="en-US" dirty="0"/>
              <a:t>，和</a:t>
            </a:r>
            <a:r>
              <a:rPr lang="en-US" altLang="zh-CN" dirty="0" err="1"/>
              <a:t>pos</a:t>
            </a:r>
            <a:r>
              <a:rPr lang="zh-CN" altLang="en-US" dirty="0"/>
              <a:t>值相同，表示已经定位到</a:t>
            </a:r>
            <a:r>
              <a:rPr lang="en-US" altLang="zh-CN" dirty="0" err="1"/>
              <a:t>pos</a:t>
            </a:r>
            <a:r>
              <a:rPr lang="zh-CN" altLang="en-US" dirty="0"/>
              <a:t>这个位置，则</a:t>
            </a:r>
            <a:r>
              <a:rPr lang="en-US" altLang="zh-CN" dirty="0"/>
              <a:t>p</a:t>
            </a:r>
            <a:r>
              <a:rPr lang="zh-CN" altLang="en-US" dirty="0"/>
              <a:t>指针指向的结点的数据域就是线性表的第</a:t>
            </a:r>
            <a:r>
              <a:rPr lang="en-US" altLang="zh-CN" dirty="0" err="1"/>
              <a:t>pos</a:t>
            </a:r>
            <a:r>
              <a:rPr lang="zh-CN" altLang="en-US" dirty="0"/>
              <a:t>个数据，存放到参数</a:t>
            </a:r>
            <a:r>
              <a:rPr lang="en-US" altLang="zh-CN" dirty="0" err="1"/>
              <a:t>elem</a:t>
            </a:r>
            <a:r>
              <a:rPr lang="zh-CN" altLang="en-US" dirty="0"/>
              <a:t>当中。根据这个过程我们写出算法框架代码。</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57762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（录屏）函数原型不变，函数具体实现如下：首先进行初始化，比如指针</a:t>
            </a:r>
            <a:r>
              <a:rPr lang="en-US" altLang="zh-CN" dirty="0"/>
              <a:t>p</a:t>
            </a:r>
            <a:r>
              <a:rPr lang="zh-CN" altLang="en-US" dirty="0"/>
              <a:t>指向线性表第一个元素，</a:t>
            </a:r>
            <a:r>
              <a:rPr lang="en-US" altLang="zh-CN" dirty="0" err="1"/>
              <a:t>i</a:t>
            </a:r>
            <a:r>
              <a:rPr lang="en-US" altLang="zh-CN" dirty="0"/>
              <a:t>=1</a:t>
            </a:r>
            <a:r>
              <a:rPr lang="zh-CN" altLang="en-US" dirty="0"/>
              <a:t>，然后循环地在单链表中查找第</a:t>
            </a:r>
            <a:r>
              <a:rPr lang="en-US" altLang="zh-CN" dirty="0" err="1"/>
              <a:t>pos</a:t>
            </a:r>
            <a:r>
              <a:rPr lang="zh-CN" altLang="en-US" dirty="0"/>
              <a:t>位置的数据，我们用</a:t>
            </a:r>
            <a:r>
              <a:rPr lang="en-US" altLang="zh-CN" dirty="0"/>
              <a:t>while</a:t>
            </a:r>
            <a:r>
              <a:rPr lang="zh-CN" altLang="en-US" dirty="0"/>
              <a:t>语句表示循环操作，只要没有找到</a:t>
            </a:r>
            <a:r>
              <a:rPr lang="en-US" altLang="zh-CN" dirty="0" err="1"/>
              <a:t>pos</a:t>
            </a:r>
            <a:r>
              <a:rPr lang="zh-CN" altLang="en-US" dirty="0"/>
              <a:t>位置，则执行循环体。也就是指针</a:t>
            </a:r>
            <a:r>
              <a:rPr lang="en-US" altLang="zh-CN" dirty="0"/>
              <a:t>p</a:t>
            </a:r>
            <a:r>
              <a:rPr lang="zh-CN" altLang="en-US" dirty="0"/>
              <a:t>后移，</a:t>
            </a:r>
            <a:r>
              <a:rPr lang="en-US" altLang="zh-CN" dirty="0" err="1"/>
              <a:t>i</a:t>
            </a:r>
            <a:r>
              <a:rPr lang="en-US" altLang="zh-CN" dirty="0"/>
              <a:t>++</a:t>
            </a:r>
            <a:r>
              <a:rPr lang="zh-CN" altLang="en-US" dirty="0"/>
              <a:t>操作。当循环体退出，则判断是否合法退出，即已经找到</a:t>
            </a:r>
            <a:r>
              <a:rPr lang="en-US" altLang="zh-CN" dirty="0" err="1"/>
              <a:t>Pos</a:t>
            </a:r>
            <a:r>
              <a:rPr lang="zh-CN" altLang="en-US" dirty="0"/>
              <a:t>位置，则将</a:t>
            </a:r>
            <a:r>
              <a:rPr lang="en-US" altLang="zh-CN" dirty="0" err="1"/>
              <a:t>pos</a:t>
            </a:r>
            <a:r>
              <a:rPr lang="zh-CN" altLang="en-US" dirty="0"/>
              <a:t>位置的数据存放到</a:t>
            </a:r>
            <a:r>
              <a:rPr lang="en-US" altLang="zh-CN" dirty="0" err="1"/>
              <a:t>elem</a:t>
            </a:r>
            <a:r>
              <a:rPr lang="zh-CN" altLang="en-US" dirty="0"/>
              <a:t>参数当中，并设置查找成功的操作状态。如果没有找到</a:t>
            </a:r>
            <a:r>
              <a:rPr lang="en-US" altLang="zh-CN" dirty="0" err="1"/>
              <a:t>pos</a:t>
            </a:r>
            <a:r>
              <a:rPr lang="zh-CN" altLang="en-US" dirty="0"/>
              <a:t>位置，则返回查找失败的操作状态。</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33329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（录屏）这里我们需要解决这</a:t>
            </a:r>
            <a:r>
              <a:rPr lang="en-US" altLang="zh-CN" dirty="0"/>
              <a:t>3</a:t>
            </a:r>
            <a:r>
              <a:rPr lang="zh-CN" altLang="en-US" dirty="0"/>
              <a:t>个问题：</a:t>
            </a:r>
            <a:r>
              <a:rPr kumimoji="1" lang="zh-CN" altLang="zh-CN" sz="1200" b="1" dirty="0"/>
              <a:t>如何置初值？</a:t>
            </a:r>
            <a:endParaRPr kumimoji="1" lang="zh-CN" altLang="en-US" sz="1200" b="1" dirty="0"/>
          </a:p>
          <a:p>
            <a:r>
              <a:rPr kumimoji="1" lang="zh-CN" altLang="zh-CN" sz="1200" b="1" dirty="0"/>
              <a:t>怎样对</a:t>
            </a:r>
            <a:r>
              <a:rPr kumimoji="1" lang="zh-CN" altLang="en-US" sz="1200" b="1" dirty="0"/>
              <a:t>pos</a:t>
            </a:r>
            <a:r>
              <a:rPr kumimoji="1" lang="zh-CN" altLang="zh-CN" sz="1200" b="1" dirty="0"/>
              <a:t>的合法性进行检查？</a:t>
            </a:r>
          </a:p>
          <a:p>
            <a:r>
              <a:rPr kumimoji="1" lang="zh-CN" altLang="en-US" sz="1200" b="1" dirty="0"/>
              <a:t>找到的判定条件</a:t>
            </a:r>
            <a:r>
              <a:rPr kumimoji="1" lang="zh-CN" altLang="zh-CN" sz="1200" b="1" dirty="0"/>
              <a:t>？</a:t>
            </a:r>
            <a:endParaRPr kumimoji="1" lang="zh-CN" altLang="en-US" sz="1200" b="1" dirty="0"/>
          </a:p>
          <a:p>
            <a:r>
              <a:rPr lang="zh-CN" altLang="en-US" dirty="0"/>
              <a:t>只要这</a:t>
            </a:r>
            <a:r>
              <a:rPr lang="en-US" altLang="zh-CN" dirty="0"/>
              <a:t>3</a:t>
            </a:r>
            <a:r>
              <a:rPr lang="zh-CN" altLang="en-US" dirty="0"/>
              <a:t>个问题能够表示，则函数就完成了。</a:t>
            </a:r>
            <a:endParaRPr lang="en-US" altLang="zh-CN" dirty="0"/>
          </a:p>
          <a:p>
            <a:r>
              <a:rPr lang="zh-CN" altLang="en-US" dirty="0"/>
              <a:t>前面已经分析了：初始化：需要</a:t>
            </a:r>
            <a:r>
              <a:rPr lang="en-US" altLang="zh-CN" dirty="0"/>
              <a:t>p</a:t>
            </a:r>
            <a:r>
              <a:rPr lang="zh-CN" altLang="en-US" dirty="0"/>
              <a:t>指针指向线性表第一个元素；整数</a:t>
            </a:r>
            <a:r>
              <a:rPr lang="en-US" altLang="zh-CN" dirty="0" err="1"/>
              <a:t>i</a:t>
            </a:r>
            <a:r>
              <a:rPr lang="en-US" altLang="zh-CN" dirty="0"/>
              <a:t>=1</a:t>
            </a:r>
            <a:r>
              <a:rPr lang="zh-CN" altLang="en-US" dirty="0"/>
              <a:t>表示访问第一个数据。</a:t>
            </a:r>
            <a:endParaRPr lang="en-US" altLang="zh-CN" dirty="0"/>
          </a:p>
          <a:p>
            <a:r>
              <a:rPr lang="zh-CN" altLang="en-US" dirty="0"/>
              <a:t>循环控制条件需要对</a:t>
            </a:r>
            <a:r>
              <a:rPr lang="en-US" altLang="zh-CN" dirty="0" err="1"/>
              <a:t>pos</a:t>
            </a:r>
            <a:r>
              <a:rPr lang="zh-CN" altLang="en-US" dirty="0"/>
              <a:t>的合法性进行检查：一个是</a:t>
            </a:r>
            <a:r>
              <a:rPr lang="en-US" altLang="zh-CN" dirty="0" err="1"/>
              <a:t>i</a:t>
            </a:r>
            <a:r>
              <a:rPr lang="en-US" altLang="zh-CN" dirty="0"/>
              <a:t>&lt;</a:t>
            </a:r>
            <a:r>
              <a:rPr lang="en-US" altLang="zh-CN" dirty="0" err="1"/>
              <a:t>pos</a:t>
            </a:r>
            <a:r>
              <a:rPr lang="zh-CN" altLang="en-US" dirty="0"/>
              <a:t>则需要继续操作，</a:t>
            </a:r>
            <a:r>
              <a:rPr lang="en-US" altLang="zh-CN" dirty="0" err="1"/>
              <a:t>i</a:t>
            </a:r>
            <a:r>
              <a:rPr lang="en-US" altLang="zh-CN" dirty="0"/>
              <a:t>&gt;=</a:t>
            </a:r>
            <a:r>
              <a:rPr lang="en-US" altLang="zh-CN" dirty="0" err="1"/>
              <a:t>pos</a:t>
            </a:r>
            <a:r>
              <a:rPr lang="zh-CN" altLang="en-US" dirty="0"/>
              <a:t>则结束循环；另外一个就是</a:t>
            </a:r>
            <a:r>
              <a:rPr lang="en-US" altLang="zh-CN" dirty="0"/>
              <a:t>p</a:t>
            </a:r>
            <a:r>
              <a:rPr lang="zh-CN" altLang="en-US" dirty="0"/>
              <a:t>指向的结点不空。</a:t>
            </a:r>
            <a:endParaRPr lang="en-US" altLang="zh-CN" dirty="0"/>
          </a:p>
          <a:p>
            <a:r>
              <a:rPr lang="zh-CN" altLang="en-US" dirty="0"/>
              <a:t>出循环的判断条件是</a:t>
            </a:r>
            <a:r>
              <a:rPr lang="en-US" altLang="zh-CN" dirty="0" err="1"/>
              <a:t>i</a:t>
            </a:r>
            <a:r>
              <a:rPr lang="en-US" altLang="zh-CN" dirty="0"/>
              <a:t>==</a:t>
            </a:r>
            <a:r>
              <a:rPr lang="en-US" altLang="zh-CN" dirty="0" err="1"/>
              <a:t>pos</a:t>
            </a:r>
            <a:r>
              <a:rPr lang="zh-CN" altLang="en-US" dirty="0"/>
              <a:t>且</a:t>
            </a:r>
            <a:r>
              <a:rPr lang="en-US" altLang="zh-CN" dirty="0"/>
              <a:t>p</a:t>
            </a:r>
            <a:r>
              <a:rPr lang="zh-CN" altLang="en-US" dirty="0"/>
              <a:t>指针指向结点不空</a:t>
            </a:r>
            <a:endParaRPr lang="en-US" altLang="zh-CN" dirty="0"/>
          </a:p>
          <a:p>
            <a:r>
              <a:rPr lang="zh-CN" altLang="en-US" dirty="0"/>
              <a:t>根据分析，完善代码如下：</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00000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录屏）：首先假设查找操作状态错误</a:t>
            </a:r>
            <a:r>
              <a:rPr lang="en-US" altLang="zh-CN" sz="1200" dirty="0">
                <a:solidFill>
                  <a:srgbClr val="2B91AF"/>
                </a:solidFill>
                <a:highlight>
                  <a:srgbClr val="FFFFFF"/>
                </a:highlight>
                <a:latin typeface="Consolas" panose="020B0609020204030204" pitchFamily="49" charset="0"/>
              </a:rPr>
              <a:t>Status</a:t>
            </a:r>
            <a:r>
              <a:rPr lang="en-US" altLang="zh-CN" sz="1200" dirty="0">
                <a:solidFill>
                  <a:srgbClr val="000000"/>
                </a:solidFill>
                <a:highlight>
                  <a:srgbClr val="FFFFFF"/>
                </a:highlight>
                <a:latin typeface="Consolas" panose="020B0609020204030204" pitchFamily="49" charset="0"/>
              </a:rPr>
              <a:t> s = </a:t>
            </a:r>
            <a:r>
              <a:rPr lang="en-US" altLang="zh-CN" sz="1200" dirty="0" err="1">
                <a:solidFill>
                  <a:srgbClr val="2F4F4F"/>
                </a:solidFill>
                <a:highlight>
                  <a:srgbClr val="FFFFFF"/>
                </a:highlight>
                <a:latin typeface="Consolas" panose="020B0609020204030204" pitchFamily="49" charset="0"/>
              </a:rPr>
              <a:t>range_error</a:t>
            </a:r>
            <a:r>
              <a:rPr lang="en-US" altLang="zh-CN" sz="1200" dirty="0">
                <a:solidFill>
                  <a:srgbClr val="000000"/>
                </a:solidFill>
                <a:highlight>
                  <a:srgbClr val="FFFFFF"/>
                </a:highlight>
                <a:latin typeface="Consolas" panose="020B0609020204030204" pitchFamily="49" charset="0"/>
              </a:rPr>
              <a:t>;</a:t>
            </a:r>
            <a:r>
              <a:rPr lang="zh-CN" altLang="en-US" sz="1200" dirty="0">
                <a:solidFill>
                  <a:srgbClr val="000000"/>
                </a:solidFill>
                <a:highlight>
                  <a:srgbClr val="FFFFFF"/>
                </a:highlight>
                <a:latin typeface="Consolas" panose="020B0609020204030204" pitchFamily="49" charset="0"/>
              </a:rPr>
              <a:t>如果后面查找成功，则修改该状态为成功状态。</a:t>
            </a:r>
            <a:endParaRPr lang="en-US" altLang="zh-CN" sz="1200" dirty="0">
              <a:solidFill>
                <a:srgbClr val="00000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highlight>
                  <a:srgbClr val="FFFFFF"/>
                </a:highlight>
                <a:latin typeface="Consolas" panose="020B0609020204030204" pitchFamily="49" charset="0"/>
              </a:rPr>
              <a:t>然后是初始化操作：</a:t>
            </a:r>
            <a:endParaRPr lang="en-US" altLang="zh-CN" sz="1200" dirty="0">
              <a:solidFill>
                <a:srgbClr val="000000"/>
              </a:solidFill>
              <a:highlight>
                <a:srgbClr val="FFFFFF"/>
              </a:highlight>
              <a:latin typeface="Consolas" panose="020B0609020204030204" pitchFamily="49" charset="0"/>
            </a:endParaRPr>
          </a:p>
          <a:p>
            <a:pPr lvl="1"/>
            <a:r>
              <a:rPr lang="en-US" altLang="zh-CN" sz="2200" dirty="0" err="1">
                <a:solidFill>
                  <a:srgbClr val="2B91AF"/>
                </a:solidFill>
                <a:highlight>
                  <a:srgbClr val="FFFFFF"/>
                </a:highlight>
                <a:latin typeface="Consolas" panose="020B0609020204030204" pitchFamily="49" charset="0"/>
              </a:rPr>
              <a:t>Ptr</a:t>
            </a:r>
            <a:r>
              <a:rPr lang="zh-CN" altLang="en-US" sz="2200" dirty="0">
                <a:solidFill>
                  <a:srgbClr val="000000"/>
                </a:solidFill>
                <a:highlight>
                  <a:srgbClr val="FFFFFF"/>
                </a:highlight>
                <a:latin typeface="Consolas" panose="020B0609020204030204" pitchFamily="49" charset="0"/>
              </a:rPr>
              <a:t> </a:t>
            </a:r>
            <a:r>
              <a:rPr lang="en-US" altLang="zh-CN" sz="2200" dirty="0">
                <a:solidFill>
                  <a:srgbClr val="000000"/>
                </a:solidFill>
                <a:highlight>
                  <a:srgbClr val="FFFFFF"/>
                </a:highlight>
                <a:latin typeface="Consolas" panose="020B0609020204030204" pitchFamily="49" charset="0"/>
              </a:rPr>
              <a:t>p = (*</a:t>
            </a:r>
            <a:r>
              <a:rPr lang="en-US" altLang="zh-CN" sz="2200" dirty="0">
                <a:solidFill>
                  <a:srgbClr val="808080"/>
                </a:solidFill>
                <a:highlight>
                  <a:srgbClr val="FFFFFF"/>
                </a:highlight>
                <a:latin typeface="Consolas" panose="020B0609020204030204" pitchFamily="49" charset="0"/>
              </a:rPr>
              <a:t>L</a:t>
            </a:r>
            <a:r>
              <a:rPr lang="en-US" altLang="zh-CN" sz="2200" dirty="0">
                <a:solidFill>
                  <a:srgbClr val="000000"/>
                </a:solidFill>
                <a:highlight>
                  <a:srgbClr val="FFFFFF"/>
                </a:highlight>
                <a:latin typeface="Consolas" panose="020B0609020204030204" pitchFamily="49" charset="0"/>
              </a:rPr>
              <a:t>)-&gt;next;; </a:t>
            </a:r>
            <a:r>
              <a:rPr lang="en-US" altLang="zh-CN" sz="2000" dirty="0">
                <a:solidFill>
                  <a:srgbClr val="008000"/>
                </a:solidFill>
                <a:highlight>
                  <a:srgbClr val="FFFFFF"/>
                </a:highlight>
                <a:latin typeface="Consolas" panose="020B0609020204030204" pitchFamily="49" charset="0"/>
              </a:rPr>
              <a:t>/* </a:t>
            </a:r>
            <a:r>
              <a:rPr lang="zh-CN" altLang="en-US" sz="2000" dirty="0">
                <a:solidFill>
                  <a:srgbClr val="008000"/>
                </a:solidFill>
                <a:highlight>
                  <a:srgbClr val="FFFFFF"/>
                </a:highlight>
                <a:latin typeface="Consolas" panose="020B0609020204030204" pitchFamily="49" charset="0"/>
              </a:rPr>
              <a:t>带头结点，移动</a:t>
            </a:r>
            <a:r>
              <a:rPr lang="en-US" altLang="zh-CN" sz="2000" dirty="0">
                <a:solidFill>
                  <a:srgbClr val="008000"/>
                </a:solidFill>
                <a:highlight>
                  <a:srgbClr val="FFFFFF"/>
                </a:highlight>
                <a:latin typeface="Consolas" panose="020B0609020204030204" pitchFamily="49" charset="0"/>
              </a:rPr>
              <a:t>p</a:t>
            </a:r>
            <a:r>
              <a:rPr lang="zh-CN" altLang="en-US" sz="2000" dirty="0">
                <a:solidFill>
                  <a:srgbClr val="008000"/>
                </a:solidFill>
                <a:highlight>
                  <a:srgbClr val="FFFFFF"/>
                </a:highlight>
                <a:latin typeface="Consolas" panose="020B0609020204030204" pitchFamily="49" charset="0"/>
              </a:rPr>
              <a:t>指向第一个元素结点*</a:t>
            </a:r>
            <a:r>
              <a:rPr lang="en-US" altLang="zh-CN" sz="2000" dirty="0">
                <a:solidFill>
                  <a:srgbClr val="008000"/>
                </a:solidFill>
                <a:highlight>
                  <a:srgbClr val="FFFFFF"/>
                </a:highlight>
                <a:latin typeface="Consolas" panose="020B0609020204030204" pitchFamily="49" charset="0"/>
              </a:rPr>
              <a:t>/</a:t>
            </a:r>
            <a:endParaRPr lang="zh-CN" altLang="en-US" sz="2000" dirty="0">
              <a:solidFill>
                <a:srgbClr val="000000"/>
              </a:solidFill>
              <a:highlight>
                <a:srgbClr val="FFFFFF"/>
              </a:highlight>
              <a:latin typeface="Consolas" panose="020B0609020204030204" pitchFamily="49" charset="0"/>
            </a:endParaRPr>
          </a:p>
          <a:p>
            <a:pPr lvl="1"/>
            <a:r>
              <a:rPr lang="en-US" altLang="zh-CN" sz="2200" dirty="0" err="1">
                <a:solidFill>
                  <a:srgbClr val="0000FF"/>
                </a:solidFill>
                <a:highlight>
                  <a:srgbClr val="FFFFFF"/>
                </a:highlight>
                <a:latin typeface="Consolas" panose="020B0609020204030204" pitchFamily="49" charset="0"/>
              </a:rPr>
              <a:t>int</a:t>
            </a:r>
            <a:r>
              <a:rPr lang="en-US" altLang="zh-CN" sz="2200" dirty="0">
                <a:solidFill>
                  <a:srgbClr val="000000"/>
                </a:solidFill>
                <a:highlight>
                  <a:srgbClr val="FFFFFF"/>
                </a:highlight>
                <a:latin typeface="Consolas" panose="020B0609020204030204" pitchFamily="49" charset="0"/>
              </a:rPr>
              <a:t> </a:t>
            </a:r>
            <a:r>
              <a:rPr lang="en-US" altLang="zh-CN" sz="2200" dirty="0" err="1">
                <a:solidFill>
                  <a:srgbClr val="000000"/>
                </a:solidFill>
                <a:highlight>
                  <a:srgbClr val="FFFFFF"/>
                </a:highlight>
                <a:latin typeface="Consolas" panose="020B0609020204030204" pitchFamily="49" charset="0"/>
              </a:rPr>
              <a:t>i</a:t>
            </a:r>
            <a:r>
              <a:rPr lang="en-US" altLang="zh-CN" sz="2200" dirty="0">
                <a:solidFill>
                  <a:srgbClr val="000000"/>
                </a:solidFill>
                <a:highlight>
                  <a:srgbClr val="FFFFFF"/>
                </a:highlight>
                <a:latin typeface="Consolas" panose="020B0609020204030204" pitchFamily="49" charset="0"/>
              </a:rPr>
              <a:t> = 1;</a:t>
            </a:r>
            <a:r>
              <a:rPr lang="en-US" altLang="zh-CN" sz="2000" dirty="0">
                <a:solidFill>
                  <a:srgbClr val="008000"/>
                </a:solidFill>
                <a:highlight>
                  <a:srgbClr val="FFFFFF"/>
                </a:highlight>
                <a:latin typeface="Consolas" panose="020B0609020204030204" pitchFamily="49" charset="0"/>
              </a:rPr>
              <a:t>/*</a:t>
            </a:r>
            <a:r>
              <a:rPr lang="zh-CN" altLang="en-US" sz="2000" dirty="0">
                <a:solidFill>
                  <a:srgbClr val="008000"/>
                </a:solidFill>
                <a:highlight>
                  <a:srgbClr val="FFFFFF"/>
                </a:highlight>
                <a:latin typeface="Consolas" panose="020B0609020204030204" pitchFamily="49" charset="0"/>
              </a:rPr>
              <a:t>计数器*</a:t>
            </a:r>
            <a:r>
              <a:rPr lang="en-US" altLang="zh-CN" sz="2000" dirty="0">
                <a:solidFill>
                  <a:srgbClr val="008000"/>
                </a:solidFill>
                <a:highlight>
                  <a:srgbClr val="FFFFFF"/>
                </a:highlight>
                <a:latin typeface="Consolas" panose="020B0609020204030204" pitchFamily="49" charset="0"/>
              </a:rPr>
              <a:t>/</a:t>
            </a:r>
            <a:endParaRPr lang="zh-CN" altLang="en-US" sz="2000" dirty="0">
              <a:solidFill>
                <a:srgbClr val="00000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highlight>
                  <a:srgbClr val="FFFFFF"/>
                </a:highlight>
                <a:latin typeface="Consolas" panose="020B0609020204030204" pitchFamily="49" charset="0"/>
              </a:rPr>
              <a:t>下面是循环控制条件：</a:t>
            </a:r>
            <a:r>
              <a:rPr lang="en-US" altLang="zh-CN" sz="1200" dirty="0">
                <a:solidFill>
                  <a:srgbClr val="000000"/>
                </a:solidFill>
                <a:highlight>
                  <a:srgbClr val="FFFFFF"/>
                </a:highlight>
                <a:latin typeface="Consolas" panose="020B0609020204030204" pitchFamily="49" charset="0"/>
              </a:rPr>
              <a:t>p &amp;&amp; </a:t>
            </a:r>
            <a:r>
              <a:rPr lang="en-US" altLang="zh-CN" sz="1200" dirty="0" err="1">
                <a:solidFill>
                  <a:srgbClr val="000000"/>
                </a:solidFill>
                <a:highlight>
                  <a:srgbClr val="FFFFFF"/>
                </a:highlight>
                <a:latin typeface="Consolas" panose="020B0609020204030204" pitchFamily="49" charset="0"/>
              </a:rPr>
              <a:t>i</a:t>
            </a:r>
            <a:r>
              <a:rPr lang="en-US" altLang="zh-CN" sz="1200" dirty="0">
                <a:solidFill>
                  <a:srgbClr val="000000"/>
                </a:solidFill>
                <a:highlight>
                  <a:srgbClr val="FFFFFF"/>
                </a:highlight>
                <a:latin typeface="Consolas" panose="020B0609020204030204" pitchFamily="49" charset="0"/>
              </a:rPr>
              <a:t> &lt; </a:t>
            </a:r>
            <a:r>
              <a:rPr lang="en-US" altLang="zh-CN" sz="1200" dirty="0" err="1">
                <a:solidFill>
                  <a:srgbClr val="808080"/>
                </a:solidFill>
                <a:highlight>
                  <a:srgbClr val="FFFFFF"/>
                </a:highlight>
                <a:latin typeface="Consolas" panose="020B0609020204030204" pitchFamily="49" charset="0"/>
              </a:rPr>
              <a:t>pos</a:t>
            </a:r>
            <a:r>
              <a:rPr lang="en-US" altLang="zh-CN" sz="1200" dirty="0">
                <a:solidFill>
                  <a:srgbClr val="808080"/>
                </a:solidFill>
                <a:highlight>
                  <a:srgbClr val="FFFFFF"/>
                </a:highlight>
                <a:latin typeface="Consolas" panose="020B0609020204030204" pitchFamily="49" charset="0"/>
              </a:rPr>
              <a:t>     </a:t>
            </a:r>
            <a:r>
              <a:rPr lang="zh-CN" altLang="en-US" sz="1200" dirty="0">
                <a:solidFill>
                  <a:srgbClr val="808080"/>
                </a:solidFill>
                <a:highlight>
                  <a:srgbClr val="FFFFFF"/>
                </a:highlight>
                <a:latin typeface="Consolas" panose="020B0609020204030204" pitchFamily="49" charset="0"/>
              </a:rPr>
              <a:t>就是当线性表还有结点，且查找的位置小于</a:t>
            </a:r>
            <a:r>
              <a:rPr lang="en-US" altLang="zh-CN" sz="1200" dirty="0" err="1">
                <a:solidFill>
                  <a:srgbClr val="808080"/>
                </a:solidFill>
                <a:highlight>
                  <a:srgbClr val="FFFFFF"/>
                </a:highlight>
                <a:latin typeface="Consolas" panose="020B0609020204030204" pitchFamily="49" charset="0"/>
              </a:rPr>
              <a:t>pos</a:t>
            </a:r>
            <a:r>
              <a:rPr lang="zh-CN" altLang="en-US" sz="1200" dirty="0">
                <a:solidFill>
                  <a:srgbClr val="808080"/>
                </a:solidFill>
                <a:highlight>
                  <a:srgbClr val="FFFFFF"/>
                </a:highlight>
                <a:latin typeface="Consolas" panose="020B0609020204030204" pitchFamily="49" charset="0"/>
              </a:rPr>
              <a:t>，则继续找下一个结点（</a:t>
            </a:r>
            <a:r>
              <a:rPr lang="en-US" altLang="zh-CN" sz="1200" dirty="0" err="1">
                <a:solidFill>
                  <a:srgbClr val="808080"/>
                </a:solidFill>
                <a:highlight>
                  <a:srgbClr val="FFFFFF"/>
                </a:highlight>
                <a:latin typeface="Consolas" panose="020B0609020204030204" pitchFamily="49" charset="0"/>
              </a:rPr>
              <a:t>i</a:t>
            </a:r>
            <a:r>
              <a:rPr lang="en-US" altLang="zh-CN" sz="1200" dirty="0">
                <a:solidFill>
                  <a:srgbClr val="808080"/>
                </a:solidFill>
                <a:highlight>
                  <a:srgbClr val="FFFFFF"/>
                </a:highlight>
                <a:latin typeface="Consolas" panose="020B0609020204030204" pitchFamily="49" charset="0"/>
              </a:rPr>
              <a:t>++,p=p-&gt;next</a:t>
            </a:r>
            <a:r>
              <a:rPr lang="zh-CN" altLang="en-US" sz="1200" dirty="0">
                <a:solidFill>
                  <a:srgbClr val="808080"/>
                </a:solidFill>
                <a:highlight>
                  <a:srgbClr val="FFFFFF"/>
                </a:highlight>
                <a:latin typeface="Consolas" panose="020B0609020204030204" pitchFamily="49" charset="0"/>
              </a:rPr>
              <a:t>）</a:t>
            </a:r>
            <a:endParaRPr lang="en-US" altLang="zh-CN" sz="1200" dirty="0">
              <a:solidFill>
                <a:srgbClr val="80808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808080"/>
                </a:solidFill>
                <a:highlight>
                  <a:srgbClr val="FFFFFF"/>
                </a:highlight>
                <a:latin typeface="Consolas" panose="020B0609020204030204" pitchFamily="49" charset="0"/>
              </a:rPr>
              <a:t>最后是退出循环后判断是否正确定位：</a:t>
            </a:r>
            <a:r>
              <a:rPr lang="en-US" altLang="zh-CN" sz="1200" dirty="0">
                <a:solidFill>
                  <a:srgbClr val="000000"/>
                </a:solidFill>
                <a:highlight>
                  <a:srgbClr val="FFFFFF"/>
                </a:highlight>
                <a:latin typeface="Consolas" panose="020B0609020204030204" pitchFamily="49" charset="0"/>
              </a:rPr>
              <a:t>p &amp;&amp; </a:t>
            </a:r>
            <a:r>
              <a:rPr lang="en-US" altLang="zh-CN" sz="1200" dirty="0" err="1">
                <a:solidFill>
                  <a:srgbClr val="000000"/>
                </a:solidFill>
                <a:highlight>
                  <a:srgbClr val="FFFFFF"/>
                </a:highlight>
                <a:latin typeface="Consolas" panose="020B0609020204030204" pitchFamily="49" charset="0"/>
              </a:rPr>
              <a:t>i</a:t>
            </a:r>
            <a:r>
              <a:rPr lang="en-US" altLang="zh-CN" sz="1200" dirty="0">
                <a:solidFill>
                  <a:srgbClr val="000000"/>
                </a:solidFill>
                <a:highlight>
                  <a:srgbClr val="FFFFFF"/>
                </a:highlight>
                <a:latin typeface="Consolas" panose="020B0609020204030204" pitchFamily="49" charset="0"/>
              </a:rPr>
              <a:t> == </a:t>
            </a:r>
            <a:r>
              <a:rPr lang="en-US" altLang="zh-CN" sz="1200" dirty="0" err="1">
                <a:solidFill>
                  <a:srgbClr val="000000"/>
                </a:solidFill>
                <a:highlight>
                  <a:srgbClr val="FFFFFF"/>
                </a:highlight>
                <a:latin typeface="Consolas" panose="020B0609020204030204" pitchFamily="49" charset="0"/>
              </a:rPr>
              <a:t>pos</a:t>
            </a:r>
            <a:r>
              <a:rPr lang="zh-CN" altLang="en-US" sz="1200" dirty="0">
                <a:solidFill>
                  <a:srgbClr val="000000"/>
                </a:solidFill>
                <a:highlight>
                  <a:srgbClr val="FFFFFF"/>
                </a:highlight>
                <a:latin typeface="Consolas" panose="020B0609020204030204" pitchFamily="49" charset="0"/>
              </a:rPr>
              <a:t>。如果正确定位，则当前结点存放的数据就存放到</a:t>
            </a:r>
            <a:r>
              <a:rPr lang="en-US" altLang="zh-CN" sz="1200" dirty="0" err="1">
                <a:solidFill>
                  <a:srgbClr val="000000"/>
                </a:solidFill>
                <a:highlight>
                  <a:srgbClr val="FFFFFF"/>
                </a:highlight>
                <a:latin typeface="Consolas" panose="020B0609020204030204" pitchFamily="49" charset="0"/>
              </a:rPr>
              <a:t>elem</a:t>
            </a:r>
            <a:r>
              <a:rPr lang="zh-CN" altLang="en-US" sz="1200" dirty="0">
                <a:solidFill>
                  <a:srgbClr val="000000"/>
                </a:solidFill>
                <a:highlight>
                  <a:srgbClr val="FFFFFF"/>
                </a:highlight>
                <a:latin typeface="Consolas" panose="020B0609020204030204" pitchFamily="49" charset="0"/>
              </a:rPr>
              <a:t>参数中，并设置操作状态为成功操作。但我们这里需要考虑能不能只用</a:t>
            </a:r>
            <a:r>
              <a:rPr lang="en-US" altLang="zh-CN" b="1" dirty="0" err="1">
                <a:solidFill>
                  <a:srgbClr val="0033CC"/>
                </a:solidFill>
              </a:rPr>
              <a:t>i</a:t>
            </a:r>
            <a:r>
              <a:rPr lang="en-US" altLang="zh-CN" b="1" dirty="0">
                <a:solidFill>
                  <a:srgbClr val="0033CC"/>
                </a:solidFill>
              </a:rPr>
              <a:t>==</a:t>
            </a:r>
            <a:r>
              <a:rPr lang="en-US" altLang="zh-CN" b="1" dirty="0" err="1">
                <a:solidFill>
                  <a:srgbClr val="0033CC"/>
                </a:solidFill>
              </a:rPr>
              <a:t>pos</a:t>
            </a:r>
            <a:r>
              <a:rPr lang="zh-CN" altLang="en-US" b="1" dirty="0">
                <a:solidFill>
                  <a:srgbClr val="0033CC"/>
                </a:solidFill>
              </a:rPr>
              <a:t>或者</a:t>
            </a:r>
            <a:r>
              <a:rPr kumimoji="1" lang="en-US" altLang="zh-CN" dirty="0">
                <a:solidFill>
                  <a:srgbClr val="FF3300"/>
                </a:solidFill>
              </a:rPr>
              <a:t>p!=NULL?</a:t>
            </a:r>
            <a:r>
              <a:rPr kumimoji="1" lang="zh-CN" altLang="en-US" dirty="0">
                <a:solidFill>
                  <a:srgbClr val="FF3300"/>
                </a:solidFill>
              </a:rPr>
              <a:t>为什么？</a:t>
            </a:r>
            <a:endParaRPr kumimoji="1" lang="en-US" altLang="zh-CN" dirty="0">
              <a:solidFill>
                <a:srgbClr val="FF33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srgbClr val="FF3300"/>
                </a:solidFill>
                <a:highlight>
                  <a:srgbClr val="FFFFFF"/>
                </a:highlight>
                <a:latin typeface="Consolas" panose="020B0609020204030204" pitchFamily="49" charset="0"/>
              </a:rPr>
              <a:t>因为只有一个条件，比如第一个条件</a:t>
            </a:r>
            <a:r>
              <a:rPr kumimoji="1" lang="en-US" altLang="zh-CN" sz="1200" dirty="0" err="1">
                <a:solidFill>
                  <a:srgbClr val="FF3300"/>
                </a:solidFill>
                <a:highlight>
                  <a:srgbClr val="FFFFFF"/>
                </a:highlight>
                <a:latin typeface="Consolas" panose="020B0609020204030204" pitchFamily="49" charset="0"/>
              </a:rPr>
              <a:t>i</a:t>
            </a:r>
            <a:r>
              <a:rPr kumimoji="1" lang="en-US" altLang="zh-CN" sz="1200" dirty="0">
                <a:solidFill>
                  <a:srgbClr val="FF3300"/>
                </a:solidFill>
                <a:highlight>
                  <a:srgbClr val="FFFFFF"/>
                </a:highlight>
                <a:latin typeface="Consolas" panose="020B0609020204030204" pitchFamily="49" charset="0"/>
              </a:rPr>
              <a:t>==</a:t>
            </a:r>
            <a:r>
              <a:rPr kumimoji="1" lang="en-US" altLang="zh-CN" sz="1200" dirty="0" err="1">
                <a:solidFill>
                  <a:srgbClr val="FF3300"/>
                </a:solidFill>
                <a:highlight>
                  <a:srgbClr val="FFFFFF"/>
                </a:highlight>
                <a:latin typeface="Consolas" panose="020B0609020204030204" pitchFamily="49" charset="0"/>
              </a:rPr>
              <a:t>pos</a:t>
            </a:r>
            <a:r>
              <a:rPr kumimoji="1" lang="zh-CN" altLang="en-US" sz="1200" dirty="0">
                <a:solidFill>
                  <a:srgbClr val="FF3300"/>
                </a:solidFill>
                <a:highlight>
                  <a:srgbClr val="FFFFFF"/>
                </a:highlight>
                <a:latin typeface="Consolas" panose="020B0609020204030204" pitchFamily="49" charset="0"/>
              </a:rPr>
              <a:t>问题：如果线性表是空的，</a:t>
            </a:r>
            <a:r>
              <a:rPr kumimoji="1" lang="en-US" altLang="zh-CN" sz="1200" dirty="0" err="1">
                <a:solidFill>
                  <a:srgbClr val="FF3300"/>
                </a:solidFill>
                <a:highlight>
                  <a:srgbClr val="FFFFFF"/>
                </a:highlight>
                <a:latin typeface="Consolas" panose="020B0609020204030204" pitchFamily="49" charset="0"/>
              </a:rPr>
              <a:t>pos</a:t>
            </a:r>
            <a:r>
              <a:rPr kumimoji="1" lang="en-US" altLang="zh-CN" sz="1200" dirty="0">
                <a:solidFill>
                  <a:srgbClr val="FF3300"/>
                </a:solidFill>
                <a:highlight>
                  <a:srgbClr val="FFFFFF"/>
                </a:highlight>
                <a:latin typeface="Consolas" panose="020B0609020204030204" pitchFamily="49" charset="0"/>
              </a:rPr>
              <a:t>=1,</a:t>
            </a:r>
            <a:r>
              <a:rPr kumimoji="1" lang="zh-CN" altLang="en-US" sz="1200" dirty="0">
                <a:solidFill>
                  <a:srgbClr val="FF3300"/>
                </a:solidFill>
                <a:highlight>
                  <a:srgbClr val="FFFFFF"/>
                </a:highlight>
                <a:latin typeface="Consolas" panose="020B0609020204030204" pitchFamily="49" charset="0"/>
              </a:rPr>
              <a:t>则循环条件一开始就是假，但因为满足</a:t>
            </a:r>
            <a:r>
              <a:rPr kumimoji="1" lang="en-US" altLang="zh-CN" sz="1200" dirty="0" err="1">
                <a:solidFill>
                  <a:srgbClr val="FF3300"/>
                </a:solidFill>
                <a:highlight>
                  <a:srgbClr val="FFFFFF"/>
                </a:highlight>
                <a:latin typeface="Consolas" panose="020B0609020204030204" pitchFamily="49" charset="0"/>
              </a:rPr>
              <a:t>i</a:t>
            </a:r>
            <a:r>
              <a:rPr kumimoji="1" lang="en-US" altLang="zh-CN" sz="1200" dirty="0">
                <a:solidFill>
                  <a:srgbClr val="FF3300"/>
                </a:solidFill>
                <a:highlight>
                  <a:srgbClr val="FFFFFF"/>
                </a:highlight>
                <a:latin typeface="Consolas" panose="020B0609020204030204" pitchFamily="49" charset="0"/>
              </a:rPr>
              <a:t>==</a:t>
            </a:r>
            <a:r>
              <a:rPr kumimoji="1" lang="en-US" altLang="zh-CN" sz="1200" dirty="0" err="1">
                <a:solidFill>
                  <a:srgbClr val="FF3300"/>
                </a:solidFill>
                <a:highlight>
                  <a:srgbClr val="FFFFFF"/>
                </a:highlight>
                <a:latin typeface="Consolas" panose="020B0609020204030204" pitchFamily="49" charset="0"/>
              </a:rPr>
              <a:t>pos</a:t>
            </a:r>
            <a:r>
              <a:rPr kumimoji="1" lang="zh-CN" altLang="en-US" sz="1200" dirty="0">
                <a:solidFill>
                  <a:srgbClr val="FF3300"/>
                </a:solidFill>
                <a:highlight>
                  <a:srgbClr val="FFFFFF"/>
                </a:highlight>
                <a:latin typeface="Consolas" panose="020B0609020204030204" pitchFamily="49" charset="0"/>
              </a:rPr>
              <a:t>为真，则认为找到</a:t>
            </a:r>
            <a:r>
              <a:rPr kumimoji="1" lang="en-US" altLang="zh-CN" sz="1200" dirty="0" err="1">
                <a:solidFill>
                  <a:srgbClr val="FF3300"/>
                </a:solidFill>
                <a:highlight>
                  <a:srgbClr val="FFFFFF"/>
                </a:highlight>
                <a:latin typeface="Consolas" panose="020B0609020204030204" pitchFamily="49" charset="0"/>
              </a:rPr>
              <a:t>pos</a:t>
            </a:r>
            <a:r>
              <a:rPr kumimoji="1" lang="en-US" altLang="zh-CN" sz="1200" dirty="0">
                <a:solidFill>
                  <a:srgbClr val="FF3300"/>
                </a:solidFill>
                <a:highlight>
                  <a:srgbClr val="FFFFFF"/>
                </a:highlight>
                <a:latin typeface="Consolas" panose="020B0609020204030204" pitchFamily="49" charset="0"/>
              </a:rPr>
              <a:t>=1</a:t>
            </a:r>
            <a:r>
              <a:rPr kumimoji="1" lang="zh-CN" altLang="en-US" sz="1200" dirty="0">
                <a:solidFill>
                  <a:srgbClr val="FF3300"/>
                </a:solidFill>
                <a:highlight>
                  <a:srgbClr val="FFFFFF"/>
                </a:highlight>
                <a:latin typeface="Consolas" panose="020B0609020204030204" pitchFamily="49" charset="0"/>
              </a:rPr>
              <a:t>的数据，在空线性表当中肯定找不到，所以是错误的。</a:t>
            </a:r>
            <a:endParaRPr kumimoji="1" lang="en-US" altLang="zh-CN" sz="1200" dirty="0">
              <a:solidFill>
                <a:srgbClr val="FF330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srgbClr val="FF3300"/>
                </a:solidFill>
                <a:highlight>
                  <a:srgbClr val="FFFFFF"/>
                </a:highlight>
                <a:latin typeface="Consolas" panose="020B0609020204030204" pitchFamily="49" charset="0"/>
              </a:rPr>
              <a:t>再看只有</a:t>
            </a:r>
            <a:r>
              <a:rPr kumimoji="1" lang="en-US" altLang="zh-CN" sz="1200" dirty="0">
                <a:solidFill>
                  <a:srgbClr val="FF3300"/>
                </a:solidFill>
                <a:highlight>
                  <a:srgbClr val="FFFFFF"/>
                </a:highlight>
                <a:latin typeface="Consolas" panose="020B0609020204030204" pitchFamily="49" charset="0"/>
              </a:rPr>
              <a:t>p!=NULL</a:t>
            </a:r>
            <a:r>
              <a:rPr kumimoji="1" lang="zh-CN" altLang="en-US" sz="1200" dirty="0">
                <a:solidFill>
                  <a:srgbClr val="FF3300"/>
                </a:solidFill>
                <a:highlight>
                  <a:srgbClr val="FFFFFF"/>
                </a:highlight>
                <a:latin typeface="Consolas" panose="020B0609020204030204" pitchFamily="49" charset="0"/>
              </a:rPr>
              <a:t>这个条件，如果线性表不空，但</a:t>
            </a:r>
            <a:r>
              <a:rPr kumimoji="1" lang="en-US" altLang="zh-CN" sz="1200" dirty="0" err="1">
                <a:solidFill>
                  <a:srgbClr val="FF3300"/>
                </a:solidFill>
                <a:highlight>
                  <a:srgbClr val="FFFFFF"/>
                </a:highlight>
                <a:latin typeface="Consolas" panose="020B0609020204030204" pitchFamily="49" charset="0"/>
              </a:rPr>
              <a:t>pos</a:t>
            </a:r>
            <a:r>
              <a:rPr kumimoji="1" lang="en-US" altLang="zh-CN" sz="1200" dirty="0">
                <a:solidFill>
                  <a:srgbClr val="FF3300"/>
                </a:solidFill>
                <a:highlight>
                  <a:srgbClr val="FFFFFF"/>
                </a:highlight>
                <a:latin typeface="Consolas" panose="020B0609020204030204" pitchFamily="49" charset="0"/>
              </a:rPr>
              <a:t>=0,</a:t>
            </a:r>
            <a:r>
              <a:rPr kumimoji="1" lang="zh-CN" altLang="en-US" sz="1200" dirty="0">
                <a:solidFill>
                  <a:srgbClr val="FF3300"/>
                </a:solidFill>
                <a:highlight>
                  <a:srgbClr val="FFFFFF"/>
                </a:highlight>
                <a:latin typeface="Consolas" panose="020B0609020204030204" pitchFamily="49" charset="0"/>
              </a:rPr>
              <a:t>则循环一开始条件为假退出循环，这时</a:t>
            </a:r>
            <a:r>
              <a:rPr kumimoji="1" lang="en-US" altLang="zh-CN" sz="1200" dirty="0">
                <a:solidFill>
                  <a:srgbClr val="FF3300"/>
                </a:solidFill>
                <a:highlight>
                  <a:srgbClr val="FFFFFF"/>
                </a:highlight>
                <a:latin typeface="Consolas" panose="020B0609020204030204" pitchFamily="49" charset="0"/>
              </a:rPr>
              <a:t>p!=NULL,</a:t>
            </a:r>
            <a:r>
              <a:rPr kumimoji="1" lang="zh-CN" altLang="en-US" sz="1200" dirty="0">
                <a:solidFill>
                  <a:srgbClr val="FF3300"/>
                </a:solidFill>
                <a:highlight>
                  <a:srgbClr val="FFFFFF"/>
                </a:highlight>
                <a:latin typeface="Consolas" panose="020B0609020204030204" pitchFamily="49" charset="0"/>
              </a:rPr>
              <a:t>但实际上</a:t>
            </a:r>
            <a:r>
              <a:rPr kumimoji="1" lang="en-US" altLang="zh-CN" sz="1200" dirty="0" err="1">
                <a:solidFill>
                  <a:srgbClr val="FF3300"/>
                </a:solidFill>
                <a:highlight>
                  <a:srgbClr val="FFFFFF"/>
                </a:highlight>
                <a:latin typeface="Consolas" panose="020B0609020204030204" pitchFamily="49" charset="0"/>
              </a:rPr>
              <a:t>i</a:t>
            </a:r>
            <a:r>
              <a:rPr kumimoji="1" lang="en-US" altLang="zh-CN" sz="1200" dirty="0">
                <a:solidFill>
                  <a:srgbClr val="FF3300"/>
                </a:solidFill>
                <a:highlight>
                  <a:srgbClr val="FFFFFF"/>
                </a:highlight>
                <a:latin typeface="Consolas" panose="020B0609020204030204" pitchFamily="49" charset="0"/>
              </a:rPr>
              <a:t>!=</a:t>
            </a:r>
            <a:r>
              <a:rPr kumimoji="1" lang="en-US" altLang="zh-CN" sz="1200" dirty="0" err="1">
                <a:solidFill>
                  <a:srgbClr val="FF3300"/>
                </a:solidFill>
                <a:highlight>
                  <a:srgbClr val="FFFFFF"/>
                </a:highlight>
                <a:latin typeface="Consolas" panose="020B0609020204030204" pitchFamily="49" charset="0"/>
              </a:rPr>
              <a:t>pos</a:t>
            </a:r>
            <a:r>
              <a:rPr kumimoji="1" lang="zh-CN" altLang="en-US" sz="1200" dirty="0">
                <a:solidFill>
                  <a:srgbClr val="FF3300"/>
                </a:solidFill>
                <a:highlight>
                  <a:srgbClr val="FFFFFF"/>
                </a:highlight>
                <a:latin typeface="Consolas" panose="020B0609020204030204" pitchFamily="49" charset="0"/>
              </a:rPr>
              <a:t>，所以应该查找失败，但如果只有</a:t>
            </a:r>
            <a:r>
              <a:rPr kumimoji="1" lang="en-US" altLang="zh-CN" sz="1200" dirty="0">
                <a:solidFill>
                  <a:srgbClr val="FF3300"/>
                </a:solidFill>
                <a:highlight>
                  <a:srgbClr val="FFFFFF"/>
                </a:highlight>
                <a:latin typeface="Consolas" panose="020B0609020204030204" pitchFamily="49" charset="0"/>
              </a:rPr>
              <a:t>p!=NULL</a:t>
            </a:r>
            <a:r>
              <a:rPr kumimoji="1" lang="zh-CN" altLang="en-US" sz="1200" dirty="0">
                <a:solidFill>
                  <a:srgbClr val="FF3300"/>
                </a:solidFill>
                <a:highlight>
                  <a:srgbClr val="FFFFFF"/>
                </a:highlight>
                <a:latin typeface="Consolas" panose="020B0609020204030204" pitchFamily="49" charset="0"/>
              </a:rPr>
              <a:t>这个条件就会为</a:t>
            </a:r>
            <a:r>
              <a:rPr kumimoji="1" lang="en-US" altLang="zh-CN" sz="1200" dirty="0">
                <a:solidFill>
                  <a:srgbClr val="FF3300"/>
                </a:solidFill>
                <a:highlight>
                  <a:srgbClr val="FFFFFF"/>
                </a:highlight>
                <a:latin typeface="Consolas" panose="020B0609020204030204" pitchFamily="49" charset="0"/>
              </a:rPr>
              <a:t>true.</a:t>
            </a:r>
            <a:r>
              <a:rPr kumimoji="1" lang="zh-CN" altLang="en-US" sz="1200" dirty="0">
                <a:solidFill>
                  <a:srgbClr val="FF3300"/>
                </a:solidFill>
                <a:highlight>
                  <a:srgbClr val="FFFFFF"/>
                </a:highlight>
                <a:latin typeface="Consolas" panose="020B0609020204030204" pitchFamily="49" charset="0"/>
              </a:rPr>
              <a:t>所以判断条件需要</a:t>
            </a:r>
            <a:r>
              <a:rPr kumimoji="1" lang="en-US" altLang="zh-CN" sz="1200" dirty="0">
                <a:solidFill>
                  <a:srgbClr val="FF3300"/>
                </a:solidFill>
                <a:highlight>
                  <a:srgbClr val="FFFFFF"/>
                </a:highlight>
                <a:latin typeface="Consolas" panose="020B0609020204030204" pitchFamily="49" charset="0"/>
              </a:rPr>
              <a:t>2</a:t>
            </a:r>
            <a:r>
              <a:rPr kumimoji="1" lang="zh-CN" altLang="en-US" sz="1200" dirty="0">
                <a:solidFill>
                  <a:srgbClr val="FF3300"/>
                </a:solidFill>
                <a:highlight>
                  <a:srgbClr val="FFFFFF"/>
                </a:highlight>
                <a:latin typeface="Consolas" panose="020B0609020204030204" pitchFamily="49" charset="0"/>
              </a:rPr>
              <a:t>个同时成立。</a:t>
            </a:r>
            <a:endParaRPr lang="en-US" altLang="zh-CN" sz="1200" dirty="0">
              <a:solidFill>
                <a:srgbClr val="80808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808080"/>
                </a:solidFill>
                <a:highlight>
                  <a:srgbClr val="FFFFFF"/>
                </a:highlight>
                <a:latin typeface="Consolas" panose="020B0609020204030204" pitchFamily="49" charset="0"/>
              </a:rPr>
              <a:t>  </a:t>
            </a:r>
            <a:endParaRPr lang="en-US" altLang="zh-CN" sz="1200" dirty="0">
              <a:solidFill>
                <a:srgbClr val="000000"/>
              </a:solidFill>
              <a:highlight>
                <a:srgbClr val="FFFFFF"/>
              </a:highlight>
              <a:latin typeface="Consolas" panose="020B0609020204030204" pitchFamily="49"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868837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381000" y="685800"/>
            <a:ext cx="6096000" cy="3429000"/>
          </a:xfrm>
          <a:ln/>
        </p:spPr>
      </p:sp>
      <p:sp>
        <p:nvSpPr>
          <p:cNvPr id="192515" name="Rectangle 3"/>
          <p:cNvSpPr>
            <a:spLocks noGrp="1" noChangeArrowheads="1"/>
          </p:cNvSpPr>
          <p:nvPr>
            <p:ph type="body" idx="1"/>
          </p:nvPr>
        </p:nvSpPr>
        <p:spPr>
          <a:xfrm>
            <a:off x="914400" y="4343400"/>
            <a:ext cx="5029200" cy="4114800"/>
          </a:xfrm>
        </p:spPr>
        <p:txBody>
          <a:bodyPr/>
          <a:lstStyle/>
          <a:p>
            <a:r>
              <a:rPr lang="zh-CN" altLang="en-US" dirty="0"/>
              <a:t>（录屏）下面我们来分析循环条件：</a:t>
            </a:r>
            <a:r>
              <a:rPr kumimoji="1" lang="en-US" altLang="zh-CN" sz="1200" b="1" dirty="0">
                <a:latin typeface="Tahoma" panose="020B0604030504040204" pitchFamily="34" charset="0"/>
              </a:rPr>
              <a:t>while </a:t>
            </a:r>
            <a:r>
              <a:rPr kumimoji="1" lang="en-US" altLang="zh-CN" sz="1200" dirty="0">
                <a:latin typeface="Tahoma" panose="020B0604030504040204" pitchFamily="34" charset="0"/>
              </a:rPr>
              <a:t>(p &amp;&amp; </a:t>
            </a:r>
            <a:r>
              <a:rPr kumimoji="1" lang="en-US" altLang="zh-CN" sz="1200" dirty="0" err="1">
                <a:latin typeface="Tahoma" panose="020B0604030504040204" pitchFamily="34" charset="0"/>
              </a:rPr>
              <a:t>i</a:t>
            </a:r>
            <a:r>
              <a:rPr kumimoji="1" lang="en-US" altLang="zh-CN" sz="1200" dirty="0">
                <a:latin typeface="Tahoma" panose="020B0604030504040204" pitchFamily="34" charset="0"/>
              </a:rPr>
              <a:t>&lt;</a:t>
            </a:r>
            <a:r>
              <a:rPr kumimoji="1" lang="en-US" altLang="zh-CN" sz="1200" dirty="0" err="1">
                <a:latin typeface="Tahoma" panose="020B0604030504040204" pitchFamily="34" charset="0"/>
              </a:rPr>
              <a:t>pos</a:t>
            </a:r>
            <a:r>
              <a:rPr kumimoji="1" lang="en-US" altLang="zh-CN" sz="1200" dirty="0">
                <a:latin typeface="Tahoma" panose="020B0604030504040204" pitchFamily="34" charset="0"/>
              </a:rPr>
              <a:t> )</a:t>
            </a:r>
            <a:r>
              <a:rPr kumimoji="1" lang="en-US" altLang="zh-CN" sz="1200" b="1" dirty="0">
                <a:latin typeface="Tahoma" panose="020B0604030504040204" pitchFamily="34" charset="0"/>
              </a:rPr>
              <a:t> </a:t>
            </a:r>
            <a:r>
              <a:rPr kumimoji="1" lang="zh-CN" altLang="en-US" sz="1200" b="1" dirty="0">
                <a:latin typeface="Tahoma" panose="020B0604030504040204" pitchFamily="34" charset="0"/>
              </a:rPr>
              <a:t>有几种可能性。</a:t>
            </a:r>
            <a:r>
              <a:rPr kumimoji="1" lang="en-US" altLang="zh-CN" sz="1200" b="1" dirty="0">
                <a:latin typeface="Tahoma" panose="020B0604030504040204" pitchFamily="34" charset="0"/>
              </a:rPr>
              <a:t>2</a:t>
            </a:r>
            <a:r>
              <a:rPr kumimoji="1" lang="zh-CN" altLang="en-US" sz="1200" b="1" dirty="0">
                <a:latin typeface="Tahoma" panose="020B0604030504040204" pitchFamily="34" charset="0"/>
              </a:rPr>
              <a:t>个条件有</a:t>
            </a:r>
            <a:r>
              <a:rPr kumimoji="1" lang="en-US" altLang="zh-CN" sz="1200" b="1" dirty="0">
                <a:latin typeface="Tahoma" panose="020B0604030504040204" pitchFamily="34" charset="0"/>
              </a:rPr>
              <a:t>6</a:t>
            </a:r>
            <a:r>
              <a:rPr kumimoji="1" lang="zh-CN" altLang="en-US" sz="1200" b="1" dirty="0">
                <a:latin typeface="Tahoma" panose="020B0604030504040204" pitchFamily="34" charset="0"/>
              </a:rPr>
              <a:t>种组合，分别如下：</a:t>
            </a:r>
            <a:endParaRPr kumimoji="1" lang="en-US" altLang="zh-CN" sz="1200" b="1" dirty="0">
              <a:latin typeface="Tahoma" panose="020B0604030504040204" pitchFamily="34" charset="0"/>
            </a:endParaRPr>
          </a:p>
          <a:p>
            <a:pPr>
              <a:spcBef>
                <a:spcPct val="50000"/>
              </a:spcBef>
            </a:pPr>
            <a:r>
              <a:rPr kumimoji="1" lang="en-US" altLang="zh-CN" sz="1400" b="1" dirty="0">
                <a:latin typeface="Times New Roman" panose="02020603050405020304" pitchFamily="18" charset="0"/>
              </a:rPr>
              <a:t>1</a:t>
            </a:r>
            <a:r>
              <a:rPr kumimoji="1" lang="zh-CN" altLang="en-US" sz="1400" b="1" dirty="0">
                <a:latin typeface="Times New Roman" panose="02020603050405020304" pitchFamily="18" charset="0"/>
              </a:rPr>
              <a:t>．</a:t>
            </a:r>
            <a:r>
              <a:rPr kumimoji="1" lang="en-US" altLang="zh-CN" sz="1200" b="1" dirty="0">
                <a:latin typeface="Times New Roman" panose="02020603050405020304" pitchFamily="18" charset="0"/>
              </a:rPr>
              <a:t>p</a:t>
            </a:r>
            <a:r>
              <a:rPr kumimoji="1" lang="en-US" altLang="en-US" sz="1200" b="1" dirty="0">
                <a:latin typeface="Times New Roman" panose="02020603050405020304" pitchFamily="18" charset="0"/>
              </a:rPr>
              <a:t>=</a:t>
            </a:r>
            <a:r>
              <a:rPr kumimoji="1" lang="en-US" altLang="zh-CN" sz="1200" b="1" dirty="0">
                <a:latin typeface="Times New Roman" panose="02020603050405020304" pitchFamily="18" charset="0"/>
              </a:rPr>
              <a:t>=</a:t>
            </a:r>
            <a:r>
              <a:rPr kumimoji="1" lang="en-US" altLang="en-US" sz="1200" b="1" dirty="0">
                <a:latin typeface="Times New Roman" panose="02020603050405020304" pitchFamily="18" charset="0"/>
              </a:rPr>
              <a:t> </a:t>
            </a:r>
            <a:r>
              <a:rPr kumimoji="1" lang="en-US" altLang="zh-CN" sz="1200" dirty="0">
                <a:latin typeface="Tahoma" panose="020B0604030504040204" pitchFamily="34" charset="0"/>
              </a:rPr>
              <a:t>NULL &amp;&amp;</a:t>
            </a:r>
            <a:r>
              <a:rPr kumimoji="1" lang="en-US" altLang="en-US" sz="1200" b="1" dirty="0">
                <a:latin typeface="Times New Roman" panose="02020603050405020304" pitchFamily="18" charset="0"/>
              </a:rPr>
              <a:t> </a:t>
            </a:r>
            <a:r>
              <a:rPr kumimoji="1" lang="en-US" altLang="zh-CN" dirty="0" err="1"/>
              <a:t>i</a:t>
            </a:r>
            <a:r>
              <a:rPr kumimoji="1" lang="en-US" altLang="zh-CN" dirty="0"/>
              <a:t>&lt;</a:t>
            </a:r>
            <a:r>
              <a:rPr kumimoji="1" lang="en-US" altLang="zh-CN" dirty="0" err="1"/>
              <a:t>pos</a:t>
            </a:r>
            <a:r>
              <a:rPr kumimoji="1" lang="en-US" altLang="zh-CN" dirty="0"/>
              <a:t> </a:t>
            </a:r>
            <a:r>
              <a:rPr kumimoji="1" lang="en-US" altLang="en-US" sz="1200" b="1" dirty="0">
                <a:latin typeface="Times New Roman" panose="02020603050405020304" pitchFamily="18" charset="0"/>
              </a:rPr>
              <a:t> </a:t>
            </a:r>
            <a:r>
              <a:rPr kumimoji="1" lang="en-US" altLang="zh-CN" sz="1200" b="1" dirty="0">
                <a:latin typeface="Times New Roman" panose="02020603050405020304" pitchFamily="18" charset="0"/>
              </a:rPr>
              <a:t>     </a:t>
            </a:r>
            <a:r>
              <a:rPr kumimoji="1" lang="zh-CN" altLang="en-US" sz="1200" b="1" dirty="0">
                <a:latin typeface="Times New Roman" panose="02020603050405020304" pitchFamily="18" charset="0"/>
              </a:rPr>
              <a:t>空表且</a:t>
            </a:r>
            <a:r>
              <a:rPr kumimoji="1" lang="en-US" altLang="zh-CN" sz="1200" b="1" dirty="0" err="1">
                <a:latin typeface="Times New Roman" panose="02020603050405020304" pitchFamily="18" charset="0"/>
              </a:rPr>
              <a:t>pos</a:t>
            </a:r>
            <a:r>
              <a:rPr kumimoji="1" lang="en-US" altLang="en-US" sz="1200" b="1" dirty="0">
                <a:latin typeface="Times New Roman" panose="02020603050405020304" pitchFamily="18" charset="0"/>
              </a:rPr>
              <a:t>&gt;1 </a:t>
            </a:r>
            <a:r>
              <a:rPr kumimoji="1" lang="zh-CN" altLang="en-US" sz="1200" b="1" dirty="0">
                <a:latin typeface="Times New Roman" panose="02020603050405020304" pitchFamily="18" charset="0"/>
              </a:rPr>
              <a:t>或</a:t>
            </a:r>
            <a:r>
              <a:rPr kumimoji="1" lang="en-US" altLang="zh-CN" sz="1200" b="1" dirty="0" err="1">
                <a:latin typeface="Times New Roman" panose="02020603050405020304" pitchFamily="18" charset="0"/>
              </a:rPr>
              <a:t>pos</a:t>
            </a:r>
            <a:r>
              <a:rPr kumimoji="1" lang="en-US" altLang="en-US" sz="1200" b="1" dirty="0">
                <a:latin typeface="Times New Roman" panose="02020603050405020304" pitchFamily="18" charset="0"/>
              </a:rPr>
              <a:t>&gt;</a:t>
            </a:r>
            <a:r>
              <a:rPr kumimoji="1" lang="zh-CN" altLang="en-US" sz="1200" b="1" dirty="0">
                <a:latin typeface="Times New Roman" panose="02020603050405020304" pitchFamily="18" charset="0"/>
              </a:rPr>
              <a:t>表长+1，</a:t>
            </a:r>
            <a:r>
              <a:rPr lang="en-US" altLang="zh-CN" b="1" dirty="0" err="1">
                <a:solidFill>
                  <a:srgbClr val="0033CC"/>
                </a:solidFill>
              </a:rPr>
              <a:t>range_error</a:t>
            </a:r>
            <a:endParaRPr kumimoji="1" lang="en-US" altLang="zh-CN" sz="1200" b="1" dirty="0">
              <a:latin typeface="Times New Roman" panose="02020603050405020304" pitchFamily="18" charset="0"/>
            </a:endParaRPr>
          </a:p>
          <a:p>
            <a:pPr>
              <a:spcBef>
                <a:spcPct val="50000"/>
              </a:spcBef>
            </a:pPr>
            <a:r>
              <a:rPr kumimoji="1" lang="zh-CN" altLang="en-US" sz="1400" b="1" dirty="0">
                <a:latin typeface="Times New Roman" panose="02020603050405020304" pitchFamily="18" charset="0"/>
              </a:rPr>
              <a:t>2．</a:t>
            </a:r>
            <a:r>
              <a:rPr kumimoji="1" lang="en-US" altLang="zh-CN" sz="1400" b="1" dirty="0">
                <a:latin typeface="Times New Roman" panose="02020603050405020304" pitchFamily="18" charset="0"/>
              </a:rPr>
              <a:t>p</a:t>
            </a:r>
            <a:r>
              <a:rPr kumimoji="1" lang="en-US" altLang="en-US" sz="1200" b="1" dirty="0">
                <a:latin typeface="Times New Roman" panose="02020603050405020304" pitchFamily="18" charset="0"/>
              </a:rPr>
              <a:t>=</a:t>
            </a:r>
            <a:r>
              <a:rPr kumimoji="1" lang="en-US" altLang="zh-CN" sz="1200" b="1" dirty="0">
                <a:latin typeface="Times New Roman" panose="02020603050405020304" pitchFamily="18" charset="0"/>
              </a:rPr>
              <a:t>= </a:t>
            </a:r>
            <a:r>
              <a:rPr kumimoji="1" lang="en-US" altLang="zh-CN" sz="1200" dirty="0">
                <a:latin typeface="Tahoma" panose="020B0604030504040204" pitchFamily="34" charset="0"/>
              </a:rPr>
              <a:t>NULL &amp;&amp;</a:t>
            </a:r>
            <a:r>
              <a:rPr kumimoji="1" lang="en-US" altLang="en-US" sz="1200" b="1" dirty="0">
                <a:latin typeface="Times New Roman" panose="02020603050405020304" pitchFamily="18" charset="0"/>
              </a:rPr>
              <a:t> </a:t>
            </a:r>
            <a:r>
              <a:rPr kumimoji="1" lang="en-US" altLang="zh-CN" dirty="0" err="1"/>
              <a:t>i</a:t>
            </a:r>
            <a:r>
              <a:rPr kumimoji="1" lang="en-US" altLang="zh-CN" dirty="0"/>
              <a:t>==</a:t>
            </a:r>
            <a:r>
              <a:rPr kumimoji="1" lang="en-US" altLang="zh-CN" dirty="0" err="1"/>
              <a:t>pos</a:t>
            </a:r>
            <a:r>
              <a:rPr kumimoji="1" lang="en-US" altLang="zh-CN" dirty="0"/>
              <a:t>    </a:t>
            </a:r>
            <a:r>
              <a:rPr kumimoji="1" lang="zh-CN" altLang="en-US" sz="1200" b="1" dirty="0">
                <a:latin typeface="Times New Roman" panose="02020603050405020304" pitchFamily="18" charset="0"/>
              </a:rPr>
              <a:t>空表且</a:t>
            </a:r>
            <a:r>
              <a:rPr kumimoji="1" lang="en-US" altLang="zh-CN" sz="1200" b="1" dirty="0" err="1">
                <a:latin typeface="Times New Roman" panose="02020603050405020304" pitchFamily="18" charset="0"/>
              </a:rPr>
              <a:t>pos</a:t>
            </a:r>
            <a:r>
              <a:rPr kumimoji="1" lang="en-US" altLang="zh-CN" sz="1200" b="1" dirty="0">
                <a:latin typeface="Times New Roman" panose="02020603050405020304" pitchFamily="18" charset="0"/>
              </a:rPr>
              <a:t>=</a:t>
            </a:r>
            <a:r>
              <a:rPr kumimoji="1" lang="zh-CN" altLang="en-US" sz="1200" b="1" dirty="0">
                <a:latin typeface="Times New Roman" panose="02020603050405020304" pitchFamily="18" charset="0"/>
              </a:rPr>
              <a:t>1或</a:t>
            </a:r>
            <a:r>
              <a:rPr kumimoji="1" lang="en-US" altLang="zh-CN" sz="1200" b="1" dirty="0" err="1">
                <a:latin typeface="Times New Roman" panose="02020603050405020304" pitchFamily="18" charset="0"/>
              </a:rPr>
              <a:t>pos</a:t>
            </a:r>
            <a:r>
              <a:rPr kumimoji="1" lang="en-US" altLang="en-US" sz="1200" b="1" dirty="0">
                <a:latin typeface="Times New Roman" panose="02020603050405020304" pitchFamily="18" charset="0"/>
              </a:rPr>
              <a:t>=</a:t>
            </a:r>
            <a:r>
              <a:rPr kumimoji="1" lang="zh-CN" altLang="en-US" sz="1200" b="1" dirty="0">
                <a:latin typeface="Times New Roman" panose="02020603050405020304" pitchFamily="18" charset="0"/>
              </a:rPr>
              <a:t>表长+1 ，</a:t>
            </a:r>
            <a:r>
              <a:rPr lang="en-US" altLang="zh-CN" b="1" dirty="0" err="1">
                <a:solidFill>
                  <a:srgbClr val="0033CC"/>
                </a:solidFill>
              </a:rPr>
              <a:t>range_error</a:t>
            </a:r>
            <a:r>
              <a:rPr kumimoji="1" lang="zh-CN" altLang="en-US" dirty="0"/>
              <a:t> </a:t>
            </a:r>
            <a:r>
              <a:rPr kumimoji="1" lang="zh-CN" altLang="en-US" sz="1400" b="1" dirty="0">
                <a:latin typeface="Times New Roman" panose="02020603050405020304" pitchFamily="18" charset="0"/>
              </a:rPr>
              <a:t>3．</a:t>
            </a:r>
            <a:r>
              <a:rPr kumimoji="1" lang="en-US" altLang="zh-CN" sz="1400" b="1" dirty="0">
                <a:latin typeface="Times New Roman" panose="02020603050405020304" pitchFamily="18" charset="0"/>
              </a:rPr>
              <a:t>p</a:t>
            </a:r>
            <a:r>
              <a:rPr kumimoji="1" lang="en-US" altLang="en-US" sz="1400" b="1" dirty="0">
                <a:latin typeface="Times New Roman" panose="02020603050405020304" pitchFamily="18" charset="0"/>
              </a:rPr>
              <a:t>=</a:t>
            </a:r>
            <a:r>
              <a:rPr kumimoji="1" lang="en-US" altLang="zh-CN" sz="1400" b="1" dirty="0">
                <a:latin typeface="Times New Roman" panose="02020603050405020304" pitchFamily="18" charset="0"/>
              </a:rPr>
              <a:t>=</a:t>
            </a:r>
            <a:r>
              <a:rPr kumimoji="1" lang="en-US" altLang="en-US" sz="1400" b="1" dirty="0">
                <a:latin typeface="Times New Roman" panose="02020603050405020304" pitchFamily="18" charset="0"/>
              </a:rPr>
              <a:t> </a:t>
            </a:r>
            <a:r>
              <a:rPr kumimoji="1" lang="en-US" altLang="zh-CN" sz="1200" dirty="0">
                <a:latin typeface="Tahoma" panose="020B0604030504040204" pitchFamily="34" charset="0"/>
              </a:rPr>
              <a:t>NULL &amp;&amp;</a:t>
            </a:r>
            <a:r>
              <a:rPr kumimoji="1" lang="en-US" altLang="en-US" sz="1200" b="1" dirty="0">
                <a:latin typeface="Times New Roman" panose="02020603050405020304" pitchFamily="18" charset="0"/>
              </a:rPr>
              <a:t> </a:t>
            </a:r>
            <a:r>
              <a:rPr kumimoji="1" lang="en-US" altLang="zh-CN" sz="1200" b="1" dirty="0" err="1">
                <a:latin typeface="Times New Roman" panose="02020603050405020304" pitchFamily="18" charset="0"/>
              </a:rPr>
              <a:t>i</a:t>
            </a:r>
            <a:r>
              <a:rPr kumimoji="1" lang="en-US" altLang="en-US" sz="1200" b="1" dirty="0">
                <a:latin typeface="Times New Roman" panose="02020603050405020304" pitchFamily="18" charset="0"/>
              </a:rPr>
              <a:t>&gt;</a:t>
            </a:r>
            <a:r>
              <a:rPr kumimoji="1" lang="en-US" altLang="zh-CN" dirty="0" err="1"/>
              <a:t>pos</a:t>
            </a:r>
            <a:r>
              <a:rPr kumimoji="1" lang="en-US" altLang="en-US" sz="1400" b="1" dirty="0">
                <a:latin typeface="Times New Roman" panose="02020603050405020304" pitchFamily="18" charset="0"/>
              </a:rPr>
              <a:t> </a:t>
            </a:r>
            <a:r>
              <a:rPr kumimoji="1" lang="en-US" altLang="zh-CN" sz="1400" b="1" dirty="0">
                <a:latin typeface="Times New Roman" panose="02020603050405020304" pitchFamily="18" charset="0"/>
              </a:rPr>
              <a:t>    </a:t>
            </a:r>
            <a:r>
              <a:rPr kumimoji="1" lang="zh-CN" altLang="en-US" sz="1200" b="1" dirty="0">
                <a:latin typeface="Times New Roman" panose="02020603050405020304" pitchFamily="18" charset="0"/>
              </a:rPr>
              <a:t>空表且</a:t>
            </a:r>
            <a:r>
              <a:rPr kumimoji="1" lang="en-US" altLang="zh-CN" sz="1200" b="1" dirty="0" err="1">
                <a:latin typeface="Times New Roman" panose="02020603050405020304" pitchFamily="18" charset="0"/>
              </a:rPr>
              <a:t>pos</a:t>
            </a:r>
            <a:r>
              <a:rPr kumimoji="1" lang="en-US" altLang="zh-CN" sz="1200" b="1" dirty="0">
                <a:latin typeface="Times New Roman" panose="02020603050405020304" pitchFamily="18" charset="0"/>
              </a:rPr>
              <a:t>&lt;</a:t>
            </a:r>
            <a:r>
              <a:rPr kumimoji="1" lang="zh-CN" altLang="en-US" sz="1200" b="1" dirty="0">
                <a:latin typeface="Times New Roman" panose="02020603050405020304" pitchFamily="18" charset="0"/>
              </a:rPr>
              <a:t>1 ，</a:t>
            </a:r>
            <a:r>
              <a:rPr kumimoji="1" lang="zh-CN" altLang="en-US" sz="1400" b="1" dirty="0">
                <a:latin typeface="Times New Roman" panose="02020603050405020304" pitchFamily="18" charset="0"/>
              </a:rPr>
              <a:t>                      </a:t>
            </a:r>
            <a:r>
              <a:rPr lang="en-US" altLang="zh-CN" b="1" dirty="0" err="1">
                <a:solidFill>
                  <a:srgbClr val="0033CC"/>
                </a:solidFill>
              </a:rPr>
              <a:t>range_error</a:t>
            </a:r>
            <a:endParaRPr kumimoji="1" lang="zh-CN" altLang="en-US" sz="1400" b="1" dirty="0">
              <a:latin typeface="Times New Roman" panose="02020603050405020304" pitchFamily="18" charset="0"/>
            </a:endParaRPr>
          </a:p>
          <a:p>
            <a:pPr>
              <a:spcBef>
                <a:spcPct val="50000"/>
              </a:spcBef>
            </a:pPr>
            <a:r>
              <a:rPr kumimoji="1" lang="zh-CN" altLang="en-US" sz="1400" b="1" dirty="0">
                <a:solidFill>
                  <a:srgbClr val="FF3300"/>
                </a:solidFill>
                <a:latin typeface="Times New Roman" panose="02020603050405020304" pitchFamily="18" charset="0"/>
              </a:rPr>
              <a:t>4</a:t>
            </a:r>
            <a:r>
              <a:rPr kumimoji="1" lang="zh-CN" altLang="en-US" sz="1400" b="1" dirty="0">
                <a:latin typeface="Times New Roman" panose="02020603050405020304" pitchFamily="18" charset="0"/>
              </a:rPr>
              <a:t>．</a:t>
            </a:r>
            <a:r>
              <a:rPr kumimoji="1" lang="en-US" altLang="zh-CN" sz="1400" b="1" dirty="0">
                <a:latin typeface="Times New Roman" panose="02020603050405020304" pitchFamily="18" charset="0"/>
              </a:rPr>
              <a:t>p!=NULL &amp;&amp;</a:t>
            </a:r>
            <a:r>
              <a:rPr kumimoji="1" lang="en-US" altLang="en-US" sz="1400" b="1" dirty="0">
                <a:latin typeface="Times New Roman" panose="02020603050405020304" pitchFamily="18" charset="0"/>
              </a:rPr>
              <a:t> </a:t>
            </a:r>
            <a:r>
              <a:rPr kumimoji="1" lang="en-US" altLang="zh-CN" dirty="0" err="1"/>
              <a:t>i</a:t>
            </a:r>
            <a:r>
              <a:rPr kumimoji="1" lang="en-US" altLang="zh-CN" dirty="0"/>
              <a:t>&lt;</a:t>
            </a:r>
            <a:r>
              <a:rPr kumimoji="1" lang="en-US" altLang="zh-CN" dirty="0" err="1"/>
              <a:t>pos</a:t>
            </a:r>
            <a:r>
              <a:rPr kumimoji="1" lang="en-US" altLang="zh-CN" dirty="0"/>
              <a:t> </a:t>
            </a:r>
            <a:r>
              <a:rPr kumimoji="1" lang="en-US" altLang="en-US" sz="1400" b="1" dirty="0">
                <a:latin typeface="Times New Roman" panose="02020603050405020304" pitchFamily="18" charset="0"/>
              </a:rPr>
              <a:t> </a:t>
            </a:r>
            <a:r>
              <a:rPr kumimoji="1" lang="en-US" altLang="zh-CN" sz="1400" b="1" dirty="0">
                <a:latin typeface="Times New Roman" panose="02020603050405020304" pitchFamily="18" charset="0"/>
              </a:rPr>
              <a:t>  </a:t>
            </a:r>
            <a:r>
              <a:rPr kumimoji="1" lang="zh-CN" altLang="en-US" sz="1200" b="1" dirty="0">
                <a:solidFill>
                  <a:srgbClr val="FF0000"/>
                </a:solidFill>
                <a:latin typeface="Times New Roman" panose="02020603050405020304" pitchFamily="18" charset="0"/>
              </a:rPr>
              <a:t>继续循环</a:t>
            </a:r>
          </a:p>
          <a:p>
            <a:pPr>
              <a:spcBef>
                <a:spcPct val="50000"/>
              </a:spcBef>
            </a:pPr>
            <a:r>
              <a:rPr kumimoji="1" lang="zh-CN" altLang="en-US" sz="1400" b="1" dirty="0">
                <a:solidFill>
                  <a:srgbClr val="FF3300"/>
                </a:solidFill>
                <a:latin typeface="Times New Roman" panose="02020603050405020304" pitchFamily="18" charset="0"/>
              </a:rPr>
              <a:t>5</a:t>
            </a:r>
            <a:r>
              <a:rPr kumimoji="1" lang="zh-CN" altLang="en-US" sz="1400" b="1" dirty="0">
                <a:latin typeface="Times New Roman" panose="02020603050405020304" pitchFamily="18" charset="0"/>
              </a:rPr>
              <a:t>．</a:t>
            </a:r>
            <a:r>
              <a:rPr kumimoji="1" lang="en-US" altLang="zh-CN" sz="1400" b="1" dirty="0">
                <a:latin typeface="Times New Roman" panose="02020603050405020304" pitchFamily="18" charset="0"/>
              </a:rPr>
              <a:t>p!=</a:t>
            </a:r>
            <a:r>
              <a:rPr kumimoji="1" lang="en-US" altLang="en-US" sz="1400" b="1" dirty="0">
                <a:latin typeface="Times New Roman" panose="02020603050405020304" pitchFamily="18" charset="0"/>
              </a:rPr>
              <a:t>N</a:t>
            </a:r>
            <a:r>
              <a:rPr kumimoji="1" lang="en-US" altLang="zh-CN" sz="1400" b="1" dirty="0">
                <a:latin typeface="Times New Roman" panose="02020603050405020304" pitchFamily="18" charset="0"/>
              </a:rPr>
              <a:t>ULL &amp;&amp;</a:t>
            </a:r>
            <a:r>
              <a:rPr kumimoji="1" lang="en-US" altLang="en-US" sz="1400" b="1" dirty="0">
                <a:latin typeface="Times New Roman" panose="02020603050405020304" pitchFamily="18" charset="0"/>
              </a:rPr>
              <a:t> </a:t>
            </a:r>
            <a:r>
              <a:rPr kumimoji="1" lang="en-US" altLang="zh-CN" dirty="0" err="1"/>
              <a:t>i</a:t>
            </a:r>
            <a:r>
              <a:rPr kumimoji="1" lang="en-US" altLang="zh-CN" dirty="0"/>
              <a:t>==</a:t>
            </a:r>
            <a:r>
              <a:rPr kumimoji="1" lang="en-US" altLang="zh-CN" dirty="0" err="1"/>
              <a:t>pos</a:t>
            </a:r>
            <a:r>
              <a:rPr kumimoji="1" lang="en-US" altLang="zh-CN" dirty="0"/>
              <a:t>  </a:t>
            </a:r>
            <a:r>
              <a:rPr kumimoji="1" lang="zh-CN" altLang="en-US" sz="1200" b="1" dirty="0">
                <a:solidFill>
                  <a:srgbClr val="FF0000"/>
                </a:solidFill>
                <a:latin typeface="Times New Roman" panose="02020603050405020304" pitchFamily="18" charset="0"/>
              </a:rPr>
              <a:t>确定第</a:t>
            </a:r>
            <a:r>
              <a:rPr kumimoji="1" lang="en-US" altLang="zh-CN" sz="1200" b="1" dirty="0" err="1">
                <a:solidFill>
                  <a:srgbClr val="FF0000"/>
                </a:solidFill>
                <a:latin typeface="Times New Roman" panose="02020603050405020304" pitchFamily="18" charset="0"/>
              </a:rPr>
              <a:t>pos</a:t>
            </a:r>
            <a:r>
              <a:rPr kumimoji="1" lang="zh-CN" altLang="en-US" sz="1200" b="1" dirty="0">
                <a:solidFill>
                  <a:srgbClr val="FF0000"/>
                </a:solidFill>
                <a:latin typeface="Times New Roman" panose="02020603050405020304" pitchFamily="18" charset="0"/>
              </a:rPr>
              <a:t>个结点 ，正常出循环，</a:t>
            </a:r>
            <a:r>
              <a:rPr lang="en-US" altLang="zh-CN" sz="1200" b="1" dirty="0">
                <a:solidFill>
                  <a:srgbClr val="FF0000"/>
                </a:solidFill>
              </a:rPr>
              <a:t>success</a:t>
            </a:r>
            <a:endParaRPr kumimoji="1" lang="zh-CN" altLang="en-US" sz="1200" b="1" dirty="0">
              <a:solidFill>
                <a:srgbClr val="FF0000"/>
              </a:solidFill>
              <a:latin typeface="Times New Roman" panose="02020603050405020304" pitchFamily="18" charset="0"/>
            </a:endParaRPr>
          </a:p>
          <a:p>
            <a:pPr>
              <a:spcBef>
                <a:spcPct val="50000"/>
              </a:spcBef>
            </a:pPr>
            <a:r>
              <a:rPr kumimoji="1" lang="zh-CN" altLang="en-US" sz="1400" b="1" dirty="0">
                <a:latin typeface="Times New Roman" panose="02020603050405020304" pitchFamily="18" charset="0"/>
              </a:rPr>
              <a:t>6．</a:t>
            </a:r>
            <a:r>
              <a:rPr kumimoji="1" lang="en-US" altLang="zh-CN" sz="1400" b="1" dirty="0">
                <a:latin typeface="Times New Roman" panose="02020603050405020304" pitchFamily="18" charset="0"/>
              </a:rPr>
              <a:t>p!=</a:t>
            </a:r>
            <a:r>
              <a:rPr kumimoji="1" lang="en-US" altLang="en-US" sz="1400" b="1" dirty="0">
                <a:latin typeface="Times New Roman" panose="02020603050405020304" pitchFamily="18" charset="0"/>
              </a:rPr>
              <a:t>N</a:t>
            </a:r>
            <a:r>
              <a:rPr kumimoji="1" lang="en-US" altLang="zh-CN" sz="1400" b="1" dirty="0">
                <a:latin typeface="Times New Roman" panose="02020603050405020304" pitchFamily="18" charset="0"/>
              </a:rPr>
              <a:t>UL</a:t>
            </a:r>
            <a:r>
              <a:rPr kumimoji="1" lang="en-US" altLang="en-US" sz="1400" b="1" dirty="0">
                <a:latin typeface="Times New Roman" panose="02020603050405020304" pitchFamily="18" charset="0"/>
              </a:rPr>
              <a:t>L </a:t>
            </a:r>
            <a:r>
              <a:rPr kumimoji="1" lang="en-US" altLang="zh-CN" sz="1400" b="1" dirty="0">
                <a:latin typeface="Times New Roman" panose="02020603050405020304" pitchFamily="18" charset="0"/>
              </a:rPr>
              <a:t>&amp;&amp;</a:t>
            </a:r>
            <a:r>
              <a:rPr kumimoji="1" lang="en-US" altLang="en-US" sz="1400" b="1" dirty="0">
                <a:latin typeface="Times New Roman" panose="02020603050405020304" pitchFamily="18" charset="0"/>
              </a:rPr>
              <a:t> </a:t>
            </a:r>
            <a:r>
              <a:rPr kumimoji="1" lang="en-US" altLang="zh-CN" sz="1400" b="1" dirty="0" err="1">
                <a:latin typeface="Times New Roman" panose="02020603050405020304" pitchFamily="18" charset="0"/>
              </a:rPr>
              <a:t>i</a:t>
            </a:r>
            <a:r>
              <a:rPr kumimoji="1" lang="en-US" altLang="en-US" sz="1400" b="1" dirty="0">
                <a:latin typeface="Times New Roman" panose="02020603050405020304" pitchFamily="18" charset="0"/>
              </a:rPr>
              <a:t>&gt;</a:t>
            </a:r>
            <a:r>
              <a:rPr kumimoji="1" lang="en-US" altLang="zh-CN" dirty="0" err="1"/>
              <a:t>pos</a:t>
            </a:r>
            <a:r>
              <a:rPr kumimoji="1" lang="en-US" altLang="en-US" sz="1400" b="1" dirty="0">
                <a:latin typeface="Times New Roman" panose="02020603050405020304" pitchFamily="18" charset="0"/>
              </a:rPr>
              <a:t> </a:t>
            </a:r>
            <a:r>
              <a:rPr kumimoji="1" lang="en-US" altLang="zh-CN" sz="1400" b="1" dirty="0">
                <a:latin typeface="Times New Roman" panose="02020603050405020304" pitchFamily="18" charset="0"/>
              </a:rPr>
              <a:t>  </a:t>
            </a:r>
            <a:r>
              <a:rPr kumimoji="1" lang="en-US" altLang="zh-CN" sz="1400" b="1" dirty="0" err="1">
                <a:latin typeface="Times New Roman" panose="02020603050405020304" pitchFamily="18" charset="0"/>
              </a:rPr>
              <a:t>pos</a:t>
            </a:r>
            <a:r>
              <a:rPr kumimoji="1" lang="en-US" altLang="zh-CN" sz="1400" b="1" dirty="0">
                <a:latin typeface="Times New Roman" panose="02020603050405020304" pitchFamily="18" charset="0"/>
              </a:rPr>
              <a:t>&lt;</a:t>
            </a:r>
            <a:r>
              <a:rPr kumimoji="1" lang="zh-CN" altLang="en-US" sz="1400" b="1" dirty="0">
                <a:latin typeface="Times New Roman" panose="02020603050405020304" pitchFamily="18" charset="0"/>
              </a:rPr>
              <a:t>1 ，                                </a:t>
            </a:r>
            <a:r>
              <a:rPr lang="en-US" altLang="zh-CN" b="1" dirty="0" err="1">
                <a:solidFill>
                  <a:srgbClr val="0033CC"/>
                </a:solidFill>
              </a:rPr>
              <a:t>range_error</a:t>
            </a:r>
            <a:endParaRPr lang="zh-CN" altLang="en-US" b="1" dirty="0">
              <a:solidFill>
                <a:srgbClr val="0033CC"/>
              </a:solidFill>
            </a:endParaRPr>
          </a:p>
          <a:p>
            <a:r>
              <a:rPr lang="zh-CN" altLang="en-US" dirty="0"/>
              <a:t>所以只有</a:t>
            </a:r>
            <a:r>
              <a:rPr lang="en-US" altLang="zh-CN" dirty="0"/>
              <a:t>4</a:t>
            </a:r>
            <a:r>
              <a:rPr lang="zh-CN" altLang="en-US" dirty="0"/>
              <a:t>和</a:t>
            </a:r>
            <a:r>
              <a:rPr lang="en-US" altLang="zh-CN" dirty="0"/>
              <a:t>5</a:t>
            </a:r>
            <a:r>
              <a:rPr lang="zh-CN" altLang="en-US" dirty="0"/>
              <a:t>才是正常循环和正常退出循环，其他条件一开始就是循环条件失败退出循环，所以后面的判断也需要</a:t>
            </a:r>
            <a:r>
              <a:rPr lang="en-US" altLang="zh-CN" dirty="0"/>
              <a:t>2</a:t>
            </a:r>
            <a:r>
              <a:rPr lang="zh-CN" altLang="en-US" dirty="0"/>
              <a:t>个条件同时判断才能够正确定位，否则就会出错。</a:t>
            </a:r>
          </a:p>
        </p:txBody>
      </p:sp>
    </p:spTree>
    <p:extLst>
      <p:ext uri="{BB962C8B-B14F-4D97-AF65-F5344CB8AC3E}">
        <p14:creationId xmlns:p14="http://schemas.microsoft.com/office/powerpoint/2010/main" val="226804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24F383-E088-4E79-95AC-4266B8AF3839}" type="slidenum">
              <a:rPr lang="zh-CN" altLang="en-US" smtClean="0"/>
              <a:pPr/>
              <a:t>16</a:t>
            </a:fld>
            <a:endParaRPr lang="zh-CN" altLang="en-US"/>
          </a:p>
        </p:txBody>
      </p:sp>
    </p:spTree>
    <p:extLst>
      <p:ext uri="{BB962C8B-B14F-4D97-AF65-F5344CB8AC3E}">
        <p14:creationId xmlns:p14="http://schemas.microsoft.com/office/powerpoint/2010/main" val="8561772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（录屏）我们再来看另外一种查找：按值查找。算法思想就是从第一个元素结点开始，依次判断结点数据是否和待查找数据相同，相同则退出循环；否则结点数据和待查找数据不同，则</a:t>
            </a:r>
            <a:r>
              <a:rPr lang="en-US" altLang="zh-CN" dirty="0"/>
              <a:t>p</a:t>
            </a:r>
            <a:r>
              <a:rPr lang="zh-CN" altLang="en-US" dirty="0"/>
              <a:t>指针后移，位置计算器</a:t>
            </a:r>
            <a:r>
              <a:rPr lang="en-US" altLang="zh-CN" dirty="0" err="1"/>
              <a:t>i</a:t>
            </a:r>
            <a:r>
              <a:rPr lang="en-US" altLang="zh-CN" dirty="0"/>
              <a: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如果循环结束，则在后面判断是否</a:t>
            </a:r>
            <a:r>
              <a:rPr lang="en-US" altLang="zh-CN" dirty="0"/>
              <a:t>p!=NULL</a:t>
            </a:r>
            <a:r>
              <a:rPr lang="zh-CN" altLang="en-US" dirty="0"/>
              <a:t>，说明是找到数据并退出循环的，则将该数据在线性表的位置返回给参数</a:t>
            </a:r>
            <a:r>
              <a:rPr lang="en-US" altLang="zh-CN" dirty="0" err="1"/>
              <a:t>pos</a:t>
            </a:r>
            <a:r>
              <a:rPr lang="zh-CN" altLang="en-US" dirty="0"/>
              <a:t>，设置操作状态为成功。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最后返回操作状态。</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221624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（录屏）根据算法思想步骤描述，写出对应的程序。</a:t>
            </a:r>
            <a:endParaRPr lang="en-US" altLang="zh-CN" dirty="0"/>
          </a:p>
          <a:p>
            <a:pPr lvl="1"/>
            <a:r>
              <a:rPr lang="zh-CN" altLang="en-US" dirty="0"/>
              <a:t>首先是初始化。</a:t>
            </a:r>
            <a:r>
              <a:rPr lang="en-US" altLang="zh-CN" sz="2200" dirty="0">
                <a:solidFill>
                  <a:srgbClr val="2B91AF"/>
                </a:solidFill>
                <a:highlight>
                  <a:srgbClr val="FFFFFF"/>
                </a:highlight>
                <a:latin typeface="Consolas" panose="020B0609020204030204" pitchFamily="49" charset="0"/>
              </a:rPr>
              <a:t>Status</a:t>
            </a:r>
            <a:r>
              <a:rPr lang="en-US" altLang="zh-CN" sz="2200" dirty="0">
                <a:solidFill>
                  <a:srgbClr val="000000"/>
                </a:solidFill>
                <a:highlight>
                  <a:srgbClr val="FFFFFF"/>
                </a:highlight>
                <a:latin typeface="Consolas" panose="020B0609020204030204" pitchFamily="49" charset="0"/>
              </a:rPr>
              <a:t> s = </a:t>
            </a:r>
            <a:r>
              <a:rPr lang="en-US" altLang="zh-CN" sz="2200" dirty="0" err="1">
                <a:solidFill>
                  <a:srgbClr val="2F4F4F"/>
                </a:solidFill>
                <a:highlight>
                  <a:srgbClr val="FFFFFF"/>
                </a:highlight>
                <a:latin typeface="Consolas" panose="020B0609020204030204" pitchFamily="49" charset="0"/>
              </a:rPr>
              <a:t>range_error</a:t>
            </a:r>
            <a:r>
              <a:rPr lang="en-US" altLang="zh-CN" sz="2200" dirty="0">
                <a:solidFill>
                  <a:srgbClr val="000000"/>
                </a:solidFill>
                <a:highlight>
                  <a:srgbClr val="FFFFFF"/>
                </a:highlight>
                <a:latin typeface="Consolas" panose="020B0609020204030204" pitchFamily="49" charset="0"/>
              </a:rPr>
              <a:t>;</a:t>
            </a:r>
          </a:p>
          <a:p>
            <a:pPr lvl="1"/>
            <a:r>
              <a:rPr lang="en-US" altLang="zh-CN" sz="2200" dirty="0" err="1">
                <a:solidFill>
                  <a:srgbClr val="2B91AF"/>
                </a:solidFill>
                <a:highlight>
                  <a:srgbClr val="FFFFFF"/>
                </a:highlight>
                <a:latin typeface="Consolas" panose="020B0609020204030204" pitchFamily="49" charset="0"/>
              </a:rPr>
              <a:t>Ptr</a:t>
            </a:r>
            <a:r>
              <a:rPr lang="en-US" altLang="zh-CN" sz="2200" dirty="0">
                <a:solidFill>
                  <a:srgbClr val="000000"/>
                </a:solidFill>
                <a:highlight>
                  <a:srgbClr val="FFFFFF"/>
                </a:highlight>
                <a:latin typeface="Consolas" panose="020B0609020204030204" pitchFamily="49" charset="0"/>
              </a:rPr>
              <a:t> p = (*</a:t>
            </a:r>
            <a:r>
              <a:rPr lang="en-US" altLang="zh-CN" sz="2200" dirty="0">
                <a:solidFill>
                  <a:srgbClr val="808080"/>
                </a:solidFill>
                <a:highlight>
                  <a:srgbClr val="FFFFFF"/>
                </a:highlight>
                <a:latin typeface="Consolas" panose="020B0609020204030204" pitchFamily="49" charset="0"/>
              </a:rPr>
              <a:t>L</a:t>
            </a:r>
            <a:r>
              <a:rPr lang="en-US" altLang="zh-CN" sz="2200" dirty="0">
                <a:solidFill>
                  <a:srgbClr val="000000"/>
                </a:solidFill>
                <a:highlight>
                  <a:srgbClr val="FFFFFF"/>
                </a:highlight>
                <a:latin typeface="Consolas" panose="020B0609020204030204" pitchFamily="49" charset="0"/>
              </a:rPr>
              <a:t>)-&gt;next;</a:t>
            </a:r>
          </a:p>
          <a:p>
            <a:pPr lvl="1"/>
            <a:r>
              <a:rPr lang="en-US" altLang="zh-CN" sz="2200" dirty="0" err="1">
                <a:solidFill>
                  <a:srgbClr val="0000FF"/>
                </a:solidFill>
                <a:highlight>
                  <a:srgbClr val="FFFFFF"/>
                </a:highlight>
                <a:latin typeface="Consolas" panose="020B0609020204030204" pitchFamily="49" charset="0"/>
              </a:rPr>
              <a:t>int</a:t>
            </a:r>
            <a:r>
              <a:rPr lang="en-US" altLang="zh-CN" sz="2200" dirty="0">
                <a:solidFill>
                  <a:srgbClr val="000000"/>
                </a:solidFill>
                <a:highlight>
                  <a:srgbClr val="FFFFFF"/>
                </a:highlight>
                <a:latin typeface="Consolas" panose="020B0609020204030204" pitchFamily="49" charset="0"/>
              </a:rPr>
              <a:t> </a:t>
            </a:r>
            <a:r>
              <a:rPr lang="en-US" altLang="zh-CN" sz="2200" dirty="0" err="1">
                <a:solidFill>
                  <a:srgbClr val="000000"/>
                </a:solidFill>
                <a:highlight>
                  <a:srgbClr val="FFFFFF"/>
                </a:highlight>
                <a:latin typeface="Consolas" panose="020B0609020204030204" pitchFamily="49" charset="0"/>
              </a:rPr>
              <a:t>i</a:t>
            </a:r>
            <a:r>
              <a:rPr lang="en-US" altLang="zh-CN" sz="2200" dirty="0">
                <a:solidFill>
                  <a:srgbClr val="000000"/>
                </a:solidFill>
                <a:highlight>
                  <a:srgbClr val="FFFFFF"/>
                </a:highlight>
                <a:latin typeface="Consolas" panose="020B0609020204030204" pitchFamily="49" charset="0"/>
              </a:rPr>
              <a:t> = 1;</a:t>
            </a:r>
          </a:p>
          <a:p>
            <a:pPr lvl="1"/>
            <a:r>
              <a:rPr lang="zh-CN" altLang="en-US" dirty="0"/>
              <a:t>然后循环语句：</a:t>
            </a:r>
            <a:r>
              <a:rPr lang="en-US" altLang="zh-CN" sz="2200" dirty="0">
                <a:solidFill>
                  <a:srgbClr val="0000FF"/>
                </a:solidFill>
                <a:highlight>
                  <a:srgbClr val="FFFFFF"/>
                </a:highlight>
                <a:latin typeface="Consolas" panose="020B0609020204030204" pitchFamily="49" charset="0"/>
              </a:rPr>
              <a:t>while</a:t>
            </a:r>
            <a:r>
              <a:rPr lang="en-US" altLang="zh-CN" sz="2200" dirty="0">
                <a:solidFill>
                  <a:srgbClr val="000000"/>
                </a:solidFill>
                <a:highlight>
                  <a:srgbClr val="FFFFFF"/>
                </a:highlight>
                <a:latin typeface="Consolas" panose="020B0609020204030204" pitchFamily="49" charset="0"/>
              </a:rPr>
              <a:t> (p != </a:t>
            </a:r>
            <a:r>
              <a:rPr lang="en-US" altLang="zh-CN" sz="2200" dirty="0">
                <a:solidFill>
                  <a:srgbClr val="6F008A"/>
                </a:solidFill>
                <a:highlight>
                  <a:srgbClr val="FFFFFF"/>
                </a:highlight>
                <a:latin typeface="Consolas" panose="020B0609020204030204" pitchFamily="49" charset="0"/>
              </a:rPr>
              <a:t>NULL</a:t>
            </a:r>
            <a:r>
              <a:rPr lang="en-US" altLang="zh-CN" sz="2200" dirty="0">
                <a:solidFill>
                  <a:srgbClr val="000000"/>
                </a:solidFill>
                <a:highlight>
                  <a:srgbClr val="FFFFFF"/>
                </a:highlight>
                <a:latin typeface="Consolas" panose="020B0609020204030204" pitchFamily="49" charset="0"/>
              </a:rPr>
              <a:t>){</a:t>
            </a:r>
          </a:p>
          <a:p>
            <a:pPr lvl="2"/>
            <a:r>
              <a:rPr lang="en-US" altLang="zh-CN" sz="2200" dirty="0">
                <a:solidFill>
                  <a:srgbClr val="0000FF"/>
                </a:solidFill>
                <a:highlight>
                  <a:srgbClr val="FFFFFF"/>
                </a:highlight>
                <a:latin typeface="Consolas" panose="020B0609020204030204" pitchFamily="49" charset="0"/>
              </a:rPr>
              <a:t>if</a:t>
            </a:r>
            <a:r>
              <a:rPr lang="en-US" altLang="zh-CN" sz="2200" dirty="0">
                <a:solidFill>
                  <a:srgbClr val="000000"/>
                </a:solidFill>
                <a:highlight>
                  <a:srgbClr val="FFFFFF"/>
                </a:highlight>
                <a:latin typeface="Consolas" panose="020B0609020204030204" pitchFamily="49" charset="0"/>
              </a:rPr>
              <a:t> (p-&gt;</a:t>
            </a:r>
            <a:r>
              <a:rPr lang="en-US" altLang="zh-CN" sz="2200" dirty="0" err="1">
                <a:solidFill>
                  <a:srgbClr val="000000"/>
                </a:solidFill>
                <a:highlight>
                  <a:srgbClr val="FFFFFF"/>
                </a:highlight>
                <a:latin typeface="Consolas" panose="020B0609020204030204" pitchFamily="49" charset="0"/>
              </a:rPr>
              <a:t>elem</a:t>
            </a:r>
            <a:r>
              <a:rPr lang="en-US" altLang="zh-CN" sz="2200" dirty="0">
                <a:solidFill>
                  <a:srgbClr val="000000"/>
                </a:solidFill>
                <a:highlight>
                  <a:srgbClr val="FFFFFF"/>
                </a:highlight>
                <a:latin typeface="Consolas" panose="020B0609020204030204" pitchFamily="49" charset="0"/>
              </a:rPr>
              <a:t> == </a:t>
            </a:r>
            <a:r>
              <a:rPr lang="en-US" altLang="zh-CN" sz="2200" dirty="0" err="1">
                <a:solidFill>
                  <a:srgbClr val="808080"/>
                </a:solidFill>
                <a:highlight>
                  <a:srgbClr val="FFFFFF"/>
                </a:highlight>
                <a:latin typeface="Consolas" panose="020B0609020204030204" pitchFamily="49" charset="0"/>
              </a:rPr>
              <a:t>elem</a:t>
            </a:r>
            <a:r>
              <a:rPr lang="en-US" altLang="zh-CN" sz="2200" dirty="0">
                <a:solidFill>
                  <a:srgbClr val="000000"/>
                </a:solidFill>
                <a:highlight>
                  <a:srgbClr val="FFFFFF"/>
                </a:highlight>
                <a:latin typeface="Consolas" panose="020B0609020204030204" pitchFamily="49" charset="0"/>
              </a:rPr>
              <a:t>)</a:t>
            </a:r>
            <a:r>
              <a:rPr lang="en-US" altLang="zh-CN" sz="2200" dirty="0">
                <a:solidFill>
                  <a:srgbClr val="0000FF"/>
                </a:solidFill>
                <a:highlight>
                  <a:srgbClr val="FFFFFF"/>
                </a:highlight>
                <a:latin typeface="Consolas" panose="020B0609020204030204" pitchFamily="49" charset="0"/>
              </a:rPr>
              <a:t>break</a:t>
            </a:r>
            <a:r>
              <a:rPr lang="en-US" altLang="zh-CN" sz="2200" dirty="0">
                <a:solidFill>
                  <a:srgbClr val="000000"/>
                </a:solidFill>
                <a:highlight>
                  <a:srgbClr val="FFFFFF"/>
                </a:highlight>
                <a:latin typeface="Consolas" panose="020B0609020204030204" pitchFamily="49" charset="0"/>
              </a:rPr>
              <a:t>;</a:t>
            </a:r>
          </a:p>
          <a:p>
            <a:pPr lvl="2"/>
            <a:r>
              <a:rPr lang="en-US" altLang="zh-CN" sz="2200" dirty="0" err="1">
                <a:solidFill>
                  <a:srgbClr val="000000"/>
                </a:solidFill>
                <a:highlight>
                  <a:srgbClr val="FFFFFF"/>
                </a:highlight>
                <a:latin typeface="Consolas" panose="020B0609020204030204" pitchFamily="49" charset="0"/>
              </a:rPr>
              <a:t>i</a:t>
            </a:r>
            <a:r>
              <a:rPr lang="en-US" altLang="zh-CN" sz="2200" dirty="0">
                <a:solidFill>
                  <a:srgbClr val="000000"/>
                </a:solidFill>
                <a:highlight>
                  <a:srgbClr val="FFFFFF"/>
                </a:highlight>
                <a:latin typeface="Consolas" panose="020B0609020204030204" pitchFamily="49" charset="0"/>
              </a:rPr>
              <a:t>++;</a:t>
            </a:r>
          </a:p>
          <a:p>
            <a:pPr lvl="2"/>
            <a:r>
              <a:rPr lang="en-US" altLang="zh-CN" sz="2200" dirty="0">
                <a:solidFill>
                  <a:srgbClr val="000000"/>
                </a:solidFill>
                <a:highlight>
                  <a:srgbClr val="FFFFFF"/>
                </a:highlight>
                <a:latin typeface="Consolas" panose="020B0609020204030204" pitchFamily="49" charset="0"/>
              </a:rPr>
              <a:t>p = p-&gt;next;</a:t>
            </a:r>
          </a:p>
          <a:p>
            <a:pPr lvl="1"/>
            <a:r>
              <a:rPr lang="en-US" altLang="zh-CN" sz="2200" dirty="0">
                <a:solidFill>
                  <a:srgbClr val="000000"/>
                </a:solidFill>
                <a:highlight>
                  <a:srgbClr val="FFFFFF"/>
                </a:highlight>
                <a:latin typeface="Consolas" panose="020B0609020204030204" pitchFamily="49" charset="0"/>
              </a:rPr>
              <a:t>}</a:t>
            </a:r>
          </a:p>
          <a:p>
            <a:pPr lvl="1"/>
            <a:r>
              <a:rPr lang="zh-CN" altLang="en-US" dirty="0"/>
              <a:t>最后是循环退出根据查找成功与否的操作：</a:t>
            </a:r>
            <a:r>
              <a:rPr lang="en-US" altLang="zh-CN" sz="2200" dirty="0">
                <a:solidFill>
                  <a:srgbClr val="0000FF"/>
                </a:solidFill>
                <a:highlight>
                  <a:srgbClr val="FFFFFF"/>
                </a:highlight>
                <a:latin typeface="Consolas" panose="020B0609020204030204" pitchFamily="49" charset="0"/>
              </a:rPr>
              <a:t>if</a:t>
            </a:r>
            <a:r>
              <a:rPr lang="en-US" altLang="zh-CN" sz="2200" dirty="0">
                <a:solidFill>
                  <a:srgbClr val="000000"/>
                </a:solidFill>
                <a:highlight>
                  <a:srgbClr val="FFFFFF"/>
                </a:highlight>
                <a:latin typeface="Consolas" panose="020B0609020204030204" pitchFamily="49" charset="0"/>
              </a:rPr>
              <a:t> (p){</a:t>
            </a:r>
          </a:p>
          <a:p>
            <a:pPr lvl="2"/>
            <a:r>
              <a:rPr lang="en-US" altLang="zh-CN" sz="2200" dirty="0">
                <a:solidFill>
                  <a:srgbClr val="000000"/>
                </a:solidFill>
                <a:highlight>
                  <a:srgbClr val="FFFFFF"/>
                </a:highlight>
                <a:latin typeface="Consolas" panose="020B0609020204030204" pitchFamily="49" charset="0"/>
              </a:rPr>
              <a:t>*</a:t>
            </a:r>
            <a:r>
              <a:rPr lang="en-US" altLang="zh-CN" sz="2200" dirty="0" err="1">
                <a:solidFill>
                  <a:srgbClr val="808080"/>
                </a:solidFill>
                <a:highlight>
                  <a:srgbClr val="FFFFFF"/>
                </a:highlight>
                <a:latin typeface="Consolas" panose="020B0609020204030204" pitchFamily="49" charset="0"/>
              </a:rPr>
              <a:t>pos</a:t>
            </a:r>
            <a:r>
              <a:rPr lang="en-US" altLang="zh-CN" sz="2200" dirty="0">
                <a:solidFill>
                  <a:srgbClr val="000000"/>
                </a:solidFill>
                <a:highlight>
                  <a:srgbClr val="FFFFFF"/>
                </a:highlight>
                <a:latin typeface="Consolas" panose="020B0609020204030204" pitchFamily="49" charset="0"/>
              </a:rPr>
              <a:t> = </a:t>
            </a:r>
            <a:r>
              <a:rPr lang="en-US" altLang="zh-CN" sz="2200" dirty="0" err="1">
                <a:solidFill>
                  <a:srgbClr val="000000"/>
                </a:solidFill>
                <a:highlight>
                  <a:srgbClr val="FFFFFF"/>
                </a:highlight>
                <a:latin typeface="Consolas" panose="020B0609020204030204" pitchFamily="49" charset="0"/>
              </a:rPr>
              <a:t>i</a:t>
            </a:r>
            <a:r>
              <a:rPr lang="en-US" altLang="zh-CN" sz="2200" dirty="0">
                <a:solidFill>
                  <a:srgbClr val="000000"/>
                </a:solidFill>
                <a:highlight>
                  <a:srgbClr val="FFFFFF"/>
                </a:highlight>
                <a:latin typeface="Consolas" panose="020B0609020204030204" pitchFamily="49" charset="0"/>
              </a:rPr>
              <a:t>;</a:t>
            </a:r>
          </a:p>
          <a:p>
            <a:pPr lvl="2"/>
            <a:r>
              <a:rPr lang="en-US" altLang="zh-CN" sz="2200" dirty="0">
                <a:solidFill>
                  <a:srgbClr val="000000"/>
                </a:solidFill>
                <a:highlight>
                  <a:srgbClr val="FFFFFF"/>
                </a:highlight>
                <a:latin typeface="Consolas" panose="020B0609020204030204" pitchFamily="49" charset="0"/>
              </a:rPr>
              <a:t>s = </a:t>
            </a:r>
            <a:r>
              <a:rPr lang="en-US" altLang="zh-CN" sz="2200" dirty="0">
                <a:solidFill>
                  <a:srgbClr val="2F4F4F"/>
                </a:solidFill>
                <a:highlight>
                  <a:srgbClr val="FFFFFF"/>
                </a:highlight>
                <a:latin typeface="Consolas" panose="020B0609020204030204" pitchFamily="49" charset="0"/>
              </a:rPr>
              <a:t>success</a:t>
            </a:r>
            <a:r>
              <a:rPr lang="en-US" altLang="zh-CN" sz="2200" dirty="0">
                <a:solidFill>
                  <a:srgbClr val="000000"/>
                </a:solidFill>
                <a:highlight>
                  <a:srgbClr val="FFFFFF"/>
                </a:highlight>
                <a:latin typeface="Consolas" panose="020B0609020204030204" pitchFamily="49" charset="0"/>
              </a:rPr>
              <a:t>;</a:t>
            </a:r>
          </a:p>
          <a:p>
            <a:pPr lvl="1"/>
            <a:r>
              <a:rPr lang="en-US" altLang="zh-CN" sz="2200" dirty="0">
                <a:solidFill>
                  <a:srgbClr val="000000"/>
                </a:solidFill>
                <a:highlight>
                  <a:srgbClr val="FFFFFF"/>
                </a:highlight>
                <a:latin typeface="Consolas" panose="020B0609020204030204" pitchFamily="49" charset="0"/>
              </a:rPr>
              <a:t>}</a:t>
            </a:r>
          </a:p>
          <a:p>
            <a:pPr lvl="1"/>
            <a:r>
              <a:rPr lang="zh-CN" altLang="en-US" sz="2200" dirty="0">
                <a:solidFill>
                  <a:srgbClr val="000000"/>
                </a:solidFill>
                <a:highlight>
                  <a:srgbClr val="FFFFFF"/>
                </a:highlight>
                <a:latin typeface="Consolas" panose="020B0609020204030204" pitchFamily="49" charset="0"/>
              </a:rPr>
              <a:t>循环还可以这样修改：</a:t>
            </a:r>
            <a:r>
              <a:rPr lang="en-US" altLang="zh-CN" sz="2200" b="1" dirty="0"/>
              <a:t>while(p &amp;&amp; </a:t>
            </a:r>
            <a:r>
              <a:rPr lang="en-US" altLang="zh-CN" sz="2200" b="1" dirty="0">
                <a:solidFill>
                  <a:srgbClr val="FF0000"/>
                </a:solidFill>
              </a:rPr>
              <a:t>p-&gt;data </a:t>
            </a:r>
            <a:r>
              <a:rPr lang="en-US" altLang="zh-CN" sz="2200" b="1" dirty="0"/>
              <a:t>!=</a:t>
            </a:r>
            <a:r>
              <a:rPr lang="en-US" altLang="zh-CN" sz="2200" dirty="0"/>
              <a:t> </a:t>
            </a:r>
            <a:r>
              <a:rPr lang="en-US" altLang="zh-CN" sz="2200" b="1" dirty="0" err="1">
                <a:solidFill>
                  <a:srgbClr val="FF0000"/>
                </a:solidFill>
              </a:rPr>
              <a:t>elem</a:t>
            </a:r>
            <a:r>
              <a:rPr lang="en-US" altLang="zh-CN" sz="2200" dirty="0"/>
              <a:t> </a:t>
            </a:r>
            <a:r>
              <a:rPr lang="en-US" altLang="zh-CN" sz="2200" b="1" dirty="0"/>
              <a:t>){ </a:t>
            </a:r>
          </a:p>
          <a:p>
            <a:pPr lvl="1"/>
            <a:r>
              <a:rPr lang="en-US" altLang="zh-CN" sz="2200" b="1" dirty="0"/>
              <a:t>	</a:t>
            </a:r>
            <a:r>
              <a:rPr lang="en-US" altLang="zh-CN" sz="2200" b="1" dirty="0" err="1"/>
              <a:t>i</a:t>
            </a:r>
            <a:r>
              <a:rPr lang="en-US" altLang="zh-CN" sz="2200" b="1" dirty="0"/>
              <a:t>++;</a:t>
            </a:r>
          </a:p>
          <a:p>
            <a:pPr lvl="1"/>
            <a:r>
              <a:rPr lang="en-US" altLang="zh-CN" sz="2200" b="1" dirty="0"/>
              <a:t>	p=p-&gt;next;   </a:t>
            </a:r>
          </a:p>
          <a:p>
            <a:pPr lvl="1"/>
            <a:r>
              <a:rPr lang="en-US" altLang="zh-CN" sz="2200" b="1" dirty="0"/>
              <a:t>}</a:t>
            </a:r>
            <a:endParaRPr lang="zh-CN" altLang="en-US" sz="2200" dirty="0"/>
          </a:p>
          <a:p>
            <a:pPr lvl="1"/>
            <a:r>
              <a:rPr lang="zh-CN" altLang="en-US" sz="2200" dirty="0">
                <a:solidFill>
                  <a:srgbClr val="000000"/>
                </a:solidFill>
                <a:highlight>
                  <a:srgbClr val="FFFFFF"/>
                </a:highlight>
                <a:latin typeface="Consolas" panose="020B0609020204030204" pitchFamily="49" charset="0"/>
              </a:rPr>
              <a:t>按值查找最好的情况是待查找数据在线性表的第一个位置，一下就找到了；最坏情况是线性表没有待查找数据，则需要将整个线性表比较完才知道查找失败，需要和线性表的所有数据比较，假设线性表有</a:t>
            </a:r>
            <a:r>
              <a:rPr lang="en-US" altLang="zh-CN" sz="2200" dirty="0">
                <a:solidFill>
                  <a:srgbClr val="000000"/>
                </a:solidFill>
                <a:highlight>
                  <a:srgbClr val="FFFFFF"/>
                </a:highlight>
                <a:latin typeface="Consolas" panose="020B0609020204030204" pitchFamily="49" charset="0"/>
              </a:rPr>
              <a:t>n</a:t>
            </a:r>
            <a:r>
              <a:rPr lang="zh-CN" altLang="en-US" sz="2200" dirty="0">
                <a:solidFill>
                  <a:srgbClr val="000000"/>
                </a:solidFill>
                <a:highlight>
                  <a:srgbClr val="FFFFFF"/>
                </a:highlight>
                <a:latin typeface="Consolas" panose="020B0609020204030204" pitchFamily="49" charset="0"/>
              </a:rPr>
              <a:t>个数据，则时间复杂度为</a:t>
            </a:r>
            <a:r>
              <a:rPr lang="en-US" altLang="zh-CN" sz="2200" dirty="0">
                <a:solidFill>
                  <a:srgbClr val="000000"/>
                </a:solidFill>
                <a:highlight>
                  <a:srgbClr val="FFFFFF"/>
                </a:highlight>
                <a:latin typeface="Consolas" panose="020B0609020204030204" pitchFamily="49" charset="0"/>
              </a:rPr>
              <a:t>O(n)</a:t>
            </a:r>
            <a:r>
              <a:rPr lang="zh-CN" altLang="en-US" sz="2200">
                <a:solidFill>
                  <a:srgbClr val="000000"/>
                </a:solidFill>
                <a:highlight>
                  <a:srgbClr val="FFFFFF"/>
                </a:highlight>
                <a:latin typeface="Consolas" panose="020B0609020204030204" pitchFamily="49" charset="0"/>
              </a:rPr>
              <a:t>。</a:t>
            </a:r>
            <a:endParaRPr lang="en-US" altLang="zh-CN" sz="2200" dirty="0">
              <a:solidFill>
                <a:srgbClr val="00000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06900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（录屏）我们再来看看单链表上插入结点操作。比如在第</a:t>
            </a:r>
            <a:r>
              <a:rPr lang="en-US" altLang="zh-CN" dirty="0" err="1"/>
              <a:t>i</a:t>
            </a:r>
            <a:r>
              <a:rPr lang="zh-CN" altLang="en-US" dirty="0"/>
              <a:t>个位置插入数据</a:t>
            </a:r>
            <a:r>
              <a:rPr lang="en-US" altLang="zh-CN" dirty="0" err="1"/>
              <a:t>elem</a:t>
            </a:r>
            <a:r>
              <a:rPr lang="zh-CN" altLang="en-US" dirty="0"/>
              <a:t>，就需要先分配一个结点，比如</a:t>
            </a:r>
            <a:r>
              <a:rPr lang="en-US" altLang="zh-CN" dirty="0"/>
              <a:t>s</a:t>
            </a:r>
            <a:r>
              <a:rPr lang="zh-CN" altLang="en-US" dirty="0"/>
              <a:t>指针指向这个新结点，里面的数据域存储</a:t>
            </a:r>
            <a:r>
              <a:rPr lang="en-US" altLang="zh-CN" dirty="0" err="1"/>
              <a:t>elem</a:t>
            </a:r>
            <a:r>
              <a:rPr lang="zh-CN" altLang="en-US" dirty="0"/>
              <a:t>元素，要插入结点，就需要先定位要插入的位置，所以用一个临时指针</a:t>
            </a:r>
            <a:r>
              <a:rPr lang="en-US" altLang="zh-CN" dirty="0"/>
              <a:t>p</a:t>
            </a:r>
            <a:r>
              <a:rPr lang="zh-CN" altLang="en-US" dirty="0"/>
              <a:t>，从第一个元素结点开始依次向后寻找，直到找到</a:t>
            </a:r>
            <a:r>
              <a:rPr lang="en-US" altLang="zh-CN" dirty="0"/>
              <a:t>i-1</a:t>
            </a:r>
            <a:r>
              <a:rPr lang="zh-CN" altLang="en-US" dirty="0"/>
              <a:t>这个位置，下面就在</a:t>
            </a:r>
            <a:r>
              <a:rPr lang="en-US" altLang="zh-CN" dirty="0"/>
              <a:t>p</a:t>
            </a:r>
            <a:r>
              <a:rPr lang="zh-CN" altLang="en-US" dirty="0"/>
              <a:t>指针所指结点后面做插入操作。首先做</a:t>
            </a:r>
            <a:r>
              <a:rPr lang="en-US" altLang="zh-CN" dirty="0"/>
              <a:t>s-&gt;next=p-&gt;next,</a:t>
            </a:r>
            <a:r>
              <a:rPr lang="zh-CN" altLang="en-US" dirty="0"/>
              <a:t>然后</a:t>
            </a:r>
            <a:r>
              <a:rPr lang="en-US" altLang="zh-CN" dirty="0"/>
              <a:t>p-&gt;next=s</a:t>
            </a:r>
            <a:r>
              <a:rPr lang="zh-CN" altLang="en-US" dirty="0"/>
              <a:t>，这样就实现了将</a:t>
            </a:r>
            <a:r>
              <a:rPr lang="en-US" altLang="zh-CN" dirty="0"/>
              <a:t>s</a:t>
            </a:r>
            <a:r>
              <a:rPr lang="zh-CN" altLang="en-US" dirty="0"/>
              <a:t>所指结点挂在单链表指定位置。要注意的是如果我们挂的代码是这样的：先</a:t>
            </a:r>
            <a:r>
              <a:rPr lang="en-US" altLang="zh-CN" dirty="0"/>
              <a:t>p-&gt;next=s</a:t>
            </a:r>
            <a:r>
              <a:rPr lang="zh-CN" altLang="en-US" dirty="0"/>
              <a:t>，，再</a:t>
            </a:r>
            <a:r>
              <a:rPr lang="en-US" altLang="zh-CN" dirty="0"/>
              <a:t>s-&gt;next=p-&gt;next</a:t>
            </a:r>
            <a:r>
              <a:rPr lang="zh-CN" altLang="en-US" dirty="0"/>
              <a:t>，可能发生什么情况？因为先做了</a:t>
            </a:r>
            <a:r>
              <a:rPr lang="en-US" altLang="zh-CN" dirty="0"/>
              <a:t>p-&gt;next=s;</a:t>
            </a:r>
            <a:endParaRPr lang="zh-CN" altLang="en-US" dirty="0"/>
          </a:p>
          <a:p>
            <a:r>
              <a:rPr lang="zh-CN" altLang="en-US" dirty="0"/>
              <a:t>则</a:t>
            </a:r>
            <a:r>
              <a:rPr lang="en-US" altLang="zh-CN" dirty="0" err="1"/>
              <a:t>ai</a:t>
            </a:r>
            <a:r>
              <a:rPr lang="zh-CN" altLang="en-US" dirty="0"/>
              <a:t>结点从单链表断掉，则</a:t>
            </a:r>
            <a:r>
              <a:rPr lang="en-US" altLang="zh-CN" dirty="0" err="1"/>
              <a:t>ai</a:t>
            </a:r>
            <a:r>
              <a:rPr lang="zh-CN" altLang="en-US" dirty="0"/>
              <a:t>及之后结点都无法再访问到。所以我们需要先</a:t>
            </a:r>
            <a:r>
              <a:rPr lang="en-US" altLang="zh-CN" dirty="0"/>
              <a:t>s-&gt;next=p-&gt;next</a:t>
            </a:r>
            <a:r>
              <a:rPr lang="zh-CN" altLang="en-US" dirty="0"/>
              <a:t>，让</a:t>
            </a:r>
            <a:r>
              <a:rPr lang="en-US" altLang="zh-CN" dirty="0"/>
              <a:t>s</a:t>
            </a:r>
            <a:r>
              <a:rPr lang="zh-CN" altLang="en-US" dirty="0"/>
              <a:t>结点的指针域指向单链表后面结点首地址，避免单链表断掉。</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311346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50000"/>
              </a:spcBef>
              <a:buFontTx/>
              <a:buChar char="•"/>
            </a:pPr>
            <a:r>
              <a:rPr lang="zh-CN" altLang="en-US" dirty="0"/>
              <a:t>（录屏）下面我们再看看代码。首先通过</a:t>
            </a:r>
            <a:r>
              <a:rPr lang="en-US" altLang="zh-CN" sz="1200" dirty="0">
                <a:solidFill>
                  <a:srgbClr val="000000"/>
                </a:solidFill>
                <a:highlight>
                  <a:srgbClr val="FFFFFF"/>
                </a:highlight>
                <a:latin typeface="Consolas" panose="020B0609020204030204" pitchFamily="49" charset="0"/>
              </a:rPr>
              <a:t>s = </a:t>
            </a:r>
            <a:r>
              <a:rPr lang="en-US" altLang="zh-CN" sz="1200" dirty="0" err="1">
                <a:solidFill>
                  <a:srgbClr val="000000"/>
                </a:solidFill>
                <a:highlight>
                  <a:srgbClr val="FFFFFF"/>
                </a:highlight>
                <a:latin typeface="Consolas" panose="020B0609020204030204" pitchFamily="49" charset="0"/>
              </a:rPr>
              <a:t>List_Retrival</a:t>
            </a:r>
            <a:r>
              <a:rPr lang="en-US" altLang="zh-CN" sz="1200">
                <a:solidFill>
                  <a:srgbClr val="000000"/>
                </a:solidFill>
                <a:highlight>
                  <a:srgbClr val="FFFFFF"/>
                </a:highlight>
                <a:latin typeface="Consolas" panose="020B0609020204030204" pitchFamily="49" charset="0"/>
              </a:rPr>
              <a:t> (</a:t>
            </a:r>
            <a:r>
              <a:rPr lang="en-US" altLang="zh-CN" sz="1200" dirty="0">
                <a:solidFill>
                  <a:srgbClr val="000000"/>
                </a:solidFill>
                <a:highlight>
                  <a:srgbClr val="FFFFFF"/>
                </a:highlight>
                <a:latin typeface="Consolas" panose="020B0609020204030204" pitchFamily="49" charset="0"/>
              </a:rPr>
              <a:t>L, pos-1, &amp;pre);</a:t>
            </a:r>
            <a:r>
              <a:rPr lang="zh-CN" altLang="en-US" sz="1200" dirty="0">
                <a:solidFill>
                  <a:srgbClr val="000000"/>
                </a:solidFill>
                <a:highlight>
                  <a:srgbClr val="FFFFFF"/>
                </a:highlight>
                <a:latin typeface="Consolas" panose="020B0609020204030204" pitchFamily="49" charset="0"/>
              </a:rPr>
              <a:t>定位到待插入结点位置的前驱位置，用</a:t>
            </a:r>
            <a:r>
              <a:rPr lang="en-US" altLang="zh-CN" sz="1200" dirty="0">
                <a:solidFill>
                  <a:srgbClr val="000000"/>
                </a:solidFill>
                <a:highlight>
                  <a:srgbClr val="FFFFFF"/>
                </a:highlight>
                <a:latin typeface="Consolas" panose="020B0609020204030204" pitchFamily="49" charset="0"/>
              </a:rPr>
              <a:t>p</a:t>
            </a:r>
            <a:r>
              <a:rPr lang="zh-CN" altLang="en-US" sz="1200" dirty="0">
                <a:solidFill>
                  <a:srgbClr val="000000"/>
                </a:solidFill>
                <a:highlight>
                  <a:srgbClr val="FFFFFF"/>
                </a:highlight>
                <a:latin typeface="Consolas" panose="020B0609020204030204" pitchFamily="49" charset="0"/>
              </a:rPr>
              <a:t>指针指向这个位置。如果定位成功，则用</a:t>
            </a:r>
            <a:r>
              <a:rPr lang="en-US" altLang="zh-CN" sz="1200" dirty="0">
                <a:solidFill>
                  <a:srgbClr val="000000"/>
                </a:solidFill>
                <a:highlight>
                  <a:srgbClr val="FFFFFF"/>
                </a:highlight>
                <a:latin typeface="Consolas" panose="020B0609020204030204" pitchFamily="49" charset="0"/>
              </a:rPr>
              <a:t>s</a:t>
            </a:r>
            <a:r>
              <a:rPr lang="zh-CN" altLang="en-US" sz="1200" dirty="0">
                <a:solidFill>
                  <a:srgbClr val="000000"/>
                </a:solidFill>
                <a:highlight>
                  <a:srgbClr val="FFFFFF"/>
                </a:highlight>
                <a:latin typeface="Consolas" panose="020B0609020204030204" pitchFamily="49" charset="0"/>
              </a:rPr>
              <a:t>指针指向新分配的结点空间，如果分配成功，则将</a:t>
            </a:r>
            <a:r>
              <a:rPr lang="en-US" altLang="zh-CN" sz="1200" dirty="0">
                <a:solidFill>
                  <a:srgbClr val="000000"/>
                </a:solidFill>
                <a:highlight>
                  <a:srgbClr val="FFFFFF"/>
                </a:highlight>
                <a:latin typeface="Consolas" panose="020B0609020204030204" pitchFamily="49" charset="0"/>
              </a:rPr>
              <a:t>s</a:t>
            </a:r>
            <a:r>
              <a:rPr lang="zh-CN" altLang="en-US" sz="1200" dirty="0">
                <a:solidFill>
                  <a:srgbClr val="000000"/>
                </a:solidFill>
                <a:highlight>
                  <a:srgbClr val="FFFFFF"/>
                </a:highlight>
                <a:latin typeface="Consolas" panose="020B0609020204030204" pitchFamily="49" charset="0"/>
              </a:rPr>
              <a:t>所指结点挂到单链表</a:t>
            </a:r>
            <a:r>
              <a:rPr lang="en-US" altLang="zh-CN" sz="1200" dirty="0">
                <a:solidFill>
                  <a:srgbClr val="000000"/>
                </a:solidFill>
                <a:highlight>
                  <a:srgbClr val="FFFFFF"/>
                </a:highlight>
                <a:latin typeface="Consolas" panose="020B0609020204030204" pitchFamily="49" charset="0"/>
              </a:rPr>
              <a:t>p</a:t>
            </a:r>
            <a:r>
              <a:rPr lang="zh-CN" altLang="en-US" sz="1200" dirty="0">
                <a:solidFill>
                  <a:srgbClr val="000000"/>
                </a:solidFill>
                <a:highlight>
                  <a:srgbClr val="FFFFFF"/>
                </a:highlight>
                <a:latin typeface="Consolas" panose="020B0609020204030204" pitchFamily="49" charset="0"/>
              </a:rPr>
              <a:t>指针所指结点后面，具体过程如下：先将</a:t>
            </a:r>
            <a:r>
              <a:rPr lang="en-US" altLang="zh-CN" sz="1200" dirty="0" err="1">
                <a:solidFill>
                  <a:srgbClr val="000000"/>
                </a:solidFill>
                <a:highlight>
                  <a:srgbClr val="FFFFFF"/>
                </a:highlight>
                <a:latin typeface="Consolas" panose="020B0609020204030204" pitchFamily="49" charset="0"/>
              </a:rPr>
              <a:t>elem</a:t>
            </a:r>
            <a:r>
              <a:rPr lang="zh-CN" altLang="en-US" sz="1200" dirty="0">
                <a:solidFill>
                  <a:srgbClr val="000000"/>
                </a:solidFill>
                <a:highlight>
                  <a:srgbClr val="FFFFFF"/>
                </a:highlight>
                <a:latin typeface="Consolas" panose="020B0609020204030204" pitchFamily="49" charset="0"/>
              </a:rPr>
              <a:t>数据存放到</a:t>
            </a:r>
            <a:r>
              <a:rPr lang="en-US" altLang="zh-CN" sz="1200" dirty="0">
                <a:solidFill>
                  <a:srgbClr val="000000"/>
                </a:solidFill>
                <a:highlight>
                  <a:srgbClr val="FFFFFF"/>
                </a:highlight>
                <a:latin typeface="Consolas" panose="020B0609020204030204" pitchFamily="49" charset="0"/>
              </a:rPr>
              <a:t>s</a:t>
            </a:r>
            <a:r>
              <a:rPr lang="zh-CN" altLang="en-US" sz="1200" dirty="0">
                <a:solidFill>
                  <a:srgbClr val="000000"/>
                </a:solidFill>
                <a:highlight>
                  <a:srgbClr val="FFFFFF"/>
                </a:highlight>
                <a:latin typeface="Consolas" panose="020B0609020204030204" pitchFamily="49" charset="0"/>
              </a:rPr>
              <a:t>所指结点的数据域</a:t>
            </a:r>
            <a:r>
              <a:rPr lang="en-US" altLang="zh-CN" sz="1200" dirty="0">
                <a:solidFill>
                  <a:srgbClr val="000000"/>
                </a:solidFill>
                <a:highlight>
                  <a:srgbClr val="FFFFFF"/>
                </a:highlight>
                <a:latin typeface="Consolas" panose="020B0609020204030204" pitchFamily="49" charset="0"/>
              </a:rPr>
              <a:t>s-&gt;</a:t>
            </a:r>
            <a:r>
              <a:rPr lang="en-US" altLang="zh-CN" sz="1200" dirty="0" err="1">
                <a:solidFill>
                  <a:srgbClr val="000000"/>
                </a:solidFill>
                <a:highlight>
                  <a:srgbClr val="FFFFFF"/>
                </a:highlight>
                <a:latin typeface="Consolas" panose="020B0609020204030204" pitchFamily="49" charset="0"/>
              </a:rPr>
              <a:t>elem</a:t>
            </a:r>
            <a:r>
              <a:rPr lang="en-US" altLang="zh-CN" sz="1200" dirty="0">
                <a:solidFill>
                  <a:srgbClr val="000000"/>
                </a:solidFill>
                <a:highlight>
                  <a:srgbClr val="FFFFFF"/>
                </a:highlight>
                <a:latin typeface="Consolas" panose="020B0609020204030204" pitchFamily="49" charset="0"/>
              </a:rPr>
              <a:t> = </a:t>
            </a:r>
            <a:r>
              <a:rPr lang="en-US" altLang="zh-CN" sz="1200" dirty="0" err="1">
                <a:solidFill>
                  <a:srgbClr val="000000"/>
                </a:solidFill>
                <a:highlight>
                  <a:srgbClr val="FFFFFF"/>
                </a:highlight>
                <a:latin typeface="Consolas" panose="020B0609020204030204" pitchFamily="49" charset="0"/>
              </a:rPr>
              <a:t>elem</a:t>
            </a:r>
            <a:r>
              <a:rPr lang="en-US" altLang="zh-CN" sz="1200" dirty="0">
                <a:solidFill>
                  <a:srgbClr val="000000"/>
                </a:solidFill>
                <a:highlight>
                  <a:srgbClr val="FFFFFF"/>
                </a:highlight>
                <a:latin typeface="Consolas" panose="020B0609020204030204" pitchFamily="49" charset="0"/>
              </a:rPr>
              <a:t>;</a:t>
            </a:r>
            <a:r>
              <a:rPr lang="zh-CN" altLang="en-US" sz="1200" dirty="0">
                <a:solidFill>
                  <a:srgbClr val="000000"/>
                </a:solidFill>
                <a:highlight>
                  <a:srgbClr val="FFFFFF"/>
                </a:highlight>
                <a:latin typeface="Consolas" panose="020B0609020204030204" pitchFamily="49" charset="0"/>
              </a:rPr>
              <a:t>然后</a:t>
            </a:r>
            <a:r>
              <a:rPr lang="en-US" altLang="zh-CN" sz="1200" dirty="0">
                <a:solidFill>
                  <a:srgbClr val="000000"/>
                </a:solidFill>
                <a:highlight>
                  <a:srgbClr val="FFFFFF"/>
                </a:highlight>
                <a:latin typeface="Consolas" panose="020B0609020204030204" pitchFamily="49" charset="0"/>
              </a:rPr>
              <a:t>s-&gt;next = p-&gt;next; </a:t>
            </a:r>
            <a:r>
              <a:rPr lang="zh-CN" altLang="en-US" sz="1200" dirty="0">
                <a:solidFill>
                  <a:srgbClr val="000000"/>
                </a:solidFill>
                <a:highlight>
                  <a:srgbClr val="FFFFFF"/>
                </a:highlight>
                <a:latin typeface="Consolas" panose="020B0609020204030204" pitchFamily="49" charset="0"/>
              </a:rPr>
              <a:t>让</a:t>
            </a:r>
            <a:r>
              <a:rPr lang="en-US" altLang="zh-CN" sz="1200" dirty="0">
                <a:solidFill>
                  <a:srgbClr val="000000"/>
                </a:solidFill>
                <a:highlight>
                  <a:srgbClr val="FFFFFF"/>
                </a:highlight>
                <a:latin typeface="Consolas" panose="020B0609020204030204" pitchFamily="49" charset="0"/>
              </a:rPr>
              <a:t>s</a:t>
            </a:r>
            <a:r>
              <a:rPr lang="zh-CN" altLang="en-US" sz="1200" dirty="0">
                <a:solidFill>
                  <a:srgbClr val="000000"/>
                </a:solidFill>
                <a:highlight>
                  <a:srgbClr val="FFFFFF"/>
                </a:highlight>
                <a:latin typeface="Consolas" panose="020B0609020204030204" pitchFamily="49" charset="0"/>
              </a:rPr>
              <a:t>的</a:t>
            </a:r>
            <a:r>
              <a:rPr lang="en-US" altLang="zh-CN" sz="1200" dirty="0">
                <a:solidFill>
                  <a:srgbClr val="000000"/>
                </a:solidFill>
                <a:highlight>
                  <a:srgbClr val="FFFFFF"/>
                </a:highlight>
                <a:latin typeface="Consolas" panose="020B0609020204030204" pitchFamily="49" charset="0"/>
              </a:rPr>
              <a:t>next</a:t>
            </a:r>
            <a:r>
              <a:rPr lang="zh-CN" altLang="en-US" sz="1200" dirty="0">
                <a:solidFill>
                  <a:srgbClr val="000000"/>
                </a:solidFill>
                <a:highlight>
                  <a:srgbClr val="FFFFFF"/>
                </a:highlight>
                <a:latin typeface="Consolas" panose="020B0609020204030204" pitchFamily="49" charset="0"/>
              </a:rPr>
              <a:t>指针指向</a:t>
            </a:r>
            <a:r>
              <a:rPr lang="en-US" altLang="zh-CN" sz="1200" dirty="0" err="1">
                <a:solidFill>
                  <a:srgbClr val="000000"/>
                </a:solidFill>
                <a:highlight>
                  <a:srgbClr val="FFFFFF"/>
                </a:highlight>
                <a:latin typeface="Consolas" panose="020B0609020204030204" pitchFamily="49" charset="0"/>
              </a:rPr>
              <a:t>ai</a:t>
            </a:r>
            <a:r>
              <a:rPr lang="zh-CN" altLang="en-US" sz="1200" dirty="0">
                <a:solidFill>
                  <a:srgbClr val="000000"/>
                </a:solidFill>
                <a:highlight>
                  <a:srgbClr val="FFFFFF"/>
                </a:highlight>
                <a:latin typeface="Consolas" panose="020B0609020204030204" pitchFamily="49" charset="0"/>
              </a:rPr>
              <a:t>所在结点首地址，避免单链表断掉，再</a:t>
            </a:r>
            <a:r>
              <a:rPr lang="en-US" altLang="zh-CN" sz="1200" dirty="0">
                <a:solidFill>
                  <a:srgbClr val="000000"/>
                </a:solidFill>
                <a:highlight>
                  <a:srgbClr val="FFFFFF"/>
                </a:highlight>
                <a:latin typeface="Consolas" panose="020B0609020204030204" pitchFamily="49" charset="0"/>
              </a:rPr>
              <a:t>p-&gt;next = s;</a:t>
            </a:r>
            <a:r>
              <a:rPr lang="zh-CN" altLang="en-US" sz="1200" dirty="0">
                <a:solidFill>
                  <a:srgbClr val="000000"/>
                </a:solidFill>
                <a:highlight>
                  <a:srgbClr val="FFFFFF"/>
                </a:highlight>
                <a:latin typeface="Consolas" panose="020B0609020204030204" pitchFamily="49" charset="0"/>
              </a:rPr>
              <a:t>让</a:t>
            </a:r>
            <a:r>
              <a:rPr lang="en-US" altLang="zh-CN" sz="1200" dirty="0">
                <a:solidFill>
                  <a:srgbClr val="000000"/>
                </a:solidFill>
                <a:highlight>
                  <a:srgbClr val="FFFFFF"/>
                </a:highlight>
                <a:latin typeface="Consolas" panose="020B0609020204030204" pitchFamily="49" charset="0"/>
              </a:rPr>
              <a:t>p</a:t>
            </a:r>
            <a:r>
              <a:rPr lang="zh-CN" altLang="en-US" sz="1200" dirty="0">
                <a:solidFill>
                  <a:srgbClr val="000000"/>
                </a:solidFill>
                <a:highlight>
                  <a:srgbClr val="FFFFFF"/>
                </a:highlight>
                <a:latin typeface="Consolas" panose="020B0609020204030204" pitchFamily="49" charset="0"/>
              </a:rPr>
              <a:t>指针所指的</a:t>
            </a:r>
            <a:r>
              <a:rPr lang="en-US" altLang="zh-CN" sz="1200" dirty="0">
                <a:solidFill>
                  <a:srgbClr val="000000"/>
                </a:solidFill>
                <a:highlight>
                  <a:srgbClr val="FFFFFF"/>
                </a:highlight>
                <a:latin typeface="Consolas" panose="020B0609020204030204" pitchFamily="49" charset="0"/>
              </a:rPr>
              <a:t>ai-1</a:t>
            </a:r>
            <a:r>
              <a:rPr lang="zh-CN" altLang="en-US" sz="1200" dirty="0">
                <a:solidFill>
                  <a:srgbClr val="000000"/>
                </a:solidFill>
                <a:highlight>
                  <a:srgbClr val="FFFFFF"/>
                </a:highlight>
                <a:latin typeface="Consolas" panose="020B0609020204030204" pitchFamily="49" charset="0"/>
              </a:rPr>
              <a:t>所在结点的</a:t>
            </a:r>
            <a:r>
              <a:rPr lang="en-US" altLang="zh-CN" sz="1200" dirty="0">
                <a:solidFill>
                  <a:srgbClr val="000000"/>
                </a:solidFill>
                <a:highlight>
                  <a:srgbClr val="FFFFFF"/>
                </a:highlight>
                <a:latin typeface="Consolas" panose="020B0609020204030204" pitchFamily="49" charset="0"/>
              </a:rPr>
              <a:t>next</a:t>
            </a:r>
            <a:r>
              <a:rPr lang="zh-CN" altLang="en-US" sz="1200" dirty="0">
                <a:solidFill>
                  <a:srgbClr val="000000"/>
                </a:solidFill>
                <a:highlight>
                  <a:srgbClr val="FFFFFF"/>
                </a:highlight>
                <a:latin typeface="Consolas" panose="020B0609020204030204" pitchFamily="49" charset="0"/>
              </a:rPr>
              <a:t>域指向</a:t>
            </a:r>
            <a:r>
              <a:rPr lang="en-US" altLang="zh-CN" sz="1200" dirty="0">
                <a:solidFill>
                  <a:srgbClr val="000000"/>
                </a:solidFill>
                <a:highlight>
                  <a:srgbClr val="FFFFFF"/>
                </a:highlight>
                <a:latin typeface="Consolas" panose="020B0609020204030204" pitchFamily="49" charset="0"/>
              </a:rPr>
              <a:t>s</a:t>
            </a:r>
            <a:r>
              <a:rPr lang="zh-CN" altLang="en-US" sz="1200" dirty="0">
                <a:solidFill>
                  <a:srgbClr val="000000"/>
                </a:solidFill>
                <a:highlight>
                  <a:srgbClr val="FFFFFF"/>
                </a:highlight>
                <a:latin typeface="Consolas" panose="020B0609020204030204" pitchFamily="49" charset="0"/>
              </a:rPr>
              <a:t>指针所指结点，就完成挂在单链表操作，最后修改操作状态为成功。我们总结一下，插入操作分成</a:t>
            </a:r>
            <a:r>
              <a:rPr lang="en-US" altLang="zh-CN" sz="1200" dirty="0">
                <a:solidFill>
                  <a:srgbClr val="000000"/>
                </a:solidFill>
                <a:highlight>
                  <a:srgbClr val="FFFFFF"/>
                </a:highlight>
                <a:latin typeface="Consolas" panose="020B0609020204030204" pitchFamily="49" charset="0"/>
              </a:rPr>
              <a:t>3</a:t>
            </a:r>
            <a:r>
              <a:rPr lang="zh-CN" altLang="en-US" sz="1200" dirty="0">
                <a:solidFill>
                  <a:srgbClr val="000000"/>
                </a:solidFill>
                <a:highlight>
                  <a:srgbClr val="FFFFFF"/>
                </a:highlight>
                <a:latin typeface="Consolas" panose="020B0609020204030204" pitchFamily="49" charset="0"/>
              </a:rPr>
              <a:t>步：</a:t>
            </a:r>
            <a:r>
              <a:rPr lang="zh-CN" altLang="en-US" sz="1200" dirty="0"/>
              <a:t> </a:t>
            </a:r>
            <a:r>
              <a:rPr lang="zh-CN" altLang="en-US" sz="1200" b="1" dirty="0"/>
              <a:t>移动指针定位</a:t>
            </a:r>
          </a:p>
          <a:p>
            <a:pPr>
              <a:spcBef>
                <a:spcPct val="50000"/>
              </a:spcBef>
              <a:buFontTx/>
              <a:buChar char="•"/>
            </a:pPr>
            <a:r>
              <a:rPr lang="zh-CN" altLang="en-US" sz="1200" b="1" dirty="0"/>
              <a:t> 修改指针内容</a:t>
            </a:r>
          </a:p>
          <a:p>
            <a:pPr>
              <a:spcBef>
                <a:spcPct val="50000"/>
              </a:spcBef>
              <a:buFontTx/>
              <a:buChar char="•"/>
            </a:pPr>
            <a:r>
              <a:rPr lang="zh-CN" altLang="en-US" sz="1200" b="1" dirty="0"/>
              <a:t> 不移动数据元素</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highlight>
                  <a:srgbClr val="FFFFFF"/>
                </a:highlight>
                <a:latin typeface="Consolas" panose="020B0609020204030204" pitchFamily="49" charset="0"/>
              </a:rPr>
              <a:t>时间复杂度为定位的复杂度</a:t>
            </a:r>
            <a:r>
              <a:rPr lang="en-US" altLang="zh-CN" sz="1200" dirty="0">
                <a:solidFill>
                  <a:srgbClr val="000000"/>
                </a:solidFill>
                <a:highlight>
                  <a:srgbClr val="FFFFFF"/>
                </a:highlight>
                <a:latin typeface="Consolas" panose="020B0609020204030204" pitchFamily="49" charset="0"/>
              </a:rPr>
              <a:t>O(n)</a:t>
            </a:r>
            <a:r>
              <a:rPr lang="zh-CN" altLang="en-US" sz="1200" dirty="0">
                <a:solidFill>
                  <a:srgbClr val="000000"/>
                </a:solidFill>
                <a:highlight>
                  <a:srgbClr val="FFFFFF"/>
                </a:highlight>
                <a:latin typeface="Consolas" panose="020B0609020204030204" pitchFamily="49" charset="0"/>
              </a:rPr>
              <a:t>，而具体插入操作就是修改</a:t>
            </a:r>
            <a:r>
              <a:rPr lang="en-US" altLang="zh-CN" sz="1200" dirty="0">
                <a:solidFill>
                  <a:srgbClr val="000000"/>
                </a:solidFill>
                <a:highlight>
                  <a:srgbClr val="FFFFFF"/>
                </a:highlight>
                <a:latin typeface="Consolas" panose="020B0609020204030204" pitchFamily="49" charset="0"/>
              </a:rPr>
              <a:t>2</a:t>
            </a:r>
            <a:r>
              <a:rPr lang="zh-CN" altLang="en-US" sz="1200" dirty="0">
                <a:solidFill>
                  <a:srgbClr val="000000"/>
                </a:solidFill>
                <a:highlight>
                  <a:srgbClr val="FFFFFF"/>
                </a:highlight>
                <a:latin typeface="Consolas" panose="020B0609020204030204" pitchFamily="49" charset="0"/>
              </a:rPr>
              <a:t>个指针，复杂度是</a:t>
            </a:r>
            <a:r>
              <a:rPr lang="en-US" altLang="zh-CN" sz="1200" dirty="0">
                <a:solidFill>
                  <a:srgbClr val="000000"/>
                </a:solidFill>
                <a:highlight>
                  <a:srgbClr val="FFFFFF"/>
                </a:highlight>
                <a:latin typeface="Consolas" panose="020B0609020204030204" pitchFamily="49" charset="0"/>
              </a:rPr>
              <a:t>O(1)</a:t>
            </a:r>
            <a:r>
              <a:rPr lang="zh-CN" altLang="en-US" sz="1200" dirty="0">
                <a:solidFill>
                  <a:srgbClr val="000000"/>
                </a:solidFill>
                <a:highlight>
                  <a:srgbClr val="FFFFFF"/>
                </a:highlight>
                <a:latin typeface="Consolas" panose="020B0609020204030204" pitchFamily="49" charset="0"/>
              </a:rPr>
              <a:t>，根据加法规则，时间复杂度为</a:t>
            </a:r>
            <a:r>
              <a:rPr lang="en-US" altLang="zh-CN" sz="1200" dirty="0">
                <a:solidFill>
                  <a:srgbClr val="000000"/>
                </a:solidFill>
                <a:highlight>
                  <a:srgbClr val="FFFFFF"/>
                </a:highlight>
                <a:latin typeface="Consolas" panose="020B0609020204030204" pitchFamily="49" charset="0"/>
              </a:rPr>
              <a:t>(n)+O(1)=O(n)</a:t>
            </a:r>
            <a:r>
              <a:rPr lang="zh-CN" altLang="en-US" sz="1200" dirty="0">
                <a:solidFill>
                  <a:srgbClr val="000000"/>
                </a:solidFill>
                <a:highlight>
                  <a:srgbClr val="FFFFFF"/>
                </a:highlight>
                <a:latin typeface="Consolas" panose="020B0609020204030204" pitchFamily="49" charset="0"/>
              </a:rPr>
              <a:t>。输入单链表的插入操作和顺序存储结构的插入操作时间复杂度都是</a:t>
            </a:r>
            <a:r>
              <a:rPr lang="en-US" altLang="zh-CN" sz="1200" dirty="0">
                <a:solidFill>
                  <a:srgbClr val="000000"/>
                </a:solidFill>
                <a:highlight>
                  <a:srgbClr val="FFFFFF"/>
                </a:highlight>
                <a:latin typeface="Consolas" panose="020B0609020204030204" pitchFamily="49" charset="0"/>
              </a:rPr>
              <a:t>O(n)</a:t>
            </a:r>
            <a:r>
              <a:rPr lang="zh-CN" altLang="en-US" sz="1200" dirty="0">
                <a:solidFill>
                  <a:srgbClr val="000000"/>
                </a:solidFill>
                <a:highlight>
                  <a:srgbClr val="FFFFFF"/>
                </a:highlight>
                <a:latin typeface="Consolas" panose="020B0609020204030204" pitchFamily="49" charset="0"/>
              </a:rPr>
              <a:t>，但一个是需要移动大量数据，一个只是移动指针，移动指针的效率非常高，所以单链表的插入操作性能比顺序存储结构高很多。</a:t>
            </a:r>
            <a:endParaRPr lang="en-US" altLang="zh-CN" sz="1200" dirty="0">
              <a:solidFill>
                <a:srgbClr val="00000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highlight>
                <a:srgbClr val="FFFFF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highlight>
                <a:srgbClr val="FFFFFF"/>
              </a:highlight>
              <a:latin typeface="Consolas" panose="020B0609020204030204" pitchFamily="49"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278815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40000"/>
              </a:lnSpc>
            </a:pPr>
            <a:r>
              <a:rPr lang="zh-CN" altLang="en-US" dirty="0"/>
              <a:t>那么，单链表的删除操作也是类似，先定位待删除结点直接前驱，比如我们要输出</a:t>
            </a:r>
            <a:r>
              <a:rPr lang="en-US" altLang="zh-CN" dirty="0" err="1"/>
              <a:t>ai</a:t>
            </a:r>
            <a:r>
              <a:rPr lang="zh-CN" altLang="en-US" dirty="0"/>
              <a:t>，逻辑关系就由</a:t>
            </a:r>
            <a:r>
              <a:rPr kumimoji="1" lang="zh-CN" altLang="en-US" sz="1200" b="1" dirty="0">
                <a:solidFill>
                  <a:srgbClr val="000099"/>
                </a:solidFill>
                <a:latin typeface="楷体_GB2312" pitchFamily="49" charset="-122"/>
                <a:ea typeface="楷体_GB2312" pitchFamily="49" charset="-122"/>
              </a:rPr>
              <a:t>有序对</a:t>
            </a:r>
            <a:r>
              <a:rPr kumimoji="1" lang="en-US" altLang="zh-CN" sz="1200" b="1" dirty="0">
                <a:solidFill>
                  <a:srgbClr val="000099"/>
                </a:solidFill>
                <a:latin typeface="楷体_GB2312" pitchFamily="49" charset="-122"/>
                <a:ea typeface="楷体_GB2312" pitchFamily="49" charset="-122"/>
              </a:rPr>
              <a:t>&lt;</a:t>
            </a:r>
            <a:r>
              <a:rPr kumimoji="1" lang="en-US" altLang="zh-CN" sz="1200" b="1" dirty="0">
                <a:solidFill>
                  <a:srgbClr val="000099"/>
                </a:solidFill>
                <a:latin typeface="Times New Roman" panose="02020603050405020304" pitchFamily="18" charset="0"/>
                <a:ea typeface="楷体_GB2312" pitchFamily="49" charset="-122"/>
              </a:rPr>
              <a:t>a</a:t>
            </a:r>
            <a:r>
              <a:rPr kumimoji="1" lang="en-US" altLang="zh-CN" sz="1200" b="1" baseline="-25000" dirty="0">
                <a:solidFill>
                  <a:srgbClr val="000099"/>
                </a:solidFill>
                <a:latin typeface="Times New Roman" panose="02020603050405020304" pitchFamily="18" charset="0"/>
                <a:ea typeface="楷体_GB2312" pitchFamily="49" charset="-122"/>
              </a:rPr>
              <a:t>i-1</a:t>
            </a:r>
            <a:r>
              <a:rPr kumimoji="1" lang="en-US" altLang="zh-CN" sz="1200" b="1" dirty="0">
                <a:solidFill>
                  <a:srgbClr val="000099"/>
                </a:solidFill>
                <a:latin typeface="Times New Roman" panose="02020603050405020304" pitchFamily="18" charset="0"/>
                <a:ea typeface="楷体_GB2312" pitchFamily="49" charset="-122"/>
              </a:rPr>
              <a:t>, </a:t>
            </a:r>
            <a:r>
              <a:rPr kumimoji="1" lang="en-US" altLang="zh-CN" sz="1200" b="1" dirty="0" err="1">
                <a:solidFill>
                  <a:srgbClr val="000099"/>
                </a:solidFill>
                <a:latin typeface="Times New Roman" panose="02020603050405020304" pitchFamily="18" charset="0"/>
                <a:ea typeface="楷体_GB2312" pitchFamily="49" charset="-122"/>
              </a:rPr>
              <a:t>a</a:t>
            </a:r>
            <a:r>
              <a:rPr kumimoji="1" lang="en-US" altLang="zh-CN" sz="1200" b="1" baseline="-25000" dirty="0" err="1">
                <a:solidFill>
                  <a:srgbClr val="000099"/>
                </a:solidFill>
                <a:latin typeface="Times New Roman" panose="02020603050405020304" pitchFamily="18" charset="0"/>
                <a:ea typeface="楷体_GB2312" pitchFamily="49" charset="-122"/>
              </a:rPr>
              <a:t>i</a:t>
            </a:r>
            <a:r>
              <a:rPr kumimoji="1" lang="en-US" altLang="zh-CN" sz="1200" b="1" dirty="0">
                <a:solidFill>
                  <a:srgbClr val="000099"/>
                </a:solidFill>
                <a:latin typeface="楷体_GB2312" pitchFamily="49" charset="-122"/>
                <a:ea typeface="楷体_GB2312" pitchFamily="49" charset="-122"/>
              </a:rPr>
              <a:t>&gt; </a:t>
            </a:r>
            <a:r>
              <a:rPr kumimoji="1" lang="zh-CN" altLang="en-US" sz="1200" b="1" dirty="0">
                <a:solidFill>
                  <a:srgbClr val="000099"/>
                </a:solidFill>
                <a:latin typeface="楷体_GB2312" pitchFamily="49" charset="-122"/>
                <a:ea typeface="楷体_GB2312" pitchFamily="49" charset="-122"/>
              </a:rPr>
              <a:t>和 </a:t>
            </a:r>
            <a:r>
              <a:rPr kumimoji="1" lang="en-US" altLang="zh-CN" sz="1200" b="1" dirty="0">
                <a:solidFill>
                  <a:srgbClr val="000099"/>
                </a:solidFill>
                <a:latin typeface="楷体_GB2312" pitchFamily="49" charset="-122"/>
                <a:ea typeface="楷体_GB2312" pitchFamily="49" charset="-122"/>
              </a:rPr>
              <a:t>&lt;</a:t>
            </a:r>
            <a:r>
              <a:rPr kumimoji="1" lang="en-US" altLang="zh-CN" sz="1200" b="1" dirty="0" err="1">
                <a:solidFill>
                  <a:srgbClr val="000099"/>
                </a:solidFill>
                <a:latin typeface="Times New Roman" panose="02020603050405020304" pitchFamily="18" charset="0"/>
                <a:ea typeface="楷体_GB2312" pitchFamily="49" charset="-122"/>
              </a:rPr>
              <a:t>a</a:t>
            </a:r>
            <a:r>
              <a:rPr kumimoji="1" lang="en-US" altLang="zh-CN" sz="1200" b="1" baseline="-25000" dirty="0" err="1">
                <a:solidFill>
                  <a:srgbClr val="000099"/>
                </a:solidFill>
                <a:latin typeface="Times New Roman" panose="02020603050405020304" pitchFamily="18" charset="0"/>
                <a:ea typeface="楷体_GB2312" pitchFamily="49" charset="-122"/>
              </a:rPr>
              <a:t>i</a:t>
            </a:r>
            <a:r>
              <a:rPr kumimoji="1" lang="en-US" altLang="zh-CN" sz="1200" b="1" dirty="0">
                <a:solidFill>
                  <a:srgbClr val="000099"/>
                </a:solidFill>
                <a:latin typeface="Times New Roman" panose="02020603050405020304" pitchFamily="18" charset="0"/>
                <a:ea typeface="楷体_GB2312" pitchFamily="49" charset="-122"/>
              </a:rPr>
              <a:t>, a</a:t>
            </a:r>
            <a:r>
              <a:rPr kumimoji="1" lang="en-US" altLang="zh-CN" sz="1200" b="1" baseline="-25000" dirty="0">
                <a:solidFill>
                  <a:srgbClr val="000099"/>
                </a:solidFill>
                <a:latin typeface="Times New Roman" panose="02020603050405020304" pitchFamily="18" charset="0"/>
                <a:ea typeface="楷体_GB2312" pitchFamily="49" charset="-122"/>
              </a:rPr>
              <a:t>i+1</a:t>
            </a:r>
            <a:r>
              <a:rPr kumimoji="1" lang="en-US" altLang="zh-CN" sz="1200" b="1" dirty="0">
                <a:solidFill>
                  <a:srgbClr val="000099"/>
                </a:solidFill>
                <a:latin typeface="楷体_GB2312" pitchFamily="49" charset="-122"/>
                <a:ea typeface="楷体_GB2312" pitchFamily="49" charset="-122"/>
              </a:rPr>
              <a:t>&gt; </a:t>
            </a:r>
          </a:p>
          <a:p>
            <a:pPr>
              <a:lnSpc>
                <a:spcPct val="140000"/>
              </a:lnSpc>
            </a:pPr>
            <a:r>
              <a:rPr kumimoji="1" lang="en-US" altLang="zh-CN" sz="1200" b="1" dirty="0">
                <a:solidFill>
                  <a:srgbClr val="000099"/>
                </a:solidFill>
                <a:latin typeface="楷体_GB2312" pitchFamily="49" charset="-122"/>
                <a:ea typeface="楷体_GB2312" pitchFamily="49" charset="-122"/>
              </a:rPr>
              <a:t>   </a:t>
            </a:r>
            <a:r>
              <a:rPr kumimoji="1" lang="zh-CN" altLang="en-US" sz="1200" b="1" dirty="0">
                <a:solidFill>
                  <a:srgbClr val="000099"/>
                </a:solidFill>
                <a:latin typeface="楷体_GB2312" pitchFamily="49" charset="-122"/>
                <a:ea typeface="楷体_GB2312" pitchFamily="49" charset="-122"/>
              </a:rPr>
              <a:t>改变为 </a:t>
            </a:r>
            <a:r>
              <a:rPr kumimoji="1" lang="en-US" altLang="zh-CN" sz="1200" b="1" dirty="0">
                <a:solidFill>
                  <a:srgbClr val="000099"/>
                </a:solidFill>
                <a:latin typeface="楷体_GB2312" pitchFamily="49" charset="-122"/>
                <a:ea typeface="楷体_GB2312" pitchFamily="49" charset="-122"/>
              </a:rPr>
              <a:t>&lt;</a:t>
            </a:r>
            <a:r>
              <a:rPr kumimoji="1" lang="en-US" altLang="zh-CN" sz="1200" b="1" dirty="0">
                <a:solidFill>
                  <a:srgbClr val="000099"/>
                </a:solidFill>
                <a:latin typeface="Times New Roman" panose="02020603050405020304" pitchFamily="18" charset="0"/>
                <a:ea typeface="楷体_GB2312" pitchFamily="49" charset="-122"/>
              </a:rPr>
              <a:t>a</a:t>
            </a:r>
            <a:r>
              <a:rPr kumimoji="1" lang="en-US" altLang="zh-CN" sz="1200" b="1" baseline="-25000" dirty="0">
                <a:solidFill>
                  <a:srgbClr val="000099"/>
                </a:solidFill>
                <a:latin typeface="Times New Roman" panose="02020603050405020304" pitchFamily="18" charset="0"/>
                <a:ea typeface="楷体_GB2312" pitchFamily="49" charset="-122"/>
              </a:rPr>
              <a:t>i-1</a:t>
            </a:r>
            <a:r>
              <a:rPr kumimoji="1" lang="en-US" altLang="zh-CN" sz="1200" b="1" dirty="0">
                <a:solidFill>
                  <a:srgbClr val="000099"/>
                </a:solidFill>
                <a:latin typeface="Times New Roman" panose="02020603050405020304" pitchFamily="18" charset="0"/>
                <a:ea typeface="楷体_GB2312" pitchFamily="49" charset="-122"/>
              </a:rPr>
              <a:t>, a</a:t>
            </a:r>
            <a:r>
              <a:rPr kumimoji="1" lang="en-US" altLang="zh-CN" sz="1200" b="1" baseline="-25000" dirty="0">
                <a:solidFill>
                  <a:srgbClr val="000099"/>
                </a:solidFill>
                <a:latin typeface="Times New Roman" panose="02020603050405020304" pitchFamily="18" charset="0"/>
                <a:ea typeface="楷体_GB2312" pitchFamily="49" charset="-122"/>
              </a:rPr>
              <a:t>i+1</a:t>
            </a:r>
            <a:r>
              <a:rPr kumimoji="1" lang="en-US" altLang="zh-CN" sz="1200" b="1" dirty="0">
                <a:solidFill>
                  <a:srgbClr val="000099"/>
                </a:solidFill>
                <a:latin typeface="楷体_GB2312" pitchFamily="49" charset="-122"/>
                <a:ea typeface="楷体_GB2312" pitchFamily="49" charset="-122"/>
              </a:rPr>
              <a:t>&gt;</a:t>
            </a:r>
            <a:r>
              <a:rPr kumimoji="1" lang="zh-CN" altLang="en-US" sz="1200" b="1" dirty="0">
                <a:solidFill>
                  <a:srgbClr val="000099"/>
                </a:solidFill>
                <a:latin typeface="楷体_GB2312" pitchFamily="49" charset="-122"/>
                <a:ea typeface="楷体_GB2312" pitchFamily="49" charset="-122"/>
              </a:rPr>
              <a:t>，实际操作上也是让</a:t>
            </a:r>
            <a:r>
              <a:rPr kumimoji="1" lang="en-US" altLang="zh-CN" sz="1200" b="1" dirty="0">
                <a:solidFill>
                  <a:srgbClr val="000099"/>
                </a:solidFill>
                <a:latin typeface="楷体_GB2312" pitchFamily="49" charset="-122"/>
                <a:ea typeface="楷体_GB2312" pitchFamily="49" charset="-122"/>
              </a:rPr>
              <a:t>ai-1</a:t>
            </a:r>
            <a:r>
              <a:rPr kumimoji="1" lang="zh-CN" altLang="en-US" sz="1200" b="1" dirty="0">
                <a:solidFill>
                  <a:srgbClr val="000099"/>
                </a:solidFill>
                <a:latin typeface="楷体_GB2312" pitchFamily="49" charset="-122"/>
                <a:ea typeface="楷体_GB2312" pitchFamily="49" charset="-122"/>
              </a:rPr>
              <a:t>所在结点的</a:t>
            </a:r>
            <a:r>
              <a:rPr kumimoji="1" lang="en-US" altLang="zh-CN" sz="1200" b="1" dirty="0">
                <a:solidFill>
                  <a:srgbClr val="000099"/>
                </a:solidFill>
                <a:latin typeface="楷体_GB2312" pitchFamily="49" charset="-122"/>
                <a:ea typeface="楷体_GB2312" pitchFamily="49" charset="-122"/>
              </a:rPr>
              <a:t>next</a:t>
            </a:r>
            <a:r>
              <a:rPr kumimoji="1" lang="zh-CN" altLang="en-US" sz="1200" b="1" dirty="0">
                <a:solidFill>
                  <a:srgbClr val="000099"/>
                </a:solidFill>
                <a:latin typeface="楷体_GB2312" pitchFamily="49" charset="-122"/>
                <a:ea typeface="楷体_GB2312" pitchFamily="49" charset="-122"/>
              </a:rPr>
              <a:t>指针指向</a:t>
            </a:r>
            <a:r>
              <a:rPr kumimoji="1" lang="en-US" altLang="zh-CN" sz="1200" b="1" dirty="0">
                <a:solidFill>
                  <a:srgbClr val="000099"/>
                </a:solidFill>
                <a:latin typeface="楷体_GB2312" pitchFamily="49" charset="-122"/>
                <a:ea typeface="楷体_GB2312" pitchFamily="49" charset="-122"/>
              </a:rPr>
              <a:t>ai+1</a:t>
            </a:r>
            <a:r>
              <a:rPr kumimoji="1" lang="zh-CN" altLang="en-US" sz="1200" b="1" dirty="0">
                <a:solidFill>
                  <a:srgbClr val="000099"/>
                </a:solidFill>
                <a:latin typeface="楷体_GB2312" pitchFamily="49" charset="-122"/>
                <a:ea typeface="楷体_GB2312" pitchFamily="49" charset="-122"/>
              </a:rPr>
              <a:t>而不是</a:t>
            </a:r>
            <a:r>
              <a:rPr kumimoji="1" lang="en-US" altLang="zh-CN" sz="1200" b="1" dirty="0" err="1">
                <a:solidFill>
                  <a:srgbClr val="000099"/>
                </a:solidFill>
                <a:latin typeface="楷体_GB2312" pitchFamily="49" charset="-122"/>
                <a:ea typeface="楷体_GB2312" pitchFamily="49" charset="-122"/>
              </a:rPr>
              <a:t>ai</a:t>
            </a:r>
            <a:r>
              <a:rPr kumimoji="1" lang="zh-CN" altLang="en-US" sz="1200" b="1" dirty="0">
                <a:solidFill>
                  <a:srgbClr val="000099"/>
                </a:solidFill>
                <a:latin typeface="楷体_GB2312" pitchFamily="49" charset="-122"/>
                <a:ea typeface="楷体_GB2312" pitchFamily="49" charset="-122"/>
              </a:rPr>
              <a:t>所在结点，最后将</a:t>
            </a:r>
            <a:r>
              <a:rPr kumimoji="1" lang="en-US" altLang="zh-CN" sz="1200" b="1" dirty="0" err="1">
                <a:solidFill>
                  <a:srgbClr val="000099"/>
                </a:solidFill>
                <a:latin typeface="楷体_GB2312" pitchFamily="49" charset="-122"/>
                <a:ea typeface="楷体_GB2312" pitchFamily="49" charset="-122"/>
              </a:rPr>
              <a:t>ai</a:t>
            </a:r>
            <a:r>
              <a:rPr kumimoji="1" lang="zh-CN" altLang="en-US" sz="1200" b="1" dirty="0">
                <a:solidFill>
                  <a:srgbClr val="000099"/>
                </a:solidFill>
                <a:latin typeface="楷体_GB2312" pitchFamily="49" charset="-122"/>
                <a:ea typeface="楷体_GB2312" pitchFamily="49" charset="-122"/>
              </a:rPr>
              <a:t>所指结点空间释放掉，就实现了真正的删除操作了。</a:t>
            </a:r>
            <a:endParaRPr kumimoji="1" lang="en-US" altLang="zh-CN" sz="1400" b="1" dirty="0">
              <a:solidFill>
                <a:srgbClr val="000099"/>
              </a:solidFill>
              <a:latin typeface="楷体_GB2312" pitchFamily="49" charset="-122"/>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427915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a:t>具体步骤如下：</a:t>
            </a:r>
            <a:r>
              <a:rPr lang="en-US" altLang="zh-CN" dirty="0"/>
              <a:t>(1)</a:t>
            </a:r>
            <a:r>
              <a:rPr lang="zh-CN" altLang="en-US" dirty="0"/>
              <a:t>首先求得第</a:t>
            </a:r>
            <a:r>
              <a:rPr lang="en-US" altLang="zh-CN" dirty="0"/>
              <a:t>i-1</a:t>
            </a:r>
            <a:r>
              <a:rPr lang="zh-CN" altLang="en-US" dirty="0"/>
              <a:t>个结点的指针</a:t>
            </a:r>
            <a:r>
              <a:rPr lang="en-US" altLang="zh-CN" dirty="0"/>
              <a:t>p</a:t>
            </a:r>
          </a:p>
          <a:p>
            <a:pPr lvl="1"/>
            <a:r>
              <a:rPr lang="en-US" altLang="zh-CN" dirty="0"/>
              <a:t>(2)</a:t>
            </a:r>
            <a:r>
              <a:rPr lang="zh-CN" altLang="en-US" dirty="0"/>
              <a:t> 修改第</a:t>
            </a:r>
            <a:r>
              <a:rPr lang="en-US" altLang="zh-CN" dirty="0"/>
              <a:t>i-1</a:t>
            </a:r>
            <a:r>
              <a:rPr lang="zh-CN" altLang="en-US" dirty="0"/>
              <a:t>个结点的后继域为第</a:t>
            </a:r>
            <a:r>
              <a:rPr lang="en-US" altLang="zh-CN" dirty="0"/>
              <a:t>i+1</a:t>
            </a:r>
            <a:r>
              <a:rPr lang="zh-CN" altLang="en-US" dirty="0"/>
              <a:t>个结点的地址</a:t>
            </a:r>
          </a:p>
          <a:p>
            <a:pPr lvl="1"/>
            <a:r>
              <a:rPr lang="en-US" altLang="zh-CN" dirty="0"/>
              <a:t>(3)</a:t>
            </a:r>
            <a:r>
              <a:rPr lang="zh-CN" altLang="en-US" dirty="0"/>
              <a:t> 再释放第</a:t>
            </a:r>
            <a:r>
              <a:rPr lang="en-US" altLang="zh-CN" dirty="0" err="1"/>
              <a:t>pos</a:t>
            </a:r>
            <a:r>
              <a:rPr lang="zh-CN" altLang="en-US" dirty="0"/>
              <a:t>个结点所占的存储空间 </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845618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2"/>
            <a:r>
              <a:rPr lang="zh-CN" altLang="en-US" dirty="0"/>
              <a:t>（录屏）现在我们看删除操作的程序代码：先通过</a:t>
            </a:r>
            <a:r>
              <a:rPr lang="en-US" altLang="zh-CN" sz="1200" dirty="0" err="1">
                <a:solidFill>
                  <a:srgbClr val="000000"/>
                </a:solidFill>
                <a:highlight>
                  <a:srgbClr val="FFFFFF"/>
                </a:highlight>
                <a:latin typeface="Consolas" panose="020B0609020204030204" pitchFamily="49" charset="0"/>
              </a:rPr>
              <a:t>List_Retrival</a:t>
            </a:r>
            <a:r>
              <a:rPr lang="zh-CN" altLang="en-US" sz="1200" dirty="0">
                <a:solidFill>
                  <a:srgbClr val="000000"/>
                </a:solidFill>
                <a:highlight>
                  <a:srgbClr val="FFFFFF"/>
                </a:highlight>
                <a:latin typeface="Consolas" panose="020B0609020204030204" pitchFamily="49" charset="0"/>
              </a:rPr>
              <a:t>让</a:t>
            </a:r>
            <a:r>
              <a:rPr lang="en-US" altLang="zh-CN" sz="1200" dirty="0">
                <a:solidFill>
                  <a:srgbClr val="000000"/>
                </a:solidFill>
                <a:highlight>
                  <a:srgbClr val="FFFFFF"/>
                </a:highlight>
                <a:latin typeface="Consolas" panose="020B0609020204030204" pitchFamily="49" charset="0"/>
              </a:rPr>
              <a:t>p</a:t>
            </a:r>
            <a:r>
              <a:rPr lang="zh-CN" altLang="en-US" sz="1200" dirty="0">
                <a:solidFill>
                  <a:srgbClr val="000000"/>
                </a:solidFill>
                <a:highlight>
                  <a:srgbClr val="FFFFFF"/>
                </a:highlight>
                <a:latin typeface="Consolas" panose="020B0609020204030204" pitchFamily="49" charset="0"/>
              </a:rPr>
              <a:t>指针指向</a:t>
            </a:r>
            <a:r>
              <a:rPr lang="en-US" altLang="zh-CN" sz="1200" dirty="0">
                <a:solidFill>
                  <a:srgbClr val="000000"/>
                </a:solidFill>
                <a:highlight>
                  <a:srgbClr val="FFFFFF"/>
                </a:highlight>
                <a:latin typeface="Consolas" panose="020B0609020204030204" pitchFamily="49" charset="0"/>
              </a:rPr>
              <a:t>pos-1</a:t>
            </a:r>
            <a:r>
              <a:rPr lang="zh-CN" altLang="en-US" sz="1200" dirty="0">
                <a:solidFill>
                  <a:srgbClr val="000000"/>
                </a:solidFill>
                <a:highlight>
                  <a:srgbClr val="FFFFFF"/>
                </a:highlight>
                <a:latin typeface="Consolas" panose="020B0609020204030204" pitchFamily="49" charset="0"/>
              </a:rPr>
              <a:t>位置，如果定位成功，则修改指针：</a:t>
            </a:r>
            <a:r>
              <a:rPr lang="en-US" altLang="zh-CN" sz="2200" dirty="0">
                <a:solidFill>
                  <a:srgbClr val="000000"/>
                </a:solidFill>
                <a:highlight>
                  <a:srgbClr val="FFFFFF"/>
                </a:highlight>
                <a:latin typeface="Consolas" panose="020B0609020204030204" pitchFamily="49" charset="0"/>
              </a:rPr>
              <a:t>s = p-&gt;next; p-&gt;next = s-&gt;next;</a:t>
            </a:r>
            <a:r>
              <a:rPr lang="zh-CN" altLang="en-US" sz="2200" dirty="0">
                <a:solidFill>
                  <a:srgbClr val="000000"/>
                </a:solidFill>
                <a:highlight>
                  <a:srgbClr val="FFFFFF"/>
                </a:highlight>
                <a:latin typeface="Consolas" panose="020B0609020204030204" pitchFamily="49" charset="0"/>
              </a:rPr>
              <a:t>这</a:t>
            </a:r>
            <a:r>
              <a:rPr lang="en-US" altLang="zh-CN" sz="2200" dirty="0">
                <a:solidFill>
                  <a:srgbClr val="000000"/>
                </a:solidFill>
                <a:highlight>
                  <a:srgbClr val="FFFFFF"/>
                </a:highlight>
                <a:latin typeface="Consolas" panose="020B0609020204030204" pitchFamily="49" charset="0"/>
              </a:rPr>
              <a:t>2</a:t>
            </a:r>
            <a:r>
              <a:rPr lang="zh-CN" altLang="en-US" sz="2200" dirty="0">
                <a:solidFill>
                  <a:srgbClr val="000000"/>
                </a:solidFill>
                <a:highlight>
                  <a:srgbClr val="FFFFFF"/>
                </a:highlight>
                <a:latin typeface="Consolas" panose="020B0609020204030204" pitchFamily="49" charset="0"/>
              </a:rPr>
              <a:t>行代码，先用</a:t>
            </a:r>
            <a:r>
              <a:rPr lang="en-US" altLang="zh-CN" sz="2200" dirty="0">
                <a:solidFill>
                  <a:srgbClr val="000000"/>
                </a:solidFill>
                <a:highlight>
                  <a:srgbClr val="FFFFFF"/>
                </a:highlight>
                <a:latin typeface="Consolas" panose="020B0609020204030204" pitchFamily="49" charset="0"/>
              </a:rPr>
              <a:t>s</a:t>
            </a:r>
            <a:r>
              <a:rPr lang="zh-CN" altLang="en-US" sz="2200" dirty="0">
                <a:solidFill>
                  <a:srgbClr val="000000"/>
                </a:solidFill>
                <a:highlight>
                  <a:srgbClr val="FFFFFF"/>
                </a:highlight>
                <a:latin typeface="Consolas" panose="020B0609020204030204" pitchFamily="49" charset="0"/>
              </a:rPr>
              <a:t>指针指向待删除结点，再通过修改</a:t>
            </a:r>
            <a:r>
              <a:rPr lang="en-US" altLang="zh-CN" sz="2200" dirty="0">
                <a:solidFill>
                  <a:srgbClr val="000000"/>
                </a:solidFill>
                <a:highlight>
                  <a:srgbClr val="FFFFFF"/>
                </a:highlight>
                <a:latin typeface="Consolas" panose="020B0609020204030204" pitchFamily="49" charset="0"/>
              </a:rPr>
              <a:t>p-&gt;next</a:t>
            </a:r>
            <a:r>
              <a:rPr lang="zh-CN" altLang="en-US" sz="2200" dirty="0">
                <a:solidFill>
                  <a:srgbClr val="000000"/>
                </a:solidFill>
                <a:highlight>
                  <a:srgbClr val="FFFFFF"/>
                </a:highlight>
                <a:latin typeface="Consolas" panose="020B0609020204030204" pitchFamily="49" charset="0"/>
              </a:rPr>
              <a:t>指向</a:t>
            </a:r>
            <a:r>
              <a:rPr lang="en-US" altLang="zh-CN" sz="2200" dirty="0">
                <a:solidFill>
                  <a:srgbClr val="000000"/>
                </a:solidFill>
                <a:highlight>
                  <a:srgbClr val="FFFFFF"/>
                </a:highlight>
                <a:latin typeface="Consolas" panose="020B0609020204030204" pitchFamily="49" charset="0"/>
              </a:rPr>
              <a:t>s-&gt;next</a:t>
            </a:r>
            <a:r>
              <a:rPr lang="zh-CN" altLang="en-US" sz="2200" dirty="0">
                <a:solidFill>
                  <a:srgbClr val="000000"/>
                </a:solidFill>
                <a:highlight>
                  <a:srgbClr val="FFFFFF"/>
                </a:highlight>
                <a:latin typeface="Consolas" panose="020B0609020204030204" pitchFamily="49" charset="0"/>
              </a:rPr>
              <a:t>，将</a:t>
            </a:r>
            <a:r>
              <a:rPr lang="en-US" altLang="zh-CN" sz="2200" dirty="0">
                <a:solidFill>
                  <a:srgbClr val="000000"/>
                </a:solidFill>
                <a:highlight>
                  <a:srgbClr val="FFFFFF"/>
                </a:highlight>
                <a:latin typeface="Consolas" panose="020B0609020204030204" pitchFamily="49" charset="0"/>
              </a:rPr>
              <a:t>ai+1</a:t>
            </a:r>
            <a:r>
              <a:rPr lang="zh-CN" altLang="en-US" sz="2200" dirty="0">
                <a:solidFill>
                  <a:srgbClr val="000000"/>
                </a:solidFill>
                <a:highlight>
                  <a:srgbClr val="FFFFFF"/>
                </a:highlight>
                <a:latin typeface="Consolas" panose="020B0609020204030204" pitchFamily="49" charset="0"/>
              </a:rPr>
              <a:t>所在结点首地址存放到</a:t>
            </a:r>
            <a:r>
              <a:rPr lang="en-US" altLang="zh-CN" sz="2200" dirty="0">
                <a:solidFill>
                  <a:srgbClr val="000000"/>
                </a:solidFill>
                <a:highlight>
                  <a:srgbClr val="FFFFFF"/>
                </a:highlight>
                <a:latin typeface="Consolas" panose="020B0609020204030204" pitchFamily="49" charset="0"/>
              </a:rPr>
              <a:t>p-&gt;next</a:t>
            </a:r>
            <a:r>
              <a:rPr lang="zh-CN" altLang="en-US" sz="2200" dirty="0">
                <a:solidFill>
                  <a:srgbClr val="000000"/>
                </a:solidFill>
                <a:highlight>
                  <a:srgbClr val="FFFFFF"/>
                </a:highlight>
                <a:latin typeface="Consolas" panose="020B0609020204030204" pitchFamily="49" charset="0"/>
              </a:rPr>
              <a:t>中，将</a:t>
            </a:r>
            <a:r>
              <a:rPr lang="en-US" altLang="zh-CN" sz="2200" dirty="0">
                <a:solidFill>
                  <a:srgbClr val="000000"/>
                </a:solidFill>
                <a:highlight>
                  <a:srgbClr val="FFFFFF"/>
                </a:highlight>
                <a:latin typeface="Consolas" panose="020B0609020204030204" pitchFamily="49" charset="0"/>
              </a:rPr>
              <a:t>s</a:t>
            </a:r>
            <a:r>
              <a:rPr lang="zh-CN" altLang="en-US" sz="2200" dirty="0">
                <a:solidFill>
                  <a:srgbClr val="000000"/>
                </a:solidFill>
                <a:highlight>
                  <a:srgbClr val="FFFFFF"/>
                </a:highlight>
                <a:latin typeface="Consolas" panose="020B0609020204030204" pitchFamily="49" charset="0"/>
              </a:rPr>
              <a:t>结点从单链表中取出且保持单链表的连贯性，避免在</a:t>
            </a:r>
            <a:r>
              <a:rPr lang="en-US" altLang="zh-CN" sz="2200" dirty="0">
                <a:solidFill>
                  <a:srgbClr val="000000"/>
                </a:solidFill>
                <a:highlight>
                  <a:srgbClr val="FFFFFF"/>
                </a:highlight>
                <a:latin typeface="Consolas" panose="020B0609020204030204" pitchFamily="49" charset="0"/>
              </a:rPr>
              <a:t>ai+1</a:t>
            </a:r>
            <a:r>
              <a:rPr lang="zh-CN" altLang="en-US" sz="2200" dirty="0">
                <a:solidFill>
                  <a:srgbClr val="000000"/>
                </a:solidFill>
                <a:highlight>
                  <a:srgbClr val="FFFFFF"/>
                </a:highlight>
                <a:latin typeface="Consolas" panose="020B0609020204030204" pitchFamily="49" charset="0"/>
              </a:rPr>
              <a:t>处断掉的危险。然后释放</a:t>
            </a:r>
            <a:r>
              <a:rPr lang="en-US" altLang="zh-CN" sz="2200" dirty="0">
                <a:solidFill>
                  <a:srgbClr val="000000"/>
                </a:solidFill>
                <a:highlight>
                  <a:srgbClr val="FFFFFF"/>
                </a:highlight>
                <a:latin typeface="Consolas" panose="020B0609020204030204" pitchFamily="49" charset="0"/>
              </a:rPr>
              <a:t>s</a:t>
            </a:r>
            <a:r>
              <a:rPr lang="zh-CN" altLang="en-US" sz="2200" dirty="0">
                <a:solidFill>
                  <a:srgbClr val="000000"/>
                </a:solidFill>
                <a:highlight>
                  <a:srgbClr val="FFFFFF"/>
                </a:highlight>
                <a:latin typeface="Consolas" panose="020B0609020204030204" pitchFamily="49" charset="0"/>
              </a:rPr>
              <a:t>所指结点的内存空间，修改操作状态为成功。</a:t>
            </a:r>
            <a:endParaRPr lang="en-US" altLang="zh-CN" sz="2200" dirty="0">
              <a:solidFill>
                <a:srgbClr val="000000"/>
              </a:solidFill>
              <a:highlight>
                <a:srgbClr val="FFFFFF"/>
              </a:highlight>
              <a:latin typeface="Consolas" panose="020B0609020204030204" pitchFamily="49" charset="0"/>
            </a:endParaRPr>
          </a:p>
          <a:p>
            <a:pPr lvl="2"/>
            <a:r>
              <a:rPr lang="zh-CN" altLang="en-US" sz="2200" dirty="0">
                <a:solidFill>
                  <a:srgbClr val="000000"/>
                </a:solidFill>
                <a:highlight>
                  <a:srgbClr val="FFFFFF"/>
                </a:highlight>
                <a:latin typeface="Consolas" panose="020B0609020204030204" pitchFamily="49" charset="0"/>
              </a:rPr>
              <a:t>总结删除操作和插入操作类似：</a:t>
            </a:r>
            <a:endParaRPr lang="en-US" altLang="zh-CN" sz="2200" dirty="0">
              <a:solidFill>
                <a:srgbClr val="000000"/>
              </a:solidFill>
              <a:highlight>
                <a:srgbClr val="FFFFFF"/>
              </a:highlight>
              <a:latin typeface="Consolas" panose="020B0609020204030204" pitchFamily="49" charset="0"/>
            </a:endParaRPr>
          </a:p>
          <a:p>
            <a:pPr>
              <a:spcBef>
                <a:spcPct val="50000"/>
              </a:spcBef>
              <a:buFontTx/>
              <a:buChar char="•"/>
            </a:pPr>
            <a:r>
              <a:rPr lang="zh-CN" altLang="en-US" sz="2400" dirty="0"/>
              <a:t> </a:t>
            </a:r>
            <a:r>
              <a:rPr lang="zh-CN" altLang="en-US" sz="2400" b="1" dirty="0"/>
              <a:t>移动指针定位；</a:t>
            </a:r>
          </a:p>
          <a:p>
            <a:pPr>
              <a:spcBef>
                <a:spcPct val="50000"/>
              </a:spcBef>
              <a:buFontTx/>
              <a:buChar char="•"/>
            </a:pPr>
            <a:r>
              <a:rPr lang="zh-CN" altLang="en-US" sz="2400" b="1" dirty="0"/>
              <a:t> 修改指针内容；</a:t>
            </a:r>
          </a:p>
          <a:p>
            <a:pPr>
              <a:spcBef>
                <a:spcPct val="50000"/>
              </a:spcBef>
              <a:buFontTx/>
              <a:buChar char="•"/>
            </a:pPr>
            <a:r>
              <a:rPr lang="zh-CN" altLang="en-US" sz="2400" b="1" dirty="0"/>
              <a:t> 不移动数据元素</a:t>
            </a:r>
          </a:p>
          <a:p>
            <a:pPr lvl="2"/>
            <a:r>
              <a:rPr lang="zh-CN" altLang="en-US" sz="2200" dirty="0">
                <a:solidFill>
                  <a:srgbClr val="000000"/>
                </a:solidFill>
                <a:highlight>
                  <a:srgbClr val="FFFFFF"/>
                </a:highlight>
                <a:latin typeface="Consolas" panose="020B0609020204030204" pitchFamily="49" charset="0"/>
              </a:rPr>
              <a:t>时间复杂度也是定位</a:t>
            </a:r>
            <a:r>
              <a:rPr lang="en-US" altLang="zh-CN" sz="2200" dirty="0">
                <a:solidFill>
                  <a:srgbClr val="000000"/>
                </a:solidFill>
                <a:highlight>
                  <a:srgbClr val="FFFFFF"/>
                </a:highlight>
                <a:latin typeface="Consolas" panose="020B0609020204030204" pitchFamily="49" charset="0"/>
              </a:rPr>
              <a:t>O(n)</a:t>
            </a:r>
            <a:r>
              <a:rPr lang="zh-CN" altLang="en-US" sz="2200" dirty="0">
                <a:solidFill>
                  <a:srgbClr val="000000"/>
                </a:solidFill>
                <a:highlight>
                  <a:srgbClr val="FFFFFF"/>
                </a:highlight>
                <a:latin typeface="Consolas" panose="020B0609020204030204" pitchFamily="49" charset="0"/>
              </a:rPr>
              <a:t>，具体删除操作就</a:t>
            </a:r>
            <a:r>
              <a:rPr lang="en-US" altLang="zh-CN" sz="2200" dirty="0">
                <a:solidFill>
                  <a:srgbClr val="000000"/>
                </a:solidFill>
                <a:highlight>
                  <a:srgbClr val="FFFFFF"/>
                </a:highlight>
                <a:latin typeface="Consolas" panose="020B0609020204030204" pitchFamily="49" charset="0"/>
              </a:rPr>
              <a:t>3</a:t>
            </a:r>
            <a:r>
              <a:rPr lang="zh-CN" altLang="en-US" sz="2200" dirty="0">
                <a:solidFill>
                  <a:srgbClr val="000000"/>
                </a:solidFill>
                <a:highlight>
                  <a:srgbClr val="FFFFFF"/>
                </a:highlight>
                <a:latin typeface="Consolas" panose="020B0609020204030204" pitchFamily="49" charset="0"/>
              </a:rPr>
              <a:t>步，也是</a:t>
            </a:r>
            <a:r>
              <a:rPr lang="en-US" altLang="zh-CN" sz="2200" dirty="0">
                <a:solidFill>
                  <a:srgbClr val="000000"/>
                </a:solidFill>
                <a:highlight>
                  <a:srgbClr val="FFFFFF"/>
                </a:highlight>
                <a:latin typeface="Consolas" panose="020B0609020204030204" pitchFamily="49" charset="0"/>
              </a:rPr>
              <a:t>O(1)</a:t>
            </a:r>
            <a:r>
              <a:rPr lang="zh-CN" altLang="en-US" sz="2200" dirty="0">
                <a:solidFill>
                  <a:srgbClr val="000000"/>
                </a:solidFill>
                <a:highlight>
                  <a:srgbClr val="FFFFFF"/>
                </a:highlight>
                <a:latin typeface="Consolas" panose="020B0609020204030204" pitchFamily="49" charset="0"/>
              </a:rPr>
              <a:t>的复杂度，根据加法规则，总的时间复杂度为</a:t>
            </a:r>
            <a:r>
              <a:rPr lang="en-US" altLang="zh-CN" sz="2200" dirty="0">
                <a:solidFill>
                  <a:srgbClr val="000000"/>
                </a:solidFill>
                <a:highlight>
                  <a:srgbClr val="FFFFFF"/>
                </a:highlight>
                <a:latin typeface="Consolas" panose="020B0609020204030204" pitchFamily="49" charset="0"/>
              </a:rPr>
              <a:t>O(n).</a:t>
            </a:r>
            <a:r>
              <a:rPr lang="zh-CN" altLang="en-US" sz="2200" dirty="0">
                <a:solidFill>
                  <a:srgbClr val="000000"/>
                </a:solidFill>
                <a:highlight>
                  <a:srgbClr val="FFFFFF"/>
                </a:highlight>
                <a:latin typeface="Consolas" panose="020B0609020204030204" pitchFamily="49" charset="0"/>
              </a:rPr>
              <a:t>所以真正的插入删除操作就是修改指针值，避免大量数据移动操作，效率高于顺序存储结构的插入删除操作。这样，采用链式存储结构就成功的解决了无法预知空间大小，大空间分配容易失败，空间利用率可能不高，插入删除操作效率低等问题。</a:t>
            </a:r>
            <a:endParaRPr lang="en-US" altLang="zh-CN" sz="2200" dirty="0">
              <a:solidFill>
                <a:srgbClr val="000000"/>
              </a:solidFill>
              <a:highlight>
                <a:srgbClr val="FFFFFF"/>
              </a:highlight>
              <a:latin typeface="Consolas" panose="020B0609020204030204" pitchFamily="49"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419656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人）我们前面看到单链表的定位、查找、插入、删除等具体操作算法步骤及实现代码，但都需要有一个前提条件就是单链表存在，那么如何建立单链表呢？实际上，单链表的建立是从空链表开始，逐个元素插入单链表，实现建立单链表的功能的。插入单链表，可以有多个位置可以插入。比如在一个位置前面或者后面插入，如果单链表已经有一些结点，那么待插入元素可以在单链表任何结点位置做插入。但由于单链表插入涉及定位操作，定位速度越快，插入效率越高，因此在单链表头结点后面做插入操作是最高效的。但我们线性表</a:t>
            </a:r>
            <a:r>
              <a:rPr lang="en-US" altLang="zh-CN" dirty="0"/>
              <a:t>n</a:t>
            </a:r>
            <a:r>
              <a:rPr lang="zh-CN" altLang="en-US" dirty="0"/>
              <a:t>个数据</a:t>
            </a:r>
            <a:r>
              <a:rPr lang="en-US" altLang="zh-CN" dirty="0"/>
              <a:t>(a1,a2,…,an)</a:t>
            </a:r>
            <a:r>
              <a:rPr lang="zh-CN" altLang="en-US" dirty="0"/>
              <a:t>，如果依次在线性表的最前面做插入操作，就会变成</a:t>
            </a:r>
            <a:r>
              <a:rPr lang="en-US" altLang="zh-CN" dirty="0"/>
              <a:t>(an,an-1,…,a1)</a:t>
            </a:r>
            <a:r>
              <a:rPr lang="zh-CN" altLang="en-US" dirty="0"/>
              <a:t>，线性表的直接后继关系被改变了。所以我们要反过来，先插入</a:t>
            </a:r>
            <a:r>
              <a:rPr lang="en-US" altLang="zh-CN" dirty="0"/>
              <a:t>an,</a:t>
            </a:r>
            <a:r>
              <a:rPr lang="zh-CN" altLang="en-US" dirty="0"/>
              <a:t>再插入</a:t>
            </a:r>
            <a:r>
              <a:rPr lang="en-US" altLang="zh-CN" dirty="0"/>
              <a:t>an-1,</a:t>
            </a:r>
            <a:r>
              <a:rPr lang="zh-CN" altLang="en-US" dirty="0"/>
              <a:t>最后插入</a:t>
            </a:r>
            <a:r>
              <a:rPr lang="en-US" altLang="zh-CN" dirty="0"/>
              <a:t>a1</a:t>
            </a:r>
            <a:r>
              <a:rPr lang="zh-CN" altLang="en-US" dirty="0"/>
              <a:t>，就实现了线性表</a:t>
            </a:r>
            <a:r>
              <a:rPr lang="en-US" altLang="zh-CN" dirty="0"/>
              <a:t>L</a:t>
            </a:r>
            <a:r>
              <a:rPr lang="zh-CN" altLang="en-US" dirty="0"/>
              <a:t>的建立操作。</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64683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（录屏）我们总结一下建立单链表的操作步骤：</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663300"/>
                </a:solidFill>
                <a:latin typeface="楷体_GB2312" pitchFamily="49" charset="-122"/>
                <a:ea typeface="楷体_GB2312" pitchFamily="49" charset="-122"/>
              </a:rPr>
              <a:t>⑴</a:t>
            </a:r>
            <a:r>
              <a:rPr kumimoji="1" lang="zh-CN" altLang="en-US" sz="1200" b="1" dirty="0">
                <a:solidFill>
                  <a:srgbClr val="663300"/>
                </a:solidFill>
                <a:latin typeface="Times New Roman" panose="02020603050405020304" pitchFamily="18" charset="0"/>
                <a:ea typeface="楷体_GB2312" pitchFamily="49" charset="-122"/>
              </a:rPr>
              <a:t>建立一个“空表”；</a:t>
            </a:r>
            <a:r>
              <a:rPr kumimoji="1" lang="zh-CN" altLang="en-US" sz="1200" b="1" dirty="0">
                <a:solidFill>
                  <a:srgbClr val="663300"/>
                </a:solidFill>
              </a:rPr>
              <a:t>⑵</a:t>
            </a:r>
            <a:r>
              <a:rPr kumimoji="1" lang="zh-CN" altLang="en-US" sz="1200" b="1" dirty="0">
                <a:solidFill>
                  <a:srgbClr val="663300"/>
                </a:solidFill>
                <a:latin typeface="楷体_GB2312" pitchFamily="49" charset="-122"/>
                <a:ea typeface="楷体_GB2312" pitchFamily="49" charset="-122"/>
              </a:rPr>
              <a:t>输入数据元素</a:t>
            </a:r>
            <a:r>
              <a:rPr kumimoji="1" lang="en-US" altLang="zh-CN" sz="1200" b="1" dirty="0">
                <a:solidFill>
                  <a:srgbClr val="663300"/>
                </a:solidFill>
                <a:latin typeface="Times New Roman" panose="02020603050405020304" pitchFamily="18" charset="0"/>
                <a:ea typeface="楷体_GB2312" pitchFamily="49" charset="-122"/>
              </a:rPr>
              <a:t>a</a:t>
            </a:r>
            <a:r>
              <a:rPr kumimoji="1" lang="en-US" altLang="zh-CN" sz="1200" b="1" baseline="-25000" dirty="0">
                <a:solidFill>
                  <a:srgbClr val="663300"/>
                </a:solidFill>
                <a:latin typeface="Times New Roman" panose="02020603050405020304" pitchFamily="18" charset="0"/>
                <a:ea typeface="楷体_GB2312" pitchFamily="49" charset="-122"/>
              </a:rPr>
              <a:t>n</a:t>
            </a:r>
            <a:r>
              <a:rPr kumimoji="1" lang="zh-CN" altLang="en-US" sz="1200" b="1" dirty="0">
                <a:solidFill>
                  <a:srgbClr val="663300"/>
                </a:solidFill>
                <a:latin typeface="Times New Roman" panose="02020603050405020304" pitchFamily="18" charset="0"/>
                <a:ea typeface="楷体_GB2312" pitchFamily="49" charset="-122"/>
              </a:rPr>
              <a:t>，      建立结点并插入到单链表；</a:t>
            </a:r>
            <a:r>
              <a:rPr kumimoji="1" lang="zh-CN" altLang="en-US" sz="1200" b="1" dirty="0">
                <a:solidFill>
                  <a:srgbClr val="663300"/>
                </a:solidFill>
              </a:rPr>
              <a:t>⑶</a:t>
            </a:r>
            <a:r>
              <a:rPr kumimoji="1" lang="zh-CN" altLang="en-US" sz="1200" b="1" dirty="0">
                <a:solidFill>
                  <a:srgbClr val="663300"/>
                </a:solidFill>
                <a:latin typeface="楷体_GB2312" pitchFamily="49" charset="-122"/>
                <a:ea typeface="楷体_GB2312" pitchFamily="49" charset="-122"/>
              </a:rPr>
              <a:t>输入数据元素</a:t>
            </a:r>
            <a:r>
              <a:rPr kumimoji="1" lang="en-US" altLang="zh-CN" sz="1200" b="1" dirty="0">
                <a:solidFill>
                  <a:srgbClr val="663300"/>
                </a:solidFill>
                <a:latin typeface="Times New Roman" panose="02020603050405020304" pitchFamily="18" charset="0"/>
                <a:ea typeface="楷体_GB2312" pitchFamily="49" charset="-122"/>
              </a:rPr>
              <a:t>a</a:t>
            </a:r>
            <a:r>
              <a:rPr kumimoji="1" lang="en-US" altLang="zh-CN" sz="1200" b="1" baseline="-25000" dirty="0">
                <a:solidFill>
                  <a:srgbClr val="663300"/>
                </a:solidFill>
                <a:latin typeface="Times New Roman" panose="02020603050405020304" pitchFamily="18" charset="0"/>
                <a:ea typeface="楷体_GB2312" pitchFamily="49" charset="-122"/>
              </a:rPr>
              <a:t>n-1</a:t>
            </a:r>
            <a:r>
              <a:rPr kumimoji="1" lang="zh-CN" altLang="en-US" sz="1200" b="1" dirty="0">
                <a:solidFill>
                  <a:srgbClr val="663300"/>
                </a:solidFill>
                <a:latin typeface="Times New Roman" panose="02020603050405020304" pitchFamily="18" charset="0"/>
                <a:ea typeface="楷体_GB2312" pitchFamily="49" charset="-122"/>
              </a:rPr>
              <a:t>，      建立结点并插入到单链表；</a:t>
            </a:r>
            <a:endParaRPr kumimoji="1" lang="zh-CN" altLang="en-US" sz="1200"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663300"/>
                </a:solidFill>
              </a:rPr>
              <a:t>⑷</a:t>
            </a:r>
            <a:r>
              <a:rPr kumimoji="1" lang="zh-CN" altLang="en-US" sz="1200" b="1" dirty="0">
                <a:solidFill>
                  <a:srgbClr val="663300"/>
                </a:solidFill>
                <a:latin typeface="楷体_GB2312" pitchFamily="49" charset="-122"/>
                <a:ea typeface="楷体_GB2312" pitchFamily="49" charset="-122"/>
              </a:rPr>
              <a:t>依次类推，直至输入</a:t>
            </a:r>
            <a:r>
              <a:rPr kumimoji="1" lang="en-US" altLang="zh-CN" sz="1200" b="1" dirty="0">
                <a:solidFill>
                  <a:srgbClr val="663300"/>
                </a:solidFill>
                <a:latin typeface="楷体_GB2312" pitchFamily="49" charset="-122"/>
                <a:ea typeface="楷体_GB2312" pitchFamily="49" charset="-122"/>
              </a:rPr>
              <a:t>a</a:t>
            </a:r>
            <a:r>
              <a:rPr kumimoji="1" lang="en-US" altLang="zh-CN" sz="1200" b="1" baseline="-25000" dirty="0">
                <a:solidFill>
                  <a:srgbClr val="663300"/>
                </a:solidFill>
                <a:latin typeface="楷体_GB2312" pitchFamily="49" charset="-122"/>
                <a:ea typeface="楷体_GB2312" pitchFamily="49" charset="-122"/>
              </a:rPr>
              <a:t>1</a:t>
            </a:r>
            <a:r>
              <a:rPr kumimoji="1" lang="zh-CN" altLang="en-US" sz="1200" b="1" dirty="0">
                <a:solidFill>
                  <a:srgbClr val="663300"/>
                </a:solidFill>
                <a:latin typeface="楷体_GB2312" pitchFamily="49" charset="-122"/>
                <a:ea typeface="楷体_GB2312" pitchFamily="49" charset="-122"/>
              </a:rPr>
              <a:t>为止。</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872651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4"/>
            <a:r>
              <a:rPr lang="zh-CN" altLang="en-US" dirty="0"/>
              <a:t>（录屏）最后我们写出建立单链表的程序代码：首先初始化线性表</a:t>
            </a:r>
            <a:r>
              <a:rPr lang="en-US" altLang="zh-CN" dirty="0"/>
              <a:t>L</a:t>
            </a:r>
            <a:r>
              <a:rPr lang="zh-CN" altLang="en-US" dirty="0"/>
              <a:t>（就是建立头结点），如果操作成功，则开始用前插入的方法依次建立单链表。对</a:t>
            </a:r>
            <a:r>
              <a:rPr lang="en-US" altLang="zh-CN" dirty="0"/>
              <a:t>n</a:t>
            </a:r>
            <a:r>
              <a:rPr lang="zh-CN" altLang="en-US" dirty="0"/>
              <a:t>个数据，从最后</a:t>
            </a:r>
            <a:r>
              <a:rPr lang="en-US" altLang="zh-CN" dirty="0"/>
              <a:t>1</a:t>
            </a:r>
            <a:r>
              <a:rPr lang="zh-CN" altLang="en-US" dirty="0"/>
              <a:t>个位置开始</a:t>
            </a:r>
            <a:r>
              <a:rPr lang="en-US" altLang="zh-CN" sz="1200" dirty="0" err="1">
                <a:solidFill>
                  <a:srgbClr val="0000FF"/>
                </a:solidFill>
                <a:highlight>
                  <a:srgbClr val="FFFFFF"/>
                </a:highlight>
                <a:latin typeface="Consolas" panose="020B0609020204030204" pitchFamily="49" charset="0"/>
              </a:rPr>
              <a:t>int</a:t>
            </a:r>
            <a:r>
              <a:rPr lang="en-US" altLang="zh-CN" sz="1200" dirty="0">
                <a:solidFill>
                  <a:srgbClr val="000000"/>
                </a:solidFill>
                <a:highlight>
                  <a:srgbClr val="FFFFFF"/>
                </a:highlight>
                <a:latin typeface="Consolas" panose="020B0609020204030204" pitchFamily="49" charset="0"/>
              </a:rPr>
              <a:t> </a:t>
            </a:r>
            <a:r>
              <a:rPr lang="en-US" altLang="zh-CN" sz="1200" dirty="0" err="1">
                <a:solidFill>
                  <a:srgbClr val="000000"/>
                </a:solidFill>
                <a:highlight>
                  <a:srgbClr val="FFFFFF"/>
                </a:highlight>
                <a:latin typeface="Consolas" panose="020B0609020204030204" pitchFamily="49" charset="0"/>
              </a:rPr>
              <a:t>i</a:t>
            </a:r>
            <a:r>
              <a:rPr lang="en-US" altLang="zh-CN" sz="1200" dirty="0">
                <a:solidFill>
                  <a:srgbClr val="000000"/>
                </a:solidFill>
                <a:highlight>
                  <a:srgbClr val="FFFFFF"/>
                </a:highlight>
                <a:latin typeface="Consolas" panose="020B0609020204030204" pitchFamily="49" charset="0"/>
              </a:rPr>
              <a:t> = </a:t>
            </a:r>
            <a:r>
              <a:rPr lang="en-US" altLang="zh-CN" sz="1200" dirty="0">
                <a:solidFill>
                  <a:srgbClr val="808080"/>
                </a:solidFill>
                <a:highlight>
                  <a:srgbClr val="FFFFFF"/>
                </a:highlight>
                <a:latin typeface="Consolas" panose="020B0609020204030204" pitchFamily="49" charset="0"/>
              </a:rPr>
              <a:t>len</a:t>
            </a:r>
            <a:r>
              <a:rPr lang="en-US" altLang="zh-CN" sz="1200" dirty="0">
                <a:solidFill>
                  <a:srgbClr val="000000"/>
                </a:solidFill>
                <a:highlight>
                  <a:srgbClr val="FFFFFF"/>
                </a:highlight>
                <a:latin typeface="Consolas" panose="020B0609020204030204" pitchFamily="49" charset="0"/>
              </a:rPr>
              <a:t>-1</a:t>
            </a:r>
            <a:r>
              <a:rPr lang="zh-CN" altLang="en-US" sz="1200" dirty="0">
                <a:solidFill>
                  <a:srgbClr val="000000"/>
                </a:solidFill>
                <a:highlight>
                  <a:srgbClr val="FFFFFF"/>
                </a:highlight>
                <a:latin typeface="Consolas" panose="020B0609020204030204" pitchFamily="49" charset="0"/>
              </a:rPr>
              <a:t>；先分配结点空间，将第</a:t>
            </a:r>
            <a:r>
              <a:rPr lang="en-US" altLang="zh-CN" sz="1200" dirty="0" err="1">
                <a:solidFill>
                  <a:srgbClr val="000000"/>
                </a:solidFill>
                <a:highlight>
                  <a:srgbClr val="FFFFFF"/>
                </a:highlight>
                <a:latin typeface="Consolas" panose="020B0609020204030204" pitchFamily="49" charset="0"/>
              </a:rPr>
              <a:t>i</a:t>
            </a:r>
            <a:r>
              <a:rPr lang="zh-CN" altLang="en-US" sz="1200" dirty="0">
                <a:solidFill>
                  <a:srgbClr val="000000"/>
                </a:solidFill>
                <a:highlight>
                  <a:srgbClr val="FFFFFF"/>
                </a:highlight>
                <a:latin typeface="Consolas" panose="020B0609020204030204" pitchFamily="49" charset="0"/>
              </a:rPr>
              <a:t>个数据存放到</a:t>
            </a:r>
            <a:r>
              <a:rPr lang="en-US" altLang="zh-CN" sz="1200" dirty="0">
                <a:solidFill>
                  <a:srgbClr val="000000"/>
                </a:solidFill>
                <a:highlight>
                  <a:srgbClr val="FFFFFF"/>
                </a:highlight>
                <a:latin typeface="Consolas" panose="020B0609020204030204" pitchFamily="49" charset="0"/>
              </a:rPr>
              <a:t>p</a:t>
            </a:r>
            <a:r>
              <a:rPr lang="zh-CN" altLang="en-US" sz="1200" dirty="0">
                <a:solidFill>
                  <a:srgbClr val="000000"/>
                </a:solidFill>
                <a:highlight>
                  <a:srgbClr val="FFFFFF"/>
                </a:highlight>
                <a:latin typeface="Consolas" panose="020B0609020204030204" pitchFamily="49" charset="0"/>
              </a:rPr>
              <a:t>指针所指结点的数据域，然后</a:t>
            </a:r>
            <a:r>
              <a:rPr lang="en-US" altLang="zh-CN" sz="2000" dirty="0">
                <a:solidFill>
                  <a:srgbClr val="000000"/>
                </a:solidFill>
                <a:highlight>
                  <a:srgbClr val="FFFFFF"/>
                </a:highlight>
                <a:latin typeface="Consolas" panose="020B0609020204030204" pitchFamily="49" charset="0"/>
              </a:rPr>
              <a:t>p-&gt;next = (*</a:t>
            </a:r>
            <a:r>
              <a:rPr lang="en-US" altLang="zh-CN" sz="2000" dirty="0">
                <a:solidFill>
                  <a:srgbClr val="808080"/>
                </a:solidFill>
                <a:highlight>
                  <a:srgbClr val="FFFFFF"/>
                </a:highlight>
                <a:latin typeface="Consolas" panose="020B0609020204030204" pitchFamily="49" charset="0"/>
              </a:rPr>
              <a:t>L</a:t>
            </a:r>
            <a:r>
              <a:rPr lang="en-US" altLang="zh-CN" sz="2000" dirty="0">
                <a:solidFill>
                  <a:srgbClr val="000000"/>
                </a:solidFill>
                <a:highlight>
                  <a:srgbClr val="FFFFFF"/>
                </a:highlight>
                <a:latin typeface="Consolas" panose="020B0609020204030204" pitchFamily="49" charset="0"/>
              </a:rPr>
              <a:t>)-&gt;next; (*</a:t>
            </a:r>
            <a:r>
              <a:rPr lang="en-US" altLang="zh-CN" sz="2000" dirty="0">
                <a:solidFill>
                  <a:srgbClr val="808080"/>
                </a:solidFill>
                <a:highlight>
                  <a:srgbClr val="FFFFFF"/>
                </a:highlight>
                <a:latin typeface="Consolas" panose="020B0609020204030204" pitchFamily="49" charset="0"/>
              </a:rPr>
              <a:t>L</a:t>
            </a:r>
            <a:r>
              <a:rPr lang="en-US" altLang="zh-CN" sz="2000" dirty="0">
                <a:solidFill>
                  <a:srgbClr val="000000"/>
                </a:solidFill>
                <a:highlight>
                  <a:srgbClr val="FFFFFF"/>
                </a:highlight>
                <a:latin typeface="Consolas" panose="020B0609020204030204" pitchFamily="49" charset="0"/>
              </a:rPr>
              <a:t>)-&gt;next = p; </a:t>
            </a:r>
            <a:r>
              <a:rPr lang="zh-CN" altLang="en-US" sz="2000" dirty="0">
                <a:solidFill>
                  <a:srgbClr val="000000"/>
                </a:solidFill>
                <a:highlight>
                  <a:srgbClr val="FFFFFF"/>
                </a:highlight>
                <a:latin typeface="Consolas" panose="020B0609020204030204" pitchFamily="49" charset="0"/>
              </a:rPr>
              <a:t>实现前插入操作。</a:t>
            </a:r>
            <a:endParaRPr lang="en-US" altLang="zh-CN" sz="2000" dirty="0">
              <a:solidFill>
                <a:srgbClr val="000000"/>
              </a:solidFill>
              <a:highlight>
                <a:srgbClr val="FFFFFF"/>
              </a:highlight>
              <a:latin typeface="Consolas" panose="020B0609020204030204" pitchFamily="49" charset="0"/>
            </a:endParaRPr>
          </a:p>
          <a:p>
            <a:pPr lvl="4"/>
            <a:endParaRPr lang="en-US" altLang="zh-CN" sz="2000" dirty="0">
              <a:solidFill>
                <a:srgbClr val="000000"/>
              </a:solidFill>
              <a:highlight>
                <a:srgbClr val="FFFFFF"/>
              </a:highlight>
              <a:latin typeface="Consolas" panose="020B0609020204030204" pitchFamily="49" charset="0"/>
            </a:endParaRPr>
          </a:p>
          <a:p>
            <a:pPr lvl="4"/>
            <a:r>
              <a:rPr lang="zh-CN" altLang="en-US" sz="2000" dirty="0">
                <a:solidFill>
                  <a:srgbClr val="000000"/>
                </a:solidFill>
                <a:highlight>
                  <a:srgbClr val="FFFFFF"/>
                </a:highlight>
                <a:latin typeface="Consolas" panose="020B0609020204030204" pitchFamily="49" charset="0"/>
              </a:rPr>
              <a:t>长度为</a:t>
            </a:r>
            <a:r>
              <a:rPr lang="en-US" altLang="zh-CN" sz="2000" dirty="0">
                <a:solidFill>
                  <a:srgbClr val="000000"/>
                </a:solidFill>
                <a:highlight>
                  <a:srgbClr val="FFFFFF"/>
                </a:highlight>
                <a:latin typeface="Consolas" panose="020B0609020204030204" pitchFamily="49" charset="0"/>
              </a:rPr>
              <a:t>n</a:t>
            </a:r>
            <a:r>
              <a:rPr lang="zh-CN" altLang="en-US" sz="2000" dirty="0">
                <a:solidFill>
                  <a:srgbClr val="000000"/>
                </a:solidFill>
                <a:highlight>
                  <a:srgbClr val="FFFFFF"/>
                </a:highlight>
                <a:latin typeface="Consolas" panose="020B0609020204030204" pitchFamily="49" charset="0"/>
              </a:rPr>
              <a:t>的线性表，建立线性表的时间复杂度为</a:t>
            </a:r>
            <a:r>
              <a:rPr lang="en-US" altLang="zh-CN" sz="2000" dirty="0">
                <a:solidFill>
                  <a:srgbClr val="000000"/>
                </a:solidFill>
                <a:highlight>
                  <a:srgbClr val="FFFFFF"/>
                </a:highlight>
                <a:latin typeface="Consolas" panose="020B0609020204030204" pitchFamily="49" charset="0"/>
              </a:rPr>
              <a:t>O(n),</a:t>
            </a:r>
            <a:r>
              <a:rPr lang="zh-CN" altLang="en-US" sz="2000" dirty="0">
                <a:solidFill>
                  <a:srgbClr val="000000"/>
                </a:solidFill>
                <a:highlight>
                  <a:srgbClr val="FFFFFF"/>
                </a:highlight>
                <a:latin typeface="Consolas" panose="020B0609020204030204" pitchFamily="49" charset="0"/>
              </a:rPr>
              <a:t>因为每个插入操作都是常数步，</a:t>
            </a:r>
            <a:r>
              <a:rPr lang="en-US" altLang="zh-CN" sz="2000" dirty="0">
                <a:solidFill>
                  <a:srgbClr val="000000"/>
                </a:solidFill>
                <a:highlight>
                  <a:srgbClr val="FFFFFF"/>
                </a:highlight>
                <a:latin typeface="Consolas" panose="020B0609020204030204" pitchFamily="49" charset="0"/>
              </a:rPr>
              <a:t>n</a:t>
            </a:r>
            <a:r>
              <a:rPr lang="zh-CN" altLang="en-US" sz="2000" dirty="0">
                <a:solidFill>
                  <a:srgbClr val="000000"/>
                </a:solidFill>
                <a:highlight>
                  <a:srgbClr val="FFFFFF"/>
                </a:highlight>
                <a:latin typeface="Consolas" panose="020B0609020204030204" pitchFamily="49" charset="0"/>
              </a:rPr>
              <a:t>个数据就是</a:t>
            </a:r>
            <a:r>
              <a:rPr lang="en-US" altLang="zh-CN" sz="2000" dirty="0">
                <a:solidFill>
                  <a:srgbClr val="000000"/>
                </a:solidFill>
                <a:highlight>
                  <a:srgbClr val="FFFFFF"/>
                </a:highlight>
                <a:latin typeface="Consolas" panose="020B0609020204030204" pitchFamily="49" charset="0"/>
              </a:rPr>
              <a:t>O(n)</a:t>
            </a:r>
            <a:r>
              <a:rPr lang="zh-CN" altLang="en-US" sz="2000" dirty="0">
                <a:solidFill>
                  <a:srgbClr val="000000"/>
                </a:solidFill>
                <a:highlight>
                  <a:srgbClr val="FFFFFF"/>
                </a:highlight>
                <a:latin typeface="Consolas" panose="020B0609020204030204" pitchFamily="49" charset="0"/>
              </a:rPr>
              <a:t>的操作。</a:t>
            </a:r>
            <a:endParaRPr lang="en-US" altLang="zh-CN" sz="2000" dirty="0">
              <a:solidFill>
                <a:srgbClr val="000000"/>
              </a:solidFill>
              <a:highlight>
                <a:srgbClr val="FFFFFF"/>
              </a:highlight>
              <a:latin typeface="Consolas" panose="020B0609020204030204" pitchFamily="49"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819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ppt</a:t>
            </a:r>
            <a:r>
              <a:rPr lang="zh-CN" altLang="en-US" dirty="0"/>
              <a:t>录制）：我们首先给四个问题，同学们自己尝试编程解决这几个问题。</a:t>
            </a:r>
          </a:p>
        </p:txBody>
      </p:sp>
      <p:sp>
        <p:nvSpPr>
          <p:cNvPr id="4" name="灯片编号占位符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2DF9B964-EFB3-4755-8C4A-B9FCCCD103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014847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491892-0ED3-4B62-9D4F-26E1A6A4A3E1}" type="slidenum">
              <a:rPr lang="en-US" altLang="zh-CN"/>
              <a:pPr/>
              <a:t>94</a:t>
            </a:fld>
            <a:endParaRPr lang="en-US" altLang="zh-CN"/>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523625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我们前面看到的像一条线一样的单链表，还有一些线性表的变形，可以用于不同操作需求。比如我们访问单链表的结点，只能从头指针开始访问，链表后面的结点访问速度就很慢，但如果我们保存每次访问的位置，就可以继续访问后面的结点，比从头访问速度快多了，这样就不必每次从头访问，但是带来的问题是如果没有头指针，就不能访问当前访问结点前面的那些结点了。但如果我们是循环单链表，也就是尾结点的</a:t>
            </a:r>
            <a:r>
              <a:rPr lang="en-US" altLang="zh-CN" dirty="0"/>
              <a:t>next</a:t>
            </a:r>
            <a:r>
              <a:rPr lang="zh-CN" altLang="en-US" dirty="0"/>
              <a:t>值不是空，而是指向头结点，则可以避免这个问题，这样就能够在任意位置访问结点且能够访问单链表的所有结点。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660033"/>
                </a:solidFill>
                <a:latin typeface="Times New Roman" panose="02020603050405020304" pitchFamily="18" charset="0"/>
                <a:ea typeface="隶书" panose="02010509060101010101" pitchFamily="49" charset="-122"/>
              </a:rPr>
              <a:t>和单链表的差别仅在于，</a:t>
            </a:r>
            <a:r>
              <a:rPr kumimoji="1" lang="zh-CN" altLang="en-US" sz="1200" b="1" dirty="0">
                <a:solidFill>
                  <a:srgbClr val="FF0000"/>
                </a:solidFill>
                <a:latin typeface="Times New Roman" panose="02020603050405020304" pitchFamily="18" charset="0"/>
                <a:ea typeface="隶书" panose="02010509060101010101" pitchFamily="49" charset="-122"/>
              </a:rPr>
              <a:t>判别</a:t>
            </a:r>
            <a:r>
              <a:rPr kumimoji="1" lang="zh-CN" altLang="en-US" sz="1200" b="1" dirty="0">
                <a:solidFill>
                  <a:srgbClr val="660033"/>
                </a:solidFill>
                <a:latin typeface="Times New Roman" panose="02020603050405020304" pitchFamily="18" charset="0"/>
                <a:ea typeface="隶书" panose="02010509060101010101" pitchFamily="49" charset="-122"/>
              </a:rPr>
              <a:t>链表中最后一个结点的</a:t>
            </a:r>
            <a:r>
              <a:rPr kumimoji="1" lang="zh-CN" altLang="en-US" sz="1200" b="1" dirty="0">
                <a:solidFill>
                  <a:srgbClr val="FF0000"/>
                </a:solidFill>
                <a:latin typeface="Times New Roman" panose="02020603050405020304" pitchFamily="18" charset="0"/>
                <a:ea typeface="隶书" panose="02010509060101010101" pitchFamily="49" charset="-122"/>
              </a:rPr>
              <a:t>条件</a:t>
            </a:r>
            <a:r>
              <a:rPr kumimoji="1" lang="zh-CN" altLang="en-US" sz="1200" b="1" dirty="0">
                <a:solidFill>
                  <a:srgbClr val="660033"/>
                </a:solidFill>
                <a:latin typeface="Times New Roman" panose="02020603050405020304" pitchFamily="18" charset="0"/>
                <a:ea typeface="隶书" panose="02010509060101010101" pitchFamily="49" charset="-122"/>
              </a:rPr>
              <a:t>不再是“后继是否为空”，而是</a:t>
            </a:r>
            <a:r>
              <a:rPr kumimoji="1" lang="zh-CN" altLang="en-US" sz="1200" b="1" dirty="0">
                <a:solidFill>
                  <a:srgbClr val="FF0000"/>
                </a:solidFill>
                <a:latin typeface="Times New Roman" panose="02020603050405020304" pitchFamily="18" charset="0"/>
                <a:ea typeface="隶书" panose="02010509060101010101" pitchFamily="49" charset="-122"/>
              </a:rPr>
              <a:t>“后继是否为头结点”</a:t>
            </a:r>
            <a:r>
              <a:rPr kumimoji="1" lang="zh-CN" altLang="en-US" sz="1200" b="1" dirty="0">
                <a:solidFill>
                  <a:srgbClr val="660033"/>
                </a:solidFill>
                <a:latin typeface="Times New Roman" panose="02020603050405020304" pitchFamily="18" charset="0"/>
                <a:ea typeface="隶书" panose="02010509060101010101" pitchFamily="49" charset="-122"/>
              </a:rPr>
              <a:t>。</a:t>
            </a:r>
            <a:endParaRPr kumimoji="1" lang="zh-CN" altLang="en-US" sz="1200" b="1" dirty="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42917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（录屏）还有一种是带尾指针的循环单链表，也就是没有头指针，而是指向最后一个结点的尾指针，这有什么用呢？</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402490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（录屏）您有没有想到带尾指针的循环单链表有什么用？我们给</a:t>
            </a:r>
            <a:r>
              <a:rPr lang="en-US" altLang="zh-CN" dirty="0"/>
              <a:t>2</a:t>
            </a:r>
            <a:r>
              <a:rPr lang="zh-CN" altLang="en-US" dirty="0"/>
              <a:t>种可能用这个链表效率更高的应用第一个是合并循环单链表。如果没有尾指针，但有头指针，应该怎么做？是不是</a:t>
            </a:r>
            <a:r>
              <a:rPr lang="en-US" altLang="zh-CN" dirty="0"/>
              <a:t>La</a:t>
            </a:r>
            <a:r>
              <a:rPr lang="zh-CN" altLang="en-US" dirty="0"/>
              <a:t>的尾结点</a:t>
            </a:r>
            <a:r>
              <a:rPr lang="en-US" altLang="zh-CN" dirty="0"/>
              <a:t>next</a:t>
            </a:r>
            <a:r>
              <a:rPr lang="zh-CN" altLang="en-US" dirty="0"/>
              <a:t>指针应该指向</a:t>
            </a:r>
            <a:r>
              <a:rPr lang="en-US" altLang="zh-CN" dirty="0" err="1"/>
              <a:t>Lb</a:t>
            </a:r>
            <a:r>
              <a:rPr lang="zh-CN" altLang="en-US" dirty="0"/>
              <a:t>的第一个结点？</a:t>
            </a:r>
            <a:r>
              <a:rPr lang="en-US" altLang="zh-CN" dirty="0" err="1"/>
              <a:t>Lb</a:t>
            </a:r>
            <a:r>
              <a:rPr lang="zh-CN" altLang="en-US" dirty="0"/>
              <a:t>的尾结点的</a:t>
            </a:r>
            <a:r>
              <a:rPr lang="en-US" altLang="zh-CN" dirty="0"/>
              <a:t>next</a:t>
            </a:r>
            <a:r>
              <a:rPr lang="zh-CN" altLang="en-US" dirty="0"/>
              <a:t>指针应该指向</a:t>
            </a:r>
            <a:r>
              <a:rPr lang="en-US" altLang="zh-CN" dirty="0"/>
              <a:t>La</a:t>
            </a:r>
            <a:r>
              <a:rPr lang="zh-CN" altLang="en-US" dirty="0"/>
              <a:t>的头结点？由于要分别访问两个链表的尾结点，但只有头指针，是不是需要先遍历</a:t>
            </a:r>
            <a:r>
              <a:rPr lang="en-US" altLang="zh-CN" dirty="0"/>
              <a:t>2</a:t>
            </a:r>
            <a:r>
              <a:rPr lang="zh-CN" altLang="en-US" dirty="0"/>
              <a:t>个链表，直到找到尾结点，然后才可以做合并操作？但如果我们是带尾指针的循环单链表，尾结点是一下子就找到的，因此通过下面</a:t>
            </a:r>
            <a:r>
              <a:rPr lang="en-US" altLang="zh-CN" dirty="0"/>
              <a:t>4</a:t>
            </a:r>
            <a:r>
              <a:rPr lang="zh-CN" altLang="en-US" dirty="0"/>
              <a:t>行代码就可以快速实现这</a:t>
            </a:r>
            <a:r>
              <a:rPr lang="en-US" altLang="zh-CN" dirty="0"/>
              <a:t>2</a:t>
            </a:r>
            <a:r>
              <a:rPr lang="zh-CN" altLang="en-US" dirty="0"/>
              <a:t>个循环单链表的合并了，且合并后的也是带尾指针的循环单链表。</a:t>
            </a:r>
            <a:endParaRPr lang="en-US" altLang="zh-CN" dirty="0"/>
          </a:p>
          <a:p>
            <a:r>
              <a:rPr lang="en-US" altLang="zh-CN" sz="1200" b="1" dirty="0">
                <a:latin typeface="Times New Roman" panose="02020603050405020304" pitchFamily="18" charset="0"/>
              </a:rPr>
              <a:t>p= La –&gt;next;                         /*</a:t>
            </a:r>
            <a:r>
              <a:rPr lang="zh-CN" altLang="en-US" sz="1200" b="1" dirty="0">
                <a:latin typeface="Times New Roman" panose="02020603050405020304" pitchFamily="18" charset="0"/>
              </a:rPr>
              <a:t>保存</a:t>
            </a:r>
            <a:r>
              <a:rPr lang="en-US" altLang="zh-CN" sz="1200" b="1" dirty="0">
                <a:latin typeface="Times New Roman" panose="02020603050405020304" pitchFamily="18" charset="0"/>
              </a:rPr>
              <a:t>La </a:t>
            </a:r>
            <a:r>
              <a:rPr lang="zh-CN" altLang="en-US" sz="1200" b="1" dirty="0">
                <a:latin typeface="Times New Roman" panose="02020603050405020304" pitchFamily="18" charset="0"/>
              </a:rPr>
              <a:t>的头结点指针*</a:t>
            </a:r>
            <a:r>
              <a:rPr lang="en-US" altLang="zh-CN" sz="1200" b="1" dirty="0">
                <a:latin typeface="Times New Roman" panose="02020603050405020304" pitchFamily="18" charset="0"/>
              </a:rPr>
              <a:t>/</a:t>
            </a:r>
          </a:p>
          <a:p>
            <a:r>
              <a:rPr lang="en-US" altLang="zh-CN" sz="1200" b="1" dirty="0">
                <a:latin typeface="Times New Roman" panose="02020603050405020304" pitchFamily="18" charset="0"/>
              </a:rPr>
              <a:t>La-&gt;next= </a:t>
            </a:r>
            <a:r>
              <a:rPr lang="en-US" altLang="zh-CN" sz="1200" b="1" dirty="0" err="1">
                <a:latin typeface="Times New Roman" panose="02020603050405020304" pitchFamily="18" charset="0"/>
              </a:rPr>
              <a:t>Lb</a:t>
            </a:r>
            <a:r>
              <a:rPr lang="en-US" altLang="zh-CN" sz="1200" b="1" dirty="0">
                <a:latin typeface="Times New Roman" panose="02020603050405020304" pitchFamily="18" charset="0"/>
              </a:rPr>
              <a:t>-&gt;next-&gt;next;  /*</a:t>
            </a:r>
            <a:r>
              <a:rPr lang="zh-CN" altLang="en-US" sz="1200" b="1" dirty="0">
                <a:latin typeface="Times New Roman" panose="02020603050405020304" pitchFamily="18" charset="0"/>
              </a:rPr>
              <a:t>头尾连接*</a:t>
            </a:r>
            <a:r>
              <a:rPr lang="en-US" altLang="zh-CN" sz="1200" b="1" dirty="0">
                <a:latin typeface="Times New Roman" panose="02020603050405020304" pitchFamily="18" charset="0"/>
              </a:rPr>
              <a:t>/</a:t>
            </a:r>
          </a:p>
          <a:p>
            <a:r>
              <a:rPr lang="en-US" altLang="zh-CN" sz="1200" b="1" dirty="0">
                <a:latin typeface="Times New Roman" panose="02020603050405020304" pitchFamily="18" charset="0"/>
              </a:rPr>
              <a:t>free(</a:t>
            </a:r>
            <a:r>
              <a:rPr lang="en-US" altLang="zh-CN" sz="1200" b="1" dirty="0" err="1">
                <a:latin typeface="Times New Roman" panose="02020603050405020304" pitchFamily="18" charset="0"/>
              </a:rPr>
              <a:t>Lb</a:t>
            </a:r>
            <a:r>
              <a:rPr lang="en-US" altLang="zh-CN" sz="1200" b="1" dirty="0">
                <a:latin typeface="Times New Roman" panose="02020603050405020304" pitchFamily="18" charset="0"/>
              </a:rPr>
              <a:t>-&gt;next);                      /*</a:t>
            </a:r>
            <a:r>
              <a:rPr lang="zh-CN" altLang="en-US" sz="1200" b="1" dirty="0">
                <a:latin typeface="Times New Roman" panose="02020603050405020304" pitchFamily="18" charset="0"/>
              </a:rPr>
              <a:t>释放第二个表的头结点*</a:t>
            </a:r>
            <a:r>
              <a:rPr lang="en-US" altLang="zh-CN" sz="1200" b="1" dirty="0">
                <a:latin typeface="Times New Roman" panose="02020603050405020304" pitchFamily="18" charset="0"/>
              </a:rPr>
              <a:t>/</a:t>
            </a:r>
          </a:p>
          <a:p>
            <a:r>
              <a:rPr lang="en-US" altLang="zh-CN" sz="1200" b="1" dirty="0" err="1">
                <a:latin typeface="Times New Roman" panose="02020603050405020304" pitchFamily="18" charset="0"/>
              </a:rPr>
              <a:t>Lb</a:t>
            </a:r>
            <a:r>
              <a:rPr lang="en-US" altLang="zh-CN" sz="1200" b="1" dirty="0">
                <a:latin typeface="Times New Roman" panose="02020603050405020304" pitchFamily="18" charset="0"/>
              </a:rPr>
              <a:t>-&gt;next=p;                          /*</a:t>
            </a:r>
            <a:r>
              <a:rPr lang="zh-CN" altLang="en-US" sz="1200" b="1" dirty="0">
                <a:latin typeface="Times New Roman" panose="02020603050405020304" pitchFamily="18" charset="0"/>
              </a:rPr>
              <a:t>组成循环链表*</a:t>
            </a:r>
            <a:r>
              <a:rPr lang="en-US" altLang="zh-CN" sz="1200" b="1" dirty="0">
                <a:latin typeface="Times New Roman" panose="02020603050405020304" pitchFamily="18" charset="0"/>
              </a:rPr>
              <a:t>/</a:t>
            </a:r>
            <a:endParaRPr lang="zh-CN" altLang="en-US" sz="1200" b="1" dirty="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285791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（录屏）第二种应用带尾指针的循环单链表效率更好的，比如</a:t>
            </a:r>
            <a:r>
              <a:rPr lang="zh-CN" altLang="en-US" sz="1200" dirty="0"/>
              <a:t>经常需要在最后一个元素后面添加新元素和在第一个元素前面插入新元素</a:t>
            </a:r>
            <a:r>
              <a:rPr lang="en-US" altLang="zh-CN" sz="1200" dirty="0"/>
              <a:t>,</a:t>
            </a:r>
            <a:r>
              <a:rPr lang="zh-CN" altLang="en-US" sz="1200" dirty="0"/>
              <a:t>这时因为可以快速定位到尾结点，而真正的插入操作只需要修改指针操作，几步完成，因此效率非常高。</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所以，如果我们需要经常快速定位到尾结点，就可以考虑采用带尾指针的循环单链表来实现。</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000950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a:t>
            </a:r>
            <a:r>
              <a:rPr lang="zh-CN" altLang="en-US" sz="1200" dirty="0"/>
              <a:t>单链表找后继很方便，找前驱很复杂，如果我们要处理的操作经常需要访问前驱，单链表就不合适，可以考虑双向链表，就是有</a:t>
            </a:r>
            <a:r>
              <a:rPr lang="en-US" altLang="zh-CN" sz="1200" dirty="0"/>
              <a:t>2</a:t>
            </a:r>
            <a:r>
              <a:rPr lang="zh-CN" altLang="en-US" sz="1200" dirty="0"/>
              <a:t>个指针域，分别用来存储直接前驱和直接后继结点的地址。</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定义双向链表结点结构类型：</a:t>
            </a:r>
            <a:endParaRPr lang="en-US" altLang="zh-CN" sz="1200" dirty="0"/>
          </a:p>
          <a:p>
            <a:pPr lvl="1">
              <a:lnSpc>
                <a:spcPct val="90000"/>
              </a:lnSpc>
              <a:buFont typeface="Wingdings" panose="05000000000000000000" pitchFamily="2" charset="2"/>
              <a:buNone/>
            </a:pPr>
            <a:r>
              <a:rPr lang="en-US" altLang="zh-CN" sz="2000" dirty="0" err="1">
                <a:latin typeface="Times New Roman" panose="02020603050405020304" pitchFamily="18" charset="0"/>
              </a:rPr>
              <a:t>typedef</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struct</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duNode</a:t>
            </a:r>
            <a:r>
              <a:rPr lang="en-US" altLang="zh-CN" sz="2000" dirty="0">
                <a:latin typeface="Times New Roman" panose="02020603050405020304" pitchFamily="18" charset="0"/>
              </a:rPr>
              <a:t>{</a:t>
            </a:r>
          </a:p>
          <a:p>
            <a:pPr lvl="1">
              <a:lnSpc>
                <a:spcPct val="90000"/>
              </a:lnSpc>
              <a:buFont typeface="Wingdings" panose="05000000000000000000" pitchFamily="2" charset="2"/>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ElemType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elem</a:t>
            </a:r>
            <a:r>
              <a:rPr lang="en-US" altLang="zh-CN" sz="2000" dirty="0">
                <a:latin typeface="Times New Roman" panose="02020603050405020304" pitchFamily="18" charset="0"/>
              </a:rPr>
              <a:t>;</a:t>
            </a:r>
          </a:p>
          <a:p>
            <a:pPr lvl="1">
              <a:lnSpc>
                <a:spcPct val="90000"/>
              </a:lnSpc>
              <a:buFont typeface="Wingdings" panose="05000000000000000000" pitchFamily="2" charset="2"/>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struct</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duNode</a:t>
            </a:r>
            <a:r>
              <a:rPr lang="en-US" altLang="zh-CN" sz="2000" dirty="0">
                <a:latin typeface="Times New Roman" panose="02020603050405020304" pitchFamily="18" charset="0"/>
              </a:rPr>
              <a:t> </a:t>
            </a:r>
            <a:r>
              <a:rPr lang="en-US" altLang="zh-CN" sz="2000" dirty="0">
                <a:solidFill>
                  <a:srgbClr val="FF0000"/>
                </a:solidFill>
                <a:latin typeface="Times New Roman" panose="02020603050405020304" pitchFamily="18" charset="0"/>
              </a:rPr>
              <a:t>*prior</a:t>
            </a:r>
            <a:r>
              <a:rPr lang="en-US" altLang="zh-CN" sz="2000" dirty="0">
                <a:latin typeface="Times New Roman" panose="02020603050405020304" pitchFamily="18" charset="0"/>
              </a:rPr>
              <a:t>,*next;</a:t>
            </a:r>
          </a:p>
          <a:p>
            <a:pPr lvl="1">
              <a:lnSpc>
                <a:spcPct val="90000"/>
              </a:lnSpc>
              <a:buFont typeface="Wingdings" panose="05000000000000000000" pitchFamily="2" charset="2"/>
              <a:buNone/>
            </a:pPr>
            <a:r>
              <a:rPr lang="en-US" altLang="zh-CN" sz="2000" dirty="0">
                <a:latin typeface="Times New Roman" panose="02020603050405020304" pitchFamily="18" charset="0"/>
              </a:rPr>
              <a:t>}</a:t>
            </a:r>
            <a:r>
              <a:rPr lang="en-US" altLang="zh-CN" sz="2000" dirty="0" err="1">
                <a:latin typeface="Times New Roman" panose="02020603050405020304" pitchFamily="18" charset="0"/>
              </a:rPr>
              <a:t>DuNode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DuNodePtr</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DuList</a:t>
            </a:r>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空表就是只有头结点，头结点的</a:t>
            </a:r>
            <a:r>
              <a:rPr lang="en-US" altLang="zh-CN" sz="1200" dirty="0"/>
              <a:t>2</a:t>
            </a:r>
            <a:r>
              <a:rPr lang="zh-CN" altLang="en-US" sz="1200" dirty="0"/>
              <a:t>个指针都是空，非空链表头结点直接前驱指针为空，最后一个结点的直接后继指针为空，其他结点都有</a:t>
            </a:r>
            <a:r>
              <a:rPr lang="en-US" altLang="zh-CN" sz="1200" dirty="0"/>
              <a:t>2</a:t>
            </a:r>
            <a:r>
              <a:rPr lang="zh-CN" altLang="en-US" sz="1200" dirty="0"/>
              <a:t>个不空的指针分别指向直接前驱和直接后继。</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557630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当然，有循环单链表，也就有双向循环链表。当链表为空时，头结点的前驱和后继指针都是指向自己。线性表不空的时候，头结点直接前驱指针指向最后一个结点，最后一个结点的直接后继指针指向头结点，这样就构成了向前和向后的</a:t>
            </a:r>
            <a:r>
              <a:rPr lang="en-US" altLang="zh-CN" dirty="0"/>
              <a:t>2</a:t>
            </a:r>
            <a:r>
              <a:rPr lang="zh-CN" altLang="en-US" dirty="0"/>
              <a:t>个大循环单链表。可以方便的从任意一个结点开始找直接前驱与直接后继。</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31342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查询的时候，和循环单链表效率差不多，但循环单链表找直接前驱需要通过直接后继指针一直查找</a:t>
            </a:r>
            <a:r>
              <a:rPr lang="en-US" altLang="zh-CN" dirty="0"/>
              <a:t>n</a:t>
            </a:r>
            <a:r>
              <a:rPr lang="zh-CN" altLang="en-US" dirty="0"/>
              <a:t>次，而双向循环链表一次就找到了。但插入删除操作需要同时修改前驱和后继指针指，操作步骤要复杂一些，但都是</a:t>
            </a:r>
            <a:r>
              <a:rPr lang="en-US" altLang="zh-CN" dirty="0"/>
              <a:t>O(1)</a:t>
            </a:r>
            <a:r>
              <a:rPr lang="zh-CN" altLang="en-US" dirty="0"/>
              <a:t>的时间复杂度。</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3274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（录屏）我们具体的看看双向链表的插入操作。比如在</a:t>
            </a:r>
            <a:r>
              <a:rPr lang="en-US" altLang="zh-CN" dirty="0"/>
              <a:t>ai-1</a:t>
            </a:r>
            <a:r>
              <a:rPr lang="zh-CN" altLang="en-US" dirty="0"/>
              <a:t>所在结点后面插入</a:t>
            </a:r>
            <a:r>
              <a:rPr lang="en-US" altLang="zh-CN" dirty="0"/>
              <a:t>x</a:t>
            </a:r>
            <a:r>
              <a:rPr lang="zh-CN" altLang="en-US" dirty="0"/>
              <a:t>所在结点。原来</a:t>
            </a:r>
            <a:r>
              <a:rPr lang="en-US" altLang="zh-CN" dirty="0"/>
              <a:t>ai-1</a:t>
            </a:r>
            <a:r>
              <a:rPr lang="zh-CN" altLang="en-US" dirty="0"/>
              <a:t>所在结点后面是</a:t>
            </a:r>
            <a:r>
              <a:rPr lang="en-US" altLang="zh-CN" dirty="0" err="1"/>
              <a:t>ai</a:t>
            </a:r>
            <a:r>
              <a:rPr lang="zh-CN" altLang="en-US" dirty="0"/>
              <a:t>，现在需要先插入</a:t>
            </a:r>
            <a:r>
              <a:rPr lang="en-US" altLang="zh-CN" dirty="0"/>
              <a:t>s</a:t>
            </a:r>
            <a:r>
              <a:rPr lang="zh-CN" altLang="en-US" dirty="0"/>
              <a:t>所指结点，则需要先访问</a:t>
            </a:r>
            <a:r>
              <a:rPr lang="en-US" altLang="zh-CN" dirty="0" err="1"/>
              <a:t>ai</a:t>
            </a:r>
            <a:r>
              <a:rPr lang="zh-CN" altLang="en-US" dirty="0"/>
              <a:t>结点并让</a:t>
            </a:r>
            <a:r>
              <a:rPr lang="en-US" altLang="zh-CN" dirty="0"/>
              <a:t>s</a:t>
            </a:r>
            <a:r>
              <a:rPr lang="zh-CN" altLang="en-US" dirty="0"/>
              <a:t>结点</a:t>
            </a:r>
            <a:r>
              <a:rPr lang="en-US" altLang="zh-CN" dirty="0"/>
              <a:t>next</a:t>
            </a:r>
            <a:r>
              <a:rPr lang="zh-CN" altLang="en-US" dirty="0"/>
              <a:t>指针指向</a:t>
            </a:r>
            <a:r>
              <a:rPr lang="en-US" altLang="zh-CN" dirty="0" err="1"/>
              <a:t>ai</a:t>
            </a:r>
            <a:r>
              <a:rPr lang="en-US" altLang="zh-CN" dirty="0"/>
              <a:t>,</a:t>
            </a:r>
            <a:r>
              <a:rPr lang="zh-CN" altLang="en-US" dirty="0"/>
              <a:t>这样，</a:t>
            </a:r>
            <a:r>
              <a:rPr lang="en-US" altLang="zh-CN" dirty="0" err="1"/>
              <a:t>ai</a:t>
            </a:r>
            <a:r>
              <a:rPr lang="zh-CN" altLang="en-US" dirty="0"/>
              <a:t>所在结点才能够访问到，避免线性表断开之后再也无法访问。具体步骤是</a:t>
            </a:r>
            <a:r>
              <a:rPr kumimoji="1" lang="en-US" altLang="zh-CN" sz="1200" b="1" dirty="0">
                <a:solidFill>
                  <a:srgbClr val="990000"/>
                </a:solidFill>
                <a:latin typeface="Times New Roman" panose="02020603050405020304" pitchFamily="18" charset="0"/>
              </a:rPr>
              <a:t>s-&gt;next = p-&gt;next; </a:t>
            </a:r>
            <a:r>
              <a:rPr kumimoji="1" lang="zh-CN" altLang="en-US" sz="1200" b="1" dirty="0">
                <a:solidFill>
                  <a:srgbClr val="990000"/>
                </a:solidFill>
                <a:latin typeface="Times New Roman" panose="02020603050405020304" pitchFamily="18" charset="0"/>
              </a:rPr>
              <a:t>（这个一定要先做）</a:t>
            </a:r>
            <a:r>
              <a:rPr kumimoji="1" lang="en-US" altLang="zh-CN" sz="1200" b="1" dirty="0">
                <a:solidFill>
                  <a:srgbClr val="990000"/>
                </a:solidFill>
                <a:latin typeface="Times New Roman" panose="02020603050405020304" pitchFamily="18" charset="0"/>
              </a:rPr>
              <a:t>   p-&gt;next = s; s-&gt;next-&gt;prior = s;    s-&gt;prior = p;  </a:t>
            </a:r>
            <a:endParaRPr kumimoji="1" lang="en-US" altLang="zh-CN" sz="1200" dirty="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927904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（录屏）再看删除操作。将</a:t>
            </a:r>
            <a:r>
              <a:rPr lang="en-US" altLang="zh-CN" dirty="0" err="1"/>
              <a:t>ai</a:t>
            </a:r>
            <a:r>
              <a:rPr lang="zh-CN" altLang="en-US" dirty="0"/>
              <a:t>所在结点删除，先定位到</a:t>
            </a:r>
            <a:r>
              <a:rPr lang="en-US" altLang="zh-CN" dirty="0" err="1"/>
              <a:t>ai</a:t>
            </a:r>
            <a:r>
              <a:rPr lang="zh-CN" altLang="en-US" dirty="0"/>
              <a:t>的直接前驱，比如</a:t>
            </a:r>
            <a:r>
              <a:rPr lang="en-US" altLang="zh-CN" dirty="0"/>
              <a:t>p</a:t>
            </a:r>
            <a:r>
              <a:rPr lang="zh-CN" altLang="en-US" dirty="0"/>
              <a:t>指针指向</a:t>
            </a:r>
            <a:r>
              <a:rPr lang="en-US" altLang="zh-CN" dirty="0"/>
              <a:t>ai-1</a:t>
            </a:r>
            <a:r>
              <a:rPr lang="zh-CN" altLang="en-US" dirty="0"/>
              <a:t>所在结点，则需要修改</a:t>
            </a:r>
            <a:r>
              <a:rPr lang="en-US" altLang="zh-CN" dirty="0"/>
              <a:t>p-&gt;next</a:t>
            </a:r>
            <a:r>
              <a:rPr lang="zh-CN" altLang="en-US" dirty="0"/>
              <a:t>指针指向</a:t>
            </a:r>
            <a:r>
              <a:rPr lang="en-US" altLang="zh-CN" dirty="0"/>
              <a:t>ai+1</a:t>
            </a:r>
            <a:r>
              <a:rPr lang="zh-CN" altLang="en-US" dirty="0"/>
              <a:t>所在结点，</a:t>
            </a:r>
            <a:r>
              <a:rPr lang="en-US" altLang="zh-CN" dirty="0"/>
              <a:t>ai+1</a:t>
            </a:r>
            <a:r>
              <a:rPr lang="zh-CN" altLang="en-US" dirty="0"/>
              <a:t>所在结点前驱指针指向</a:t>
            </a:r>
            <a:r>
              <a:rPr lang="en-US" altLang="zh-CN" dirty="0"/>
              <a:t>p</a:t>
            </a:r>
            <a:r>
              <a:rPr lang="zh-CN" altLang="en-US" dirty="0"/>
              <a:t>，程序代码如下：</a:t>
            </a:r>
            <a:r>
              <a:rPr kumimoji="1" lang="en-US" altLang="zh-CN" sz="1200" b="1" dirty="0">
                <a:solidFill>
                  <a:srgbClr val="660033"/>
                </a:solidFill>
                <a:latin typeface="Times New Roman" panose="02020603050405020304" pitchFamily="18" charset="0"/>
              </a:rPr>
              <a:t>p-&gt;next = p-&gt;next-&gt;next;</a:t>
            </a:r>
            <a:r>
              <a:rPr kumimoji="1" lang="zh-CN" altLang="en-US" sz="1200" b="1" dirty="0">
                <a:solidFill>
                  <a:srgbClr val="660033"/>
                </a:solidFill>
                <a:latin typeface="Times New Roman" panose="02020603050405020304" pitchFamily="18" charset="0"/>
              </a:rPr>
              <a:t>（这个语句先执行，避免</a:t>
            </a:r>
            <a:r>
              <a:rPr kumimoji="1" lang="en-US" altLang="zh-CN" sz="1200" b="1" dirty="0">
                <a:solidFill>
                  <a:srgbClr val="660033"/>
                </a:solidFill>
                <a:latin typeface="Times New Roman" panose="02020603050405020304" pitchFamily="18" charset="0"/>
              </a:rPr>
              <a:t>ai+1</a:t>
            </a:r>
            <a:r>
              <a:rPr kumimoji="1" lang="zh-CN" altLang="en-US" sz="1200" b="1" dirty="0">
                <a:solidFill>
                  <a:srgbClr val="660033"/>
                </a:solidFill>
                <a:latin typeface="Times New Roman" panose="02020603050405020304" pitchFamily="18" charset="0"/>
              </a:rPr>
              <a:t>从线性表中断掉）</a:t>
            </a:r>
            <a:r>
              <a:rPr kumimoji="1" lang="en-US" altLang="zh-CN" sz="1200" b="1" dirty="0">
                <a:solidFill>
                  <a:srgbClr val="660033"/>
                </a:solidFill>
                <a:latin typeface="Times New Roman" panose="02020603050405020304" pitchFamily="18" charset="0"/>
              </a:rPr>
              <a:t>  p-&gt;next-&gt;prior = p;</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68363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（录屏）：前面我们说了线性表是数据元素之间关系最简单的一种结构，表示的是</a:t>
            </a:r>
            <a:r>
              <a:rPr lang="en-US" altLang="zh-CN" dirty="0"/>
              <a:t>1:1</a:t>
            </a:r>
            <a:r>
              <a:rPr lang="zh-CN" altLang="en-US" dirty="0"/>
              <a:t>的关系。</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758445-A8AD-4FA9-8749-A5073260DCD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984371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（录屏）我们发现链式存储结构比顺序存储结构更加灵活，插入删除操作效率更高，但有的语言，比如</a:t>
            </a:r>
            <a:r>
              <a:rPr lang="en-US" altLang="zh-CN" dirty="0" err="1"/>
              <a:t>Java,VB</a:t>
            </a:r>
            <a:r>
              <a:rPr lang="zh-CN" altLang="en-US" dirty="0"/>
              <a:t>等，没有指针，可以采用数组模拟链表的指针。也就是数组的每个元素也是</a:t>
            </a:r>
            <a:r>
              <a:rPr lang="en-US" altLang="zh-CN" dirty="0"/>
              <a:t>1</a:t>
            </a:r>
            <a:r>
              <a:rPr lang="zh-CN" altLang="en-US" dirty="0"/>
              <a:t>个结构，一个是数据域，一个是整数（指针域），整数的指针域存放在数组中的相对地址，第一个空间设置为</a:t>
            </a:r>
            <a:r>
              <a:rPr lang="en-US" altLang="zh-CN" dirty="0"/>
              <a:t>0</a:t>
            </a:r>
            <a:r>
              <a:rPr lang="zh-CN" altLang="en-US" dirty="0"/>
              <a:t>，邻接的第二个空间设置相对地址为</a:t>
            </a:r>
            <a:r>
              <a:rPr lang="en-US" altLang="zh-CN" dirty="0"/>
              <a:t>1</a:t>
            </a:r>
            <a:r>
              <a:rPr lang="zh-CN" altLang="en-US" dirty="0"/>
              <a:t>，依次类推。</a:t>
            </a:r>
            <a:r>
              <a:rPr lang="en-US" altLang="zh-CN" dirty="0"/>
              <a:t>Head</a:t>
            </a:r>
            <a:r>
              <a:rPr lang="zh-CN" altLang="en-US" dirty="0"/>
              <a:t>是头指针，现在指向线性表的第一个元素的相对地址，数据域是空的，指针域指向</a:t>
            </a:r>
            <a:r>
              <a:rPr lang="en-US" altLang="zh-CN" dirty="0"/>
              <a:t>4</a:t>
            </a:r>
            <a:r>
              <a:rPr lang="zh-CN" altLang="en-US" dirty="0"/>
              <a:t>，就到相对地址</a:t>
            </a:r>
            <a:r>
              <a:rPr lang="en-US" altLang="zh-CN" dirty="0"/>
              <a:t>4</a:t>
            </a:r>
            <a:r>
              <a:rPr lang="zh-CN" altLang="en-US" dirty="0"/>
              <a:t>的地方找到第一个元素是</a:t>
            </a:r>
            <a:r>
              <a:rPr lang="en-US" altLang="zh-CN" dirty="0"/>
              <a:t>a1,next</a:t>
            </a:r>
            <a:r>
              <a:rPr lang="zh-CN" altLang="en-US" dirty="0"/>
              <a:t>指针域为</a:t>
            </a:r>
            <a:r>
              <a:rPr lang="en-US" altLang="zh-CN" dirty="0"/>
              <a:t>8</a:t>
            </a:r>
            <a:r>
              <a:rPr lang="zh-CN" altLang="en-US" dirty="0"/>
              <a:t>，所以直接后继在相对地址</a:t>
            </a:r>
            <a:r>
              <a:rPr lang="en-US" altLang="zh-CN" dirty="0"/>
              <a:t>8</a:t>
            </a:r>
            <a:r>
              <a:rPr lang="zh-CN" altLang="en-US" dirty="0"/>
              <a:t>这个地方，依次可以访问到线性表的所有元素。最后一个元素的</a:t>
            </a:r>
            <a:r>
              <a:rPr lang="en-US" altLang="zh-CN" dirty="0"/>
              <a:t>next</a:t>
            </a:r>
            <a:r>
              <a:rPr lang="zh-CN" altLang="en-US" dirty="0"/>
              <a:t>指针为</a:t>
            </a:r>
            <a:r>
              <a:rPr lang="en-US" altLang="zh-CN" dirty="0"/>
              <a:t>-1,</a:t>
            </a:r>
            <a:r>
              <a:rPr lang="zh-CN" altLang="en-US"/>
              <a:t>表示没有直接后继。。</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3956E-DB7D-4343-A79D-27A6160410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591230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p:spPr>
        <p:txBody>
          <a:bodyPr/>
          <a:lstStyle/>
          <a:p>
            <a:pPr eaLnBrk="1" hangingPunct="1"/>
            <a:r>
              <a:rPr lang="zh-CN" altLang="en-US"/>
              <a:t>同学分别实现，然后比较</a:t>
            </a:r>
          </a:p>
        </p:txBody>
      </p:sp>
    </p:spTree>
    <p:extLst>
      <p:ext uri="{BB962C8B-B14F-4D97-AF65-F5344CB8AC3E}">
        <p14:creationId xmlns:p14="http://schemas.microsoft.com/office/powerpoint/2010/main" val="1417249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p:spPr>
        <p:txBody>
          <a:bodyPr/>
          <a:lstStyle/>
          <a:p>
            <a:pPr eaLnBrk="1" hangingPunct="1"/>
            <a:r>
              <a:rPr lang="zh-CN" altLang="en-US"/>
              <a:t>同学分别实现，然后比较</a:t>
            </a:r>
          </a:p>
        </p:txBody>
      </p:sp>
    </p:spTree>
    <p:extLst>
      <p:ext uri="{BB962C8B-B14F-4D97-AF65-F5344CB8AC3E}">
        <p14:creationId xmlns:p14="http://schemas.microsoft.com/office/powerpoint/2010/main" val="34011798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p:spPr>
        <p:txBody>
          <a:bodyPr/>
          <a:lstStyle/>
          <a:p>
            <a:pPr eaLnBrk="1" hangingPunct="1"/>
            <a:r>
              <a:rPr lang="zh-CN" altLang="en-US"/>
              <a:t>同学分别实现，然后比较</a:t>
            </a:r>
          </a:p>
        </p:txBody>
      </p:sp>
    </p:spTree>
    <p:extLst>
      <p:ext uri="{BB962C8B-B14F-4D97-AF65-F5344CB8AC3E}">
        <p14:creationId xmlns:p14="http://schemas.microsoft.com/office/powerpoint/2010/main" val="36324774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xfrm>
            <a:off x="914400" y="4343400"/>
            <a:ext cx="5029200" cy="4114800"/>
          </a:xfrm>
          <a:noFill/>
        </p:spPr>
        <p:txBody>
          <a:bodyPr/>
          <a:lstStyle/>
          <a:p>
            <a:pPr eaLnBrk="1" hangingPunct="1"/>
            <a:endParaRPr lang="zh-CN" altLang="en-US"/>
          </a:p>
        </p:txBody>
      </p:sp>
    </p:spTree>
    <p:extLst>
      <p:ext uri="{BB962C8B-B14F-4D97-AF65-F5344CB8AC3E}">
        <p14:creationId xmlns:p14="http://schemas.microsoft.com/office/powerpoint/2010/main" val="38947959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xfrm>
            <a:off x="914400" y="4343400"/>
            <a:ext cx="5029200" cy="4114800"/>
          </a:xfrm>
          <a:noFill/>
        </p:spPr>
        <p:txBody>
          <a:bodyPr/>
          <a:lstStyle/>
          <a:p>
            <a:pPr eaLnBrk="1" hangingPunct="1"/>
            <a:endParaRPr lang="zh-CN" altLang="en-US"/>
          </a:p>
        </p:txBody>
      </p:sp>
    </p:spTree>
    <p:extLst>
      <p:ext uri="{BB962C8B-B14F-4D97-AF65-F5344CB8AC3E}">
        <p14:creationId xmlns:p14="http://schemas.microsoft.com/office/powerpoint/2010/main" val="3583839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xfrm>
            <a:off x="914400" y="4343400"/>
            <a:ext cx="5029200" cy="4114800"/>
          </a:xfrm>
          <a:noFill/>
        </p:spPr>
        <p:txBody>
          <a:bodyPr/>
          <a:lstStyle/>
          <a:p>
            <a:pPr eaLnBrk="1" hangingPunct="1"/>
            <a:endParaRPr lang="zh-CN" altLang="en-US"/>
          </a:p>
        </p:txBody>
      </p:sp>
    </p:spTree>
    <p:extLst>
      <p:ext uri="{BB962C8B-B14F-4D97-AF65-F5344CB8AC3E}">
        <p14:creationId xmlns:p14="http://schemas.microsoft.com/office/powerpoint/2010/main" val="38720467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914400" y="4343400"/>
            <a:ext cx="5029200" cy="4114800"/>
          </a:xfrm>
          <a:noFill/>
        </p:spPr>
        <p:txBody>
          <a:bodyPr/>
          <a:lstStyle/>
          <a:p>
            <a:pPr eaLnBrk="1" hangingPunct="1"/>
            <a:endParaRPr lang="zh-CN" altLang="en-US"/>
          </a:p>
        </p:txBody>
      </p:sp>
    </p:spTree>
    <p:extLst>
      <p:ext uri="{BB962C8B-B14F-4D97-AF65-F5344CB8AC3E}">
        <p14:creationId xmlns:p14="http://schemas.microsoft.com/office/powerpoint/2010/main" val="35079865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xfrm>
            <a:off x="914400" y="4343400"/>
            <a:ext cx="5029200" cy="4114800"/>
          </a:xfrm>
          <a:noFill/>
        </p:spPr>
        <p:txBody>
          <a:bodyPr/>
          <a:lstStyle/>
          <a:p>
            <a:pPr eaLnBrk="1" hangingPunct="1"/>
            <a:endParaRPr lang="zh-CN" altLang="en-US"/>
          </a:p>
        </p:txBody>
      </p:sp>
    </p:spTree>
    <p:extLst>
      <p:ext uri="{BB962C8B-B14F-4D97-AF65-F5344CB8AC3E}">
        <p14:creationId xmlns:p14="http://schemas.microsoft.com/office/powerpoint/2010/main" val="281521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xfrm>
            <a:off x="914400" y="4343400"/>
            <a:ext cx="5029200" cy="4114800"/>
          </a:xfrm>
          <a:noFill/>
        </p:spPr>
        <p:txBody>
          <a:bodyPr/>
          <a:lstStyle/>
          <a:p>
            <a:pPr eaLnBrk="1" hangingPunct="1"/>
            <a:endParaRPr lang="zh-CN" altLang="en-US" dirty="0"/>
          </a:p>
        </p:txBody>
      </p:sp>
    </p:spTree>
    <p:extLst>
      <p:ext uri="{BB962C8B-B14F-4D97-AF65-F5344CB8AC3E}">
        <p14:creationId xmlns:p14="http://schemas.microsoft.com/office/powerpoint/2010/main" val="2317702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6.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9254" t="4632" r="1"/>
          <a:stretch/>
        </p:blipFill>
        <p:spPr>
          <a:xfrm>
            <a:off x="8128" y="-14514"/>
            <a:ext cx="12175744" cy="6872514"/>
          </a:xfrm>
          <a:prstGeom prst="rect">
            <a:avLst/>
          </a:prstGeom>
        </p:spPr>
      </p:pic>
      <p:sp>
        <p:nvSpPr>
          <p:cNvPr id="4" name="Date Placeholder 3"/>
          <p:cNvSpPr>
            <a:spLocks noGrp="1"/>
          </p:cNvSpPr>
          <p:nvPr>
            <p:ph type="dt" sz="half" idx="10"/>
          </p:nvPr>
        </p:nvSpPr>
        <p:spPr/>
        <p:txBody>
          <a:bodyPr/>
          <a:lstStyle/>
          <a:p>
            <a:fld id="{F734E0B7-36D1-4F96-B0C4-108DFC2A7FCE}" type="datetimeFigureOut">
              <a:rPr lang="zh-CN" altLang="en-US" smtClean="0"/>
              <a:t>2022/10/17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1CAF75-0C6E-42CA-AEAF-0EB14BC42591}" type="slidenum">
              <a:rPr lang="zh-CN" altLang="en-US" smtClean="0"/>
              <a:t>‹#›</a:t>
            </a:fld>
            <a:endParaRPr lang="zh-CN" altLang="en-US"/>
          </a:p>
        </p:txBody>
      </p:sp>
      <p:sp>
        <p:nvSpPr>
          <p:cNvPr id="2" name="Title 1"/>
          <p:cNvSpPr>
            <a:spLocks noGrp="1"/>
          </p:cNvSpPr>
          <p:nvPr>
            <p:ph type="ctrTitle"/>
          </p:nvPr>
        </p:nvSpPr>
        <p:spPr>
          <a:xfrm>
            <a:off x="4295774" y="514350"/>
            <a:ext cx="7141481" cy="1742957"/>
          </a:xfrm>
        </p:spPr>
        <p:txBody>
          <a:bodyPr anchor="b">
            <a:normAutofit/>
          </a:bodyPr>
          <a:lstStyle>
            <a:lvl1pPr algn="r">
              <a:lnSpc>
                <a:spcPct val="110000"/>
              </a:lnSpc>
              <a:defRPr sz="3600" b="0" i="0">
                <a:ln w="14605">
                  <a:noFill/>
                </a:ln>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4295774" y="2362404"/>
            <a:ext cx="7141481" cy="423361"/>
          </a:xfrm>
        </p:spPr>
        <p:txBody>
          <a:bodyPr>
            <a:normAutofit/>
          </a:bodyPr>
          <a:lstStyle>
            <a:lvl1pPr marL="0" indent="0" algn="r">
              <a:buNone/>
              <a:defRPr sz="1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 y="1262743"/>
            <a:ext cx="7998645" cy="5560483"/>
          </a:xfrm>
          <a:prstGeom prst="rect">
            <a:avLst/>
          </a:prstGeom>
        </p:spPr>
      </p:pic>
    </p:spTree>
    <p:extLst>
      <p:ext uri="{BB962C8B-B14F-4D97-AF65-F5344CB8AC3E}">
        <p14:creationId xmlns:p14="http://schemas.microsoft.com/office/powerpoint/2010/main" val="1220606376"/>
      </p:ext>
    </p:extLst>
  </p:cSld>
  <p:clrMapOvr>
    <a:masterClrMapping/>
  </p:clrMapOvr>
  <p:extLst mod="1">
    <p:ext uri="{DCECCB84-F9BA-43D5-87BE-67443E8EF086}">
      <p15:sldGuideLst xmlns:p15="http://schemas.microsoft.com/office/powerpoint/2012/main">
        <p15:guide id="0" orient="horz" pos="2160">
          <p15:clr>
            <a:srgbClr val="FBAE40"/>
          </p15:clr>
        </p15:guide>
        <p15:guide id="1"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734E0B7-36D1-4F96-B0C4-108DFC2A7FCE}" type="datetimeFigureOut">
              <a:rPr lang="zh-CN" altLang="en-US" smtClean="0"/>
              <a:t>2022/10/17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1CAF75-0C6E-42CA-AEAF-0EB14BC42591}" type="slidenum">
              <a:rPr lang="zh-CN" altLang="en-US" smtClean="0"/>
              <a:t>‹#›</a:t>
            </a:fld>
            <a:endParaRPr lang="zh-CN" altLang="en-US"/>
          </a:p>
        </p:txBody>
      </p:sp>
    </p:spTree>
    <p:extLst>
      <p:ext uri="{BB962C8B-B14F-4D97-AF65-F5344CB8AC3E}">
        <p14:creationId xmlns:p14="http://schemas.microsoft.com/office/powerpoint/2010/main" val="3663867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A4981F59-03A6-4725-A5DE-4BA8CD6D6B62}"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ED1B06B4-1E69-4564-91D3-E8C1BE18AC85}" type="slidenum">
              <a:rPr lang="en-US" altLang="zh-CN"/>
              <a:pPr>
                <a:defRPr/>
              </a:pPr>
              <a:t>‹#›</a:t>
            </a:fld>
            <a:endParaRPr lang="en-US" altLang="zh-CN"/>
          </a:p>
        </p:txBody>
      </p:sp>
    </p:spTree>
    <p:extLst>
      <p:ext uri="{BB962C8B-B14F-4D97-AF65-F5344CB8AC3E}">
        <p14:creationId xmlns:p14="http://schemas.microsoft.com/office/powerpoint/2010/main" val="47833947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5146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609600"/>
            <a:ext cx="73406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530EC9F7-2E67-42CB-BFC7-6E619EB5DC13}"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FDA97B34-9815-4808-8E29-D5BFCCAA7863}" type="slidenum">
              <a:rPr lang="zh-CN" altLang="en-US"/>
              <a:pPr>
                <a:defRPr/>
              </a:pPr>
              <a:t>‹#›</a:t>
            </a:fld>
            <a:endParaRPr lang="en-US" altLang="zh-CN"/>
          </a:p>
        </p:txBody>
      </p:sp>
    </p:spTree>
    <p:extLst>
      <p:ext uri="{BB962C8B-B14F-4D97-AF65-F5344CB8AC3E}">
        <p14:creationId xmlns:p14="http://schemas.microsoft.com/office/powerpoint/2010/main" val="2793900538"/>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1582400" cy="9937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268413"/>
            <a:ext cx="53848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68413"/>
            <a:ext cx="53848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defTabSz="914400" eaLnBrk="0" fontAlgn="base" hangingPunct="0">
              <a:spcAft>
                <a:spcPct val="0"/>
              </a:spcAft>
              <a:defRPr/>
            </a:pPr>
            <a:fld id="{731584F4-DE3B-4BFE-8924-9A79D3A2F16B}" type="datetime1">
              <a:rPr lang="zh-CN" altLang="en-US">
                <a:solidFill>
                  <a:srgbClr val="010000"/>
                </a:solidFill>
              </a:rPr>
              <a:pPr defTabSz="914400" eaLnBrk="0" fontAlgn="base" hangingPunct="0">
                <a:spcAft>
                  <a:spcPct val="0"/>
                </a:spcAft>
                <a:defRPr/>
              </a:pPr>
              <a:t>2022/10/17</a:t>
            </a:fld>
            <a:endParaRPr lang="en-US" altLang="zh-CN">
              <a:solidFill>
                <a:srgbClr val="010000"/>
              </a:solidFill>
            </a:endParaRPr>
          </a:p>
        </p:txBody>
      </p:sp>
      <p:sp>
        <p:nvSpPr>
          <p:cNvPr id="6" name="Rectangle 5"/>
          <p:cNvSpPr>
            <a:spLocks noGrp="1" noChangeArrowheads="1"/>
          </p:cNvSpPr>
          <p:nvPr>
            <p:ph type="ftr" sz="quarter" idx="11"/>
          </p:nvPr>
        </p:nvSpPr>
        <p:spPr/>
        <p:txBody>
          <a:bodyPr/>
          <a:lstStyle>
            <a:lvl1pPr>
              <a:defRPr/>
            </a:lvl1pPr>
          </a:lstStyle>
          <a:p>
            <a:pPr defTabSz="914400" eaLnBrk="0" fontAlgn="base" hangingPunct="0">
              <a:spcAft>
                <a:spcPct val="0"/>
              </a:spcAft>
              <a:defRPr/>
            </a:pPr>
            <a:endParaRPr lang="en-US" altLang="zh-CN">
              <a:solidFill>
                <a:srgbClr val="010000"/>
              </a:solidFill>
            </a:endParaRPr>
          </a:p>
        </p:txBody>
      </p:sp>
      <p:sp>
        <p:nvSpPr>
          <p:cNvPr id="7" name="Rectangle 6"/>
          <p:cNvSpPr>
            <a:spLocks noGrp="1" noChangeArrowheads="1"/>
          </p:cNvSpPr>
          <p:nvPr>
            <p:ph type="sldNum" sz="quarter" idx="12"/>
          </p:nvPr>
        </p:nvSpPr>
        <p:spPr/>
        <p:txBody>
          <a:bodyPr/>
          <a:lstStyle>
            <a:lvl1pPr>
              <a:defRPr/>
            </a:lvl1pPr>
          </a:lstStyle>
          <a:p>
            <a:pPr defTabSz="914400" eaLnBrk="0" fontAlgn="base" hangingPunct="0">
              <a:spcAft>
                <a:spcPct val="0"/>
              </a:spcAft>
              <a:defRPr/>
            </a:pPr>
            <a:fld id="{6C93C22A-9F98-428D-8C2C-7FA5F43C3F59}" type="slidenum">
              <a:rPr lang="en-US" altLang="zh-CN">
                <a:solidFill>
                  <a:srgbClr val="010000"/>
                </a:solidFill>
              </a:rPr>
              <a:pPr defTabSz="914400" eaLnBrk="0" fontAlgn="base" hangingPunct="0">
                <a:spcAft>
                  <a:spcPct val="0"/>
                </a:spcAft>
                <a:defRPr/>
              </a:pPr>
              <a:t>‹#›</a:t>
            </a:fld>
            <a:endParaRPr lang="en-US" altLang="zh-CN">
              <a:solidFill>
                <a:srgbClr val="010000"/>
              </a:solidFill>
            </a:endParaRPr>
          </a:p>
        </p:txBody>
      </p:sp>
    </p:spTree>
    <p:extLst>
      <p:ext uri="{BB962C8B-B14F-4D97-AF65-F5344CB8AC3E}">
        <p14:creationId xmlns:p14="http://schemas.microsoft.com/office/powerpoint/2010/main" val="2437514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7"/>
          <p:cNvSpPr>
            <a:spLocks noGrp="1" noChangeArrowheads="1"/>
          </p:cNvSpPr>
          <p:nvPr>
            <p:ph type="dt" sz="half" idx="10"/>
          </p:nvPr>
        </p:nvSpPr>
        <p:spPr/>
        <p:txBody>
          <a:bodyPr/>
          <a:lstStyle>
            <a:lvl1pPr>
              <a:defRPr/>
            </a:lvl1pPr>
          </a:lstStyle>
          <a:p>
            <a:pPr>
              <a:defRPr/>
            </a:pPr>
            <a:fld id="{A7199C33-B212-459A-A1B4-050C0DFC4F97}"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9F9DDC1C-A19B-4D70-973D-12D8D72B3A48}" type="slidenum">
              <a:rPr lang="en-US" altLang="zh-CN"/>
              <a:pPr>
                <a:defRPr/>
              </a:pPr>
              <a:t>‹#›</a:t>
            </a:fld>
            <a:endParaRPr lang="en-US" altLang="zh-CN"/>
          </a:p>
        </p:txBody>
      </p:sp>
    </p:spTree>
    <p:extLst>
      <p:ext uri="{BB962C8B-B14F-4D97-AF65-F5344CB8AC3E}">
        <p14:creationId xmlns:p14="http://schemas.microsoft.com/office/powerpoint/2010/main" val="12002933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C77B7C6D-AA44-4565-9E0D-EC50BDFCB3F7}"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5C6B2C2F-086E-4C6B-9B45-2449801C2594}" type="slidenum">
              <a:rPr lang="en-US" altLang="zh-CN"/>
              <a:pPr>
                <a:defRPr/>
              </a:pPr>
              <a:t>‹#›</a:t>
            </a:fld>
            <a:endParaRPr lang="en-US" altLang="zh-CN"/>
          </a:p>
        </p:txBody>
      </p:sp>
    </p:spTree>
    <p:extLst>
      <p:ext uri="{BB962C8B-B14F-4D97-AF65-F5344CB8AC3E}">
        <p14:creationId xmlns:p14="http://schemas.microsoft.com/office/powerpoint/2010/main" val="27816834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p:txBody>
          <a:bodyPr/>
          <a:lstStyle>
            <a:lvl1pPr>
              <a:defRPr/>
            </a:lvl1pPr>
          </a:lstStyle>
          <a:p>
            <a:pPr>
              <a:defRPr/>
            </a:pPr>
            <a:fld id="{38C2D478-5002-43E2-9348-02B9C891045B}"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1A526195-9E43-4AE0-AF07-DB12DAA8ABA7}" type="slidenum">
              <a:rPr lang="en-US" altLang="zh-CN"/>
              <a:pPr>
                <a:defRPr/>
              </a:pPr>
              <a:t>‹#›</a:t>
            </a:fld>
            <a:endParaRPr lang="en-US" altLang="zh-CN"/>
          </a:p>
        </p:txBody>
      </p:sp>
    </p:spTree>
    <p:extLst>
      <p:ext uri="{BB962C8B-B14F-4D97-AF65-F5344CB8AC3E}">
        <p14:creationId xmlns:p14="http://schemas.microsoft.com/office/powerpoint/2010/main" val="38483175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p:txBody>
          <a:bodyPr/>
          <a:lstStyle>
            <a:lvl1pPr>
              <a:defRPr/>
            </a:lvl1pPr>
          </a:lstStyle>
          <a:p>
            <a:pPr>
              <a:defRPr/>
            </a:pPr>
            <a:fld id="{6EE66A96-FF7E-4EBD-9F14-07825107691C}" type="datetime1">
              <a:rPr lang="zh-CN" altLang="en-US"/>
              <a:pPr>
                <a:defRPr/>
              </a:pPr>
              <a:t>2022/10/17</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p:txBody>
          <a:bodyPr/>
          <a:lstStyle>
            <a:lvl1pPr>
              <a:defRPr/>
            </a:lvl1pPr>
          </a:lstStyle>
          <a:p>
            <a:pPr>
              <a:defRPr/>
            </a:pPr>
            <a:fld id="{74FCED71-E703-4D16-9590-373FB3F7666F}" type="slidenum">
              <a:rPr lang="en-US" altLang="zh-CN"/>
              <a:pPr>
                <a:defRPr/>
              </a:pPr>
              <a:t>‹#›</a:t>
            </a:fld>
            <a:endParaRPr lang="en-US" altLang="zh-CN"/>
          </a:p>
        </p:txBody>
      </p:sp>
    </p:spTree>
    <p:extLst>
      <p:ext uri="{BB962C8B-B14F-4D97-AF65-F5344CB8AC3E}">
        <p14:creationId xmlns:p14="http://schemas.microsoft.com/office/powerpoint/2010/main" val="17228854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p:txBody>
          <a:bodyPr/>
          <a:lstStyle>
            <a:lvl1pPr>
              <a:defRPr/>
            </a:lvl1pPr>
          </a:lstStyle>
          <a:p>
            <a:pPr>
              <a:defRPr/>
            </a:pPr>
            <a:fld id="{F45AE3A3-AD05-4F23-8717-F01D3BB5BE41}" type="datetime1">
              <a:rPr lang="zh-CN" altLang="en-US"/>
              <a:pPr>
                <a:defRPr/>
              </a:pPr>
              <a:t>2022/10/17</a:t>
            </a:fld>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p:txBody>
          <a:bodyPr/>
          <a:lstStyle>
            <a:lvl1pPr>
              <a:defRPr/>
            </a:lvl1pPr>
          </a:lstStyle>
          <a:p>
            <a:pPr>
              <a:defRPr/>
            </a:pPr>
            <a:fld id="{7849ED6C-9CB9-4369-89A0-44230A9EF5DD}" type="slidenum">
              <a:rPr lang="en-US" altLang="zh-CN"/>
              <a:pPr>
                <a:defRPr/>
              </a:pPr>
              <a:t>‹#›</a:t>
            </a:fld>
            <a:endParaRPr lang="en-US" altLang="zh-CN"/>
          </a:p>
        </p:txBody>
      </p:sp>
    </p:spTree>
    <p:extLst>
      <p:ext uri="{BB962C8B-B14F-4D97-AF65-F5344CB8AC3E}">
        <p14:creationId xmlns:p14="http://schemas.microsoft.com/office/powerpoint/2010/main" val="331763257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p:txBody>
          <a:bodyPr/>
          <a:lstStyle>
            <a:lvl1pPr>
              <a:defRPr/>
            </a:lvl1pPr>
          </a:lstStyle>
          <a:p>
            <a:pPr>
              <a:defRPr/>
            </a:pPr>
            <a:fld id="{5D1A9B2C-0763-41E3-8397-DFEB972F0E6A}" type="datetime1">
              <a:rPr lang="zh-CN" altLang="en-US"/>
              <a:pPr>
                <a:defRPr/>
              </a:pPr>
              <a:t>2022/10/17</a:t>
            </a:fld>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en-US" altLang="zh-CN"/>
          </a:p>
        </p:txBody>
      </p:sp>
      <p:sp>
        <p:nvSpPr>
          <p:cNvPr id="5" name="Rectangle 9"/>
          <p:cNvSpPr>
            <a:spLocks noGrp="1" noChangeArrowheads="1"/>
          </p:cNvSpPr>
          <p:nvPr>
            <p:ph type="sldNum" sz="quarter" idx="12"/>
          </p:nvPr>
        </p:nvSpPr>
        <p:spPr/>
        <p:txBody>
          <a:bodyPr/>
          <a:lstStyle>
            <a:lvl1pPr>
              <a:defRPr/>
            </a:lvl1pPr>
          </a:lstStyle>
          <a:p>
            <a:pPr>
              <a:defRPr/>
            </a:pPr>
            <a:fld id="{51B0424A-C80D-4C3A-9483-D6AD45459B79}" type="slidenum">
              <a:rPr lang="en-US" altLang="zh-CN"/>
              <a:pPr>
                <a:defRPr/>
              </a:pPr>
              <a:t>‹#›</a:t>
            </a:fld>
            <a:endParaRPr lang="en-US" altLang="zh-CN"/>
          </a:p>
        </p:txBody>
      </p:sp>
    </p:spTree>
    <p:extLst>
      <p:ext uri="{BB962C8B-B14F-4D97-AF65-F5344CB8AC3E}">
        <p14:creationId xmlns:p14="http://schemas.microsoft.com/office/powerpoint/2010/main" val="29486048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p:txBody>
          <a:bodyPr/>
          <a:lstStyle>
            <a:lvl1pPr>
              <a:defRPr/>
            </a:lvl1pPr>
          </a:lstStyle>
          <a:p>
            <a:pPr>
              <a:defRPr/>
            </a:pPr>
            <a:fld id="{9F08268D-0790-4273-BEA2-59A542B83D48}" type="datetime1">
              <a:rPr lang="zh-CN" altLang="en-US"/>
              <a:pPr>
                <a:defRPr/>
              </a:pPr>
              <a:t>2022/10/17</a:t>
            </a:fld>
            <a:endParaRPr lang="en-US" altLang="zh-CN"/>
          </a:p>
        </p:txBody>
      </p:sp>
      <p:sp>
        <p:nvSpPr>
          <p:cNvPr id="3" name="Rectangle 8"/>
          <p:cNvSpPr>
            <a:spLocks noGrp="1" noChangeArrowheads="1"/>
          </p:cNvSpPr>
          <p:nvPr>
            <p:ph type="ftr" sz="quarter" idx="11"/>
          </p:nvPr>
        </p:nvSpPr>
        <p:spPr/>
        <p:txBody>
          <a:bodyPr/>
          <a:lstStyle>
            <a:lvl1pPr>
              <a:defRPr/>
            </a:lvl1pPr>
          </a:lstStyle>
          <a:p>
            <a:pPr>
              <a:defRPr/>
            </a:pPr>
            <a:endParaRPr lang="en-US" altLang="zh-CN"/>
          </a:p>
        </p:txBody>
      </p:sp>
      <p:sp>
        <p:nvSpPr>
          <p:cNvPr id="4" name="Rectangle 9"/>
          <p:cNvSpPr>
            <a:spLocks noGrp="1" noChangeArrowheads="1"/>
          </p:cNvSpPr>
          <p:nvPr>
            <p:ph type="sldNum" sz="quarter" idx="12"/>
          </p:nvPr>
        </p:nvSpPr>
        <p:spPr/>
        <p:txBody>
          <a:bodyPr/>
          <a:lstStyle>
            <a:lvl1pPr>
              <a:defRPr/>
            </a:lvl1pPr>
          </a:lstStyle>
          <a:p>
            <a:pPr>
              <a:defRPr/>
            </a:pPr>
            <a:fld id="{6FC3D134-BA41-42AC-B3E6-3B8ABF3F6A61}" type="slidenum">
              <a:rPr lang="en-US" altLang="zh-CN"/>
              <a:pPr>
                <a:defRPr/>
              </a:pPr>
              <a:t>‹#›</a:t>
            </a:fld>
            <a:endParaRPr lang="en-US" altLang="zh-CN"/>
          </a:p>
        </p:txBody>
      </p:sp>
    </p:spTree>
    <p:extLst>
      <p:ext uri="{BB962C8B-B14F-4D97-AF65-F5344CB8AC3E}">
        <p14:creationId xmlns:p14="http://schemas.microsoft.com/office/powerpoint/2010/main" val="2654947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734E0B7-36D1-4F96-B0C4-108DFC2A7FCE}" type="datetimeFigureOut">
              <a:rPr lang="zh-CN" altLang="en-US" smtClean="0"/>
              <a:t>2022/10/17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1CAF75-0C6E-42CA-AEAF-0EB14BC42591}" type="slidenum">
              <a:rPr lang="zh-CN" altLang="en-US" smtClean="0"/>
              <a:t>‹#›</a:t>
            </a:fld>
            <a:endParaRPr lang="zh-CN" altLang="en-US"/>
          </a:p>
        </p:txBody>
      </p:sp>
    </p:spTree>
    <p:extLst>
      <p:ext uri="{BB962C8B-B14F-4D97-AF65-F5344CB8AC3E}">
        <p14:creationId xmlns:p14="http://schemas.microsoft.com/office/powerpoint/2010/main" val="20389459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p:txBody>
          <a:bodyPr/>
          <a:lstStyle>
            <a:lvl1pPr>
              <a:defRPr/>
            </a:lvl1pPr>
          </a:lstStyle>
          <a:p>
            <a:pPr>
              <a:defRPr/>
            </a:pPr>
            <a:fld id="{D3FCC54B-DE62-4780-9304-446E56950802}" type="datetime1">
              <a:rPr lang="zh-CN" altLang="en-US"/>
              <a:pPr>
                <a:defRPr/>
              </a:pPr>
              <a:t>2022/10/17</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p:txBody>
          <a:bodyPr/>
          <a:lstStyle>
            <a:lvl1pPr>
              <a:defRPr/>
            </a:lvl1pPr>
          </a:lstStyle>
          <a:p>
            <a:pPr>
              <a:defRPr/>
            </a:pPr>
            <a:fld id="{37155812-9D58-4083-8912-B9E5F0A75241}" type="slidenum">
              <a:rPr lang="en-US" altLang="zh-CN"/>
              <a:pPr>
                <a:defRPr/>
              </a:pPr>
              <a:t>‹#›</a:t>
            </a:fld>
            <a:endParaRPr lang="en-US" altLang="zh-CN"/>
          </a:p>
        </p:txBody>
      </p:sp>
    </p:spTree>
    <p:extLst>
      <p:ext uri="{BB962C8B-B14F-4D97-AF65-F5344CB8AC3E}">
        <p14:creationId xmlns:p14="http://schemas.microsoft.com/office/powerpoint/2010/main" val="34103408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p:txBody>
          <a:bodyPr/>
          <a:lstStyle>
            <a:lvl1pPr>
              <a:defRPr/>
            </a:lvl1pPr>
          </a:lstStyle>
          <a:p>
            <a:pPr>
              <a:defRPr/>
            </a:pPr>
            <a:fld id="{F204D26B-6AF0-458F-BAF6-31CEDF7E0BDB}" type="datetime1">
              <a:rPr lang="zh-CN" altLang="en-US"/>
              <a:pPr>
                <a:defRPr/>
              </a:pPr>
              <a:t>2022/10/17</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p:txBody>
          <a:bodyPr/>
          <a:lstStyle>
            <a:lvl1pPr>
              <a:defRPr/>
            </a:lvl1pPr>
          </a:lstStyle>
          <a:p>
            <a:pPr>
              <a:defRPr/>
            </a:pPr>
            <a:fld id="{386E2197-D215-42A4-A6C9-0C26E867D3AA}" type="slidenum">
              <a:rPr lang="en-US" altLang="zh-CN"/>
              <a:pPr>
                <a:defRPr/>
              </a:pPr>
              <a:t>‹#›</a:t>
            </a:fld>
            <a:endParaRPr lang="en-US" altLang="zh-CN"/>
          </a:p>
        </p:txBody>
      </p:sp>
    </p:spTree>
    <p:extLst>
      <p:ext uri="{BB962C8B-B14F-4D97-AF65-F5344CB8AC3E}">
        <p14:creationId xmlns:p14="http://schemas.microsoft.com/office/powerpoint/2010/main" val="8203692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ACA2A9E0-B687-4137-A844-FC2C299C4650}"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233241B9-CE40-432F-810E-D25D8732F50A}" type="slidenum">
              <a:rPr lang="en-US" altLang="zh-CN"/>
              <a:pPr>
                <a:defRPr/>
              </a:pPr>
              <a:t>‹#›</a:t>
            </a:fld>
            <a:endParaRPr lang="en-US" altLang="zh-CN"/>
          </a:p>
        </p:txBody>
      </p:sp>
    </p:spTree>
    <p:extLst>
      <p:ext uri="{BB962C8B-B14F-4D97-AF65-F5344CB8AC3E}">
        <p14:creationId xmlns:p14="http://schemas.microsoft.com/office/powerpoint/2010/main" val="1733961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5146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609600"/>
            <a:ext cx="73406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991E0DAB-78C5-421B-A153-02929D80126B}"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97A24187-0DBC-4EC1-89D0-E6E8E95DFF0B}" type="slidenum">
              <a:rPr lang="zh-CN" altLang="en-US"/>
              <a:pPr>
                <a:defRPr/>
              </a:pPr>
              <a:t>‹#›</a:t>
            </a:fld>
            <a:endParaRPr lang="en-US" altLang="zh-CN"/>
          </a:p>
        </p:txBody>
      </p:sp>
    </p:spTree>
    <p:extLst>
      <p:ext uri="{BB962C8B-B14F-4D97-AF65-F5344CB8AC3E}">
        <p14:creationId xmlns:p14="http://schemas.microsoft.com/office/powerpoint/2010/main" val="1767766779"/>
      </p:ext>
    </p:extLst>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7"/>
          <p:cNvSpPr>
            <a:spLocks noGrp="1" noChangeArrowheads="1"/>
          </p:cNvSpPr>
          <p:nvPr>
            <p:ph type="dt" sz="half" idx="10"/>
          </p:nvPr>
        </p:nvSpPr>
        <p:spPr/>
        <p:txBody>
          <a:bodyPr/>
          <a:lstStyle>
            <a:lvl1pPr>
              <a:defRPr/>
            </a:lvl1pPr>
          </a:lstStyle>
          <a:p>
            <a:pPr>
              <a:defRPr/>
            </a:pPr>
            <a:fld id="{5067F6BF-9C87-4237-85F1-5B7E33439117}"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E4E298AB-79CC-42B9-A4BF-3B9F570162B0}" type="slidenum">
              <a:rPr lang="en-US" altLang="zh-CN"/>
              <a:pPr>
                <a:defRPr/>
              </a:pPr>
              <a:t>‹#›</a:t>
            </a:fld>
            <a:endParaRPr lang="en-US" altLang="zh-CN"/>
          </a:p>
        </p:txBody>
      </p:sp>
    </p:spTree>
    <p:extLst>
      <p:ext uri="{BB962C8B-B14F-4D97-AF65-F5344CB8AC3E}">
        <p14:creationId xmlns:p14="http://schemas.microsoft.com/office/powerpoint/2010/main" val="25334832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4ACC8103-F6C8-441D-A456-5FF3246F1ED5}"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FEB322BE-F51F-432F-B4F2-2FAD38AF6181}" type="slidenum">
              <a:rPr lang="en-US" altLang="zh-CN"/>
              <a:pPr>
                <a:defRPr/>
              </a:pPr>
              <a:t>‹#›</a:t>
            </a:fld>
            <a:endParaRPr lang="en-US" altLang="zh-CN"/>
          </a:p>
        </p:txBody>
      </p:sp>
    </p:spTree>
    <p:extLst>
      <p:ext uri="{BB962C8B-B14F-4D97-AF65-F5344CB8AC3E}">
        <p14:creationId xmlns:p14="http://schemas.microsoft.com/office/powerpoint/2010/main" val="25440786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p:txBody>
          <a:bodyPr/>
          <a:lstStyle>
            <a:lvl1pPr>
              <a:defRPr/>
            </a:lvl1pPr>
          </a:lstStyle>
          <a:p>
            <a:pPr>
              <a:defRPr/>
            </a:pPr>
            <a:fld id="{4DEB4936-367C-4FCA-A091-8282F6366E1A}"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197231FB-9C1F-4A96-AE65-505DC61DF14E}" type="slidenum">
              <a:rPr lang="en-US" altLang="zh-CN"/>
              <a:pPr>
                <a:defRPr/>
              </a:pPr>
              <a:t>‹#›</a:t>
            </a:fld>
            <a:endParaRPr lang="en-US" altLang="zh-CN"/>
          </a:p>
        </p:txBody>
      </p:sp>
    </p:spTree>
    <p:extLst>
      <p:ext uri="{BB962C8B-B14F-4D97-AF65-F5344CB8AC3E}">
        <p14:creationId xmlns:p14="http://schemas.microsoft.com/office/powerpoint/2010/main" val="9058096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p:txBody>
          <a:bodyPr/>
          <a:lstStyle>
            <a:lvl1pPr>
              <a:defRPr/>
            </a:lvl1pPr>
          </a:lstStyle>
          <a:p>
            <a:pPr>
              <a:defRPr/>
            </a:pPr>
            <a:fld id="{233F2179-9971-498D-84EE-1BB8354B1A9B}" type="datetime1">
              <a:rPr lang="zh-CN" altLang="en-US"/>
              <a:pPr>
                <a:defRPr/>
              </a:pPr>
              <a:t>2022/10/17</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p:txBody>
          <a:bodyPr/>
          <a:lstStyle>
            <a:lvl1pPr>
              <a:defRPr/>
            </a:lvl1pPr>
          </a:lstStyle>
          <a:p>
            <a:pPr>
              <a:defRPr/>
            </a:pPr>
            <a:fld id="{D199B7CB-DA6D-4BB1-9860-1F70D22E6216}" type="slidenum">
              <a:rPr lang="en-US" altLang="zh-CN"/>
              <a:pPr>
                <a:defRPr/>
              </a:pPr>
              <a:t>‹#›</a:t>
            </a:fld>
            <a:endParaRPr lang="en-US" altLang="zh-CN"/>
          </a:p>
        </p:txBody>
      </p:sp>
    </p:spTree>
    <p:extLst>
      <p:ext uri="{BB962C8B-B14F-4D97-AF65-F5344CB8AC3E}">
        <p14:creationId xmlns:p14="http://schemas.microsoft.com/office/powerpoint/2010/main" val="18854593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p:txBody>
          <a:bodyPr/>
          <a:lstStyle>
            <a:lvl1pPr>
              <a:defRPr/>
            </a:lvl1pPr>
          </a:lstStyle>
          <a:p>
            <a:pPr>
              <a:defRPr/>
            </a:pPr>
            <a:fld id="{3F03E574-652D-46DE-86DB-8961F45AC244}" type="datetime1">
              <a:rPr lang="zh-CN" altLang="en-US"/>
              <a:pPr>
                <a:defRPr/>
              </a:pPr>
              <a:t>2022/10/17</a:t>
            </a:fld>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p:txBody>
          <a:bodyPr/>
          <a:lstStyle>
            <a:lvl1pPr>
              <a:defRPr/>
            </a:lvl1pPr>
          </a:lstStyle>
          <a:p>
            <a:pPr>
              <a:defRPr/>
            </a:pPr>
            <a:fld id="{0B5B8959-A4A5-452D-9B02-13D2C4447470}" type="slidenum">
              <a:rPr lang="en-US" altLang="zh-CN"/>
              <a:pPr>
                <a:defRPr/>
              </a:pPr>
              <a:t>‹#›</a:t>
            </a:fld>
            <a:endParaRPr lang="en-US" altLang="zh-CN"/>
          </a:p>
        </p:txBody>
      </p:sp>
    </p:spTree>
    <p:extLst>
      <p:ext uri="{BB962C8B-B14F-4D97-AF65-F5344CB8AC3E}">
        <p14:creationId xmlns:p14="http://schemas.microsoft.com/office/powerpoint/2010/main" val="22664728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p:txBody>
          <a:bodyPr/>
          <a:lstStyle>
            <a:lvl1pPr>
              <a:defRPr/>
            </a:lvl1pPr>
          </a:lstStyle>
          <a:p>
            <a:pPr>
              <a:defRPr/>
            </a:pPr>
            <a:fld id="{0466EE7D-7170-46A2-B217-C09DDB2EC92E}" type="datetime1">
              <a:rPr lang="zh-CN" altLang="en-US"/>
              <a:pPr>
                <a:defRPr/>
              </a:pPr>
              <a:t>2022/10/17</a:t>
            </a:fld>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en-US" altLang="zh-CN"/>
          </a:p>
        </p:txBody>
      </p:sp>
      <p:sp>
        <p:nvSpPr>
          <p:cNvPr id="5" name="Rectangle 9"/>
          <p:cNvSpPr>
            <a:spLocks noGrp="1" noChangeArrowheads="1"/>
          </p:cNvSpPr>
          <p:nvPr>
            <p:ph type="sldNum" sz="quarter" idx="12"/>
          </p:nvPr>
        </p:nvSpPr>
        <p:spPr/>
        <p:txBody>
          <a:bodyPr/>
          <a:lstStyle>
            <a:lvl1pPr>
              <a:defRPr/>
            </a:lvl1pPr>
          </a:lstStyle>
          <a:p>
            <a:pPr>
              <a:defRPr/>
            </a:pPr>
            <a:fld id="{6A946151-5AD8-45AD-9D33-512515388036}" type="slidenum">
              <a:rPr lang="en-US" altLang="zh-CN"/>
              <a:pPr>
                <a:defRPr/>
              </a:pPr>
              <a:t>‹#›</a:t>
            </a:fld>
            <a:endParaRPr lang="en-US" altLang="zh-CN"/>
          </a:p>
        </p:txBody>
      </p:sp>
    </p:spTree>
    <p:extLst>
      <p:ext uri="{BB962C8B-B14F-4D97-AF65-F5344CB8AC3E}">
        <p14:creationId xmlns:p14="http://schemas.microsoft.com/office/powerpoint/2010/main" val="1947002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7"/>
          <p:cNvSpPr>
            <a:spLocks noGrp="1" noChangeArrowheads="1"/>
          </p:cNvSpPr>
          <p:nvPr>
            <p:ph type="dt" sz="half" idx="10"/>
          </p:nvPr>
        </p:nvSpPr>
        <p:spPr>
          <a:ln/>
        </p:spPr>
        <p:txBody>
          <a:bodyPr/>
          <a:lstStyle>
            <a:lvl1pPr>
              <a:defRPr/>
            </a:lvl1pPr>
          </a:lstStyle>
          <a:p>
            <a:endParaRPr lang="en-US" altLang="zh-CN"/>
          </a:p>
        </p:txBody>
      </p:sp>
      <p:sp>
        <p:nvSpPr>
          <p:cNvPr id="5" name="Rectangle 8"/>
          <p:cNvSpPr>
            <a:spLocks noGrp="1" noChangeArrowheads="1"/>
          </p:cNvSpPr>
          <p:nvPr>
            <p:ph type="ftr" sz="quarter" idx="11"/>
          </p:nvPr>
        </p:nvSpPr>
        <p:spPr>
          <a:ln/>
        </p:spPr>
        <p:txBody>
          <a:bodyPr/>
          <a:lstStyle>
            <a:lvl1pPr>
              <a:defRPr/>
            </a:lvl1pPr>
          </a:lstStyle>
          <a:p>
            <a:endParaRPr lang="en-US" altLang="zh-CN"/>
          </a:p>
        </p:txBody>
      </p:sp>
      <p:sp>
        <p:nvSpPr>
          <p:cNvPr id="6" name="Rectangle 9"/>
          <p:cNvSpPr>
            <a:spLocks noGrp="1" noChangeArrowheads="1"/>
          </p:cNvSpPr>
          <p:nvPr>
            <p:ph type="sldNum" sz="quarter" idx="12"/>
          </p:nvPr>
        </p:nvSpPr>
        <p:spPr>
          <a:ln/>
        </p:spPr>
        <p:txBody>
          <a:bodyPr/>
          <a:lstStyle>
            <a:lvl1pPr>
              <a:defRPr/>
            </a:lvl1pPr>
          </a:lstStyle>
          <a:p>
            <a:fld id="{7A24C17B-083C-4E79-A3B0-129D3ACAAE5B}" type="slidenum">
              <a:rPr lang="en-US" altLang="zh-CN" smtClean="0"/>
              <a:pPr/>
              <a:t>‹#›</a:t>
            </a:fld>
            <a:endParaRPr lang="en-US" altLang="zh-CN"/>
          </a:p>
        </p:txBody>
      </p:sp>
    </p:spTree>
    <p:extLst>
      <p:ext uri="{BB962C8B-B14F-4D97-AF65-F5344CB8AC3E}">
        <p14:creationId xmlns:p14="http://schemas.microsoft.com/office/powerpoint/2010/main" val="30060643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p:txBody>
          <a:bodyPr/>
          <a:lstStyle>
            <a:lvl1pPr>
              <a:defRPr/>
            </a:lvl1pPr>
          </a:lstStyle>
          <a:p>
            <a:pPr>
              <a:defRPr/>
            </a:pPr>
            <a:fld id="{1A3C3468-B9E0-48B5-B936-5ED307CBEA70}" type="datetime1">
              <a:rPr lang="zh-CN" altLang="en-US"/>
              <a:pPr>
                <a:defRPr/>
              </a:pPr>
              <a:t>2022/10/17</a:t>
            </a:fld>
            <a:endParaRPr lang="en-US" altLang="zh-CN"/>
          </a:p>
        </p:txBody>
      </p:sp>
      <p:sp>
        <p:nvSpPr>
          <p:cNvPr id="3" name="Rectangle 8"/>
          <p:cNvSpPr>
            <a:spLocks noGrp="1" noChangeArrowheads="1"/>
          </p:cNvSpPr>
          <p:nvPr>
            <p:ph type="ftr" sz="quarter" idx="11"/>
          </p:nvPr>
        </p:nvSpPr>
        <p:spPr/>
        <p:txBody>
          <a:bodyPr/>
          <a:lstStyle>
            <a:lvl1pPr>
              <a:defRPr/>
            </a:lvl1pPr>
          </a:lstStyle>
          <a:p>
            <a:pPr>
              <a:defRPr/>
            </a:pPr>
            <a:endParaRPr lang="en-US" altLang="zh-CN"/>
          </a:p>
        </p:txBody>
      </p:sp>
      <p:sp>
        <p:nvSpPr>
          <p:cNvPr id="4" name="Rectangle 9"/>
          <p:cNvSpPr>
            <a:spLocks noGrp="1" noChangeArrowheads="1"/>
          </p:cNvSpPr>
          <p:nvPr>
            <p:ph type="sldNum" sz="quarter" idx="12"/>
          </p:nvPr>
        </p:nvSpPr>
        <p:spPr/>
        <p:txBody>
          <a:bodyPr/>
          <a:lstStyle>
            <a:lvl1pPr>
              <a:defRPr/>
            </a:lvl1pPr>
          </a:lstStyle>
          <a:p>
            <a:pPr>
              <a:defRPr/>
            </a:pPr>
            <a:fld id="{17806197-A6A8-44D2-9AAD-FF9B8604025F}" type="slidenum">
              <a:rPr lang="en-US" altLang="zh-CN"/>
              <a:pPr>
                <a:defRPr/>
              </a:pPr>
              <a:t>‹#›</a:t>
            </a:fld>
            <a:endParaRPr lang="en-US" altLang="zh-CN"/>
          </a:p>
        </p:txBody>
      </p:sp>
    </p:spTree>
    <p:extLst>
      <p:ext uri="{BB962C8B-B14F-4D97-AF65-F5344CB8AC3E}">
        <p14:creationId xmlns:p14="http://schemas.microsoft.com/office/powerpoint/2010/main" val="70903099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p:txBody>
          <a:bodyPr/>
          <a:lstStyle>
            <a:lvl1pPr>
              <a:defRPr/>
            </a:lvl1pPr>
          </a:lstStyle>
          <a:p>
            <a:pPr>
              <a:defRPr/>
            </a:pPr>
            <a:fld id="{6D9237D5-4A9C-4327-8953-EF6EA7B977A2}" type="datetime1">
              <a:rPr lang="zh-CN" altLang="en-US"/>
              <a:pPr>
                <a:defRPr/>
              </a:pPr>
              <a:t>2022/10/17</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p:txBody>
          <a:bodyPr/>
          <a:lstStyle>
            <a:lvl1pPr>
              <a:defRPr/>
            </a:lvl1pPr>
          </a:lstStyle>
          <a:p>
            <a:pPr>
              <a:defRPr/>
            </a:pPr>
            <a:fld id="{C1B875DC-3AF7-48B3-98D8-41FEE406D6D8}" type="slidenum">
              <a:rPr lang="en-US" altLang="zh-CN"/>
              <a:pPr>
                <a:defRPr/>
              </a:pPr>
              <a:t>‹#›</a:t>
            </a:fld>
            <a:endParaRPr lang="en-US" altLang="zh-CN"/>
          </a:p>
        </p:txBody>
      </p:sp>
    </p:spTree>
    <p:extLst>
      <p:ext uri="{BB962C8B-B14F-4D97-AF65-F5344CB8AC3E}">
        <p14:creationId xmlns:p14="http://schemas.microsoft.com/office/powerpoint/2010/main" val="242294624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p:txBody>
          <a:bodyPr/>
          <a:lstStyle>
            <a:lvl1pPr>
              <a:defRPr/>
            </a:lvl1pPr>
          </a:lstStyle>
          <a:p>
            <a:pPr>
              <a:defRPr/>
            </a:pPr>
            <a:fld id="{88F8F544-94E5-4FE6-BADC-CED05BA3BBE1}" type="datetime1">
              <a:rPr lang="zh-CN" altLang="en-US"/>
              <a:pPr>
                <a:defRPr/>
              </a:pPr>
              <a:t>2022/10/17</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p:txBody>
          <a:bodyPr/>
          <a:lstStyle>
            <a:lvl1pPr>
              <a:defRPr/>
            </a:lvl1pPr>
          </a:lstStyle>
          <a:p>
            <a:pPr>
              <a:defRPr/>
            </a:pPr>
            <a:fld id="{B45DB500-B091-4F42-AE43-F90ED7221A53}" type="slidenum">
              <a:rPr lang="en-US" altLang="zh-CN"/>
              <a:pPr>
                <a:defRPr/>
              </a:pPr>
              <a:t>‹#›</a:t>
            </a:fld>
            <a:endParaRPr lang="en-US" altLang="zh-CN"/>
          </a:p>
        </p:txBody>
      </p:sp>
    </p:spTree>
    <p:extLst>
      <p:ext uri="{BB962C8B-B14F-4D97-AF65-F5344CB8AC3E}">
        <p14:creationId xmlns:p14="http://schemas.microsoft.com/office/powerpoint/2010/main" val="139894077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4B1E0F7A-27B9-4465-8E91-ADE361200BAD}"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8AFB6382-9FCE-42E2-BC5C-A69C5E5D86DA}" type="slidenum">
              <a:rPr lang="en-US" altLang="zh-CN"/>
              <a:pPr>
                <a:defRPr/>
              </a:pPr>
              <a:t>‹#›</a:t>
            </a:fld>
            <a:endParaRPr lang="en-US" altLang="zh-CN"/>
          </a:p>
        </p:txBody>
      </p:sp>
    </p:spTree>
    <p:extLst>
      <p:ext uri="{BB962C8B-B14F-4D97-AF65-F5344CB8AC3E}">
        <p14:creationId xmlns:p14="http://schemas.microsoft.com/office/powerpoint/2010/main" val="397238986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5146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609600"/>
            <a:ext cx="73406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2287EF1F-42F5-4B0D-8273-E742B2938E24}"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32B3DF9F-7040-4F8A-8B9C-599774D46F19}" type="slidenum">
              <a:rPr lang="zh-CN" altLang="en-US"/>
              <a:pPr>
                <a:defRPr/>
              </a:pPr>
              <a:t>‹#›</a:t>
            </a:fld>
            <a:endParaRPr lang="en-US" altLang="zh-CN"/>
          </a:p>
        </p:txBody>
      </p:sp>
    </p:spTree>
    <p:extLst>
      <p:ext uri="{BB962C8B-B14F-4D97-AF65-F5344CB8AC3E}">
        <p14:creationId xmlns:p14="http://schemas.microsoft.com/office/powerpoint/2010/main" val="2359372120"/>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1582400" cy="9937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268413"/>
            <a:ext cx="53848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68413"/>
            <a:ext cx="53848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fld id="{9284AB4C-C7D7-4F65-965C-93E9CD26219E}" type="datetime1">
              <a:rPr lang="zh-CN" altLang="en-US">
                <a:solidFill>
                  <a:srgbClr val="010000"/>
                </a:solidFill>
              </a:rPr>
              <a:pPr>
                <a:defRPr/>
              </a:pPr>
              <a:t>2022/10/17</a:t>
            </a:fld>
            <a:endParaRPr lang="en-US" altLang="zh-CN">
              <a:solidFill>
                <a:srgbClr val="01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1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562EB13D-5EF1-4BCD-B429-801BC378B348}" type="slidenum">
              <a:rPr lang="en-US" altLang="zh-CN">
                <a:solidFill>
                  <a:srgbClr val="010000"/>
                </a:solidFill>
              </a:rPr>
              <a:pPr>
                <a:defRPr/>
              </a:pPr>
              <a:t>‹#›</a:t>
            </a:fld>
            <a:endParaRPr lang="en-US" altLang="zh-CN">
              <a:solidFill>
                <a:srgbClr val="010000"/>
              </a:solidFill>
            </a:endParaRPr>
          </a:p>
        </p:txBody>
      </p:sp>
    </p:spTree>
    <p:extLst>
      <p:ext uri="{BB962C8B-B14F-4D97-AF65-F5344CB8AC3E}">
        <p14:creationId xmlns:p14="http://schemas.microsoft.com/office/powerpoint/2010/main" val="19565996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609585" indent="0" algn="ctr">
              <a:buNone/>
              <a:defRPr/>
            </a:lvl2pPr>
            <a:lvl3pPr marL="1219170" indent="0" algn="ctr">
              <a:buNone/>
              <a:defRPr/>
            </a:lvl3pPr>
            <a:lvl4pPr marL="1828754" indent="0" algn="ctr">
              <a:buNone/>
              <a:defRPr/>
            </a:lvl4pPr>
            <a:lvl5pPr marL="2438339" indent="0" algn="ctr">
              <a:buNone/>
              <a:defRPr/>
            </a:lvl5pPr>
            <a:lvl6pPr marL="3047924" indent="0" algn="ctr">
              <a:buNone/>
              <a:defRPr/>
            </a:lvl6pPr>
            <a:lvl7pPr marL="3657509" indent="0" algn="ctr">
              <a:buNone/>
              <a:defRPr/>
            </a:lvl7pPr>
            <a:lvl8pPr marL="4267093" indent="0" algn="ctr">
              <a:buNone/>
              <a:defRPr/>
            </a:lvl8pPr>
            <a:lvl9pPr marL="4876678" indent="0" algn="ctr">
              <a:buNone/>
              <a:defRPr/>
            </a:lvl9pPr>
          </a:lstStyle>
          <a:p>
            <a:r>
              <a:rPr lang="zh-CN" altLang="en-US"/>
              <a:t>单击此处编辑母版副标题样式</a:t>
            </a:r>
          </a:p>
        </p:txBody>
      </p:sp>
      <p:sp>
        <p:nvSpPr>
          <p:cNvPr id="4" name="Rectangle 7"/>
          <p:cNvSpPr>
            <a:spLocks noGrp="1" noChangeArrowheads="1"/>
          </p:cNvSpPr>
          <p:nvPr>
            <p:ph type="dt" sz="half" idx="10"/>
          </p:nvPr>
        </p:nvSpPr>
        <p:spPr>
          <a:ln/>
        </p:spPr>
        <p:txBody>
          <a:bodyPr/>
          <a:lstStyle>
            <a:lvl1pPr>
              <a:defRPr/>
            </a:lvl1pPr>
          </a:lstStyle>
          <a:p>
            <a:fld id="{055FF6D4-D4D7-426A-98F7-170A3668379E}" type="datetime1">
              <a:rPr lang="en-US" smtClean="0"/>
              <a:pPr/>
              <a:t>10/17/2022</a:t>
            </a:fld>
            <a:endParaRPr lang="en-US" dirty="0"/>
          </a:p>
        </p:txBody>
      </p:sp>
      <p:sp>
        <p:nvSpPr>
          <p:cNvPr id="5" name="Rectangle 8"/>
          <p:cNvSpPr>
            <a:spLocks noGrp="1" noChangeArrowheads="1"/>
          </p:cNvSpPr>
          <p:nvPr>
            <p:ph type="ftr" sz="quarter" idx="11"/>
          </p:nvPr>
        </p:nvSpPr>
        <p:spPr>
          <a:ln/>
        </p:spPr>
        <p:txBody>
          <a:bodyPr/>
          <a:lstStyle>
            <a:lvl1pPr>
              <a:defRPr/>
            </a:lvl1pPr>
          </a:lstStyle>
          <a:p>
            <a:endParaRPr lang="en-US" dirty="0"/>
          </a:p>
        </p:txBody>
      </p:sp>
      <p:sp>
        <p:nvSpPr>
          <p:cNvPr id="6"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117858272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7"/>
          <p:cNvSpPr>
            <a:spLocks noGrp="1" noChangeArrowheads="1"/>
          </p:cNvSpPr>
          <p:nvPr>
            <p:ph type="dt" sz="half" idx="10"/>
          </p:nvPr>
        </p:nvSpPr>
        <p:spPr>
          <a:ln/>
        </p:spPr>
        <p:txBody>
          <a:bodyPr/>
          <a:lstStyle>
            <a:lvl1pPr>
              <a:defRPr/>
            </a:lvl1pPr>
          </a:lstStyle>
          <a:p>
            <a:fld id="{3467CD6D-7520-4B34-A5A3-E8385FA3AFC6}" type="datetime1">
              <a:rPr lang="en-US" smtClean="0"/>
              <a:pPr/>
              <a:t>10/17/2022</a:t>
            </a:fld>
            <a:endParaRPr lang="en-US" dirty="0"/>
          </a:p>
        </p:txBody>
      </p:sp>
      <p:sp>
        <p:nvSpPr>
          <p:cNvPr id="5" name="Rectangle 8"/>
          <p:cNvSpPr>
            <a:spLocks noGrp="1" noChangeArrowheads="1"/>
          </p:cNvSpPr>
          <p:nvPr>
            <p:ph type="ftr" sz="quarter" idx="11"/>
          </p:nvPr>
        </p:nvSpPr>
        <p:spPr>
          <a:ln/>
        </p:spPr>
        <p:txBody>
          <a:bodyPr/>
          <a:lstStyle>
            <a:lvl1pPr>
              <a:defRPr/>
            </a:lvl1pPr>
          </a:lstStyle>
          <a:p>
            <a:endParaRPr lang="en-US" dirty="0"/>
          </a:p>
        </p:txBody>
      </p:sp>
      <p:sp>
        <p:nvSpPr>
          <p:cNvPr id="6"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315377924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zh-CN" altLang="en-US"/>
              <a:t>单击此处编辑母版文本样式</a:t>
            </a:r>
          </a:p>
        </p:txBody>
      </p:sp>
      <p:sp>
        <p:nvSpPr>
          <p:cNvPr id="4" name="Rectangle 7"/>
          <p:cNvSpPr>
            <a:spLocks noGrp="1" noChangeArrowheads="1"/>
          </p:cNvSpPr>
          <p:nvPr>
            <p:ph type="dt" sz="half" idx="10"/>
          </p:nvPr>
        </p:nvSpPr>
        <p:spPr>
          <a:ln/>
        </p:spPr>
        <p:txBody>
          <a:bodyPr/>
          <a:lstStyle>
            <a:lvl1pPr>
              <a:defRPr/>
            </a:lvl1pPr>
          </a:lstStyle>
          <a:p>
            <a:fld id="{42295D47-465E-4A05-802B-049480555B6D}" type="datetime1">
              <a:rPr lang="en-US" smtClean="0"/>
              <a:pPr/>
              <a:t>10/17/2022</a:t>
            </a:fld>
            <a:endParaRPr lang="en-US"/>
          </a:p>
        </p:txBody>
      </p:sp>
      <p:sp>
        <p:nvSpPr>
          <p:cNvPr id="5" name="Rectangle 8"/>
          <p:cNvSpPr>
            <a:spLocks noGrp="1" noChangeArrowheads="1"/>
          </p:cNvSpPr>
          <p:nvPr>
            <p:ph type="ftr" sz="quarter" idx="11"/>
          </p:nvPr>
        </p:nvSpPr>
        <p:spPr>
          <a:ln/>
        </p:spPr>
        <p:txBody>
          <a:bodyPr/>
          <a:lstStyle>
            <a:lvl1pPr>
              <a:defRPr/>
            </a:lvl1pPr>
          </a:lstStyle>
          <a:p>
            <a:endParaRPr lang="en-US" dirty="0"/>
          </a:p>
        </p:txBody>
      </p:sp>
      <p:sp>
        <p:nvSpPr>
          <p:cNvPr id="6"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211790160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7"/>
          <p:cNvSpPr>
            <a:spLocks noGrp="1" noChangeArrowheads="1"/>
          </p:cNvSpPr>
          <p:nvPr>
            <p:ph type="dt" sz="half" idx="10"/>
          </p:nvPr>
        </p:nvSpPr>
        <p:spPr>
          <a:ln/>
        </p:spPr>
        <p:txBody>
          <a:bodyPr/>
          <a:lstStyle>
            <a:lvl1pPr>
              <a:defRPr/>
            </a:lvl1pPr>
          </a:lstStyle>
          <a:p>
            <a:fld id="{64791DB0-D703-40B5-AE3D-532AFE0356D1}" type="datetime1">
              <a:rPr lang="en-US" smtClean="0"/>
              <a:pPr/>
              <a:t>10/17/2022</a:t>
            </a:fld>
            <a:endParaRPr lang="en-US"/>
          </a:p>
        </p:txBody>
      </p:sp>
      <p:sp>
        <p:nvSpPr>
          <p:cNvPr id="6" name="Rectangle 8"/>
          <p:cNvSpPr>
            <a:spLocks noGrp="1" noChangeArrowheads="1"/>
          </p:cNvSpPr>
          <p:nvPr>
            <p:ph type="ftr" sz="quarter" idx="11"/>
          </p:nvPr>
        </p:nvSpPr>
        <p:spPr>
          <a:ln/>
        </p:spPr>
        <p:txBody>
          <a:bodyPr/>
          <a:lstStyle>
            <a:lvl1pPr>
              <a:defRPr/>
            </a:lvl1pPr>
          </a:lstStyle>
          <a:p>
            <a:endParaRPr lang="en-US" dirty="0"/>
          </a:p>
        </p:txBody>
      </p:sp>
      <p:sp>
        <p:nvSpPr>
          <p:cNvPr id="7"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a:p>
        </p:txBody>
      </p:sp>
    </p:spTree>
    <p:extLst>
      <p:ext uri="{BB962C8B-B14F-4D97-AF65-F5344CB8AC3E}">
        <p14:creationId xmlns:p14="http://schemas.microsoft.com/office/powerpoint/2010/main" val="4814024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endParaRPr lang="en-US" altLang="zh-CN"/>
          </a:p>
        </p:txBody>
      </p:sp>
      <p:sp>
        <p:nvSpPr>
          <p:cNvPr id="5" name="Rectangle 8"/>
          <p:cNvSpPr>
            <a:spLocks noGrp="1" noChangeArrowheads="1"/>
          </p:cNvSpPr>
          <p:nvPr>
            <p:ph type="ftr" sz="quarter" idx="11"/>
          </p:nvPr>
        </p:nvSpPr>
        <p:spPr>
          <a:ln/>
        </p:spPr>
        <p:txBody>
          <a:bodyPr/>
          <a:lstStyle>
            <a:lvl1pPr>
              <a:defRPr/>
            </a:lvl1pPr>
          </a:lstStyle>
          <a:p>
            <a:endParaRPr lang="en-US" altLang="zh-CN"/>
          </a:p>
        </p:txBody>
      </p:sp>
      <p:sp>
        <p:nvSpPr>
          <p:cNvPr id="6" name="Rectangle 9"/>
          <p:cNvSpPr>
            <a:spLocks noGrp="1" noChangeArrowheads="1"/>
          </p:cNvSpPr>
          <p:nvPr>
            <p:ph type="sldNum" sz="quarter" idx="12"/>
          </p:nvPr>
        </p:nvSpPr>
        <p:spPr>
          <a:ln/>
        </p:spPr>
        <p:txBody>
          <a:bodyPr/>
          <a:lstStyle>
            <a:lvl1pPr>
              <a:defRPr/>
            </a:lvl1pPr>
          </a:lstStyle>
          <a:p>
            <a:fld id="{D129EF16-6230-4A65-AE03-775BDDEF528A}" type="slidenum">
              <a:rPr lang="en-US" altLang="zh-CN" smtClean="0"/>
              <a:pPr/>
              <a:t>‹#›</a:t>
            </a:fld>
            <a:endParaRPr lang="en-US" altLang="zh-CN"/>
          </a:p>
        </p:txBody>
      </p:sp>
    </p:spTree>
    <p:extLst>
      <p:ext uri="{BB962C8B-B14F-4D97-AF65-F5344CB8AC3E}">
        <p14:creationId xmlns:p14="http://schemas.microsoft.com/office/powerpoint/2010/main" val="21009591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7406613" cy="1143000"/>
          </a:xfrm>
        </p:spPr>
        <p:txBody>
          <a:bodyPr/>
          <a:lstStyle>
            <a:lvl1pPr>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a:ln/>
        </p:spPr>
        <p:txBody>
          <a:bodyPr/>
          <a:lstStyle>
            <a:lvl1pPr>
              <a:defRPr/>
            </a:lvl1pPr>
          </a:lstStyle>
          <a:p>
            <a:fld id="{0F48C029-2200-4EB8-BDE8-5EE0E23571A6}" type="datetime1">
              <a:rPr lang="en-US" smtClean="0"/>
              <a:pPr/>
              <a:t>10/17/2022</a:t>
            </a:fld>
            <a:endParaRPr lang="en-US"/>
          </a:p>
        </p:txBody>
      </p:sp>
      <p:sp>
        <p:nvSpPr>
          <p:cNvPr id="8" name="Rectangle 8"/>
          <p:cNvSpPr>
            <a:spLocks noGrp="1" noChangeArrowheads="1"/>
          </p:cNvSpPr>
          <p:nvPr>
            <p:ph type="ftr" sz="quarter" idx="11"/>
          </p:nvPr>
        </p:nvSpPr>
        <p:spPr>
          <a:ln/>
        </p:spPr>
        <p:txBody>
          <a:bodyPr/>
          <a:lstStyle>
            <a:lvl1pPr>
              <a:defRPr/>
            </a:lvl1pPr>
          </a:lstStyle>
          <a:p>
            <a:endParaRPr lang="en-US" dirty="0"/>
          </a:p>
        </p:txBody>
      </p:sp>
      <p:sp>
        <p:nvSpPr>
          <p:cNvPr id="9"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346438297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a:ln/>
        </p:spPr>
        <p:txBody>
          <a:bodyPr/>
          <a:lstStyle>
            <a:lvl1pPr>
              <a:defRPr/>
            </a:lvl1pPr>
          </a:lstStyle>
          <a:p>
            <a:fld id="{07E45A1C-C0DD-4ED6-B23E-A9D2DD110058}" type="datetime1">
              <a:rPr lang="en-US" smtClean="0"/>
              <a:pPr/>
              <a:t>10/17/2022</a:t>
            </a:fld>
            <a:endParaRPr lang="en-US"/>
          </a:p>
        </p:txBody>
      </p:sp>
      <p:sp>
        <p:nvSpPr>
          <p:cNvPr id="4" name="Rectangle 8"/>
          <p:cNvSpPr>
            <a:spLocks noGrp="1" noChangeArrowheads="1"/>
          </p:cNvSpPr>
          <p:nvPr>
            <p:ph type="ftr" sz="quarter" idx="11"/>
          </p:nvPr>
        </p:nvSpPr>
        <p:spPr>
          <a:ln/>
        </p:spPr>
        <p:txBody>
          <a:bodyPr/>
          <a:lstStyle>
            <a:lvl1pPr>
              <a:defRPr/>
            </a:lvl1pPr>
          </a:lstStyle>
          <a:p>
            <a:endParaRPr lang="en-US" dirty="0"/>
          </a:p>
        </p:txBody>
      </p:sp>
      <p:sp>
        <p:nvSpPr>
          <p:cNvPr id="5"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a:p>
        </p:txBody>
      </p:sp>
    </p:spTree>
    <p:extLst>
      <p:ext uri="{BB962C8B-B14F-4D97-AF65-F5344CB8AC3E}">
        <p14:creationId xmlns:p14="http://schemas.microsoft.com/office/powerpoint/2010/main" val="351378378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A44C1B50-C580-4CB7-BA07-14C66C34B76D}" type="datetime1">
              <a:rPr lang="en-US" smtClean="0"/>
              <a:pPr/>
              <a:t>10/17/2022</a:t>
            </a:fld>
            <a:endParaRPr lang="en-US"/>
          </a:p>
        </p:txBody>
      </p:sp>
      <p:sp>
        <p:nvSpPr>
          <p:cNvPr id="3" name="Rectangle 8"/>
          <p:cNvSpPr>
            <a:spLocks noGrp="1" noChangeArrowheads="1"/>
          </p:cNvSpPr>
          <p:nvPr>
            <p:ph type="ftr" sz="quarter" idx="11"/>
          </p:nvPr>
        </p:nvSpPr>
        <p:spPr>
          <a:ln/>
        </p:spPr>
        <p:txBody>
          <a:bodyPr/>
          <a:lstStyle>
            <a:lvl1pPr>
              <a:defRPr/>
            </a:lvl1pPr>
          </a:lstStyle>
          <a:p>
            <a:endParaRPr lang="en-US" dirty="0"/>
          </a:p>
        </p:txBody>
      </p:sp>
      <p:sp>
        <p:nvSpPr>
          <p:cNvPr id="4"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120178274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5" y="273049"/>
            <a:ext cx="4011084"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1340768"/>
            <a:ext cx="6815667" cy="478539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ED4F1D29-8BEE-49F3-AF49-7A09F617BF67}" type="datetime1">
              <a:rPr lang="en-US" smtClean="0"/>
              <a:pPr/>
              <a:t>10/17/2022</a:t>
            </a:fld>
            <a:endParaRPr lang="en-US"/>
          </a:p>
        </p:txBody>
      </p:sp>
      <p:sp>
        <p:nvSpPr>
          <p:cNvPr id="6" name="Rectangle 8"/>
          <p:cNvSpPr>
            <a:spLocks noGrp="1" noChangeArrowheads="1"/>
          </p:cNvSpPr>
          <p:nvPr>
            <p:ph type="ftr" sz="quarter" idx="11"/>
          </p:nvPr>
        </p:nvSpPr>
        <p:spPr>
          <a:ln/>
        </p:spPr>
        <p:txBody>
          <a:bodyPr/>
          <a:lstStyle>
            <a:lvl1pPr>
              <a:defRPr/>
            </a:lvl1pPr>
          </a:lstStyle>
          <a:p>
            <a:endParaRPr lang="en-US" dirty="0"/>
          </a:p>
        </p:txBody>
      </p:sp>
      <p:sp>
        <p:nvSpPr>
          <p:cNvPr id="7"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309210713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15413" y="4800601"/>
            <a:ext cx="7315200" cy="566739"/>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815413"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zh-CN" altLang="en-US" noProof="0"/>
              <a:t>单击图标添加图片</a:t>
            </a:r>
          </a:p>
        </p:txBody>
      </p:sp>
      <p:sp>
        <p:nvSpPr>
          <p:cNvPr id="4" name="文本占位符 3"/>
          <p:cNvSpPr>
            <a:spLocks noGrp="1"/>
          </p:cNvSpPr>
          <p:nvPr>
            <p:ph type="body" sz="half" idx="2"/>
          </p:nvPr>
        </p:nvSpPr>
        <p:spPr>
          <a:xfrm>
            <a:off x="815413"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7EB273CF-8910-423E-9890-FC81E25E5084}" type="datetime1">
              <a:rPr lang="en-US" smtClean="0"/>
              <a:pPr/>
              <a:t>10/17/2022</a:t>
            </a:fld>
            <a:endParaRPr lang="en-US"/>
          </a:p>
        </p:txBody>
      </p:sp>
      <p:sp>
        <p:nvSpPr>
          <p:cNvPr id="6" name="Rectangle 8"/>
          <p:cNvSpPr>
            <a:spLocks noGrp="1" noChangeArrowheads="1"/>
          </p:cNvSpPr>
          <p:nvPr>
            <p:ph type="ftr" sz="quarter" idx="11"/>
          </p:nvPr>
        </p:nvSpPr>
        <p:spPr>
          <a:ln/>
        </p:spPr>
        <p:txBody>
          <a:bodyPr/>
          <a:lstStyle>
            <a:lvl1pPr>
              <a:defRPr/>
            </a:lvl1pPr>
          </a:lstStyle>
          <a:p>
            <a:endParaRPr lang="en-US" dirty="0"/>
          </a:p>
        </p:txBody>
      </p:sp>
      <p:sp>
        <p:nvSpPr>
          <p:cNvPr id="7"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a:p>
        </p:txBody>
      </p:sp>
    </p:spTree>
    <p:extLst>
      <p:ext uri="{BB962C8B-B14F-4D97-AF65-F5344CB8AC3E}">
        <p14:creationId xmlns:p14="http://schemas.microsoft.com/office/powerpoint/2010/main" val="84099292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C45A9071-CFF5-4E3B-B0AB-39782972E256}" type="datetime1">
              <a:rPr lang="en-US" smtClean="0"/>
              <a:pPr/>
              <a:t>10/17/2022</a:t>
            </a:fld>
            <a:endParaRPr lang="en-US"/>
          </a:p>
        </p:txBody>
      </p:sp>
      <p:sp>
        <p:nvSpPr>
          <p:cNvPr id="5" name="Rectangle 8"/>
          <p:cNvSpPr>
            <a:spLocks noGrp="1" noChangeArrowheads="1"/>
          </p:cNvSpPr>
          <p:nvPr>
            <p:ph type="ftr" sz="quarter" idx="11"/>
          </p:nvPr>
        </p:nvSpPr>
        <p:spPr>
          <a:ln/>
        </p:spPr>
        <p:txBody>
          <a:bodyPr/>
          <a:lstStyle>
            <a:lvl1pPr>
              <a:defRPr/>
            </a:lvl1pPr>
          </a:lstStyle>
          <a:p>
            <a:endParaRPr lang="en-US" dirty="0"/>
          </a:p>
        </p:txBody>
      </p:sp>
      <p:sp>
        <p:nvSpPr>
          <p:cNvPr id="6"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332212657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700809"/>
            <a:ext cx="2743200" cy="442535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1141"/>
            <a:ext cx="7598635" cy="59150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7"/>
          <p:cNvSpPr>
            <a:spLocks noGrp="1" noChangeArrowheads="1"/>
          </p:cNvSpPr>
          <p:nvPr>
            <p:ph type="dt" sz="half" idx="10"/>
          </p:nvPr>
        </p:nvSpPr>
        <p:spPr>
          <a:ln/>
        </p:spPr>
        <p:txBody>
          <a:bodyPr/>
          <a:lstStyle>
            <a:lvl1pPr>
              <a:defRPr/>
            </a:lvl1pPr>
          </a:lstStyle>
          <a:p>
            <a:fld id="{53D8BD1F-DE98-4C29-8281-9EC9927620DF}" type="datetime1">
              <a:rPr lang="en-US" smtClean="0"/>
              <a:pPr/>
              <a:t>10/17/2022</a:t>
            </a:fld>
            <a:endParaRPr lang="en-US"/>
          </a:p>
        </p:txBody>
      </p:sp>
      <p:sp>
        <p:nvSpPr>
          <p:cNvPr id="5" name="Rectangle 8"/>
          <p:cNvSpPr>
            <a:spLocks noGrp="1" noChangeArrowheads="1"/>
          </p:cNvSpPr>
          <p:nvPr>
            <p:ph type="ftr" sz="quarter" idx="11"/>
          </p:nvPr>
        </p:nvSpPr>
        <p:spPr>
          <a:ln/>
        </p:spPr>
        <p:txBody>
          <a:bodyPr/>
          <a:lstStyle>
            <a:lvl1pPr>
              <a:defRPr/>
            </a:lvl1pPr>
          </a:lstStyle>
          <a:p>
            <a:endParaRPr lang="en-US" dirty="0"/>
          </a:p>
        </p:txBody>
      </p:sp>
      <p:sp>
        <p:nvSpPr>
          <p:cNvPr id="6"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3827834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9" y="685800"/>
            <a:ext cx="113919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a:solidFill>
                  <a:srgbClr val="000000"/>
                </a:solidFill>
              </a:rPr>
              <a:t>Shuju.jiegou@163.com</a:t>
            </a:r>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solidFill>
                  <a:srgbClr val="000000"/>
                </a:solidFill>
              </a:rPr>
              <a:t>电子科技计算机学院</a:t>
            </a:r>
          </a:p>
        </p:txBody>
      </p:sp>
      <p:sp>
        <p:nvSpPr>
          <p:cNvPr id="5" name="Rectangle 6"/>
          <p:cNvSpPr>
            <a:spLocks noGrp="1" noChangeArrowheads="1"/>
          </p:cNvSpPr>
          <p:nvPr>
            <p:ph type="sldNum" sz="quarter" idx="12"/>
          </p:nvPr>
        </p:nvSpPr>
        <p:spPr>
          <a:ln/>
        </p:spPr>
        <p:txBody>
          <a:bodyPr/>
          <a:lstStyle>
            <a:lvl1pPr>
              <a:defRPr/>
            </a:lvl1pPr>
          </a:lstStyle>
          <a:p>
            <a:pPr>
              <a:defRPr/>
            </a:pPr>
            <a:fld id="{FBD6B566-43C8-47DD-9397-6A0FD5AA7DB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4983210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zh-CN" altLang="en-US"/>
              <a:t>单击此处编辑母版副标题样式</a:t>
            </a:r>
          </a:p>
        </p:txBody>
      </p:sp>
      <p:sp>
        <p:nvSpPr>
          <p:cNvPr id="4" name="Rectangle 7"/>
          <p:cNvSpPr>
            <a:spLocks noGrp="1" noChangeArrowheads="1"/>
          </p:cNvSpPr>
          <p:nvPr>
            <p:ph type="dt" sz="half" idx="10"/>
          </p:nvPr>
        </p:nvSpPr>
        <p:spPr>
          <a:ln/>
        </p:spPr>
        <p:txBody>
          <a:bodyPr/>
          <a:lstStyle>
            <a:lvl1pPr>
              <a:defRPr/>
            </a:lvl1pPr>
          </a:lstStyle>
          <a:p>
            <a:fld id="{055FF6D4-D4D7-426A-98F7-170A3668379E}" type="datetime1">
              <a:rPr lang="en-US" smtClean="0"/>
              <a:pPr/>
              <a:t>10/17/2022</a:t>
            </a:fld>
            <a:endParaRPr lang="en-US" dirty="0"/>
          </a:p>
        </p:txBody>
      </p:sp>
      <p:sp>
        <p:nvSpPr>
          <p:cNvPr id="5" name="Rectangle 8"/>
          <p:cNvSpPr>
            <a:spLocks noGrp="1" noChangeArrowheads="1"/>
          </p:cNvSpPr>
          <p:nvPr>
            <p:ph type="ftr" sz="quarter" idx="11"/>
          </p:nvPr>
        </p:nvSpPr>
        <p:spPr>
          <a:ln/>
        </p:spPr>
        <p:txBody>
          <a:bodyPr/>
          <a:lstStyle>
            <a:lvl1pPr>
              <a:defRPr/>
            </a:lvl1pPr>
          </a:lstStyle>
          <a:p>
            <a:endParaRPr lang="en-US" dirty="0"/>
          </a:p>
        </p:txBody>
      </p:sp>
      <p:sp>
        <p:nvSpPr>
          <p:cNvPr id="6"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207871048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3467CD6D-7520-4B34-A5A3-E8385FA3AFC6}" type="datetime1">
              <a:rPr lang="en-US" smtClean="0"/>
              <a:pPr/>
              <a:t>10/17/2022</a:t>
            </a:fld>
            <a:endParaRPr lang="en-US" dirty="0"/>
          </a:p>
        </p:txBody>
      </p:sp>
      <p:sp>
        <p:nvSpPr>
          <p:cNvPr id="5" name="Rectangle 8"/>
          <p:cNvSpPr>
            <a:spLocks noGrp="1" noChangeArrowheads="1"/>
          </p:cNvSpPr>
          <p:nvPr>
            <p:ph type="ftr" sz="quarter" idx="11"/>
          </p:nvPr>
        </p:nvSpPr>
        <p:spPr>
          <a:ln/>
        </p:spPr>
        <p:txBody>
          <a:bodyPr/>
          <a:lstStyle>
            <a:lvl1pPr>
              <a:defRPr/>
            </a:lvl1pPr>
          </a:lstStyle>
          <a:p>
            <a:endParaRPr lang="en-US" dirty="0"/>
          </a:p>
        </p:txBody>
      </p:sp>
      <p:sp>
        <p:nvSpPr>
          <p:cNvPr id="6"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40618258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7"/>
          <p:cNvSpPr>
            <a:spLocks noGrp="1" noChangeArrowheads="1"/>
          </p:cNvSpPr>
          <p:nvPr>
            <p:ph type="dt" sz="half" idx="10"/>
          </p:nvPr>
        </p:nvSpPr>
        <p:spPr>
          <a:ln/>
        </p:spPr>
        <p:txBody>
          <a:bodyPr/>
          <a:lstStyle>
            <a:lvl1pPr>
              <a:defRPr/>
            </a:lvl1pPr>
          </a:lstStyle>
          <a:p>
            <a:endParaRPr lang="en-US" altLang="zh-CN"/>
          </a:p>
        </p:txBody>
      </p:sp>
      <p:sp>
        <p:nvSpPr>
          <p:cNvPr id="5" name="Rectangle 8"/>
          <p:cNvSpPr>
            <a:spLocks noGrp="1" noChangeArrowheads="1"/>
          </p:cNvSpPr>
          <p:nvPr>
            <p:ph type="ftr" sz="quarter" idx="11"/>
          </p:nvPr>
        </p:nvSpPr>
        <p:spPr>
          <a:ln/>
        </p:spPr>
        <p:txBody>
          <a:bodyPr/>
          <a:lstStyle>
            <a:lvl1pPr>
              <a:defRPr/>
            </a:lvl1pPr>
          </a:lstStyle>
          <a:p>
            <a:endParaRPr lang="en-US" altLang="zh-CN"/>
          </a:p>
        </p:txBody>
      </p:sp>
      <p:sp>
        <p:nvSpPr>
          <p:cNvPr id="6" name="Rectangle 9"/>
          <p:cNvSpPr>
            <a:spLocks noGrp="1" noChangeArrowheads="1"/>
          </p:cNvSpPr>
          <p:nvPr>
            <p:ph type="sldNum" sz="quarter" idx="12"/>
          </p:nvPr>
        </p:nvSpPr>
        <p:spPr>
          <a:ln/>
        </p:spPr>
        <p:txBody>
          <a:bodyPr/>
          <a:lstStyle>
            <a:lvl1pPr>
              <a:defRPr/>
            </a:lvl1pPr>
          </a:lstStyle>
          <a:p>
            <a:fld id="{33A1EA3D-0D8F-4A35-A0E3-5B03577DA0CB}" type="slidenum">
              <a:rPr lang="en-US" altLang="zh-CN" smtClean="0"/>
              <a:pPr/>
              <a:t>‹#›</a:t>
            </a:fld>
            <a:endParaRPr lang="en-US" altLang="zh-CN"/>
          </a:p>
        </p:txBody>
      </p:sp>
    </p:spTree>
    <p:extLst>
      <p:ext uri="{BB962C8B-B14F-4D97-AF65-F5344CB8AC3E}">
        <p14:creationId xmlns:p14="http://schemas.microsoft.com/office/powerpoint/2010/main" val="375056320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a:ln/>
        </p:spPr>
        <p:txBody>
          <a:bodyPr/>
          <a:lstStyle>
            <a:lvl1pPr>
              <a:defRPr/>
            </a:lvl1pPr>
          </a:lstStyle>
          <a:p>
            <a:fld id="{42295D47-465E-4A05-802B-049480555B6D}" type="datetime1">
              <a:rPr lang="en-US" smtClean="0"/>
              <a:pPr/>
              <a:t>10/17/2022</a:t>
            </a:fld>
            <a:endParaRPr lang="en-US"/>
          </a:p>
        </p:txBody>
      </p:sp>
      <p:sp>
        <p:nvSpPr>
          <p:cNvPr id="5" name="Rectangle 8"/>
          <p:cNvSpPr>
            <a:spLocks noGrp="1" noChangeArrowheads="1"/>
          </p:cNvSpPr>
          <p:nvPr>
            <p:ph type="ftr" sz="quarter" idx="11"/>
          </p:nvPr>
        </p:nvSpPr>
        <p:spPr>
          <a:ln/>
        </p:spPr>
        <p:txBody>
          <a:bodyPr/>
          <a:lstStyle>
            <a:lvl1pPr>
              <a:defRPr/>
            </a:lvl1pPr>
          </a:lstStyle>
          <a:p>
            <a:endParaRPr lang="en-US" dirty="0"/>
          </a:p>
        </p:txBody>
      </p:sp>
      <p:sp>
        <p:nvSpPr>
          <p:cNvPr id="6"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138894622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ln/>
        </p:spPr>
        <p:txBody>
          <a:bodyPr/>
          <a:lstStyle>
            <a:lvl1pPr>
              <a:defRPr/>
            </a:lvl1pPr>
          </a:lstStyle>
          <a:p>
            <a:fld id="{64791DB0-D703-40B5-AE3D-532AFE0356D1}" type="datetime1">
              <a:rPr lang="en-US" smtClean="0"/>
              <a:pPr/>
              <a:t>10/17/2022</a:t>
            </a:fld>
            <a:endParaRPr lang="en-US"/>
          </a:p>
        </p:txBody>
      </p:sp>
      <p:sp>
        <p:nvSpPr>
          <p:cNvPr id="6" name="Rectangle 8"/>
          <p:cNvSpPr>
            <a:spLocks noGrp="1" noChangeArrowheads="1"/>
          </p:cNvSpPr>
          <p:nvPr>
            <p:ph type="ftr" sz="quarter" idx="11"/>
          </p:nvPr>
        </p:nvSpPr>
        <p:spPr>
          <a:ln/>
        </p:spPr>
        <p:txBody>
          <a:bodyPr/>
          <a:lstStyle>
            <a:lvl1pPr>
              <a:defRPr/>
            </a:lvl1pPr>
          </a:lstStyle>
          <a:p>
            <a:endParaRPr lang="en-US" dirty="0"/>
          </a:p>
        </p:txBody>
      </p:sp>
      <p:sp>
        <p:nvSpPr>
          <p:cNvPr id="7"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a:p>
        </p:txBody>
      </p:sp>
    </p:spTree>
    <p:extLst>
      <p:ext uri="{BB962C8B-B14F-4D97-AF65-F5344CB8AC3E}">
        <p14:creationId xmlns:p14="http://schemas.microsoft.com/office/powerpoint/2010/main" val="147903798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a:ln/>
        </p:spPr>
        <p:txBody>
          <a:bodyPr/>
          <a:lstStyle>
            <a:lvl1pPr>
              <a:defRPr/>
            </a:lvl1pPr>
          </a:lstStyle>
          <a:p>
            <a:fld id="{0F48C029-2200-4EB8-BDE8-5EE0E23571A6}" type="datetime1">
              <a:rPr lang="en-US" smtClean="0"/>
              <a:pPr/>
              <a:t>10/17/2022</a:t>
            </a:fld>
            <a:endParaRPr lang="en-US"/>
          </a:p>
        </p:txBody>
      </p:sp>
      <p:sp>
        <p:nvSpPr>
          <p:cNvPr id="8" name="Rectangle 8"/>
          <p:cNvSpPr>
            <a:spLocks noGrp="1" noChangeArrowheads="1"/>
          </p:cNvSpPr>
          <p:nvPr>
            <p:ph type="ftr" sz="quarter" idx="11"/>
          </p:nvPr>
        </p:nvSpPr>
        <p:spPr>
          <a:ln/>
        </p:spPr>
        <p:txBody>
          <a:bodyPr/>
          <a:lstStyle>
            <a:lvl1pPr>
              <a:defRPr/>
            </a:lvl1pPr>
          </a:lstStyle>
          <a:p>
            <a:endParaRPr lang="en-US" dirty="0"/>
          </a:p>
        </p:txBody>
      </p:sp>
      <p:sp>
        <p:nvSpPr>
          <p:cNvPr id="9"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299704064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a:ln/>
        </p:spPr>
        <p:txBody>
          <a:bodyPr/>
          <a:lstStyle>
            <a:lvl1pPr>
              <a:defRPr/>
            </a:lvl1pPr>
          </a:lstStyle>
          <a:p>
            <a:fld id="{07E45A1C-C0DD-4ED6-B23E-A9D2DD110058}" type="datetime1">
              <a:rPr lang="en-US" smtClean="0"/>
              <a:pPr/>
              <a:t>10/17/2022</a:t>
            </a:fld>
            <a:endParaRPr lang="en-US"/>
          </a:p>
        </p:txBody>
      </p:sp>
      <p:sp>
        <p:nvSpPr>
          <p:cNvPr id="4" name="Rectangle 8"/>
          <p:cNvSpPr>
            <a:spLocks noGrp="1" noChangeArrowheads="1"/>
          </p:cNvSpPr>
          <p:nvPr>
            <p:ph type="ftr" sz="quarter" idx="11"/>
          </p:nvPr>
        </p:nvSpPr>
        <p:spPr>
          <a:ln/>
        </p:spPr>
        <p:txBody>
          <a:bodyPr/>
          <a:lstStyle>
            <a:lvl1pPr>
              <a:defRPr/>
            </a:lvl1pPr>
          </a:lstStyle>
          <a:p>
            <a:endParaRPr lang="en-US" dirty="0"/>
          </a:p>
        </p:txBody>
      </p:sp>
      <p:sp>
        <p:nvSpPr>
          <p:cNvPr id="5"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a:p>
        </p:txBody>
      </p:sp>
    </p:spTree>
    <p:extLst>
      <p:ext uri="{BB962C8B-B14F-4D97-AF65-F5344CB8AC3E}">
        <p14:creationId xmlns:p14="http://schemas.microsoft.com/office/powerpoint/2010/main" val="604307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A44C1B50-C580-4CB7-BA07-14C66C34B76D}" type="datetime1">
              <a:rPr lang="en-US" smtClean="0"/>
              <a:pPr/>
              <a:t>10/17/2022</a:t>
            </a:fld>
            <a:endParaRPr lang="en-US"/>
          </a:p>
        </p:txBody>
      </p:sp>
      <p:sp>
        <p:nvSpPr>
          <p:cNvPr id="3" name="Rectangle 8"/>
          <p:cNvSpPr>
            <a:spLocks noGrp="1" noChangeArrowheads="1"/>
          </p:cNvSpPr>
          <p:nvPr>
            <p:ph type="ftr" sz="quarter" idx="11"/>
          </p:nvPr>
        </p:nvSpPr>
        <p:spPr>
          <a:ln/>
        </p:spPr>
        <p:txBody>
          <a:bodyPr/>
          <a:lstStyle>
            <a:lvl1pPr>
              <a:defRPr/>
            </a:lvl1pPr>
          </a:lstStyle>
          <a:p>
            <a:endParaRPr lang="en-US" dirty="0"/>
          </a:p>
        </p:txBody>
      </p:sp>
      <p:sp>
        <p:nvSpPr>
          <p:cNvPr id="4"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5627061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ED4F1D29-8BEE-49F3-AF49-7A09F617BF67}" type="datetime1">
              <a:rPr lang="en-US" smtClean="0"/>
              <a:pPr/>
              <a:t>10/17/2022</a:t>
            </a:fld>
            <a:endParaRPr lang="en-US"/>
          </a:p>
        </p:txBody>
      </p:sp>
      <p:sp>
        <p:nvSpPr>
          <p:cNvPr id="6" name="Rectangle 8"/>
          <p:cNvSpPr>
            <a:spLocks noGrp="1" noChangeArrowheads="1"/>
          </p:cNvSpPr>
          <p:nvPr>
            <p:ph type="ftr" sz="quarter" idx="11"/>
          </p:nvPr>
        </p:nvSpPr>
        <p:spPr>
          <a:ln/>
        </p:spPr>
        <p:txBody>
          <a:bodyPr/>
          <a:lstStyle>
            <a:lvl1pPr>
              <a:defRPr/>
            </a:lvl1pPr>
          </a:lstStyle>
          <a:p>
            <a:endParaRPr lang="en-US" dirty="0"/>
          </a:p>
        </p:txBody>
      </p:sp>
      <p:sp>
        <p:nvSpPr>
          <p:cNvPr id="7"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402807889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7EB273CF-8910-423E-9890-FC81E25E5084}" type="datetime1">
              <a:rPr lang="en-US" smtClean="0"/>
              <a:pPr/>
              <a:t>10/17/2022</a:t>
            </a:fld>
            <a:endParaRPr lang="en-US"/>
          </a:p>
        </p:txBody>
      </p:sp>
      <p:sp>
        <p:nvSpPr>
          <p:cNvPr id="6" name="Rectangle 8"/>
          <p:cNvSpPr>
            <a:spLocks noGrp="1" noChangeArrowheads="1"/>
          </p:cNvSpPr>
          <p:nvPr>
            <p:ph type="ftr" sz="quarter" idx="11"/>
          </p:nvPr>
        </p:nvSpPr>
        <p:spPr>
          <a:ln/>
        </p:spPr>
        <p:txBody>
          <a:bodyPr/>
          <a:lstStyle>
            <a:lvl1pPr>
              <a:defRPr/>
            </a:lvl1pPr>
          </a:lstStyle>
          <a:p>
            <a:endParaRPr lang="en-US" dirty="0"/>
          </a:p>
        </p:txBody>
      </p:sp>
      <p:sp>
        <p:nvSpPr>
          <p:cNvPr id="7"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a:p>
        </p:txBody>
      </p:sp>
    </p:spTree>
    <p:extLst>
      <p:ext uri="{BB962C8B-B14F-4D97-AF65-F5344CB8AC3E}">
        <p14:creationId xmlns:p14="http://schemas.microsoft.com/office/powerpoint/2010/main" val="281758879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C45A9071-CFF5-4E3B-B0AB-39782972E256}" type="datetime1">
              <a:rPr lang="en-US" smtClean="0"/>
              <a:pPr/>
              <a:t>10/17/2022</a:t>
            </a:fld>
            <a:endParaRPr lang="en-US"/>
          </a:p>
        </p:txBody>
      </p:sp>
      <p:sp>
        <p:nvSpPr>
          <p:cNvPr id="5" name="Rectangle 8"/>
          <p:cNvSpPr>
            <a:spLocks noGrp="1" noChangeArrowheads="1"/>
          </p:cNvSpPr>
          <p:nvPr>
            <p:ph type="ftr" sz="quarter" idx="11"/>
          </p:nvPr>
        </p:nvSpPr>
        <p:spPr>
          <a:ln/>
        </p:spPr>
        <p:txBody>
          <a:bodyPr/>
          <a:lstStyle>
            <a:lvl1pPr>
              <a:defRPr/>
            </a:lvl1pPr>
          </a:lstStyle>
          <a:p>
            <a:endParaRPr lang="en-US" dirty="0"/>
          </a:p>
        </p:txBody>
      </p:sp>
      <p:sp>
        <p:nvSpPr>
          <p:cNvPr id="6"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408467056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5146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609600"/>
            <a:ext cx="73406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53D8BD1F-DE98-4C29-8281-9EC9927620DF}" type="datetime1">
              <a:rPr lang="en-US" smtClean="0"/>
              <a:pPr/>
              <a:t>10/17/2022</a:t>
            </a:fld>
            <a:endParaRPr lang="en-US"/>
          </a:p>
        </p:txBody>
      </p:sp>
      <p:sp>
        <p:nvSpPr>
          <p:cNvPr id="5" name="Rectangle 8"/>
          <p:cNvSpPr>
            <a:spLocks noGrp="1" noChangeArrowheads="1"/>
          </p:cNvSpPr>
          <p:nvPr>
            <p:ph type="ftr" sz="quarter" idx="11"/>
          </p:nvPr>
        </p:nvSpPr>
        <p:spPr>
          <a:ln/>
        </p:spPr>
        <p:txBody>
          <a:bodyPr/>
          <a:lstStyle>
            <a:lvl1pPr>
              <a:defRPr/>
            </a:lvl1pPr>
          </a:lstStyle>
          <a:p>
            <a:endParaRPr lang="en-US" dirty="0"/>
          </a:p>
        </p:txBody>
      </p:sp>
      <p:sp>
        <p:nvSpPr>
          <p:cNvPr id="6" name="Rectangle 9"/>
          <p:cNvSpPr>
            <a:spLocks noGrp="1" noChangeArrowheads="1"/>
          </p:cNvSpPr>
          <p:nvPr>
            <p:ph type="sldNum" sz="quarter" idx="12"/>
          </p:nvPr>
        </p:nvSpPr>
        <p:spPr>
          <a:ln/>
        </p:spPr>
        <p:txBody>
          <a:bodyPr/>
          <a:lstStyle>
            <a:lvl1pPr>
              <a:defRPr/>
            </a:lvl1p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137310319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8" name="日期占位符 27"/>
          <p:cNvSpPr>
            <a:spLocks noGrp="1"/>
          </p:cNvSpPr>
          <p:nvPr>
            <p:ph type="dt" sz="half" idx="10"/>
          </p:nvPr>
        </p:nvSpPr>
        <p:spPr/>
        <p:txBody>
          <a:bodyPr/>
          <a:lstStyle/>
          <a:p>
            <a:fld id="{055FF6D4-D4D7-426A-98F7-170A3668379E}" type="datetime1">
              <a:rPr lang="en-US" smtClean="0"/>
              <a:pPr/>
              <a:t>10/17/2022</a:t>
            </a:fld>
            <a:endParaRPr lang="en-US" dirty="0"/>
          </a:p>
        </p:txBody>
      </p:sp>
      <p:sp>
        <p:nvSpPr>
          <p:cNvPr id="17" name="页脚占位符 16"/>
          <p:cNvSpPr>
            <a:spLocks noGrp="1"/>
          </p:cNvSpPr>
          <p:nvPr>
            <p:ph type="ftr" sz="quarter" idx="11"/>
          </p:nvPr>
        </p:nvSpPr>
        <p:spPr/>
        <p:txBody>
          <a:bodyPr/>
          <a:lstStyle/>
          <a:p>
            <a:endParaRPr lang="en-US" dirty="0"/>
          </a:p>
        </p:txBody>
      </p:sp>
      <p:sp>
        <p:nvSpPr>
          <p:cNvPr id="29" name="灯片编号占位符 28"/>
          <p:cNvSpPr>
            <a:spLocks noGrp="1"/>
          </p:cNvSpPr>
          <p:nvPr>
            <p:ph type="sldNum" sz="quarter" idx="12"/>
          </p:nvPr>
        </p:nvSpPr>
        <p:spPr/>
        <p:txBody>
          <a:bodyPr/>
          <a:lstStyle/>
          <a:p>
            <a:fld id="{1AD20DFC-E2D5-4BD6-B744-D8DEEAB5F7C2}" type="slidenum">
              <a:rPr lang="en-US" smtClean="0"/>
              <a:pPr/>
              <a:t>‹#›</a:t>
            </a:fld>
            <a:endParaRPr lang="en-US" dirty="0"/>
          </a:p>
        </p:txBody>
      </p:sp>
      <p:sp>
        <p:nvSpPr>
          <p:cNvPr id="32" name="矩形 31"/>
          <p:cNvSpPr/>
          <p:nvPr/>
        </p:nvSpPr>
        <p:spPr>
          <a:xfrm>
            <a:off x="0" y="-1"/>
            <a:ext cx="48768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9" name="矩形 38"/>
          <p:cNvSpPr/>
          <p:nvPr/>
        </p:nvSpPr>
        <p:spPr>
          <a:xfrm>
            <a:off x="412744" y="680477"/>
            <a:ext cx="6096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矩形 39"/>
          <p:cNvSpPr/>
          <p:nvPr/>
        </p:nvSpPr>
        <p:spPr>
          <a:xfrm>
            <a:off x="35876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1" name="矩形 40"/>
          <p:cNvSpPr/>
          <p:nvPr/>
        </p:nvSpPr>
        <p:spPr>
          <a:xfrm>
            <a:off x="333360"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42" name="矩形 41"/>
          <p:cNvSpPr/>
          <p:nvPr/>
        </p:nvSpPr>
        <p:spPr>
          <a:xfrm>
            <a:off x="295691"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标题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zh-CN" altLang="en-US"/>
              <a:t>单击此处编辑母版标题样式</a:t>
            </a:r>
            <a:endParaRPr kumimoji="0" lang="en-US"/>
          </a:p>
        </p:txBody>
      </p:sp>
      <p:sp>
        <p:nvSpPr>
          <p:cNvPr id="9" name="副标题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a:p>
        </p:txBody>
      </p:sp>
      <p:sp>
        <p:nvSpPr>
          <p:cNvPr id="56" name="矩形 55"/>
          <p:cNvSpPr/>
          <p:nvPr/>
        </p:nvSpPr>
        <p:spPr>
          <a:xfrm>
            <a:off x="340388" y="5047394"/>
            <a:ext cx="97536"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5" name="矩形 64"/>
          <p:cNvSpPr/>
          <p:nvPr/>
        </p:nvSpPr>
        <p:spPr>
          <a:xfrm>
            <a:off x="340388" y="4796819"/>
            <a:ext cx="97536"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6" name="矩形 65"/>
          <p:cNvSpPr/>
          <p:nvPr/>
        </p:nvSpPr>
        <p:spPr>
          <a:xfrm>
            <a:off x="340388" y="4637685"/>
            <a:ext cx="97536"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7" name="矩形 66"/>
          <p:cNvSpPr/>
          <p:nvPr/>
        </p:nvSpPr>
        <p:spPr>
          <a:xfrm>
            <a:off x="340388" y="4542559"/>
            <a:ext cx="97536"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extLst>
      <p:ext uri="{BB962C8B-B14F-4D97-AF65-F5344CB8AC3E}">
        <p14:creationId xmlns:p14="http://schemas.microsoft.com/office/powerpoint/2010/main" val="1637199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286000"/>
            <a:ext cx="4927600" cy="3657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2286000"/>
            <a:ext cx="4927600" cy="3657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ln/>
        </p:spPr>
        <p:txBody>
          <a:bodyPr/>
          <a:lstStyle>
            <a:lvl1pPr>
              <a:defRPr/>
            </a:lvl1pPr>
          </a:lstStyle>
          <a:p>
            <a:endParaRPr lang="en-US" altLang="zh-CN"/>
          </a:p>
        </p:txBody>
      </p:sp>
      <p:sp>
        <p:nvSpPr>
          <p:cNvPr id="6" name="Rectangle 8"/>
          <p:cNvSpPr>
            <a:spLocks noGrp="1" noChangeArrowheads="1"/>
          </p:cNvSpPr>
          <p:nvPr>
            <p:ph type="ftr" sz="quarter" idx="11"/>
          </p:nvPr>
        </p:nvSpPr>
        <p:spPr>
          <a:ln/>
        </p:spPr>
        <p:txBody>
          <a:bodyPr/>
          <a:lstStyle>
            <a:lvl1pPr>
              <a:defRPr/>
            </a:lvl1pPr>
          </a:lstStyle>
          <a:p>
            <a:endParaRPr lang="en-US" altLang="zh-CN"/>
          </a:p>
        </p:txBody>
      </p:sp>
      <p:sp>
        <p:nvSpPr>
          <p:cNvPr id="7" name="Rectangle 9"/>
          <p:cNvSpPr>
            <a:spLocks noGrp="1" noChangeArrowheads="1"/>
          </p:cNvSpPr>
          <p:nvPr>
            <p:ph type="sldNum" sz="quarter" idx="12"/>
          </p:nvPr>
        </p:nvSpPr>
        <p:spPr>
          <a:ln/>
        </p:spPr>
        <p:txBody>
          <a:bodyPr/>
          <a:lstStyle>
            <a:lvl1pPr>
              <a:defRPr/>
            </a:lvl1pPr>
          </a:lstStyle>
          <a:p>
            <a:fld id="{F0248895-D970-44CF-A844-641538BA247F}" type="slidenum">
              <a:rPr lang="en-US" altLang="zh-CN" smtClean="0"/>
              <a:pPr/>
              <a:t>‹#›</a:t>
            </a:fld>
            <a:endParaRPr lang="en-US" altLang="zh-CN"/>
          </a:p>
        </p:txBody>
      </p:sp>
    </p:spTree>
    <p:extLst>
      <p:ext uri="{BB962C8B-B14F-4D97-AF65-F5344CB8AC3E}">
        <p14:creationId xmlns:p14="http://schemas.microsoft.com/office/powerpoint/2010/main" val="19759195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3467CD6D-7520-4B34-A5A3-E8385FA3AFC6}" type="datetime1">
              <a:rPr lang="en-US" smtClean="0"/>
              <a:pPr/>
              <a:t>10/17/2022</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8306868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4" name="任意多边形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任意多边形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3" name="任意多边形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任意多边形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7" name="任意多边形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任意多边形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9" name="任意多边形 18"/>
          <p:cNvSpPr>
            <a:spLocks/>
          </p:cNvSpPr>
          <p:nvPr/>
        </p:nvSpPr>
        <p:spPr bwMode="auto">
          <a:xfrm>
            <a:off x="7931152" y="4246564"/>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0" name="任意多边形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1" name="任意多边形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2" name="任意多边形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3" name="任意多边形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4" name="任意多边形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5" name="任意多边形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6" name="任意多边形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7" name="任意多边形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3" name="文本占位符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42295D47-465E-4A05-802B-049480555B6D}" type="datetime1">
              <a:rPr lang="en-US" smtClean="0"/>
              <a:pPr/>
              <a:t>10/17/2022</a:t>
            </a:fld>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1AD20DFC-E2D5-4BD6-B744-D8DEEAB5F7C2}" type="slidenum">
              <a:rPr lang="en-US" smtClean="0"/>
              <a:pPr/>
              <a:t>‹#›</a:t>
            </a:fld>
            <a:endParaRPr lang="en-US" dirty="0"/>
          </a:p>
        </p:txBody>
      </p:sp>
      <p:sp>
        <p:nvSpPr>
          <p:cNvPr id="7" name="矩形 6"/>
          <p:cNvSpPr/>
          <p:nvPr/>
        </p:nvSpPr>
        <p:spPr>
          <a:xfrm>
            <a:off x="484213" y="402265"/>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标题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zh-CN" altLang="en-US"/>
              <a:t>单击此处编辑母版标题样式</a:t>
            </a:r>
            <a:endParaRPr kumimoji="0" lang="en-US"/>
          </a:p>
        </p:txBody>
      </p:sp>
      <p:sp>
        <p:nvSpPr>
          <p:cNvPr id="8" name="矩形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矩形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矩形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矩形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矩形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extLst>
      <p:ext uri="{BB962C8B-B14F-4D97-AF65-F5344CB8AC3E}">
        <p14:creationId xmlns:p14="http://schemas.microsoft.com/office/powerpoint/2010/main" val="407355783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512064"/>
            <a:ext cx="10972800" cy="914400"/>
          </a:xfrm>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619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6207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64791DB0-D703-40B5-AE3D-532AFE0356D1}" type="datetime1">
              <a:rPr lang="en-US" smtClean="0"/>
              <a:pPr/>
              <a:t>10/17/2022</a:t>
            </a:fld>
            <a:endParaRPr lang="en-US"/>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1AD20DFC-E2D5-4BD6-B744-D8DEEAB5F7C2}" type="slidenum">
              <a:rPr lang="en-US" smtClean="0"/>
              <a:pPr/>
              <a:t>‹#›</a:t>
            </a:fld>
            <a:endParaRPr lang="en-US"/>
          </a:p>
        </p:txBody>
      </p:sp>
    </p:spTree>
    <p:extLst>
      <p:ext uri="{BB962C8B-B14F-4D97-AF65-F5344CB8AC3E}">
        <p14:creationId xmlns:p14="http://schemas.microsoft.com/office/powerpoint/2010/main" val="4466070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5" name="矩形 24"/>
          <p:cNvSpPr/>
          <p:nvPr/>
        </p:nvSpPr>
        <p:spPr>
          <a:xfrm>
            <a:off x="0" y="402266"/>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标题 1"/>
          <p:cNvSpPr>
            <a:spLocks noGrp="1"/>
          </p:cNvSpPr>
          <p:nvPr>
            <p:ph type="title"/>
          </p:nvPr>
        </p:nvSpPr>
        <p:spPr>
          <a:xfrm>
            <a:off x="673099" y="512064"/>
            <a:ext cx="10363200" cy="914400"/>
          </a:xfrm>
        </p:spPr>
        <p:txBody>
          <a:bodyPr anchor="t"/>
          <a:lstStyle>
            <a:lvl1pPr>
              <a:defRPr sz="4000"/>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6193368"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6193368"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0F48C029-2200-4EB8-BDE8-5EE0E23571A6}" type="datetime1">
              <a:rPr lang="en-US" smtClean="0"/>
              <a:pPr/>
              <a:t>10/17/2022</a:t>
            </a:fld>
            <a:endParaRPr lang="en-US"/>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1AD20DFC-E2D5-4BD6-B744-D8DEEAB5F7C2}" type="slidenum">
              <a:rPr lang="en-US" smtClean="0"/>
              <a:pPr/>
              <a:t>‹#›</a:t>
            </a:fld>
            <a:endParaRPr lang="en-US" dirty="0"/>
          </a:p>
        </p:txBody>
      </p:sp>
      <p:sp>
        <p:nvSpPr>
          <p:cNvPr id="16" name="矩形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7" name="矩形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8" name="矩形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矩形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0" name="矩形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1" name="矩形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矩形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矩形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矩形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extLst>
      <p:ext uri="{BB962C8B-B14F-4D97-AF65-F5344CB8AC3E}">
        <p14:creationId xmlns:p14="http://schemas.microsoft.com/office/powerpoint/2010/main" val="222243734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12064"/>
            <a:ext cx="10363200" cy="914400"/>
          </a:xfrm>
        </p:spPr>
        <p:txBody>
          <a:bodyPr/>
          <a:lstStyle>
            <a:lvl1pPr>
              <a:defRPr sz="4000" cap="none" baseline="0"/>
            </a:lvl1pPr>
            <a:extLst/>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07E45A1C-C0DD-4ED6-B23E-A9D2DD110058}" type="datetime1">
              <a:rPr lang="en-US" smtClean="0"/>
              <a:pPr/>
              <a:t>10/17/2022</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1AD20DFC-E2D5-4BD6-B744-D8DEEAB5F7C2}" type="slidenum">
              <a:rPr lang="en-US" smtClean="0"/>
              <a:pPr/>
              <a:t>‹#›</a:t>
            </a:fld>
            <a:endParaRPr lang="en-US"/>
          </a:p>
        </p:txBody>
      </p:sp>
    </p:spTree>
    <p:extLst>
      <p:ext uri="{BB962C8B-B14F-4D97-AF65-F5344CB8AC3E}">
        <p14:creationId xmlns:p14="http://schemas.microsoft.com/office/powerpoint/2010/main" val="320932044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4C1B50-C580-4CB7-BA07-14C66C34B76D}" type="datetime1">
              <a:rPr lang="en-US" smtClean="0"/>
              <a:pPr/>
              <a:t>10/17/2022</a:t>
            </a:fld>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4903829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10972800" cy="1162050"/>
          </a:xfrm>
        </p:spPr>
        <p:txBody>
          <a:bodyPr anchor="ctr"/>
          <a:lstStyle>
            <a:lvl1pPr algn="l">
              <a:buNone/>
              <a:defRPr sz="3600" b="0"/>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ED4F1D29-8BEE-49F3-AF49-7A09F617BF67}" type="datetime1">
              <a:rPr lang="en-US" smtClean="0"/>
              <a:pPr/>
              <a:t>10/17/2022</a:t>
            </a:fld>
            <a:endParaRPr lang="en-US"/>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27995211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矩形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cxnSp>
        <p:nvCxnSpPr>
          <p:cNvPr id="9" name="直接连接符 8"/>
          <p:cNvCxnSpPr/>
          <p:nvPr/>
        </p:nvCxnSpPr>
        <p:spPr>
          <a:xfrm flipV="1">
            <a:off x="484260"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组合 9"/>
          <p:cNvGrpSpPr/>
          <p:nvPr/>
        </p:nvGrpSpPr>
        <p:grpSpPr>
          <a:xfrm rot="5400000">
            <a:off x="11374903" y="1197789"/>
            <a:ext cx="132763" cy="171288"/>
            <a:chOff x="6668087" y="1297746"/>
            <a:chExt cx="161840" cy="156602"/>
          </a:xfrm>
        </p:grpSpPr>
        <p:cxnSp>
          <p:nvCxnSpPr>
            <p:cNvPr id="15" name="直接连接符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直接连接符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直接连接符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标题 1"/>
          <p:cNvSpPr>
            <a:spLocks noGrp="1"/>
          </p:cNvSpPr>
          <p:nvPr>
            <p:ph type="title"/>
          </p:nvPr>
        </p:nvSpPr>
        <p:spPr bwMode="grayWhite">
          <a:xfrm>
            <a:off x="1219200" y="441252"/>
            <a:ext cx="9144000" cy="701749"/>
          </a:xfrm>
        </p:spPr>
        <p:txBody>
          <a:bodyPr anchor="b"/>
          <a:lstStyle>
            <a:lvl1pPr algn="l">
              <a:buNone/>
              <a:defRPr sz="2100" b="0"/>
            </a:lvl1pPr>
            <a:extLst/>
          </a:lstStyle>
          <a:p>
            <a:r>
              <a:rPr kumimoji="0" lang="zh-CN" altLang="en-US"/>
              <a:t>单击此处编辑母版标题样式</a:t>
            </a:r>
            <a:endParaRPr kumimoji="0" lang="en-US"/>
          </a:p>
        </p:txBody>
      </p:sp>
      <p:sp>
        <p:nvSpPr>
          <p:cNvPr id="3" name="图片占位符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zh-CN" altLang="en-US"/>
              <a:t>单击图标添加图片</a:t>
            </a:r>
            <a:endParaRPr kumimoji="0" lang="en-US"/>
          </a:p>
        </p:txBody>
      </p:sp>
      <p:sp>
        <p:nvSpPr>
          <p:cNvPr id="4" name="文本占位符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zh-CN" altLang="en-US"/>
              <a:t>单击此处编辑母版文本样式</a:t>
            </a:r>
          </a:p>
        </p:txBody>
      </p:sp>
      <p:grpSp>
        <p:nvGrpSpPr>
          <p:cNvPr id="14" name="组合 13"/>
          <p:cNvGrpSpPr/>
          <p:nvPr/>
        </p:nvGrpSpPr>
        <p:grpSpPr>
          <a:xfrm rot="5400000">
            <a:off x="11578103" y="1350189"/>
            <a:ext cx="132763" cy="171288"/>
            <a:chOff x="6668087" y="1297746"/>
            <a:chExt cx="161840" cy="156602"/>
          </a:xfrm>
        </p:grpSpPr>
        <p:cxnSp>
          <p:nvCxnSpPr>
            <p:cNvPr id="11" name="直接连接符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组合 17"/>
          <p:cNvGrpSpPr/>
          <p:nvPr/>
        </p:nvGrpSpPr>
        <p:grpSpPr>
          <a:xfrm rot="5400000">
            <a:off x="11115579" y="1453352"/>
            <a:ext cx="132763" cy="171288"/>
            <a:chOff x="6668087" y="1297746"/>
            <a:chExt cx="161840" cy="156602"/>
          </a:xfrm>
        </p:grpSpPr>
        <p:cxnSp>
          <p:nvCxnSpPr>
            <p:cNvPr id="19" name="直接连接符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直接连接符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日期占位符 4"/>
          <p:cNvSpPr>
            <a:spLocks noGrp="1"/>
          </p:cNvSpPr>
          <p:nvPr>
            <p:ph type="dt" sz="half" idx="10"/>
          </p:nvPr>
        </p:nvSpPr>
        <p:spPr>
          <a:xfrm>
            <a:off x="8636000" y="55499"/>
            <a:ext cx="2844800" cy="365125"/>
          </a:xfrm>
        </p:spPr>
        <p:txBody>
          <a:bodyPr/>
          <a:lstStyle/>
          <a:p>
            <a:fld id="{7EB273CF-8910-423E-9890-FC81E25E5084}" type="datetime1">
              <a:rPr lang="en-US" smtClean="0"/>
              <a:pPr/>
              <a:t>10/17/2022</a:t>
            </a:fld>
            <a:endParaRPr lang="en-US"/>
          </a:p>
        </p:txBody>
      </p:sp>
      <p:sp>
        <p:nvSpPr>
          <p:cNvPr id="6" name="页脚占位符 5"/>
          <p:cNvSpPr>
            <a:spLocks noGrp="1"/>
          </p:cNvSpPr>
          <p:nvPr>
            <p:ph type="ftr" sz="quarter" idx="11"/>
          </p:nvPr>
        </p:nvSpPr>
        <p:spPr>
          <a:xfrm>
            <a:off x="1219200" y="55499"/>
            <a:ext cx="7416800" cy="365125"/>
          </a:xfrm>
        </p:spPr>
        <p:txBody>
          <a:bodyPr/>
          <a:lstStyle/>
          <a:p>
            <a:endParaRPr lang="en-US" dirty="0"/>
          </a:p>
        </p:txBody>
      </p:sp>
      <p:sp>
        <p:nvSpPr>
          <p:cNvPr id="7" name="灯片编号占位符 6"/>
          <p:cNvSpPr>
            <a:spLocks noGrp="1"/>
          </p:cNvSpPr>
          <p:nvPr>
            <p:ph type="sldNum" sz="quarter" idx="12"/>
          </p:nvPr>
        </p:nvSpPr>
        <p:spPr>
          <a:xfrm>
            <a:off x="11480800" y="55499"/>
            <a:ext cx="609600" cy="365125"/>
          </a:xfrm>
        </p:spPr>
        <p:txBody>
          <a:bodyPr/>
          <a:lstStyle/>
          <a:p>
            <a:fld id="{1AD20DFC-E2D5-4BD6-B744-D8DEEAB5F7C2}" type="slidenum">
              <a:rPr lang="en-US" smtClean="0"/>
              <a:pPr/>
              <a:t>‹#›</a:t>
            </a:fld>
            <a:endParaRPr lang="en-US"/>
          </a:p>
        </p:txBody>
      </p:sp>
    </p:spTree>
    <p:extLst>
      <p:ext uri="{BB962C8B-B14F-4D97-AF65-F5344CB8AC3E}">
        <p14:creationId xmlns:p14="http://schemas.microsoft.com/office/powerpoint/2010/main" val="74609976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C45A9071-CFF5-4E3B-B0AB-39782972E256}" type="datetime1">
              <a:rPr lang="en-US" smtClean="0"/>
              <a:pPr/>
              <a:t>10/17/2022</a:t>
            </a:fld>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17125552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641600" cy="5851525"/>
          </a:xfrm>
        </p:spPr>
        <p:txBody>
          <a:bodyPr vert="eaVert" anchor="ct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812800" y="274640"/>
            <a:ext cx="78232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D8BD1F-DE98-4C29-8281-9EC9927620DF}" type="datetime1">
              <a:rPr lang="en-US" smtClean="0"/>
              <a:pPr/>
              <a:t>10/17/2022</a:t>
            </a:fld>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1AD20DFC-E2D5-4BD6-B744-D8DEEAB5F7C2}" type="slidenum">
              <a:rPr lang="en-US" smtClean="0"/>
              <a:pPr/>
              <a:t>‹#›</a:t>
            </a:fld>
            <a:endParaRPr lang="en-US" dirty="0"/>
          </a:p>
        </p:txBody>
      </p:sp>
    </p:spTree>
    <p:extLst>
      <p:ext uri="{BB962C8B-B14F-4D97-AF65-F5344CB8AC3E}">
        <p14:creationId xmlns:p14="http://schemas.microsoft.com/office/powerpoint/2010/main" val="4218077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a:ln/>
        </p:spPr>
        <p:txBody>
          <a:bodyPr/>
          <a:lstStyle>
            <a:lvl1pPr>
              <a:defRPr/>
            </a:lvl1pPr>
          </a:lstStyle>
          <a:p>
            <a:endParaRPr lang="en-US" altLang="zh-CN"/>
          </a:p>
        </p:txBody>
      </p:sp>
      <p:sp>
        <p:nvSpPr>
          <p:cNvPr id="8" name="Rectangle 8"/>
          <p:cNvSpPr>
            <a:spLocks noGrp="1" noChangeArrowheads="1"/>
          </p:cNvSpPr>
          <p:nvPr>
            <p:ph type="ftr" sz="quarter" idx="11"/>
          </p:nvPr>
        </p:nvSpPr>
        <p:spPr>
          <a:ln/>
        </p:spPr>
        <p:txBody>
          <a:bodyPr/>
          <a:lstStyle>
            <a:lvl1pPr>
              <a:defRPr/>
            </a:lvl1pPr>
          </a:lstStyle>
          <a:p>
            <a:endParaRPr lang="en-US" altLang="zh-CN"/>
          </a:p>
        </p:txBody>
      </p:sp>
      <p:sp>
        <p:nvSpPr>
          <p:cNvPr id="9" name="Rectangle 9"/>
          <p:cNvSpPr>
            <a:spLocks noGrp="1" noChangeArrowheads="1"/>
          </p:cNvSpPr>
          <p:nvPr>
            <p:ph type="sldNum" sz="quarter" idx="12"/>
          </p:nvPr>
        </p:nvSpPr>
        <p:spPr>
          <a:ln/>
        </p:spPr>
        <p:txBody>
          <a:bodyPr/>
          <a:lstStyle>
            <a:lvl1pPr>
              <a:defRPr/>
            </a:lvl1pPr>
          </a:lstStyle>
          <a:p>
            <a:fld id="{926D99DB-D284-4A72-AAE7-6E28CA0E9DBE}" type="slidenum">
              <a:rPr lang="en-US" altLang="zh-CN" smtClean="0"/>
              <a:pPr/>
              <a:t>‹#›</a:t>
            </a:fld>
            <a:endParaRPr lang="en-US" altLang="zh-CN"/>
          </a:p>
        </p:txBody>
      </p:sp>
    </p:spTree>
    <p:extLst>
      <p:ext uri="{BB962C8B-B14F-4D97-AF65-F5344CB8AC3E}">
        <p14:creationId xmlns:p14="http://schemas.microsoft.com/office/powerpoint/2010/main" val="425260676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34433" y="0"/>
            <a:ext cx="10972800" cy="692150"/>
          </a:xfrm>
        </p:spPr>
        <p:txBody>
          <a:bodyPr/>
          <a:lstStyle/>
          <a:p>
            <a:r>
              <a:rPr lang="zh-CN" altLang="en-US"/>
              <a:t>单击此处编辑母版标题样式</a:t>
            </a:r>
          </a:p>
        </p:txBody>
      </p:sp>
      <p:sp>
        <p:nvSpPr>
          <p:cNvPr id="3" name="文本占位符 2"/>
          <p:cNvSpPr>
            <a:spLocks noGrp="1"/>
          </p:cNvSpPr>
          <p:nvPr>
            <p:ph type="body" sz="half" idx="1"/>
          </p:nvPr>
        </p:nvSpPr>
        <p:spPr>
          <a:xfrm>
            <a:off x="527051" y="836613"/>
            <a:ext cx="5528733" cy="5472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58985" y="836613"/>
            <a:ext cx="5530849" cy="5472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D6EC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D6EC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EEC29F4-3D83-4F42-A09F-1F00B54384FE}" type="slidenum">
              <a:rPr lang="en-US" altLang="zh-CN">
                <a:solidFill>
                  <a:srgbClr val="D6ECFF"/>
                </a:solidFill>
              </a:rPr>
              <a:pPr>
                <a:defRPr/>
              </a:pPr>
              <a:t>‹#›</a:t>
            </a:fld>
            <a:endParaRPr lang="en-US" altLang="zh-CN">
              <a:solidFill>
                <a:srgbClr val="D6ECFF"/>
              </a:solidFill>
            </a:endParaRPr>
          </a:p>
        </p:txBody>
      </p:sp>
    </p:spTree>
    <p:extLst>
      <p:ext uri="{BB962C8B-B14F-4D97-AF65-F5344CB8AC3E}">
        <p14:creationId xmlns:p14="http://schemas.microsoft.com/office/powerpoint/2010/main" val="326348480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34433" y="0"/>
            <a:ext cx="10972800" cy="692150"/>
          </a:xfrm>
        </p:spPr>
        <p:txBody>
          <a:bodyPr/>
          <a:lstStyle/>
          <a:p>
            <a:r>
              <a:rPr lang="zh-CN" altLang="en-US"/>
              <a:t>单击此处编辑母版标题样式</a:t>
            </a:r>
          </a:p>
        </p:txBody>
      </p:sp>
      <p:sp>
        <p:nvSpPr>
          <p:cNvPr id="3" name="内容占位符 2"/>
          <p:cNvSpPr>
            <a:spLocks noGrp="1"/>
          </p:cNvSpPr>
          <p:nvPr>
            <p:ph sz="quarter" idx="1"/>
          </p:nvPr>
        </p:nvSpPr>
        <p:spPr>
          <a:xfrm>
            <a:off x="527051" y="836613"/>
            <a:ext cx="5528733" cy="26590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58985" y="836613"/>
            <a:ext cx="5530849" cy="26590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27051" y="3648075"/>
            <a:ext cx="5528733" cy="2660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258985" y="3648075"/>
            <a:ext cx="5530849" cy="2660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8737600" y="6245225"/>
            <a:ext cx="2844800" cy="476250"/>
          </a:xfrm>
        </p:spPr>
        <p:txBody>
          <a:bodyPr/>
          <a:lstStyle>
            <a:lvl1pPr>
              <a:defRPr/>
            </a:lvl1pPr>
          </a:lstStyle>
          <a:p>
            <a:fld id="{20732FFE-5666-481B-8B03-5B805BDE6521}" type="slidenum">
              <a:rPr lang="en-US" altLang="zh-CN"/>
              <a:pPr/>
              <a:t>‹#›</a:t>
            </a:fld>
            <a:endParaRPr lang="en-US" altLang="zh-CN"/>
          </a:p>
        </p:txBody>
      </p:sp>
    </p:spTree>
    <p:extLst>
      <p:ext uri="{BB962C8B-B14F-4D97-AF65-F5344CB8AC3E}">
        <p14:creationId xmlns:p14="http://schemas.microsoft.com/office/powerpoint/2010/main" val="48040006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schemeClr val="bg2"/>
              <a:srgbClr val="FFF1C1"/>
            </a:duotone>
            <a:lum bright="-10000" contrast="-40000"/>
          </a:blip>
          <a:stretch>
            <a:fillRect/>
          </a:stretch>
        </p:blipFill>
        <p:spPr>
          <a:xfrm>
            <a:off x="4" y="5214949"/>
            <a:ext cx="1962897" cy="1643051"/>
          </a:xfrm>
          <a:prstGeom prst="rect">
            <a:avLst/>
          </a:prstGeom>
          <a:noFill/>
          <a:ln>
            <a:noFill/>
          </a:ln>
        </p:spPr>
      </p:pic>
      <p:sp>
        <p:nvSpPr>
          <p:cNvPr id="2" name="标题 1"/>
          <p:cNvSpPr>
            <a:spLocks noGrp="1"/>
          </p:cNvSpPr>
          <p:nvPr>
            <p:ph type="ctrTitle"/>
          </p:nvPr>
        </p:nvSpPr>
        <p:spPr>
          <a:xfrm>
            <a:off x="914400" y="1214424"/>
            <a:ext cx="10363200" cy="1470025"/>
          </a:xfrm>
        </p:spPr>
        <p:txBody>
          <a:bodyPr/>
          <a:lstStyle>
            <a:lvl1pPr algn="ctr">
              <a:defRPr sz="6400"/>
            </a:lvl1pPr>
          </a:lstStyle>
          <a:p>
            <a:r>
              <a:rPr kumimoji="0" lang="zh-CN" altLang="en-US"/>
              <a:t>单击此处编辑母版标题样式</a:t>
            </a:r>
            <a:endParaRPr kumimoji="0" lang="en-US" dirty="0"/>
          </a:p>
        </p:txBody>
      </p:sp>
      <p:sp>
        <p:nvSpPr>
          <p:cNvPr id="3" name="副标题 2"/>
          <p:cNvSpPr>
            <a:spLocks noGrp="1"/>
          </p:cNvSpPr>
          <p:nvPr>
            <p:ph type="subTitle" idx="1"/>
          </p:nvPr>
        </p:nvSpPr>
        <p:spPr>
          <a:xfrm>
            <a:off x="2028978" y="2759582"/>
            <a:ext cx="8134045" cy="1740989"/>
          </a:xfrm>
        </p:spPr>
        <p:txBody>
          <a:bodyPr anchor="t"/>
          <a:lstStyle>
            <a:lvl1pPr marL="0" indent="0" algn="ctr">
              <a:buNone/>
              <a:defRPr lang="zh-CN" altLang="en-US" dirty="0">
                <a:effectLs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kumimoji="0" lang="zh-CN" altLang="en-US"/>
              <a:t>单击此处编辑母版副标题样式</a:t>
            </a:r>
            <a:endParaRPr kumimoji="0" lang="en-US" dirty="0"/>
          </a:p>
        </p:txBody>
      </p:sp>
      <p:sp>
        <p:nvSpPr>
          <p:cNvPr id="4" name="日期占位符 3"/>
          <p:cNvSpPr>
            <a:spLocks noGrp="1"/>
          </p:cNvSpPr>
          <p:nvPr>
            <p:ph type="dt" sz="half" idx="10"/>
          </p:nvPr>
        </p:nvSpPr>
        <p:spPr/>
        <p:txBody>
          <a:bodyPr/>
          <a:lstStyle/>
          <a:p>
            <a:fld id="{DDDA7FB7-F8C3-4379-80ED-60F44E6D4A0D}" type="datetime1">
              <a:rPr lang="zh-CN" altLang="en-US" smtClean="0"/>
              <a:pPr/>
              <a:t>2022/10/17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4C26F3-AB5C-478F-8324-15184DC3904C}" type="slidenum">
              <a:rPr lang="zh-CN" altLang="en-US" smtClean="0"/>
              <a:pPr/>
              <a:t>‹#›</a:t>
            </a:fld>
            <a:endParaRPr lang="zh-CN" altLang="en-US"/>
          </a:p>
        </p:txBody>
      </p:sp>
    </p:spTree>
    <p:extLst>
      <p:ext uri="{BB962C8B-B14F-4D97-AF65-F5344CB8AC3E}">
        <p14:creationId xmlns:p14="http://schemas.microsoft.com/office/powerpoint/2010/main" val="2159139121"/>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8928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sz="3200"/>
          </a:p>
        </p:txBody>
      </p:sp>
      <p:sp>
        <p:nvSpPr>
          <p:cNvPr id="2" name="标题 1"/>
          <p:cNvSpPr>
            <a:spLocks noGrp="1"/>
          </p:cNvSpPr>
          <p:nvPr>
            <p:ph type="title"/>
          </p:nvPr>
        </p:nvSpPr>
        <p:spPr/>
        <p:txBody>
          <a:bodyPr/>
          <a:lstStyle>
            <a:lvl1pPr algn="l">
              <a:defRPr/>
            </a:lvl1pPr>
          </a:lstStyle>
          <a:p>
            <a:r>
              <a:rPr kumimoji="0" lang="zh-CN" altLang="en-US"/>
              <a:t>单击此处编辑母版标题样式</a:t>
            </a:r>
            <a:endParaRPr kumimoji="0" lang="en-US" dirty="0"/>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dirty="0"/>
          </a:p>
        </p:txBody>
      </p:sp>
      <p:sp>
        <p:nvSpPr>
          <p:cNvPr id="4" name="日期占位符 3"/>
          <p:cNvSpPr>
            <a:spLocks noGrp="1"/>
          </p:cNvSpPr>
          <p:nvPr>
            <p:ph type="dt" sz="half" idx="10"/>
          </p:nvPr>
        </p:nvSpPr>
        <p:spPr/>
        <p:txBody>
          <a:bodyPr/>
          <a:lstStyle/>
          <a:p>
            <a:fld id="{3B6CCBC4-F46E-4A07-9032-A8723F4B70B2}" type="datetime1">
              <a:rPr lang="zh-CN" altLang="en-US" smtClean="0"/>
              <a:pPr/>
              <a:t>2022/10/17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4C26F3-AB5C-478F-8324-15184DC3904C}" type="slidenum">
              <a:rPr lang="zh-CN" altLang="en-US" smtClean="0"/>
              <a:pPr/>
              <a:t>‹#›</a:t>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10847878" y="0"/>
            <a:ext cx="1344124" cy="1428736"/>
          </a:xfrm>
          <a:prstGeom prst="rect">
            <a:avLst/>
          </a:prstGeom>
          <a:noFill/>
          <a:ln>
            <a:noFill/>
          </a:ln>
        </p:spPr>
      </p:pic>
    </p:spTree>
    <p:extLst>
      <p:ext uri="{BB962C8B-B14F-4D97-AF65-F5344CB8AC3E}">
        <p14:creationId xmlns:p14="http://schemas.microsoft.com/office/powerpoint/2010/main" val="245885518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143369"/>
            <a:ext cx="10363200" cy="1362075"/>
          </a:xfrm>
        </p:spPr>
        <p:txBody>
          <a:bodyPr anchor="t"/>
          <a:lstStyle>
            <a:lvl1pPr algn="l">
              <a:defRPr sz="5333" b="1" cap="all"/>
            </a:lvl1pPr>
          </a:lstStyle>
          <a:p>
            <a:r>
              <a:rPr kumimoji="0" lang="zh-CN" altLang="en-US"/>
              <a:t>单击此处编辑母版标题样式</a:t>
            </a:r>
            <a:endParaRPr kumimoji="0" lang="en-US" dirty="0"/>
          </a:p>
        </p:txBody>
      </p:sp>
      <p:sp>
        <p:nvSpPr>
          <p:cNvPr id="3" name="文本占位符 2"/>
          <p:cNvSpPr>
            <a:spLocks noGrp="1"/>
          </p:cNvSpPr>
          <p:nvPr>
            <p:ph type="body" idx="1"/>
          </p:nvPr>
        </p:nvSpPr>
        <p:spPr>
          <a:xfrm>
            <a:off x="963084" y="2643183"/>
            <a:ext cx="10363200" cy="1500187"/>
          </a:xfrm>
        </p:spPr>
        <p:txBody>
          <a:bodyPr anchor="b"/>
          <a:lstStyle>
            <a:lvl1pPr marL="0" indent="0">
              <a:buNone/>
              <a:defRPr lang="zh-CN" altLang="en-US" sz="3733" smtClean="0">
                <a:effectLst/>
              </a:defRPr>
            </a:lvl1pPr>
            <a:lvl2pPr marL="609585" indent="0">
              <a:buNone/>
              <a:defRPr lang="zh-CN" altLang="en-US" sz="3200" smtClean="0">
                <a:effectLst/>
              </a:defRPr>
            </a:lvl2pPr>
            <a:lvl3pPr marL="1219170" indent="0">
              <a:buNone/>
              <a:defRPr lang="zh-CN" altLang="en-US" sz="2667" smtClean="0">
                <a:effectLst/>
              </a:defRPr>
            </a:lvl3pPr>
            <a:lvl4pPr marL="1828754" indent="0">
              <a:buNone/>
              <a:defRPr lang="zh-CN" altLang="en-US" sz="2133" smtClean="0">
                <a:effectLst/>
              </a:defRPr>
            </a:lvl4pPr>
            <a:lvl5pPr marL="2438339" indent="0">
              <a:buNone/>
              <a:defRPr lang="zh-CN" altLang="en-US" sz="1867" dirty="0" smtClean="0">
                <a:effectLst/>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00C87243-BFA5-41A7-82F7-30C675773772}" type="datetime1">
              <a:rPr lang="zh-CN" altLang="en-US" smtClean="0"/>
              <a:pPr/>
              <a:t>2022/10/17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4C26F3-AB5C-478F-8324-15184DC3904C}" type="slidenum">
              <a:rPr lang="zh-CN" altLang="en-US" smtClean="0"/>
              <a:pPr/>
              <a:t>‹#›</a:t>
            </a:fld>
            <a:endParaRPr lang="zh-CN" altLang="en-US"/>
          </a:p>
        </p:txBody>
      </p:sp>
      <p:pic>
        <p:nvPicPr>
          <p:cNvPr id="7" name="图片 6"/>
          <p:cNvPicPr>
            <a:picLocks noChangeAspect="1"/>
          </p:cNvPicPr>
          <p:nvPr/>
        </p:nvPicPr>
        <p:blipFill>
          <a:blip r:embed="rId2" cstate="print">
            <a:duotone>
              <a:schemeClr val="bg2"/>
              <a:srgbClr val="FFF1C1"/>
            </a:duotone>
            <a:lum bright="-10000" contrast="-30000"/>
          </a:blip>
          <a:stretch>
            <a:fillRect/>
          </a:stretch>
        </p:blipFill>
        <p:spPr>
          <a:xfrm>
            <a:off x="9974181" y="1"/>
            <a:ext cx="2217819" cy="2357431"/>
          </a:xfrm>
          <a:prstGeom prst="rect">
            <a:avLst/>
          </a:prstGeom>
          <a:noFill/>
          <a:ln>
            <a:noFill/>
          </a:ln>
        </p:spPr>
      </p:pic>
    </p:spTree>
    <p:extLst>
      <p:ext uri="{BB962C8B-B14F-4D97-AF65-F5344CB8AC3E}">
        <p14:creationId xmlns:p14="http://schemas.microsoft.com/office/powerpoint/2010/main" val="1599851537"/>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873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sz="3200"/>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B82B0F7A-468A-4078-836F-60B029EE3963}" type="datetime1">
              <a:rPr lang="zh-CN" altLang="en-US" smtClean="0"/>
              <a:pPr/>
              <a:t>2022/10/17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4C26F3-AB5C-478F-8324-15184DC3904C}" type="slidenum">
              <a:rPr lang="zh-CN" altLang="en-US" smtClean="0"/>
              <a:pPr/>
              <a:t>‹#›</a:t>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10847878" y="0"/>
            <a:ext cx="1344124" cy="1428736"/>
          </a:xfrm>
          <a:prstGeom prst="rect">
            <a:avLst/>
          </a:prstGeom>
          <a:noFill/>
          <a:ln>
            <a:noFill/>
          </a:ln>
        </p:spPr>
      </p:pic>
    </p:spTree>
    <p:extLst>
      <p:ext uri="{BB962C8B-B14F-4D97-AF65-F5344CB8AC3E}">
        <p14:creationId xmlns:p14="http://schemas.microsoft.com/office/powerpoint/2010/main" val="4475407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8544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sz="3200"/>
          </a:p>
        </p:txBody>
      </p:sp>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D32E29F5-6955-4706-A43B-576A74D705CC}" type="datetime1">
              <a:rPr lang="zh-CN" altLang="en-US" smtClean="0"/>
              <a:pPr/>
              <a:t>2022/10/17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4C26F3-AB5C-478F-8324-15184DC3904C}" type="slidenum">
              <a:rPr lang="zh-CN" altLang="en-US" smtClean="0"/>
              <a:pPr/>
              <a:t>‹#›</a:t>
            </a:fld>
            <a:endParaRPr lang="zh-CN" altLang="en-US"/>
          </a:p>
        </p:txBody>
      </p:sp>
      <p:pic>
        <p:nvPicPr>
          <p:cNvPr id="11" name="图片 10"/>
          <p:cNvPicPr>
            <a:picLocks noChangeAspect="1"/>
          </p:cNvPicPr>
          <p:nvPr/>
        </p:nvPicPr>
        <p:blipFill>
          <a:blip r:embed="rId3" cstate="print">
            <a:duotone>
              <a:schemeClr val="bg2"/>
              <a:srgbClr val="FFF1C1"/>
            </a:duotone>
          </a:blip>
          <a:stretch>
            <a:fillRect/>
          </a:stretch>
        </p:blipFill>
        <p:spPr>
          <a:xfrm>
            <a:off x="10847878" y="0"/>
            <a:ext cx="1344124" cy="1428736"/>
          </a:xfrm>
          <a:prstGeom prst="rect">
            <a:avLst/>
          </a:prstGeom>
          <a:noFill/>
          <a:ln>
            <a:noFill/>
          </a:ln>
        </p:spPr>
      </p:pic>
    </p:spTree>
    <p:extLst>
      <p:ext uri="{BB962C8B-B14F-4D97-AF65-F5344CB8AC3E}">
        <p14:creationId xmlns:p14="http://schemas.microsoft.com/office/powerpoint/2010/main" val="278695099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8928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sz="3200"/>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D8EA5449-4291-4A2C-9C3D-5C3A8D466389}" type="datetime1">
              <a:rPr lang="zh-CN" altLang="en-US" smtClean="0"/>
              <a:pPr/>
              <a:t>2022/10/17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4C26F3-AB5C-478F-8324-15184DC3904C}" type="slidenum">
              <a:rPr lang="zh-CN" altLang="en-US" smtClean="0"/>
              <a:pPr/>
              <a:t>‹#›</a:t>
            </a:fld>
            <a:endParaRPr lang="zh-CN" altLang="en-US"/>
          </a:p>
        </p:txBody>
      </p:sp>
      <p:pic>
        <p:nvPicPr>
          <p:cNvPr id="7" name="图片 6"/>
          <p:cNvPicPr>
            <a:picLocks noChangeAspect="1"/>
          </p:cNvPicPr>
          <p:nvPr/>
        </p:nvPicPr>
        <p:blipFill>
          <a:blip r:embed="rId3" cstate="print">
            <a:duotone>
              <a:schemeClr val="bg2"/>
              <a:srgbClr val="FFF1C1"/>
            </a:duotone>
          </a:blip>
          <a:stretch>
            <a:fillRect/>
          </a:stretch>
        </p:blipFill>
        <p:spPr>
          <a:xfrm>
            <a:off x="10847878" y="0"/>
            <a:ext cx="1344124" cy="1428736"/>
          </a:xfrm>
          <a:prstGeom prst="rect">
            <a:avLst/>
          </a:prstGeom>
          <a:noFill/>
          <a:ln>
            <a:noFill/>
          </a:ln>
        </p:spPr>
      </p:pic>
    </p:spTree>
    <p:extLst>
      <p:ext uri="{BB962C8B-B14F-4D97-AF65-F5344CB8AC3E}">
        <p14:creationId xmlns:p14="http://schemas.microsoft.com/office/powerpoint/2010/main" val="38562480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矩形 4"/>
          <p:cNvSpPr/>
          <p:nvPr/>
        </p:nvSpPr>
        <p:spPr>
          <a:xfrm>
            <a:off x="0" y="0"/>
            <a:ext cx="8928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sz="3200"/>
          </a:p>
        </p:txBody>
      </p:sp>
      <p:sp>
        <p:nvSpPr>
          <p:cNvPr id="2" name="日期占位符 1"/>
          <p:cNvSpPr>
            <a:spLocks noGrp="1"/>
          </p:cNvSpPr>
          <p:nvPr>
            <p:ph type="dt" sz="half" idx="10"/>
          </p:nvPr>
        </p:nvSpPr>
        <p:spPr/>
        <p:txBody>
          <a:bodyPr/>
          <a:lstStyle/>
          <a:p>
            <a:fld id="{42F1CD84-0E55-4F02-85D7-889DF5C0D38D}" type="datetime1">
              <a:rPr lang="zh-CN" altLang="en-US" smtClean="0"/>
              <a:pPr/>
              <a:t>2022/10/17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4C26F3-AB5C-478F-8324-15184DC3904C}" type="slidenum">
              <a:rPr lang="zh-CN" altLang="en-US" smtClean="0"/>
              <a:pPr/>
              <a:t>‹#›</a:t>
            </a:fld>
            <a:endParaRPr lang="zh-CN" altLang="en-US"/>
          </a:p>
        </p:txBody>
      </p:sp>
      <p:pic>
        <p:nvPicPr>
          <p:cNvPr id="6" name="图片 5"/>
          <p:cNvPicPr>
            <a:picLocks noChangeAspect="1"/>
          </p:cNvPicPr>
          <p:nvPr/>
        </p:nvPicPr>
        <p:blipFill>
          <a:blip r:embed="rId3" cstate="print">
            <a:duotone>
              <a:schemeClr val="bg2"/>
              <a:srgbClr val="FFF1C1"/>
            </a:duotone>
          </a:blip>
          <a:stretch>
            <a:fillRect/>
          </a:stretch>
        </p:blipFill>
        <p:spPr>
          <a:xfrm>
            <a:off x="10847878" y="0"/>
            <a:ext cx="1344124" cy="1428736"/>
          </a:xfrm>
          <a:prstGeom prst="rect">
            <a:avLst/>
          </a:prstGeom>
          <a:noFill/>
          <a:ln>
            <a:noFill/>
          </a:ln>
        </p:spPr>
      </p:pic>
    </p:spTree>
    <p:extLst>
      <p:ext uri="{BB962C8B-B14F-4D97-AF65-F5344CB8AC3E}">
        <p14:creationId xmlns:p14="http://schemas.microsoft.com/office/powerpoint/2010/main" val="149589766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897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sz="3200"/>
          </a:p>
        </p:txBody>
      </p:sp>
      <p:sp>
        <p:nvSpPr>
          <p:cNvPr id="2" name="标题 1"/>
          <p:cNvSpPr>
            <a:spLocks noGrp="1"/>
          </p:cNvSpPr>
          <p:nvPr>
            <p:ph type="title"/>
          </p:nvPr>
        </p:nvSpPr>
        <p:spPr>
          <a:xfrm>
            <a:off x="614902" y="5357827"/>
            <a:ext cx="10968300" cy="768028"/>
          </a:xfrm>
        </p:spPr>
        <p:txBody>
          <a:bodyPr anchor="ctr"/>
          <a:lstStyle>
            <a:lvl1pPr algn="ctr">
              <a:defRPr lang="zh-CN" altLang="en-US" sz="4800" b="1" kern="1200" spc="67" dirty="0">
                <a:ln w="12700">
                  <a:noFill/>
                  <a:prstDash val="solid"/>
                </a:ln>
                <a:solidFill>
                  <a:schemeClr val="accent4"/>
                </a:solidFill>
                <a:effectLst>
                  <a:outerShdw blurRad="38100" dist="20320" dir="2700000" algn="tl" rotWithShape="0">
                    <a:srgbClr val="000000">
                      <a:alpha val="70000"/>
                    </a:srgbClr>
                  </a:outerShdw>
                </a:effectLst>
                <a:latin typeface="黑体" pitchFamily="49" charset="-122"/>
                <a:ea typeface="黑体" pitchFamily="49" charset="-122"/>
                <a:cs typeface="+mj-cs"/>
              </a:defRPr>
            </a:lvl1pPr>
          </a:lstStyle>
          <a:p>
            <a:r>
              <a:rPr kumimoji="0" lang="zh-CN" altLang="en-US"/>
              <a:t>单击此处编辑母版标题样式</a:t>
            </a:r>
            <a:endParaRPr kumimoji="0" lang="en-US" dirty="0"/>
          </a:p>
        </p:txBody>
      </p:sp>
      <p:sp>
        <p:nvSpPr>
          <p:cNvPr id="3" name="内容占位符 2"/>
          <p:cNvSpPr>
            <a:spLocks noGrp="1"/>
          </p:cNvSpPr>
          <p:nvPr>
            <p:ph idx="1"/>
          </p:nvPr>
        </p:nvSpPr>
        <p:spPr>
          <a:xfrm>
            <a:off x="613843" y="428605"/>
            <a:ext cx="6815667" cy="485778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7572117" y="1357297"/>
            <a:ext cx="4011084" cy="392909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4987E360-F871-4947-AD00-27972726D78D}" type="datetime1">
              <a:rPr lang="zh-CN" altLang="en-US" smtClean="0"/>
              <a:pPr/>
              <a:t>2022/10/17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4C26F3-AB5C-478F-8324-15184DC3904C}" type="slidenum">
              <a:rPr lang="zh-CN" altLang="en-US" smtClean="0"/>
              <a:pPr/>
              <a:t>‹#›</a:t>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10847878" y="0"/>
            <a:ext cx="1344124" cy="1428736"/>
          </a:xfrm>
          <a:prstGeom prst="rect">
            <a:avLst/>
          </a:prstGeom>
          <a:noFill/>
          <a:ln>
            <a:noFill/>
          </a:ln>
        </p:spPr>
      </p:pic>
    </p:spTree>
    <p:extLst>
      <p:ext uri="{BB962C8B-B14F-4D97-AF65-F5344CB8AC3E}">
        <p14:creationId xmlns:p14="http://schemas.microsoft.com/office/powerpoint/2010/main" val="482286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a:ln/>
        </p:spPr>
        <p:txBody>
          <a:bodyPr/>
          <a:lstStyle>
            <a:lvl1pPr>
              <a:defRPr/>
            </a:lvl1pPr>
          </a:lstStyle>
          <a:p>
            <a:endParaRPr lang="en-US" altLang="zh-CN"/>
          </a:p>
        </p:txBody>
      </p:sp>
      <p:sp>
        <p:nvSpPr>
          <p:cNvPr id="4" name="Rectangle 8"/>
          <p:cNvSpPr>
            <a:spLocks noGrp="1" noChangeArrowheads="1"/>
          </p:cNvSpPr>
          <p:nvPr>
            <p:ph type="ftr" sz="quarter" idx="11"/>
          </p:nvPr>
        </p:nvSpPr>
        <p:spPr>
          <a:ln/>
        </p:spPr>
        <p:txBody>
          <a:bodyPr/>
          <a:lstStyle>
            <a:lvl1pPr>
              <a:defRPr/>
            </a:lvl1pPr>
          </a:lstStyle>
          <a:p>
            <a:endParaRPr lang="en-US" altLang="zh-CN"/>
          </a:p>
        </p:txBody>
      </p:sp>
      <p:sp>
        <p:nvSpPr>
          <p:cNvPr id="5" name="Rectangle 9"/>
          <p:cNvSpPr>
            <a:spLocks noGrp="1" noChangeArrowheads="1"/>
          </p:cNvSpPr>
          <p:nvPr>
            <p:ph type="sldNum" sz="quarter" idx="12"/>
          </p:nvPr>
        </p:nvSpPr>
        <p:spPr>
          <a:ln/>
        </p:spPr>
        <p:txBody>
          <a:bodyPr/>
          <a:lstStyle>
            <a:lvl1pPr>
              <a:defRPr/>
            </a:lvl1pPr>
          </a:lstStyle>
          <a:p>
            <a:fld id="{86C8620B-19AB-436F-B01B-56E98F5747EC}" type="slidenum">
              <a:rPr lang="en-US" altLang="zh-CN" smtClean="0"/>
              <a:pPr/>
              <a:t>‹#›</a:t>
            </a:fld>
            <a:endParaRPr lang="en-US" altLang="zh-CN"/>
          </a:p>
        </p:txBody>
      </p:sp>
    </p:spTree>
    <p:extLst>
      <p:ext uri="{BB962C8B-B14F-4D97-AF65-F5344CB8AC3E}">
        <p14:creationId xmlns:p14="http://schemas.microsoft.com/office/powerpoint/2010/main" val="427375381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8928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sz="3200"/>
          </a:p>
        </p:txBody>
      </p:sp>
      <p:sp>
        <p:nvSpPr>
          <p:cNvPr id="2" name="标题 1"/>
          <p:cNvSpPr>
            <a:spLocks noGrp="1"/>
          </p:cNvSpPr>
          <p:nvPr>
            <p:ph type="title"/>
          </p:nvPr>
        </p:nvSpPr>
        <p:spPr>
          <a:xfrm>
            <a:off x="927064" y="214291"/>
            <a:ext cx="9931469" cy="781052"/>
          </a:xfrm>
        </p:spPr>
        <p:txBody>
          <a:bodyPr anchor="ctr"/>
          <a:lstStyle>
            <a:lvl1pPr algn="ctr" rtl="0">
              <a:spcBef>
                <a:spcPct val="0"/>
              </a:spcBef>
              <a:buNone/>
              <a:defRPr sz="4800" b="1" kern="1200" spc="67">
                <a:ln w="12700">
                  <a:noFill/>
                  <a:prstDash val="solid"/>
                </a:ln>
                <a:solidFill>
                  <a:schemeClr val="accent4"/>
                </a:solidFill>
                <a:effectLst>
                  <a:outerShdw blurRad="38100" dist="20320" dir="2700000" algn="tl" rotWithShape="0">
                    <a:srgbClr val="000000">
                      <a:alpha val="70000"/>
                    </a:srgbClr>
                  </a:outerShdw>
                </a:effectLst>
                <a:latin typeface="黑体" pitchFamily="49" charset="-122"/>
                <a:ea typeface="黑体" pitchFamily="49" charset="-122"/>
                <a:cs typeface="+mj-cs"/>
              </a:defRPr>
            </a:lvl1pPr>
          </a:lstStyle>
          <a:p>
            <a:r>
              <a:rPr kumimoji="0" lang="zh-CN" altLang="en-US"/>
              <a:t>单击此处编辑母版标题样式</a:t>
            </a:r>
            <a:endParaRPr kumimoji="0" lang="en-US" dirty="0"/>
          </a:p>
        </p:txBody>
      </p:sp>
      <p:sp>
        <p:nvSpPr>
          <p:cNvPr id="3" name="图片占位符 2"/>
          <p:cNvSpPr>
            <a:spLocks noGrp="1"/>
          </p:cNvSpPr>
          <p:nvPr>
            <p:ph type="pic" idx="1"/>
          </p:nvPr>
        </p:nvSpPr>
        <p:spPr>
          <a:xfrm>
            <a:off x="908020" y="1000109"/>
            <a:ext cx="9936480" cy="5214975"/>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4267">
                <a:latin typeface="黑体" pitchFamily="49" charset="-122"/>
                <a:ea typeface="黑体" pitchFamily="49" charset="-122"/>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6604002" y="6243634"/>
            <a:ext cx="4240500" cy="614367"/>
          </a:xfrm>
        </p:spPr>
        <p:txBody>
          <a:bodyPr anchor="t"/>
          <a:lstStyle>
            <a:lvl1pPr marL="0" indent="0" algn="r">
              <a:buNone/>
              <a:defRPr sz="1867"/>
            </a:lvl1pPr>
            <a:lvl2pPr marL="609585" indent="0" algn="r">
              <a:buNone/>
              <a:defRPr sz="1600"/>
            </a:lvl2pPr>
            <a:lvl3pPr marL="1219170" indent="0" algn="r">
              <a:buNone/>
              <a:defRPr sz="1333"/>
            </a:lvl3pPr>
            <a:lvl4pPr marL="1828754" indent="0" algn="r">
              <a:buNone/>
              <a:defRPr sz="1200"/>
            </a:lvl4pPr>
            <a:lvl5pPr marL="2438339" indent="0" algn="r">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a:xfrm>
            <a:off x="812800" y="6492879"/>
            <a:ext cx="2235179" cy="365125"/>
          </a:xfrm>
        </p:spPr>
        <p:txBody>
          <a:bodyPr/>
          <a:lstStyle/>
          <a:p>
            <a:fld id="{C633F1AD-1D13-4D07-B757-5FEFB8DECF55}" type="datetime1">
              <a:rPr lang="zh-CN" altLang="en-US" smtClean="0"/>
              <a:pPr/>
              <a:t>2022/10/17</a:t>
            </a:fld>
            <a:endParaRPr lang="zh-CN" altLang="en-US"/>
          </a:p>
        </p:txBody>
      </p:sp>
      <p:sp>
        <p:nvSpPr>
          <p:cNvPr id="6" name="页脚占位符 5"/>
          <p:cNvSpPr>
            <a:spLocks noGrp="1"/>
          </p:cNvSpPr>
          <p:nvPr>
            <p:ph type="ftr" sz="quarter" idx="11"/>
          </p:nvPr>
        </p:nvSpPr>
        <p:spPr>
          <a:xfrm>
            <a:off x="3047979" y="6492876"/>
            <a:ext cx="3524275" cy="365125"/>
          </a:xfrm>
        </p:spPr>
        <p:txBody>
          <a:bodyPr/>
          <a:lstStyle/>
          <a:p>
            <a:endParaRPr lang="zh-CN" altLang="en-US"/>
          </a:p>
        </p:txBody>
      </p:sp>
      <p:sp>
        <p:nvSpPr>
          <p:cNvPr id="7" name="灯片编号占位符 6"/>
          <p:cNvSpPr>
            <a:spLocks noGrp="1"/>
          </p:cNvSpPr>
          <p:nvPr>
            <p:ph type="sldNum" sz="quarter" idx="12"/>
          </p:nvPr>
        </p:nvSpPr>
        <p:spPr>
          <a:xfrm>
            <a:off x="910764" y="5347005"/>
            <a:ext cx="1161600" cy="8712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7B4C26F3-AB5C-478F-8324-15184DC3904C}" type="slidenum">
              <a:rPr lang="zh-CN" altLang="en-US" smtClean="0"/>
              <a:pPr/>
              <a:t>‹#›</a:t>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10847878" y="0"/>
            <a:ext cx="1344124" cy="1428736"/>
          </a:xfrm>
          <a:prstGeom prst="rect">
            <a:avLst/>
          </a:prstGeom>
          <a:noFill/>
          <a:ln>
            <a:noFill/>
          </a:ln>
        </p:spPr>
      </p:pic>
    </p:spTree>
    <p:extLst>
      <p:ext uri="{BB962C8B-B14F-4D97-AF65-F5344CB8AC3E}">
        <p14:creationId xmlns:p14="http://schemas.microsoft.com/office/powerpoint/2010/main" val="30647808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8928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sz="3200"/>
          </a:p>
        </p:txBody>
      </p:sp>
      <p:sp>
        <p:nvSpPr>
          <p:cNvPr id="2" name="标题 1"/>
          <p:cNvSpPr>
            <a:spLocks noGrp="1"/>
          </p:cNvSpPr>
          <p:nvPr>
            <p:ph type="title"/>
          </p:nvPr>
        </p:nvSpPr>
        <p:spPr/>
        <p:txBody>
          <a:bodyPr/>
          <a:lstStyle>
            <a:lvl1pPr algn="r">
              <a:defRPr/>
            </a:lvl1p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1500177"/>
            <a:ext cx="10972800" cy="4714907"/>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dirty="0"/>
          </a:p>
        </p:txBody>
      </p:sp>
      <p:sp>
        <p:nvSpPr>
          <p:cNvPr id="4" name="日期占位符 3"/>
          <p:cNvSpPr>
            <a:spLocks noGrp="1"/>
          </p:cNvSpPr>
          <p:nvPr>
            <p:ph type="dt" sz="half" idx="10"/>
          </p:nvPr>
        </p:nvSpPr>
        <p:spPr/>
        <p:txBody>
          <a:bodyPr/>
          <a:lstStyle/>
          <a:p>
            <a:fld id="{7510E987-6C74-4D40-AF00-99F1C50DE597}" type="datetime1">
              <a:rPr lang="zh-CN" altLang="en-US" smtClean="0"/>
              <a:pPr/>
              <a:t>2022/10/17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4C26F3-AB5C-478F-8324-15184DC3904C}" type="slidenum">
              <a:rPr lang="zh-CN" altLang="en-US" smtClean="0"/>
              <a:pPr/>
              <a:t>‹#›</a:t>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10847878" y="0"/>
            <a:ext cx="1344124" cy="1428736"/>
          </a:xfrm>
          <a:prstGeom prst="rect">
            <a:avLst/>
          </a:prstGeom>
          <a:noFill/>
          <a:ln>
            <a:noFill/>
          </a:ln>
        </p:spPr>
      </p:pic>
    </p:spTree>
    <p:extLst>
      <p:ext uri="{BB962C8B-B14F-4D97-AF65-F5344CB8AC3E}">
        <p14:creationId xmlns:p14="http://schemas.microsoft.com/office/powerpoint/2010/main" val="267119642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8928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sz="3200"/>
          </a:p>
        </p:txBody>
      </p:sp>
      <p:sp>
        <p:nvSpPr>
          <p:cNvPr id="2" name="竖排标题 1"/>
          <p:cNvSpPr>
            <a:spLocks noGrp="1"/>
          </p:cNvSpPr>
          <p:nvPr>
            <p:ph type="title" orient="vert"/>
          </p:nvPr>
        </p:nvSpPr>
        <p:spPr>
          <a:xfrm>
            <a:off x="9715525" y="274639"/>
            <a:ext cx="1866875" cy="5940444"/>
          </a:xfrm>
        </p:spPr>
        <p:txBody>
          <a:bodyPr vert="eaVert"/>
          <a:lstStyle>
            <a:lvl1pPr algn="ctr">
              <a:defRPr>
                <a:effectLst>
                  <a:outerShdw dist="50800" dir="18900000" algn="tl" rotWithShape="0">
                    <a:srgbClr val="000000">
                      <a:alpha val="75000"/>
                    </a:srgbClr>
                  </a:outerShdw>
                </a:effectLst>
              </a:defRPr>
            </a:lvl1p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39"/>
            <a:ext cx="9010675" cy="5940444"/>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D5E22206-1450-45B7-99AD-FE007E93CE7F}" type="datetime1">
              <a:rPr lang="zh-CN" altLang="en-US" smtClean="0"/>
              <a:pPr/>
              <a:t>2022/10/17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4C26F3-AB5C-478F-8324-15184DC3904C}" type="slidenum">
              <a:rPr lang="zh-CN" altLang="en-US" smtClean="0"/>
              <a:pPr/>
              <a:t>‹#›</a:t>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10847878" y="0"/>
            <a:ext cx="1344124" cy="1428736"/>
          </a:xfrm>
          <a:prstGeom prst="rect">
            <a:avLst/>
          </a:prstGeom>
          <a:noFill/>
          <a:ln>
            <a:noFill/>
          </a:ln>
        </p:spPr>
      </p:pic>
    </p:spTree>
    <p:extLst>
      <p:ext uri="{BB962C8B-B14F-4D97-AF65-F5344CB8AC3E}">
        <p14:creationId xmlns:p14="http://schemas.microsoft.com/office/powerpoint/2010/main" val="406478090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733203"/>
            <a:ext cx="12192000" cy="612479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636002" y="1295400"/>
            <a:ext cx="1201831" cy="901373"/>
          </a:xfrm>
          <a:prstGeom prst="ellipse">
            <a:avLst/>
          </a:prstGeom>
          <a:ln>
            <a:noFill/>
          </a:ln>
          <a:effectLst>
            <a:outerShdw blurRad="292100" dist="76200" dir="2700000" algn="tl" rotWithShape="0">
              <a:srgbClr val="333333">
                <a:alpha val="50000"/>
              </a:srgbClr>
            </a:outerShdw>
          </a:effectLst>
        </p:spPr>
      </p:pic>
      <p:pic>
        <p:nvPicPr>
          <p:cNvPr id="9" name="Picture 8"/>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721602" y="1905000"/>
            <a:ext cx="1653948" cy="1240461"/>
          </a:xfrm>
          <a:prstGeom prst="ellipse">
            <a:avLst/>
          </a:prstGeom>
          <a:ln>
            <a:noFill/>
          </a:ln>
          <a:effectLst>
            <a:outerShdw blurRad="292100" dist="76200" dir="2700000" algn="tl" rotWithShape="0">
              <a:srgbClr val="333333">
                <a:alpha val="50000"/>
              </a:srgbClr>
            </a:outerShdw>
          </a:effectLst>
        </p:spPr>
      </p:pic>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940800" y="2209800"/>
            <a:ext cx="2438400" cy="1828800"/>
          </a:xfrm>
          <a:prstGeom prst="ellipse">
            <a:avLst/>
          </a:prstGeom>
          <a:ln>
            <a:noFill/>
          </a:ln>
          <a:effectLst>
            <a:outerShdw blurRad="292100" dist="76200" dir="2700000" algn="tl" rotWithShape="0">
              <a:srgbClr val="333333">
                <a:alpha val="50000"/>
              </a:srgbClr>
            </a:outerShdw>
          </a:effectLst>
        </p:spPr>
      </p:pic>
      <p:sp>
        <p:nvSpPr>
          <p:cNvPr id="2" name="Title 1"/>
          <p:cNvSpPr>
            <a:spLocks noGrp="1"/>
          </p:cNvSpPr>
          <p:nvPr>
            <p:ph type="ctrTitle"/>
          </p:nvPr>
        </p:nvSpPr>
        <p:spPr>
          <a:xfrm>
            <a:off x="508000" y="381002"/>
            <a:ext cx="10363200" cy="761999"/>
          </a:xfrm>
        </p:spPr>
        <p:txBody>
          <a:bodyPr anchor="t"/>
          <a:lstStyle>
            <a:lvl1pPr algn="l" eaLnBrk="1" latinLnBrk="0" hangingPunct="1">
              <a:defRPr kumimoji="0" lang="zh-CN">
                <a:latin typeface="Georgia" pitchFamily="18" charset="0"/>
              </a:defRPr>
            </a:lvl1pPr>
          </a:lstStyle>
          <a:p>
            <a:pPr eaLnBrk="1" latinLnBrk="0" hangingPunct="1"/>
            <a:r>
              <a:rPr lang="zh-CN" altLang="en-US"/>
              <a:t>单击此处编辑母版标题样式</a:t>
            </a:r>
            <a:endParaRPr/>
          </a:p>
        </p:txBody>
      </p:sp>
      <p:sp>
        <p:nvSpPr>
          <p:cNvPr id="3" name="Subtitle 2"/>
          <p:cNvSpPr>
            <a:spLocks noGrp="1"/>
          </p:cNvSpPr>
          <p:nvPr>
            <p:ph type="subTitle" idx="1" hasCustomPrompt="1"/>
          </p:nvPr>
        </p:nvSpPr>
        <p:spPr>
          <a:xfrm>
            <a:off x="586597" y="1219200"/>
            <a:ext cx="7033403" cy="1295400"/>
          </a:xfrm>
        </p:spPr>
        <p:txBody>
          <a:bodyPr>
            <a:normAutofit/>
          </a:bodyPr>
          <a:lstStyle>
            <a:lvl1pPr marL="0" indent="0" algn="l" eaLnBrk="1" latinLnBrk="0" hangingPunct="1">
              <a:buNone/>
              <a:defRPr kumimoji="0" lang="zh-CN" sz="2133" baseline="0">
                <a:solidFill>
                  <a:schemeClr val="tx1"/>
                </a:solidFill>
                <a:latin typeface="Georgia" pitchFamily="18" charset="0"/>
              </a:defRPr>
            </a:lvl1pPr>
            <a:lvl2pPr marL="609585" indent="0" algn="ctr" eaLnBrk="1" latinLnBrk="0" hangingPunct="1">
              <a:buNone/>
              <a:defRPr kumimoji="0" lang="zh-CN">
                <a:solidFill>
                  <a:schemeClr val="tx1">
                    <a:tint val="75000"/>
                  </a:schemeClr>
                </a:solidFill>
              </a:defRPr>
            </a:lvl2pPr>
            <a:lvl3pPr marL="1219170" indent="0" algn="ctr" eaLnBrk="1" latinLnBrk="0" hangingPunct="1">
              <a:buNone/>
              <a:defRPr kumimoji="0" lang="zh-CN">
                <a:solidFill>
                  <a:schemeClr val="tx1">
                    <a:tint val="75000"/>
                  </a:schemeClr>
                </a:solidFill>
              </a:defRPr>
            </a:lvl3pPr>
            <a:lvl4pPr marL="1828754" indent="0" algn="ctr" eaLnBrk="1" latinLnBrk="0" hangingPunct="1">
              <a:buNone/>
              <a:defRPr kumimoji="0" lang="zh-CN">
                <a:solidFill>
                  <a:schemeClr val="tx1">
                    <a:tint val="75000"/>
                  </a:schemeClr>
                </a:solidFill>
              </a:defRPr>
            </a:lvl4pPr>
            <a:lvl5pPr marL="2438339" indent="0" algn="ctr" eaLnBrk="1" latinLnBrk="0" hangingPunct="1">
              <a:buNone/>
              <a:defRPr kumimoji="0" lang="zh-CN">
                <a:solidFill>
                  <a:schemeClr val="tx1">
                    <a:tint val="75000"/>
                  </a:schemeClr>
                </a:solidFill>
              </a:defRPr>
            </a:lvl5pPr>
            <a:lvl6pPr marL="3047924" indent="0" algn="ctr" eaLnBrk="1" latinLnBrk="0" hangingPunct="1">
              <a:buNone/>
              <a:defRPr kumimoji="0" lang="zh-CN">
                <a:solidFill>
                  <a:schemeClr val="tx1">
                    <a:tint val="75000"/>
                  </a:schemeClr>
                </a:solidFill>
              </a:defRPr>
            </a:lvl6pPr>
            <a:lvl7pPr marL="3657509" indent="0" algn="ctr" eaLnBrk="1" latinLnBrk="0" hangingPunct="1">
              <a:buNone/>
              <a:defRPr kumimoji="0" lang="zh-CN">
                <a:solidFill>
                  <a:schemeClr val="tx1">
                    <a:tint val="75000"/>
                  </a:schemeClr>
                </a:solidFill>
              </a:defRPr>
            </a:lvl7pPr>
            <a:lvl8pPr marL="4267093" indent="0" algn="ctr" eaLnBrk="1" latinLnBrk="0" hangingPunct="1">
              <a:buNone/>
              <a:defRPr kumimoji="0" lang="zh-CN">
                <a:solidFill>
                  <a:schemeClr val="tx1">
                    <a:tint val="75000"/>
                  </a:schemeClr>
                </a:solidFill>
              </a:defRPr>
            </a:lvl8pPr>
            <a:lvl9pPr marL="4876678" indent="0" algn="ctr" eaLnBrk="1" latinLnBrk="0" hangingPunct="1">
              <a:buNone/>
              <a:defRPr kumimoji="0" lang="zh-CN">
                <a:solidFill>
                  <a:schemeClr val="tx1">
                    <a:tint val="75000"/>
                  </a:schemeClr>
                </a:solidFill>
              </a:defRPr>
            </a:lvl9pPr>
          </a:lstStyle>
          <a:p>
            <a:r>
              <a:rPr kumimoji="0" lang="zh-CN"/>
              <a:t>单击此处编辑</a:t>
            </a:r>
          </a:p>
        </p:txBody>
      </p:sp>
      <p:sp>
        <p:nvSpPr>
          <p:cNvPr id="4" name="Date Placeholder 3"/>
          <p:cNvSpPr>
            <a:spLocks noGrp="1"/>
          </p:cNvSpPr>
          <p:nvPr>
            <p:ph type="dt" sz="half" idx="10"/>
          </p:nvPr>
        </p:nvSpPr>
        <p:spPr/>
        <p:txBody>
          <a:body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5" name="Footer Placeholder 4"/>
          <p:cNvSpPr>
            <a:spLocks noGrp="1"/>
          </p:cNvSpPr>
          <p:nvPr>
            <p:ph type="ftr" sz="quarter" idx="11"/>
          </p:nvPr>
        </p:nvSpPr>
        <p:spPr/>
        <p:txBody>
          <a:bodyPr/>
          <a:lstStyle/>
          <a:p>
            <a:endParaRPr altLang="en-US">
              <a:solidFill>
                <a:prstClr val="black">
                  <a:tint val="75000"/>
                </a:prstClr>
              </a:solidFill>
              <a:ea typeface="方正舒体" panose="02010601030101010101" pitchFamily="2" charset="-122"/>
            </a:endParaRPr>
          </a:p>
        </p:txBody>
      </p:sp>
      <p:sp>
        <p:nvSpPr>
          <p:cNvPr id="6" name="Slide Number Placeholder 5"/>
          <p:cNvSpPr>
            <a:spLocks noGrp="1"/>
          </p:cNvSpPr>
          <p:nvPr>
            <p:ph type="sldNum" sz="quarter" idx="12"/>
          </p:nvPr>
        </p:nvSpPr>
        <p:spPr/>
        <p:txBody>
          <a:body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spTree>
    <p:extLst>
      <p:ext uri="{BB962C8B-B14F-4D97-AF65-F5344CB8AC3E}">
        <p14:creationId xmlns:p14="http://schemas.microsoft.com/office/powerpoint/2010/main" val="33776859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nodeType="withEffect">
                                  <p:stCondLst>
                                    <p:cond delay="500"/>
                                  </p:stCondLst>
                                  <p:iterate type="lt">
                                    <p:tmPct val="500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31" presetClass="entr" presetSubtype="0" fill="hold" nodeType="withEffect">
                                  <p:stCondLst>
                                    <p:cond delay="100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srcRect l="-92" t="50811" r="45394" b="-590"/>
          <a:stretch/>
        </p:blipFill>
        <p:spPr>
          <a:xfrm>
            <a:off x="-18196" y="0"/>
            <a:ext cx="12210197" cy="5582272"/>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14400" y="1066801"/>
            <a:ext cx="2639893" cy="2013807"/>
          </a:xfrm>
          <a:prstGeom prst="ellipse">
            <a:avLst/>
          </a:prstGeom>
          <a:ln>
            <a:noFill/>
          </a:ln>
          <a:effectLst>
            <a:outerShdw blurRad="292100" dist="139700" dir="2700000" algn="tl" rotWithShape="0">
              <a:srgbClr val="333333">
                <a:alpha val="65000"/>
              </a:srgbClr>
            </a:outerShdw>
          </a:effectLst>
        </p:spPr>
      </p:pic>
      <p:sp>
        <p:nvSpPr>
          <p:cNvPr id="2" name="Title 1"/>
          <p:cNvSpPr>
            <a:spLocks noGrp="1"/>
          </p:cNvSpPr>
          <p:nvPr>
            <p:ph type="title" hasCustomPrompt="1"/>
          </p:nvPr>
        </p:nvSpPr>
        <p:spPr>
          <a:xfrm>
            <a:off x="5024405" y="1905001"/>
            <a:ext cx="6807200" cy="1143001"/>
          </a:xfrm>
        </p:spPr>
        <p:txBody>
          <a:bodyPr anchor="b" anchorCtr="0">
            <a:normAutofit/>
          </a:bodyPr>
          <a:lstStyle>
            <a:lvl1pPr algn="l" eaLnBrk="1" latinLnBrk="0" hangingPunct="1">
              <a:defRPr kumimoji="0" lang="zh-CN" sz="4800" b="0" cap="none">
                <a:latin typeface="Georgia" pitchFamily="18" charset="0"/>
              </a:defRPr>
            </a:lvl1pPr>
          </a:lstStyle>
          <a:p>
            <a:r>
              <a:rPr kumimoji="0" lang="zh-CN"/>
              <a:t>单击此处编辑母版标题样式</a:t>
            </a:r>
          </a:p>
        </p:txBody>
      </p:sp>
      <p:sp>
        <p:nvSpPr>
          <p:cNvPr id="3" name="Text Placeholder 2"/>
          <p:cNvSpPr>
            <a:spLocks noGrp="1"/>
          </p:cNvSpPr>
          <p:nvPr>
            <p:ph type="body" idx="1"/>
          </p:nvPr>
        </p:nvSpPr>
        <p:spPr>
          <a:xfrm>
            <a:off x="5080000" y="3048001"/>
            <a:ext cx="6807200" cy="1500187"/>
          </a:xfrm>
        </p:spPr>
        <p:txBody>
          <a:bodyPr anchor="t"/>
          <a:lstStyle>
            <a:lvl1pPr marL="0" indent="0" eaLnBrk="1" latinLnBrk="0" hangingPunct="1">
              <a:buNone/>
              <a:defRPr kumimoji="0" lang="zh-CN" sz="2667">
                <a:solidFill>
                  <a:schemeClr val="tx1"/>
                </a:solidFill>
                <a:latin typeface="Georgia" pitchFamily="18" charset="0"/>
              </a:defRPr>
            </a:lvl1pPr>
            <a:lvl2pPr marL="609585" indent="0" eaLnBrk="1" latinLnBrk="0" hangingPunct="1">
              <a:buNone/>
              <a:defRPr kumimoji="0" lang="zh-CN" sz="2400">
                <a:solidFill>
                  <a:schemeClr val="tx1">
                    <a:tint val="75000"/>
                  </a:schemeClr>
                </a:solidFill>
              </a:defRPr>
            </a:lvl2pPr>
            <a:lvl3pPr marL="1219170" indent="0" eaLnBrk="1" latinLnBrk="0" hangingPunct="1">
              <a:buNone/>
              <a:defRPr kumimoji="0" lang="zh-CN" sz="2133">
                <a:solidFill>
                  <a:schemeClr val="tx1">
                    <a:tint val="75000"/>
                  </a:schemeClr>
                </a:solidFill>
              </a:defRPr>
            </a:lvl3pPr>
            <a:lvl4pPr marL="1828754" indent="0" eaLnBrk="1" latinLnBrk="0" hangingPunct="1">
              <a:buNone/>
              <a:defRPr kumimoji="0" lang="zh-CN" sz="1867">
                <a:solidFill>
                  <a:schemeClr val="tx1">
                    <a:tint val="75000"/>
                  </a:schemeClr>
                </a:solidFill>
              </a:defRPr>
            </a:lvl4pPr>
            <a:lvl5pPr marL="2438339" indent="0" eaLnBrk="1" latinLnBrk="0" hangingPunct="1">
              <a:buNone/>
              <a:defRPr kumimoji="0" lang="zh-CN" sz="1867">
                <a:solidFill>
                  <a:schemeClr val="tx1">
                    <a:tint val="75000"/>
                  </a:schemeClr>
                </a:solidFill>
              </a:defRPr>
            </a:lvl5pPr>
            <a:lvl6pPr marL="3047924" indent="0" eaLnBrk="1" latinLnBrk="0" hangingPunct="1">
              <a:buNone/>
              <a:defRPr kumimoji="0" lang="zh-CN" sz="1867">
                <a:solidFill>
                  <a:schemeClr val="tx1">
                    <a:tint val="75000"/>
                  </a:schemeClr>
                </a:solidFill>
              </a:defRPr>
            </a:lvl6pPr>
            <a:lvl7pPr marL="3657509" indent="0" eaLnBrk="1" latinLnBrk="0" hangingPunct="1">
              <a:buNone/>
              <a:defRPr kumimoji="0" lang="zh-CN" sz="1867">
                <a:solidFill>
                  <a:schemeClr val="tx1">
                    <a:tint val="75000"/>
                  </a:schemeClr>
                </a:solidFill>
              </a:defRPr>
            </a:lvl7pPr>
            <a:lvl8pPr marL="4267093" indent="0" eaLnBrk="1" latinLnBrk="0" hangingPunct="1">
              <a:buNone/>
              <a:defRPr kumimoji="0" lang="zh-CN" sz="1867">
                <a:solidFill>
                  <a:schemeClr val="tx1">
                    <a:tint val="75000"/>
                  </a:schemeClr>
                </a:solidFill>
              </a:defRPr>
            </a:lvl8pPr>
            <a:lvl9pPr marL="4876678" indent="0" eaLnBrk="1" latinLnBrk="0" hangingPunct="1">
              <a:buNone/>
              <a:defRPr kumimoji="0" lang="zh-CN" sz="1867">
                <a:solidFill>
                  <a:schemeClr val="tx1">
                    <a:tint val="75000"/>
                  </a:schemeClr>
                </a:solidFill>
              </a:defRPr>
            </a:lvl9pPr>
          </a:lstStyle>
          <a:p>
            <a:pPr lvl="0" eaLnBrk="1" latinLnBrk="0" hangingPunct="1"/>
            <a:r>
              <a:rPr lang="zh-CN" altLang="en-US"/>
              <a:t>单击此处编辑母版文本样式</a:t>
            </a:r>
          </a:p>
        </p:txBody>
      </p:sp>
      <p:sp>
        <p:nvSpPr>
          <p:cNvPr id="4" name="Date Placeholder 3"/>
          <p:cNvSpPr>
            <a:spLocks noGrp="1"/>
          </p:cNvSpPr>
          <p:nvPr>
            <p:ph type="dt" sz="half" idx="10"/>
          </p:nvPr>
        </p:nvSpPr>
        <p:spPr/>
        <p:txBody>
          <a:body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5" name="Footer Placeholder 4"/>
          <p:cNvSpPr>
            <a:spLocks noGrp="1"/>
          </p:cNvSpPr>
          <p:nvPr>
            <p:ph type="ftr" sz="quarter" idx="11"/>
          </p:nvPr>
        </p:nvSpPr>
        <p:spPr/>
        <p:txBody>
          <a:bodyPr/>
          <a:lstStyle/>
          <a:p>
            <a:endParaRPr altLang="en-US">
              <a:solidFill>
                <a:prstClr val="black">
                  <a:tint val="75000"/>
                </a:prstClr>
              </a:solidFill>
              <a:ea typeface="方正舒体" panose="02010601030101010101" pitchFamily="2" charset="-122"/>
            </a:endParaRPr>
          </a:p>
        </p:txBody>
      </p:sp>
      <p:sp>
        <p:nvSpPr>
          <p:cNvPr id="6" name="Slide Number Placeholder 5"/>
          <p:cNvSpPr>
            <a:spLocks noGrp="1"/>
          </p:cNvSpPr>
          <p:nvPr>
            <p:ph type="sldNum" sz="quarter" idx="12"/>
          </p:nvPr>
        </p:nvSpPr>
        <p:spPr/>
        <p:txBody>
          <a:body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spTree>
    <p:extLst>
      <p:ext uri="{BB962C8B-B14F-4D97-AF65-F5344CB8AC3E}">
        <p14:creationId xmlns:p14="http://schemas.microsoft.com/office/powerpoint/2010/main" val="3704045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p:spPr>
        <p:txBody>
          <a:bodyPr anchor="t">
            <a:normAutofit/>
          </a:bodyPr>
          <a:lstStyle>
            <a:lvl1pPr algn="l" eaLnBrk="1" latinLnBrk="0" hangingPunct="1">
              <a:defRPr kumimoji="0" lang="zh-CN" sz="3733">
                <a:latin typeface="Georgia" pitchFamily="18" charset="0"/>
              </a:defRPr>
            </a:lvl1pPr>
          </a:lstStyle>
          <a:p>
            <a:pPr eaLnBrk="1" latinLnBrk="0" hangingPunct="1"/>
            <a:r>
              <a:rPr lang="zh-CN" altLang="en-US"/>
              <a:t>单击此处编辑母版标题样式</a:t>
            </a:r>
            <a:endParaRPr/>
          </a:p>
        </p:txBody>
      </p:sp>
      <p:sp>
        <p:nvSpPr>
          <p:cNvPr id="3" name="Content Placeholder 2"/>
          <p:cNvSpPr>
            <a:spLocks noGrp="1"/>
          </p:cNvSpPr>
          <p:nvPr>
            <p:ph idx="1"/>
          </p:nvPr>
        </p:nvSpPr>
        <p:spPr/>
        <p:txBody>
          <a:bodyPr>
            <a:normAutofit/>
          </a:bodyPr>
          <a:lstStyle>
            <a:lvl1pPr marL="457189" indent="-457189" eaLnBrk="1" latinLnBrk="0" hangingPunct="1">
              <a:lnSpc>
                <a:spcPct val="150000"/>
              </a:lnSpc>
              <a:spcBef>
                <a:spcPts val="0"/>
              </a:spcBef>
              <a:buSzPct val="130000"/>
              <a:buFont typeface="Arial" pitchFamily="34" charset="0"/>
              <a:buChar char="•"/>
              <a:defRPr kumimoji="0" lang="zh-CN" sz="2667">
                <a:latin typeface="Georgia" pitchFamily="18" charset="0"/>
              </a:defRPr>
            </a:lvl1pPr>
            <a:lvl2pPr marL="761981" indent="-304792" eaLnBrk="1" latinLnBrk="0" hangingPunct="1">
              <a:lnSpc>
                <a:spcPct val="150000"/>
              </a:lnSpc>
              <a:spcBef>
                <a:spcPts val="0"/>
              </a:spcBef>
              <a:buSzPct val="60000"/>
              <a:buFont typeface="Courier New" pitchFamily="49" charset="0"/>
              <a:buChar char="o"/>
              <a:defRPr kumimoji="0" lang="zh-CN" sz="2400">
                <a:latin typeface="Georgia" pitchFamily="18" charset="0"/>
              </a:defRPr>
            </a:lvl2pPr>
            <a:lvl3pPr eaLnBrk="1" latinLnBrk="0" hangingPunct="1">
              <a:defRPr kumimoji="0" lang="zh-CN" sz="2667">
                <a:latin typeface="Georgia" pitchFamily="18" charset="0"/>
              </a:defRPr>
            </a:lvl3pPr>
            <a:lvl4pPr eaLnBrk="1" latinLnBrk="0" hangingPunct="1">
              <a:defRPr kumimoji="0" lang="zh-CN" sz="2667">
                <a:latin typeface="Georgia" pitchFamily="18" charset="0"/>
              </a:defRPr>
            </a:lvl4pPr>
            <a:lvl5pPr eaLnBrk="1" latinLnBrk="0" hangingPunct="1">
              <a:defRPr kumimoji="0" lang="zh-CN" sz="2667">
                <a:latin typeface="Georgia" pitchFamily="18" charset="0"/>
              </a:defRPr>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a:p>
        </p:txBody>
      </p:sp>
      <p:sp>
        <p:nvSpPr>
          <p:cNvPr id="4" name="Date Placeholder 3"/>
          <p:cNvSpPr>
            <a:spLocks noGrp="1"/>
          </p:cNvSpPr>
          <p:nvPr>
            <p:ph type="dt" sz="half" idx="10"/>
          </p:nvPr>
        </p:nvSpPr>
        <p:spPr/>
        <p:txBody>
          <a:body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5" name="Footer Placeholder 4"/>
          <p:cNvSpPr>
            <a:spLocks noGrp="1"/>
          </p:cNvSpPr>
          <p:nvPr>
            <p:ph type="ftr" sz="quarter" idx="11"/>
          </p:nvPr>
        </p:nvSpPr>
        <p:spPr/>
        <p:txBody>
          <a:bodyPr/>
          <a:lstStyle/>
          <a:p>
            <a:endParaRPr altLang="en-US">
              <a:solidFill>
                <a:prstClr val="black">
                  <a:tint val="75000"/>
                </a:prstClr>
              </a:solidFill>
              <a:ea typeface="方正舒体" panose="02010601030101010101" pitchFamily="2" charset="-122"/>
            </a:endParaRPr>
          </a:p>
        </p:txBody>
      </p:sp>
      <p:sp>
        <p:nvSpPr>
          <p:cNvPr id="6" name="Slide Number Placeholder 5"/>
          <p:cNvSpPr>
            <a:spLocks noGrp="1"/>
          </p:cNvSpPr>
          <p:nvPr>
            <p:ph type="sldNum" sz="quarter" idx="12"/>
          </p:nvPr>
        </p:nvSpPr>
        <p:spPr/>
        <p:txBody>
          <a:body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spTree>
    <p:extLst>
      <p:ext uri="{BB962C8B-B14F-4D97-AF65-F5344CB8AC3E}">
        <p14:creationId xmlns:p14="http://schemas.microsoft.com/office/powerpoint/2010/main" val="3344996349"/>
      </p:ext>
    </p:extLst>
  </p:cSld>
  <p:clrMapOvr>
    <a:masterClrMapping/>
  </p:clrMapOvr>
  <p:transition spd="slow">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a:t>单击此处编辑母版标题样式</a:t>
            </a:r>
            <a:endParaRPr/>
          </a:p>
        </p:txBody>
      </p:sp>
      <p:sp>
        <p:nvSpPr>
          <p:cNvPr id="3" name="Content Placeholder 2"/>
          <p:cNvSpPr>
            <a:spLocks noGrp="1"/>
          </p:cNvSpPr>
          <p:nvPr>
            <p:ph sz="half" idx="1"/>
          </p:nvPr>
        </p:nvSpPr>
        <p:spPr>
          <a:xfrm>
            <a:off x="609600" y="1828801"/>
            <a:ext cx="5384800" cy="4297363"/>
          </a:xfrm>
        </p:spPr>
        <p:txBody>
          <a:bodyPr>
            <a:normAutofit/>
          </a:bodyPr>
          <a:lstStyle>
            <a:lvl1pPr eaLnBrk="1" latinLnBrk="0" hangingPunct="1">
              <a:defRPr kumimoji="0" lang="zh-CN" sz="3200"/>
            </a:lvl1pPr>
            <a:lvl2pPr eaLnBrk="1" latinLnBrk="0" hangingPunct="1">
              <a:defRPr kumimoji="0" lang="zh-CN" sz="2667"/>
            </a:lvl2pPr>
            <a:lvl3pPr eaLnBrk="1" latinLnBrk="0" hangingPunct="1">
              <a:defRPr kumimoji="0" lang="zh-CN" sz="2400"/>
            </a:lvl3pPr>
            <a:lvl4pPr eaLnBrk="1" latinLnBrk="0" hangingPunct="1">
              <a:defRPr kumimoji="0" lang="zh-CN" sz="2133"/>
            </a:lvl4pPr>
            <a:lvl5pPr eaLnBrk="1" latinLnBrk="0" hangingPunct="1">
              <a:defRPr kumimoji="0" lang="zh-CN" sz="2133"/>
            </a:lvl5pPr>
            <a:lvl6pPr eaLnBrk="1" latinLnBrk="0" hangingPunct="1">
              <a:defRPr kumimoji="0" lang="zh-CN" sz="2400"/>
            </a:lvl6pPr>
            <a:lvl7pPr eaLnBrk="1" latinLnBrk="0" hangingPunct="1">
              <a:defRPr kumimoji="0" lang="zh-CN" sz="2400"/>
            </a:lvl7pPr>
            <a:lvl8pPr eaLnBrk="1" latinLnBrk="0" hangingPunct="1">
              <a:defRPr kumimoji="0" lang="zh-CN" sz="2400"/>
            </a:lvl8pPr>
            <a:lvl9pPr eaLnBrk="1" latinLnBrk="0" hangingPunct="1">
              <a:defRPr kumimoji="0" lang="zh-CN" sz="24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a:p>
        </p:txBody>
      </p:sp>
      <p:sp>
        <p:nvSpPr>
          <p:cNvPr id="4" name="Content Placeholder 3"/>
          <p:cNvSpPr>
            <a:spLocks noGrp="1"/>
          </p:cNvSpPr>
          <p:nvPr>
            <p:ph sz="half" idx="2"/>
          </p:nvPr>
        </p:nvSpPr>
        <p:spPr>
          <a:xfrm>
            <a:off x="6197600" y="1828801"/>
            <a:ext cx="5384800" cy="4297363"/>
          </a:xfrm>
        </p:spPr>
        <p:txBody>
          <a:bodyPr>
            <a:normAutofit/>
          </a:bodyPr>
          <a:lstStyle>
            <a:lvl1pPr eaLnBrk="1" latinLnBrk="0" hangingPunct="1">
              <a:defRPr kumimoji="0" lang="zh-CN" sz="3200"/>
            </a:lvl1pPr>
            <a:lvl2pPr eaLnBrk="1" latinLnBrk="0" hangingPunct="1">
              <a:defRPr kumimoji="0" lang="zh-CN" sz="2667"/>
            </a:lvl2pPr>
            <a:lvl3pPr eaLnBrk="1" latinLnBrk="0" hangingPunct="1">
              <a:defRPr kumimoji="0" lang="zh-CN" sz="2400"/>
            </a:lvl3pPr>
            <a:lvl4pPr eaLnBrk="1" latinLnBrk="0" hangingPunct="1">
              <a:defRPr kumimoji="0" lang="zh-CN" sz="2133"/>
            </a:lvl4pPr>
            <a:lvl5pPr eaLnBrk="1" latinLnBrk="0" hangingPunct="1">
              <a:defRPr kumimoji="0" lang="zh-CN" sz="2133"/>
            </a:lvl5pPr>
            <a:lvl6pPr eaLnBrk="1" latinLnBrk="0" hangingPunct="1">
              <a:defRPr kumimoji="0" lang="zh-CN" sz="2400"/>
            </a:lvl6pPr>
            <a:lvl7pPr eaLnBrk="1" latinLnBrk="0" hangingPunct="1">
              <a:defRPr kumimoji="0" lang="zh-CN" sz="2400"/>
            </a:lvl7pPr>
            <a:lvl8pPr eaLnBrk="1" latinLnBrk="0" hangingPunct="1">
              <a:defRPr kumimoji="0" lang="zh-CN" sz="2400"/>
            </a:lvl8pPr>
            <a:lvl9pPr eaLnBrk="1" latinLnBrk="0" hangingPunct="1">
              <a:defRPr kumimoji="0" lang="zh-CN" sz="24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a:p>
        </p:txBody>
      </p:sp>
      <p:sp>
        <p:nvSpPr>
          <p:cNvPr id="5" name="Date Placeholder 4"/>
          <p:cNvSpPr>
            <a:spLocks noGrp="1"/>
          </p:cNvSpPr>
          <p:nvPr>
            <p:ph type="dt" sz="half" idx="10"/>
          </p:nvPr>
        </p:nvSpPr>
        <p:spPr/>
        <p:txBody>
          <a:body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6" name="Footer Placeholder 5"/>
          <p:cNvSpPr>
            <a:spLocks noGrp="1"/>
          </p:cNvSpPr>
          <p:nvPr>
            <p:ph type="ftr" sz="quarter" idx="11"/>
          </p:nvPr>
        </p:nvSpPr>
        <p:spPr/>
        <p:txBody>
          <a:bodyPr/>
          <a:lstStyle/>
          <a:p>
            <a:endParaRPr altLang="en-US">
              <a:solidFill>
                <a:prstClr val="black">
                  <a:tint val="75000"/>
                </a:prstClr>
              </a:solidFill>
              <a:ea typeface="方正舒体" panose="02010601030101010101" pitchFamily="2" charset="-122"/>
            </a:endParaRPr>
          </a:p>
        </p:txBody>
      </p:sp>
      <p:sp>
        <p:nvSpPr>
          <p:cNvPr id="7" name="Slide Number Placeholder 6"/>
          <p:cNvSpPr>
            <a:spLocks noGrp="1"/>
          </p:cNvSpPr>
          <p:nvPr>
            <p:ph type="sldNum" sz="quarter" idx="12"/>
          </p:nvPr>
        </p:nvSpPr>
        <p:spPr/>
        <p:txBody>
          <a:body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spTree>
    <p:extLst>
      <p:ext uri="{BB962C8B-B14F-4D97-AF65-F5344CB8AC3E}">
        <p14:creationId xmlns:p14="http://schemas.microsoft.com/office/powerpoint/2010/main" val="1304576548"/>
      </p:ext>
    </p:extLst>
  </p:cSld>
  <p:clrMapOvr>
    <a:masterClrMapping/>
  </p:clrMapOvr>
  <p:transition spd="slow">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609600"/>
          </a:xfrm>
        </p:spPr>
        <p:txBody>
          <a:bodyPr/>
          <a:lstStyle>
            <a:lvl1pPr eaLnBrk="1" latinLnBrk="0" hangingPunct="1">
              <a:defRPr kumimoji="0" lang="zh-CN"/>
            </a:lvl1pPr>
          </a:lstStyle>
          <a:p>
            <a:pPr eaLnBrk="1" latinLnBrk="0" hangingPunct="1"/>
            <a:r>
              <a:rPr lang="zh-CN" altLang="en-US"/>
              <a:t>单击此处编辑母版标题样式</a:t>
            </a:r>
            <a:endParaRPr/>
          </a:p>
        </p:txBody>
      </p:sp>
      <p:sp>
        <p:nvSpPr>
          <p:cNvPr id="3" name="Text Placeholder 2"/>
          <p:cNvSpPr>
            <a:spLocks noGrp="1"/>
          </p:cNvSpPr>
          <p:nvPr>
            <p:ph type="body" idx="1"/>
          </p:nvPr>
        </p:nvSpPr>
        <p:spPr>
          <a:xfrm>
            <a:off x="609600" y="1535113"/>
            <a:ext cx="5386917" cy="639763"/>
          </a:xfrm>
        </p:spPr>
        <p:txBody>
          <a:bodyPr anchor="b">
            <a:noAutofit/>
          </a:bodyPr>
          <a:lstStyle>
            <a:lvl1pPr marL="0" indent="0" eaLnBrk="1" latinLnBrk="0" hangingPunct="1">
              <a:buNone/>
              <a:defRPr kumimoji="0" lang="zh-CN" sz="2667" b="1"/>
            </a:lvl1pPr>
            <a:lvl2pPr marL="609585" indent="0" eaLnBrk="1" latinLnBrk="0" hangingPunct="1">
              <a:buNone/>
              <a:defRPr kumimoji="0" lang="zh-CN" sz="2667" b="1"/>
            </a:lvl2pPr>
            <a:lvl3pPr marL="1219170" indent="0" eaLnBrk="1" latinLnBrk="0" hangingPunct="1">
              <a:buNone/>
              <a:defRPr kumimoji="0" lang="zh-CN" sz="2400" b="1"/>
            </a:lvl3pPr>
            <a:lvl4pPr marL="1828754" indent="0" eaLnBrk="1" latinLnBrk="0" hangingPunct="1">
              <a:buNone/>
              <a:defRPr kumimoji="0" lang="zh-CN" sz="2133" b="1"/>
            </a:lvl4pPr>
            <a:lvl5pPr marL="2438339" indent="0" eaLnBrk="1" latinLnBrk="0" hangingPunct="1">
              <a:buNone/>
              <a:defRPr kumimoji="0" lang="zh-CN" sz="2133" b="1"/>
            </a:lvl5pPr>
            <a:lvl6pPr marL="3047924" indent="0" eaLnBrk="1" latinLnBrk="0" hangingPunct="1">
              <a:buNone/>
              <a:defRPr kumimoji="0" lang="zh-CN" sz="2133" b="1"/>
            </a:lvl6pPr>
            <a:lvl7pPr marL="3657509" indent="0" eaLnBrk="1" latinLnBrk="0" hangingPunct="1">
              <a:buNone/>
              <a:defRPr kumimoji="0" lang="zh-CN" sz="2133" b="1"/>
            </a:lvl7pPr>
            <a:lvl8pPr marL="4267093" indent="0" eaLnBrk="1" latinLnBrk="0" hangingPunct="1">
              <a:buNone/>
              <a:defRPr kumimoji="0" lang="zh-CN" sz="2133" b="1"/>
            </a:lvl8pPr>
            <a:lvl9pPr marL="4876678" indent="0" eaLnBrk="1" latinLnBrk="0" hangingPunct="1">
              <a:buNone/>
              <a:defRPr kumimoji="0" lang="zh-CN" sz="2133" b="1"/>
            </a:lvl9pPr>
          </a:lstStyle>
          <a:p>
            <a:pPr lvl="0" eaLnBrk="1" latinLnBrk="0" hangingPunct="1"/>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normAutofit/>
          </a:bodyPr>
          <a:lstStyle>
            <a:lvl1pPr eaLnBrk="1" latinLnBrk="0" hangingPunct="1">
              <a:defRPr kumimoji="0" lang="zh-CN" sz="2667"/>
            </a:lvl1pPr>
            <a:lvl2pPr eaLnBrk="1" latinLnBrk="0" hangingPunct="1">
              <a:defRPr kumimoji="0" lang="zh-CN" sz="2400"/>
            </a:lvl2pPr>
            <a:lvl3pPr eaLnBrk="1" latinLnBrk="0" hangingPunct="1">
              <a:defRPr kumimoji="0" lang="zh-CN" sz="2133"/>
            </a:lvl3pPr>
            <a:lvl4pPr eaLnBrk="1" latinLnBrk="0" hangingPunct="1">
              <a:defRPr kumimoji="0" lang="zh-CN" sz="1867"/>
            </a:lvl4pPr>
            <a:lvl5pPr eaLnBrk="1" latinLnBrk="0" hangingPunct="1">
              <a:defRPr kumimoji="0" lang="zh-CN" sz="1867"/>
            </a:lvl5pPr>
            <a:lvl6pPr eaLnBrk="1" latinLnBrk="0" hangingPunct="1">
              <a:defRPr kumimoji="0" lang="zh-CN" sz="2133"/>
            </a:lvl6pPr>
            <a:lvl7pPr eaLnBrk="1" latinLnBrk="0" hangingPunct="1">
              <a:defRPr kumimoji="0" lang="zh-CN" sz="2133"/>
            </a:lvl7pPr>
            <a:lvl8pPr eaLnBrk="1" latinLnBrk="0" hangingPunct="1">
              <a:defRPr kumimoji="0" lang="zh-CN" sz="2133"/>
            </a:lvl8pPr>
            <a:lvl9pPr eaLnBrk="1" latinLnBrk="0" hangingPunct="1">
              <a:defRPr kumimoji="0" lang="zh-CN" sz="2133"/>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a:p>
        </p:txBody>
      </p:sp>
      <p:sp>
        <p:nvSpPr>
          <p:cNvPr id="5" name="Text Placeholder 4"/>
          <p:cNvSpPr>
            <a:spLocks noGrp="1"/>
          </p:cNvSpPr>
          <p:nvPr>
            <p:ph type="body" sz="quarter" idx="3"/>
          </p:nvPr>
        </p:nvSpPr>
        <p:spPr>
          <a:xfrm>
            <a:off x="6193369" y="1535113"/>
            <a:ext cx="5389033" cy="639763"/>
          </a:xfrm>
        </p:spPr>
        <p:txBody>
          <a:bodyPr anchor="b">
            <a:noAutofit/>
          </a:bodyPr>
          <a:lstStyle>
            <a:lvl1pPr marL="0" indent="0" eaLnBrk="1" latinLnBrk="0" hangingPunct="1">
              <a:buNone/>
              <a:defRPr kumimoji="0" lang="zh-CN" sz="2667" b="1"/>
            </a:lvl1pPr>
            <a:lvl2pPr marL="609585" indent="0" eaLnBrk="1" latinLnBrk="0" hangingPunct="1">
              <a:buNone/>
              <a:defRPr kumimoji="0" lang="zh-CN" sz="2667" b="1"/>
            </a:lvl2pPr>
            <a:lvl3pPr marL="1219170" indent="0" eaLnBrk="1" latinLnBrk="0" hangingPunct="1">
              <a:buNone/>
              <a:defRPr kumimoji="0" lang="zh-CN" sz="2400" b="1"/>
            </a:lvl3pPr>
            <a:lvl4pPr marL="1828754" indent="0" eaLnBrk="1" latinLnBrk="0" hangingPunct="1">
              <a:buNone/>
              <a:defRPr kumimoji="0" lang="zh-CN" sz="2133" b="1"/>
            </a:lvl4pPr>
            <a:lvl5pPr marL="2438339" indent="0" eaLnBrk="1" latinLnBrk="0" hangingPunct="1">
              <a:buNone/>
              <a:defRPr kumimoji="0" lang="zh-CN" sz="2133" b="1"/>
            </a:lvl5pPr>
            <a:lvl6pPr marL="3047924" indent="0" eaLnBrk="1" latinLnBrk="0" hangingPunct="1">
              <a:buNone/>
              <a:defRPr kumimoji="0" lang="zh-CN" sz="2133" b="1"/>
            </a:lvl6pPr>
            <a:lvl7pPr marL="3657509" indent="0" eaLnBrk="1" latinLnBrk="0" hangingPunct="1">
              <a:buNone/>
              <a:defRPr kumimoji="0" lang="zh-CN" sz="2133" b="1"/>
            </a:lvl7pPr>
            <a:lvl8pPr marL="4267093" indent="0" eaLnBrk="1" latinLnBrk="0" hangingPunct="1">
              <a:buNone/>
              <a:defRPr kumimoji="0" lang="zh-CN" sz="2133" b="1"/>
            </a:lvl8pPr>
            <a:lvl9pPr marL="4876678" indent="0" eaLnBrk="1" latinLnBrk="0" hangingPunct="1">
              <a:buNone/>
              <a:defRPr kumimoji="0" lang="zh-CN" sz="2133" b="1"/>
            </a:lvl9pPr>
          </a:lstStyle>
          <a:p>
            <a:pPr lvl="0" eaLnBrk="1" latinLnBrk="0" hangingPunct="1"/>
            <a:r>
              <a:rPr lang="zh-CN" altLang="en-US"/>
              <a:t>单击此处编辑母版文本样式</a:t>
            </a:r>
          </a:p>
        </p:txBody>
      </p:sp>
      <p:sp>
        <p:nvSpPr>
          <p:cNvPr id="6" name="Content Placeholder 5"/>
          <p:cNvSpPr>
            <a:spLocks noGrp="1"/>
          </p:cNvSpPr>
          <p:nvPr>
            <p:ph sz="quarter" idx="4"/>
          </p:nvPr>
        </p:nvSpPr>
        <p:spPr>
          <a:xfrm>
            <a:off x="6193369" y="2174875"/>
            <a:ext cx="5389033" cy="3951288"/>
          </a:xfrm>
        </p:spPr>
        <p:txBody>
          <a:bodyPr>
            <a:normAutofit/>
          </a:bodyPr>
          <a:lstStyle>
            <a:lvl1pPr eaLnBrk="1" latinLnBrk="0" hangingPunct="1">
              <a:defRPr kumimoji="0" lang="zh-CN" sz="2667"/>
            </a:lvl1pPr>
            <a:lvl2pPr eaLnBrk="1" latinLnBrk="0" hangingPunct="1">
              <a:defRPr kumimoji="0" lang="zh-CN" sz="2400"/>
            </a:lvl2pPr>
            <a:lvl3pPr eaLnBrk="1" latinLnBrk="0" hangingPunct="1">
              <a:defRPr kumimoji="0" lang="zh-CN" sz="2133"/>
            </a:lvl3pPr>
            <a:lvl4pPr eaLnBrk="1" latinLnBrk="0" hangingPunct="1">
              <a:defRPr kumimoji="0" lang="zh-CN" sz="1867"/>
            </a:lvl4pPr>
            <a:lvl5pPr eaLnBrk="1" latinLnBrk="0" hangingPunct="1">
              <a:defRPr kumimoji="0" lang="zh-CN" sz="1867"/>
            </a:lvl5pPr>
            <a:lvl6pPr eaLnBrk="1" latinLnBrk="0" hangingPunct="1">
              <a:defRPr kumimoji="0" lang="zh-CN" sz="2133"/>
            </a:lvl6pPr>
            <a:lvl7pPr eaLnBrk="1" latinLnBrk="0" hangingPunct="1">
              <a:defRPr kumimoji="0" lang="zh-CN" sz="2133"/>
            </a:lvl7pPr>
            <a:lvl8pPr eaLnBrk="1" latinLnBrk="0" hangingPunct="1">
              <a:defRPr kumimoji="0" lang="zh-CN" sz="2133"/>
            </a:lvl8pPr>
            <a:lvl9pPr eaLnBrk="1" latinLnBrk="0" hangingPunct="1">
              <a:defRPr kumimoji="0" lang="zh-CN" sz="2133"/>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a:p>
        </p:txBody>
      </p:sp>
      <p:sp>
        <p:nvSpPr>
          <p:cNvPr id="7" name="Date Placeholder 6"/>
          <p:cNvSpPr>
            <a:spLocks noGrp="1"/>
          </p:cNvSpPr>
          <p:nvPr>
            <p:ph type="dt" sz="half" idx="10"/>
          </p:nvPr>
        </p:nvSpPr>
        <p:spPr/>
        <p:txBody>
          <a:body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8" name="Footer Placeholder 7"/>
          <p:cNvSpPr>
            <a:spLocks noGrp="1"/>
          </p:cNvSpPr>
          <p:nvPr>
            <p:ph type="ftr" sz="quarter" idx="11"/>
          </p:nvPr>
        </p:nvSpPr>
        <p:spPr/>
        <p:txBody>
          <a:bodyPr/>
          <a:lstStyle/>
          <a:p>
            <a:endParaRPr altLang="en-US">
              <a:solidFill>
                <a:prstClr val="black">
                  <a:tint val="75000"/>
                </a:prstClr>
              </a:solidFill>
              <a:ea typeface="方正舒体" panose="02010601030101010101" pitchFamily="2" charset="-122"/>
            </a:endParaRPr>
          </a:p>
        </p:txBody>
      </p:sp>
      <p:sp>
        <p:nvSpPr>
          <p:cNvPr id="9" name="Slide Number Placeholder 8"/>
          <p:cNvSpPr>
            <a:spLocks noGrp="1"/>
          </p:cNvSpPr>
          <p:nvPr>
            <p:ph type="sldNum" sz="quarter" idx="12"/>
          </p:nvPr>
        </p:nvSpPr>
        <p:spPr/>
        <p:txBody>
          <a:body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spTree>
    <p:extLst>
      <p:ext uri="{BB962C8B-B14F-4D97-AF65-F5344CB8AC3E}">
        <p14:creationId xmlns:p14="http://schemas.microsoft.com/office/powerpoint/2010/main" val="548942225"/>
      </p:ext>
    </p:extLst>
  </p:cSld>
  <p:clrMapOvr>
    <a:masterClrMapping/>
  </p:clrMapOvr>
  <p:transition spd="slow">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eaLnBrk="1" latinLnBrk="0" hangingPunct="1">
              <a:defRPr kumimoji="0" lang="zh-CN" sz="3733"/>
            </a:lvl1pPr>
          </a:lstStyle>
          <a:p>
            <a:pPr eaLnBrk="1" latinLnBrk="0" hangingPunct="1"/>
            <a:r>
              <a:rPr lang="zh-CN" altLang="en-US"/>
              <a:t>单击此处编辑母版标题样式</a:t>
            </a:r>
            <a:endParaRPr/>
          </a:p>
        </p:txBody>
      </p:sp>
      <p:sp>
        <p:nvSpPr>
          <p:cNvPr id="3" name="Date Placeholder 2"/>
          <p:cNvSpPr>
            <a:spLocks noGrp="1"/>
          </p:cNvSpPr>
          <p:nvPr>
            <p:ph type="dt" sz="half" idx="10"/>
          </p:nvPr>
        </p:nvSpPr>
        <p:spPr/>
        <p:txBody>
          <a:body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4" name="Footer Placeholder 3"/>
          <p:cNvSpPr>
            <a:spLocks noGrp="1"/>
          </p:cNvSpPr>
          <p:nvPr>
            <p:ph type="ftr" sz="quarter" idx="11"/>
          </p:nvPr>
        </p:nvSpPr>
        <p:spPr/>
        <p:txBody>
          <a:bodyPr/>
          <a:lstStyle/>
          <a:p>
            <a:endParaRPr altLang="en-US">
              <a:solidFill>
                <a:prstClr val="black">
                  <a:tint val="75000"/>
                </a:prstClr>
              </a:solidFill>
              <a:ea typeface="方正舒体" panose="02010601030101010101" pitchFamily="2" charset="-122"/>
            </a:endParaRPr>
          </a:p>
        </p:txBody>
      </p:sp>
      <p:sp>
        <p:nvSpPr>
          <p:cNvPr id="5" name="Slide Number Placeholder 4"/>
          <p:cNvSpPr>
            <a:spLocks noGrp="1"/>
          </p:cNvSpPr>
          <p:nvPr>
            <p:ph type="sldNum" sz="quarter" idx="12"/>
          </p:nvPr>
        </p:nvSpPr>
        <p:spPr/>
        <p:txBody>
          <a:body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spTree>
    <p:extLst>
      <p:ext uri="{BB962C8B-B14F-4D97-AF65-F5344CB8AC3E}">
        <p14:creationId xmlns:p14="http://schemas.microsoft.com/office/powerpoint/2010/main" val="3507717982"/>
      </p:ext>
    </p:extLst>
  </p:cSld>
  <p:clrMapOvr>
    <a:masterClrMapping/>
  </p:clrMapOvr>
  <p:transition spd="slow">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3" name="Footer Placeholder 2"/>
          <p:cNvSpPr>
            <a:spLocks noGrp="1"/>
          </p:cNvSpPr>
          <p:nvPr>
            <p:ph type="ftr" sz="quarter" idx="11"/>
          </p:nvPr>
        </p:nvSpPr>
        <p:spPr/>
        <p:txBody>
          <a:bodyPr/>
          <a:lstStyle/>
          <a:p>
            <a:endParaRPr altLang="en-US">
              <a:solidFill>
                <a:prstClr val="black">
                  <a:tint val="75000"/>
                </a:prstClr>
              </a:solidFill>
              <a:ea typeface="方正舒体" panose="02010601030101010101" pitchFamily="2" charset="-122"/>
            </a:endParaRPr>
          </a:p>
        </p:txBody>
      </p:sp>
      <p:sp>
        <p:nvSpPr>
          <p:cNvPr id="4" name="Slide Number Placeholder 3"/>
          <p:cNvSpPr>
            <a:spLocks noGrp="1"/>
          </p:cNvSpPr>
          <p:nvPr>
            <p:ph type="sldNum" sz="quarter" idx="12"/>
          </p:nvPr>
        </p:nvSpPr>
        <p:spPr/>
        <p:txBody>
          <a:body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spTree>
    <p:extLst>
      <p:ext uri="{BB962C8B-B14F-4D97-AF65-F5344CB8AC3E}">
        <p14:creationId xmlns:p14="http://schemas.microsoft.com/office/powerpoint/2010/main" val="1377955374"/>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endParaRPr lang="en-US" altLang="zh-CN"/>
          </a:p>
        </p:txBody>
      </p:sp>
      <p:sp>
        <p:nvSpPr>
          <p:cNvPr id="3" name="Rectangle 8"/>
          <p:cNvSpPr>
            <a:spLocks noGrp="1" noChangeArrowheads="1"/>
          </p:cNvSpPr>
          <p:nvPr>
            <p:ph type="ftr" sz="quarter" idx="11"/>
          </p:nvPr>
        </p:nvSpPr>
        <p:spPr>
          <a:ln/>
        </p:spPr>
        <p:txBody>
          <a:bodyPr/>
          <a:lstStyle>
            <a:lvl1pPr>
              <a:defRPr/>
            </a:lvl1pPr>
          </a:lstStyle>
          <a:p>
            <a:endParaRPr lang="en-US" altLang="zh-CN"/>
          </a:p>
        </p:txBody>
      </p:sp>
      <p:sp>
        <p:nvSpPr>
          <p:cNvPr id="4" name="Rectangle 9"/>
          <p:cNvSpPr>
            <a:spLocks noGrp="1" noChangeArrowheads="1"/>
          </p:cNvSpPr>
          <p:nvPr>
            <p:ph type="sldNum" sz="quarter" idx="12"/>
          </p:nvPr>
        </p:nvSpPr>
        <p:spPr>
          <a:ln/>
        </p:spPr>
        <p:txBody>
          <a:bodyPr/>
          <a:lstStyle>
            <a:lvl1pPr>
              <a:defRPr/>
            </a:lvl1pPr>
          </a:lstStyle>
          <a:p>
            <a:fld id="{F0494092-BC86-451F-9B4B-1B3F6FA0A4D6}" type="slidenum">
              <a:rPr lang="en-US" altLang="zh-CN" smtClean="0"/>
              <a:pPr/>
              <a:t>‹#›</a:t>
            </a:fld>
            <a:endParaRPr lang="en-US" altLang="zh-CN"/>
          </a:p>
        </p:txBody>
      </p:sp>
    </p:spTree>
    <p:extLst>
      <p:ext uri="{BB962C8B-B14F-4D97-AF65-F5344CB8AC3E}">
        <p14:creationId xmlns:p14="http://schemas.microsoft.com/office/powerpoint/2010/main" val="394965306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2" y="914400"/>
            <a:ext cx="4011084" cy="762000"/>
          </a:xfrm>
        </p:spPr>
        <p:txBody>
          <a:bodyPr anchor="b"/>
          <a:lstStyle>
            <a:lvl1pPr algn="l" eaLnBrk="1" latinLnBrk="0" hangingPunct="1">
              <a:defRPr kumimoji="0" lang="zh-CN" sz="2667" b="1"/>
            </a:lvl1pPr>
          </a:lstStyle>
          <a:p>
            <a:pPr eaLnBrk="1" latinLnBrk="0" hangingPunct="1"/>
            <a:r>
              <a:rPr lang="zh-CN" altLang="en-US"/>
              <a:t>单击此处编辑母版标题样式</a:t>
            </a:r>
            <a:endParaRPr/>
          </a:p>
        </p:txBody>
      </p:sp>
      <p:sp>
        <p:nvSpPr>
          <p:cNvPr id="3" name="Content Placeholder 2"/>
          <p:cNvSpPr>
            <a:spLocks noGrp="1"/>
          </p:cNvSpPr>
          <p:nvPr>
            <p:ph idx="1"/>
          </p:nvPr>
        </p:nvSpPr>
        <p:spPr>
          <a:xfrm>
            <a:off x="4766733" y="914401"/>
            <a:ext cx="6815667" cy="5211763"/>
          </a:xfrm>
        </p:spPr>
        <p:txBody>
          <a:bodyPr>
            <a:normAutofit/>
          </a:bodyPr>
          <a:lstStyle>
            <a:lvl1pPr eaLnBrk="1" latinLnBrk="0" hangingPunct="1">
              <a:defRPr kumimoji="0" lang="zh-CN" sz="3733"/>
            </a:lvl1pPr>
            <a:lvl2pPr eaLnBrk="1" latinLnBrk="0" hangingPunct="1">
              <a:defRPr kumimoji="0" lang="zh-CN" sz="3200"/>
            </a:lvl2pPr>
            <a:lvl3pPr eaLnBrk="1" latinLnBrk="0" hangingPunct="1">
              <a:defRPr kumimoji="0" lang="zh-CN" sz="2667"/>
            </a:lvl3pPr>
            <a:lvl4pPr eaLnBrk="1" latinLnBrk="0" hangingPunct="1">
              <a:defRPr kumimoji="0" lang="zh-CN" sz="2400"/>
            </a:lvl4pPr>
            <a:lvl5pPr eaLnBrk="1" latinLnBrk="0" hangingPunct="1">
              <a:defRPr kumimoji="0" lang="zh-CN" sz="2400"/>
            </a:lvl5pPr>
            <a:lvl6pPr eaLnBrk="1" latinLnBrk="0" hangingPunct="1">
              <a:defRPr kumimoji="0" lang="zh-CN" sz="2667"/>
            </a:lvl6pPr>
            <a:lvl7pPr eaLnBrk="1" latinLnBrk="0" hangingPunct="1">
              <a:defRPr kumimoji="0" lang="zh-CN" sz="2667"/>
            </a:lvl7pPr>
            <a:lvl8pPr eaLnBrk="1" latinLnBrk="0" hangingPunct="1">
              <a:defRPr kumimoji="0" lang="zh-CN" sz="2667"/>
            </a:lvl8pPr>
            <a:lvl9pPr eaLnBrk="1" latinLnBrk="0" hangingPunct="1">
              <a:defRPr kumimoji="0" lang="zh-CN" sz="2667"/>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a:p>
        </p:txBody>
      </p:sp>
      <p:sp>
        <p:nvSpPr>
          <p:cNvPr id="4" name="Text Placeholder 3"/>
          <p:cNvSpPr>
            <a:spLocks noGrp="1"/>
          </p:cNvSpPr>
          <p:nvPr>
            <p:ph type="body" sz="half" idx="2"/>
          </p:nvPr>
        </p:nvSpPr>
        <p:spPr>
          <a:xfrm>
            <a:off x="609602" y="1752601"/>
            <a:ext cx="4011084" cy="4373563"/>
          </a:xfrm>
        </p:spPr>
        <p:txBody>
          <a:bodyPr/>
          <a:lstStyle>
            <a:lvl1pPr marL="0" indent="0" eaLnBrk="1" latinLnBrk="0" hangingPunct="1">
              <a:buNone/>
              <a:defRPr kumimoji="0" lang="zh-CN" sz="1867"/>
            </a:lvl1pPr>
            <a:lvl2pPr marL="609585" indent="0" eaLnBrk="1" latinLnBrk="0" hangingPunct="1">
              <a:buNone/>
              <a:defRPr kumimoji="0" lang="zh-CN" sz="1600"/>
            </a:lvl2pPr>
            <a:lvl3pPr marL="1219170" indent="0" eaLnBrk="1" latinLnBrk="0" hangingPunct="1">
              <a:buNone/>
              <a:defRPr kumimoji="0" lang="zh-CN" sz="1333"/>
            </a:lvl3pPr>
            <a:lvl4pPr marL="1828754" indent="0" eaLnBrk="1" latinLnBrk="0" hangingPunct="1">
              <a:buNone/>
              <a:defRPr kumimoji="0" lang="zh-CN" sz="1200"/>
            </a:lvl4pPr>
            <a:lvl5pPr marL="2438339" indent="0" eaLnBrk="1" latinLnBrk="0" hangingPunct="1">
              <a:buNone/>
              <a:defRPr kumimoji="0" lang="zh-CN" sz="1200"/>
            </a:lvl5pPr>
            <a:lvl6pPr marL="3047924" indent="0" eaLnBrk="1" latinLnBrk="0" hangingPunct="1">
              <a:buNone/>
              <a:defRPr kumimoji="0" lang="zh-CN" sz="1200"/>
            </a:lvl6pPr>
            <a:lvl7pPr marL="3657509" indent="0" eaLnBrk="1" latinLnBrk="0" hangingPunct="1">
              <a:buNone/>
              <a:defRPr kumimoji="0" lang="zh-CN" sz="1200"/>
            </a:lvl7pPr>
            <a:lvl8pPr marL="4267093" indent="0" eaLnBrk="1" latinLnBrk="0" hangingPunct="1">
              <a:buNone/>
              <a:defRPr kumimoji="0" lang="zh-CN" sz="1200"/>
            </a:lvl8pPr>
            <a:lvl9pPr marL="4876678" indent="0" eaLnBrk="1" latinLnBrk="0" hangingPunct="1">
              <a:buNone/>
              <a:defRPr kumimoji="0" lang="zh-CN" sz="1200"/>
            </a:lvl9pPr>
          </a:lstStyle>
          <a:p>
            <a:pPr lvl="0" eaLnBrk="1" latinLnBrk="0" hangingPunct="1"/>
            <a:r>
              <a:rPr lang="zh-CN" altLang="en-US"/>
              <a:t>单击此处编辑母版文本样式</a:t>
            </a:r>
          </a:p>
        </p:txBody>
      </p:sp>
      <p:sp>
        <p:nvSpPr>
          <p:cNvPr id="5" name="Date Placeholder 4"/>
          <p:cNvSpPr>
            <a:spLocks noGrp="1"/>
          </p:cNvSpPr>
          <p:nvPr>
            <p:ph type="dt" sz="half" idx="10"/>
          </p:nvPr>
        </p:nvSpPr>
        <p:spPr/>
        <p:txBody>
          <a:body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6" name="Footer Placeholder 5"/>
          <p:cNvSpPr>
            <a:spLocks noGrp="1"/>
          </p:cNvSpPr>
          <p:nvPr>
            <p:ph type="ftr" sz="quarter" idx="11"/>
          </p:nvPr>
        </p:nvSpPr>
        <p:spPr/>
        <p:txBody>
          <a:bodyPr/>
          <a:lstStyle/>
          <a:p>
            <a:endParaRPr altLang="en-US">
              <a:solidFill>
                <a:prstClr val="black">
                  <a:tint val="75000"/>
                </a:prstClr>
              </a:solidFill>
              <a:ea typeface="方正舒体" panose="02010601030101010101" pitchFamily="2" charset="-122"/>
            </a:endParaRPr>
          </a:p>
        </p:txBody>
      </p:sp>
      <p:sp>
        <p:nvSpPr>
          <p:cNvPr id="7" name="Slide Number Placeholder 6"/>
          <p:cNvSpPr>
            <a:spLocks noGrp="1"/>
          </p:cNvSpPr>
          <p:nvPr>
            <p:ph type="sldNum" sz="quarter" idx="12"/>
          </p:nvPr>
        </p:nvSpPr>
        <p:spPr/>
        <p:txBody>
          <a:body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spTree>
    <p:extLst>
      <p:ext uri="{BB962C8B-B14F-4D97-AF65-F5344CB8AC3E}">
        <p14:creationId xmlns:p14="http://schemas.microsoft.com/office/powerpoint/2010/main" val="464513084"/>
      </p:ext>
    </p:extLst>
  </p:cSld>
  <p:clrMapOvr>
    <a:masterClrMapping/>
  </p:clrMapOvr>
  <p:transition spd="slow">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eaLnBrk="1" latinLnBrk="0" hangingPunct="1">
              <a:defRPr kumimoji="0" lang="zh-CN" sz="2667" b="1"/>
            </a:lvl1pPr>
          </a:lstStyle>
          <a:p>
            <a:pPr eaLnBrk="1" latinLnBrk="0" hangingPunct="1"/>
            <a:r>
              <a:rPr lang="zh-CN" altLang="en-US"/>
              <a:t>单击此处编辑母版标题样式</a:t>
            </a:r>
            <a:endParaRPr/>
          </a:p>
        </p:txBody>
      </p:sp>
      <p:sp>
        <p:nvSpPr>
          <p:cNvPr id="3" name="Picture Placeholder 2"/>
          <p:cNvSpPr>
            <a:spLocks noGrp="1"/>
          </p:cNvSpPr>
          <p:nvPr>
            <p:ph type="pic" idx="1"/>
          </p:nvPr>
        </p:nvSpPr>
        <p:spPr>
          <a:xfrm>
            <a:off x="2389717" y="612775"/>
            <a:ext cx="7315200" cy="4114800"/>
          </a:xfrm>
        </p:spPr>
        <p:txBody>
          <a:bodyPr/>
          <a:lstStyle>
            <a:lvl1pPr marL="0" indent="0" eaLnBrk="1" latinLnBrk="0" hangingPunct="1">
              <a:buNone/>
              <a:defRPr kumimoji="0" lang="zh-CN" sz="4267"/>
            </a:lvl1pPr>
            <a:lvl2pPr marL="609585" indent="0" eaLnBrk="1" latinLnBrk="0" hangingPunct="1">
              <a:buNone/>
              <a:defRPr kumimoji="0" lang="zh-CN" sz="3733"/>
            </a:lvl2pPr>
            <a:lvl3pPr marL="1219170" indent="0" eaLnBrk="1" latinLnBrk="0" hangingPunct="1">
              <a:buNone/>
              <a:defRPr kumimoji="0" lang="zh-CN" sz="3200"/>
            </a:lvl3pPr>
            <a:lvl4pPr marL="1828754" indent="0" eaLnBrk="1" latinLnBrk="0" hangingPunct="1">
              <a:buNone/>
              <a:defRPr kumimoji="0" lang="zh-CN" sz="2667"/>
            </a:lvl4pPr>
            <a:lvl5pPr marL="2438339" indent="0" eaLnBrk="1" latinLnBrk="0" hangingPunct="1">
              <a:buNone/>
              <a:defRPr kumimoji="0" lang="zh-CN" sz="2667"/>
            </a:lvl5pPr>
            <a:lvl6pPr marL="3047924" indent="0" eaLnBrk="1" latinLnBrk="0" hangingPunct="1">
              <a:buNone/>
              <a:defRPr kumimoji="0" lang="zh-CN" sz="2667"/>
            </a:lvl6pPr>
            <a:lvl7pPr marL="3657509" indent="0" eaLnBrk="1" latinLnBrk="0" hangingPunct="1">
              <a:buNone/>
              <a:defRPr kumimoji="0" lang="zh-CN" sz="2667"/>
            </a:lvl7pPr>
            <a:lvl8pPr marL="4267093" indent="0" eaLnBrk="1" latinLnBrk="0" hangingPunct="1">
              <a:buNone/>
              <a:defRPr kumimoji="0" lang="zh-CN" sz="2667"/>
            </a:lvl8pPr>
            <a:lvl9pPr marL="4876678" indent="0" eaLnBrk="1" latinLnBrk="0" hangingPunct="1">
              <a:buNone/>
              <a:defRPr kumimoji="0" lang="zh-CN" sz="2667"/>
            </a:lvl9pPr>
          </a:lstStyle>
          <a:p>
            <a:pPr eaLnBrk="1" latinLnBrk="0" hangingPunct="1"/>
            <a:r>
              <a:rPr lang="zh-CN" altLang="en-US"/>
              <a:t>单击图标添加图片</a:t>
            </a:r>
            <a:endParaRPr/>
          </a:p>
        </p:txBody>
      </p:sp>
      <p:sp>
        <p:nvSpPr>
          <p:cNvPr id="4" name="Text Placeholder 3"/>
          <p:cNvSpPr>
            <a:spLocks noGrp="1"/>
          </p:cNvSpPr>
          <p:nvPr>
            <p:ph type="body" sz="half" idx="2"/>
          </p:nvPr>
        </p:nvSpPr>
        <p:spPr>
          <a:xfrm>
            <a:off x="2389717" y="5367338"/>
            <a:ext cx="7315200" cy="804863"/>
          </a:xfrm>
        </p:spPr>
        <p:txBody>
          <a:bodyPr/>
          <a:lstStyle>
            <a:lvl1pPr marL="0" indent="0" eaLnBrk="1" latinLnBrk="0" hangingPunct="1">
              <a:buNone/>
              <a:defRPr kumimoji="0" lang="zh-CN" sz="1867"/>
            </a:lvl1pPr>
            <a:lvl2pPr marL="609585" indent="0" eaLnBrk="1" latinLnBrk="0" hangingPunct="1">
              <a:buNone/>
              <a:defRPr kumimoji="0" lang="zh-CN" sz="1600"/>
            </a:lvl2pPr>
            <a:lvl3pPr marL="1219170" indent="0" eaLnBrk="1" latinLnBrk="0" hangingPunct="1">
              <a:buNone/>
              <a:defRPr kumimoji="0" lang="zh-CN" sz="1333"/>
            </a:lvl3pPr>
            <a:lvl4pPr marL="1828754" indent="0" eaLnBrk="1" latinLnBrk="0" hangingPunct="1">
              <a:buNone/>
              <a:defRPr kumimoji="0" lang="zh-CN" sz="1200"/>
            </a:lvl4pPr>
            <a:lvl5pPr marL="2438339" indent="0" eaLnBrk="1" latinLnBrk="0" hangingPunct="1">
              <a:buNone/>
              <a:defRPr kumimoji="0" lang="zh-CN" sz="1200"/>
            </a:lvl5pPr>
            <a:lvl6pPr marL="3047924" indent="0" eaLnBrk="1" latinLnBrk="0" hangingPunct="1">
              <a:buNone/>
              <a:defRPr kumimoji="0" lang="zh-CN" sz="1200"/>
            </a:lvl6pPr>
            <a:lvl7pPr marL="3657509" indent="0" eaLnBrk="1" latinLnBrk="0" hangingPunct="1">
              <a:buNone/>
              <a:defRPr kumimoji="0" lang="zh-CN" sz="1200"/>
            </a:lvl7pPr>
            <a:lvl8pPr marL="4267093" indent="0" eaLnBrk="1" latinLnBrk="0" hangingPunct="1">
              <a:buNone/>
              <a:defRPr kumimoji="0" lang="zh-CN" sz="1200"/>
            </a:lvl8pPr>
            <a:lvl9pPr marL="4876678" indent="0" eaLnBrk="1" latinLnBrk="0" hangingPunct="1">
              <a:buNone/>
              <a:defRPr kumimoji="0" lang="zh-CN" sz="1200"/>
            </a:lvl9pPr>
          </a:lstStyle>
          <a:p>
            <a:pPr lvl="0" eaLnBrk="1" latinLnBrk="0" hangingPunct="1"/>
            <a:r>
              <a:rPr lang="zh-CN" altLang="en-US"/>
              <a:t>单击此处编辑母版文本样式</a:t>
            </a:r>
          </a:p>
        </p:txBody>
      </p:sp>
      <p:sp>
        <p:nvSpPr>
          <p:cNvPr id="5" name="Date Placeholder 4"/>
          <p:cNvSpPr>
            <a:spLocks noGrp="1"/>
          </p:cNvSpPr>
          <p:nvPr>
            <p:ph type="dt" sz="half" idx="10"/>
          </p:nvPr>
        </p:nvSpPr>
        <p:spPr/>
        <p:txBody>
          <a:body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6" name="Footer Placeholder 5"/>
          <p:cNvSpPr>
            <a:spLocks noGrp="1"/>
          </p:cNvSpPr>
          <p:nvPr>
            <p:ph type="ftr" sz="quarter" idx="11"/>
          </p:nvPr>
        </p:nvSpPr>
        <p:spPr/>
        <p:txBody>
          <a:bodyPr/>
          <a:lstStyle/>
          <a:p>
            <a:endParaRPr altLang="en-US">
              <a:solidFill>
                <a:prstClr val="black">
                  <a:tint val="75000"/>
                </a:prstClr>
              </a:solidFill>
              <a:ea typeface="方正舒体" panose="02010601030101010101" pitchFamily="2" charset="-122"/>
            </a:endParaRPr>
          </a:p>
        </p:txBody>
      </p:sp>
      <p:sp>
        <p:nvSpPr>
          <p:cNvPr id="7" name="Slide Number Placeholder 6"/>
          <p:cNvSpPr>
            <a:spLocks noGrp="1"/>
          </p:cNvSpPr>
          <p:nvPr>
            <p:ph type="sldNum" sz="quarter" idx="12"/>
          </p:nvPr>
        </p:nvSpPr>
        <p:spPr/>
        <p:txBody>
          <a:body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spTree>
    <p:extLst>
      <p:ext uri="{BB962C8B-B14F-4D97-AF65-F5344CB8AC3E}">
        <p14:creationId xmlns:p14="http://schemas.microsoft.com/office/powerpoint/2010/main" val="563561099"/>
      </p:ext>
    </p:extLst>
  </p:cSld>
  <p:clrMapOvr>
    <a:masterClrMapping/>
  </p:clrMapOvr>
  <p:transition spd="slow">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a:t>单击此处编辑母版标题样式</a:t>
            </a:r>
            <a:endParaRPr/>
          </a:p>
        </p:txBody>
      </p:sp>
      <p:sp>
        <p:nvSpPr>
          <p:cNvPr id="3" name="Vertical Text Placeholder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a:p>
        </p:txBody>
      </p:sp>
      <p:sp>
        <p:nvSpPr>
          <p:cNvPr id="4" name="Date Placeholder 3"/>
          <p:cNvSpPr>
            <a:spLocks noGrp="1"/>
          </p:cNvSpPr>
          <p:nvPr>
            <p:ph type="dt" sz="half" idx="10"/>
          </p:nvPr>
        </p:nvSpPr>
        <p:spPr/>
        <p:txBody>
          <a:body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5" name="Footer Placeholder 4"/>
          <p:cNvSpPr>
            <a:spLocks noGrp="1"/>
          </p:cNvSpPr>
          <p:nvPr>
            <p:ph type="ftr" sz="quarter" idx="11"/>
          </p:nvPr>
        </p:nvSpPr>
        <p:spPr/>
        <p:txBody>
          <a:bodyPr/>
          <a:lstStyle/>
          <a:p>
            <a:endParaRPr altLang="en-US">
              <a:solidFill>
                <a:prstClr val="black">
                  <a:tint val="75000"/>
                </a:prstClr>
              </a:solidFill>
              <a:ea typeface="方正舒体" panose="02010601030101010101" pitchFamily="2" charset="-122"/>
            </a:endParaRPr>
          </a:p>
        </p:txBody>
      </p:sp>
      <p:sp>
        <p:nvSpPr>
          <p:cNvPr id="6" name="Slide Number Placeholder 5"/>
          <p:cNvSpPr>
            <a:spLocks noGrp="1"/>
          </p:cNvSpPr>
          <p:nvPr>
            <p:ph type="sldNum" sz="quarter" idx="12"/>
          </p:nvPr>
        </p:nvSpPr>
        <p:spPr/>
        <p:txBody>
          <a:body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spTree>
    <p:extLst>
      <p:ext uri="{BB962C8B-B14F-4D97-AF65-F5344CB8AC3E}">
        <p14:creationId xmlns:p14="http://schemas.microsoft.com/office/powerpoint/2010/main" val="2353688308"/>
      </p:ext>
    </p:extLst>
  </p:cSld>
  <p:clrMapOvr>
    <a:masterClrMapping/>
  </p:clrMapOvr>
  <p:transition spd="slow">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p:spPr>
        <p:txBody>
          <a:bodyPr vert="eaVert"/>
          <a:lstStyle/>
          <a:p>
            <a:pPr eaLnBrk="1" latinLnBrk="0" hangingPunct="1"/>
            <a:r>
              <a:rPr lang="zh-CN" altLang="en-US"/>
              <a:t>单击此处编辑母版标题样式</a:t>
            </a:r>
            <a:endParaRPr/>
          </a:p>
        </p:txBody>
      </p:sp>
      <p:sp>
        <p:nvSpPr>
          <p:cNvPr id="3" name="Vertical Text Placeholder 2"/>
          <p:cNvSpPr>
            <a:spLocks noGrp="1"/>
          </p:cNvSpPr>
          <p:nvPr>
            <p:ph type="body" orient="vert" idx="1"/>
          </p:nvPr>
        </p:nvSpPr>
        <p:spPr>
          <a:xfrm>
            <a:off x="609600" y="914401"/>
            <a:ext cx="8026400" cy="5211763"/>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a:p>
        </p:txBody>
      </p:sp>
      <p:sp>
        <p:nvSpPr>
          <p:cNvPr id="4" name="Date Placeholder 3"/>
          <p:cNvSpPr>
            <a:spLocks noGrp="1"/>
          </p:cNvSpPr>
          <p:nvPr>
            <p:ph type="dt" sz="half" idx="10"/>
          </p:nvPr>
        </p:nvSpPr>
        <p:spPr/>
        <p:txBody>
          <a:body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5" name="Footer Placeholder 4"/>
          <p:cNvSpPr>
            <a:spLocks noGrp="1"/>
          </p:cNvSpPr>
          <p:nvPr>
            <p:ph type="ftr" sz="quarter" idx="11"/>
          </p:nvPr>
        </p:nvSpPr>
        <p:spPr/>
        <p:txBody>
          <a:bodyPr/>
          <a:lstStyle/>
          <a:p>
            <a:endParaRPr altLang="en-US">
              <a:solidFill>
                <a:prstClr val="black">
                  <a:tint val="75000"/>
                </a:prstClr>
              </a:solidFill>
              <a:ea typeface="方正舒体" panose="02010601030101010101" pitchFamily="2" charset="-122"/>
            </a:endParaRPr>
          </a:p>
        </p:txBody>
      </p:sp>
      <p:sp>
        <p:nvSpPr>
          <p:cNvPr id="6" name="Slide Number Placeholder 5"/>
          <p:cNvSpPr>
            <a:spLocks noGrp="1"/>
          </p:cNvSpPr>
          <p:nvPr>
            <p:ph type="sldNum" sz="quarter" idx="12"/>
          </p:nvPr>
        </p:nvSpPr>
        <p:spPr/>
        <p:txBody>
          <a:body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spTree>
    <p:extLst>
      <p:ext uri="{BB962C8B-B14F-4D97-AF65-F5344CB8AC3E}">
        <p14:creationId xmlns:p14="http://schemas.microsoft.com/office/powerpoint/2010/main" val="2976122431"/>
      </p:ext>
    </p:extLst>
  </p:cSld>
  <p:clrMapOvr>
    <a:masterClrMapping/>
  </p:clrMapOvr>
  <p:transition spd="slow">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7331382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4841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69255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0702031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659829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2264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endParaRPr lang="en-US" altLang="zh-CN"/>
          </a:p>
        </p:txBody>
      </p:sp>
      <p:sp>
        <p:nvSpPr>
          <p:cNvPr id="6" name="Rectangle 8"/>
          <p:cNvSpPr>
            <a:spLocks noGrp="1" noChangeArrowheads="1"/>
          </p:cNvSpPr>
          <p:nvPr>
            <p:ph type="ftr" sz="quarter" idx="11"/>
          </p:nvPr>
        </p:nvSpPr>
        <p:spPr>
          <a:ln/>
        </p:spPr>
        <p:txBody>
          <a:bodyPr/>
          <a:lstStyle>
            <a:lvl1pPr>
              <a:defRPr/>
            </a:lvl1pPr>
          </a:lstStyle>
          <a:p>
            <a:endParaRPr lang="en-US" altLang="zh-CN"/>
          </a:p>
        </p:txBody>
      </p:sp>
      <p:sp>
        <p:nvSpPr>
          <p:cNvPr id="7" name="Rectangle 9"/>
          <p:cNvSpPr>
            <a:spLocks noGrp="1" noChangeArrowheads="1"/>
          </p:cNvSpPr>
          <p:nvPr>
            <p:ph type="sldNum" sz="quarter" idx="12"/>
          </p:nvPr>
        </p:nvSpPr>
        <p:spPr>
          <a:ln/>
        </p:spPr>
        <p:txBody>
          <a:bodyPr/>
          <a:lstStyle>
            <a:lvl1pPr>
              <a:defRPr/>
            </a:lvl1pPr>
          </a:lstStyle>
          <a:p>
            <a:fld id="{4A74CC37-C066-4406-8937-951E31A9F4A1}" type="slidenum">
              <a:rPr lang="en-US" altLang="zh-CN" smtClean="0"/>
              <a:pPr/>
              <a:t>‹#›</a:t>
            </a:fld>
            <a:endParaRPr lang="en-US" altLang="zh-CN"/>
          </a:p>
        </p:txBody>
      </p:sp>
    </p:spTree>
    <p:extLst>
      <p:ext uri="{BB962C8B-B14F-4D97-AF65-F5344CB8AC3E}">
        <p14:creationId xmlns:p14="http://schemas.microsoft.com/office/powerpoint/2010/main" val="153571729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0632096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48740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6414784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3989571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4390768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1"/>
            <a:ext cx="11582400" cy="9937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268413"/>
            <a:ext cx="53848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68413"/>
            <a:ext cx="53848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5225"/>
            <a:ext cx="2844800" cy="476250"/>
          </a:xfrm>
        </p:spPr>
        <p:txBody>
          <a:bodyPr/>
          <a:lstStyle>
            <a:lvl1pPr>
              <a:defRPr/>
            </a:lvl1pPr>
          </a:lstStyle>
          <a:p>
            <a:fld id="{3DD23712-E232-44DD-B1BA-E9DC0A2A6525}" type="datetime1">
              <a:rPr lang="zh-CN" altLang="en-US">
                <a:solidFill>
                  <a:prstClr val="black">
                    <a:tint val="75000"/>
                  </a:prstClr>
                </a:solidFill>
              </a:rPr>
              <a:pPr/>
              <a:t>2022/10/17</a:t>
            </a:fld>
            <a:endParaRPr lang="en-US" altLang="zh-CN">
              <a:solidFill>
                <a:prstClr val="black">
                  <a:tint val="75000"/>
                </a:prstClr>
              </a:solidFill>
            </a:endParaRPr>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solidFill>
                <a:prstClr val="black">
                  <a:tint val="75000"/>
                </a:prstClr>
              </a:solidFill>
            </a:endParaRPr>
          </a:p>
        </p:txBody>
      </p:sp>
      <p:sp>
        <p:nvSpPr>
          <p:cNvPr id="7" name="灯片编号占位符 6"/>
          <p:cNvSpPr>
            <a:spLocks noGrp="1"/>
          </p:cNvSpPr>
          <p:nvPr>
            <p:ph type="sldNum" sz="quarter" idx="12"/>
          </p:nvPr>
        </p:nvSpPr>
        <p:spPr>
          <a:xfrm>
            <a:off x="8879417" y="6597650"/>
            <a:ext cx="3215216" cy="196850"/>
          </a:xfrm>
        </p:spPr>
        <p:txBody>
          <a:bodyPr/>
          <a:lstStyle>
            <a:lvl1pPr>
              <a:defRPr/>
            </a:lvl1pPr>
          </a:lstStyle>
          <a:p>
            <a:fld id="{B2C6077D-F619-437C-86E5-73ED8ED2C9E3}" type="slidenum">
              <a:rPr lang="en-US" altLang="zh-CN">
                <a:solidFill>
                  <a:prstClr val="black">
                    <a:tint val="75000"/>
                  </a:prstClr>
                </a:solidFill>
              </a:rPr>
              <a:pPr/>
              <a:t>‹#›</a:t>
            </a:fld>
            <a:endParaRPr lang="en-US" altLang="zh-CN">
              <a:solidFill>
                <a:prstClr val="black">
                  <a:tint val="75000"/>
                </a:prstClr>
              </a:solidFill>
            </a:endParaRPr>
          </a:p>
        </p:txBody>
      </p:sp>
    </p:spTree>
    <p:extLst>
      <p:ext uri="{BB962C8B-B14F-4D97-AF65-F5344CB8AC3E}">
        <p14:creationId xmlns:p14="http://schemas.microsoft.com/office/powerpoint/2010/main" val="19341334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040384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80135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4880266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82056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normAutofit/>
          </a:bodyPr>
          <a:lstStyle>
            <a:lvl1pPr>
              <a:defRPr sz="2400"/>
            </a:lvl1pPr>
            <a:lvl2pPr>
              <a:defRPr sz="1800"/>
            </a:lvl2pPr>
          </a:lstStyle>
          <a:p>
            <a:pPr lvl="0"/>
            <a:r>
              <a:rPr lang="zh-CN" altLang="en-US"/>
              <a:t>编辑母版文本样式</a:t>
            </a:r>
          </a:p>
          <a:p>
            <a:pPr lvl="1"/>
            <a:r>
              <a:rPr lang="zh-CN" altLang="en-US"/>
              <a:t>第二级</a:t>
            </a:r>
          </a:p>
        </p:txBody>
      </p:sp>
      <p:sp>
        <p:nvSpPr>
          <p:cNvPr id="4" name="Date Placeholder 3"/>
          <p:cNvSpPr>
            <a:spLocks noGrp="1"/>
          </p:cNvSpPr>
          <p:nvPr>
            <p:ph type="dt" sz="half" idx="10"/>
          </p:nvPr>
        </p:nvSpPr>
        <p:spPr/>
        <p:txBody>
          <a:bodyPr/>
          <a:lstStyle/>
          <a:p>
            <a:fld id="{F734E0B7-36D1-4F96-B0C4-108DFC2A7FCE}" type="datetimeFigureOut">
              <a:rPr lang="zh-CN" altLang="en-US" smtClean="0"/>
              <a:t>2022/10/17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1CAF75-0C6E-42CA-AEAF-0EB14BC42591}" type="slidenum">
              <a:rPr lang="zh-CN" altLang="en-US" smtClean="0"/>
              <a:t>‹#›</a:t>
            </a:fld>
            <a:endParaRPr lang="zh-CN" altLang="en-US"/>
          </a:p>
        </p:txBody>
      </p:sp>
    </p:spTree>
    <p:extLst>
      <p:ext uri="{BB962C8B-B14F-4D97-AF65-F5344CB8AC3E}">
        <p14:creationId xmlns:p14="http://schemas.microsoft.com/office/powerpoint/2010/main" val="36426443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endParaRPr lang="en-US" altLang="zh-CN"/>
          </a:p>
        </p:txBody>
      </p:sp>
      <p:sp>
        <p:nvSpPr>
          <p:cNvPr id="6" name="Rectangle 8"/>
          <p:cNvSpPr>
            <a:spLocks noGrp="1" noChangeArrowheads="1"/>
          </p:cNvSpPr>
          <p:nvPr>
            <p:ph type="ftr" sz="quarter" idx="11"/>
          </p:nvPr>
        </p:nvSpPr>
        <p:spPr>
          <a:ln/>
        </p:spPr>
        <p:txBody>
          <a:bodyPr/>
          <a:lstStyle>
            <a:lvl1pPr>
              <a:defRPr/>
            </a:lvl1pPr>
          </a:lstStyle>
          <a:p>
            <a:endParaRPr lang="en-US" altLang="zh-CN"/>
          </a:p>
        </p:txBody>
      </p:sp>
      <p:sp>
        <p:nvSpPr>
          <p:cNvPr id="7" name="Rectangle 9"/>
          <p:cNvSpPr>
            <a:spLocks noGrp="1" noChangeArrowheads="1"/>
          </p:cNvSpPr>
          <p:nvPr>
            <p:ph type="sldNum" sz="quarter" idx="12"/>
          </p:nvPr>
        </p:nvSpPr>
        <p:spPr>
          <a:ln/>
        </p:spPr>
        <p:txBody>
          <a:bodyPr/>
          <a:lstStyle>
            <a:lvl1pPr>
              <a:defRPr/>
            </a:lvl1pPr>
          </a:lstStyle>
          <a:p>
            <a:fld id="{24A684B3-99DE-4BBB-8DFD-051BB258CDE4}" type="slidenum">
              <a:rPr lang="en-US" altLang="zh-CN" smtClean="0"/>
              <a:pPr/>
              <a:t>‹#›</a:t>
            </a:fld>
            <a:endParaRPr lang="en-US" altLang="zh-CN"/>
          </a:p>
        </p:txBody>
      </p:sp>
    </p:spTree>
    <p:extLst>
      <p:ext uri="{BB962C8B-B14F-4D97-AF65-F5344CB8AC3E}">
        <p14:creationId xmlns:p14="http://schemas.microsoft.com/office/powerpoint/2010/main" val="36437594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410515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0844598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950266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2181459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0959415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4213086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05621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endParaRPr lang="en-US" altLang="zh-CN"/>
          </a:p>
        </p:txBody>
      </p:sp>
      <p:sp>
        <p:nvSpPr>
          <p:cNvPr id="5" name="Rectangle 8"/>
          <p:cNvSpPr>
            <a:spLocks noGrp="1" noChangeArrowheads="1"/>
          </p:cNvSpPr>
          <p:nvPr>
            <p:ph type="ftr" sz="quarter" idx="11"/>
          </p:nvPr>
        </p:nvSpPr>
        <p:spPr>
          <a:ln/>
        </p:spPr>
        <p:txBody>
          <a:bodyPr/>
          <a:lstStyle>
            <a:lvl1pPr>
              <a:defRPr/>
            </a:lvl1pPr>
          </a:lstStyle>
          <a:p>
            <a:endParaRPr lang="en-US" altLang="zh-CN"/>
          </a:p>
        </p:txBody>
      </p:sp>
      <p:sp>
        <p:nvSpPr>
          <p:cNvPr id="6" name="Rectangle 9"/>
          <p:cNvSpPr>
            <a:spLocks noGrp="1" noChangeArrowheads="1"/>
          </p:cNvSpPr>
          <p:nvPr>
            <p:ph type="sldNum" sz="quarter" idx="12"/>
          </p:nvPr>
        </p:nvSpPr>
        <p:spPr>
          <a:ln/>
        </p:spPr>
        <p:txBody>
          <a:bodyPr/>
          <a:lstStyle>
            <a:lvl1pPr>
              <a:defRPr/>
            </a:lvl1pPr>
          </a:lstStyle>
          <a:p>
            <a:fld id="{9196CFC1-C99A-4BB2-81F3-59AF61CB4212}" type="slidenum">
              <a:rPr lang="en-US" altLang="zh-CN" smtClean="0"/>
              <a:pPr/>
              <a:t>‹#›</a:t>
            </a:fld>
            <a:endParaRPr lang="en-US" altLang="zh-CN"/>
          </a:p>
        </p:txBody>
      </p:sp>
    </p:spTree>
    <p:extLst>
      <p:ext uri="{BB962C8B-B14F-4D97-AF65-F5344CB8AC3E}">
        <p14:creationId xmlns:p14="http://schemas.microsoft.com/office/powerpoint/2010/main" val="2413181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5146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609600"/>
            <a:ext cx="73406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endParaRPr lang="en-US" altLang="zh-CN"/>
          </a:p>
        </p:txBody>
      </p:sp>
      <p:sp>
        <p:nvSpPr>
          <p:cNvPr id="5" name="Rectangle 8"/>
          <p:cNvSpPr>
            <a:spLocks noGrp="1" noChangeArrowheads="1"/>
          </p:cNvSpPr>
          <p:nvPr>
            <p:ph type="ftr" sz="quarter" idx="11"/>
          </p:nvPr>
        </p:nvSpPr>
        <p:spPr>
          <a:ln/>
        </p:spPr>
        <p:txBody>
          <a:bodyPr/>
          <a:lstStyle>
            <a:lvl1pPr>
              <a:defRPr/>
            </a:lvl1pPr>
          </a:lstStyle>
          <a:p>
            <a:endParaRPr lang="en-US" altLang="zh-CN"/>
          </a:p>
        </p:txBody>
      </p:sp>
      <p:sp>
        <p:nvSpPr>
          <p:cNvPr id="6" name="Rectangle 9"/>
          <p:cNvSpPr>
            <a:spLocks noGrp="1" noChangeArrowheads="1"/>
          </p:cNvSpPr>
          <p:nvPr>
            <p:ph type="sldNum" sz="quarter" idx="12"/>
          </p:nvPr>
        </p:nvSpPr>
        <p:spPr>
          <a:ln/>
        </p:spPr>
        <p:txBody>
          <a:bodyPr/>
          <a:lstStyle>
            <a:lvl1pPr>
              <a:defRPr/>
            </a:lvl1pPr>
          </a:lstStyle>
          <a:p>
            <a:fld id="{5BE21ACA-C22C-4453-8D0F-E32DF0A20CD3}" type="slidenum">
              <a:rPr lang="en-US" altLang="zh-CN" smtClean="0"/>
              <a:pPr/>
              <a:t>‹#›</a:t>
            </a:fld>
            <a:endParaRPr lang="en-US" altLang="zh-CN"/>
          </a:p>
        </p:txBody>
      </p:sp>
    </p:spTree>
    <p:extLst>
      <p:ext uri="{BB962C8B-B14F-4D97-AF65-F5344CB8AC3E}">
        <p14:creationId xmlns:p14="http://schemas.microsoft.com/office/powerpoint/2010/main" val="2338633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7"/>
          <p:cNvSpPr>
            <a:spLocks noGrp="1" noChangeArrowheads="1"/>
          </p:cNvSpPr>
          <p:nvPr>
            <p:ph type="dt" sz="half" idx="10"/>
          </p:nvPr>
        </p:nvSpPr>
        <p:spPr>
          <a:ln/>
        </p:spPr>
        <p:txBody>
          <a:bodyPr/>
          <a:lstStyle>
            <a:lvl1pPr>
              <a:defRPr/>
            </a:lvl1pPr>
          </a:lstStyle>
          <a:p>
            <a:fld id="{CDCD0439-2AA7-4F57-9D20-2020B1097E88}"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1AEBB967-EBC0-4693-99A0-930A935E898F}" type="slidenum">
              <a:rPr lang="zh-CN" altLang="en-US" smtClean="0"/>
              <a:t>‹#›</a:t>
            </a:fld>
            <a:endParaRPr lang="zh-CN" altLang="en-US"/>
          </a:p>
        </p:txBody>
      </p:sp>
    </p:spTree>
    <p:extLst>
      <p:ext uri="{BB962C8B-B14F-4D97-AF65-F5344CB8AC3E}">
        <p14:creationId xmlns:p14="http://schemas.microsoft.com/office/powerpoint/2010/main" val="3234240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CDCD0439-2AA7-4F57-9D20-2020B1097E88}"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1AEBB967-EBC0-4693-99A0-930A935E898F}" type="slidenum">
              <a:rPr lang="zh-CN" altLang="en-US" smtClean="0"/>
              <a:t>‹#›</a:t>
            </a:fld>
            <a:endParaRPr lang="zh-CN" altLang="en-US"/>
          </a:p>
        </p:txBody>
      </p:sp>
    </p:spTree>
    <p:extLst>
      <p:ext uri="{BB962C8B-B14F-4D97-AF65-F5344CB8AC3E}">
        <p14:creationId xmlns:p14="http://schemas.microsoft.com/office/powerpoint/2010/main" val="2974029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a:ln/>
        </p:spPr>
        <p:txBody>
          <a:bodyPr/>
          <a:lstStyle>
            <a:lvl1pPr>
              <a:defRPr/>
            </a:lvl1pPr>
          </a:lstStyle>
          <a:p>
            <a:fld id="{CDCD0439-2AA7-4F57-9D20-2020B1097E88}"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1AEBB967-EBC0-4693-99A0-930A935E898F}" type="slidenum">
              <a:rPr lang="zh-CN" altLang="en-US" smtClean="0"/>
              <a:t>‹#›</a:t>
            </a:fld>
            <a:endParaRPr lang="zh-CN" altLang="en-US"/>
          </a:p>
        </p:txBody>
      </p:sp>
    </p:spTree>
    <p:extLst>
      <p:ext uri="{BB962C8B-B14F-4D97-AF65-F5344CB8AC3E}">
        <p14:creationId xmlns:p14="http://schemas.microsoft.com/office/powerpoint/2010/main" val="1989554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ln/>
        </p:spPr>
        <p:txBody>
          <a:bodyPr/>
          <a:lstStyle>
            <a:lvl1pPr>
              <a:defRPr/>
            </a:lvl1pPr>
          </a:lstStyle>
          <a:p>
            <a:fld id="{CDCD0439-2AA7-4F57-9D20-2020B1097E88}"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1AEBB967-EBC0-4693-99A0-930A935E898F}" type="slidenum">
              <a:rPr lang="zh-CN" altLang="en-US" smtClean="0"/>
              <a:t>‹#›</a:t>
            </a:fld>
            <a:endParaRPr lang="zh-CN" altLang="en-US"/>
          </a:p>
        </p:txBody>
      </p:sp>
    </p:spTree>
    <p:extLst>
      <p:ext uri="{BB962C8B-B14F-4D97-AF65-F5344CB8AC3E}">
        <p14:creationId xmlns:p14="http://schemas.microsoft.com/office/powerpoint/2010/main" val="2368292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a:ln/>
        </p:spPr>
        <p:txBody>
          <a:bodyPr/>
          <a:lstStyle>
            <a:lvl1pPr>
              <a:defRPr/>
            </a:lvl1pPr>
          </a:lstStyle>
          <a:p>
            <a:fld id="{CDCD0439-2AA7-4F57-9D20-2020B1097E88}" type="datetimeFigureOut">
              <a:rPr lang="zh-CN" altLang="en-US" smtClean="0"/>
              <a:t>2022/10/17</a:t>
            </a:fld>
            <a:endParaRPr lang="zh-CN" altLang="en-US"/>
          </a:p>
        </p:txBody>
      </p:sp>
      <p:sp>
        <p:nvSpPr>
          <p:cNvPr id="8" name="Rectangle 8"/>
          <p:cNvSpPr>
            <a:spLocks noGrp="1" noChangeArrowheads="1"/>
          </p:cNvSpPr>
          <p:nvPr>
            <p:ph type="ftr" sz="quarter" idx="11"/>
          </p:nvPr>
        </p:nvSpPr>
        <p:spPr>
          <a:ln/>
        </p:spPr>
        <p:txBody>
          <a:bodyPr/>
          <a:lstStyle>
            <a:lvl1pPr>
              <a:defRPr/>
            </a:lvl1pPr>
          </a:lstStyle>
          <a:p>
            <a:endParaRPr lang="zh-CN" altLang="en-US"/>
          </a:p>
        </p:txBody>
      </p:sp>
      <p:sp>
        <p:nvSpPr>
          <p:cNvPr id="9" name="Rectangle 9"/>
          <p:cNvSpPr>
            <a:spLocks noGrp="1" noChangeArrowheads="1"/>
          </p:cNvSpPr>
          <p:nvPr>
            <p:ph type="sldNum" sz="quarter" idx="12"/>
          </p:nvPr>
        </p:nvSpPr>
        <p:spPr>
          <a:ln/>
        </p:spPr>
        <p:txBody>
          <a:bodyPr/>
          <a:lstStyle>
            <a:lvl1pPr>
              <a:defRPr/>
            </a:lvl1pPr>
          </a:lstStyle>
          <a:p>
            <a:fld id="{1AEBB967-EBC0-4693-99A0-930A935E898F}" type="slidenum">
              <a:rPr lang="zh-CN" altLang="en-US" smtClean="0"/>
              <a:t>‹#›</a:t>
            </a:fld>
            <a:endParaRPr lang="zh-CN" altLang="en-US"/>
          </a:p>
        </p:txBody>
      </p:sp>
    </p:spTree>
    <p:extLst>
      <p:ext uri="{BB962C8B-B14F-4D97-AF65-F5344CB8AC3E}">
        <p14:creationId xmlns:p14="http://schemas.microsoft.com/office/powerpoint/2010/main" val="473041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a:ln/>
        </p:spPr>
        <p:txBody>
          <a:bodyPr/>
          <a:lstStyle>
            <a:lvl1pPr>
              <a:defRPr/>
            </a:lvl1pPr>
          </a:lstStyle>
          <a:p>
            <a:fld id="{CDCD0439-2AA7-4F57-9D20-2020B1097E88}" type="datetimeFigureOut">
              <a:rPr lang="zh-CN" altLang="en-US" smtClean="0"/>
              <a:t>2022/10/17</a:t>
            </a:fld>
            <a:endParaRPr lang="zh-CN" altLang="en-US"/>
          </a:p>
        </p:txBody>
      </p:sp>
      <p:sp>
        <p:nvSpPr>
          <p:cNvPr id="4" name="Rectangle 8"/>
          <p:cNvSpPr>
            <a:spLocks noGrp="1" noChangeArrowheads="1"/>
          </p:cNvSpPr>
          <p:nvPr>
            <p:ph type="ftr" sz="quarter" idx="11"/>
          </p:nvPr>
        </p:nvSpPr>
        <p:spPr>
          <a:ln/>
        </p:spPr>
        <p:txBody>
          <a:bodyPr/>
          <a:lstStyle>
            <a:lvl1pPr>
              <a:defRPr/>
            </a:lvl1pPr>
          </a:lstStyle>
          <a:p>
            <a:endParaRPr lang="zh-CN" altLang="en-US"/>
          </a:p>
        </p:txBody>
      </p:sp>
      <p:sp>
        <p:nvSpPr>
          <p:cNvPr id="5" name="Rectangle 9"/>
          <p:cNvSpPr>
            <a:spLocks noGrp="1" noChangeArrowheads="1"/>
          </p:cNvSpPr>
          <p:nvPr>
            <p:ph type="sldNum" sz="quarter" idx="12"/>
          </p:nvPr>
        </p:nvSpPr>
        <p:spPr>
          <a:ln/>
        </p:spPr>
        <p:txBody>
          <a:bodyPr/>
          <a:lstStyle>
            <a:lvl1pPr>
              <a:defRPr/>
            </a:lvl1pPr>
          </a:lstStyle>
          <a:p>
            <a:fld id="{1AEBB967-EBC0-4693-99A0-930A935E898F}" type="slidenum">
              <a:rPr lang="zh-CN" altLang="en-US" smtClean="0"/>
              <a:t>‹#›</a:t>
            </a:fld>
            <a:endParaRPr lang="zh-CN" altLang="en-US"/>
          </a:p>
        </p:txBody>
      </p:sp>
    </p:spTree>
    <p:extLst>
      <p:ext uri="{BB962C8B-B14F-4D97-AF65-F5344CB8AC3E}">
        <p14:creationId xmlns:p14="http://schemas.microsoft.com/office/powerpoint/2010/main" val="2545187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CDCD0439-2AA7-4F57-9D20-2020B1097E88}" type="datetimeFigureOut">
              <a:rPr lang="zh-CN" altLang="en-US" smtClean="0"/>
              <a:t>2022/10/17</a:t>
            </a:fld>
            <a:endParaRPr lang="zh-CN" altLang="en-US"/>
          </a:p>
        </p:txBody>
      </p:sp>
      <p:sp>
        <p:nvSpPr>
          <p:cNvPr id="3" name="Rectangle 8"/>
          <p:cNvSpPr>
            <a:spLocks noGrp="1" noChangeArrowheads="1"/>
          </p:cNvSpPr>
          <p:nvPr>
            <p:ph type="ftr" sz="quarter" idx="11"/>
          </p:nvPr>
        </p:nvSpPr>
        <p:spPr>
          <a:ln/>
        </p:spPr>
        <p:txBody>
          <a:bodyPr/>
          <a:lstStyle>
            <a:lvl1pPr>
              <a:defRPr/>
            </a:lvl1pPr>
          </a:lstStyle>
          <a:p>
            <a:endParaRPr lang="zh-CN" altLang="en-US"/>
          </a:p>
        </p:txBody>
      </p:sp>
      <p:sp>
        <p:nvSpPr>
          <p:cNvPr id="4" name="Rectangle 9"/>
          <p:cNvSpPr>
            <a:spLocks noGrp="1" noChangeArrowheads="1"/>
          </p:cNvSpPr>
          <p:nvPr>
            <p:ph type="sldNum" sz="quarter" idx="12"/>
          </p:nvPr>
        </p:nvSpPr>
        <p:spPr>
          <a:ln/>
        </p:spPr>
        <p:txBody>
          <a:bodyPr/>
          <a:lstStyle>
            <a:lvl1pPr>
              <a:defRPr/>
            </a:lvl1pPr>
          </a:lstStyle>
          <a:p>
            <a:fld id="{1AEBB967-EBC0-4693-99A0-930A935E898F}" type="slidenum">
              <a:rPr lang="zh-CN" altLang="en-US" smtClean="0"/>
              <a:t>‹#›</a:t>
            </a:fld>
            <a:endParaRPr lang="zh-CN" altLang="en-US"/>
          </a:p>
        </p:txBody>
      </p:sp>
    </p:spTree>
    <p:extLst>
      <p:ext uri="{BB962C8B-B14F-4D97-AF65-F5344CB8AC3E}">
        <p14:creationId xmlns:p14="http://schemas.microsoft.com/office/powerpoint/2010/main" val="522243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2786743"/>
            <a:ext cx="10515600" cy="1070339"/>
          </a:xfrm>
        </p:spPr>
        <p:txBody>
          <a:bodyPr anchor="b"/>
          <a:lstStyle>
            <a:lvl1pPr>
              <a:defRPr sz="4800">
                <a:solidFill>
                  <a:schemeClr val="tx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3884070"/>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734E0B7-36D1-4F96-B0C4-108DFC2A7FCE}" type="datetimeFigureOut">
              <a:rPr lang="zh-CN" altLang="en-US" smtClean="0"/>
              <a:t>2022/10/17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1CAF75-0C6E-42CA-AEAF-0EB14BC42591}" type="slidenum">
              <a:rPr lang="zh-CN" altLang="en-US" smtClean="0"/>
              <a:t>‹#›</a:t>
            </a:fld>
            <a:endParaRPr lang="zh-CN" altLang="en-US"/>
          </a:p>
        </p:txBody>
      </p:sp>
    </p:spTree>
    <p:extLst>
      <p:ext uri="{BB962C8B-B14F-4D97-AF65-F5344CB8AC3E}">
        <p14:creationId xmlns:p14="http://schemas.microsoft.com/office/powerpoint/2010/main" val="2232456625"/>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CDCD0439-2AA7-4F57-9D20-2020B1097E88}"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1AEBB967-EBC0-4693-99A0-930A935E898F}" type="slidenum">
              <a:rPr lang="zh-CN" altLang="en-US" smtClean="0"/>
              <a:t>‹#›</a:t>
            </a:fld>
            <a:endParaRPr lang="zh-CN" altLang="en-US"/>
          </a:p>
        </p:txBody>
      </p:sp>
    </p:spTree>
    <p:extLst>
      <p:ext uri="{BB962C8B-B14F-4D97-AF65-F5344CB8AC3E}">
        <p14:creationId xmlns:p14="http://schemas.microsoft.com/office/powerpoint/2010/main" val="2469767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CDCD0439-2AA7-4F57-9D20-2020B1097E88}"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1AEBB967-EBC0-4693-99A0-930A935E898F}" type="slidenum">
              <a:rPr lang="zh-CN" altLang="en-US" smtClean="0"/>
              <a:t>‹#›</a:t>
            </a:fld>
            <a:endParaRPr lang="zh-CN" altLang="en-US"/>
          </a:p>
        </p:txBody>
      </p:sp>
    </p:spTree>
    <p:extLst>
      <p:ext uri="{BB962C8B-B14F-4D97-AF65-F5344CB8AC3E}">
        <p14:creationId xmlns:p14="http://schemas.microsoft.com/office/powerpoint/2010/main" val="40485571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CDCD0439-2AA7-4F57-9D20-2020B1097E88}"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1AEBB967-EBC0-4693-99A0-930A935E898F}" type="slidenum">
              <a:rPr lang="zh-CN" altLang="en-US" smtClean="0"/>
              <a:t>‹#›</a:t>
            </a:fld>
            <a:endParaRPr lang="zh-CN" altLang="en-US"/>
          </a:p>
        </p:txBody>
      </p:sp>
    </p:spTree>
    <p:extLst>
      <p:ext uri="{BB962C8B-B14F-4D97-AF65-F5344CB8AC3E}">
        <p14:creationId xmlns:p14="http://schemas.microsoft.com/office/powerpoint/2010/main" val="27457588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5146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609600"/>
            <a:ext cx="73406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CDCD0439-2AA7-4F57-9D20-2020B1097E88}"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1AEBB967-EBC0-4693-99A0-930A935E898F}" type="slidenum">
              <a:rPr lang="zh-CN" altLang="en-US" smtClean="0"/>
              <a:t>‹#›</a:t>
            </a:fld>
            <a:endParaRPr lang="zh-CN" altLang="en-US"/>
          </a:p>
        </p:txBody>
      </p:sp>
    </p:spTree>
    <p:extLst>
      <p:ext uri="{BB962C8B-B14F-4D97-AF65-F5344CB8AC3E}">
        <p14:creationId xmlns:p14="http://schemas.microsoft.com/office/powerpoint/2010/main" val="28279763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34433" y="0"/>
            <a:ext cx="10972800" cy="692150"/>
          </a:xfrm>
        </p:spPr>
        <p:txBody>
          <a:bodyPr/>
          <a:lstStyle/>
          <a:p>
            <a:r>
              <a:rPr lang="zh-CN" altLang="en-US"/>
              <a:t>单击此处编辑母版标题样式</a:t>
            </a:r>
          </a:p>
        </p:txBody>
      </p:sp>
      <p:sp>
        <p:nvSpPr>
          <p:cNvPr id="3" name="文本占位符 2"/>
          <p:cNvSpPr>
            <a:spLocks noGrp="1"/>
          </p:cNvSpPr>
          <p:nvPr>
            <p:ph type="body" sz="half" idx="1"/>
          </p:nvPr>
        </p:nvSpPr>
        <p:spPr>
          <a:xfrm>
            <a:off x="527051" y="836613"/>
            <a:ext cx="5528733" cy="5472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58985" y="836613"/>
            <a:ext cx="5530849" cy="26590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58985" y="3648075"/>
            <a:ext cx="5530849" cy="2660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5225"/>
            <a:ext cx="2844800" cy="476250"/>
          </a:xfrm>
        </p:spPr>
        <p:txBody>
          <a:bodyPr/>
          <a:lstStyle>
            <a:lvl1pPr>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US" altLang="zh-CN" sz="1400" b="0" i="0" u="none" strike="noStrike" kern="1200" cap="none" spc="0" normalizeH="0" baseline="0" noProof="0">
              <a:ln>
                <a:noFill/>
              </a:ln>
              <a:solidFill>
                <a:srgbClr val="010000"/>
              </a:solidFill>
              <a:effectLst/>
              <a:uLnTx/>
              <a:uFillTx/>
              <a:latin typeface="Tahoma"/>
              <a:ea typeface="宋体"/>
              <a:cs typeface="+mn-cs"/>
            </a:endParaRPr>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US" altLang="zh-CN" sz="1400" b="0" i="0" u="none" strike="noStrike" kern="1200" cap="none" spc="0" normalizeH="0" baseline="0" noProof="0">
              <a:ln>
                <a:noFill/>
              </a:ln>
              <a:solidFill>
                <a:srgbClr val="010000"/>
              </a:solidFill>
              <a:effectLst/>
              <a:uLnTx/>
              <a:uFillTx/>
              <a:latin typeface="Tahoma"/>
              <a:ea typeface="宋体"/>
              <a:cs typeface="+mn-cs"/>
            </a:endParaRPr>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fld id="{AAE32D51-C05B-463C-A6A1-77E6E123D63F}" type="slidenum">
              <a:rPr kumimoji="0" lang="en-US" altLang="zh-CN" sz="1400" b="0" i="0" u="none" strike="noStrike" kern="1200" cap="none" spc="0" normalizeH="0" baseline="0" noProof="0">
                <a:ln>
                  <a:noFill/>
                </a:ln>
                <a:solidFill>
                  <a:srgbClr val="010000"/>
                </a:solidFill>
                <a:effectLst/>
                <a:uLnTx/>
                <a:uFillTx/>
                <a:latin typeface="Tahoma" panose="020B0604030504040204" pitchFamily="34" charset="0"/>
                <a:ea typeface="宋体"/>
                <a:cs typeface="+mn-cs"/>
              </a:rPr>
              <a:pPr marL="0" marR="0" lvl="0" indent="0" algn="r" defTabSz="914400" rtl="0" eaLnBrk="1" fontAlgn="auto" latinLnBrk="0" hangingPunct="1">
                <a:lnSpc>
                  <a:spcPct val="100000"/>
                </a:lnSpc>
                <a:spcBef>
                  <a:spcPct val="20000"/>
                </a:spcBef>
                <a:spcAft>
                  <a:spcPts val="0"/>
                </a:spcAft>
                <a:buClrTx/>
                <a:buSzTx/>
                <a:buFontTx/>
                <a:buNone/>
                <a:tabLst/>
                <a:defRPr/>
              </a:pPr>
              <a:t>‹#›</a:t>
            </a:fld>
            <a:endParaRPr kumimoji="0" lang="en-US" altLang="zh-CN" sz="1400" b="0" i="0" u="none" strike="noStrike" kern="1200" cap="none" spc="0" normalizeH="0" baseline="0" noProof="0">
              <a:ln>
                <a:noFill/>
              </a:ln>
              <a:solidFill>
                <a:srgbClr val="010000"/>
              </a:solidFill>
              <a:effectLst/>
              <a:uLnTx/>
              <a:uFillTx/>
              <a:latin typeface="Tahoma" panose="020B0604030504040204" pitchFamily="34" charset="0"/>
              <a:ea typeface="宋体"/>
              <a:cs typeface="+mn-cs"/>
            </a:endParaRPr>
          </a:p>
        </p:txBody>
      </p:sp>
    </p:spTree>
    <p:extLst>
      <p:ext uri="{BB962C8B-B14F-4D97-AF65-F5344CB8AC3E}">
        <p14:creationId xmlns:p14="http://schemas.microsoft.com/office/powerpoint/2010/main" val="8113247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34433" y="0"/>
            <a:ext cx="10972800" cy="692150"/>
          </a:xfrm>
        </p:spPr>
        <p:txBody>
          <a:bodyPr/>
          <a:lstStyle/>
          <a:p>
            <a:r>
              <a:rPr lang="zh-CN" altLang="en-US"/>
              <a:t>单击此处编辑母版标题样式</a:t>
            </a:r>
          </a:p>
        </p:txBody>
      </p:sp>
      <p:sp>
        <p:nvSpPr>
          <p:cNvPr id="3" name="文本占位符 2"/>
          <p:cNvSpPr>
            <a:spLocks noGrp="1"/>
          </p:cNvSpPr>
          <p:nvPr>
            <p:ph type="body" sz="half" idx="1"/>
          </p:nvPr>
        </p:nvSpPr>
        <p:spPr>
          <a:xfrm>
            <a:off x="527051" y="836613"/>
            <a:ext cx="5528733" cy="5472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58985" y="836613"/>
            <a:ext cx="5530849" cy="5472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5225"/>
            <a:ext cx="2844800" cy="476250"/>
          </a:xfrm>
        </p:spPr>
        <p:txBody>
          <a:bodyPr/>
          <a:lstStyle>
            <a:lvl1pPr>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US" altLang="zh-CN" sz="1400" b="0" i="0" u="none" strike="noStrike" kern="1200" cap="none" spc="0" normalizeH="0" baseline="0" noProof="0">
              <a:ln>
                <a:noFill/>
              </a:ln>
              <a:solidFill>
                <a:srgbClr val="010000"/>
              </a:solidFill>
              <a:effectLst/>
              <a:uLnTx/>
              <a:uFillTx/>
              <a:latin typeface="Tahoma"/>
              <a:ea typeface="宋体"/>
              <a:cs typeface="+mn-cs"/>
            </a:endParaRPr>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US" altLang="zh-CN" sz="1400" b="0" i="0" u="none" strike="noStrike" kern="1200" cap="none" spc="0" normalizeH="0" baseline="0" noProof="0">
              <a:ln>
                <a:noFill/>
              </a:ln>
              <a:solidFill>
                <a:srgbClr val="010000"/>
              </a:solidFill>
              <a:effectLst/>
              <a:uLnTx/>
              <a:uFillTx/>
              <a:latin typeface="Tahoma"/>
              <a:ea typeface="宋体"/>
              <a:cs typeface="+mn-cs"/>
            </a:endParaRPr>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fld id="{644E73B7-B2CD-42BD-BF92-032EDE417ED9}" type="slidenum">
              <a:rPr kumimoji="0" lang="en-US" altLang="zh-CN" sz="1400" b="0" i="0" u="none" strike="noStrike" kern="1200" cap="none" spc="0" normalizeH="0" baseline="0" noProof="0">
                <a:ln>
                  <a:noFill/>
                </a:ln>
                <a:solidFill>
                  <a:srgbClr val="010000"/>
                </a:solidFill>
                <a:effectLst/>
                <a:uLnTx/>
                <a:uFillTx/>
                <a:latin typeface="Tahoma" panose="020B0604030504040204" pitchFamily="34" charset="0"/>
                <a:ea typeface="宋体"/>
                <a:cs typeface="+mn-cs"/>
              </a:rPr>
              <a:pPr marL="0" marR="0" lvl="0" indent="0" algn="r" defTabSz="914400" rtl="0" eaLnBrk="1" fontAlgn="auto" latinLnBrk="0" hangingPunct="1">
                <a:lnSpc>
                  <a:spcPct val="100000"/>
                </a:lnSpc>
                <a:spcBef>
                  <a:spcPct val="20000"/>
                </a:spcBef>
                <a:spcAft>
                  <a:spcPts val="0"/>
                </a:spcAft>
                <a:buClrTx/>
                <a:buSzTx/>
                <a:buFontTx/>
                <a:buNone/>
                <a:tabLst/>
                <a:defRPr/>
              </a:pPr>
              <a:t>‹#›</a:t>
            </a:fld>
            <a:endParaRPr kumimoji="0" lang="en-US" altLang="zh-CN" sz="1400" b="0" i="0" u="none" strike="noStrike" kern="1200" cap="none" spc="0" normalizeH="0" baseline="0" noProof="0">
              <a:ln>
                <a:noFill/>
              </a:ln>
              <a:solidFill>
                <a:srgbClr val="010000"/>
              </a:solidFill>
              <a:effectLst/>
              <a:uLnTx/>
              <a:uFillTx/>
              <a:latin typeface="Tahoma" panose="020B0604030504040204" pitchFamily="34" charset="0"/>
              <a:ea typeface="宋体"/>
              <a:cs typeface="+mn-cs"/>
            </a:endParaRPr>
          </a:p>
        </p:txBody>
      </p:sp>
    </p:spTree>
    <p:extLst>
      <p:ext uri="{BB962C8B-B14F-4D97-AF65-F5344CB8AC3E}">
        <p14:creationId xmlns:p14="http://schemas.microsoft.com/office/powerpoint/2010/main" val="17271311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10779365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427826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29502202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2660739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734E0B7-36D1-4F96-B0C4-108DFC2A7FCE}" type="datetimeFigureOut">
              <a:rPr lang="zh-CN" altLang="en-US" smtClean="0"/>
              <a:t>2022/10/17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1CAF75-0C6E-42CA-AEAF-0EB14BC42591}" type="slidenum">
              <a:rPr lang="zh-CN" altLang="en-US" smtClean="0"/>
              <a:t>‹#›</a:t>
            </a:fld>
            <a:endParaRPr lang="zh-CN" altLang="en-US"/>
          </a:p>
        </p:txBody>
      </p:sp>
    </p:spTree>
    <p:extLst>
      <p:ext uri="{BB962C8B-B14F-4D97-AF65-F5344CB8AC3E}">
        <p14:creationId xmlns:p14="http://schemas.microsoft.com/office/powerpoint/2010/main" val="17435096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8" name="Rectangle 8"/>
          <p:cNvSpPr>
            <a:spLocks noGrp="1" noChangeArrowheads="1"/>
          </p:cNvSpPr>
          <p:nvPr>
            <p:ph type="ftr" sz="quarter" idx="11"/>
          </p:nvPr>
        </p:nvSpPr>
        <p:spPr>
          <a:ln/>
        </p:spPr>
        <p:txBody>
          <a:bodyPr/>
          <a:lstStyle>
            <a:lvl1pPr>
              <a:defRPr/>
            </a:lvl1pPr>
          </a:lstStyle>
          <a:p>
            <a:endParaRPr lang="zh-CN" altLang="en-US"/>
          </a:p>
        </p:txBody>
      </p:sp>
      <p:sp>
        <p:nvSpPr>
          <p:cNvPr id="9"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844118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4" name="Rectangle 8"/>
          <p:cNvSpPr>
            <a:spLocks noGrp="1" noChangeArrowheads="1"/>
          </p:cNvSpPr>
          <p:nvPr>
            <p:ph type="ftr" sz="quarter" idx="11"/>
          </p:nvPr>
        </p:nvSpPr>
        <p:spPr>
          <a:ln/>
        </p:spPr>
        <p:txBody>
          <a:bodyPr/>
          <a:lstStyle>
            <a:lvl1pPr>
              <a:defRPr/>
            </a:lvl1pPr>
          </a:lstStyle>
          <a:p>
            <a:endParaRPr lang="zh-CN" altLang="en-US"/>
          </a:p>
        </p:txBody>
      </p:sp>
      <p:sp>
        <p:nvSpPr>
          <p:cNvPr id="5"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7964244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3" name="Rectangle 8"/>
          <p:cNvSpPr>
            <a:spLocks noGrp="1" noChangeArrowheads="1"/>
          </p:cNvSpPr>
          <p:nvPr>
            <p:ph type="ftr" sz="quarter" idx="11"/>
          </p:nvPr>
        </p:nvSpPr>
        <p:spPr>
          <a:ln/>
        </p:spPr>
        <p:txBody>
          <a:bodyPr/>
          <a:lstStyle>
            <a:lvl1pPr>
              <a:defRPr/>
            </a:lvl1pPr>
          </a:lstStyle>
          <a:p>
            <a:endParaRPr lang="zh-CN" altLang="en-US"/>
          </a:p>
        </p:txBody>
      </p:sp>
      <p:sp>
        <p:nvSpPr>
          <p:cNvPr id="4"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18806828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29896374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12711452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3481803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5146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609600"/>
            <a:ext cx="73406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9524211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9160875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a:xfrm>
            <a:off x="1093076" y="872358"/>
            <a:ext cx="9753600" cy="1143000"/>
          </a:xfrm>
        </p:spPr>
        <p:txBody>
          <a:bodyPr/>
          <a:lstStyle/>
          <a:p>
            <a:r>
              <a:rPr lang="zh-CN" altLang="en-US"/>
              <a:t>单击此处编辑母版标题样式</a:t>
            </a:r>
          </a:p>
        </p:txBody>
      </p:sp>
    </p:spTree>
    <p:extLst>
      <p:ext uri="{BB962C8B-B14F-4D97-AF65-F5344CB8AC3E}">
        <p14:creationId xmlns:p14="http://schemas.microsoft.com/office/powerpoint/2010/main" val="16825286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2577060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734E0B7-36D1-4F96-B0C4-108DFC2A7FCE}" type="datetimeFigureOut">
              <a:rPr lang="zh-CN" altLang="en-US" smtClean="0"/>
              <a:t>2022/10/17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51CAF75-0C6E-42CA-AEAF-0EB14BC42591}" type="slidenum">
              <a:rPr lang="zh-CN" altLang="en-US" smtClean="0"/>
              <a:t>‹#›</a:t>
            </a:fld>
            <a:endParaRPr lang="zh-CN" altLang="en-US"/>
          </a:p>
        </p:txBody>
      </p:sp>
    </p:spTree>
    <p:extLst>
      <p:ext uri="{BB962C8B-B14F-4D97-AF65-F5344CB8AC3E}">
        <p14:creationId xmlns:p14="http://schemas.microsoft.com/office/powerpoint/2010/main" val="1435028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28759604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8" name="Rectangle 8"/>
          <p:cNvSpPr>
            <a:spLocks noGrp="1" noChangeArrowheads="1"/>
          </p:cNvSpPr>
          <p:nvPr>
            <p:ph type="ftr" sz="quarter" idx="11"/>
          </p:nvPr>
        </p:nvSpPr>
        <p:spPr>
          <a:ln/>
        </p:spPr>
        <p:txBody>
          <a:bodyPr/>
          <a:lstStyle>
            <a:lvl1pPr>
              <a:defRPr/>
            </a:lvl1pPr>
          </a:lstStyle>
          <a:p>
            <a:endParaRPr lang="zh-CN" altLang="en-US"/>
          </a:p>
        </p:txBody>
      </p:sp>
      <p:sp>
        <p:nvSpPr>
          <p:cNvPr id="9"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19412973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4" name="Rectangle 8"/>
          <p:cNvSpPr>
            <a:spLocks noGrp="1" noChangeArrowheads="1"/>
          </p:cNvSpPr>
          <p:nvPr>
            <p:ph type="ftr" sz="quarter" idx="11"/>
          </p:nvPr>
        </p:nvSpPr>
        <p:spPr>
          <a:ln/>
        </p:spPr>
        <p:txBody>
          <a:bodyPr/>
          <a:lstStyle>
            <a:lvl1pPr>
              <a:defRPr/>
            </a:lvl1pPr>
          </a:lstStyle>
          <a:p>
            <a:endParaRPr lang="zh-CN" altLang="en-US"/>
          </a:p>
        </p:txBody>
      </p:sp>
      <p:sp>
        <p:nvSpPr>
          <p:cNvPr id="5"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29387501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3" name="Rectangle 8"/>
          <p:cNvSpPr>
            <a:spLocks noGrp="1" noChangeArrowheads="1"/>
          </p:cNvSpPr>
          <p:nvPr>
            <p:ph type="ftr" sz="quarter" idx="11"/>
          </p:nvPr>
        </p:nvSpPr>
        <p:spPr>
          <a:ln/>
        </p:spPr>
        <p:txBody>
          <a:bodyPr/>
          <a:lstStyle>
            <a:lvl1pPr>
              <a:defRPr/>
            </a:lvl1pPr>
          </a:lstStyle>
          <a:p>
            <a:endParaRPr lang="zh-CN" altLang="en-US"/>
          </a:p>
        </p:txBody>
      </p:sp>
      <p:sp>
        <p:nvSpPr>
          <p:cNvPr id="4"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16771327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41725543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16318544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42000459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5146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609600"/>
            <a:ext cx="73406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41413382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24111396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815929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734E0B7-36D1-4F96-B0C4-108DFC2A7FCE}" type="datetimeFigureOut">
              <a:rPr lang="zh-CN" altLang="en-US" smtClean="0"/>
              <a:t>2022/10/17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51CAF75-0C6E-42CA-AEAF-0EB14BC42591}" type="slidenum">
              <a:rPr lang="zh-CN" altLang="en-US" smtClean="0"/>
              <a:t>‹#›</a:t>
            </a:fld>
            <a:endParaRPr lang="zh-CN" altLang="en-US"/>
          </a:p>
        </p:txBody>
      </p:sp>
    </p:spTree>
    <p:extLst>
      <p:ext uri="{BB962C8B-B14F-4D97-AF65-F5344CB8AC3E}">
        <p14:creationId xmlns:p14="http://schemas.microsoft.com/office/powerpoint/2010/main" val="14681186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15579026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1727201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8" name="Rectangle 8"/>
          <p:cNvSpPr>
            <a:spLocks noGrp="1" noChangeArrowheads="1"/>
          </p:cNvSpPr>
          <p:nvPr>
            <p:ph type="ftr" sz="quarter" idx="11"/>
          </p:nvPr>
        </p:nvSpPr>
        <p:spPr>
          <a:ln/>
        </p:spPr>
        <p:txBody>
          <a:bodyPr/>
          <a:lstStyle>
            <a:lvl1pPr>
              <a:defRPr/>
            </a:lvl1pPr>
          </a:lstStyle>
          <a:p>
            <a:endParaRPr lang="zh-CN" altLang="en-US"/>
          </a:p>
        </p:txBody>
      </p:sp>
      <p:sp>
        <p:nvSpPr>
          <p:cNvPr id="9"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8112192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4" name="Rectangle 8"/>
          <p:cNvSpPr>
            <a:spLocks noGrp="1" noChangeArrowheads="1"/>
          </p:cNvSpPr>
          <p:nvPr>
            <p:ph type="ftr" sz="quarter" idx="11"/>
          </p:nvPr>
        </p:nvSpPr>
        <p:spPr>
          <a:ln/>
        </p:spPr>
        <p:txBody>
          <a:bodyPr/>
          <a:lstStyle>
            <a:lvl1pPr>
              <a:defRPr/>
            </a:lvl1pPr>
          </a:lstStyle>
          <a:p>
            <a:endParaRPr lang="zh-CN" altLang="en-US"/>
          </a:p>
        </p:txBody>
      </p:sp>
      <p:sp>
        <p:nvSpPr>
          <p:cNvPr id="5"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38650739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3" name="Rectangle 8"/>
          <p:cNvSpPr>
            <a:spLocks noGrp="1" noChangeArrowheads="1"/>
          </p:cNvSpPr>
          <p:nvPr>
            <p:ph type="ftr" sz="quarter" idx="11"/>
          </p:nvPr>
        </p:nvSpPr>
        <p:spPr>
          <a:ln/>
        </p:spPr>
        <p:txBody>
          <a:bodyPr/>
          <a:lstStyle>
            <a:lvl1pPr>
              <a:defRPr/>
            </a:lvl1pPr>
          </a:lstStyle>
          <a:p>
            <a:endParaRPr lang="zh-CN" altLang="en-US"/>
          </a:p>
        </p:txBody>
      </p:sp>
      <p:sp>
        <p:nvSpPr>
          <p:cNvPr id="4"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26291343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36767967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37872807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7792526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5146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609600"/>
            <a:ext cx="73406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37940565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3487062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4E0B7-36D1-4F96-B0C4-108DFC2A7FCE}" type="datetimeFigureOut">
              <a:rPr lang="zh-CN" altLang="en-US" smtClean="0"/>
              <a:t>2022/10/17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51CAF75-0C6E-42CA-AEAF-0EB14BC42591}" type="slidenum">
              <a:rPr lang="zh-CN" altLang="en-US" smtClean="0"/>
              <a:t>‹#›</a:t>
            </a:fld>
            <a:endParaRPr lang="zh-CN" altLang="en-US"/>
          </a:p>
        </p:txBody>
      </p:sp>
    </p:spTree>
    <p:extLst>
      <p:ext uri="{BB962C8B-B14F-4D97-AF65-F5344CB8AC3E}">
        <p14:creationId xmlns:p14="http://schemas.microsoft.com/office/powerpoint/2010/main" val="25717126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12159668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39465059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267903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8" name="Rectangle 8"/>
          <p:cNvSpPr>
            <a:spLocks noGrp="1" noChangeArrowheads="1"/>
          </p:cNvSpPr>
          <p:nvPr>
            <p:ph type="ftr" sz="quarter" idx="11"/>
          </p:nvPr>
        </p:nvSpPr>
        <p:spPr>
          <a:ln/>
        </p:spPr>
        <p:txBody>
          <a:bodyPr/>
          <a:lstStyle>
            <a:lvl1pPr>
              <a:defRPr/>
            </a:lvl1pPr>
          </a:lstStyle>
          <a:p>
            <a:endParaRPr lang="zh-CN" altLang="en-US"/>
          </a:p>
        </p:txBody>
      </p:sp>
      <p:sp>
        <p:nvSpPr>
          <p:cNvPr id="9"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42035606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4" name="Rectangle 8"/>
          <p:cNvSpPr>
            <a:spLocks noGrp="1" noChangeArrowheads="1"/>
          </p:cNvSpPr>
          <p:nvPr>
            <p:ph type="ftr" sz="quarter" idx="11"/>
          </p:nvPr>
        </p:nvSpPr>
        <p:spPr>
          <a:ln/>
        </p:spPr>
        <p:txBody>
          <a:bodyPr/>
          <a:lstStyle>
            <a:lvl1pPr>
              <a:defRPr/>
            </a:lvl1pPr>
          </a:lstStyle>
          <a:p>
            <a:endParaRPr lang="zh-CN" altLang="en-US"/>
          </a:p>
        </p:txBody>
      </p:sp>
      <p:sp>
        <p:nvSpPr>
          <p:cNvPr id="5"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37657822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3" name="Rectangle 8"/>
          <p:cNvSpPr>
            <a:spLocks noGrp="1" noChangeArrowheads="1"/>
          </p:cNvSpPr>
          <p:nvPr>
            <p:ph type="ftr" sz="quarter" idx="11"/>
          </p:nvPr>
        </p:nvSpPr>
        <p:spPr>
          <a:ln/>
        </p:spPr>
        <p:txBody>
          <a:bodyPr/>
          <a:lstStyle>
            <a:lvl1pPr>
              <a:defRPr/>
            </a:lvl1pPr>
          </a:lstStyle>
          <a:p>
            <a:endParaRPr lang="zh-CN" altLang="en-US"/>
          </a:p>
        </p:txBody>
      </p:sp>
      <p:sp>
        <p:nvSpPr>
          <p:cNvPr id="4"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42827138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9614098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39340749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17492300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5146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609600"/>
            <a:ext cx="73406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4E024B5F-9A12-46B7-A563-A2A6A706755B}"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E9B35469-0785-480A-BEBA-D9E97C6360F3}" type="slidenum">
              <a:rPr lang="zh-CN" altLang="en-US" smtClean="0"/>
              <a:t>‹#›</a:t>
            </a:fld>
            <a:endParaRPr lang="zh-CN" altLang="en-US"/>
          </a:p>
        </p:txBody>
      </p:sp>
    </p:spTree>
    <p:extLst>
      <p:ext uri="{BB962C8B-B14F-4D97-AF65-F5344CB8AC3E}">
        <p14:creationId xmlns:p14="http://schemas.microsoft.com/office/powerpoint/2010/main" val="1802862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F734E0B7-36D1-4F96-B0C4-108DFC2A7FCE}" type="datetimeFigureOut">
              <a:rPr lang="zh-CN" altLang="en-US" smtClean="0"/>
              <a:t>2022/10/17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1CAF75-0C6E-42CA-AEAF-0EB14BC42591}" type="slidenum">
              <a:rPr lang="zh-CN" altLang="en-US" smtClean="0"/>
              <a:t>‹#›</a:t>
            </a:fld>
            <a:endParaRPr lang="zh-CN" altLang="en-US"/>
          </a:p>
        </p:txBody>
      </p:sp>
    </p:spTree>
    <p:extLst>
      <p:ext uri="{BB962C8B-B14F-4D97-AF65-F5344CB8AC3E}">
        <p14:creationId xmlns:p14="http://schemas.microsoft.com/office/powerpoint/2010/main" val="46804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7"/>
          <p:cNvSpPr>
            <a:spLocks noGrp="1" noChangeArrowheads="1"/>
          </p:cNvSpPr>
          <p:nvPr>
            <p:ph type="dt" sz="half" idx="10"/>
          </p:nvPr>
        </p:nvSpPr>
        <p:spPr>
          <a:ln/>
        </p:spPr>
        <p:txBody>
          <a:bodyPr/>
          <a:lstStyle>
            <a:lvl1pPr>
              <a:defRPr/>
            </a:lvl1pPr>
          </a:lstStyle>
          <a:p>
            <a:fld id="{FBDBAAAE-A57F-4798-84A6-B2F7A7380A0C}"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6975D362-99BD-4F07-AD15-CB4A7CA4CD61}" type="slidenum">
              <a:rPr lang="zh-CN" altLang="en-US" smtClean="0"/>
              <a:t>‹#›</a:t>
            </a:fld>
            <a:endParaRPr lang="zh-CN" altLang="en-US"/>
          </a:p>
        </p:txBody>
      </p:sp>
    </p:spTree>
    <p:extLst>
      <p:ext uri="{BB962C8B-B14F-4D97-AF65-F5344CB8AC3E}">
        <p14:creationId xmlns:p14="http://schemas.microsoft.com/office/powerpoint/2010/main" val="41963901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FBDBAAAE-A57F-4798-84A6-B2F7A7380A0C}"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6975D362-99BD-4F07-AD15-CB4A7CA4CD61}" type="slidenum">
              <a:rPr lang="zh-CN" altLang="en-US" smtClean="0"/>
              <a:t>‹#›</a:t>
            </a:fld>
            <a:endParaRPr lang="zh-CN" altLang="en-US"/>
          </a:p>
        </p:txBody>
      </p:sp>
    </p:spTree>
    <p:extLst>
      <p:ext uri="{BB962C8B-B14F-4D97-AF65-F5344CB8AC3E}">
        <p14:creationId xmlns:p14="http://schemas.microsoft.com/office/powerpoint/2010/main" val="15024850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a:ln/>
        </p:spPr>
        <p:txBody>
          <a:bodyPr/>
          <a:lstStyle>
            <a:lvl1pPr>
              <a:defRPr/>
            </a:lvl1pPr>
          </a:lstStyle>
          <a:p>
            <a:fld id="{FBDBAAAE-A57F-4798-84A6-B2F7A7380A0C}"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6975D362-99BD-4F07-AD15-CB4A7CA4CD61}" type="slidenum">
              <a:rPr lang="zh-CN" altLang="en-US" smtClean="0"/>
              <a:t>‹#›</a:t>
            </a:fld>
            <a:endParaRPr lang="zh-CN" altLang="en-US"/>
          </a:p>
        </p:txBody>
      </p:sp>
    </p:spTree>
    <p:extLst>
      <p:ext uri="{BB962C8B-B14F-4D97-AF65-F5344CB8AC3E}">
        <p14:creationId xmlns:p14="http://schemas.microsoft.com/office/powerpoint/2010/main" val="32159552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ln/>
        </p:spPr>
        <p:txBody>
          <a:bodyPr/>
          <a:lstStyle>
            <a:lvl1pPr>
              <a:defRPr/>
            </a:lvl1pPr>
          </a:lstStyle>
          <a:p>
            <a:fld id="{FBDBAAAE-A57F-4798-84A6-B2F7A7380A0C}"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6975D362-99BD-4F07-AD15-CB4A7CA4CD61}" type="slidenum">
              <a:rPr lang="zh-CN" altLang="en-US" smtClean="0"/>
              <a:t>‹#›</a:t>
            </a:fld>
            <a:endParaRPr lang="zh-CN" altLang="en-US"/>
          </a:p>
        </p:txBody>
      </p:sp>
    </p:spTree>
    <p:extLst>
      <p:ext uri="{BB962C8B-B14F-4D97-AF65-F5344CB8AC3E}">
        <p14:creationId xmlns:p14="http://schemas.microsoft.com/office/powerpoint/2010/main" val="14652796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a:ln/>
        </p:spPr>
        <p:txBody>
          <a:bodyPr/>
          <a:lstStyle>
            <a:lvl1pPr>
              <a:defRPr/>
            </a:lvl1pPr>
          </a:lstStyle>
          <a:p>
            <a:fld id="{FBDBAAAE-A57F-4798-84A6-B2F7A7380A0C}" type="datetimeFigureOut">
              <a:rPr lang="zh-CN" altLang="en-US" smtClean="0"/>
              <a:t>2022/10/17</a:t>
            </a:fld>
            <a:endParaRPr lang="zh-CN" altLang="en-US"/>
          </a:p>
        </p:txBody>
      </p:sp>
      <p:sp>
        <p:nvSpPr>
          <p:cNvPr id="8" name="Rectangle 8"/>
          <p:cNvSpPr>
            <a:spLocks noGrp="1" noChangeArrowheads="1"/>
          </p:cNvSpPr>
          <p:nvPr>
            <p:ph type="ftr" sz="quarter" idx="11"/>
          </p:nvPr>
        </p:nvSpPr>
        <p:spPr>
          <a:ln/>
        </p:spPr>
        <p:txBody>
          <a:bodyPr/>
          <a:lstStyle>
            <a:lvl1pPr>
              <a:defRPr/>
            </a:lvl1pPr>
          </a:lstStyle>
          <a:p>
            <a:endParaRPr lang="zh-CN" altLang="en-US"/>
          </a:p>
        </p:txBody>
      </p:sp>
      <p:sp>
        <p:nvSpPr>
          <p:cNvPr id="9" name="Rectangle 9"/>
          <p:cNvSpPr>
            <a:spLocks noGrp="1" noChangeArrowheads="1"/>
          </p:cNvSpPr>
          <p:nvPr>
            <p:ph type="sldNum" sz="quarter" idx="12"/>
          </p:nvPr>
        </p:nvSpPr>
        <p:spPr>
          <a:ln/>
        </p:spPr>
        <p:txBody>
          <a:bodyPr/>
          <a:lstStyle>
            <a:lvl1pPr>
              <a:defRPr/>
            </a:lvl1pPr>
          </a:lstStyle>
          <a:p>
            <a:fld id="{6975D362-99BD-4F07-AD15-CB4A7CA4CD61}" type="slidenum">
              <a:rPr lang="zh-CN" altLang="en-US" smtClean="0"/>
              <a:t>‹#›</a:t>
            </a:fld>
            <a:endParaRPr lang="zh-CN" altLang="en-US"/>
          </a:p>
        </p:txBody>
      </p:sp>
    </p:spTree>
    <p:extLst>
      <p:ext uri="{BB962C8B-B14F-4D97-AF65-F5344CB8AC3E}">
        <p14:creationId xmlns:p14="http://schemas.microsoft.com/office/powerpoint/2010/main" val="8420219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a:ln/>
        </p:spPr>
        <p:txBody>
          <a:bodyPr/>
          <a:lstStyle>
            <a:lvl1pPr>
              <a:defRPr/>
            </a:lvl1pPr>
          </a:lstStyle>
          <a:p>
            <a:fld id="{FBDBAAAE-A57F-4798-84A6-B2F7A7380A0C}" type="datetimeFigureOut">
              <a:rPr lang="zh-CN" altLang="en-US" smtClean="0"/>
              <a:t>2022/10/17</a:t>
            </a:fld>
            <a:endParaRPr lang="zh-CN" altLang="en-US"/>
          </a:p>
        </p:txBody>
      </p:sp>
      <p:sp>
        <p:nvSpPr>
          <p:cNvPr id="4" name="Rectangle 8"/>
          <p:cNvSpPr>
            <a:spLocks noGrp="1" noChangeArrowheads="1"/>
          </p:cNvSpPr>
          <p:nvPr>
            <p:ph type="ftr" sz="quarter" idx="11"/>
          </p:nvPr>
        </p:nvSpPr>
        <p:spPr>
          <a:ln/>
        </p:spPr>
        <p:txBody>
          <a:bodyPr/>
          <a:lstStyle>
            <a:lvl1pPr>
              <a:defRPr/>
            </a:lvl1pPr>
          </a:lstStyle>
          <a:p>
            <a:endParaRPr lang="zh-CN" altLang="en-US"/>
          </a:p>
        </p:txBody>
      </p:sp>
      <p:sp>
        <p:nvSpPr>
          <p:cNvPr id="5" name="Rectangle 9"/>
          <p:cNvSpPr>
            <a:spLocks noGrp="1" noChangeArrowheads="1"/>
          </p:cNvSpPr>
          <p:nvPr>
            <p:ph type="sldNum" sz="quarter" idx="12"/>
          </p:nvPr>
        </p:nvSpPr>
        <p:spPr>
          <a:ln/>
        </p:spPr>
        <p:txBody>
          <a:bodyPr/>
          <a:lstStyle>
            <a:lvl1pPr>
              <a:defRPr/>
            </a:lvl1pPr>
          </a:lstStyle>
          <a:p>
            <a:fld id="{6975D362-99BD-4F07-AD15-CB4A7CA4CD61}" type="slidenum">
              <a:rPr lang="zh-CN" altLang="en-US" smtClean="0"/>
              <a:t>‹#›</a:t>
            </a:fld>
            <a:endParaRPr lang="zh-CN" altLang="en-US"/>
          </a:p>
        </p:txBody>
      </p:sp>
    </p:spTree>
    <p:extLst>
      <p:ext uri="{BB962C8B-B14F-4D97-AF65-F5344CB8AC3E}">
        <p14:creationId xmlns:p14="http://schemas.microsoft.com/office/powerpoint/2010/main" val="26748297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FBDBAAAE-A57F-4798-84A6-B2F7A7380A0C}" type="datetimeFigureOut">
              <a:rPr lang="zh-CN" altLang="en-US" smtClean="0"/>
              <a:t>2022/10/17</a:t>
            </a:fld>
            <a:endParaRPr lang="zh-CN" altLang="en-US"/>
          </a:p>
        </p:txBody>
      </p:sp>
      <p:sp>
        <p:nvSpPr>
          <p:cNvPr id="3" name="Rectangle 8"/>
          <p:cNvSpPr>
            <a:spLocks noGrp="1" noChangeArrowheads="1"/>
          </p:cNvSpPr>
          <p:nvPr>
            <p:ph type="ftr" sz="quarter" idx="11"/>
          </p:nvPr>
        </p:nvSpPr>
        <p:spPr>
          <a:ln/>
        </p:spPr>
        <p:txBody>
          <a:bodyPr/>
          <a:lstStyle>
            <a:lvl1pPr>
              <a:defRPr/>
            </a:lvl1pPr>
          </a:lstStyle>
          <a:p>
            <a:endParaRPr lang="zh-CN" altLang="en-US"/>
          </a:p>
        </p:txBody>
      </p:sp>
      <p:sp>
        <p:nvSpPr>
          <p:cNvPr id="4" name="Rectangle 9"/>
          <p:cNvSpPr>
            <a:spLocks noGrp="1" noChangeArrowheads="1"/>
          </p:cNvSpPr>
          <p:nvPr>
            <p:ph type="sldNum" sz="quarter" idx="12"/>
          </p:nvPr>
        </p:nvSpPr>
        <p:spPr>
          <a:ln/>
        </p:spPr>
        <p:txBody>
          <a:bodyPr/>
          <a:lstStyle>
            <a:lvl1pPr>
              <a:defRPr/>
            </a:lvl1pPr>
          </a:lstStyle>
          <a:p>
            <a:fld id="{6975D362-99BD-4F07-AD15-CB4A7CA4CD61}" type="slidenum">
              <a:rPr lang="zh-CN" altLang="en-US" smtClean="0"/>
              <a:t>‹#›</a:t>
            </a:fld>
            <a:endParaRPr lang="zh-CN" altLang="en-US"/>
          </a:p>
        </p:txBody>
      </p:sp>
    </p:spTree>
    <p:extLst>
      <p:ext uri="{BB962C8B-B14F-4D97-AF65-F5344CB8AC3E}">
        <p14:creationId xmlns:p14="http://schemas.microsoft.com/office/powerpoint/2010/main" val="30072476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FBDBAAAE-A57F-4798-84A6-B2F7A7380A0C}"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6975D362-99BD-4F07-AD15-CB4A7CA4CD61}" type="slidenum">
              <a:rPr lang="zh-CN" altLang="en-US" smtClean="0"/>
              <a:t>‹#›</a:t>
            </a:fld>
            <a:endParaRPr lang="zh-CN" altLang="en-US"/>
          </a:p>
        </p:txBody>
      </p:sp>
    </p:spTree>
    <p:extLst>
      <p:ext uri="{BB962C8B-B14F-4D97-AF65-F5344CB8AC3E}">
        <p14:creationId xmlns:p14="http://schemas.microsoft.com/office/powerpoint/2010/main" val="39882840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fld id="{FBDBAAAE-A57F-4798-84A6-B2F7A7380A0C}" type="datetimeFigureOut">
              <a:rPr lang="zh-CN" altLang="en-US" smtClean="0"/>
              <a:t>2022/10/17</a:t>
            </a:fld>
            <a:endParaRPr lang="zh-CN" altLang="en-US"/>
          </a:p>
        </p:txBody>
      </p:sp>
      <p:sp>
        <p:nvSpPr>
          <p:cNvPr id="6" name="Rectangle 8"/>
          <p:cNvSpPr>
            <a:spLocks noGrp="1" noChangeArrowheads="1"/>
          </p:cNvSpPr>
          <p:nvPr>
            <p:ph type="ftr" sz="quarter" idx="11"/>
          </p:nvPr>
        </p:nvSpPr>
        <p:spPr>
          <a:ln/>
        </p:spPr>
        <p:txBody>
          <a:bodyPr/>
          <a:lstStyle>
            <a:lvl1pPr>
              <a:defRPr/>
            </a:lvl1pPr>
          </a:lstStyle>
          <a:p>
            <a:endParaRPr lang="zh-CN" altLang="en-US"/>
          </a:p>
        </p:txBody>
      </p:sp>
      <p:sp>
        <p:nvSpPr>
          <p:cNvPr id="7" name="Rectangle 9"/>
          <p:cNvSpPr>
            <a:spLocks noGrp="1" noChangeArrowheads="1"/>
          </p:cNvSpPr>
          <p:nvPr>
            <p:ph type="sldNum" sz="quarter" idx="12"/>
          </p:nvPr>
        </p:nvSpPr>
        <p:spPr>
          <a:ln/>
        </p:spPr>
        <p:txBody>
          <a:bodyPr/>
          <a:lstStyle>
            <a:lvl1pPr>
              <a:defRPr/>
            </a:lvl1pPr>
          </a:lstStyle>
          <a:p>
            <a:fld id="{6975D362-99BD-4F07-AD15-CB4A7CA4CD61}" type="slidenum">
              <a:rPr lang="zh-CN" altLang="en-US" smtClean="0"/>
              <a:t>‹#›</a:t>
            </a:fld>
            <a:endParaRPr lang="zh-CN" altLang="en-US"/>
          </a:p>
        </p:txBody>
      </p:sp>
    </p:spTree>
    <p:extLst>
      <p:ext uri="{BB962C8B-B14F-4D97-AF65-F5344CB8AC3E}">
        <p14:creationId xmlns:p14="http://schemas.microsoft.com/office/powerpoint/2010/main" val="37425973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FBDBAAAE-A57F-4798-84A6-B2F7A7380A0C}"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6975D362-99BD-4F07-AD15-CB4A7CA4CD61}" type="slidenum">
              <a:rPr lang="zh-CN" altLang="en-US" smtClean="0"/>
              <a:t>‹#›</a:t>
            </a:fld>
            <a:endParaRPr lang="zh-CN" altLang="en-US"/>
          </a:p>
        </p:txBody>
      </p:sp>
    </p:spTree>
    <p:extLst>
      <p:ext uri="{BB962C8B-B14F-4D97-AF65-F5344CB8AC3E}">
        <p14:creationId xmlns:p14="http://schemas.microsoft.com/office/powerpoint/2010/main" val="2468783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F734E0B7-36D1-4F96-B0C4-108DFC2A7FCE}" type="datetimeFigureOut">
              <a:rPr lang="zh-CN" altLang="en-US" smtClean="0"/>
              <a:t>2022/10/17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1CAF75-0C6E-42CA-AEAF-0EB14BC42591}" type="slidenum">
              <a:rPr lang="zh-CN" altLang="en-US" smtClean="0"/>
              <a:t>‹#›</a:t>
            </a:fld>
            <a:endParaRPr lang="zh-CN" altLang="en-US"/>
          </a:p>
        </p:txBody>
      </p:sp>
    </p:spTree>
    <p:extLst>
      <p:ext uri="{BB962C8B-B14F-4D97-AF65-F5344CB8AC3E}">
        <p14:creationId xmlns:p14="http://schemas.microsoft.com/office/powerpoint/2010/main" val="40200170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5146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609600"/>
            <a:ext cx="73406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fld id="{FBDBAAAE-A57F-4798-84A6-B2F7A7380A0C}" type="datetimeFigureOut">
              <a:rPr lang="zh-CN" altLang="en-US" smtClean="0"/>
              <a:t>2022/10/17</a:t>
            </a:fld>
            <a:endParaRPr lang="zh-CN" altLang="en-US"/>
          </a:p>
        </p:txBody>
      </p:sp>
      <p:sp>
        <p:nvSpPr>
          <p:cNvPr id="5" name="Rectangle 8"/>
          <p:cNvSpPr>
            <a:spLocks noGrp="1" noChangeArrowheads="1"/>
          </p:cNvSpPr>
          <p:nvPr>
            <p:ph type="ftr" sz="quarter" idx="11"/>
          </p:nvPr>
        </p:nvSpPr>
        <p:spPr>
          <a:ln/>
        </p:spPr>
        <p:txBody>
          <a:bodyPr/>
          <a:lstStyle>
            <a:lvl1pPr>
              <a:defRPr/>
            </a:lvl1pPr>
          </a:lstStyle>
          <a:p>
            <a:endParaRPr lang="zh-CN" altLang="en-US"/>
          </a:p>
        </p:txBody>
      </p:sp>
      <p:sp>
        <p:nvSpPr>
          <p:cNvPr id="6" name="Rectangle 9"/>
          <p:cNvSpPr>
            <a:spLocks noGrp="1" noChangeArrowheads="1"/>
          </p:cNvSpPr>
          <p:nvPr>
            <p:ph type="sldNum" sz="quarter" idx="12"/>
          </p:nvPr>
        </p:nvSpPr>
        <p:spPr>
          <a:ln/>
        </p:spPr>
        <p:txBody>
          <a:bodyPr/>
          <a:lstStyle>
            <a:lvl1pPr>
              <a:defRPr/>
            </a:lvl1pPr>
          </a:lstStyle>
          <a:p>
            <a:fld id="{6975D362-99BD-4F07-AD15-CB4A7CA4CD61}" type="slidenum">
              <a:rPr lang="zh-CN" altLang="en-US" smtClean="0"/>
              <a:t>‹#›</a:t>
            </a:fld>
            <a:endParaRPr lang="zh-CN" altLang="en-US"/>
          </a:p>
        </p:txBody>
      </p:sp>
    </p:spTree>
    <p:extLst>
      <p:ext uri="{BB962C8B-B14F-4D97-AF65-F5344CB8AC3E}">
        <p14:creationId xmlns:p14="http://schemas.microsoft.com/office/powerpoint/2010/main" val="27871344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7"/>
          <p:cNvSpPr>
            <a:spLocks noGrp="1" noChangeArrowheads="1"/>
          </p:cNvSpPr>
          <p:nvPr>
            <p:ph type="dt" sz="half" idx="10"/>
          </p:nvPr>
        </p:nvSpPr>
        <p:spPr/>
        <p:txBody>
          <a:bodyPr/>
          <a:lstStyle>
            <a:lvl1pPr>
              <a:defRPr/>
            </a:lvl1pPr>
          </a:lstStyle>
          <a:p>
            <a:pPr>
              <a:defRPr/>
            </a:pPr>
            <a:fld id="{5488CFEA-FBBA-4F5D-95DE-0B504AAD7DC3}"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F6F94270-EF67-4C34-8AFA-F28B343BA071}" type="slidenum">
              <a:rPr lang="en-US" altLang="zh-CN"/>
              <a:pPr>
                <a:defRPr/>
              </a:pPr>
              <a:t>‹#›</a:t>
            </a:fld>
            <a:endParaRPr lang="en-US" altLang="zh-CN"/>
          </a:p>
        </p:txBody>
      </p:sp>
    </p:spTree>
    <p:extLst>
      <p:ext uri="{BB962C8B-B14F-4D97-AF65-F5344CB8AC3E}">
        <p14:creationId xmlns:p14="http://schemas.microsoft.com/office/powerpoint/2010/main" val="35790196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965F4F39-563E-4793-9B61-4BA629E4CB38}"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2764AF46-48C7-49F0-9008-DF9D77304A5E}" type="slidenum">
              <a:rPr lang="en-US" altLang="zh-CN"/>
              <a:pPr>
                <a:defRPr/>
              </a:pPr>
              <a:t>‹#›</a:t>
            </a:fld>
            <a:endParaRPr lang="en-US" altLang="zh-CN"/>
          </a:p>
        </p:txBody>
      </p:sp>
    </p:spTree>
    <p:extLst>
      <p:ext uri="{BB962C8B-B14F-4D97-AF65-F5344CB8AC3E}">
        <p14:creationId xmlns:p14="http://schemas.microsoft.com/office/powerpoint/2010/main" val="26773063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p:txBody>
          <a:bodyPr/>
          <a:lstStyle>
            <a:lvl1pPr>
              <a:defRPr/>
            </a:lvl1pPr>
          </a:lstStyle>
          <a:p>
            <a:pPr>
              <a:defRPr/>
            </a:pPr>
            <a:fld id="{14D2362A-9932-4035-B75B-263FD4B6D323}" type="datetime1">
              <a:rPr lang="zh-CN" altLang="en-US"/>
              <a:pPr>
                <a:defRPr/>
              </a:pPr>
              <a:t>2022/10/17</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CA0F9EC9-7BEE-41B1-B6A1-7F3B9FC1B9E9}" type="slidenum">
              <a:rPr lang="en-US" altLang="zh-CN"/>
              <a:pPr>
                <a:defRPr/>
              </a:pPr>
              <a:t>‹#›</a:t>
            </a:fld>
            <a:endParaRPr lang="en-US" altLang="zh-CN"/>
          </a:p>
        </p:txBody>
      </p:sp>
    </p:spTree>
    <p:extLst>
      <p:ext uri="{BB962C8B-B14F-4D97-AF65-F5344CB8AC3E}">
        <p14:creationId xmlns:p14="http://schemas.microsoft.com/office/powerpoint/2010/main" val="3463568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2286000"/>
            <a:ext cx="4927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p:txBody>
          <a:bodyPr/>
          <a:lstStyle>
            <a:lvl1pPr>
              <a:defRPr/>
            </a:lvl1pPr>
          </a:lstStyle>
          <a:p>
            <a:pPr>
              <a:defRPr/>
            </a:pPr>
            <a:fld id="{0AD47851-3821-4D31-A7F1-E0812C1A5FEC}" type="datetime1">
              <a:rPr lang="zh-CN" altLang="en-US"/>
              <a:pPr>
                <a:defRPr/>
              </a:pPr>
              <a:t>2022/10/17</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p:txBody>
          <a:bodyPr/>
          <a:lstStyle>
            <a:lvl1pPr>
              <a:defRPr/>
            </a:lvl1pPr>
          </a:lstStyle>
          <a:p>
            <a:pPr>
              <a:defRPr/>
            </a:pPr>
            <a:fld id="{B907301C-6EB8-48F0-8354-57F2C1CD5B5C}" type="slidenum">
              <a:rPr lang="en-US" altLang="zh-CN"/>
              <a:pPr>
                <a:defRPr/>
              </a:pPr>
              <a:t>‹#›</a:t>
            </a:fld>
            <a:endParaRPr lang="en-US" altLang="zh-CN"/>
          </a:p>
        </p:txBody>
      </p:sp>
    </p:spTree>
    <p:extLst>
      <p:ext uri="{BB962C8B-B14F-4D97-AF65-F5344CB8AC3E}">
        <p14:creationId xmlns:p14="http://schemas.microsoft.com/office/powerpoint/2010/main" val="8743246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p:txBody>
          <a:bodyPr/>
          <a:lstStyle>
            <a:lvl1pPr>
              <a:defRPr/>
            </a:lvl1pPr>
          </a:lstStyle>
          <a:p>
            <a:pPr>
              <a:defRPr/>
            </a:pPr>
            <a:fld id="{C8F13245-65A8-44B8-89DF-3B7C4468894B}" type="datetime1">
              <a:rPr lang="zh-CN" altLang="en-US"/>
              <a:pPr>
                <a:defRPr/>
              </a:pPr>
              <a:t>2022/10/17</a:t>
            </a:fld>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p:txBody>
          <a:bodyPr/>
          <a:lstStyle>
            <a:lvl1pPr>
              <a:defRPr/>
            </a:lvl1pPr>
          </a:lstStyle>
          <a:p>
            <a:pPr>
              <a:defRPr/>
            </a:pPr>
            <a:fld id="{41D0FA22-0615-44BF-AA97-FF4F111020E1}" type="slidenum">
              <a:rPr lang="en-US" altLang="zh-CN"/>
              <a:pPr>
                <a:defRPr/>
              </a:pPr>
              <a:t>‹#›</a:t>
            </a:fld>
            <a:endParaRPr lang="en-US" altLang="zh-CN"/>
          </a:p>
        </p:txBody>
      </p:sp>
    </p:spTree>
    <p:extLst>
      <p:ext uri="{BB962C8B-B14F-4D97-AF65-F5344CB8AC3E}">
        <p14:creationId xmlns:p14="http://schemas.microsoft.com/office/powerpoint/2010/main" val="35499920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p:txBody>
          <a:bodyPr/>
          <a:lstStyle>
            <a:lvl1pPr>
              <a:defRPr/>
            </a:lvl1pPr>
          </a:lstStyle>
          <a:p>
            <a:pPr>
              <a:defRPr/>
            </a:pPr>
            <a:fld id="{1B14DB02-6BE9-47C7-BDF3-5A5CD26DB69B}" type="datetime1">
              <a:rPr lang="zh-CN" altLang="en-US"/>
              <a:pPr>
                <a:defRPr/>
              </a:pPr>
              <a:t>2022/10/17</a:t>
            </a:fld>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en-US" altLang="zh-CN"/>
          </a:p>
        </p:txBody>
      </p:sp>
      <p:sp>
        <p:nvSpPr>
          <p:cNvPr id="5" name="Rectangle 9"/>
          <p:cNvSpPr>
            <a:spLocks noGrp="1" noChangeArrowheads="1"/>
          </p:cNvSpPr>
          <p:nvPr>
            <p:ph type="sldNum" sz="quarter" idx="12"/>
          </p:nvPr>
        </p:nvSpPr>
        <p:spPr/>
        <p:txBody>
          <a:bodyPr/>
          <a:lstStyle>
            <a:lvl1pPr>
              <a:defRPr/>
            </a:lvl1pPr>
          </a:lstStyle>
          <a:p>
            <a:pPr>
              <a:defRPr/>
            </a:pPr>
            <a:fld id="{78792DED-C68B-4C01-90EE-E0A9F463A0BC}" type="slidenum">
              <a:rPr lang="en-US" altLang="zh-CN"/>
              <a:pPr>
                <a:defRPr/>
              </a:pPr>
              <a:t>‹#›</a:t>
            </a:fld>
            <a:endParaRPr lang="en-US" altLang="zh-CN"/>
          </a:p>
        </p:txBody>
      </p:sp>
    </p:spTree>
    <p:extLst>
      <p:ext uri="{BB962C8B-B14F-4D97-AF65-F5344CB8AC3E}">
        <p14:creationId xmlns:p14="http://schemas.microsoft.com/office/powerpoint/2010/main" val="19650968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p:txBody>
          <a:bodyPr/>
          <a:lstStyle>
            <a:lvl1pPr>
              <a:defRPr/>
            </a:lvl1pPr>
          </a:lstStyle>
          <a:p>
            <a:pPr>
              <a:defRPr/>
            </a:pPr>
            <a:fld id="{744DB7D5-70CB-4FF6-9F16-7B6FCDC042CB}" type="datetime1">
              <a:rPr lang="zh-CN" altLang="en-US"/>
              <a:pPr>
                <a:defRPr/>
              </a:pPr>
              <a:t>2022/10/17</a:t>
            </a:fld>
            <a:endParaRPr lang="en-US" altLang="zh-CN"/>
          </a:p>
        </p:txBody>
      </p:sp>
      <p:sp>
        <p:nvSpPr>
          <p:cNvPr id="3" name="Rectangle 8"/>
          <p:cNvSpPr>
            <a:spLocks noGrp="1" noChangeArrowheads="1"/>
          </p:cNvSpPr>
          <p:nvPr>
            <p:ph type="ftr" sz="quarter" idx="11"/>
          </p:nvPr>
        </p:nvSpPr>
        <p:spPr/>
        <p:txBody>
          <a:bodyPr/>
          <a:lstStyle>
            <a:lvl1pPr>
              <a:defRPr/>
            </a:lvl1pPr>
          </a:lstStyle>
          <a:p>
            <a:pPr>
              <a:defRPr/>
            </a:pPr>
            <a:endParaRPr lang="en-US" altLang="zh-CN"/>
          </a:p>
        </p:txBody>
      </p:sp>
      <p:sp>
        <p:nvSpPr>
          <p:cNvPr id="4" name="Rectangle 9"/>
          <p:cNvSpPr>
            <a:spLocks noGrp="1" noChangeArrowheads="1"/>
          </p:cNvSpPr>
          <p:nvPr>
            <p:ph type="sldNum" sz="quarter" idx="12"/>
          </p:nvPr>
        </p:nvSpPr>
        <p:spPr/>
        <p:txBody>
          <a:bodyPr/>
          <a:lstStyle>
            <a:lvl1pPr>
              <a:defRPr/>
            </a:lvl1pPr>
          </a:lstStyle>
          <a:p>
            <a:pPr>
              <a:defRPr/>
            </a:pPr>
            <a:fld id="{26F661B1-F9C6-4590-BA51-BC3496242ACA}" type="slidenum">
              <a:rPr lang="en-US" altLang="zh-CN"/>
              <a:pPr>
                <a:defRPr/>
              </a:pPr>
              <a:t>‹#›</a:t>
            </a:fld>
            <a:endParaRPr lang="en-US" altLang="zh-CN"/>
          </a:p>
        </p:txBody>
      </p:sp>
    </p:spTree>
    <p:extLst>
      <p:ext uri="{BB962C8B-B14F-4D97-AF65-F5344CB8AC3E}">
        <p14:creationId xmlns:p14="http://schemas.microsoft.com/office/powerpoint/2010/main" val="1636474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p:txBody>
          <a:bodyPr/>
          <a:lstStyle>
            <a:lvl1pPr>
              <a:defRPr/>
            </a:lvl1pPr>
          </a:lstStyle>
          <a:p>
            <a:pPr>
              <a:defRPr/>
            </a:pPr>
            <a:fld id="{40192DD4-5F56-4205-802B-6054BD2DE004}" type="datetime1">
              <a:rPr lang="zh-CN" altLang="en-US"/>
              <a:pPr>
                <a:defRPr/>
              </a:pPr>
              <a:t>2022/10/17</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p:txBody>
          <a:bodyPr/>
          <a:lstStyle>
            <a:lvl1pPr>
              <a:defRPr/>
            </a:lvl1pPr>
          </a:lstStyle>
          <a:p>
            <a:pPr>
              <a:defRPr/>
            </a:pPr>
            <a:fld id="{CF6168FA-04AB-4CC1-8F09-00B4C8929199}" type="slidenum">
              <a:rPr lang="en-US" altLang="zh-CN"/>
              <a:pPr>
                <a:defRPr/>
              </a:pPr>
              <a:t>‹#›</a:t>
            </a:fld>
            <a:endParaRPr lang="en-US" altLang="zh-CN"/>
          </a:p>
        </p:txBody>
      </p:sp>
    </p:spTree>
    <p:extLst>
      <p:ext uri="{BB962C8B-B14F-4D97-AF65-F5344CB8AC3E}">
        <p14:creationId xmlns:p14="http://schemas.microsoft.com/office/powerpoint/2010/main" val="36215268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p:txBody>
          <a:bodyPr/>
          <a:lstStyle>
            <a:lvl1pPr>
              <a:defRPr/>
            </a:lvl1pPr>
          </a:lstStyle>
          <a:p>
            <a:pPr>
              <a:defRPr/>
            </a:pPr>
            <a:fld id="{0EA66E7B-2553-4ABC-BB52-D819B41564C9}" type="datetime1">
              <a:rPr lang="zh-CN" altLang="en-US"/>
              <a:pPr>
                <a:defRPr/>
              </a:pPr>
              <a:t>2022/10/17</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p:txBody>
          <a:bodyPr/>
          <a:lstStyle>
            <a:lvl1pPr>
              <a:defRPr/>
            </a:lvl1pPr>
          </a:lstStyle>
          <a:p>
            <a:pPr>
              <a:defRPr/>
            </a:pPr>
            <a:fld id="{F58C8106-8A0D-4356-9E47-46368950B0BF}" type="slidenum">
              <a:rPr lang="en-US" altLang="zh-CN"/>
              <a:pPr>
                <a:defRPr/>
              </a:pPr>
              <a:t>‹#›</a:t>
            </a:fld>
            <a:endParaRPr lang="en-US" altLang="zh-CN"/>
          </a:p>
        </p:txBody>
      </p:sp>
    </p:spTree>
    <p:extLst>
      <p:ext uri="{BB962C8B-B14F-4D97-AF65-F5344CB8AC3E}">
        <p14:creationId xmlns:p14="http://schemas.microsoft.com/office/powerpoint/2010/main" val="3803832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5.jp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4.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theme" Target="../theme/theme1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image" Target="../media/image4.jpeg"/><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image" Target="../media/image5.jp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theme" Target="../theme/theme12.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6" Type="http://schemas.openxmlformats.org/officeDocument/2006/relationships/image" Target="../media/image7.png"/><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6.png"/><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image" Target="../media/image5.jp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image" Target="../media/image5.jpg"/><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3.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image" Target="../media/image4.jpe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image" Target="../media/image5.jpg"/><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image" Target="../media/image5.jpg"/><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theme" Target="../theme/theme15.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image" Target="../media/image5.jpg"/><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theme" Target="../theme/theme16.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3.jpe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theme" Target="../theme/theme17.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image" Target="../media/image5.jp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image" Target="../media/image5.jpg"/><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theme" Target="../theme/theme18.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4.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jp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jp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jp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4.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jp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4.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jp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4.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jp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4.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9.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image" Target="../media/image4.jpeg"/><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4">
            <a:extLst>
              <a:ext uri="{28A0092B-C50C-407E-A947-70E740481C1C}">
                <a14:useLocalDpi xmlns:a14="http://schemas.microsoft.com/office/drawing/2010/main" val="0"/>
              </a:ext>
            </a:extLst>
          </a:blip>
          <a:srcRect l="66" t="15700" r="1"/>
          <a:stretch/>
        </p:blipFill>
        <p:spPr>
          <a:xfrm>
            <a:off x="8128" y="0"/>
            <a:ext cx="12175744" cy="6858000"/>
          </a:xfrm>
          <a:prstGeom prst="rect">
            <a:avLst/>
          </a:prstGeom>
        </p:spPr>
      </p:pic>
      <p:sp>
        <p:nvSpPr>
          <p:cNvPr id="3" name="Text Placeholder 2"/>
          <p:cNvSpPr>
            <a:spLocks noGrp="1"/>
          </p:cNvSpPr>
          <p:nvPr>
            <p:ph type="body" idx="1"/>
          </p:nvPr>
        </p:nvSpPr>
        <p:spPr>
          <a:xfrm>
            <a:off x="673463" y="1236617"/>
            <a:ext cx="10761620" cy="511973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bg1">
                    <a:lumMod val="65000"/>
                  </a:schemeClr>
                </a:solidFill>
              </a:defRPr>
            </a:lvl1pPr>
          </a:lstStyle>
          <a:p>
            <a:fld id="{F734E0B7-36D1-4F96-B0C4-108DFC2A7FCE}" type="datetimeFigureOut">
              <a:rPr lang="zh-CN" altLang="en-US" smtClean="0"/>
              <a:t>2022/10/17</a:t>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bg1">
                    <a:lumMod val="6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bg1">
                    <a:lumMod val="65000"/>
                  </a:schemeClr>
                </a:solidFill>
              </a:defRPr>
            </a:lvl1pPr>
          </a:lstStyle>
          <a:p>
            <a:fld id="{E51CAF75-0C6E-42CA-AEAF-0EB14BC42591}" type="slidenum">
              <a:rPr lang="zh-CN" altLang="en-US" smtClean="0"/>
              <a:t>‹#›</a:t>
            </a:fld>
            <a:endParaRPr lang="zh-CN" altLang="en-US"/>
          </a:p>
        </p:txBody>
      </p:sp>
      <p:sp>
        <p:nvSpPr>
          <p:cNvPr id="2" name="Title Placeholder 1"/>
          <p:cNvSpPr>
            <a:spLocks noGrp="1"/>
          </p:cNvSpPr>
          <p:nvPr>
            <p:ph type="title"/>
          </p:nvPr>
        </p:nvSpPr>
        <p:spPr>
          <a:xfrm>
            <a:off x="673463" y="458337"/>
            <a:ext cx="10761620" cy="601525"/>
          </a:xfrm>
          <a:prstGeom prst="rect">
            <a:avLst/>
          </a:prstGeom>
        </p:spPr>
        <p:txBody>
          <a:bodyPr vert="horz" lIns="91440" tIns="45720" rIns="91440" bIns="45720" rtlCol="0" anchor="b">
            <a:noAutofit/>
          </a:bodyPr>
          <a:lstStyle/>
          <a:p>
            <a:r>
              <a:rPr lang="zh-CN" altLang="en-US" dirty="0"/>
              <a:t>单击此处编辑母版标题样式</a:t>
            </a:r>
            <a:endParaRPr lang="en-US" dirty="0"/>
          </a:p>
        </p:txBody>
      </p:sp>
    </p:spTree>
    <p:extLst>
      <p:ext uri="{BB962C8B-B14F-4D97-AF65-F5344CB8AC3E}">
        <p14:creationId xmlns:p14="http://schemas.microsoft.com/office/powerpoint/2010/main" val="1331968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357188" indent="-357188" algn="l" defTabSz="914400" rtl="0" eaLnBrk="1" latinLnBrk="0" hangingPunct="1">
        <a:lnSpc>
          <a:spcPct val="90000"/>
        </a:lnSpc>
        <a:spcBef>
          <a:spcPts val="1800"/>
        </a:spcBef>
        <a:buClr>
          <a:schemeClr val="accent1"/>
        </a:buClr>
        <a:buSzPct val="60000"/>
        <a:buFont typeface="Wingdings" panose="05000000000000000000" pitchFamily="2" charset="2"/>
        <a:buChar char=""/>
        <a:defRPr sz="2400" kern="1200">
          <a:solidFill>
            <a:schemeClr val="accent1">
              <a:lumMod val="75000"/>
            </a:schemeClr>
          </a:solidFill>
          <a:latin typeface="+mn-lt"/>
          <a:ea typeface="+mn-ea"/>
          <a:cs typeface="+mn-cs"/>
        </a:defRPr>
      </a:lvl1pPr>
      <a:lvl2pPr marL="357188" indent="-357188" algn="l" defTabSz="914400" rtl="0" eaLnBrk="1" latinLnBrk="0" hangingPunct="1">
        <a:lnSpc>
          <a:spcPct val="130000"/>
        </a:lnSpc>
        <a:spcBef>
          <a:spcPts val="0"/>
        </a:spcBef>
        <a:buFont typeface="Calibri" panose="020F0502020204030204" pitchFamily="34" charset="0"/>
        <a:buChar char=" "/>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bwMode="auto">
          <a:xfrm>
            <a:off x="1219200" y="609600"/>
            <a:ext cx="9753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2" name="Rectangle 4"/>
          <p:cNvSpPr>
            <a:spLocks noGrp="1" noChangeArrowheads="1"/>
          </p:cNvSpPr>
          <p:nvPr>
            <p:ph type="body" idx="1"/>
          </p:nvPr>
        </p:nvSpPr>
        <p:spPr bwMode="auto">
          <a:xfrm>
            <a:off x="1219200" y="2286000"/>
            <a:ext cx="10058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a:p>
            <a:pPr lvl="3"/>
            <a:endParaRPr lang="en-US" altLang="zh-CN"/>
          </a:p>
        </p:txBody>
      </p:sp>
      <p:sp>
        <p:nvSpPr>
          <p:cNvPr id="2052" name="Rectangle 5"/>
          <p:cNvSpPr>
            <a:spLocks noChangeArrowheads="1"/>
          </p:cNvSpPr>
          <p:nvPr/>
        </p:nvSpPr>
        <p:spPr bwMode="auto">
          <a:xfrm>
            <a:off x="0" y="0"/>
            <a:ext cx="508000" cy="6858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FontTx/>
              <a:buChar char="•"/>
              <a:defRPr/>
            </a:pPr>
            <a:endParaRPr kumimoji="1" lang="zh-CN" altLang="zh-CN" sz="3000">
              <a:latin typeface="Tahoma" panose="020B0604030504040204" pitchFamily="34" charset="0"/>
            </a:endParaRPr>
          </a:p>
        </p:txBody>
      </p:sp>
      <p:sp>
        <p:nvSpPr>
          <p:cNvPr id="2053" name="Rectangle 6"/>
          <p:cNvSpPr>
            <a:spLocks noChangeArrowheads="1"/>
          </p:cNvSpPr>
          <p:nvPr/>
        </p:nvSpPr>
        <p:spPr bwMode="auto">
          <a:xfrm>
            <a:off x="0" y="0"/>
            <a:ext cx="508000" cy="2286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FontTx/>
              <a:buChar char="•"/>
              <a:defRPr/>
            </a:pPr>
            <a:endParaRPr kumimoji="1" lang="zh-CN" altLang="zh-CN" sz="3000">
              <a:latin typeface="Tahoma" panose="020B0604030504040204" pitchFamily="34" charset="0"/>
            </a:endParaRPr>
          </a:p>
        </p:txBody>
      </p:sp>
      <p:sp>
        <p:nvSpPr>
          <p:cNvPr id="27655" name="Rectangle 7"/>
          <p:cNvSpPr>
            <a:spLocks noGrp="1" noChangeArrowheads="1"/>
          </p:cNvSpPr>
          <p:nvPr>
            <p:ph type="dt" sz="half" idx="2"/>
          </p:nvPr>
        </p:nvSpPr>
        <p:spPr bwMode="auto">
          <a:xfrm>
            <a:off x="1117600" y="5943600"/>
            <a:ext cx="2540000" cy="30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20000"/>
              </a:spcBef>
              <a:defRPr sz="1400">
                <a:latin typeface="+mn-lt"/>
              </a:defRPr>
            </a:lvl1pPr>
          </a:lstStyle>
          <a:p>
            <a:pPr>
              <a:defRPr/>
            </a:pPr>
            <a:fld id="{D1D086EC-1DAC-486B-B067-E8208045A95B}" type="datetime1">
              <a:rPr lang="zh-CN" altLang="en-US"/>
              <a:pPr>
                <a:defRPr/>
              </a:pPr>
              <a:t>2022/10/17</a:t>
            </a:fld>
            <a:endParaRPr lang="en-US" altLang="zh-CN"/>
          </a:p>
        </p:txBody>
      </p:sp>
      <p:sp>
        <p:nvSpPr>
          <p:cNvPr id="27656" name="Rectangle 8"/>
          <p:cNvSpPr>
            <a:spLocks noGrp="1" noChangeArrowheads="1"/>
          </p:cNvSpPr>
          <p:nvPr>
            <p:ph type="ftr" sz="quarter" idx="3"/>
          </p:nvPr>
        </p:nvSpPr>
        <p:spPr bwMode="auto">
          <a:xfrm>
            <a:off x="1117600" y="6248400"/>
            <a:ext cx="3860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ctr">
              <a:spcBef>
                <a:spcPct val="20000"/>
              </a:spcBef>
              <a:defRPr sz="1400">
                <a:latin typeface="+mn-lt"/>
              </a:defRPr>
            </a:lvl1pPr>
          </a:lstStyle>
          <a:p>
            <a:pPr>
              <a:defRPr/>
            </a:pPr>
            <a:endParaRPr lang="en-US" altLang="zh-CN"/>
          </a:p>
        </p:txBody>
      </p:sp>
      <p:sp>
        <p:nvSpPr>
          <p:cNvPr id="27657" name="Rectangle 9"/>
          <p:cNvSpPr>
            <a:spLocks noGrp="1" noChangeArrowheads="1"/>
          </p:cNvSpPr>
          <p:nvPr>
            <p:ph type="sldNum" sz="quarter" idx="4"/>
          </p:nvPr>
        </p:nvSpPr>
        <p:spPr bwMode="auto">
          <a:xfrm>
            <a:off x="4978400" y="6248400"/>
            <a:ext cx="25400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a:spcBef>
                <a:spcPct val="20000"/>
              </a:spcBef>
              <a:defRPr sz="1400">
                <a:latin typeface="Tahoma" panose="020B0604030504040204" pitchFamily="34" charset="0"/>
              </a:defRPr>
            </a:lvl1pPr>
          </a:lstStyle>
          <a:p>
            <a:pPr>
              <a:defRPr/>
            </a:pPr>
            <a:fld id="{52905402-4792-4C13-8AD9-A3FE2B2311EC}" type="slidenum">
              <a:rPr lang="zh-CN" altLang="en-US"/>
              <a:pPr>
                <a:defRPr/>
              </a:pPr>
              <a:t>‹#›</a:t>
            </a:fld>
            <a:endParaRPr lang="en-US" altLang="zh-CN"/>
          </a:p>
        </p:txBody>
      </p:sp>
      <p:pic>
        <p:nvPicPr>
          <p:cNvPr id="2057" name="Picture 19" descr="Uest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37838" y="38100"/>
            <a:ext cx="127952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4"/>
          <p:cNvSpPr>
            <a:spLocks noChangeArrowheads="1"/>
          </p:cNvSpPr>
          <p:nvPr userDrawn="1"/>
        </p:nvSpPr>
        <p:spPr bwMode="auto">
          <a:xfrm>
            <a:off x="0" y="0"/>
            <a:ext cx="508000" cy="6858000"/>
          </a:xfrm>
          <a:prstGeom prst="rect">
            <a:avLst/>
          </a:prstGeom>
          <a:solidFill>
            <a:srgbClr val="333399">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FontTx/>
              <a:buChar char="•"/>
              <a:defRPr/>
            </a:pPr>
            <a:endParaRPr kumimoji="1" lang="zh-CN" altLang="zh-CN" sz="3000">
              <a:latin typeface="Tahoma" panose="020B0604030504040204" pitchFamily="34" charset="0"/>
            </a:endParaRPr>
          </a:p>
        </p:txBody>
      </p:sp>
      <p:sp>
        <p:nvSpPr>
          <p:cNvPr id="2059" name="Line 9"/>
          <p:cNvSpPr>
            <a:spLocks noChangeShapeType="1"/>
          </p:cNvSpPr>
          <p:nvPr userDrawn="1"/>
        </p:nvSpPr>
        <p:spPr bwMode="auto">
          <a:xfrm>
            <a:off x="239713" y="6381750"/>
            <a:ext cx="11807825" cy="0"/>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Oval 10"/>
          <p:cNvSpPr>
            <a:spLocks noChangeArrowheads="1"/>
          </p:cNvSpPr>
          <p:nvPr userDrawn="1"/>
        </p:nvSpPr>
        <p:spPr bwMode="auto">
          <a:xfrm>
            <a:off x="46038" y="6308725"/>
            <a:ext cx="193675"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 name="Oval 16"/>
          <p:cNvSpPr>
            <a:spLocks noChangeArrowheads="1"/>
          </p:cNvSpPr>
          <p:nvPr userDrawn="1"/>
        </p:nvSpPr>
        <p:spPr bwMode="auto">
          <a:xfrm>
            <a:off x="11923713" y="6308725"/>
            <a:ext cx="192087"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pic>
        <p:nvPicPr>
          <p:cNvPr id="2062" name="Picture 19" descr="Uestc"/>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39713" y="6453188"/>
            <a:ext cx="3825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7"/>
          <p:cNvSpPr>
            <a:spLocks noChangeArrowheads="1"/>
          </p:cNvSpPr>
          <p:nvPr userDrawn="1"/>
        </p:nvSpPr>
        <p:spPr bwMode="auto">
          <a:xfrm>
            <a:off x="0" y="0"/>
            <a:ext cx="508000" cy="2286000"/>
          </a:xfrm>
          <a:prstGeom prst="rect">
            <a:avLst/>
          </a:prstGeom>
          <a:solidFill>
            <a:schemeClr val="accent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FontTx/>
              <a:buChar char="•"/>
              <a:defRPr/>
            </a:pPr>
            <a:endParaRPr kumimoji="1" lang="zh-CN" altLang="zh-CN" sz="3000">
              <a:latin typeface="Tahoma" panose="020B0604030504040204" pitchFamily="34" charset="0"/>
            </a:endParaRPr>
          </a:p>
        </p:txBody>
      </p:sp>
      <p:sp>
        <p:nvSpPr>
          <p:cNvPr id="2064" name="Line 10"/>
          <p:cNvSpPr>
            <a:spLocks noChangeShapeType="1"/>
          </p:cNvSpPr>
          <p:nvPr userDrawn="1"/>
        </p:nvSpPr>
        <p:spPr bwMode="auto">
          <a:xfrm>
            <a:off x="144463" y="404813"/>
            <a:ext cx="7583487" cy="0"/>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5" name="Line 11"/>
          <p:cNvSpPr>
            <a:spLocks noChangeShapeType="1"/>
          </p:cNvSpPr>
          <p:nvPr userDrawn="1"/>
        </p:nvSpPr>
        <p:spPr bwMode="auto">
          <a:xfrm flipH="1" flipV="1">
            <a:off x="144463" y="115888"/>
            <a:ext cx="0" cy="6265862"/>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Oval 15"/>
          <p:cNvSpPr>
            <a:spLocks noChangeArrowheads="1"/>
          </p:cNvSpPr>
          <p:nvPr userDrawn="1"/>
        </p:nvSpPr>
        <p:spPr bwMode="auto">
          <a:xfrm>
            <a:off x="46038" y="333375"/>
            <a:ext cx="193675"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9" name="Oval 20"/>
          <p:cNvSpPr>
            <a:spLocks noChangeArrowheads="1"/>
          </p:cNvSpPr>
          <p:nvPr userDrawn="1"/>
        </p:nvSpPr>
        <p:spPr bwMode="auto">
          <a:xfrm>
            <a:off x="46038" y="44450"/>
            <a:ext cx="193675"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 name="Text Box 19"/>
          <p:cNvSpPr txBox="1">
            <a:spLocks noChangeArrowheads="1"/>
          </p:cNvSpPr>
          <p:nvPr userDrawn="1"/>
        </p:nvSpPr>
        <p:spPr bwMode="auto">
          <a:xfrm>
            <a:off x="144463" y="0"/>
            <a:ext cx="2301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2000" b="1">
                <a:latin typeface="Times New Roman" panose="02020603050405020304" pitchFamily="18" charset="0"/>
                <a:ea typeface="华文新魏" panose="02010800040101010101" pitchFamily="2" charset="-122"/>
              </a:rPr>
              <a:t>第</a:t>
            </a:r>
            <a:r>
              <a:rPr lang="en-US" altLang="zh-CN" sz="2000" b="1">
                <a:latin typeface="Times New Roman" panose="02020603050405020304" pitchFamily="18" charset="0"/>
                <a:ea typeface="华文新魏" panose="02010800040101010101" pitchFamily="2" charset="-122"/>
              </a:rPr>
              <a:t>6</a:t>
            </a:r>
            <a:r>
              <a:rPr lang="zh-CN" altLang="en-US" sz="2000" b="1">
                <a:latin typeface="Times New Roman" panose="02020603050405020304" pitchFamily="18" charset="0"/>
                <a:ea typeface="华文新魏" panose="02010800040101010101" pitchFamily="2" charset="-122"/>
              </a:rPr>
              <a:t>章 查找</a:t>
            </a:r>
          </a:p>
        </p:txBody>
      </p:sp>
    </p:spTree>
    <p:extLst>
      <p:ext uri="{BB962C8B-B14F-4D97-AF65-F5344CB8AC3E}">
        <p14:creationId xmlns:p14="http://schemas.microsoft.com/office/powerpoint/2010/main" val="12714901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hf hdr="0" ftr="0" dt="0"/>
  <p:txStyles>
    <p:title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p:titleStyle>
    <p:bodyStyle>
      <a:lvl1pPr marL="342900" indent="-342900" algn="l" rtl="0" eaLnBrk="0" fontAlgn="base" hangingPunct="0">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742950" indent="-285750" algn="l" rtl="0" eaLnBrk="0" fontAlgn="base" hangingPunct="0">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mn-lt"/>
          <a:ea typeface="幼圆" panose="02010509060101010101" pitchFamily="49" charset="-122"/>
        </a:defRPr>
      </a:lvl2pPr>
      <a:lvl3pPr marL="1143000" indent="-228600" algn="l" rtl="0" eaLnBrk="0" fontAlgn="base" hangingPunct="0">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mn-lt"/>
          <a:ea typeface="幼圆" panose="02010509060101010101" pitchFamily="49" charset="-122"/>
        </a:defRPr>
      </a:lvl3pPr>
      <a:lvl4pPr marL="1600200" indent="-228600" algn="l" rtl="0" eaLnBrk="0" fontAlgn="base" hangingPunct="0">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4pPr>
      <a:lvl5pPr marL="2057400" indent="-228600" algn="l" rtl="0" eaLnBrk="0" fontAlgn="base" hangingPunct="0">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1000" b="-1000"/>
          </a:stretch>
        </a:blip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bwMode="auto">
          <a:xfrm>
            <a:off x="1219200" y="609600"/>
            <a:ext cx="9753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2" name="Rectangle 4"/>
          <p:cNvSpPr>
            <a:spLocks noGrp="1" noChangeArrowheads="1"/>
          </p:cNvSpPr>
          <p:nvPr>
            <p:ph type="body" idx="1"/>
          </p:nvPr>
        </p:nvSpPr>
        <p:spPr bwMode="auto">
          <a:xfrm>
            <a:off x="1219200" y="2286000"/>
            <a:ext cx="10058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a:p>
            <a:pPr lvl="3"/>
            <a:endParaRPr lang="en-US" altLang="zh-CN"/>
          </a:p>
        </p:txBody>
      </p:sp>
      <p:sp>
        <p:nvSpPr>
          <p:cNvPr id="2052" name="Rectangle 5"/>
          <p:cNvSpPr>
            <a:spLocks noChangeArrowheads="1"/>
          </p:cNvSpPr>
          <p:nvPr/>
        </p:nvSpPr>
        <p:spPr bwMode="auto">
          <a:xfrm>
            <a:off x="0" y="0"/>
            <a:ext cx="508000" cy="6858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FontTx/>
              <a:buChar char="•"/>
              <a:defRPr/>
            </a:pPr>
            <a:endParaRPr kumimoji="1" lang="zh-CN" altLang="zh-CN" sz="3000">
              <a:latin typeface="Tahoma" panose="020B0604030504040204" pitchFamily="34" charset="0"/>
            </a:endParaRPr>
          </a:p>
        </p:txBody>
      </p:sp>
      <p:sp>
        <p:nvSpPr>
          <p:cNvPr id="2053" name="Rectangle 6"/>
          <p:cNvSpPr>
            <a:spLocks noChangeArrowheads="1"/>
          </p:cNvSpPr>
          <p:nvPr/>
        </p:nvSpPr>
        <p:spPr bwMode="auto">
          <a:xfrm>
            <a:off x="0" y="0"/>
            <a:ext cx="508000" cy="2286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FontTx/>
              <a:buChar char="•"/>
              <a:defRPr/>
            </a:pPr>
            <a:endParaRPr kumimoji="1" lang="zh-CN" altLang="zh-CN" sz="3000">
              <a:latin typeface="Tahoma" panose="020B0604030504040204" pitchFamily="34" charset="0"/>
            </a:endParaRPr>
          </a:p>
        </p:txBody>
      </p:sp>
      <p:sp>
        <p:nvSpPr>
          <p:cNvPr id="27655" name="Rectangle 7"/>
          <p:cNvSpPr>
            <a:spLocks noGrp="1" noChangeArrowheads="1"/>
          </p:cNvSpPr>
          <p:nvPr>
            <p:ph type="dt" sz="half" idx="2"/>
          </p:nvPr>
        </p:nvSpPr>
        <p:spPr bwMode="auto">
          <a:xfrm>
            <a:off x="1117600" y="5943600"/>
            <a:ext cx="2540000" cy="30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20000"/>
              </a:spcBef>
              <a:defRPr sz="1400">
                <a:latin typeface="+mn-lt"/>
              </a:defRPr>
            </a:lvl1pPr>
          </a:lstStyle>
          <a:p>
            <a:pPr>
              <a:defRPr/>
            </a:pPr>
            <a:fld id="{1B44D300-E290-4967-A65A-D5B936839B11}" type="datetime1">
              <a:rPr lang="zh-CN" altLang="en-US"/>
              <a:pPr>
                <a:defRPr/>
              </a:pPr>
              <a:t>2022/10/17</a:t>
            </a:fld>
            <a:endParaRPr lang="en-US" altLang="zh-CN"/>
          </a:p>
        </p:txBody>
      </p:sp>
      <p:sp>
        <p:nvSpPr>
          <p:cNvPr id="27656" name="Rectangle 8"/>
          <p:cNvSpPr>
            <a:spLocks noGrp="1" noChangeArrowheads="1"/>
          </p:cNvSpPr>
          <p:nvPr>
            <p:ph type="ftr" sz="quarter" idx="3"/>
          </p:nvPr>
        </p:nvSpPr>
        <p:spPr bwMode="auto">
          <a:xfrm>
            <a:off x="1117600" y="6248400"/>
            <a:ext cx="3860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ctr">
              <a:spcBef>
                <a:spcPct val="20000"/>
              </a:spcBef>
              <a:defRPr sz="1400">
                <a:latin typeface="+mn-lt"/>
              </a:defRPr>
            </a:lvl1pPr>
          </a:lstStyle>
          <a:p>
            <a:pPr>
              <a:defRPr/>
            </a:pPr>
            <a:endParaRPr lang="en-US" altLang="zh-CN"/>
          </a:p>
        </p:txBody>
      </p:sp>
      <p:sp>
        <p:nvSpPr>
          <p:cNvPr id="27657" name="Rectangle 9"/>
          <p:cNvSpPr>
            <a:spLocks noGrp="1" noChangeArrowheads="1"/>
          </p:cNvSpPr>
          <p:nvPr>
            <p:ph type="sldNum" sz="quarter" idx="4"/>
          </p:nvPr>
        </p:nvSpPr>
        <p:spPr bwMode="auto">
          <a:xfrm>
            <a:off x="4978400" y="6248400"/>
            <a:ext cx="25400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a:spcBef>
                <a:spcPct val="20000"/>
              </a:spcBef>
              <a:defRPr sz="1400">
                <a:latin typeface="Tahoma" panose="020B0604030504040204" pitchFamily="34" charset="0"/>
              </a:defRPr>
            </a:lvl1pPr>
          </a:lstStyle>
          <a:p>
            <a:pPr>
              <a:defRPr/>
            </a:pPr>
            <a:fld id="{C14B6470-FA34-48DE-ABDE-BC77AFF0E820}" type="slidenum">
              <a:rPr lang="zh-CN" altLang="en-US"/>
              <a:pPr>
                <a:defRPr/>
              </a:pPr>
              <a:t>‹#›</a:t>
            </a:fld>
            <a:endParaRPr lang="en-US" altLang="zh-CN"/>
          </a:p>
        </p:txBody>
      </p:sp>
      <p:pic>
        <p:nvPicPr>
          <p:cNvPr id="2057" name="Picture 19" descr="Uestc"/>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37838" y="38100"/>
            <a:ext cx="127952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4"/>
          <p:cNvSpPr>
            <a:spLocks noChangeArrowheads="1"/>
          </p:cNvSpPr>
          <p:nvPr userDrawn="1"/>
        </p:nvSpPr>
        <p:spPr bwMode="auto">
          <a:xfrm>
            <a:off x="0" y="0"/>
            <a:ext cx="508000" cy="6858000"/>
          </a:xfrm>
          <a:prstGeom prst="rect">
            <a:avLst/>
          </a:prstGeom>
          <a:solidFill>
            <a:srgbClr val="333399">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FontTx/>
              <a:buChar char="•"/>
              <a:defRPr/>
            </a:pPr>
            <a:endParaRPr kumimoji="1" lang="zh-CN" altLang="zh-CN" sz="3000">
              <a:latin typeface="Tahoma" panose="020B0604030504040204" pitchFamily="34" charset="0"/>
            </a:endParaRPr>
          </a:p>
        </p:txBody>
      </p:sp>
      <p:sp>
        <p:nvSpPr>
          <p:cNvPr id="2059" name="Line 9"/>
          <p:cNvSpPr>
            <a:spLocks noChangeShapeType="1"/>
          </p:cNvSpPr>
          <p:nvPr userDrawn="1"/>
        </p:nvSpPr>
        <p:spPr bwMode="auto">
          <a:xfrm>
            <a:off x="239713" y="6381750"/>
            <a:ext cx="11807825" cy="0"/>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Oval 10"/>
          <p:cNvSpPr>
            <a:spLocks noChangeArrowheads="1"/>
          </p:cNvSpPr>
          <p:nvPr userDrawn="1"/>
        </p:nvSpPr>
        <p:spPr bwMode="auto">
          <a:xfrm>
            <a:off x="46038" y="6308725"/>
            <a:ext cx="193675"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 name="Oval 16"/>
          <p:cNvSpPr>
            <a:spLocks noChangeArrowheads="1"/>
          </p:cNvSpPr>
          <p:nvPr userDrawn="1"/>
        </p:nvSpPr>
        <p:spPr bwMode="auto">
          <a:xfrm>
            <a:off x="11923713" y="6308725"/>
            <a:ext cx="192087"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pic>
        <p:nvPicPr>
          <p:cNvPr id="2062" name="Picture 19" descr="Uestc"/>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239713" y="6453188"/>
            <a:ext cx="3825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7"/>
          <p:cNvSpPr>
            <a:spLocks noChangeArrowheads="1"/>
          </p:cNvSpPr>
          <p:nvPr userDrawn="1"/>
        </p:nvSpPr>
        <p:spPr bwMode="auto">
          <a:xfrm>
            <a:off x="0" y="0"/>
            <a:ext cx="508000" cy="2286000"/>
          </a:xfrm>
          <a:prstGeom prst="rect">
            <a:avLst/>
          </a:prstGeom>
          <a:solidFill>
            <a:schemeClr val="accent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FontTx/>
              <a:buChar char="•"/>
              <a:defRPr/>
            </a:pPr>
            <a:endParaRPr kumimoji="1" lang="zh-CN" altLang="zh-CN" sz="3000">
              <a:latin typeface="Tahoma" panose="020B0604030504040204" pitchFamily="34" charset="0"/>
            </a:endParaRPr>
          </a:p>
        </p:txBody>
      </p:sp>
      <p:sp>
        <p:nvSpPr>
          <p:cNvPr id="2064" name="Line 10"/>
          <p:cNvSpPr>
            <a:spLocks noChangeShapeType="1"/>
          </p:cNvSpPr>
          <p:nvPr userDrawn="1"/>
        </p:nvSpPr>
        <p:spPr bwMode="auto">
          <a:xfrm>
            <a:off x="144463" y="404813"/>
            <a:ext cx="7583487" cy="0"/>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5" name="Line 11"/>
          <p:cNvSpPr>
            <a:spLocks noChangeShapeType="1"/>
          </p:cNvSpPr>
          <p:nvPr userDrawn="1"/>
        </p:nvSpPr>
        <p:spPr bwMode="auto">
          <a:xfrm flipH="1" flipV="1">
            <a:off x="144463" y="115888"/>
            <a:ext cx="0" cy="6265862"/>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Oval 15"/>
          <p:cNvSpPr>
            <a:spLocks noChangeArrowheads="1"/>
          </p:cNvSpPr>
          <p:nvPr userDrawn="1"/>
        </p:nvSpPr>
        <p:spPr bwMode="auto">
          <a:xfrm>
            <a:off x="46038" y="333375"/>
            <a:ext cx="193675"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9" name="Oval 20"/>
          <p:cNvSpPr>
            <a:spLocks noChangeArrowheads="1"/>
          </p:cNvSpPr>
          <p:nvPr userDrawn="1"/>
        </p:nvSpPr>
        <p:spPr bwMode="auto">
          <a:xfrm>
            <a:off x="46038" y="44450"/>
            <a:ext cx="193675"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Tree>
    <p:extLst>
      <p:ext uri="{BB962C8B-B14F-4D97-AF65-F5344CB8AC3E}">
        <p14:creationId xmlns:p14="http://schemas.microsoft.com/office/powerpoint/2010/main" val="483098903"/>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897" r:id="rId12"/>
  </p:sldLayoutIdLst>
  <p:hf hdr="0" ftr="0" dt="0"/>
  <p:txStyles>
    <p:title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p:titleStyle>
    <p:bodyStyle>
      <a:lvl1pPr marL="342900" indent="-342900" algn="l" rtl="0" eaLnBrk="0" fontAlgn="base" hangingPunct="0">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742950" indent="-285750" algn="l" rtl="0" eaLnBrk="0" fontAlgn="base" hangingPunct="0">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mn-lt"/>
          <a:ea typeface="幼圆" panose="02010509060101010101" pitchFamily="49" charset="-122"/>
        </a:defRPr>
      </a:lvl2pPr>
      <a:lvl3pPr marL="1143000" indent="-228600" algn="l" rtl="0" eaLnBrk="0" fontAlgn="base" hangingPunct="0">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mn-lt"/>
          <a:ea typeface="幼圆" panose="02010509060101010101" pitchFamily="49" charset="-122"/>
        </a:defRPr>
      </a:lvl3pPr>
      <a:lvl4pPr marL="1600200" indent="-228600" algn="l" rtl="0" eaLnBrk="0" fontAlgn="base" hangingPunct="0">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4pPr>
      <a:lvl5pPr marL="2057400" indent="-228600" algn="l" rtl="0" eaLnBrk="0" fontAlgn="base" hangingPunct="0">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4">
            <a:lum/>
          </a:blip>
          <a:srcRect/>
          <a:stretch>
            <a:fillRect t="-1000" b="-1000"/>
          </a:stretch>
        </a:blip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527381" y="0"/>
            <a:ext cx="11664619" cy="1439333"/>
          </a:xfrm>
          <a:prstGeom prst="rect">
            <a:avLst/>
          </a:prstGeom>
          <a:solidFill>
            <a:srgbClr val="243AA8"/>
          </a:solidFill>
          <a:ln w="9525" cmpd="sng">
            <a:solidFill>
              <a:schemeClr val="tx1"/>
            </a:solidFill>
            <a:miter lim="800000"/>
            <a:headEnd/>
            <a:tailEnd/>
          </a:ln>
        </p:spPr>
        <p:txBody>
          <a:bodyPr wrap="none" anchor="ctr"/>
          <a:lstStyle/>
          <a:p>
            <a:pPr fontAlgn="auto">
              <a:spcBef>
                <a:spcPts val="0"/>
              </a:spcBef>
              <a:spcAft>
                <a:spcPts val="0"/>
              </a:spcAft>
              <a:defRPr/>
            </a:pPr>
            <a:endParaRPr lang="zh-CN" altLang="en-US" sz="3200">
              <a:latin typeface="+mn-lt"/>
              <a:ea typeface="+mn-ea"/>
            </a:endParaRPr>
          </a:p>
        </p:txBody>
      </p:sp>
      <p:sp>
        <p:nvSpPr>
          <p:cNvPr id="1027" name="Text Box 3"/>
          <p:cNvSpPr txBox="1">
            <a:spLocks noChangeArrowheads="1"/>
          </p:cNvSpPr>
          <p:nvPr/>
        </p:nvSpPr>
        <p:spPr bwMode="auto">
          <a:xfrm>
            <a:off x="21170" y="6741584"/>
            <a:ext cx="12170833" cy="116416"/>
          </a:xfrm>
          <a:prstGeom prst="rect">
            <a:avLst/>
          </a:prstGeom>
          <a:solidFill>
            <a:srgbClr val="C1C1C1"/>
          </a:solidFill>
          <a:ln w="9525">
            <a:noFill/>
            <a:miter lim="800000"/>
            <a:headEnd/>
            <a:tailEnd/>
          </a:ln>
        </p:spPr>
        <p:txBody>
          <a:bodyPr lIns="48000" tIns="9600" rIns="48000" bIns="24000" anchor="ctr"/>
          <a:lstStyle/>
          <a:p>
            <a:pPr eaLnBrk="0" fontAlgn="auto" hangingPunct="0">
              <a:spcBef>
                <a:spcPts val="0"/>
              </a:spcBef>
              <a:spcAft>
                <a:spcPts val="0"/>
              </a:spcAft>
              <a:defRPr/>
            </a:pPr>
            <a:endParaRPr lang="en-US" sz="133">
              <a:latin typeface="+mn-lt"/>
              <a:ea typeface="+mn-ea"/>
            </a:endParaRPr>
          </a:p>
        </p:txBody>
      </p:sp>
      <p:sp>
        <p:nvSpPr>
          <p:cNvPr id="1028" name="Text Box 4"/>
          <p:cNvSpPr txBox="1">
            <a:spLocks noChangeArrowheads="1"/>
          </p:cNvSpPr>
          <p:nvPr/>
        </p:nvSpPr>
        <p:spPr bwMode="auto">
          <a:xfrm>
            <a:off x="21167" y="-10582"/>
            <a:ext cx="12192000" cy="110068"/>
          </a:xfrm>
          <a:prstGeom prst="rect">
            <a:avLst/>
          </a:prstGeom>
          <a:solidFill>
            <a:srgbClr val="C1C1C1"/>
          </a:solidFill>
          <a:ln w="9525">
            <a:noFill/>
            <a:miter lim="800000"/>
            <a:headEnd/>
            <a:tailEnd/>
          </a:ln>
        </p:spPr>
        <p:txBody>
          <a:bodyPr lIns="48000" tIns="9600" rIns="48000" bIns="24000" anchor="ctr"/>
          <a:lstStyle/>
          <a:p>
            <a:pPr eaLnBrk="0" fontAlgn="auto" hangingPunct="0">
              <a:spcBef>
                <a:spcPts val="0"/>
              </a:spcBef>
              <a:spcAft>
                <a:spcPts val="0"/>
              </a:spcAft>
              <a:defRPr/>
            </a:pPr>
            <a:endParaRPr lang="en-US" sz="133">
              <a:latin typeface="+mn-lt"/>
              <a:ea typeface="+mn-ea"/>
            </a:endParaRPr>
          </a:p>
        </p:txBody>
      </p:sp>
      <p:sp>
        <p:nvSpPr>
          <p:cNvPr id="1029" name="Rectangle 5"/>
          <p:cNvSpPr>
            <a:spLocks noGrp="1" noChangeArrowheads="1"/>
          </p:cNvSpPr>
          <p:nvPr>
            <p:ph type="title"/>
          </p:nvPr>
        </p:nvSpPr>
        <p:spPr bwMode="auto">
          <a:xfrm>
            <a:off x="609604" y="211667"/>
            <a:ext cx="740621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6"/>
          <p:cNvSpPr>
            <a:spLocks noGrp="1" noChangeArrowheads="1"/>
          </p:cNvSpPr>
          <p:nvPr>
            <p:ph type="body" idx="1"/>
          </p:nvPr>
        </p:nvSpPr>
        <p:spPr bwMode="auto">
          <a:xfrm>
            <a:off x="609600" y="1600202"/>
            <a:ext cx="10972800" cy="45254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31" name="Rectangle 7"/>
          <p:cNvSpPr>
            <a:spLocks noGrp="1" noChangeArrowheads="1"/>
          </p:cNvSpPr>
          <p:nvPr>
            <p:ph type="dt" sz="half" idx="2"/>
          </p:nvPr>
        </p:nvSpPr>
        <p:spPr bwMode="auto">
          <a:xfrm>
            <a:off x="609600" y="6246286"/>
            <a:ext cx="2844800" cy="4762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fontAlgn="auto" hangingPunct="0">
              <a:spcBef>
                <a:spcPts val="0"/>
              </a:spcBef>
              <a:spcAft>
                <a:spcPts val="0"/>
              </a:spcAft>
              <a:defRPr sz="1867">
                <a:latin typeface="+mn-lt"/>
                <a:ea typeface="+mn-ea"/>
              </a:defRPr>
            </a:lvl1pPr>
          </a:lstStyle>
          <a:p>
            <a:fld id="{4EC5816F-D43D-40D1-9B38-E1A2C18F0972}" type="datetime1">
              <a:rPr lang="en-US" smtClean="0"/>
              <a:pPr/>
              <a:t>10/17/2022</a:t>
            </a:fld>
            <a:endParaRPr lang="en-US" dirty="0"/>
          </a:p>
        </p:txBody>
      </p:sp>
      <p:sp>
        <p:nvSpPr>
          <p:cNvPr id="1032" name="Rectangle 8"/>
          <p:cNvSpPr>
            <a:spLocks noGrp="1" noChangeArrowheads="1"/>
          </p:cNvSpPr>
          <p:nvPr>
            <p:ph type="ftr" sz="quarter" idx="3"/>
          </p:nvPr>
        </p:nvSpPr>
        <p:spPr bwMode="auto">
          <a:xfrm>
            <a:off x="4165600" y="6246286"/>
            <a:ext cx="3860800" cy="4762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fontAlgn="auto" hangingPunct="0">
              <a:spcBef>
                <a:spcPts val="0"/>
              </a:spcBef>
              <a:spcAft>
                <a:spcPts val="0"/>
              </a:spcAft>
              <a:defRPr sz="1867">
                <a:latin typeface="+mn-lt"/>
                <a:ea typeface="+mn-ea"/>
              </a:defRPr>
            </a:lvl1pPr>
          </a:lstStyle>
          <a:p>
            <a:endParaRPr lang="en-US" dirty="0"/>
          </a:p>
        </p:txBody>
      </p:sp>
      <p:sp>
        <p:nvSpPr>
          <p:cNvPr id="1033" name="Rectangle 9"/>
          <p:cNvSpPr>
            <a:spLocks noGrp="1" noChangeArrowheads="1"/>
          </p:cNvSpPr>
          <p:nvPr>
            <p:ph type="sldNum" sz="quarter" idx="4"/>
          </p:nvPr>
        </p:nvSpPr>
        <p:spPr bwMode="auto">
          <a:xfrm>
            <a:off x="8737600" y="6246286"/>
            <a:ext cx="2844800" cy="4762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fontAlgn="auto" hangingPunct="0">
              <a:spcBef>
                <a:spcPts val="0"/>
              </a:spcBef>
              <a:spcAft>
                <a:spcPts val="0"/>
              </a:spcAft>
              <a:defRPr sz="1867">
                <a:latin typeface="+mn-lt"/>
                <a:ea typeface="+mn-ea"/>
              </a:defRPr>
            </a:lvl1pPr>
          </a:lstStyle>
          <a:p>
            <a:fld id="{1AD20DFC-E2D5-4BD6-B744-D8DEEAB5F7C2}" type="slidenum">
              <a:rPr lang="en-US" smtClean="0"/>
              <a:pPr/>
              <a:t>‹#›</a:t>
            </a:fld>
            <a:endParaRPr lang="en-US" dirty="0"/>
          </a:p>
        </p:txBody>
      </p:sp>
      <p:sp>
        <p:nvSpPr>
          <p:cNvPr id="10" name="副标题 2"/>
          <p:cNvSpPr txBox="1">
            <a:spLocks/>
          </p:cNvSpPr>
          <p:nvPr/>
        </p:nvSpPr>
        <p:spPr bwMode="auto">
          <a:xfrm>
            <a:off x="9360363" y="2"/>
            <a:ext cx="2831637" cy="1411817"/>
          </a:xfrm>
          <a:prstGeom prst="rect">
            <a:avLst/>
          </a:prstGeom>
          <a:noFill/>
          <a:ln w="9525">
            <a:noFill/>
            <a:miter lim="800000"/>
            <a:headEnd/>
            <a:tailEnd/>
          </a:ln>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a:spcBef>
                <a:spcPct val="20000"/>
              </a:spcBef>
              <a:defRPr/>
            </a:pPr>
            <a:endParaRPr lang="en-US" altLang="zh-CN" sz="4267" kern="0" dirty="0">
              <a:solidFill>
                <a:srgbClr val="FFFF00"/>
              </a:solidFill>
              <a:latin typeface="+mn-lt"/>
              <a:ea typeface="+mn-ea"/>
            </a:endParaRPr>
          </a:p>
          <a:p>
            <a:pPr>
              <a:spcBef>
                <a:spcPct val="20000"/>
              </a:spcBef>
              <a:defRPr/>
            </a:pPr>
            <a:r>
              <a:rPr lang="zh-CN" altLang="en-US" sz="2667" kern="0" dirty="0">
                <a:solidFill>
                  <a:srgbClr val="FFFF00"/>
                </a:solidFill>
                <a:latin typeface="+mn-lt"/>
                <a:ea typeface="+mn-ea"/>
              </a:rPr>
              <a:t>演讲者视频</a:t>
            </a:r>
          </a:p>
        </p:txBody>
      </p:sp>
    </p:spTree>
    <p:extLst>
      <p:ext uri="{BB962C8B-B14F-4D97-AF65-F5344CB8AC3E}">
        <p14:creationId xmlns:p14="http://schemas.microsoft.com/office/powerpoint/2010/main" val="4267368545"/>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96" r:id="rId12"/>
  </p:sldLayoutIdLst>
  <p:transition>
    <p:fade/>
  </p:transition>
  <p:hf sldNum="0" hdr="0" ftr="0" dt="0"/>
  <p:txStyles>
    <p:titleStyle>
      <a:lvl1pPr algn="ctr" rtl="0" eaLnBrk="1" fontAlgn="base" hangingPunct="1">
        <a:spcBef>
          <a:spcPct val="0"/>
        </a:spcBef>
        <a:spcAft>
          <a:spcPct val="0"/>
        </a:spcAft>
        <a:defRPr sz="5867" b="1">
          <a:solidFill>
            <a:schemeClr val="tx2"/>
          </a:solidFill>
          <a:latin typeface="+mj-lt"/>
          <a:ea typeface="+mj-ea"/>
          <a:cs typeface="+mj-cs"/>
        </a:defRPr>
      </a:lvl1pPr>
      <a:lvl2pPr algn="ctr" rtl="0" eaLnBrk="1" fontAlgn="base" hangingPunct="1">
        <a:spcBef>
          <a:spcPct val="0"/>
        </a:spcBef>
        <a:spcAft>
          <a:spcPct val="0"/>
        </a:spcAft>
        <a:defRPr sz="5867" b="1">
          <a:solidFill>
            <a:schemeClr val="tx2"/>
          </a:solidFill>
          <a:latin typeface="Arial" charset="0"/>
          <a:ea typeface="隶书" pitchFamily="49" charset="-122"/>
        </a:defRPr>
      </a:lvl2pPr>
      <a:lvl3pPr algn="ctr" rtl="0" eaLnBrk="1" fontAlgn="base" hangingPunct="1">
        <a:spcBef>
          <a:spcPct val="0"/>
        </a:spcBef>
        <a:spcAft>
          <a:spcPct val="0"/>
        </a:spcAft>
        <a:defRPr sz="5867" b="1">
          <a:solidFill>
            <a:schemeClr val="tx2"/>
          </a:solidFill>
          <a:latin typeface="Arial" charset="0"/>
          <a:ea typeface="隶书" pitchFamily="49" charset="-122"/>
        </a:defRPr>
      </a:lvl3pPr>
      <a:lvl4pPr algn="ctr" rtl="0" eaLnBrk="1" fontAlgn="base" hangingPunct="1">
        <a:spcBef>
          <a:spcPct val="0"/>
        </a:spcBef>
        <a:spcAft>
          <a:spcPct val="0"/>
        </a:spcAft>
        <a:defRPr sz="5867" b="1">
          <a:solidFill>
            <a:schemeClr val="tx2"/>
          </a:solidFill>
          <a:latin typeface="Arial" charset="0"/>
          <a:ea typeface="隶书" pitchFamily="49" charset="-122"/>
        </a:defRPr>
      </a:lvl4pPr>
      <a:lvl5pPr algn="ctr" rtl="0" eaLnBrk="1" fontAlgn="base" hangingPunct="1">
        <a:spcBef>
          <a:spcPct val="0"/>
        </a:spcBef>
        <a:spcAft>
          <a:spcPct val="0"/>
        </a:spcAft>
        <a:defRPr sz="5867" b="1">
          <a:solidFill>
            <a:schemeClr val="tx2"/>
          </a:solidFill>
          <a:latin typeface="Arial" charset="0"/>
          <a:ea typeface="隶书" pitchFamily="49" charset="-122"/>
        </a:defRPr>
      </a:lvl5pPr>
      <a:lvl6pPr marL="609585" algn="ctr" rtl="0" eaLnBrk="1" fontAlgn="base" hangingPunct="1">
        <a:spcBef>
          <a:spcPct val="0"/>
        </a:spcBef>
        <a:spcAft>
          <a:spcPct val="0"/>
        </a:spcAft>
        <a:defRPr sz="5867" b="1">
          <a:solidFill>
            <a:schemeClr val="tx2"/>
          </a:solidFill>
          <a:latin typeface="Arial" charset="0"/>
          <a:ea typeface="隶书" pitchFamily="49" charset="-122"/>
        </a:defRPr>
      </a:lvl6pPr>
      <a:lvl7pPr marL="1219170" algn="ctr" rtl="0" eaLnBrk="1" fontAlgn="base" hangingPunct="1">
        <a:spcBef>
          <a:spcPct val="0"/>
        </a:spcBef>
        <a:spcAft>
          <a:spcPct val="0"/>
        </a:spcAft>
        <a:defRPr sz="5867" b="1">
          <a:solidFill>
            <a:schemeClr val="tx2"/>
          </a:solidFill>
          <a:latin typeface="Arial" charset="0"/>
          <a:ea typeface="隶书" pitchFamily="49" charset="-122"/>
        </a:defRPr>
      </a:lvl7pPr>
      <a:lvl8pPr marL="1828754" algn="ctr" rtl="0" eaLnBrk="1" fontAlgn="base" hangingPunct="1">
        <a:spcBef>
          <a:spcPct val="0"/>
        </a:spcBef>
        <a:spcAft>
          <a:spcPct val="0"/>
        </a:spcAft>
        <a:defRPr sz="5867" b="1">
          <a:solidFill>
            <a:schemeClr val="tx2"/>
          </a:solidFill>
          <a:latin typeface="Arial" charset="0"/>
          <a:ea typeface="隶书" pitchFamily="49" charset="-122"/>
        </a:defRPr>
      </a:lvl8pPr>
      <a:lvl9pPr marL="2438339" algn="ctr" rtl="0" eaLnBrk="1" fontAlgn="base" hangingPunct="1">
        <a:spcBef>
          <a:spcPct val="0"/>
        </a:spcBef>
        <a:spcAft>
          <a:spcPct val="0"/>
        </a:spcAft>
        <a:defRPr sz="5867" b="1">
          <a:solidFill>
            <a:schemeClr val="tx2"/>
          </a:solidFill>
          <a:latin typeface="Arial" charset="0"/>
          <a:ea typeface="隶书" pitchFamily="49" charset="-122"/>
        </a:defRPr>
      </a:lvl9pPr>
    </p:titleStyle>
    <p:bodyStyle>
      <a:lvl1pPr marL="457189" indent="-457189" algn="l" rtl="0" eaLnBrk="1" fontAlgn="base" hangingPunct="1">
        <a:spcBef>
          <a:spcPct val="20000"/>
        </a:spcBef>
        <a:spcAft>
          <a:spcPct val="0"/>
        </a:spcAft>
        <a:buBlip>
          <a:blip r:embed="rId15"/>
        </a:buBlip>
        <a:defRPr sz="3733">
          <a:solidFill>
            <a:schemeClr val="tx1"/>
          </a:solidFill>
          <a:latin typeface="+mn-lt"/>
          <a:ea typeface="+mn-ea"/>
          <a:cs typeface="+mn-cs"/>
        </a:defRPr>
      </a:lvl1pPr>
      <a:lvl2pPr marL="990575" indent="-380990" algn="l" rtl="0" eaLnBrk="1" fontAlgn="base" hangingPunct="1">
        <a:spcBef>
          <a:spcPct val="20000"/>
        </a:spcBef>
        <a:spcAft>
          <a:spcPct val="0"/>
        </a:spcAft>
        <a:buBlip>
          <a:blip r:embed="rId16"/>
        </a:buBlip>
        <a:defRPr sz="3200">
          <a:solidFill>
            <a:schemeClr val="tx1"/>
          </a:solidFill>
          <a:latin typeface="+mn-lt"/>
          <a:ea typeface="+mn-ea"/>
        </a:defRPr>
      </a:lvl2pPr>
      <a:lvl3pPr marL="1523962" indent="-304792" algn="l" rtl="0" eaLnBrk="1" fontAlgn="base" hangingPunct="1">
        <a:spcBef>
          <a:spcPct val="20000"/>
        </a:spcBef>
        <a:spcAft>
          <a:spcPct val="0"/>
        </a:spcAft>
        <a:buBlip>
          <a:blip r:embed="rId15"/>
        </a:buBlip>
        <a:defRPr sz="2667">
          <a:solidFill>
            <a:schemeClr val="tx1"/>
          </a:solidFill>
          <a:latin typeface="+mn-lt"/>
          <a:ea typeface="+mn-ea"/>
        </a:defRPr>
      </a:lvl3pPr>
      <a:lvl4pPr marL="2133547" indent="-304792" algn="l" rtl="0" eaLnBrk="1" fontAlgn="base" hangingPunct="1">
        <a:spcBef>
          <a:spcPct val="20000"/>
        </a:spcBef>
        <a:spcAft>
          <a:spcPct val="0"/>
        </a:spcAft>
        <a:buBlip>
          <a:blip r:embed="rId16"/>
        </a:buBlip>
        <a:defRPr sz="2667">
          <a:solidFill>
            <a:schemeClr val="tx1"/>
          </a:solidFill>
          <a:latin typeface="+mn-lt"/>
          <a:ea typeface="+mn-ea"/>
        </a:defRPr>
      </a:lvl4pPr>
      <a:lvl5pPr marL="2743131" indent="-304792" algn="l" rtl="0" eaLnBrk="1" fontAlgn="base" hangingPunct="1">
        <a:spcBef>
          <a:spcPct val="20000"/>
        </a:spcBef>
        <a:spcAft>
          <a:spcPct val="0"/>
        </a:spcAft>
        <a:buBlip>
          <a:blip r:embed="rId15"/>
        </a:buBlip>
        <a:defRPr sz="2667">
          <a:solidFill>
            <a:schemeClr val="tx1"/>
          </a:solidFill>
          <a:latin typeface="+mn-lt"/>
          <a:ea typeface="+mn-ea"/>
        </a:defRPr>
      </a:lvl5pPr>
      <a:lvl6pPr marL="3352716" indent="-304792" algn="l" rtl="0" eaLnBrk="1" fontAlgn="base" hangingPunct="1">
        <a:spcBef>
          <a:spcPct val="20000"/>
        </a:spcBef>
        <a:spcAft>
          <a:spcPct val="0"/>
        </a:spcAft>
        <a:buBlip>
          <a:blip r:embed="rId15"/>
        </a:buBlip>
        <a:defRPr sz="2667">
          <a:solidFill>
            <a:schemeClr val="tx1"/>
          </a:solidFill>
          <a:latin typeface="+mn-lt"/>
          <a:ea typeface="+mn-ea"/>
        </a:defRPr>
      </a:lvl6pPr>
      <a:lvl7pPr marL="3962301" indent="-304792" algn="l" rtl="0" eaLnBrk="1" fontAlgn="base" hangingPunct="1">
        <a:spcBef>
          <a:spcPct val="20000"/>
        </a:spcBef>
        <a:spcAft>
          <a:spcPct val="0"/>
        </a:spcAft>
        <a:buBlip>
          <a:blip r:embed="rId15"/>
        </a:buBlip>
        <a:defRPr sz="2667">
          <a:solidFill>
            <a:schemeClr val="tx1"/>
          </a:solidFill>
          <a:latin typeface="+mn-lt"/>
          <a:ea typeface="+mn-ea"/>
        </a:defRPr>
      </a:lvl7pPr>
      <a:lvl8pPr marL="4571886" indent="-304792" algn="l" rtl="0" eaLnBrk="1" fontAlgn="base" hangingPunct="1">
        <a:spcBef>
          <a:spcPct val="20000"/>
        </a:spcBef>
        <a:spcAft>
          <a:spcPct val="0"/>
        </a:spcAft>
        <a:buBlip>
          <a:blip r:embed="rId15"/>
        </a:buBlip>
        <a:defRPr sz="2667">
          <a:solidFill>
            <a:schemeClr val="tx1"/>
          </a:solidFill>
          <a:latin typeface="+mn-lt"/>
          <a:ea typeface="+mn-ea"/>
        </a:defRPr>
      </a:lvl8pPr>
      <a:lvl9pPr marL="5181470" indent="-304792" algn="l" rtl="0" eaLnBrk="1" fontAlgn="base" hangingPunct="1">
        <a:spcBef>
          <a:spcPct val="20000"/>
        </a:spcBef>
        <a:spcAft>
          <a:spcPct val="0"/>
        </a:spcAft>
        <a:buBlip>
          <a:blip r:embed="rId15"/>
        </a:buBlip>
        <a:defRPr sz="2667">
          <a:solidFill>
            <a:schemeClr val="tx1"/>
          </a:solidFill>
          <a:latin typeface="+mn-lt"/>
          <a:ea typeface="+mn-ea"/>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bwMode="auto">
          <a:xfrm>
            <a:off x="1219200" y="609600"/>
            <a:ext cx="9753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2" name="Rectangle 4"/>
          <p:cNvSpPr>
            <a:spLocks noGrp="1" noChangeArrowheads="1"/>
          </p:cNvSpPr>
          <p:nvPr>
            <p:ph type="body" idx="1"/>
          </p:nvPr>
        </p:nvSpPr>
        <p:spPr bwMode="auto">
          <a:xfrm>
            <a:off x="1219200" y="2286000"/>
            <a:ext cx="10058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a:p>
            <a:pPr lvl="3"/>
            <a:endParaRPr lang="en-US" altLang="zh-CN"/>
          </a:p>
        </p:txBody>
      </p:sp>
      <p:sp>
        <p:nvSpPr>
          <p:cNvPr id="27653" name="Rectangle 5"/>
          <p:cNvSpPr>
            <a:spLocks noChangeArrowheads="1"/>
          </p:cNvSpPr>
          <p:nvPr/>
        </p:nvSpPr>
        <p:spPr bwMode="auto">
          <a:xfrm>
            <a:off x="0" y="0"/>
            <a:ext cx="508000" cy="6858000"/>
          </a:xfrm>
          <a:prstGeom prst="rect">
            <a:avLst/>
          </a:prstGeom>
          <a:solidFill>
            <a:schemeClr val="accent2"/>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4" name="Rectangle 6"/>
          <p:cNvSpPr>
            <a:spLocks noChangeArrowheads="1"/>
          </p:cNvSpPr>
          <p:nvPr/>
        </p:nvSpPr>
        <p:spPr bwMode="auto">
          <a:xfrm>
            <a:off x="0" y="0"/>
            <a:ext cx="508000" cy="2286000"/>
          </a:xfrm>
          <a:prstGeom prst="rect">
            <a:avLst/>
          </a:prstGeom>
          <a:solidFill>
            <a:schemeClr val="accent1"/>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5" name="Rectangle 7"/>
          <p:cNvSpPr>
            <a:spLocks noGrp="1" noChangeArrowheads="1"/>
          </p:cNvSpPr>
          <p:nvPr>
            <p:ph type="dt" sz="half" idx="2"/>
          </p:nvPr>
        </p:nvSpPr>
        <p:spPr bwMode="auto">
          <a:xfrm>
            <a:off x="1117600" y="5943600"/>
            <a:ext cx="2540000" cy="30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20000"/>
              </a:spcBef>
              <a:defRPr sz="1400" smtClean="0">
                <a:latin typeface="+mn-lt"/>
              </a:defRPr>
            </a:lvl1pPr>
          </a:lstStyle>
          <a:p>
            <a:fld id="{4EC5816F-D43D-40D1-9B38-E1A2C18F0972}" type="datetime1">
              <a:rPr lang="en-US" smtClean="0"/>
              <a:pPr/>
              <a:t>10/17/2022</a:t>
            </a:fld>
            <a:endParaRPr lang="en-US" dirty="0"/>
          </a:p>
        </p:txBody>
      </p:sp>
      <p:sp>
        <p:nvSpPr>
          <p:cNvPr id="27656" name="Rectangle 8"/>
          <p:cNvSpPr>
            <a:spLocks noGrp="1" noChangeArrowheads="1"/>
          </p:cNvSpPr>
          <p:nvPr>
            <p:ph type="ftr" sz="quarter" idx="3"/>
          </p:nvPr>
        </p:nvSpPr>
        <p:spPr bwMode="auto">
          <a:xfrm>
            <a:off x="1117600" y="6248400"/>
            <a:ext cx="3860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ctr">
              <a:spcBef>
                <a:spcPct val="20000"/>
              </a:spcBef>
              <a:defRPr sz="1400" smtClean="0">
                <a:latin typeface="+mn-lt"/>
              </a:defRPr>
            </a:lvl1pPr>
          </a:lstStyle>
          <a:p>
            <a:endParaRPr lang="en-US" dirty="0"/>
          </a:p>
        </p:txBody>
      </p:sp>
      <p:sp>
        <p:nvSpPr>
          <p:cNvPr id="27657" name="Rectangle 9"/>
          <p:cNvSpPr>
            <a:spLocks noGrp="1" noChangeArrowheads="1"/>
          </p:cNvSpPr>
          <p:nvPr>
            <p:ph type="sldNum" sz="quarter" idx="4"/>
          </p:nvPr>
        </p:nvSpPr>
        <p:spPr bwMode="auto">
          <a:xfrm>
            <a:off x="4978400" y="6248400"/>
            <a:ext cx="25400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a:spcBef>
                <a:spcPct val="20000"/>
              </a:spcBef>
              <a:defRPr sz="1400">
                <a:latin typeface="Tahoma" panose="020B0604030504040204" pitchFamily="34" charset="0"/>
              </a:defRPr>
            </a:lvl1pPr>
          </a:lstStyle>
          <a:p>
            <a:fld id="{1AD20DFC-E2D5-4BD6-B744-D8DEEAB5F7C2}" type="slidenum">
              <a:rPr lang="en-US" smtClean="0"/>
              <a:pPr/>
              <a:t>‹#›</a:t>
            </a:fld>
            <a:endParaRPr lang="en-US" dirty="0"/>
          </a:p>
        </p:txBody>
      </p:sp>
      <p:pic>
        <p:nvPicPr>
          <p:cNvPr id="9" name="Picture 19" descr="Uest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37228" y="37964"/>
            <a:ext cx="1280744"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0024421"/>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ransition>
    <p:fade/>
  </p:transition>
  <p:hf sldNum="0" hdr="0" ftr="0" dt="0"/>
  <p:txStyles>
    <p:title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189"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377"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566"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754"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p:titleStyle>
    <p:bodyStyle>
      <a:lvl1pPr marL="342891" indent="-342891" algn="l" rtl="0" eaLnBrk="1" fontAlgn="base" hangingPunct="1">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742932" indent="-285744" algn="l" rtl="0" eaLnBrk="1" fontAlgn="base" hangingPunct="1">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mn-lt"/>
          <a:ea typeface="幼圆" panose="02010509060101010101" pitchFamily="49" charset="-122"/>
        </a:defRPr>
      </a:lvl2pPr>
      <a:lvl3pPr marL="1142971" indent="-228594" algn="l" rtl="0" eaLnBrk="1" fontAlgn="base" hangingPunct="1">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mn-lt"/>
          <a:ea typeface="幼圆" panose="02010509060101010101" pitchFamily="49" charset="-122"/>
        </a:defRPr>
      </a:lvl3pPr>
      <a:lvl4pPr marL="1600160" indent="-228594"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4pPr>
      <a:lvl5pPr marL="2057349" indent="-228594"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5pPr>
      <a:lvl6pPr marL="2514537" indent="-228594"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726" indent="-228594"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8914" indent="-228594"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103" indent="-228594"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000" b="-1000"/>
          </a:stretch>
        </a:blipFill>
        <a:effectLst/>
      </p:bgPr>
    </p:bg>
    <p:spTree>
      <p:nvGrpSpPr>
        <p:cNvPr id="1" name=""/>
        <p:cNvGrpSpPr/>
        <p:nvPr/>
      </p:nvGrpSpPr>
      <p:grpSpPr>
        <a:xfrm>
          <a:off x="0" y="0"/>
          <a:ext cx="0" cy="0"/>
          <a:chOff x="0" y="0"/>
          <a:chExt cx="0" cy="0"/>
        </a:xfrm>
      </p:grpSpPr>
      <p:sp>
        <p:nvSpPr>
          <p:cNvPr id="7" name="矩形 6"/>
          <p:cNvSpPr/>
          <p:nvPr/>
        </p:nvSpPr>
        <p:spPr>
          <a:xfrm>
            <a:off x="0" y="-1"/>
            <a:ext cx="48768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矩形 7"/>
          <p:cNvSpPr/>
          <p:nvPr/>
        </p:nvSpPr>
        <p:spPr>
          <a:xfrm>
            <a:off x="340388" y="5047394"/>
            <a:ext cx="97536"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矩形 8"/>
          <p:cNvSpPr/>
          <p:nvPr/>
        </p:nvSpPr>
        <p:spPr>
          <a:xfrm>
            <a:off x="340388" y="4796819"/>
            <a:ext cx="97536"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矩形 9"/>
          <p:cNvSpPr/>
          <p:nvPr/>
        </p:nvSpPr>
        <p:spPr>
          <a:xfrm>
            <a:off x="340388" y="4637685"/>
            <a:ext cx="97536"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矩形 10"/>
          <p:cNvSpPr/>
          <p:nvPr/>
        </p:nvSpPr>
        <p:spPr>
          <a:xfrm>
            <a:off x="340388" y="4542559"/>
            <a:ext cx="97536"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矩形 11"/>
          <p:cNvSpPr/>
          <p:nvPr/>
        </p:nvSpPr>
        <p:spPr>
          <a:xfrm>
            <a:off x="412744" y="680477"/>
            <a:ext cx="6096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5" name="矩形 14"/>
          <p:cNvSpPr/>
          <p:nvPr/>
        </p:nvSpPr>
        <p:spPr>
          <a:xfrm>
            <a:off x="358764" y="680477"/>
            <a:ext cx="36576"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6" name="矩形 15"/>
          <p:cNvSpPr/>
          <p:nvPr/>
        </p:nvSpPr>
        <p:spPr>
          <a:xfrm>
            <a:off x="333360" y="680477"/>
            <a:ext cx="1219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7" name="矩形 16"/>
          <p:cNvSpPr/>
          <p:nvPr/>
        </p:nvSpPr>
        <p:spPr>
          <a:xfrm>
            <a:off x="295691" y="680477"/>
            <a:ext cx="1219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标题占位符 21"/>
          <p:cNvSpPr>
            <a:spLocks noGrp="1"/>
          </p:cNvSpPr>
          <p:nvPr>
            <p:ph type="title"/>
          </p:nvPr>
        </p:nvSpPr>
        <p:spPr>
          <a:xfrm>
            <a:off x="1219200" y="512064"/>
            <a:ext cx="10363200" cy="914400"/>
          </a:xfrm>
          <a:prstGeom prst="rect">
            <a:avLst/>
          </a:prstGeom>
        </p:spPr>
        <p:txBody>
          <a:bodyPr vert="horz" anchor="t">
            <a:no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1219200" y="1783560"/>
            <a:ext cx="10363200" cy="4572000"/>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8636000" y="6416676"/>
            <a:ext cx="2844800" cy="365125"/>
          </a:xfrm>
          <a:prstGeom prst="rect">
            <a:avLst/>
          </a:prstGeom>
        </p:spPr>
        <p:txBody>
          <a:bodyPr vert="horz" anchor="b"/>
          <a:lstStyle>
            <a:lvl1pPr algn="l" eaLnBrk="1" latinLnBrk="0" hangingPunct="1">
              <a:defRPr kumimoji="0" sz="1100">
                <a:solidFill>
                  <a:schemeClr val="tx2"/>
                </a:solidFill>
              </a:defRPr>
            </a:lvl1pPr>
            <a:extLst/>
          </a:lstStyle>
          <a:p>
            <a:fld id="{4EC5816F-D43D-40D1-9B38-E1A2C18F0972}" type="datetime1">
              <a:rPr lang="en-US" smtClean="0"/>
              <a:pPr/>
              <a:t>10/17/2022</a:t>
            </a:fld>
            <a:endParaRPr lang="en-US" dirty="0"/>
          </a:p>
        </p:txBody>
      </p:sp>
      <p:sp>
        <p:nvSpPr>
          <p:cNvPr id="3" name="页脚占位符 2"/>
          <p:cNvSpPr>
            <a:spLocks noGrp="1"/>
          </p:cNvSpPr>
          <p:nvPr>
            <p:ph type="ftr" sz="quarter" idx="3"/>
          </p:nvPr>
        </p:nvSpPr>
        <p:spPr>
          <a:xfrm>
            <a:off x="1219200" y="6416676"/>
            <a:ext cx="7416800" cy="365125"/>
          </a:xfrm>
          <a:prstGeom prst="rect">
            <a:avLst/>
          </a:prstGeom>
        </p:spPr>
        <p:txBody>
          <a:bodyPr vert="horz" anchor="b"/>
          <a:lstStyle>
            <a:lvl1pPr algn="r" eaLnBrk="1" latinLnBrk="0" hangingPunct="1">
              <a:defRPr kumimoji="0" sz="1100">
                <a:solidFill>
                  <a:schemeClr val="tx2"/>
                </a:solidFill>
              </a:defRPr>
            </a:lvl1pPr>
            <a:extLst/>
          </a:lstStyle>
          <a:p>
            <a:endParaRPr lang="en-US" dirty="0"/>
          </a:p>
        </p:txBody>
      </p:sp>
      <p:sp>
        <p:nvSpPr>
          <p:cNvPr id="23" name="灯片编号占位符 22"/>
          <p:cNvSpPr>
            <a:spLocks noGrp="1"/>
          </p:cNvSpPr>
          <p:nvPr>
            <p:ph type="sldNum" sz="quarter" idx="4"/>
          </p:nvPr>
        </p:nvSpPr>
        <p:spPr>
          <a:xfrm>
            <a:off x="11480800" y="6416676"/>
            <a:ext cx="609600" cy="365125"/>
          </a:xfrm>
          <a:prstGeom prst="rect">
            <a:avLst/>
          </a:prstGeom>
        </p:spPr>
        <p:txBody>
          <a:bodyPr vert="horz" anchor="b"/>
          <a:lstStyle>
            <a:lvl1pPr algn="l" eaLnBrk="1" latinLnBrk="0" hangingPunct="1">
              <a:defRPr kumimoji="0" sz="1200">
                <a:solidFill>
                  <a:schemeClr val="tx2"/>
                </a:solidFill>
              </a:defRPr>
            </a:lvl1pPr>
            <a:extLst/>
          </a:lstStyle>
          <a:p>
            <a:fld id="{1AD20DFC-E2D5-4BD6-B744-D8DEEAB5F7C2}" type="slidenum">
              <a:rPr lang="en-US" smtClean="0"/>
              <a:pPr/>
              <a:t>‹#›</a:t>
            </a:fld>
            <a:endParaRPr lang="en-US" dirty="0"/>
          </a:p>
        </p:txBody>
      </p:sp>
    </p:spTree>
    <p:extLst>
      <p:ext uri="{BB962C8B-B14F-4D97-AF65-F5344CB8AC3E}">
        <p14:creationId xmlns:p14="http://schemas.microsoft.com/office/powerpoint/2010/main" val="2806187370"/>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83" r:id="rId12"/>
    <p:sldLayoutId id="2147483924" r:id="rId13"/>
  </p:sldLayoutIdLst>
  <p:hf sldNum="0" hdr="0" ftr="0" dt="0"/>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368000" cy="114300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dirty="0"/>
              <a:t>单击此处编辑母版标题样式</a:t>
            </a:r>
            <a:endParaRPr kumimoji="0" lang="en-US" dirty="0"/>
          </a:p>
        </p:txBody>
      </p:sp>
      <p:sp>
        <p:nvSpPr>
          <p:cNvPr id="3" name="文本占位符 2"/>
          <p:cNvSpPr>
            <a:spLocks noGrp="1"/>
          </p:cNvSpPr>
          <p:nvPr>
            <p:ph type="body" idx="1"/>
          </p:nvPr>
        </p:nvSpPr>
        <p:spPr>
          <a:xfrm>
            <a:off x="609600" y="1600201"/>
            <a:ext cx="10972800" cy="4525963"/>
          </a:xfrm>
          <a:prstGeom prst="rect">
            <a:avLst/>
          </a:prstGeom>
        </p:spPr>
        <p:txBody>
          <a:bodyPr vert="horz" rtlCol="0">
            <a:normAutofit/>
          </a:bodyPr>
          <a:lstStyle/>
          <a:p>
            <a:pPr lvl="0" eaLnBrk="1" latinLnBrk="0" hangingPunct="1"/>
            <a:r>
              <a:rPr kumimoji="0" lang="zh-CN" altLang="en-US" dirty="0"/>
              <a:t>单击此处编辑母版文本样式</a:t>
            </a:r>
          </a:p>
          <a:p>
            <a:pPr lvl="1" eaLnBrk="1" latinLnBrk="0" hangingPunct="1"/>
            <a:r>
              <a:rPr kumimoji="0" lang="zh-CN" altLang="en-US" dirty="0"/>
              <a:t>第二级</a:t>
            </a:r>
          </a:p>
          <a:p>
            <a:pPr lvl="2" eaLnBrk="1" latinLnBrk="0" hangingPunct="1"/>
            <a:r>
              <a:rPr kumimoji="0" lang="zh-CN" altLang="en-US" dirty="0"/>
              <a:t>第三级</a:t>
            </a:r>
          </a:p>
          <a:p>
            <a:pPr lvl="3" eaLnBrk="1" latinLnBrk="0" hangingPunct="1"/>
            <a:r>
              <a:rPr kumimoji="0" lang="zh-CN" altLang="en-US" dirty="0"/>
              <a:t>第四级</a:t>
            </a:r>
          </a:p>
          <a:p>
            <a:pPr lvl="4" eaLnBrk="1" latinLnBrk="0" hangingPunct="1"/>
            <a:r>
              <a:rPr kumimoji="0" lang="zh-CN" altLang="en-US" dirty="0"/>
              <a:t>第五级</a:t>
            </a:r>
            <a:endParaRPr kumimoji="0" lang="en-US" dirty="0"/>
          </a:p>
        </p:txBody>
      </p:sp>
      <p:sp>
        <p:nvSpPr>
          <p:cNvPr id="4" name="日期占位符 3"/>
          <p:cNvSpPr>
            <a:spLocks noGrp="1"/>
          </p:cNvSpPr>
          <p:nvPr>
            <p:ph type="dt" sz="half" idx="2"/>
          </p:nvPr>
        </p:nvSpPr>
        <p:spPr>
          <a:xfrm>
            <a:off x="609600" y="6356351"/>
            <a:ext cx="2844800" cy="365125"/>
          </a:xfrm>
          <a:prstGeom prst="rect">
            <a:avLst/>
          </a:prstGeom>
        </p:spPr>
        <p:txBody>
          <a:bodyPr vert="horz" lIns="274320" rtlCol="0" anchor="ctr"/>
          <a:lstStyle>
            <a:lvl1pPr algn="l" eaLnBrk="1" latinLnBrk="0" hangingPunct="1">
              <a:defRPr kumimoji="0" sz="1600">
                <a:solidFill>
                  <a:schemeClr val="tx1"/>
                </a:solidFill>
              </a:defRPr>
            </a:lvl1pPr>
          </a:lstStyle>
          <a:p>
            <a:fld id="{3214B416-2374-449B-AD4A-7644DEA20F86}" type="datetime1">
              <a:rPr lang="zh-CN" altLang="en-US" smtClean="0"/>
              <a:pPr/>
              <a:t>2022/10/17</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rtlCol="0" anchor="ctr"/>
          <a:lstStyle>
            <a:lvl1pPr algn="ctr" eaLnBrk="1" latinLnBrk="0" hangingPunct="1">
              <a:defRPr kumimoji="0" sz="1600">
                <a:solidFill>
                  <a:schemeClr val="tx1"/>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45720" tIns="45720" rIns="45720" rtlCol="0" anchor="ctr"/>
          <a:lstStyle>
            <a:lvl1pPr algn="r" eaLnBrk="1" latinLnBrk="0" hangingPunct="1">
              <a:defRPr kumimoji="0" sz="1600">
                <a:solidFill>
                  <a:schemeClr val="tx1"/>
                </a:solidFill>
              </a:defRPr>
            </a:lvl1pPr>
          </a:lstStyle>
          <a:p>
            <a:fld id="{7B4C26F3-AB5C-478F-8324-15184DC3904C}" type="slidenum">
              <a:rPr lang="zh-CN" altLang="en-US" smtClean="0"/>
              <a:pPr/>
              <a:t>‹#›</a:t>
            </a:fld>
            <a:endParaRPr lang="zh-CN" altLang="en-US"/>
          </a:p>
        </p:txBody>
      </p:sp>
    </p:spTree>
    <p:extLst>
      <p:ext uri="{BB962C8B-B14F-4D97-AF65-F5344CB8AC3E}">
        <p14:creationId xmlns:p14="http://schemas.microsoft.com/office/powerpoint/2010/main" val="11494671"/>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ftr="0" dt="0"/>
  <p:txStyles>
    <p:titleStyle>
      <a:lvl1pPr algn="l" rtl="0" eaLnBrk="1" latinLnBrk="0" hangingPunct="1">
        <a:spcBef>
          <a:spcPct val="0"/>
        </a:spcBef>
        <a:buNone/>
        <a:defRPr kumimoji="0" lang="zh-CN" altLang="en-US" sz="5867" b="1" kern="1200" spc="67" dirty="0">
          <a:ln w="12700">
            <a:noFill/>
            <a:prstDash val="solid"/>
          </a:ln>
          <a:solidFill>
            <a:schemeClr val="accent4"/>
          </a:solidFill>
          <a:effectLst>
            <a:outerShdw blurRad="38100" dist="20320" dir="2700000" algn="tl" rotWithShape="0">
              <a:srgbClr val="000000">
                <a:alpha val="70000"/>
              </a:srgbClr>
            </a:outerShdw>
          </a:effectLst>
          <a:latin typeface="黑体" pitchFamily="49" charset="-122"/>
          <a:ea typeface="黑体" pitchFamily="49" charset="-122"/>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457189" indent="-457189" algn="l" rtl="0" eaLnBrk="1" latinLnBrk="0" hangingPunct="1">
        <a:spcBef>
          <a:spcPct val="20000"/>
        </a:spcBef>
        <a:buClr>
          <a:schemeClr val="tx2"/>
        </a:buClr>
        <a:buSzPct val="60000"/>
        <a:buFont typeface="Wingdings 2"/>
        <a:buChar char=""/>
        <a:defRPr kumimoji="0" sz="4267" b="1" kern="1200">
          <a:solidFill>
            <a:schemeClr val="tx1"/>
          </a:solidFill>
          <a:latin typeface="黑体" pitchFamily="49" charset="-122"/>
          <a:ea typeface="黑体" pitchFamily="49" charset="-122"/>
          <a:cs typeface="+mn-cs"/>
        </a:defRPr>
      </a:lvl1pPr>
      <a:lvl2pPr marL="990575" indent="-380990" algn="l" rtl="0" eaLnBrk="1" latinLnBrk="0" hangingPunct="1">
        <a:spcBef>
          <a:spcPct val="20000"/>
        </a:spcBef>
        <a:buClr>
          <a:schemeClr val="tx2"/>
        </a:buClr>
        <a:buSzPct val="60000"/>
        <a:buFont typeface="Wingdings 2"/>
        <a:buChar char=""/>
        <a:defRPr kumimoji="0" sz="3733" b="1" kern="1200">
          <a:solidFill>
            <a:schemeClr val="tx1"/>
          </a:solidFill>
          <a:latin typeface="黑体" pitchFamily="49" charset="-122"/>
          <a:ea typeface="黑体" pitchFamily="49" charset="-122"/>
          <a:cs typeface="+mn-cs"/>
        </a:defRPr>
      </a:lvl2pPr>
      <a:lvl3pPr marL="1523962" indent="-304792" algn="l" rtl="0" eaLnBrk="1" latinLnBrk="0" hangingPunct="1">
        <a:spcBef>
          <a:spcPct val="20000"/>
        </a:spcBef>
        <a:buClr>
          <a:schemeClr val="tx2"/>
        </a:buClr>
        <a:buSzPct val="60000"/>
        <a:buFont typeface="Wingdings 2"/>
        <a:buChar char=""/>
        <a:defRPr kumimoji="0" sz="3200" b="1" kern="1200">
          <a:solidFill>
            <a:schemeClr val="tx1"/>
          </a:solidFill>
          <a:latin typeface="黑体" pitchFamily="49" charset="-122"/>
          <a:ea typeface="黑体" pitchFamily="49" charset="-122"/>
          <a:cs typeface="+mn-cs"/>
        </a:defRPr>
      </a:lvl3pPr>
      <a:lvl4pPr marL="2133547" indent="-304792" algn="l" rtl="0" eaLnBrk="1" latinLnBrk="0" hangingPunct="1">
        <a:spcBef>
          <a:spcPct val="20000"/>
        </a:spcBef>
        <a:buClr>
          <a:schemeClr val="tx2"/>
        </a:buClr>
        <a:buSzPct val="60000"/>
        <a:buFont typeface="Wingdings 2"/>
        <a:buChar char=""/>
        <a:defRPr kumimoji="0" sz="2667" b="1" kern="1200">
          <a:solidFill>
            <a:schemeClr val="tx1"/>
          </a:solidFill>
          <a:latin typeface="黑体" pitchFamily="49" charset="-122"/>
          <a:ea typeface="黑体" pitchFamily="49" charset="-122"/>
          <a:cs typeface="+mn-cs"/>
        </a:defRPr>
      </a:lvl4pPr>
      <a:lvl5pPr marL="2743131" indent="-304792" algn="l" rtl="0" eaLnBrk="1" latinLnBrk="0" hangingPunct="1">
        <a:spcBef>
          <a:spcPct val="20000"/>
        </a:spcBef>
        <a:buClr>
          <a:schemeClr val="tx2"/>
        </a:buClr>
        <a:buSzPct val="60000"/>
        <a:buFont typeface="Wingdings 2"/>
        <a:buChar char=""/>
        <a:defRPr kumimoji="0" sz="2667" b="1" kern="1200">
          <a:solidFill>
            <a:schemeClr val="tx1"/>
          </a:solidFill>
          <a:latin typeface="黑体" pitchFamily="49" charset="-122"/>
          <a:ea typeface="黑体" pitchFamily="49" charset="-122"/>
          <a:cs typeface="+mn-cs"/>
        </a:defRPr>
      </a:lvl5pPr>
      <a:lvl6pPr marL="3352716" indent="-304792" algn="l" rtl="0" eaLnBrk="1" latinLnBrk="0" hangingPunct="1">
        <a:spcBef>
          <a:spcPct val="20000"/>
        </a:spcBef>
        <a:buFont typeface="Arial"/>
        <a:buChar char="•"/>
        <a:defRPr kumimoji="0" sz="2667" kern="1200">
          <a:solidFill>
            <a:schemeClr val="tx1"/>
          </a:solidFill>
          <a:latin typeface="+mn-lt"/>
          <a:ea typeface="+mn-ea"/>
          <a:cs typeface="+mn-cs"/>
        </a:defRPr>
      </a:lvl6pPr>
      <a:lvl7pPr marL="3962301" indent="-304792" algn="l" rtl="0" eaLnBrk="1" latinLnBrk="0" hangingPunct="1">
        <a:spcBef>
          <a:spcPct val="20000"/>
        </a:spcBef>
        <a:buFont typeface="Arial"/>
        <a:buChar char="•"/>
        <a:defRPr kumimoji="0" sz="2667" kern="1200">
          <a:solidFill>
            <a:schemeClr val="tx1"/>
          </a:solidFill>
          <a:latin typeface="+mn-lt"/>
          <a:ea typeface="+mn-ea"/>
          <a:cs typeface="+mn-cs"/>
        </a:defRPr>
      </a:lvl7pPr>
      <a:lvl8pPr marL="4571886" indent="-304792" algn="l" rtl="0" eaLnBrk="1" latinLnBrk="0" hangingPunct="1">
        <a:spcBef>
          <a:spcPct val="20000"/>
        </a:spcBef>
        <a:buFont typeface="Arial"/>
        <a:buChar char="•"/>
        <a:defRPr kumimoji="0" sz="2667" kern="1200">
          <a:solidFill>
            <a:schemeClr val="tx1"/>
          </a:solidFill>
          <a:latin typeface="+mn-lt"/>
          <a:ea typeface="+mn-ea"/>
          <a:cs typeface="+mn-cs"/>
        </a:defRPr>
      </a:lvl8pPr>
      <a:lvl9pPr marL="5181470" indent="-304792" algn="l" rtl="0" eaLnBrk="1" latinLnBrk="0" hangingPunct="1">
        <a:spcBef>
          <a:spcPct val="20000"/>
        </a:spcBef>
        <a:buFont typeface="Arial"/>
        <a:buChar char="•"/>
        <a:defRPr kumimoji="0" sz="2667"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14400"/>
            <a:ext cx="10972800" cy="914400"/>
          </a:xfrm>
          <a:prstGeom prst="rect">
            <a:avLst/>
          </a:prstGeom>
        </p:spPr>
        <p:txBody>
          <a:bodyPr vert="horz" lIns="91440" tIns="45720" rIns="91440" bIns="45720" rtlCol="0" anchor="ctr">
            <a:normAutofit/>
          </a:bodyPr>
          <a:lstStyle/>
          <a:p>
            <a:pPr eaLnBrk="1" latinLnBrk="0" hangingPunct="1"/>
            <a:r>
              <a:rPr kumimoji="0" lang="zh-CN" altLang="en-US"/>
              <a:t>单击此处编辑母版标题样式</a:t>
            </a:r>
            <a:endParaRPr kumimoji="0" lang="en-US"/>
          </a:p>
        </p:txBody>
      </p:sp>
      <p:sp>
        <p:nvSpPr>
          <p:cNvPr id="3" name="Text Placeholder 2"/>
          <p:cNvSpPr>
            <a:spLocks noGrp="1"/>
          </p:cNvSpPr>
          <p:nvPr>
            <p:ph type="body" idx="1"/>
          </p:nvPr>
        </p:nvSpPr>
        <p:spPr>
          <a:xfrm>
            <a:off x="609600" y="1828801"/>
            <a:ext cx="10972800" cy="4297363"/>
          </a:xfrm>
          <a:prstGeom prst="rect">
            <a:avLst/>
          </a:prstGeom>
        </p:spPr>
        <p:txBody>
          <a:bodyPr vert="horz" lIns="91440" tIns="45720" rIns="91440" bIns="45720"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latinLnBrk="0" hangingPunct="1">
              <a:defRPr kumimoji="0" lang="zh-CN" sz="1600">
                <a:solidFill>
                  <a:schemeClr val="tx1">
                    <a:tint val="75000"/>
                  </a:schemeClr>
                </a:solidFill>
              </a:defRPr>
            </a:lvl1pPr>
          </a:lstStyle>
          <a:p>
            <a:fld id="{F922158D-428B-4987-8B28-745A2AFA1252}" type="datetimeFigureOut">
              <a:rPr lang="zh-CN" altLang="en-US">
                <a:solidFill>
                  <a:prstClr val="black">
                    <a:tint val="75000"/>
                  </a:prstClr>
                </a:solidFill>
                <a:ea typeface="方正舒体" panose="02010601030101010101" pitchFamily="2" charset="-122"/>
              </a:rPr>
              <a:pPr/>
              <a:t>2022/10/17</a:t>
            </a:fld>
            <a:endParaRPr altLang="en-US">
              <a:solidFill>
                <a:prstClr val="black">
                  <a:tint val="75000"/>
                </a:prstClr>
              </a:solidFill>
              <a:ea typeface="方正舒体" panose="02010601030101010101" pitchFamily="2" charset="-122"/>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latinLnBrk="0" hangingPunct="1">
              <a:defRPr kumimoji="0" lang="zh-CN" sz="1600">
                <a:solidFill>
                  <a:schemeClr val="tx1">
                    <a:tint val="75000"/>
                  </a:schemeClr>
                </a:solidFill>
              </a:defRPr>
            </a:lvl1pPr>
          </a:lstStyle>
          <a:p>
            <a:endParaRPr altLang="en-US">
              <a:solidFill>
                <a:prstClr val="black">
                  <a:tint val="75000"/>
                </a:prstClr>
              </a:solidFill>
              <a:ea typeface="方正舒体" panose="02010601030101010101" pitchFamily="2" charset="-122"/>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latinLnBrk="0" hangingPunct="1">
              <a:defRPr kumimoji="0" lang="zh-CN" sz="1600">
                <a:solidFill>
                  <a:schemeClr val="tx1">
                    <a:tint val="75000"/>
                  </a:schemeClr>
                </a:solidFill>
              </a:defRPr>
            </a:lvl1pPr>
          </a:lstStyle>
          <a:p>
            <a:fld id="{515FC477-0A05-4F3E-8EE9-E015C9089D56}" type="slidenum">
              <a:rPr lang="en-US" altLang="zh-CN">
                <a:solidFill>
                  <a:prstClr val="black">
                    <a:tint val="75000"/>
                  </a:prstClr>
                </a:solidFill>
              </a:rPr>
              <a:pPr/>
              <a:t>‹#›</a:t>
            </a:fld>
            <a:endParaRPr altLang="en-US">
              <a:solidFill>
                <a:prstClr val="black">
                  <a:tint val="75000"/>
                </a:prstClr>
              </a:solidFill>
              <a:ea typeface="方正舒体" panose="02010601030101010101" pitchFamily="2" charset="-122"/>
            </a:endParaRPr>
          </a:p>
        </p:txBody>
      </p:sp>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l="-144"/>
          <a:stretch/>
        </p:blipFill>
        <p:spPr>
          <a:xfrm>
            <a:off x="-17668" y="1"/>
            <a:ext cx="12209669" cy="660449"/>
          </a:xfrm>
          <a:prstGeom prst="rect">
            <a:avLst/>
          </a:prstGeom>
        </p:spPr>
      </p:pic>
    </p:spTree>
    <p:extLst>
      <p:ext uri="{BB962C8B-B14F-4D97-AF65-F5344CB8AC3E}">
        <p14:creationId xmlns:p14="http://schemas.microsoft.com/office/powerpoint/2010/main" val="1144709803"/>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transition spd="slow">
    <p:fade/>
  </p:transition>
  <p:txStyles>
    <p:titleStyle>
      <a:lvl1pPr algn="l" defTabSz="1219170" rtl="0" eaLnBrk="1" latinLnBrk="0" hangingPunct="1">
        <a:spcBef>
          <a:spcPct val="0"/>
        </a:spcBef>
        <a:buNone/>
        <a:defRPr kumimoji="0" lang="zh-CN" sz="3733"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kumimoji="0" lang="zh-CN" sz="32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kumimoji="0" lang="zh-CN" sz="2667"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kumimoji="0" lang="zh-CN" sz="24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kumimoji="0" lang="zh-CN" sz="2133"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kumimoji="0" lang="zh-CN" sz="21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0" lang="zh-CN"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0" lang="zh-CN"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0" lang="zh-CN"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0" lang="zh-CN" sz="2667" kern="1200">
          <a:solidFill>
            <a:schemeClr val="tx1"/>
          </a:solidFill>
          <a:latin typeface="+mn-lt"/>
          <a:ea typeface="+mn-ea"/>
          <a:cs typeface="+mn-cs"/>
        </a:defRPr>
      </a:lvl9pPr>
    </p:bodyStyle>
    <p:otherStyle>
      <a:defPPr>
        <a:defRPr kumimoji="0" lang="zh-CN"/>
      </a:defPPr>
      <a:lvl1pPr marL="0" algn="l" defTabSz="1219170" rtl="0" eaLnBrk="1" latinLnBrk="0" hangingPunct="1">
        <a:defRPr kumimoji="0" lang="zh-CN" sz="2400" kern="1200">
          <a:solidFill>
            <a:schemeClr val="tx1"/>
          </a:solidFill>
          <a:latin typeface="+mn-lt"/>
          <a:ea typeface="+mn-ea"/>
          <a:cs typeface="+mn-cs"/>
        </a:defRPr>
      </a:lvl1pPr>
      <a:lvl2pPr marL="609585" algn="l" defTabSz="1219170" rtl="0" eaLnBrk="1" latinLnBrk="0" hangingPunct="1">
        <a:defRPr kumimoji="0" lang="zh-CN" sz="2400" kern="1200">
          <a:solidFill>
            <a:schemeClr val="tx1"/>
          </a:solidFill>
          <a:latin typeface="+mn-lt"/>
          <a:ea typeface="+mn-ea"/>
          <a:cs typeface="+mn-cs"/>
        </a:defRPr>
      </a:lvl2pPr>
      <a:lvl3pPr marL="1219170" algn="l" defTabSz="1219170" rtl="0" eaLnBrk="1" latinLnBrk="0" hangingPunct="1">
        <a:defRPr kumimoji="0" lang="zh-CN" sz="2400" kern="1200">
          <a:solidFill>
            <a:schemeClr val="tx1"/>
          </a:solidFill>
          <a:latin typeface="+mn-lt"/>
          <a:ea typeface="+mn-ea"/>
          <a:cs typeface="+mn-cs"/>
        </a:defRPr>
      </a:lvl3pPr>
      <a:lvl4pPr marL="1828754" algn="l" defTabSz="1219170" rtl="0" eaLnBrk="1" latinLnBrk="0" hangingPunct="1">
        <a:defRPr kumimoji="0" lang="zh-CN" sz="2400" kern="1200">
          <a:solidFill>
            <a:schemeClr val="tx1"/>
          </a:solidFill>
          <a:latin typeface="+mn-lt"/>
          <a:ea typeface="+mn-ea"/>
          <a:cs typeface="+mn-cs"/>
        </a:defRPr>
      </a:lvl4pPr>
      <a:lvl5pPr marL="2438339" algn="l" defTabSz="1219170" rtl="0" eaLnBrk="1" latinLnBrk="0" hangingPunct="1">
        <a:defRPr kumimoji="0" lang="zh-CN" sz="2400" kern="1200">
          <a:solidFill>
            <a:schemeClr val="tx1"/>
          </a:solidFill>
          <a:latin typeface="+mn-lt"/>
          <a:ea typeface="+mn-ea"/>
          <a:cs typeface="+mn-cs"/>
        </a:defRPr>
      </a:lvl5pPr>
      <a:lvl6pPr marL="3047924" algn="l" defTabSz="1219170" rtl="0" eaLnBrk="1" latinLnBrk="0" hangingPunct="1">
        <a:defRPr kumimoji="0" lang="zh-CN" sz="2400" kern="1200">
          <a:solidFill>
            <a:schemeClr val="tx1"/>
          </a:solidFill>
          <a:latin typeface="+mn-lt"/>
          <a:ea typeface="+mn-ea"/>
          <a:cs typeface="+mn-cs"/>
        </a:defRPr>
      </a:lvl6pPr>
      <a:lvl7pPr marL="3657509" algn="l" defTabSz="1219170" rtl="0" eaLnBrk="1" latinLnBrk="0" hangingPunct="1">
        <a:defRPr kumimoji="0" lang="zh-CN" sz="2400" kern="1200">
          <a:solidFill>
            <a:schemeClr val="tx1"/>
          </a:solidFill>
          <a:latin typeface="+mn-lt"/>
          <a:ea typeface="+mn-ea"/>
          <a:cs typeface="+mn-cs"/>
        </a:defRPr>
      </a:lvl7pPr>
      <a:lvl8pPr marL="4267093" algn="l" defTabSz="1219170" rtl="0" eaLnBrk="1" latinLnBrk="0" hangingPunct="1">
        <a:defRPr kumimoji="0" lang="zh-CN" sz="2400" kern="1200">
          <a:solidFill>
            <a:schemeClr val="tx1"/>
          </a:solidFill>
          <a:latin typeface="+mn-lt"/>
          <a:ea typeface="+mn-ea"/>
          <a:cs typeface="+mn-cs"/>
        </a:defRPr>
      </a:lvl8pPr>
      <a:lvl9pPr marL="4876678" algn="l" defTabSz="1219170" rtl="0" eaLnBrk="1" latinLnBrk="0" hangingPunct="1">
        <a:defRPr kumimoji="0" lang="zh-CN"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3A4B21-616C-4E4E-8379-6F9ECFF39C17}"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1F580-3DDB-44D3-BAD4-0DA5019F6F3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23000588"/>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32B8B-27E7-4D0B-A7DB-9D422DB8B4D3}" type="datetimeFigureOut">
              <a:rPr lang="zh-CN" altLang="en-US" smtClean="0">
                <a:solidFill>
                  <a:prstClr val="black">
                    <a:tint val="75000"/>
                  </a:prstClr>
                </a:solidFill>
              </a:rPr>
              <a:pPr/>
              <a:t>2022/10/17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196C2-8A5D-4146-A749-1DC93F94ADE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4788088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bwMode="auto">
          <a:xfrm>
            <a:off x="1219200" y="609600"/>
            <a:ext cx="9753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2" name="Rectangle 4"/>
          <p:cNvSpPr>
            <a:spLocks noGrp="1" noChangeArrowheads="1"/>
          </p:cNvSpPr>
          <p:nvPr>
            <p:ph type="body" idx="1"/>
          </p:nvPr>
        </p:nvSpPr>
        <p:spPr bwMode="auto">
          <a:xfrm>
            <a:off x="1219200" y="2286000"/>
            <a:ext cx="10058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a:p>
            <a:pPr lvl="3"/>
            <a:endParaRPr lang="en-US" altLang="zh-CN"/>
          </a:p>
        </p:txBody>
      </p:sp>
      <p:sp>
        <p:nvSpPr>
          <p:cNvPr id="27653" name="Rectangle 5"/>
          <p:cNvSpPr>
            <a:spLocks noChangeArrowheads="1"/>
          </p:cNvSpPr>
          <p:nvPr/>
        </p:nvSpPr>
        <p:spPr bwMode="auto">
          <a:xfrm>
            <a:off x="0" y="0"/>
            <a:ext cx="508000" cy="6858000"/>
          </a:xfrm>
          <a:prstGeom prst="rect">
            <a:avLst/>
          </a:prstGeom>
          <a:solidFill>
            <a:schemeClr val="accent2"/>
          </a:solidFill>
          <a:ln w="9525">
            <a:noFill/>
            <a:miter lim="800000"/>
            <a:headEnd/>
            <a:tailEnd/>
          </a:ln>
        </p:spPr>
        <p:txBody>
          <a:bodyPr wrap="none" anchor="ctr"/>
          <a:lstStyle/>
          <a:p>
            <a:pPr algn="ctr">
              <a:spcBef>
                <a:spcPct val="20000"/>
              </a:spcBef>
              <a:buFontTx/>
              <a:buChar char="•"/>
              <a:defRPr/>
            </a:pPr>
            <a:endParaRPr kumimoji="1" lang="zh-CN" altLang="zh-CN" sz="2250">
              <a:latin typeface="Tahoma" pitchFamily="34" charset="0"/>
            </a:endParaRPr>
          </a:p>
        </p:txBody>
      </p:sp>
      <p:sp>
        <p:nvSpPr>
          <p:cNvPr id="27654" name="Rectangle 6"/>
          <p:cNvSpPr>
            <a:spLocks noChangeArrowheads="1"/>
          </p:cNvSpPr>
          <p:nvPr/>
        </p:nvSpPr>
        <p:spPr bwMode="auto">
          <a:xfrm>
            <a:off x="0" y="0"/>
            <a:ext cx="508000" cy="2286000"/>
          </a:xfrm>
          <a:prstGeom prst="rect">
            <a:avLst/>
          </a:prstGeom>
          <a:solidFill>
            <a:schemeClr val="accent1"/>
          </a:solidFill>
          <a:ln w="9525">
            <a:noFill/>
            <a:miter lim="800000"/>
            <a:headEnd/>
            <a:tailEnd/>
          </a:ln>
        </p:spPr>
        <p:txBody>
          <a:bodyPr wrap="none" anchor="ctr"/>
          <a:lstStyle/>
          <a:p>
            <a:pPr algn="ctr">
              <a:spcBef>
                <a:spcPct val="20000"/>
              </a:spcBef>
              <a:buFontTx/>
              <a:buChar char="•"/>
              <a:defRPr/>
            </a:pPr>
            <a:endParaRPr kumimoji="1" lang="zh-CN" altLang="zh-CN" sz="2250">
              <a:latin typeface="Tahoma" pitchFamily="34" charset="0"/>
            </a:endParaRPr>
          </a:p>
        </p:txBody>
      </p:sp>
      <p:sp>
        <p:nvSpPr>
          <p:cNvPr id="27655" name="Rectangle 7"/>
          <p:cNvSpPr>
            <a:spLocks noGrp="1" noChangeArrowheads="1"/>
          </p:cNvSpPr>
          <p:nvPr>
            <p:ph type="dt" sz="half" idx="2"/>
          </p:nvPr>
        </p:nvSpPr>
        <p:spPr bwMode="auto">
          <a:xfrm>
            <a:off x="1117600" y="5943600"/>
            <a:ext cx="2540000" cy="30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20000"/>
              </a:spcBef>
              <a:defRPr sz="1050" smtClean="0">
                <a:latin typeface="+mn-lt"/>
              </a:defRPr>
            </a:lvl1pPr>
          </a:lstStyle>
          <a:p>
            <a:fld id="{7EF3C3CE-7A14-4F11-B0C6-B79AF97A69F2}" type="datetimeFigureOut">
              <a:rPr lang="zh-CN" altLang="en-US" smtClean="0"/>
              <a:pPr/>
              <a:t>2022/10/17</a:t>
            </a:fld>
            <a:endParaRPr lang="en-US" altLang="zh-CN"/>
          </a:p>
        </p:txBody>
      </p:sp>
      <p:sp>
        <p:nvSpPr>
          <p:cNvPr id="27656" name="Rectangle 8"/>
          <p:cNvSpPr>
            <a:spLocks noGrp="1" noChangeArrowheads="1"/>
          </p:cNvSpPr>
          <p:nvPr>
            <p:ph type="ftr" sz="quarter" idx="3"/>
          </p:nvPr>
        </p:nvSpPr>
        <p:spPr bwMode="auto">
          <a:xfrm>
            <a:off x="1117600" y="6248400"/>
            <a:ext cx="3860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ctr">
              <a:spcBef>
                <a:spcPct val="20000"/>
              </a:spcBef>
              <a:defRPr sz="1050" smtClean="0">
                <a:latin typeface="+mn-lt"/>
              </a:defRPr>
            </a:lvl1pPr>
          </a:lstStyle>
          <a:p>
            <a:endParaRPr lang="en-US" altLang="zh-CN"/>
          </a:p>
        </p:txBody>
      </p:sp>
      <p:sp>
        <p:nvSpPr>
          <p:cNvPr id="27657" name="Rectangle 9"/>
          <p:cNvSpPr>
            <a:spLocks noGrp="1" noChangeArrowheads="1"/>
          </p:cNvSpPr>
          <p:nvPr>
            <p:ph type="sldNum" sz="quarter" idx="4"/>
          </p:nvPr>
        </p:nvSpPr>
        <p:spPr bwMode="auto">
          <a:xfrm>
            <a:off x="4978400" y="6248400"/>
            <a:ext cx="25400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a:spcBef>
                <a:spcPct val="20000"/>
              </a:spcBef>
              <a:defRPr sz="1050">
                <a:latin typeface="Tahoma" panose="020B0604030504040204" pitchFamily="34" charset="0"/>
              </a:defRPr>
            </a:lvl1pPr>
          </a:lstStyle>
          <a:p>
            <a:fld id="{11C845E0-B729-4FE2-B344-A889FDB769C1}" type="slidenum">
              <a:rPr lang="zh-CN" altLang="en-US" smtClean="0"/>
              <a:pPr/>
              <a:t>‹#›</a:t>
            </a:fld>
            <a:endParaRPr lang="en-US" altLang="zh-CN"/>
          </a:p>
        </p:txBody>
      </p:sp>
      <p:pic>
        <p:nvPicPr>
          <p:cNvPr id="9" name="Picture 19" descr="Uest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37228" y="37964"/>
            <a:ext cx="1280744"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4"/>
          <p:cNvSpPr>
            <a:spLocks noChangeArrowheads="1"/>
          </p:cNvSpPr>
          <p:nvPr userDrawn="1"/>
        </p:nvSpPr>
        <p:spPr bwMode="auto">
          <a:xfrm>
            <a:off x="0" y="0"/>
            <a:ext cx="508000" cy="6858000"/>
          </a:xfrm>
          <a:prstGeom prst="rect">
            <a:avLst/>
          </a:prstGeom>
          <a:solidFill>
            <a:srgbClr val="333399">
              <a:alpha val="50000"/>
            </a:srgb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FontTx/>
              <a:buChar char="•"/>
            </a:pPr>
            <a:endParaRPr kumimoji="1" lang="zh-CN" altLang="zh-CN" sz="3000" b="1">
              <a:latin typeface="Tahoma" panose="020B0604030504040204" pitchFamily="34" charset="0"/>
            </a:endParaRPr>
          </a:p>
        </p:txBody>
      </p:sp>
      <p:sp>
        <p:nvSpPr>
          <p:cNvPr id="11" name="Line 9"/>
          <p:cNvSpPr>
            <a:spLocks noChangeShapeType="1"/>
          </p:cNvSpPr>
          <p:nvPr userDrawn="1"/>
        </p:nvSpPr>
        <p:spPr bwMode="auto">
          <a:xfrm>
            <a:off x="239184" y="6381750"/>
            <a:ext cx="11808883" cy="0"/>
          </a:xfrm>
          <a:prstGeom prst="line">
            <a:avLst/>
          </a:prstGeom>
          <a:noFill/>
          <a:ln w="25400">
            <a:solidFill>
              <a:srgbClr val="FFCC00"/>
            </a:solidFill>
            <a:round/>
            <a:headEnd/>
            <a:tailEnd/>
          </a:ln>
          <a:effectLst/>
        </p:spPr>
        <p:txBody>
          <a:bodyPr/>
          <a:lstStyle/>
          <a:p>
            <a:pPr>
              <a:defRPr/>
            </a:pPr>
            <a:endParaRPr lang="zh-CN" altLang="en-US">
              <a:latin typeface="Arial" charset="0"/>
            </a:endParaRPr>
          </a:p>
        </p:txBody>
      </p:sp>
      <p:sp>
        <p:nvSpPr>
          <p:cNvPr id="12" name="Oval 10"/>
          <p:cNvSpPr>
            <a:spLocks noChangeArrowheads="1"/>
          </p:cNvSpPr>
          <p:nvPr userDrawn="1"/>
        </p:nvSpPr>
        <p:spPr bwMode="auto">
          <a:xfrm>
            <a:off x="46568" y="6308726"/>
            <a:ext cx="192617" cy="144463"/>
          </a:xfrm>
          <a:prstGeom prst="ellipse">
            <a:avLst/>
          </a:prstGeom>
          <a:solidFill>
            <a:srgbClr val="FFCC00"/>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13" name="Oval 16"/>
          <p:cNvSpPr>
            <a:spLocks noChangeArrowheads="1"/>
          </p:cNvSpPr>
          <p:nvPr userDrawn="1"/>
        </p:nvSpPr>
        <p:spPr bwMode="auto">
          <a:xfrm>
            <a:off x="11923184" y="6308726"/>
            <a:ext cx="192616" cy="144463"/>
          </a:xfrm>
          <a:prstGeom prst="ellipse">
            <a:avLst/>
          </a:prstGeom>
          <a:solidFill>
            <a:srgbClr val="FFCC00"/>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pic>
        <p:nvPicPr>
          <p:cNvPr id="14" name="Picture 19" descr="Uestc"/>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39185" y="6453189"/>
            <a:ext cx="383116"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7"/>
          <p:cNvSpPr>
            <a:spLocks noChangeArrowheads="1"/>
          </p:cNvSpPr>
          <p:nvPr userDrawn="1"/>
        </p:nvSpPr>
        <p:spPr bwMode="auto">
          <a:xfrm>
            <a:off x="0" y="0"/>
            <a:ext cx="508000" cy="2286000"/>
          </a:xfrm>
          <a:prstGeom prst="rect">
            <a:avLst/>
          </a:prstGeom>
          <a:solidFill>
            <a:schemeClr val="accent1">
              <a:alpha val="53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FontTx/>
              <a:buChar char="•"/>
            </a:pPr>
            <a:endParaRPr kumimoji="1" lang="zh-CN" altLang="zh-CN" sz="3000" b="1">
              <a:latin typeface="Tahoma" panose="020B0604030504040204" pitchFamily="34" charset="0"/>
            </a:endParaRPr>
          </a:p>
        </p:txBody>
      </p:sp>
      <p:sp>
        <p:nvSpPr>
          <p:cNvPr id="16" name="Line 10"/>
          <p:cNvSpPr>
            <a:spLocks noChangeShapeType="1"/>
          </p:cNvSpPr>
          <p:nvPr userDrawn="1"/>
        </p:nvSpPr>
        <p:spPr bwMode="auto">
          <a:xfrm>
            <a:off x="1" y="692150"/>
            <a:ext cx="7584017" cy="0"/>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1"/>
          <p:cNvSpPr>
            <a:spLocks noChangeShapeType="1"/>
          </p:cNvSpPr>
          <p:nvPr userDrawn="1"/>
        </p:nvSpPr>
        <p:spPr bwMode="auto">
          <a:xfrm flipH="1" flipV="1">
            <a:off x="143933" y="115888"/>
            <a:ext cx="0" cy="6265862"/>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Oval 15"/>
          <p:cNvSpPr>
            <a:spLocks noChangeArrowheads="1"/>
          </p:cNvSpPr>
          <p:nvPr userDrawn="1"/>
        </p:nvSpPr>
        <p:spPr bwMode="auto">
          <a:xfrm>
            <a:off x="46568" y="620713"/>
            <a:ext cx="192617" cy="144462"/>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19" name="Oval 20"/>
          <p:cNvSpPr>
            <a:spLocks noChangeArrowheads="1"/>
          </p:cNvSpPr>
          <p:nvPr userDrawn="1"/>
        </p:nvSpPr>
        <p:spPr bwMode="auto">
          <a:xfrm>
            <a:off x="46568" y="44451"/>
            <a:ext cx="192617"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Tree>
    <p:extLst>
      <p:ext uri="{BB962C8B-B14F-4D97-AF65-F5344CB8AC3E}">
        <p14:creationId xmlns:p14="http://schemas.microsoft.com/office/powerpoint/2010/main" val="14016618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3429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6pPr>
      <a:lvl7pPr marL="6858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7pPr>
      <a:lvl8pPr marL="10287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8pPr>
      <a:lvl9pPr marL="13716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9pPr>
    </p:titleStyle>
    <p:bodyStyle>
      <a:lvl1pPr marL="257175" indent="-257175" algn="l" rtl="0" eaLnBrk="1" fontAlgn="base" hangingPunct="1">
        <a:spcBef>
          <a:spcPct val="60000"/>
        </a:spcBef>
        <a:spcAft>
          <a:spcPct val="0"/>
        </a:spcAft>
        <a:buClr>
          <a:schemeClr val="tx1"/>
        </a:buClr>
        <a:buChar char="•"/>
        <a:defRPr sz="21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557213" indent="-214313" algn="l" rtl="0" eaLnBrk="1" fontAlgn="base" hangingPunct="1">
        <a:spcBef>
          <a:spcPct val="40000"/>
        </a:spcBef>
        <a:spcAft>
          <a:spcPct val="0"/>
        </a:spcAft>
        <a:buClr>
          <a:schemeClr val="tx1"/>
        </a:buClr>
        <a:buChar char="–"/>
        <a:defRPr sz="1800" b="1">
          <a:solidFill>
            <a:schemeClr val="tx1"/>
          </a:solidFill>
          <a:effectLst>
            <a:outerShdw blurRad="38100" dist="38100" dir="2700000" algn="tl">
              <a:srgbClr val="FFFFFF"/>
            </a:outerShdw>
          </a:effectLst>
          <a:latin typeface="+mn-lt"/>
          <a:ea typeface="幼圆" panose="02010509060101010101" pitchFamily="49" charset="-122"/>
        </a:defRPr>
      </a:lvl2pPr>
      <a:lvl3pPr marL="857250" indent="-171450" algn="l" rtl="0" eaLnBrk="1" fontAlgn="base" hangingPunct="1">
        <a:lnSpc>
          <a:spcPct val="95000"/>
        </a:lnSpc>
        <a:spcBef>
          <a:spcPct val="35000"/>
        </a:spcBef>
        <a:spcAft>
          <a:spcPct val="0"/>
        </a:spcAft>
        <a:buChar char="•"/>
        <a:defRPr sz="1800" b="1">
          <a:solidFill>
            <a:schemeClr val="tx1"/>
          </a:solidFill>
          <a:effectLst>
            <a:outerShdw blurRad="38100" dist="38100" dir="2700000" algn="tl">
              <a:srgbClr val="FFFFFF"/>
            </a:outerShdw>
          </a:effectLst>
          <a:latin typeface="+mn-lt"/>
          <a:ea typeface="幼圆" panose="02010509060101010101" pitchFamily="49" charset="-122"/>
        </a:defRPr>
      </a:lvl3pPr>
      <a:lvl4pPr marL="1200150" indent="-171450" algn="l" rtl="0" eaLnBrk="1" fontAlgn="base" hangingPunct="1">
        <a:lnSpc>
          <a:spcPct val="75000"/>
        </a:lnSpc>
        <a:spcBef>
          <a:spcPct val="30000"/>
        </a:spcBef>
        <a:spcAft>
          <a:spcPct val="0"/>
        </a:spcAft>
        <a:buChar char="–"/>
        <a:defRPr sz="1500" b="1">
          <a:solidFill>
            <a:schemeClr val="tx1"/>
          </a:solidFill>
          <a:effectLst>
            <a:outerShdw blurRad="38100" dist="38100" dir="2700000" algn="tl">
              <a:srgbClr val="FFFFFF"/>
            </a:outerShdw>
          </a:effectLst>
          <a:latin typeface="+mn-lt"/>
          <a:ea typeface="幼圆" panose="02010509060101010101" pitchFamily="49" charset="-122"/>
        </a:defRPr>
      </a:lvl4pPr>
      <a:lvl5pPr marL="1543050" indent="-171450" algn="l" rtl="0" eaLnBrk="1" fontAlgn="base" hangingPunct="1">
        <a:lnSpc>
          <a:spcPct val="75000"/>
        </a:lnSpc>
        <a:spcBef>
          <a:spcPct val="30000"/>
        </a:spcBef>
        <a:spcAft>
          <a:spcPct val="0"/>
        </a:spcAft>
        <a:buChar char="»"/>
        <a:defRPr sz="1500" b="1">
          <a:solidFill>
            <a:schemeClr val="tx1"/>
          </a:solidFill>
          <a:effectLst>
            <a:outerShdw blurRad="38100" dist="38100" dir="2700000" algn="tl">
              <a:srgbClr val="FFFFFF"/>
            </a:outerShdw>
          </a:effectLst>
          <a:latin typeface="+mn-lt"/>
          <a:ea typeface="幼圆" panose="02010509060101010101" pitchFamily="49" charset="-122"/>
        </a:defRPr>
      </a:lvl5pPr>
      <a:lvl6pPr marL="1885950" indent="-17145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228850" indent="-17145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2571750" indent="-17145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2914650" indent="-17145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t="-1000" b="-1000"/>
          </a:stretch>
        </a:blip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bwMode="auto">
          <a:xfrm>
            <a:off x="1219200" y="609600"/>
            <a:ext cx="9753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2" name="Rectangle 4"/>
          <p:cNvSpPr>
            <a:spLocks noGrp="1" noChangeArrowheads="1"/>
          </p:cNvSpPr>
          <p:nvPr>
            <p:ph type="body" idx="1"/>
          </p:nvPr>
        </p:nvSpPr>
        <p:spPr bwMode="auto">
          <a:xfrm>
            <a:off x="1219200" y="2286000"/>
            <a:ext cx="10058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a:p>
            <a:pPr lvl="3"/>
            <a:endParaRPr lang="en-US" altLang="zh-CN"/>
          </a:p>
        </p:txBody>
      </p:sp>
      <p:sp>
        <p:nvSpPr>
          <p:cNvPr id="27653" name="Rectangle 5"/>
          <p:cNvSpPr>
            <a:spLocks noChangeArrowheads="1"/>
          </p:cNvSpPr>
          <p:nvPr/>
        </p:nvSpPr>
        <p:spPr bwMode="auto">
          <a:xfrm>
            <a:off x="0" y="0"/>
            <a:ext cx="508000" cy="6858000"/>
          </a:xfrm>
          <a:prstGeom prst="rect">
            <a:avLst/>
          </a:prstGeom>
          <a:solidFill>
            <a:schemeClr val="accent2"/>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4" name="Rectangle 6"/>
          <p:cNvSpPr>
            <a:spLocks noChangeArrowheads="1"/>
          </p:cNvSpPr>
          <p:nvPr/>
        </p:nvSpPr>
        <p:spPr bwMode="auto">
          <a:xfrm>
            <a:off x="0" y="0"/>
            <a:ext cx="508000" cy="2286000"/>
          </a:xfrm>
          <a:prstGeom prst="rect">
            <a:avLst/>
          </a:prstGeom>
          <a:solidFill>
            <a:schemeClr val="accent1"/>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5" name="Rectangle 7"/>
          <p:cNvSpPr>
            <a:spLocks noGrp="1" noChangeArrowheads="1"/>
          </p:cNvSpPr>
          <p:nvPr>
            <p:ph type="dt" sz="half" idx="2"/>
          </p:nvPr>
        </p:nvSpPr>
        <p:spPr bwMode="auto">
          <a:xfrm>
            <a:off x="1117600" y="5943600"/>
            <a:ext cx="2540000" cy="30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20000"/>
              </a:spcBef>
              <a:defRPr sz="1400" smtClean="0">
                <a:latin typeface="+mn-lt"/>
              </a:defRPr>
            </a:lvl1pPr>
          </a:lstStyle>
          <a:p>
            <a:fld id="{CDCD0439-2AA7-4F57-9D20-2020B1097E88}" type="datetimeFigureOut">
              <a:rPr lang="zh-CN" altLang="en-US" smtClean="0"/>
              <a:t>2022/10/17</a:t>
            </a:fld>
            <a:endParaRPr lang="zh-CN" altLang="en-US"/>
          </a:p>
        </p:txBody>
      </p:sp>
      <p:sp>
        <p:nvSpPr>
          <p:cNvPr id="27656" name="Rectangle 8"/>
          <p:cNvSpPr>
            <a:spLocks noGrp="1" noChangeArrowheads="1"/>
          </p:cNvSpPr>
          <p:nvPr>
            <p:ph type="ftr" sz="quarter" idx="3"/>
          </p:nvPr>
        </p:nvSpPr>
        <p:spPr bwMode="auto">
          <a:xfrm>
            <a:off x="1117600" y="6248400"/>
            <a:ext cx="3860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ctr">
              <a:spcBef>
                <a:spcPct val="20000"/>
              </a:spcBef>
              <a:defRPr sz="1400" smtClean="0">
                <a:latin typeface="+mn-lt"/>
              </a:defRPr>
            </a:lvl1pPr>
          </a:lstStyle>
          <a:p>
            <a:endParaRPr lang="zh-CN" altLang="en-US"/>
          </a:p>
        </p:txBody>
      </p:sp>
      <p:sp>
        <p:nvSpPr>
          <p:cNvPr id="27657" name="Rectangle 9"/>
          <p:cNvSpPr>
            <a:spLocks noGrp="1" noChangeArrowheads="1"/>
          </p:cNvSpPr>
          <p:nvPr>
            <p:ph type="sldNum" sz="quarter" idx="4"/>
          </p:nvPr>
        </p:nvSpPr>
        <p:spPr bwMode="auto">
          <a:xfrm>
            <a:off x="4978400" y="6248400"/>
            <a:ext cx="25400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a:spcBef>
                <a:spcPct val="20000"/>
              </a:spcBef>
              <a:defRPr sz="1400">
                <a:latin typeface="Tahoma" panose="020B0604030504040204" pitchFamily="34" charset="0"/>
              </a:defRPr>
            </a:lvl1pPr>
          </a:lstStyle>
          <a:p>
            <a:fld id="{1AEBB967-EBC0-4693-99A0-930A935E898F}" type="slidenum">
              <a:rPr lang="zh-CN" altLang="en-US" smtClean="0"/>
              <a:t>‹#›</a:t>
            </a:fld>
            <a:endParaRPr lang="zh-CN" altLang="en-US"/>
          </a:p>
        </p:txBody>
      </p:sp>
      <p:pic>
        <p:nvPicPr>
          <p:cNvPr id="9" name="Picture 19" descr="Uestc"/>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37228" y="37964"/>
            <a:ext cx="1280744"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9893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txStyles>
    <p:title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p:titleStyle>
    <p:bodyStyle>
      <a:lvl1pPr marL="342900" indent="-342900" algn="l" rtl="0" eaLnBrk="1" fontAlgn="base" hangingPunct="1">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742950" indent="-285750" algn="l" rtl="0" eaLnBrk="1" fontAlgn="base" hangingPunct="1">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mn-lt"/>
          <a:ea typeface="幼圆" panose="02010509060101010101" pitchFamily="49" charset="-122"/>
        </a:defRPr>
      </a:lvl2pPr>
      <a:lvl3pPr marL="1143000" indent="-228600" algn="l" rtl="0" eaLnBrk="1" fontAlgn="base" hangingPunct="1">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mn-lt"/>
          <a:ea typeface="幼圆" panose="02010509060101010101" pitchFamily="49" charset="-122"/>
        </a:defRPr>
      </a:lvl3pPr>
      <a:lvl4pPr marL="16002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4pPr>
      <a:lvl5pPr marL="20574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bwMode="auto">
          <a:xfrm>
            <a:off x="1219200" y="609600"/>
            <a:ext cx="9753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2" name="Rectangle 4"/>
          <p:cNvSpPr>
            <a:spLocks noGrp="1" noChangeArrowheads="1"/>
          </p:cNvSpPr>
          <p:nvPr>
            <p:ph type="body" idx="1"/>
          </p:nvPr>
        </p:nvSpPr>
        <p:spPr bwMode="auto">
          <a:xfrm>
            <a:off x="1219200" y="2286000"/>
            <a:ext cx="10058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lvl="3"/>
            <a:endParaRPr lang="en-US" altLang="zh-CN" dirty="0"/>
          </a:p>
        </p:txBody>
      </p:sp>
      <p:sp>
        <p:nvSpPr>
          <p:cNvPr id="27653" name="Rectangle 5"/>
          <p:cNvSpPr>
            <a:spLocks noChangeArrowheads="1"/>
          </p:cNvSpPr>
          <p:nvPr/>
        </p:nvSpPr>
        <p:spPr bwMode="auto">
          <a:xfrm>
            <a:off x="0" y="0"/>
            <a:ext cx="508000" cy="6858000"/>
          </a:xfrm>
          <a:prstGeom prst="rect">
            <a:avLst/>
          </a:prstGeom>
          <a:solidFill>
            <a:schemeClr val="accent2"/>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4" name="Rectangle 6"/>
          <p:cNvSpPr>
            <a:spLocks noChangeArrowheads="1"/>
          </p:cNvSpPr>
          <p:nvPr/>
        </p:nvSpPr>
        <p:spPr bwMode="auto">
          <a:xfrm>
            <a:off x="0" y="0"/>
            <a:ext cx="508000" cy="2286000"/>
          </a:xfrm>
          <a:prstGeom prst="rect">
            <a:avLst/>
          </a:prstGeom>
          <a:solidFill>
            <a:schemeClr val="accent1"/>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5" name="Rectangle 7"/>
          <p:cNvSpPr>
            <a:spLocks noGrp="1" noChangeArrowheads="1"/>
          </p:cNvSpPr>
          <p:nvPr>
            <p:ph type="dt" sz="half" idx="2"/>
          </p:nvPr>
        </p:nvSpPr>
        <p:spPr bwMode="auto">
          <a:xfrm>
            <a:off x="1117600" y="5943600"/>
            <a:ext cx="2540000" cy="30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20000"/>
              </a:spcBef>
              <a:defRPr sz="1400" smtClean="0">
                <a:latin typeface="+mn-lt"/>
              </a:defRPr>
            </a:lvl1pPr>
          </a:lstStyle>
          <a:p>
            <a:fld id="{4E024B5F-9A12-46B7-A563-A2A6A706755B}" type="datetimeFigureOut">
              <a:rPr lang="zh-CN" altLang="en-US" smtClean="0"/>
              <a:t>2022/10/17</a:t>
            </a:fld>
            <a:endParaRPr lang="zh-CN" altLang="en-US"/>
          </a:p>
        </p:txBody>
      </p:sp>
      <p:sp>
        <p:nvSpPr>
          <p:cNvPr id="27656" name="Rectangle 8"/>
          <p:cNvSpPr>
            <a:spLocks noGrp="1" noChangeArrowheads="1"/>
          </p:cNvSpPr>
          <p:nvPr>
            <p:ph type="ftr" sz="quarter" idx="3"/>
          </p:nvPr>
        </p:nvSpPr>
        <p:spPr bwMode="auto">
          <a:xfrm>
            <a:off x="1117600" y="6248400"/>
            <a:ext cx="3860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ctr">
              <a:spcBef>
                <a:spcPct val="20000"/>
              </a:spcBef>
              <a:defRPr sz="1400" smtClean="0">
                <a:latin typeface="+mn-lt"/>
              </a:defRPr>
            </a:lvl1pPr>
          </a:lstStyle>
          <a:p>
            <a:endParaRPr lang="zh-CN" altLang="en-US"/>
          </a:p>
        </p:txBody>
      </p:sp>
      <p:sp>
        <p:nvSpPr>
          <p:cNvPr id="27657" name="Rectangle 9"/>
          <p:cNvSpPr>
            <a:spLocks noGrp="1" noChangeArrowheads="1"/>
          </p:cNvSpPr>
          <p:nvPr>
            <p:ph type="sldNum" sz="quarter" idx="4"/>
          </p:nvPr>
        </p:nvSpPr>
        <p:spPr bwMode="auto">
          <a:xfrm>
            <a:off x="4978400" y="6248400"/>
            <a:ext cx="25400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a:spcBef>
                <a:spcPct val="20000"/>
              </a:spcBef>
              <a:defRPr sz="1400">
                <a:latin typeface="Tahoma" panose="020B0604030504040204" pitchFamily="34" charset="0"/>
              </a:defRPr>
            </a:lvl1pPr>
          </a:lstStyle>
          <a:p>
            <a:fld id="{E9B35469-0785-480A-BEBA-D9E97C6360F3}" type="slidenum">
              <a:rPr lang="zh-CN" altLang="en-US" smtClean="0"/>
              <a:t>‹#›</a:t>
            </a:fld>
            <a:endParaRPr lang="zh-CN" altLang="en-US"/>
          </a:p>
        </p:txBody>
      </p:sp>
      <p:pic>
        <p:nvPicPr>
          <p:cNvPr id="9" name="Picture 19" descr="Uest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37228" y="37964"/>
            <a:ext cx="1280744"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561078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p:titleStyle>
    <p:bodyStyle>
      <a:lvl1pPr marL="342900" indent="-342900" algn="l" rtl="0" eaLnBrk="1" fontAlgn="base" hangingPunct="1">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742950" indent="-285750" algn="l" rtl="0" eaLnBrk="1" fontAlgn="base" hangingPunct="1">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mn-lt"/>
          <a:ea typeface="幼圆" panose="02010509060101010101" pitchFamily="49" charset="-122"/>
        </a:defRPr>
      </a:lvl2pPr>
      <a:lvl3pPr marL="1143000" indent="-228600" algn="l" rtl="0" eaLnBrk="1" fontAlgn="base" hangingPunct="1">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mn-lt"/>
          <a:ea typeface="幼圆" panose="02010509060101010101" pitchFamily="49" charset="-122"/>
        </a:defRPr>
      </a:lvl3pPr>
      <a:lvl4pPr marL="16002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4pPr>
      <a:lvl5pPr marL="20574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bwMode="auto">
          <a:xfrm>
            <a:off x="1219200" y="609600"/>
            <a:ext cx="9753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2" name="Rectangle 4"/>
          <p:cNvSpPr>
            <a:spLocks noGrp="1" noChangeArrowheads="1"/>
          </p:cNvSpPr>
          <p:nvPr>
            <p:ph type="body" idx="1"/>
          </p:nvPr>
        </p:nvSpPr>
        <p:spPr bwMode="auto">
          <a:xfrm>
            <a:off x="1219200" y="2286000"/>
            <a:ext cx="10058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lvl="3"/>
            <a:endParaRPr lang="en-US" altLang="zh-CN" dirty="0"/>
          </a:p>
        </p:txBody>
      </p:sp>
      <p:sp>
        <p:nvSpPr>
          <p:cNvPr id="27653" name="Rectangle 5"/>
          <p:cNvSpPr>
            <a:spLocks noChangeArrowheads="1"/>
          </p:cNvSpPr>
          <p:nvPr/>
        </p:nvSpPr>
        <p:spPr bwMode="auto">
          <a:xfrm>
            <a:off x="0" y="0"/>
            <a:ext cx="508000" cy="6858000"/>
          </a:xfrm>
          <a:prstGeom prst="rect">
            <a:avLst/>
          </a:prstGeom>
          <a:solidFill>
            <a:schemeClr val="accent2"/>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4" name="Rectangle 6"/>
          <p:cNvSpPr>
            <a:spLocks noChangeArrowheads="1"/>
          </p:cNvSpPr>
          <p:nvPr/>
        </p:nvSpPr>
        <p:spPr bwMode="auto">
          <a:xfrm>
            <a:off x="0" y="0"/>
            <a:ext cx="508000" cy="2286000"/>
          </a:xfrm>
          <a:prstGeom prst="rect">
            <a:avLst/>
          </a:prstGeom>
          <a:solidFill>
            <a:schemeClr val="accent1"/>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5" name="Rectangle 7"/>
          <p:cNvSpPr>
            <a:spLocks noGrp="1" noChangeArrowheads="1"/>
          </p:cNvSpPr>
          <p:nvPr>
            <p:ph type="dt" sz="half" idx="2"/>
          </p:nvPr>
        </p:nvSpPr>
        <p:spPr bwMode="auto">
          <a:xfrm>
            <a:off x="1117600" y="5943600"/>
            <a:ext cx="2540000" cy="30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20000"/>
              </a:spcBef>
              <a:defRPr sz="1400" smtClean="0">
                <a:latin typeface="+mn-lt"/>
              </a:defRPr>
            </a:lvl1pPr>
          </a:lstStyle>
          <a:p>
            <a:fld id="{4E024B5F-9A12-46B7-A563-A2A6A706755B}" type="datetimeFigureOut">
              <a:rPr lang="zh-CN" altLang="en-US" smtClean="0"/>
              <a:t>2022/10/17</a:t>
            </a:fld>
            <a:endParaRPr lang="zh-CN" altLang="en-US"/>
          </a:p>
        </p:txBody>
      </p:sp>
      <p:sp>
        <p:nvSpPr>
          <p:cNvPr id="27656" name="Rectangle 8"/>
          <p:cNvSpPr>
            <a:spLocks noGrp="1" noChangeArrowheads="1"/>
          </p:cNvSpPr>
          <p:nvPr>
            <p:ph type="ftr" sz="quarter" idx="3"/>
          </p:nvPr>
        </p:nvSpPr>
        <p:spPr bwMode="auto">
          <a:xfrm>
            <a:off x="1117600" y="6248400"/>
            <a:ext cx="3860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ctr">
              <a:spcBef>
                <a:spcPct val="20000"/>
              </a:spcBef>
              <a:defRPr sz="1400" smtClean="0">
                <a:latin typeface="+mn-lt"/>
              </a:defRPr>
            </a:lvl1pPr>
          </a:lstStyle>
          <a:p>
            <a:endParaRPr lang="zh-CN" altLang="en-US"/>
          </a:p>
        </p:txBody>
      </p:sp>
      <p:sp>
        <p:nvSpPr>
          <p:cNvPr id="27657" name="Rectangle 9"/>
          <p:cNvSpPr>
            <a:spLocks noGrp="1" noChangeArrowheads="1"/>
          </p:cNvSpPr>
          <p:nvPr>
            <p:ph type="sldNum" sz="quarter" idx="4"/>
          </p:nvPr>
        </p:nvSpPr>
        <p:spPr bwMode="auto">
          <a:xfrm>
            <a:off x="4978400" y="6248400"/>
            <a:ext cx="25400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a:spcBef>
                <a:spcPct val="20000"/>
              </a:spcBef>
              <a:defRPr sz="1400">
                <a:latin typeface="Tahoma" panose="020B0604030504040204" pitchFamily="34" charset="0"/>
              </a:defRPr>
            </a:lvl1pPr>
          </a:lstStyle>
          <a:p>
            <a:fld id="{E9B35469-0785-480A-BEBA-D9E97C6360F3}" type="slidenum">
              <a:rPr lang="zh-CN" altLang="en-US" smtClean="0"/>
              <a:t>‹#›</a:t>
            </a:fld>
            <a:endParaRPr lang="zh-CN" altLang="en-US"/>
          </a:p>
        </p:txBody>
      </p:sp>
      <p:pic>
        <p:nvPicPr>
          <p:cNvPr id="9" name="Picture 19" descr="Uest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37228" y="37964"/>
            <a:ext cx="1280744"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883821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p:titleStyle>
    <p:bodyStyle>
      <a:lvl1pPr marL="342900" indent="-342900" algn="l" rtl="0" eaLnBrk="1" fontAlgn="base" hangingPunct="1">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cs typeface="+mn-cs"/>
        </a:defRPr>
      </a:lvl1pPr>
      <a:lvl2pPr marL="742950" indent="-285750" algn="l" rtl="0" eaLnBrk="1" fontAlgn="base" hangingPunct="1">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defRPr>
      </a:lvl2pPr>
      <a:lvl3pPr marL="1143000" indent="-228600" algn="l" rtl="0" eaLnBrk="1" fontAlgn="base" hangingPunct="1">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defRPr>
      </a:lvl3pPr>
      <a:lvl4pPr marL="16002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defRPr>
      </a:lvl4pPr>
      <a:lvl5pPr marL="20574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bwMode="auto">
          <a:xfrm>
            <a:off x="1219200" y="609600"/>
            <a:ext cx="9753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2" name="Rectangle 4"/>
          <p:cNvSpPr>
            <a:spLocks noGrp="1" noChangeArrowheads="1"/>
          </p:cNvSpPr>
          <p:nvPr>
            <p:ph type="body" idx="1"/>
          </p:nvPr>
        </p:nvSpPr>
        <p:spPr bwMode="auto">
          <a:xfrm>
            <a:off x="1219200" y="2286000"/>
            <a:ext cx="10058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lvl="3"/>
            <a:endParaRPr lang="en-US" altLang="zh-CN" dirty="0"/>
          </a:p>
        </p:txBody>
      </p:sp>
      <p:sp>
        <p:nvSpPr>
          <p:cNvPr id="27653" name="Rectangle 5"/>
          <p:cNvSpPr>
            <a:spLocks noChangeArrowheads="1"/>
          </p:cNvSpPr>
          <p:nvPr/>
        </p:nvSpPr>
        <p:spPr bwMode="auto">
          <a:xfrm>
            <a:off x="0" y="0"/>
            <a:ext cx="508000" cy="6858000"/>
          </a:xfrm>
          <a:prstGeom prst="rect">
            <a:avLst/>
          </a:prstGeom>
          <a:solidFill>
            <a:schemeClr val="accent2"/>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4" name="Rectangle 6"/>
          <p:cNvSpPr>
            <a:spLocks noChangeArrowheads="1"/>
          </p:cNvSpPr>
          <p:nvPr/>
        </p:nvSpPr>
        <p:spPr bwMode="auto">
          <a:xfrm>
            <a:off x="0" y="0"/>
            <a:ext cx="508000" cy="2286000"/>
          </a:xfrm>
          <a:prstGeom prst="rect">
            <a:avLst/>
          </a:prstGeom>
          <a:solidFill>
            <a:schemeClr val="accent1"/>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5" name="Rectangle 7"/>
          <p:cNvSpPr>
            <a:spLocks noGrp="1" noChangeArrowheads="1"/>
          </p:cNvSpPr>
          <p:nvPr>
            <p:ph type="dt" sz="half" idx="2"/>
          </p:nvPr>
        </p:nvSpPr>
        <p:spPr bwMode="auto">
          <a:xfrm>
            <a:off x="1117600" y="5943600"/>
            <a:ext cx="2540000" cy="30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20000"/>
              </a:spcBef>
              <a:defRPr sz="1400" smtClean="0">
                <a:latin typeface="+mn-lt"/>
              </a:defRPr>
            </a:lvl1pPr>
          </a:lstStyle>
          <a:p>
            <a:fld id="{4E024B5F-9A12-46B7-A563-A2A6A706755B}" type="datetimeFigureOut">
              <a:rPr lang="zh-CN" altLang="en-US" smtClean="0"/>
              <a:t>2022/10/17</a:t>
            </a:fld>
            <a:endParaRPr lang="zh-CN" altLang="en-US"/>
          </a:p>
        </p:txBody>
      </p:sp>
      <p:sp>
        <p:nvSpPr>
          <p:cNvPr id="27656" name="Rectangle 8"/>
          <p:cNvSpPr>
            <a:spLocks noGrp="1" noChangeArrowheads="1"/>
          </p:cNvSpPr>
          <p:nvPr>
            <p:ph type="ftr" sz="quarter" idx="3"/>
          </p:nvPr>
        </p:nvSpPr>
        <p:spPr bwMode="auto">
          <a:xfrm>
            <a:off x="1117600" y="6248400"/>
            <a:ext cx="3860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ctr">
              <a:spcBef>
                <a:spcPct val="20000"/>
              </a:spcBef>
              <a:defRPr sz="1400" smtClean="0">
                <a:latin typeface="+mn-lt"/>
              </a:defRPr>
            </a:lvl1pPr>
          </a:lstStyle>
          <a:p>
            <a:endParaRPr lang="zh-CN" altLang="en-US"/>
          </a:p>
        </p:txBody>
      </p:sp>
      <p:sp>
        <p:nvSpPr>
          <p:cNvPr id="27657" name="Rectangle 9"/>
          <p:cNvSpPr>
            <a:spLocks noGrp="1" noChangeArrowheads="1"/>
          </p:cNvSpPr>
          <p:nvPr>
            <p:ph type="sldNum" sz="quarter" idx="4"/>
          </p:nvPr>
        </p:nvSpPr>
        <p:spPr bwMode="auto">
          <a:xfrm>
            <a:off x="4978400" y="6248400"/>
            <a:ext cx="25400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a:spcBef>
                <a:spcPct val="20000"/>
              </a:spcBef>
              <a:defRPr sz="1400">
                <a:latin typeface="Tahoma" panose="020B0604030504040204" pitchFamily="34" charset="0"/>
              </a:defRPr>
            </a:lvl1pPr>
          </a:lstStyle>
          <a:p>
            <a:fld id="{E9B35469-0785-480A-BEBA-D9E97C6360F3}" type="slidenum">
              <a:rPr lang="zh-CN" altLang="en-US" smtClean="0"/>
              <a:t>‹#›</a:t>
            </a:fld>
            <a:endParaRPr lang="zh-CN" altLang="en-US"/>
          </a:p>
        </p:txBody>
      </p:sp>
      <p:pic>
        <p:nvPicPr>
          <p:cNvPr id="9" name="Picture 19" descr="Uest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37228" y="37964"/>
            <a:ext cx="1280744"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7126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p:titleStyle>
    <p:bodyStyle>
      <a:lvl1pPr marL="342900" indent="-342900" algn="l" rtl="0" eaLnBrk="1" fontAlgn="base" hangingPunct="1">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cs typeface="+mn-cs"/>
        </a:defRPr>
      </a:lvl1pPr>
      <a:lvl2pPr marL="742950" indent="-285750" algn="l" rtl="0" eaLnBrk="1" fontAlgn="base" hangingPunct="1">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defRPr>
      </a:lvl2pPr>
      <a:lvl3pPr marL="1143000" indent="-228600" algn="l" rtl="0" eaLnBrk="1" fontAlgn="base" hangingPunct="1">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defRPr>
      </a:lvl3pPr>
      <a:lvl4pPr marL="16002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defRPr>
      </a:lvl4pPr>
      <a:lvl5pPr marL="20574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bwMode="auto">
          <a:xfrm>
            <a:off x="1219200" y="609600"/>
            <a:ext cx="9753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2" name="Rectangle 4"/>
          <p:cNvSpPr>
            <a:spLocks noGrp="1" noChangeArrowheads="1"/>
          </p:cNvSpPr>
          <p:nvPr>
            <p:ph type="body" idx="1"/>
          </p:nvPr>
        </p:nvSpPr>
        <p:spPr bwMode="auto">
          <a:xfrm>
            <a:off x="1219200" y="2286000"/>
            <a:ext cx="10058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a:p>
            <a:pPr lvl="3"/>
            <a:endParaRPr lang="en-US" altLang="zh-CN"/>
          </a:p>
        </p:txBody>
      </p:sp>
      <p:sp>
        <p:nvSpPr>
          <p:cNvPr id="27653" name="Rectangle 5"/>
          <p:cNvSpPr>
            <a:spLocks noChangeArrowheads="1"/>
          </p:cNvSpPr>
          <p:nvPr/>
        </p:nvSpPr>
        <p:spPr bwMode="auto">
          <a:xfrm>
            <a:off x="0" y="0"/>
            <a:ext cx="508000" cy="6858000"/>
          </a:xfrm>
          <a:prstGeom prst="rect">
            <a:avLst/>
          </a:prstGeom>
          <a:solidFill>
            <a:schemeClr val="accent2"/>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4" name="Rectangle 6"/>
          <p:cNvSpPr>
            <a:spLocks noChangeArrowheads="1"/>
          </p:cNvSpPr>
          <p:nvPr/>
        </p:nvSpPr>
        <p:spPr bwMode="auto">
          <a:xfrm>
            <a:off x="0" y="0"/>
            <a:ext cx="508000" cy="2286000"/>
          </a:xfrm>
          <a:prstGeom prst="rect">
            <a:avLst/>
          </a:prstGeom>
          <a:solidFill>
            <a:schemeClr val="accent1"/>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5" name="Rectangle 7"/>
          <p:cNvSpPr>
            <a:spLocks noGrp="1" noChangeArrowheads="1"/>
          </p:cNvSpPr>
          <p:nvPr>
            <p:ph type="dt" sz="half" idx="2"/>
          </p:nvPr>
        </p:nvSpPr>
        <p:spPr bwMode="auto">
          <a:xfrm>
            <a:off x="1117600" y="5943600"/>
            <a:ext cx="2540000" cy="30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20000"/>
              </a:spcBef>
              <a:defRPr sz="1400" smtClean="0">
                <a:latin typeface="+mn-lt"/>
              </a:defRPr>
            </a:lvl1pPr>
          </a:lstStyle>
          <a:p>
            <a:fld id="{4E024B5F-9A12-46B7-A563-A2A6A706755B}" type="datetimeFigureOut">
              <a:rPr lang="zh-CN" altLang="en-US" smtClean="0"/>
              <a:t>2022/10/17</a:t>
            </a:fld>
            <a:endParaRPr lang="zh-CN" altLang="en-US"/>
          </a:p>
        </p:txBody>
      </p:sp>
      <p:sp>
        <p:nvSpPr>
          <p:cNvPr id="27656" name="Rectangle 8"/>
          <p:cNvSpPr>
            <a:spLocks noGrp="1" noChangeArrowheads="1"/>
          </p:cNvSpPr>
          <p:nvPr>
            <p:ph type="ftr" sz="quarter" idx="3"/>
          </p:nvPr>
        </p:nvSpPr>
        <p:spPr bwMode="auto">
          <a:xfrm>
            <a:off x="1117600" y="6248400"/>
            <a:ext cx="3860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ctr">
              <a:spcBef>
                <a:spcPct val="20000"/>
              </a:spcBef>
              <a:defRPr sz="1400" smtClean="0">
                <a:latin typeface="+mn-lt"/>
              </a:defRPr>
            </a:lvl1pPr>
          </a:lstStyle>
          <a:p>
            <a:endParaRPr lang="zh-CN" altLang="en-US"/>
          </a:p>
        </p:txBody>
      </p:sp>
      <p:sp>
        <p:nvSpPr>
          <p:cNvPr id="27657" name="Rectangle 9"/>
          <p:cNvSpPr>
            <a:spLocks noGrp="1" noChangeArrowheads="1"/>
          </p:cNvSpPr>
          <p:nvPr>
            <p:ph type="sldNum" sz="quarter" idx="4"/>
          </p:nvPr>
        </p:nvSpPr>
        <p:spPr bwMode="auto">
          <a:xfrm>
            <a:off x="4978400" y="6248400"/>
            <a:ext cx="25400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a:spcBef>
                <a:spcPct val="20000"/>
              </a:spcBef>
              <a:defRPr sz="1400">
                <a:latin typeface="Tahoma" panose="020B0604030504040204" pitchFamily="34" charset="0"/>
              </a:defRPr>
            </a:lvl1pPr>
          </a:lstStyle>
          <a:p>
            <a:fld id="{E9B35469-0785-480A-BEBA-D9E97C6360F3}" type="slidenum">
              <a:rPr lang="zh-CN" altLang="en-US" smtClean="0"/>
              <a:t>‹#›</a:t>
            </a:fld>
            <a:endParaRPr lang="zh-CN" altLang="en-US"/>
          </a:p>
        </p:txBody>
      </p:sp>
      <p:pic>
        <p:nvPicPr>
          <p:cNvPr id="9" name="Picture 19" descr="Uest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37228" y="37964"/>
            <a:ext cx="1280744"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7892532"/>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p:titleStyle>
    <p:bodyStyle>
      <a:lvl1pPr marL="342900" indent="-342900" algn="l" rtl="0" eaLnBrk="1" fontAlgn="base" hangingPunct="1">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742950" indent="-285750" algn="l" rtl="0" eaLnBrk="1" fontAlgn="base" hangingPunct="1">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mn-lt"/>
          <a:ea typeface="幼圆" panose="02010509060101010101" pitchFamily="49" charset="-122"/>
        </a:defRPr>
      </a:lvl2pPr>
      <a:lvl3pPr marL="1143000" indent="-228600" algn="l" rtl="0" eaLnBrk="1" fontAlgn="base" hangingPunct="1">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mn-lt"/>
          <a:ea typeface="幼圆" panose="02010509060101010101" pitchFamily="49" charset="-122"/>
        </a:defRPr>
      </a:lvl3pPr>
      <a:lvl4pPr marL="16002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4pPr>
      <a:lvl5pPr marL="20574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bwMode="auto">
          <a:xfrm>
            <a:off x="1219200" y="609600"/>
            <a:ext cx="9753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2" name="Rectangle 4"/>
          <p:cNvSpPr>
            <a:spLocks noGrp="1" noChangeArrowheads="1"/>
          </p:cNvSpPr>
          <p:nvPr>
            <p:ph type="body" idx="1"/>
          </p:nvPr>
        </p:nvSpPr>
        <p:spPr bwMode="auto">
          <a:xfrm>
            <a:off x="1219200" y="2286000"/>
            <a:ext cx="10058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a:p>
            <a:pPr lvl="3"/>
            <a:endParaRPr lang="en-US" altLang="zh-CN"/>
          </a:p>
        </p:txBody>
      </p:sp>
      <p:sp>
        <p:nvSpPr>
          <p:cNvPr id="27653" name="Rectangle 5"/>
          <p:cNvSpPr>
            <a:spLocks noChangeArrowheads="1"/>
          </p:cNvSpPr>
          <p:nvPr/>
        </p:nvSpPr>
        <p:spPr bwMode="auto">
          <a:xfrm>
            <a:off x="0" y="0"/>
            <a:ext cx="508000" cy="6858000"/>
          </a:xfrm>
          <a:prstGeom prst="rect">
            <a:avLst/>
          </a:prstGeom>
          <a:solidFill>
            <a:schemeClr val="accent2"/>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4" name="Rectangle 6"/>
          <p:cNvSpPr>
            <a:spLocks noChangeArrowheads="1"/>
          </p:cNvSpPr>
          <p:nvPr/>
        </p:nvSpPr>
        <p:spPr bwMode="auto">
          <a:xfrm>
            <a:off x="0" y="0"/>
            <a:ext cx="508000" cy="2286000"/>
          </a:xfrm>
          <a:prstGeom prst="rect">
            <a:avLst/>
          </a:prstGeom>
          <a:solidFill>
            <a:schemeClr val="accent1"/>
          </a:solidFill>
          <a:ln w="9525">
            <a:noFill/>
            <a:miter lim="800000"/>
            <a:headEnd/>
            <a:tailEnd/>
          </a:ln>
        </p:spPr>
        <p:txBody>
          <a:bodyPr wrap="none" anchor="ctr"/>
          <a:lstStyle/>
          <a:p>
            <a:pPr algn="ctr">
              <a:spcBef>
                <a:spcPct val="20000"/>
              </a:spcBef>
              <a:buFontTx/>
              <a:buChar char="•"/>
              <a:defRPr/>
            </a:pPr>
            <a:endParaRPr kumimoji="1" lang="zh-CN" altLang="zh-CN" sz="3000">
              <a:latin typeface="Tahoma" pitchFamily="34" charset="0"/>
            </a:endParaRPr>
          </a:p>
        </p:txBody>
      </p:sp>
      <p:sp>
        <p:nvSpPr>
          <p:cNvPr id="27655" name="Rectangle 7"/>
          <p:cNvSpPr>
            <a:spLocks noGrp="1" noChangeArrowheads="1"/>
          </p:cNvSpPr>
          <p:nvPr>
            <p:ph type="dt" sz="half" idx="2"/>
          </p:nvPr>
        </p:nvSpPr>
        <p:spPr bwMode="auto">
          <a:xfrm>
            <a:off x="1117600" y="5943600"/>
            <a:ext cx="2540000" cy="30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20000"/>
              </a:spcBef>
              <a:defRPr sz="1400" smtClean="0">
                <a:latin typeface="+mn-lt"/>
              </a:defRPr>
            </a:lvl1pPr>
          </a:lstStyle>
          <a:p>
            <a:fld id="{FBDBAAAE-A57F-4798-84A6-B2F7A7380A0C}" type="datetimeFigureOut">
              <a:rPr lang="zh-CN" altLang="en-US" smtClean="0"/>
              <a:t>2022/10/17</a:t>
            </a:fld>
            <a:endParaRPr lang="zh-CN" altLang="en-US"/>
          </a:p>
        </p:txBody>
      </p:sp>
      <p:sp>
        <p:nvSpPr>
          <p:cNvPr id="27656" name="Rectangle 8"/>
          <p:cNvSpPr>
            <a:spLocks noGrp="1" noChangeArrowheads="1"/>
          </p:cNvSpPr>
          <p:nvPr>
            <p:ph type="ftr" sz="quarter" idx="3"/>
          </p:nvPr>
        </p:nvSpPr>
        <p:spPr bwMode="auto">
          <a:xfrm>
            <a:off x="1117600" y="6248400"/>
            <a:ext cx="3860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ctr">
              <a:spcBef>
                <a:spcPct val="20000"/>
              </a:spcBef>
              <a:defRPr sz="1400" smtClean="0">
                <a:latin typeface="+mn-lt"/>
              </a:defRPr>
            </a:lvl1pPr>
          </a:lstStyle>
          <a:p>
            <a:endParaRPr lang="zh-CN" altLang="en-US"/>
          </a:p>
        </p:txBody>
      </p:sp>
      <p:sp>
        <p:nvSpPr>
          <p:cNvPr id="27657" name="Rectangle 9"/>
          <p:cNvSpPr>
            <a:spLocks noGrp="1" noChangeArrowheads="1"/>
          </p:cNvSpPr>
          <p:nvPr>
            <p:ph type="sldNum" sz="quarter" idx="4"/>
          </p:nvPr>
        </p:nvSpPr>
        <p:spPr bwMode="auto">
          <a:xfrm>
            <a:off x="4978400" y="6248400"/>
            <a:ext cx="25400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a:spcBef>
                <a:spcPct val="20000"/>
              </a:spcBef>
              <a:defRPr sz="1400">
                <a:latin typeface="Tahoma" panose="020B0604030504040204" pitchFamily="34" charset="0"/>
              </a:defRPr>
            </a:lvl1pPr>
          </a:lstStyle>
          <a:p>
            <a:fld id="{6975D362-99BD-4F07-AD15-CB4A7CA4CD61}" type="slidenum">
              <a:rPr lang="zh-CN" altLang="en-US" smtClean="0"/>
              <a:t>‹#›</a:t>
            </a:fld>
            <a:endParaRPr lang="zh-CN" altLang="en-US"/>
          </a:p>
        </p:txBody>
      </p:sp>
      <p:pic>
        <p:nvPicPr>
          <p:cNvPr id="9" name="Picture 19" descr="Uest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37228" y="37964"/>
            <a:ext cx="1280744"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718473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p:titleStyle>
    <p:bodyStyle>
      <a:lvl1pPr marL="342900" indent="-342900" algn="l" rtl="0" eaLnBrk="1" fontAlgn="base" hangingPunct="1">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742950" indent="-285750" algn="l" rtl="0" eaLnBrk="1" fontAlgn="base" hangingPunct="1">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mn-lt"/>
          <a:ea typeface="幼圆" panose="02010509060101010101" pitchFamily="49" charset="-122"/>
        </a:defRPr>
      </a:lvl2pPr>
      <a:lvl3pPr marL="1143000" indent="-228600" algn="l" rtl="0" eaLnBrk="1" fontAlgn="base" hangingPunct="1">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mn-lt"/>
          <a:ea typeface="幼圆" panose="02010509060101010101" pitchFamily="49" charset="-122"/>
        </a:defRPr>
      </a:lvl3pPr>
      <a:lvl4pPr marL="16002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4pPr>
      <a:lvl5pPr marL="20574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1000" b="-1000"/>
          </a:stretch>
        </a:blip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bwMode="auto">
          <a:xfrm>
            <a:off x="1219200" y="609600"/>
            <a:ext cx="9753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2" name="Rectangle 4"/>
          <p:cNvSpPr>
            <a:spLocks noGrp="1" noChangeArrowheads="1"/>
          </p:cNvSpPr>
          <p:nvPr>
            <p:ph type="body" idx="1"/>
          </p:nvPr>
        </p:nvSpPr>
        <p:spPr bwMode="auto">
          <a:xfrm>
            <a:off x="1219200" y="2286000"/>
            <a:ext cx="10058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a:p>
            <a:pPr lvl="3"/>
            <a:endParaRPr lang="en-US" altLang="zh-CN"/>
          </a:p>
        </p:txBody>
      </p:sp>
      <p:sp>
        <p:nvSpPr>
          <p:cNvPr id="2052" name="Rectangle 5"/>
          <p:cNvSpPr>
            <a:spLocks noChangeArrowheads="1"/>
          </p:cNvSpPr>
          <p:nvPr/>
        </p:nvSpPr>
        <p:spPr bwMode="auto">
          <a:xfrm>
            <a:off x="0" y="0"/>
            <a:ext cx="508000" cy="6858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FontTx/>
              <a:buChar char="•"/>
              <a:defRPr/>
            </a:pPr>
            <a:endParaRPr kumimoji="1" lang="zh-CN" altLang="zh-CN" sz="3000">
              <a:latin typeface="Tahoma" panose="020B0604030504040204" pitchFamily="34" charset="0"/>
            </a:endParaRPr>
          </a:p>
        </p:txBody>
      </p:sp>
      <p:sp>
        <p:nvSpPr>
          <p:cNvPr id="2053" name="Rectangle 6"/>
          <p:cNvSpPr>
            <a:spLocks noChangeArrowheads="1"/>
          </p:cNvSpPr>
          <p:nvPr/>
        </p:nvSpPr>
        <p:spPr bwMode="auto">
          <a:xfrm>
            <a:off x="0" y="0"/>
            <a:ext cx="508000" cy="2286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FontTx/>
              <a:buChar char="•"/>
              <a:defRPr/>
            </a:pPr>
            <a:endParaRPr kumimoji="1" lang="zh-CN" altLang="zh-CN" sz="3000">
              <a:latin typeface="Tahoma" panose="020B0604030504040204" pitchFamily="34" charset="0"/>
            </a:endParaRPr>
          </a:p>
        </p:txBody>
      </p:sp>
      <p:sp>
        <p:nvSpPr>
          <p:cNvPr id="27655" name="Rectangle 7"/>
          <p:cNvSpPr>
            <a:spLocks noGrp="1" noChangeArrowheads="1"/>
          </p:cNvSpPr>
          <p:nvPr>
            <p:ph type="dt" sz="half" idx="2"/>
          </p:nvPr>
        </p:nvSpPr>
        <p:spPr bwMode="auto">
          <a:xfrm>
            <a:off x="1117600" y="5943600"/>
            <a:ext cx="2540000" cy="30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20000"/>
              </a:spcBef>
              <a:defRPr sz="1400">
                <a:latin typeface="+mn-lt"/>
              </a:defRPr>
            </a:lvl1pPr>
          </a:lstStyle>
          <a:p>
            <a:pPr>
              <a:defRPr/>
            </a:pPr>
            <a:fld id="{97EC1DA2-9CC3-41C4-B16C-1640C2F81AD2}" type="datetime1">
              <a:rPr lang="zh-CN" altLang="en-US"/>
              <a:pPr>
                <a:defRPr/>
              </a:pPr>
              <a:t>2022/10/17</a:t>
            </a:fld>
            <a:endParaRPr lang="en-US" altLang="zh-CN"/>
          </a:p>
        </p:txBody>
      </p:sp>
      <p:sp>
        <p:nvSpPr>
          <p:cNvPr id="27656" name="Rectangle 8"/>
          <p:cNvSpPr>
            <a:spLocks noGrp="1" noChangeArrowheads="1"/>
          </p:cNvSpPr>
          <p:nvPr>
            <p:ph type="ftr" sz="quarter" idx="3"/>
          </p:nvPr>
        </p:nvSpPr>
        <p:spPr bwMode="auto">
          <a:xfrm>
            <a:off x="1117600" y="6248400"/>
            <a:ext cx="3860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ctr">
              <a:spcBef>
                <a:spcPct val="20000"/>
              </a:spcBef>
              <a:defRPr sz="1400">
                <a:latin typeface="+mn-lt"/>
              </a:defRPr>
            </a:lvl1pPr>
          </a:lstStyle>
          <a:p>
            <a:pPr>
              <a:defRPr/>
            </a:pPr>
            <a:endParaRPr lang="en-US" altLang="zh-CN"/>
          </a:p>
        </p:txBody>
      </p:sp>
      <p:sp>
        <p:nvSpPr>
          <p:cNvPr id="27657" name="Rectangle 9"/>
          <p:cNvSpPr>
            <a:spLocks noGrp="1" noChangeArrowheads="1"/>
          </p:cNvSpPr>
          <p:nvPr>
            <p:ph type="sldNum" sz="quarter" idx="4"/>
          </p:nvPr>
        </p:nvSpPr>
        <p:spPr bwMode="auto">
          <a:xfrm>
            <a:off x="4978400" y="6248400"/>
            <a:ext cx="25400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a:spcBef>
                <a:spcPct val="20000"/>
              </a:spcBef>
              <a:defRPr sz="1400">
                <a:latin typeface="Tahoma" panose="020B0604030504040204" pitchFamily="34" charset="0"/>
              </a:defRPr>
            </a:lvl1pPr>
          </a:lstStyle>
          <a:p>
            <a:pPr>
              <a:defRPr/>
            </a:pPr>
            <a:fld id="{CAA2041E-4FD4-4A42-B70B-6D2B84B53D38}" type="slidenum">
              <a:rPr lang="zh-CN" altLang="en-US"/>
              <a:pPr>
                <a:defRPr/>
              </a:pPr>
              <a:t>‹#›</a:t>
            </a:fld>
            <a:endParaRPr lang="en-US" altLang="zh-CN"/>
          </a:p>
        </p:txBody>
      </p:sp>
      <p:pic>
        <p:nvPicPr>
          <p:cNvPr id="2057" name="Picture 19" descr="Uestc"/>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37838" y="38100"/>
            <a:ext cx="127952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4"/>
          <p:cNvSpPr>
            <a:spLocks noChangeArrowheads="1"/>
          </p:cNvSpPr>
          <p:nvPr userDrawn="1"/>
        </p:nvSpPr>
        <p:spPr bwMode="auto">
          <a:xfrm>
            <a:off x="0" y="0"/>
            <a:ext cx="508000" cy="6858000"/>
          </a:xfrm>
          <a:prstGeom prst="rect">
            <a:avLst/>
          </a:prstGeom>
          <a:solidFill>
            <a:srgbClr val="333399">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FontTx/>
              <a:buChar char="•"/>
              <a:defRPr/>
            </a:pPr>
            <a:endParaRPr kumimoji="1" lang="zh-CN" altLang="zh-CN" sz="3000">
              <a:latin typeface="Tahoma" panose="020B0604030504040204" pitchFamily="34" charset="0"/>
            </a:endParaRPr>
          </a:p>
        </p:txBody>
      </p:sp>
      <p:sp>
        <p:nvSpPr>
          <p:cNvPr id="2059" name="Line 9"/>
          <p:cNvSpPr>
            <a:spLocks noChangeShapeType="1"/>
          </p:cNvSpPr>
          <p:nvPr userDrawn="1"/>
        </p:nvSpPr>
        <p:spPr bwMode="auto">
          <a:xfrm>
            <a:off x="239713" y="6381750"/>
            <a:ext cx="11807825" cy="0"/>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Oval 10"/>
          <p:cNvSpPr>
            <a:spLocks noChangeArrowheads="1"/>
          </p:cNvSpPr>
          <p:nvPr userDrawn="1"/>
        </p:nvSpPr>
        <p:spPr bwMode="auto">
          <a:xfrm>
            <a:off x="46038" y="6308725"/>
            <a:ext cx="193675"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 name="Oval 16"/>
          <p:cNvSpPr>
            <a:spLocks noChangeArrowheads="1"/>
          </p:cNvSpPr>
          <p:nvPr userDrawn="1"/>
        </p:nvSpPr>
        <p:spPr bwMode="auto">
          <a:xfrm>
            <a:off x="11923713" y="6308725"/>
            <a:ext cx="192087"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pic>
        <p:nvPicPr>
          <p:cNvPr id="2062" name="Picture 19" descr="Uestc"/>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239713" y="6453188"/>
            <a:ext cx="3825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7"/>
          <p:cNvSpPr>
            <a:spLocks noChangeArrowheads="1"/>
          </p:cNvSpPr>
          <p:nvPr userDrawn="1"/>
        </p:nvSpPr>
        <p:spPr bwMode="auto">
          <a:xfrm>
            <a:off x="0" y="0"/>
            <a:ext cx="508000" cy="2286000"/>
          </a:xfrm>
          <a:prstGeom prst="rect">
            <a:avLst/>
          </a:prstGeom>
          <a:solidFill>
            <a:schemeClr val="accent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FontTx/>
              <a:buChar char="•"/>
              <a:defRPr/>
            </a:pPr>
            <a:endParaRPr kumimoji="1" lang="zh-CN" altLang="zh-CN" sz="3000">
              <a:latin typeface="Tahoma" panose="020B0604030504040204" pitchFamily="34" charset="0"/>
            </a:endParaRPr>
          </a:p>
        </p:txBody>
      </p:sp>
      <p:sp>
        <p:nvSpPr>
          <p:cNvPr id="2064" name="Line 10"/>
          <p:cNvSpPr>
            <a:spLocks noChangeShapeType="1"/>
          </p:cNvSpPr>
          <p:nvPr userDrawn="1"/>
        </p:nvSpPr>
        <p:spPr bwMode="auto">
          <a:xfrm>
            <a:off x="144463" y="404813"/>
            <a:ext cx="7583487" cy="0"/>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5" name="Line 11"/>
          <p:cNvSpPr>
            <a:spLocks noChangeShapeType="1"/>
          </p:cNvSpPr>
          <p:nvPr userDrawn="1"/>
        </p:nvSpPr>
        <p:spPr bwMode="auto">
          <a:xfrm flipH="1" flipV="1">
            <a:off x="144463" y="115888"/>
            <a:ext cx="0" cy="6265862"/>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Oval 15"/>
          <p:cNvSpPr>
            <a:spLocks noChangeArrowheads="1"/>
          </p:cNvSpPr>
          <p:nvPr userDrawn="1"/>
        </p:nvSpPr>
        <p:spPr bwMode="auto">
          <a:xfrm>
            <a:off x="46038" y="333375"/>
            <a:ext cx="193675"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9" name="Oval 20"/>
          <p:cNvSpPr>
            <a:spLocks noChangeArrowheads="1"/>
          </p:cNvSpPr>
          <p:nvPr userDrawn="1"/>
        </p:nvSpPr>
        <p:spPr bwMode="auto">
          <a:xfrm>
            <a:off x="46038" y="44450"/>
            <a:ext cx="193675" cy="14446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Tree>
    <p:extLst>
      <p:ext uri="{BB962C8B-B14F-4D97-AF65-F5344CB8AC3E}">
        <p14:creationId xmlns:p14="http://schemas.microsoft.com/office/powerpoint/2010/main" val="225890347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898" r:id="rId12"/>
  </p:sldLayoutIdLst>
  <p:hf hdr="0" ftr="0" dt="0"/>
  <p:txStyles>
    <p:title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p:titleStyle>
    <p:bodyStyle>
      <a:lvl1pPr marL="342900" indent="-342900" algn="l" rtl="0" eaLnBrk="0" fontAlgn="base" hangingPunct="0">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742950" indent="-285750" algn="l" rtl="0" eaLnBrk="0" fontAlgn="base" hangingPunct="0">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mn-lt"/>
          <a:ea typeface="幼圆" panose="02010509060101010101" pitchFamily="49" charset="-122"/>
        </a:defRPr>
      </a:lvl2pPr>
      <a:lvl3pPr marL="1143000" indent="-228600" algn="l" rtl="0" eaLnBrk="0" fontAlgn="base" hangingPunct="0">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mn-lt"/>
          <a:ea typeface="幼圆" panose="02010509060101010101" pitchFamily="49" charset="-122"/>
        </a:defRPr>
      </a:lvl3pPr>
      <a:lvl4pPr marL="1600200" indent="-228600" algn="l" rtl="0" eaLnBrk="0" fontAlgn="base" hangingPunct="0">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4pPr>
      <a:lvl5pPr marL="2057400" indent="-228600" algn="l" rtl="0" eaLnBrk="0" fontAlgn="base" hangingPunct="0">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hyperlink" Target="&#32447;&#24615;&#34920;&#30340;&#24212;&#29992;/&#19968;&#20803;&#22810;&#39033;&#24335;&#30456;&#21152;.pptx" TargetMode="Externa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55.xml"/><Relationship Id="rId1" Type="http://schemas.openxmlformats.org/officeDocument/2006/relationships/vmlDrawing" Target="../drawings/vmlDrawing4.vml"/><Relationship Id="rId5" Type="http://schemas.openxmlformats.org/officeDocument/2006/relationships/image" Target="../media/image44.wmf"/><Relationship Id="rId4" Type="http://schemas.openxmlformats.org/officeDocument/2006/relationships/oleObject" Target="../embeddings/oleObject5.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5.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9.xml"/><Relationship Id="rId1" Type="http://schemas.openxmlformats.org/officeDocument/2006/relationships/slideLayout" Target="../slideLayouts/slideLayout15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7.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6.xml"/><Relationship Id="rId1" Type="http://schemas.openxmlformats.org/officeDocument/2006/relationships/slideLayout" Target="../slideLayouts/slideLayout9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4.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47.emf"/><Relationship Id="rId2" Type="http://schemas.openxmlformats.org/officeDocument/2006/relationships/slideLayout" Target="../slideLayouts/slideLayout109.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46.emf"/><Relationship Id="rId4" Type="http://schemas.openxmlformats.org/officeDocument/2006/relationships/oleObject" Target="../embeddings/oleObject6.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4.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04.xml"/><Relationship Id="rId1" Type="http://schemas.openxmlformats.org/officeDocument/2006/relationships/vmlDrawing" Target="../drawings/vmlDrawing6.vml"/><Relationship Id="rId5" Type="http://schemas.openxmlformats.org/officeDocument/2006/relationships/image" Target="../media/image48.wmf"/><Relationship Id="rId4" Type="http://schemas.openxmlformats.org/officeDocument/2006/relationships/oleObject" Target="../embeddings/oleObject8.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3.xml"/><Relationship Id="rId7" Type="http://schemas.openxmlformats.org/officeDocument/2006/relationships/image" Target="../media/image50.wmf"/><Relationship Id="rId2" Type="http://schemas.openxmlformats.org/officeDocument/2006/relationships/slideLayout" Target="../slideLayouts/slideLayout104.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49.w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4.xml"/><Relationship Id="rId1" Type="http://schemas.openxmlformats.org/officeDocument/2006/relationships/slideLayout" Target="../slideLayouts/slideLayout115.xml"/></Relationships>
</file>

<file path=ppt/slides/_rels/slide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5.xml"/><Relationship Id="rId1" Type="http://schemas.openxmlformats.org/officeDocument/2006/relationships/slideLayout" Target="../slideLayouts/slideLayout1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5.xml"/></Relationships>
</file>

<file path=ppt/slides/_rels/slide14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19.xml"/><Relationship Id="rId1" Type="http://schemas.openxmlformats.org/officeDocument/2006/relationships/slideLayout" Target="../slideLayouts/slideLayout1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0.xml"/><Relationship Id="rId1" Type="http://schemas.openxmlformats.org/officeDocument/2006/relationships/slideLayout" Target="../slideLayouts/slideLayout1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5.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6.xml"/><Relationship Id="rId1" Type="http://schemas.openxmlformats.org/officeDocument/2006/relationships/slideLayout" Target="../slideLayouts/slideLayout92.xml"/></Relationships>
</file>

<file path=ppt/slides/_rels/slide1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7.xml"/><Relationship Id="rId1" Type="http://schemas.openxmlformats.org/officeDocument/2006/relationships/slideLayout" Target="../slideLayouts/slideLayout9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92.xml"/></Relationships>
</file>

<file path=ppt/slides/_rels/slide15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9.xml"/><Relationship Id="rId1" Type="http://schemas.openxmlformats.org/officeDocument/2006/relationships/slideLayout" Target="../slideLayouts/slideLayout10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97.xml"/><Relationship Id="rId1" Type="http://schemas.openxmlformats.org/officeDocument/2006/relationships/vmlDrawing" Target="../drawings/vmlDrawing8.vml"/><Relationship Id="rId5" Type="http://schemas.openxmlformats.org/officeDocument/2006/relationships/image" Target="../media/image60.emf"/><Relationship Id="rId4" Type="http://schemas.openxmlformats.org/officeDocument/2006/relationships/oleObject" Target="../embeddings/oleObject11.bin"/></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9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92.xml"/><Relationship Id="rId1" Type="http://schemas.openxmlformats.org/officeDocument/2006/relationships/vmlDrawing" Target="../drawings/vmlDrawing9.vml"/><Relationship Id="rId5" Type="http://schemas.openxmlformats.org/officeDocument/2006/relationships/image" Target="../media/image60.emf"/><Relationship Id="rId4" Type="http://schemas.openxmlformats.org/officeDocument/2006/relationships/oleObject" Target="../embeddings/oleObject12.bin"/></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84.xml"/></Relationships>
</file>

<file path=ppt/slides/_rels/slide1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6.xml"/><Relationship Id="rId1" Type="http://schemas.openxmlformats.org/officeDocument/2006/relationships/slideLayout" Target="../slideLayouts/slideLayout18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8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8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9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95.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95.xml"/><Relationship Id="rId1" Type="http://schemas.openxmlformats.org/officeDocument/2006/relationships/vmlDrawing" Target="../drawings/vmlDrawing10.vml"/><Relationship Id="rId5" Type="http://schemas.openxmlformats.org/officeDocument/2006/relationships/image" Target="../media/image62.emf"/><Relationship Id="rId4" Type="http://schemas.openxmlformats.org/officeDocument/2006/relationships/oleObject" Target="../embeddings/oleObject13.bin"/></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195.xml"/><Relationship Id="rId1" Type="http://schemas.openxmlformats.org/officeDocument/2006/relationships/vmlDrawing" Target="../drawings/vmlDrawing11.vml"/><Relationship Id="rId5" Type="http://schemas.openxmlformats.org/officeDocument/2006/relationships/image" Target="../media/image62.emf"/><Relationship Id="rId4" Type="http://schemas.openxmlformats.org/officeDocument/2006/relationships/oleObject" Target="../embeddings/oleObject14.bin"/></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9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9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1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5.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195.xml"/><Relationship Id="rId1" Type="http://schemas.openxmlformats.org/officeDocument/2006/relationships/vmlDrawing" Target="../drawings/vmlDrawing12.vml"/><Relationship Id="rId5" Type="http://schemas.openxmlformats.org/officeDocument/2006/relationships/image" Target="../media/image64.emf"/><Relationship Id="rId4" Type="http://schemas.openxmlformats.org/officeDocument/2006/relationships/oleObject" Target="../embeddings/oleObject15.bin"/></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95.xml"/><Relationship Id="rId1" Type="http://schemas.openxmlformats.org/officeDocument/2006/relationships/vmlDrawing" Target="../drawings/vmlDrawing13.vml"/><Relationship Id="rId5" Type="http://schemas.openxmlformats.org/officeDocument/2006/relationships/image" Target="../media/image65.emf"/><Relationship Id="rId4" Type="http://schemas.openxmlformats.org/officeDocument/2006/relationships/oleObject" Target="../embeddings/oleObject16.bin"/></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9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1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185.xml"/></Relationships>
</file>

<file path=ppt/slides/_rels/slide1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5.xml"/></Relationships>
</file>

<file path=ppt/slides/_rels/slide1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5.xml"/></Relationships>
</file>

<file path=ppt/slides/_rels/slide1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5.xml"/></Relationships>
</file>

<file path=ppt/slides/_rels/slide1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8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8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85.xml"/></Relationships>
</file>

<file path=ppt/slides/_rels/slide1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1.xml"/><Relationship Id="rId1" Type="http://schemas.openxmlformats.org/officeDocument/2006/relationships/slideLayout" Target="../slideLayouts/slideLayout18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9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9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90.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90.xml"/><Relationship Id="rId1" Type="http://schemas.openxmlformats.org/officeDocument/2006/relationships/vmlDrawing" Target="../drawings/vmlDrawing14.vml"/><Relationship Id="rId5" Type="http://schemas.openxmlformats.org/officeDocument/2006/relationships/image" Target="../media/image71.emf"/><Relationship Id="rId4" Type="http://schemas.openxmlformats.org/officeDocument/2006/relationships/oleObject" Target="../embeddings/oleObject17.bin"/></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97.xml"/></Relationships>
</file>

<file path=ppt/slides/_rels/slide195.xml.rels><?xml version="1.0" encoding="UTF-8" standalone="yes"?>
<Relationships xmlns="http://schemas.openxmlformats.org/package/2006/relationships"><Relationship Id="rId2" Type="http://schemas.openxmlformats.org/officeDocument/2006/relationships/audio" Target="../media/audio6.bin"/><Relationship Id="rId1" Type="http://schemas.openxmlformats.org/officeDocument/2006/relationships/slideLayout" Target="../slideLayouts/slideLayout18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9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197.xml"/><Relationship Id="rId1" Type="http://schemas.openxmlformats.org/officeDocument/2006/relationships/vmlDrawing" Target="../drawings/vmlDrawing15.vml"/><Relationship Id="rId5" Type="http://schemas.openxmlformats.org/officeDocument/2006/relationships/image" Target="../media/image72.emf"/><Relationship Id="rId4" Type="http://schemas.openxmlformats.org/officeDocument/2006/relationships/oleObject" Target="../embeddings/oleObject18.bin"/></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97.xml"/><Relationship Id="rId1" Type="http://schemas.openxmlformats.org/officeDocument/2006/relationships/vmlDrawing" Target="../drawings/vmlDrawing16.vml"/><Relationship Id="rId5" Type="http://schemas.openxmlformats.org/officeDocument/2006/relationships/image" Target="../media/image72.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159.xml"/><Relationship Id="rId1" Type="http://schemas.openxmlformats.org/officeDocument/2006/relationships/slideLayout" Target="../slideLayouts/slideLayout190.xml"/><Relationship Id="rId4" Type="http://schemas.openxmlformats.org/officeDocument/2006/relationships/audio" Target="../media/audio1.wav"/></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90.xml"/><Relationship Id="rId1" Type="http://schemas.openxmlformats.org/officeDocument/2006/relationships/vmlDrawing" Target="../drawings/vmlDrawing17.vml"/><Relationship Id="rId5" Type="http://schemas.openxmlformats.org/officeDocument/2006/relationships/image" Target="../media/image73.emf"/><Relationship Id="rId4" Type="http://schemas.openxmlformats.org/officeDocument/2006/relationships/oleObject" Target="../embeddings/oleObject20.bin"/></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190.xml"/><Relationship Id="rId1" Type="http://schemas.openxmlformats.org/officeDocument/2006/relationships/vmlDrawing" Target="../drawings/vmlDrawing18.vml"/><Relationship Id="rId5" Type="http://schemas.openxmlformats.org/officeDocument/2006/relationships/image" Target="../media/image73.emf"/><Relationship Id="rId4" Type="http://schemas.openxmlformats.org/officeDocument/2006/relationships/oleObject" Target="../embeddings/oleObject21.bin"/></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90.xml"/><Relationship Id="rId1" Type="http://schemas.openxmlformats.org/officeDocument/2006/relationships/vmlDrawing" Target="../drawings/vmlDrawing19.vml"/><Relationship Id="rId5" Type="http://schemas.openxmlformats.org/officeDocument/2006/relationships/image" Target="../media/image73.emf"/><Relationship Id="rId4" Type="http://schemas.openxmlformats.org/officeDocument/2006/relationships/oleObject" Target="../embeddings/oleObject22.bin"/></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90.xml"/><Relationship Id="rId1" Type="http://schemas.openxmlformats.org/officeDocument/2006/relationships/vmlDrawing" Target="../drawings/vmlDrawing20.vml"/><Relationship Id="rId5" Type="http://schemas.openxmlformats.org/officeDocument/2006/relationships/image" Target="../media/image74.emf"/><Relationship Id="rId4" Type="http://schemas.openxmlformats.org/officeDocument/2006/relationships/oleObject" Target="../embeddings/oleObject23.bin"/></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190.xml"/><Relationship Id="rId1" Type="http://schemas.openxmlformats.org/officeDocument/2006/relationships/vmlDrawing" Target="../drawings/vmlDrawing21.vml"/><Relationship Id="rId5" Type="http://schemas.openxmlformats.org/officeDocument/2006/relationships/image" Target="../media/image74.emf"/><Relationship Id="rId4" Type="http://schemas.openxmlformats.org/officeDocument/2006/relationships/oleObject" Target="../embeddings/oleObject24.bin"/></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190.xml"/><Relationship Id="rId1" Type="http://schemas.openxmlformats.org/officeDocument/2006/relationships/vmlDrawing" Target="../drawings/vmlDrawing22.vml"/><Relationship Id="rId5" Type="http://schemas.openxmlformats.org/officeDocument/2006/relationships/image" Target="../media/image74.emf"/><Relationship Id="rId4" Type="http://schemas.openxmlformats.org/officeDocument/2006/relationships/oleObject" Target="../embeddings/oleObject25.bin"/></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190.xml"/><Relationship Id="rId1" Type="http://schemas.openxmlformats.org/officeDocument/2006/relationships/vmlDrawing" Target="../drawings/vmlDrawing23.vml"/><Relationship Id="rId5" Type="http://schemas.openxmlformats.org/officeDocument/2006/relationships/image" Target="../media/image73.emf"/><Relationship Id="rId4" Type="http://schemas.openxmlformats.org/officeDocument/2006/relationships/oleObject" Target="../embeddings/oleObject26.bin"/></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90.xml"/><Relationship Id="rId1" Type="http://schemas.openxmlformats.org/officeDocument/2006/relationships/vmlDrawing" Target="../drawings/vmlDrawing24.vml"/><Relationship Id="rId5" Type="http://schemas.openxmlformats.org/officeDocument/2006/relationships/image" Target="../media/image73.emf"/><Relationship Id="rId4" Type="http://schemas.openxmlformats.org/officeDocument/2006/relationships/oleObject" Target="../embeddings/oleObject27.bin"/></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190.xml"/><Relationship Id="rId1" Type="http://schemas.openxmlformats.org/officeDocument/2006/relationships/vmlDrawing" Target="../drawings/vmlDrawing25.vml"/><Relationship Id="rId5" Type="http://schemas.openxmlformats.org/officeDocument/2006/relationships/image" Target="../media/image73.emf"/><Relationship Id="rId4" Type="http://schemas.openxmlformats.org/officeDocument/2006/relationships/oleObject" Target="../embeddings/oleObject28.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90.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9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97.xml"/></Relationships>
</file>

<file path=ppt/slides/_rels/slide214.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172.xml"/><Relationship Id="rId7" Type="http://schemas.openxmlformats.org/officeDocument/2006/relationships/image" Target="../media/image76.wmf"/><Relationship Id="rId2" Type="http://schemas.openxmlformats.org/officeDocument/2006/relationships/slideLayout" Target="../slideLayouts/slideLayout197.xml"/><Relationship Id="rId1" Type="http://schemas.openxmlformats.org/officeDocument/2006/relationships/vmlDrawing" Target="../drawings/vmlDrawing26.vml"/><Relationship Id="rId6" Type="http://schemas.openxmlformats.org/officeDocument/2006/relationships/oleObject" Target="../embeddings/oleObject30.bin"/><Relationship Id="rId5" Type="http://schemas.openxmlformats.org/officeDocument/2006/relationships/image" Target="../media/image75.wmf"/><Relationship Id="rId4" Type="http://schemas.openxmlformats.org/officeDocument/2006/relationships/oleObject" Target="../embeddings/oleObject29.bin"/><Relationship Id="rId9" Type="http://schemas.openxmlformats.org/officeDocument/2006/relationships/image" Target="../media/image77.emf"/></Relationships>
</file>

<file path=ppt/slides/_rels/slide215.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173.xml"/><Relationship Id="rId7" Type="http://schemas.openxmlformats.org/officeDocument/2006/relationships/image" Target="../media/image79.wmf"/><Relationship Id="rId2" Type="http://schemas.openxmlformats.org/officeDocument/2006/relationships/slideLayout" Target="../slideLayouts/slideLayout197.xml"/><Relationship Id="rId1" Type="http://schemas.openxmlformats.org/officeDocument/2006/relationships/vmlDrawing" Target="../drawings/vmlDrawing27.vml"/><Relationship Id="rId6" Type="http://schemas.openxmlformats.org/officeDocument/2006/relationships/oleObject" Target="../embeddings/oleObject33.bin"/><Relationship Id="rId5" Type="http://schemas.openxmlformats.org/officeDocument/2006/relationships/image" Target="../media/image78.wmf"/><Relationship Id="rId4" Type="http://schemas.openxmlformats.org/officeDocument/2006/relationships/oleObject" Target="../embeddings/oleObject32.bin"/><Relationship Id="rId9" Type="http://schemas.openxmlformats.org/officeDocument/2006/relationships/image" Target="../media/image80.wmf"/></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02.xml"/></Relationships>
</file>

<file path=ppt/slides/_rels/slide2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5.xml"/><Relationship Id="rId1" Type="http://schemas.openxmlformats.org/officeDocument/2006/relationships/slideLayout" Target="../slideLayouts/slideLayout20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17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7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7.xml"/><Relationship Id="rId1" Type="http://schemas.openxmlformats.org/officeDocument/2006/relationships/slideLayout" Target="../slideLayouts/slideLayout3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27.xml"/><Relationship Id="rId1" Type="http://schemas.openxmlformats.org/officeDocument/2006/relationships/vmlDrawing" Target="../drawings/vmlDrawing28.vml"/><Relationship Id="rId4" Type="http://schemas.openxmlformats.org/officeDocument/2006/relationships/image" Target="../media/image81.emf"/></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29.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1.wav"/><Relationship Id="rId1" Type="http://schemas.openxmlformats.org/officeDocument/2006/relationships/slideLayout" Target="../slideLayouts/slideLayout13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32.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40.bin"/><Relationship Id="rId3" Type="http://schemas.openxmlformats.org/officeDocument/2006/relationships/notesSlide" Target="../notesSlides/notesSlide178.xml"/><Relationship Id="rId7" Type="http://schemas.openxmlformats.org/officeDocument/2006/relationships/oleObject" Target="../embeddings/oleObject37.bin"/><Relationship Id="rId12" Type="http://schemas.openxmlformats.org/officeDocument/2006/relationships/image" Target="../media/image85.wmf"/><Relationship Id="rId2" Type="http://schemas.openxmlformats.org/officeDocument/2006/relationships/slideLayout" Target="../slideLayouts/slideLayout137.xml"/><Relationship Id="rId16" Type="http://schemas.openxmlformats.org/officeDocument/2006/relationships/hyperlink" Target="file:///d:\tc\tc" TargetMode="External"/><Relationship Id="rId1" Type="http://schemas.openxmlformats.org/officeDocument/2006/relationships/vmlDrawing" Target="../drawings/vmlDrawing29.vml"/><Relationship Id="rId6" Type="http://schemas.openxmlformats.org/officeDocument/2006/relationships/image" Target="../media/image82.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1.bin"/><Relationship Id="rId10" Type="http://schemas.openxmlformats.org/officeDocument/2006/relationships/image" Target="../media/image84.wmf"/><Relationship Id="rId4" Type="http://schemas.openxmlformats.org/officeDocument/2006/relationships/audio" Target="../media/audio5.wav"/><Relationship Id="rId9" Type="http://schemas.openxmlformats.org/officeDocument/2006/relationships/oleObject" Target="../embeddings/oleObject38.bin"/><Relationship Id="rId14" Type="http://schemas.openxmlformats.org/officeDocument/2006/relationships/image" Target="../media/image86.wmf"/></Relationships>
</file>

<file path=ppt/slides/_rels/slide2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7.xml"/><Relationship Id="rId5" Type="http://schemas.openxmlformats.org/officeDocument/2006/relationships/image" Target="../media/image90.png"/><Relationship Id="rId4" Type="http://schemas.openxmlformats.org/officeDocument/2006/relationships/image" Target="../media/image89.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2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36.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3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slideLayout" Target="../slideLayouts/slideLayout144.xml"/><Relationship Id="rId1" Type="http://schemas.openxmlformats.org/officeDocument/2006/relationships/vmlDrawing" Target="../drawings/vmlDrawing30.vml"/><Relationship Id="rId6" Type="http://schemas.openxmlformats.org/officeDocument/2006/relationships/image" Target="../media/image91.wmf"/><Relationship Id="rId5" Type="http://schemas.openxmlformats.org/officeDocument/2006/relationships/oleObject" Target="../embeddings/oleObject42.bin"/><Relationship Id="rId4" Type="http://schemas.openxmlformats.org/officeDocument/2006/relationships/audio" Target="../media/audio7.wav"/></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241.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44.xml"/></Relationships>
</file>

<file path=ppt/slides/_rels/slide242.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audio" Target="../media/audio3.wav"/><Relationship Id="rId1" Type="http://schemas.openxmlformats.org/officeDocument/2006/relationships/slideLayout" Target="../slideLayouts/slideLayout139.xml"/></Relationships>
</file>

<file path=ppt/slides/_rels/slide2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6.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39.xml"/></Relationships>
</file>

<file path=ppt/slides/_rels/slide24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4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9.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slideLayout" Target="../slideLayouts/slideLayout144.xml"/><Relationship Id="rId1" Type="http://schemas.openxmlformats.org/officeDocument/2006/relationships/vmlDrawing" Target="../drawings/vmlDrawing31.vml"/><Relationship Id="rId5" Type="http://schemas.openxmlformats.org/officeDocument/2006/relationships/image" Target="../media/image93.wmf"/><Relationship Id="rId4" Type="http://schemas.openxmlformats.org/officeDocument/2006/relationships/oleObject" Target="../embeddings/oleObject43.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39.xml"/><Relationship Id="rId1" Type="http://schemas.openxmlformats.org/officeDocument/2006/relationships/vmlDrawing" Target="../drawings/vmlDrawing32.vml"/><Relationship Id="rId4" Type="http://schemas.openxmlformats.org/officeDocument/2006/relationships/image" Target="../media/image94.emf"/></Relationships>
</file>

<file path=ppt/slides/_rels/slide251.xml.rels><?xml version="1.0" encoding="UTF-8" standalone="yes"?>
<Relationships xmlns="http://schemas.openxmlformats.org/package/2006/relationships"><Relationship Id="rId2" Type="http://schemas.openxmlformats.org/officeDocument/2006/relationships/audio" Target="../media/audio9.wav"/><Relationship Id="rId1" Type="http://schemas.openxmlformats.org/officeDocument/2006/relationships/slideLayout" Target="../slideLayouts/slideLayout139.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254.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50.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25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5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258.xml.rels><?xml version="1.0" encoding="UTF-8" standalone="yes"?>
<Relationships xmlns="http://schemas.openxmlformats.org/package/2006/relationships"><Relationship Id="rId8" Type="http://schemas.openxmlformats.org/officeDocument/2006/relationships/hyperlink" Target="file:///d:\tc\tc" TargetMode="External"/><Relationship Id="rId3" Type="http://schemas.openxmlformats.org/officeDocument/2006/relationships/audio" Target="../media/audio5.wav"/><Relationship Id="rId7" Type="http://schemas.openxmlformats.org/officeDocument/2006/relationships/image" Target="../media/image95.wmf"/><Relationship Id="rId2" Type="http://schemas.openxmlformats.org/officeDocument/2006/relationships/slideLayout" Target="../slideLayouts/slideLayout150.xml"/><Relationship Id="rId1" Type="http://schemas.openxmlformats.org/officeDocument/2006/relationships/vmlDrawing" Target="../drawings/vmlDrawing33.vml"/><Relationship Id="rId6" Type="http://schemas.openxmlformats.org/officeDocument/2006/relationships/oleObject" Target="../embeddings/oleObject46.bin"/><Relationship Id="rId5" Type="http://schemas.openxmlformats.org/officeDocument/2006/relationships/image" Target="../media/image93.wmf"/><Relationship Id="rId4" Type="http://schemas.openxmlformats.org/officeDocument/2006/relationships/oleObject" Target="../embeddings/oleObject45.bin"/></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55.xml"/><Relationship Id="rId1" Type="http://schemas.openxmlformats.org/officeDocument/2006/relationships/vmlDrawing" Target="../drawings/vmlDrawing34.vml"/><Relationship Id="rId4" Type="http://schemas.openxmlformats.org/officeDocument/2006/relationships/image" Target="../media/image96.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5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49.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49.xml"/></Relationships>
</file>

<file path=ppt/slides/_rels/slide2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0.png"/><Relationship Id="rId1" Type="http://schemas.openxmlformats.org/officeDocument/2006/relationships/slideLayout" Target="../slideLayouts/slideLayout150.xml"/></Relationships>
</file>

<file path=ppt/slides/_rels/slide264.xml.rels><?xml version="1.0" encoding="UTF-8" standalone="yes"?>
<Relationships xmlns="http://schemas.openxmlformats.org/package/2006/relationships"><Relationship Id="rId3" Type="http://schemas.openxmlformats.org/officeDocument/2006/relationships/oleObject" Target="file:///E:\db\&#24187;&#28783;&#29255;\&#25968;&#25454;&#32467;&#26500;\&#32771;&#35797;&#23398;&#20064;&#30456;&#20851;\ppt&#19982;&#25945;&#26696;&#35762;&#31295;\C&#35821;&#35328;&#29256;&#26412;\2012\ppt\ppt\&#35838;&#31243;&#35774;&#35745;\&#36855;&#23467;&#38382;&#39064;\C&#35821;&#35328;&#27969;&#31243;&#22270;\&#27010;&#35201;&#35774;&#35745;&#27969;&#31243;&#22270;\&#27010;&#35201;&#35774;&#35745;&#27969;&#31243;&#22270;.vsd\Drawing\~&#39029;-1\Sheet.19" TargetMode="External"/><Relationship Id="rId2" Type="http://schemas.openxmlformats.org/officeDocument/2006/relationships/slideLayout" Target="../slideLayouts/slideLayout149.xml"/><Relationship Id="rId1" Type="http://schemas.openxmlformats.org/officeDocument/2006/relationships/vmlDrawing" Target="../drawings/vmlDrawing35.v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emf"/></Relationships>
</file>

<file path=ppt/slides/_rels/slide265.xml.rels><?xml version="1.0" encoding="UTF-8" standalone="yes"?>
<Relationships xmlns="http://schemas.openxmlformats.org/package/2006/relationships"><Relationship Id="rId3" Type="http://schemas.openxmlformats.org/officeDocument/2006/relationships/oleObject" Target="file:///E:\db\&#24187;&#28783;&#29255;\&#25968;&#25454;&#32467;&#26500;\&#32771;&#35797;&#23398;&#20064;&#30456;&#20851;\ppt&#19982;&#25945;&#26696;&#35762;&#31295;\C&#35821;&#35328;&#29256;&#26412;\2012\ppt\ppt\&#35838;&#31243;&#35774;&#35745;\&#36855;&#23467;&#38382;&#39064;\C&#35821;&#35328;&#27969;&#31243;&#22270;\&#35814;&#32454;&#35774;&#35745;&#27969;&#31243;&#22270;\&#36855;&#23467;&#22320;&#22270;&#25968;&#25454;&#19982;&#25991;&#20214;&#25805;&#20316;\&#20174;&#25991;&#20214;&#35835;&#20837;&#36855;&#23467;&#22320;&#22270;&#25968;&#25454;.vsd\Drawing\~&#39029;-1\Sheet.43" TargetMode="External"/><Relationship Id="rId2" Type="http://schemas.openxmlformats.org/officeDocument/2006/relationships/slideLayout" Target="../slideLayouts/slideLayout150.xml"/><Relationship Id="rId1" Type="http://schemas.openxmlformats.org/officeDocument/2006/relationships/vmlDrawing" Target="../drawings/vmlDrawing36.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55.xml"/><Relationship Id="rId1" Type="http://schemas.openxmlformats.org/officeDocument/2006/relationships/vmlDrawing" Target="../drawings/vmlDrawing37.vml"/><Relationship Id="rId4" Type="http://schemas.openxmlformats.org/officeDocument/2006/relationships/image" Target="../media/image103.wmf"/></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55.xml"/><Relationship Id="rId1" Type="http://schemas.openxmlformats.org/officeDocument/2006/relationships/vmlDrawing" Target="../drawings/vmlDrawing38.vml"/><Relationship Id="rId4" Type="http://schemas.openxmlformats.org/officeDocument/2006/relationships/image" Target="../media/image104.wmf"/></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50.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6.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5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80.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notesSlide" Target="../notesSlides/notesSlide189.xml"/><Relationship Id="rId1" Type="http://schemas.openxmlformats.org/officeDocument/2006/relationships/slideLayout" Target="../slideLayouts/slideLayout48.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8.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8.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8.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59.xml"/></Relationships>
</file>

<file path=ppt/slides/_rels/slide28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194.xml"/><Relationship Id="rId1" Type="http://schemas.openxmlformats.org/officeDocument/2006/relationships/slideLayout" Target="../slideLayouts/slideLayout59.xml"/></Relationships>
</file>

<file path=ppt/slides/_rels/slide28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195.xml"/><Relationship Id="rId1" Type="http://schemas.openxmlformats.org/officeDocument/2006/relationships/slideLayout" Target="../slideLayouts/slideLayout59.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59.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59.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9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99.xml"/><Relationship Id="rId1" Type="http://schemas.openxmlformats.org/officeDocument/2006/relationships/slideLayout" Target="../slideLayouts/slideLayout59.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0.xml"/><Relationship Id="rId1" Type="http://schemas.openxmlformats.org/officeDocument/2006/relationships/slideLayout" Target="../slideLayouts/slideLayout70.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70.xml"/><Relationship Id="rId1" Type="http://schemas.openxmlformats.org/officeDocument/2006/relationships/vmlDrawing" Target="../drawings/vmlDrawing39.vml"/><Relationship Id="rId5" Type="http://schemas.openxmlformats.org/officeDocument/2006/relationships/image" Target="../media/image108.emf"/><Relationship Id="rId4" Type="http://schemas.openxmlformats.org/officeDocument/2006/relationships/oleObject" Target="../embeddings/oleObject50.bin"/></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0.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0.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0.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298.xml.rels><?xml version="1.0" encoding="UTF-8" standalone="yes"?>
<Relationships xmlns="http://schemas.openxmlformats.org/package/2006/relationships"><Relationship Id="rId3" Type="http://schemas.openxmlformats.org/officeDocument/2006/relationships/audio" Target="../media/audio10.bin"/><Relationship Id="rId2" Type="http://schemas.openxmlformats.org/officeDocument/2006/relationships/notesSlide" Target="../notesSlides/notesSlide205.xml"/><Relationship Id="rId1" Type="http://schemas.openxmlformats.org/officeDocument/2006/relationships/slideLayout" Target="../slideLayouts/slideLayout70.xml"/><Relationship Id="rId4" Type="http://schemas.openxmlformats.org/officeDocument/2006/relationships/audio" Target="../media/audio1.wav"/></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0.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0.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0.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4.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4.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0.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0.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0.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0.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0.xml"/></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70.xml"/><Relationship Id="rId1" Type="http://schemas.openxmlformats.org/officeDocument/2006/relationships/vmlDrawing" Target="../drawings/vmlDrawing40.vml"/><Relationship Id="rId5" Type="http://schemas.openxmlformats.org/officeDocument/2006/relationships/image" Target="../media/image109.emf"/><Relationship Id="rId4" Type="http://schemas.openxmlformats.org/officeDocument/2006/relationships/oleObject" Target="../embeddings/oleObject51.bin"/></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70.xml"/><Relationship Id="rId1" Type="http://schemas.openxmlformats.org/officeDocument/2006/relationships/vmlDrawing" Target="../drawings/vmlDrawing41.vml"/><Relationship Id="rId5" Type="http://schemas.openxmlformats.org/officeDocument/2006/relationships/image" Target="../media/image110.png"/><Relationship Id="rId4" Type="http://schemas.openxmlformats.org/officeDocument/2006/relationships/oleObject" Target="../embeddings/oleObject52.bin"/></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0.xml"/><Relationship Id="rId1" Type="http://schemas.openxmlformats.org/officeDocument/2006/relationships/slideLayout" Target="../slideLayouts/slideLayout70.xml"/></Relationships>
</file>

<file path=ppt/slides/_rels/slide3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1.xml"/><Relationship Id="rId1" Type="http://schemas.openxmlformats.org/officeDocument/2006/relationships/slideLayout" Target="../slideLayouts/slideLayout70.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0.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0.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0.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0.xml"/></Relationships>
</file>

<file path=ppt/slides/_rels/slide3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7.xml"/><Relationship Id="rId1" Type="http://schemas.openxmlformats.org/officeDocument/2006/relationships/slideLayout" Target="../slideLayouts/slideLayout70.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81.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81.xml"/></Relationships>
</file>

<file path=ppt/slides/_rels/slide324.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81.xml"/><Relationship Id="rId1" Type="http://schemas.openxmlformats.org/officeDocument/2006/relationships/vmlDrawing" Target="../drawings/vmlDrawing42.vml"/><Relationship Id="rId5" Type="http://schemas.openxmlformats.org/officeDocument/2006/relationships/image" Target="../media/image113.emf"/><Relationship Id="rId4" Type="http://schemas.openxmlformats.org/officeDocument/2006/relationships/oleObject" Target="../embeddings/oleObject53.bin"/></Relationships>
</file>

<file path=ppt/slides/_rels/slide3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1.xml"/><Relationship Id="rId1" Type="http://schemas.openxmlformats.org/officeDocument/2006/relationships/slideLayout" Target="../slideLayouts/slideLayout81.xml"/></Relationships>
</file>

<file path=ppt/slides/_rels/slide326.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81.xml"/><Relationship Id="rId1" Type="http://schemas.openxmlformats.org/officeDocument/2006/relationships/vmlDrawing" Target="../drawings/vmlDrawing43.vml"/><Relationship Id="rId5" Type="http://schemas.openxmlformats.org/officeDocument/2006/relationships/image" Target="../media/image113.emf"/><Relationship Id="rId4" Type="http://schemas.openxmlformats.org/officeDocument/2006/relationships/oleObject" Target="../embeddings/oleObject54.bin"/></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8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8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81.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81.xml"/></Relationships>
</file>

<file path=ppt/slides/_rels/slide3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50.xml"/></Relationships>
</file>

<file path=ppt/slides/_rels/slide3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50.xml"/></Relationships>
</file>

<file path=ppt/slides/_rels/slide3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50.xml"/><Relationship Id="rId1" Type="http://schemas.openxmlformats.org/officeDocument/2006/relationships/vmlDrawing" Target="../drawings/vmlDrawing44.vml"/><Relationship Id="rId5" Type="http://schemas.openxmlformats.org/officeDocument/2006/relationships/image" Target="../media/image118.emf"/><Relationship Id="rId4" Type="http://schemas.openxmlformats.org/officeDocument/2006/relationships/oleObject" Target="file:///E:\db\&#24187;&#28783;&#29255;\&#25968;&#25454;&#32467;&#26500;\&#32771;&#35797;&#23398;&#20064;&#30456;&#20851;\ppt&#19982;&#25945;&#26696;&#35762;&#31295;\C&#35821;&#35328;&#29256;&#26412;\2012\ppt\ppt\&#35838;&#31243;&#35774;&#35745;\&#36855;&#23467;&#38382;&#39064;\C&#35821;&#35328;&#27969;&#31243;&#22270;\&#35814;&#32454;&#35774;&#35745;&#27969;&#31243;&#22270;\&#36855;&#23467;&#22320;&#22270;&#23547;&#36335;\&#23547;&#36335;&#20027;&#27969;&#31243;&#22270;&#20013;&#38388;&#27493;&#39588;.vsd\Drawing\~&#39029;-1\&#26631;&#27880;%20-%20&#26354;&#32447;" TargetMode="External"/></Relationships>
</file>

<file path=ppt/slides/_rels/slide3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50.xml"/><Relationship Id="rId4" Type="http://schemas.openxmlformats.org/officeDocument/2006/relationships/image" Target="../media/image122.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60.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60.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33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60.xml"/><Relationship Id="rId1" Type="http://schemas.openxmlformats.org/officeDocument/2006/relationships/vmlDrawing" Target="../drawings/vmlDrawing45.vml"/><Relationship Id="rId4" Type="http://schemas.openxmlformats.org/officeDocument/2006/relationships/image" Target="../media/image123.wmf"/></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55.xml"/></Relationships>
</file>

<file path=ppt/slides/_rels/slide342.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slideLayout" Target="../slideLayouts/slideLayout150.xml"/><Relationship Id="rId1" Type="http://schemas.openxmlformats.org/officeDocument/2006/relationships/vmlDrawing" Target="../drawings/vmlDrawing46.vml"/><Relationship Id="rId5" Type="http://schemas.openxmlformats.org/officeDocument/2006/relationships/image" Target="../media/image124.wmf"/><Relationship Id="rId4" Type="http://schemas.openxmlformats.org/officeDocument/2006/relationships/oleObject" Target="../embeddings/oleObject56.bin"/></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44.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slideLayout" Target="../slideLayouts/slideLayout155.xml"/><Relationship Id="rId1" Type="http://schemas.openxmlformats.org/officeDocument/2006/relationships/vmlDrawing" Target="../drawings/vmlDrawing47.vml"/><Relationship Id="rId5" Type="http://schemas.openxmlformats.org/officeDocument/2006/relationships/image" Target="../media/image126.wmf"/><Relationship Id="rId4" Type="http://schemas.openxmlformats.org/officeDocument/2006/relationships/oleObject" Target="../embeddings/oleObject57.bin"/></Relationships>
</file>

<file path=ppt/slides/_rels/slide345.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slideLayout" Target="../slideLayouts/slideLayout155.xml"/><Relationship Id="rId1" Type="http://schemas.openxmlformats.org/officeDocument/2006/relationships/vmlDrawing" Target="../drawings/vmlDrawing48.vml"/><Relationship Id="rId5" Type="http://schemas.openxmlformats.org/officeDocument/2006/relationships/image" Target="../media/image128.wmf"/><Relationship Id="rId4" Type="http://schemas.openxmlformats.org/officeDocument/2006/relationships/oleObject" Target="../embeddings/oleObject58.bin"/></Relationships>
</file>

<file path=ppt/slides/_rels/slide346.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slideLayout" Target="../slideLayouts/slideLayout155.xml"/><Relationship Id="rId1" Type="http://schemas.openxmlformats.org/officeDocument/2006/relationships/vmlDrawing" Target="../drawings/vmlDrawing49.vml"/><Relationship Id="rId5" Type="http://schemas.openxmlformats.org/officeDocument/2006/relationships/image" Target="../media/image130.wmf"/><Relationship Id="rId4" Type="http://schemas.openxmlformats.org/officeDocument/2006/relationships/oleObject" Target="../embeddings/oleObject59.bin"/></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48.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150.xml"/></Relationships>
</file>

<file path=ppt/slides/_rels/slide349.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15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137.emf"/><Relationship Id="rId3" Type="http://schemas.openxmlformats.org/officeDocument/2006/relationships/audio" Target="../media/audio10.bin"/><Relationship Id="rId7" Type="http://schemas.openxmlformats.org/officeDocument/2006/relationships/image" Target="../media/image134.emf"/><Relationship Id="rId12" Type="http://schemas.openxmlformats.org/officeDocument/2006/relationships/oleObject" Target="../embeddings/oleObject63.bin"/><Relationship Id="rId17" Type="http://schemas.openxmlformats.org/officeDocument/2006/relationships/image" Target="../media/image140.jpeg"/><Relationship Id="rId2" Type="http://schemas.openxmlformats.org/officeDocument/2006/relationships/slideLayout" Target="../slideLayouts/slideLayout161.xml"/><Relationship Id="rId16" Type="http://schemas.openxmlformats.org/officeDocument/2006/relationships/image" Target="../media/image139.jpeg"/><Relationship Id="rId1" Type="http://schemas.openxmlformats.org/officeDocument/2006/relationships/vmlDrawing" Target="../drawings/vmlDrawing50.vml"/><Relationship Id="rId6" Type="http://schemas.openxmlformats.org/officeDocument/2006/relationships/oleObject" Target="../embeddings/oleObject60.bin"/><Relationship Id="rId11" Type="http://schemas.openxmlformats.org/officeDocument/2006/relationships/image" Target="../media/image136.emf"/><Relationship Id="rId5" Type="http://schemas.openxmlformats.org/officeDocument/2006/relationships/audio" Target="../media/audio12.bin"/><Relationship Id="rId15" Type="http://schemas.openxmlformats.org/officeDocument/2006/relationships/image" Target="../media/image138.emf"/><Relationship Id="rId10" Type="http://schemas.openxmlformats.org/officeDocument/2006/relationships/oleObject" Target="../embeddings/oleObject62.bin"/><Relationship Id="rId4" Type="http://schemas.openxmlformats.org/officeDocument/2006/relationships/audio" Target="../media/audio11.bin"/><Relationship Id="rId9" Type="http://schemas.openxmlformats.org/officeDocument/2006/relationships/image" Target="../media/image135.emf"/><Relationship Id="rId14" Type="http://schemas.openxmlformats.org/officeDocument/2006/relationships/oleObject" Target="../embeddings/oleObject64.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32.wmf"/><Relationship Id="rId2" Type="http://schemas.openxmlformats.org/officeDocument/2006/relationships/slideLayout" Target="../slideLayouts/slideLayout3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1.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9.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oleObject" Target="../embeddings/oleObject4.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9.xml"/><Relationship Id="rId1" Type="http://schemas.openxmlformats.org/officeDocument/2006/relationships/slideLayout" Target="../slideLayouts/slideLayout24.xml"/><Relationship Id="rId4" Type="http://schemas.openxmlformats.org/officeDocument/2006/relationships/image" Target="../media/image36.emf"/></Relationships>
</file>

<file path=ppt/slides/_rels/slide7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60.xml"/><Relationship Id="rId1" Type="http://schemas.openxmlformats.org/officeDocument/2006/relationships/slideLayout" Target="../slideLayouts/slideLayout29.xml"/><Relationship Id="rId5" Type="http://schemas.openxmlformats.org/officeDocument/2006/relationships/audio" Target="../media/audio4.wav"/><Relationship Id="rId4" Type="http://schemas.openxmlformats.org/officeDocument/2006/relationships/audio" Target="../media/audio1.wav"/></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hyperlink" Target="&#32447;&#24615;&#34920;&#30340;&#24212;&#29992;/&#19968;&#20803;&#22810;&#39033;&#24335;&#30456;&#21152;.pptx" TargetMode="Externa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31638" y="2276873"/>
            <a:ext cx="5952661" cy="147002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21920" tIns="60960" rIns="121920" bIns="60960" rtlCol="0" anchor="b">
            <a:normAutofit/>
            <a:scene3d>
              <a:camera prst="orthographicFront"/>
              <a:lightRig rig="soft" dir="t"/>
            </a:scene3d>
            <a:sp3d prstMaterial="matte">
              <a:bevelT w="12700" h="12700"/>
            </a:sp3d>
          </a:bodyPr>
          <a:lstStyle/>
          <a:p>
            <a:pPr>
              <a:lnSpc>
                <a:spcPct val="90000"/>
              </a:lnSpc>
            </a:pPr>
            <a:r>
              <a:rPr lang="zh-CN" altLang="en-US" sz="5333" b="0" dirty="0">
                <a:solidFill>
                  <a:schemeClr val="bg1"/>
                </a:solidFill>
                <a:effectLst/>
                <a:latin typeface="微软雅黑" panose="020B0503020204020204" pitchFamily="34" charset="-122"/>
                <a:ea typeface="微软雅黑" panose="020B0503020204020204" pitchFamily="34" charset="-122"/>
              </a:rPr>
              <a:t>第二章  线性结构</a:t>
            </a:r>
          </a:p>
        </p:txBody>
      </p:sp>
    </p:spTree>
    <p:extLst>
      <p:ext uri="{BB962C8B-B14F-4D97-AF65-F5344CB8AC3E}">
        <p14:creationId xmlns:p14="http://schemas.microsoft.com/office/powerpoint/2010/main" val="368480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0098" name="Group 2"/>
          <p:cNvGrpSpPr>
            <a:grpSpLocks/>
          </p:cNvGrpSpPr>
          <p:nvPr/>
        </p:nvGrpSpPr>
        <p:grpSpPr bwMode="auto">
          <a:xfrm>
            <a:off x="4394201" y="908050"/>
            <a:ext cx="3933825" cy="4516438"/>
            <a:chOff x="3060" y="4248"/>
            <a:chExt cx="2560" cy="3588"/>
          </a:xfrm>
        </p:grpSpPr>
        <p:sp>
          <p:nvSpPr>
            <p:cNvPr id="260099" name="Text Box 3"/>
            <p:cNvSpPr txBox="1">
              <a:spLocks noChangeArrowheads="1"/>
            </p:cNvSpPr>
            <p:nvPr/>
          </p:nvSpPr>
          <p:spPr bwMode="auto">
            <a:xfrm>
              <a:off x="3060" y="4248"/>
              <a:ext cx="1980" cy="468"/>
            </a:xfrm>
            <a:prstGeom prst="rect">
              <a:avLst/>
            </a:prstGeom>
            <a:ln w="38100">
              <a:solidFill>
                <a:srgbClr val="FF0000"/>
              </a:solidFill>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b="1" dirty="0">
                  <a:solidFill>
                    <a:schemeClr val="bg1"/>
                  </a:solidFill>
                  <a:latin typeface="Times New Roman" pitchFamily="18" charset="0"/>
                  <a:ea typeface="宋体" charset="-122"/>
                </a:rPr>
                <a:t>问题的理解</a:t>
              </a:r>
              <a:endParaRPr lang="zh-CN" altLang="en-US" b="1" dirty="0">
                <a:solidFill>
                  <a:schemeClr val="bg1"/>
                </a:solidFill>
                <a:ea typeface="宋体" charset="-122"/>
              </a:endParaRPr>
            </a:p>
          </p:txBody>
        </p:sp>
        <p:sp>
          <p:nvSpPr>
            <p:cNvPr id="260100" name="Text Box 4"/>
            <p:cNvSpPr txBox="1">
              <a:spLocks noChangeArrowheads="1"/>
            </p:cNvSpPr>
            <p:nvPr/>
          </p:nvSpPr>
          <p:spPr bwMode="auto">
            <a:xfrm>
              <a:off x="3060" y="5028"/>
              <a:ext cx="1980" cy="468"/>
            </a:xfrm>
            <a:prstGeom prst="rect">
              <a:avLst/>
            </a:prstGeom>
            <a:ln w="6350">
              <a:solidFill>
                <a:schemeClr val="tx1"/>
              </a:solidFill>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b="1">
                  <a:solidFill>
                    <a:schemeClr val="bg1"/>
                  </a:solidFill>
                  <a:latin typeface="Times New Roman" pitchFamily="18" charset="0"/>
                  <a:ea typeface="宋体" charset="-122"/>
                </a:rPr>
                <a:t>数据结构设计</a:t>
              </a:r>
              <a:endParaRPr lang="zh-CN" altLang="en-US" b="1">
                <a:solidFill>
                  <a:schemeClr val="bg1"/>
                </a:solidFill>
                <a:ea typeface="宋体" charset="-122"/>
              </a:endParaRPr>
            </a:p>
          </p:txBody>
        </p:sp>
        <p:sp>
          <p:nvSpPr>
            <p:cNvPr id="260101" name="Text Box 5"/>
            <p:cNvSpPr txBox="1">
              <a:spLocks noChangeArrowheads="1"/>
            </p:cNvSpPr>
            <p:nvPr/>
          </p:nvSpPr>
          <p:spPr bwMode="auto">
            <a:xfrm>
              <a:off x="3060" y="5808"/>
              <a:ext cx="1980" cy="468"/>
            </a:xfrm>
            <a:prstGeom prst="rect">
              <a:avLst/>
            </a:prstGeom>
            <a:ln>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b="1">
                  <a:solidFill>
                    <a:schemeClr val="bg1"/>
                  </a:solidFill>
                  <a:latin typeface="Times New Roman" pitchFamily="18" charset="0"/>
                  <a:ea typeface="宋体" charset="-122"/>
                </a:rPr>
                <a:t>算法设计</a:t>
              </a:r>
              <a:endParaRPr lang="zh-CN" altLang="en-US" b="1">
                <a:solidFill>
                  <a:schemeClr val="bg1"/>
                </a:solidFill>
                <a:ea typeface="宋体" charset="-122"/>
              </a:endParaRPr>
            </a:p>
          </p:txBody>
        </p:sp>
        <p:sp>
          <p:nvSpPr>
            <p:cNvPr id="260102" name="Text Box 6"/>
            <p:cNvSpPr txBox="1">
              <a:spLocks noChangeArrowheads="1"/>
            </p:cNvSpPr>
            <p:nvPr/>
          </p:nvSpPr>
          <p:spPr bwMode="auto">
            <a:xfrm>
              <a:off x="3060" y="6588"/>
              <a:ext cx="1980" cy="468"/>
            </a:xfrm>
            <a:prstGeom prst="rect">
              <a:avLst/>
            </a:prstGeom>
            <a:ln>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b="1">
                  <a:solidFill>
                    <a:schemeClr val="bg1"/>
                  </a:solidFill>
                  <a:latin typeface="Times New Roman" pitchFamily="18" charset="0"/>
                  <a:ea typeface="宋体" charset="-122"/>
                </a:rPr>
                <a:t>算法分析</a:t>
              </a:r>
              <a:endParaRPr lang="zh-CN" altLang="en-US" b="1">
                <a:solidFill>
                  <a:schemeClr val="bg1"/>
                </a:solidFill>
                <a:ea typeface="宋体" charset="-122"/>
              </a:endParaRPr>
            </a:p>
          </p:txBody>
        </p:sp>
        <p:sp>
          <p:nvSpPr>
            <p:cNvPr id="260103" name="Text Box 7"/>
            <p:cNvSpPr txBox="1">
              <a:spLocks noChangeArrowheads="1"/>
            </p:cNvSpPr>
            <p:nvPr/>
          </p:nvSpPr>
          <p:spPr bwMode="auto">
            <a:xfrm>
              <a:off x="3060" y="7368"/>
              <a:ext cx="1980" cy="468"/>
            </a:xfrm>
            <a:prstGeom prst="rect">
              <a:avLst/>
            </a:prstGeom>
            <a:ln>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b="1">
                  <a:solidFill>
                    <a:schemeClr val="bg1"/>
                  </a:solidFill>
                  <a:latin typeface="Times New Roman" pitchFamily="18" charset="0"/>
                  <a:ea typeface="宋体" charset="-122"/>
                </a:rPr>
                <a:t>程序实现与测试</a:t>
              </a:r>
              <a:endParaRPr lang="zh-CN" altLang="en-US" b="1">
                <a:solidFill>
                  <a:schemeClr val="bg1"/>
                </a:solidFill>
                <a:ea typeface="宋体" charset="-122"/>
              </a:endParaRPr>
            </a:p>
          </p:txBody>
        </p:sp>
        <p:sp>
          <p:nvSpPr>
            <p:cNvPr id="260104" name="Line 8"/>
            <p:cNvSpPr>
              <a:spLocks noChangeShapeType="1"/>
            </p:cNvSpPr>
            <p:nvPr/>
          </p:nvSpPr>
          <p:spPr bwMode="auto">
            <a:xfrm>
              <a:off x="4010" y="4718"/>
              <a:ext cx="0" cy="312"/>
            </a:xfrm>
            <a:prstGeom prst="line">
              <a:avLst/>
            </a:prstGeom>
            <a:ln>
              <a:solidFill>
                <a:schemeClr val="tx1"/>
              </a:solidFill>
              <a:headEnd/>
              <a:tailEnd type="triangle" w="med" len="me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05" name="Line 9"/>
            <p:cNvSpPr>
              <a:spLocks noChangeShapeType="1"/>
            </p:cNvSpPr>
            <p:nvPr/>
          </p:nvSpPr>
          <p:spPr bwMode="auto">
            <a:xfrm>
              <a:off x="4010" y="5496"/>
              <a:ext cx="0" cy="312"/>
            </a:xfrm>
            <a:prstGeom prst="line">
              <a:avLst/>
            </a:prstGeom>
            <a:ln>
              <a:solidFill>
                <a:schemeClr val="tx1"/>
              </a:solidFill>
              <a:headEnd/>
              <a:tailEnd type="triangle" w="med" len="me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06" name="Line 10"/>
            <p:cNvSpPr>
              <a:spLocks noChangeShapeType="1"/>
            </p:cNvSpPr>
            <p:nvPr/>
          </p:nvSpPr>
          <p:spPr bwMode="auto">
            <a:xfrm>
              <a:off x="4010" y="6276"/>
              <a:ext cx="0" cy="312"/>
            </a:xfrm>
            <a:prstGeom prst="line">
              <a:avLst/>
            </a:prstGeom>
            <a:ln>
              <a:solidFill>
                <a:schemeClr val="tx1"/>
              </a:solidFill>
              <a:headEnd/>
              <a:tailEnd type="triangle" w="med" len="me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07" name="Line 11"/>
            <p:cNvSpPr>
              <a:spLocks noChangeShapeType="1"/>
            </p:cNvSpPr>
            <p:nvPr/>
          </p:nvSpPr>
          <p:spPr bwMode="auto">
            <a:xfrm>
              <a:off x="4000" y="7056"/>
              <a:ext cx="0" cy="312"/>
            </a:xfrm>
            <a:prstGeom prst="line">
              <a:avLst/>
            </a:prstGeom>
            <a:ln>
              <a:solidFill>
                <a:schemeClr val="tx1"/>
              </a:solidFill>
              <a:headEnd/>
              <a:tailEnd type="triangle" w="med" len="me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08" name="Line 12"/>
            <p:cNvSpPr>
              <a:spLocks noChangeShapeType="1"/>
            </p:cNvSpPr>
            <p:nvPr/>
          </p:nvSpPr>
          <p:spPr bwMode="auto">
            <a:xfrm>
              <a:off x="5060" y="6814"/>
              <a:ext cx="540" cy="0"/>
            </a:xfrm>
            <a:prstGeom prst="line">
              <a:avLst/>
            </a:prstGeom>
            <a:ln>
              <a:solidFill>
                <a:schemeClr val="tx1"/>
              </a:solidFill>
              <a:headEnd/>
              <a:tailEn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09" name="Line 13"/>
            <p:cNvSpPr>
              <a:spLocks noChangeShapeType="1"/>
            </p:cNvSpPr>
            <p:nvPr/>
          </p:nvSpPr>
          <p:spPr bwMode="auto">
            <a:xfrm flipH="1">
              <a:off x="4000" y="4812"/>
              <a:ext cx="1620" cy="0"/>
            </a:xfrm>
            <a:prstGeom prst="line">
              <a:avLst/>
            </a:prstGeom>
            <a:ln>
              <a:solidFill>
                <a:schemeClr val="tx1"/>
              </a:solidFill>
              <a:headEnd/>
              <a:tailEnd type="triangle" w="med" len="me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10" name="Line 14"/>
            <p:cNvSpPr>
              <a:spLocks noChangeShapeType="1"/>
            </p:cNvSpPr>
            <p:nvPr/>
          </p:nvSpPr>
          <p:spPr bwMode="auto">
            <a:xfrm>
              <a:off x="5610" y="4812"/>
              <a:ext cx="0" cy="2028"/>
            </a:xfrm>
            <a:prstGeom prst="line">
              <a:avLst/>
            </a:prstGeom>
            <a:ln>
              <a:solidFill>
                <a:schemeClr val="tx1"/>
              </a:solidFill>
              <a:headEnd/>
              <a:tailEn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grpSp>
      <p:sp>
        <p:nvSpPr>
          <p:cNvPr id="2" name="灯片编号占位符 1"/>
          <p:cNvSpPr>
            <a:spLocks noGrp="1"/>
          </p:cNvSpPr>
          <p:nvPr>
            <p:ph type="sldNum" sz="quarter" idx="12"/>
          </p:nvPr>
        </p:nvSpPr>
        <p:spPr>
          <a:xfrm rot="900000">
            <a:off x="8372401" y="-25635"/>
            <a:ext cx="2287319" cy="365125"/>
          </a:xfrm>
        </p:spPr>
        <p:txBody>
          <a:bodyPr/>
          <a:lstStyle/>
          <a:p>
            <a:fld id="{7B4C26F3-AB5C-478F-8324-15184DC3904C}" type="slidenum">
              <a:rPr lang="zh-CN" altLang="en-US" smtClean="0"/>
              <a:pPr/>
              <a:t>10</a:t>
            </a:fld>
            <a:endParaRPr lang="zh-CN" altLang="en-US" dirty="0"/>
          </a:p>
        </p:txBody>
      </p:sp>
    </p:spTree>
    <p:extLst>
      <p:ext uri="{BB962C8B-B14F-4D97-AF65-F5344CB8AC3E}">
        <p14:creationId xmlns:p14="http://schemas.microsoft.com/office/powerpoint/2010/main" val="2412865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0098"/>
                                        </p:tgtEl>
                                        <p:attrNameLst>
                                          <p:attrName>style.visibility</p:attrName>
                                        </p:attrNameLst>
                                      </p:cBhvr>
                                      <p:to>
                                        <p:strVal val="visible"/>
                                      </p:to>
                                    </p:set>
                                    <p:anim calcmode="lin" valueType="num">
                                      <p:cBhvr additive="base">
                                        <p:cTn id="7" dur="500" fill="hold"/>
                                        <p:tgtEl>
                                          <p:spTgt spid="260098"/>
                                        </p:tgtEl>
                                        <p:attrNameLst>
                                          <p:attrName>ppt_x</p:attrName>
                                        </p:attrNameLst>
                                      </p:cBhvr>
                                      <p:tavLst>
                                        <p:tav tm="0">
                                          <p:val>
                                            <p:strVal val="#ppt_x"/>
                                          </p:val>
                                        </p:tav>
                                        <p:tav tm="100000">
                                          <p:val>
                                            <p:strVal val="#ppt_x"/>
                                          </p:val>
                                        </p:tav>
                                      </p:tavLst>
                                    </p:anim>
                                    <p:anim calcmode="lin" valueType="num">
                                      <p:cBhvr additive="base">
                                        <p:cTn id="8" dur="500" fill="hold"/>
                                        <p:tgtEl>
                                          <p:spTgt spid="260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33" name="Rectangle 5"/>
          <p:cNvSpPr>
            <a:spLocks noChangeArrowheads="1"/>
          </p:cNvSpPr>
          <p:nvPr/>
        </p:nvSpPr>
        <p:spPr bwMode="auto">
          <a:xfrm>
            <a:off x="2118973" y="1895314"/>
            <a:ext cx="7920037" cy="71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90000"/>
              </a:lnSpc>
              <a:spcBef>
                <a:spcPct val="20000"/>
              </a:spcBef>
              <a:spcAft>
                <a:spcPts val="0"/>
              </a:spcAft>
              <a:buClr>
                <a:srgbClr val="0033CC"/>
              </a:buClr>
              <a:buSzPct val="50000"/>
              <a:buFont typeface="Wingdings" panose="05000000000000000000" pitchFamily="2" charset="2"/>
              <a:buNone/>
              <a:tabLst/>
              <a:defRPr/>
            </a:pPr>
            <a:r>
              <a:rPr kumimoji="0" lang="en-US" altLang="zh-CN" sz="3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2</a:t>
            </a:r>
            <a:r>
              <a:rPr lang="zh-CN" altLang="en-US" b="0" dirty="0">
                <a:solidFill>
                  <a:srgbClr val="010000"/>
                </a:solidFill>
                <a:latin typeface="微软雅黑" panose="020B0503020204020204" pitchFamily="34" charset="-122"/>
                <a:ea typeface="微软雅黑" panose="020B0503020204020204" pitchFamily="34" charset="-122"/>
              </a:rPr>
              <a:t>）</a:t>
            </a:r>
            <a:r>
              <a:rPr kumimoji="0" lang="en-US" altLang="zh-CN" sz="3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3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带尾指针的循环单链表</a:t>
            </a:r>
          </a:p>
        </p:txBody>
      </p:sp>
      <p:sp>
        <p:nvSpPr>
          <p:cNvPr id="6" name="Text Box 2"/>
          <p:cNvSpPr txBox="1">
            <a:spLocks noChangeArrowheads="1"/>
          </p:cNvSpPr>
          <p:nvPr/>
        </p:nvSpPr>
        <p:spPr bwMode="auto">
          <a:xfrm>
            <a:off x="1268693" y="932312"/>
            <a:ext cx="5044033"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altLang="zh-CN" sz="34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5 </a:t>
            </a:r>
            <a:r>
              <a:rPr kumimoji="0" lang="zh-CN" altLang="en-US" sz="34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单链表的一些变形</a:t>
            </a:r>
            <a:endParaRPr kumimoji="0" lang="zh-CN" altLang="en-US" sz="3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endParaRPr>
          </a:p>
        </p:txBody>
      </p:sp>
      <p:sp>
        <p:nvSpPr>
          <p:cNvPr id="3" name="椭圆 2"/>
          <p:cNvSpPr/>
          <p:nvPr/>
        </p:nvSpPr>
        <p:spPr>
          <a:xfrm>
            <a:off x="3033373" y="3058816"/>
            <a:ext cx="5155284" cy="2092359"/>
          </a:xfrm>
          <a:prstGeom prst="ellipse">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rPr>
              <a:t>什么用？</a:t>
            </a:r>
            <a:endParaRPr kumimoji="0" lang="zh-CN" altLang="en-US" sz="4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5172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6133"/>
                                        </p:tgtEl>
                                        <p:attrNameLst>
                                          <p:attrName>style.visibility</p:attrName>
                                        </p:attrNameLst>
                                      </p:cBhvr>
                                      <p:to>
                                        <p:strVal val="visible"/>
                                      </p:to>
                                    </p:set>
                                    <p:anim calcmode="lin" valueType="num">
                                      <p:cBhvr>
                                        <p:cTn id="7" dur="500" fill="hold"/>
                                        <p:tgtEl>
                                          <p:spTgt spid="176133"/>
                                        </p:tgtEl>
                                        <p:attrNameLst>
                                          <p:attrName>ppt_w</p:attrName>
                                        </p:attrNameLst>
                                      </p:cBhvr>
                                      <p:tavLst>
                                        <p:tav tm="0">
                                          <p:val>
                                            <p:fltVal val="0"/>
                                          </p:val>
                                        </p:tav>
                                        <p:tav tm="100000">
                                          <p:val>
                                            <p:strVal val="#ppt_w"/>
                                          </p:val>
                                        </p:tav>
                                      </p:tavLst>
                                    </p:anim>
                                    <p:anim calcmode="lin" valueType="num">
                                      <p:cBhvr>
                                        <p:cTn id="8" dur="500" fill="hold"/>
                                        <p:tgtEl>
                                          <p:spTgt spid="176133"/>
                                        </p:tgtEl>
                                        <p:attrNameLst>
                                          <p:attrName>ppt_h</p:attrName>
                                        </p:attrNameLst>
                                      </p:cBhvr>
                                      <p:tavLst>
                                        <p:tav tm="0">
                                          <p:val>
                                            <p:fltVal val="0"/>
                                          </p:val>
                                        </p:tav>
                                        <p:tav tm="100000">
                                          <p:val>
                                            <p:strVal val="#ppt_h"/>
                                          </p:val>
                                        </p:tav>
                                      </p:tavLst>
                                    </p:anim>
                                    <p:animEffect transition="in" filter="fade">
                                      <p:cBhvr>
                                        <p:cTn id="9" dur="500"/>
                                        <p:tgtEl>
                                          <p:spTgt spid="17613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500"/>
                            </p:stCondLst>
                            <p:childTnLst>
                              <p:par>
                                <p:cTn id="18" presetID="32" presetClass="emph" presetSubtype="0" fill="hold" grpId="1" nodeType="afterEffect">
                                  <p:stCondLst>
                                    <p:cond delay="0"/>
                                  </p:stCondLst>
                                  <p:childTnLst>
                                    <p:animRot by="120000">
                                      <p:cBhvr>
                                        <p:cTn id="19" dur="50" fill="hold">
                                          <p:stCondLst>
                                            <p:cond delay="0"/>
                                          </p:stCondLst>
                                        </p:cTn>
                                        <p:tgtEl>
                                          <p:spTgt spid="3"/>
                                        </p:tgtEl>
                                        <p:attrNameLst>
                                          <p:attrName>r</p:attrName>
                                        </p:attrNameLst>
                                      </p:cBhvr>
                                    </p:animRot>
                                    <p:animRot by="-240000">
                                      <p:cBhvr>
                                        <p:cTn id="20" dur="100" fill="hold">
                                          <p:stCondLst>
                                            <p:cond delay="100"/>
                                          </p:stCondLst>
                                        </p:cTn>
                                        <p:tgtEl>
                                          <p:spTgt spid="3"/>
                                        </p:tgtEl>
                                        <p:attrNameLst>
                                          <p:attrName>r</p:attrName>
                                        </p:attrNameLst>
                                      </p:cBhvr>
                                    </p:animRot>
                                    <p:animRot by="240000">
                                      <p:cBhvr>
                                        <p:cTn id="21" dur="100" fill="hold">
                                          <p:stCondLst>
                                            <p:cond delay="200"/>
                                          </p:stCondLst>
                                        </p:cTn>
                                        <p:tgtEl>
                                          <p:spTgt spid="3"/>
                                        </p:tgtEl>
                                        <p:attrNameLst>
                                          <p:attrName>r</p:attrName>
                                        </p:attrNameLst>
                                      </p:cBhvr>
                                    </p:animRot>
                                    <p:animRot by="-240000">
                                      <p:cBhvr>
                                        <p:cTn id="22" dur="100" fill="hold">
                                          <p:stCondLst>
                                            <p:cond delay="300"/>
                                          </p:stCondLst>
                                        </p:cTn>
                                        <p:tgtEl>
                                          <p:spTgt spid="3"/>
                                        </p:tgtEl>
                                        <p:attrNameLst>
                                          <p:attrName>r</p:attrName>
                                        </p:attrNameLst>
                                      </p:cBhvr>
                                    </p:animRot>
                                    <p:animRot by="120000">
                                      <p:cBhvr>
                                        <p:cTn id="23" dur="100" fill="hold">
                                          <p:stCondLst>
                                            <p:cond delay="4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p:bldP spid="3" grpId="0" animBg="1"/>
      <p:bldP spid="3" grpId="1"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33" name="Rectangle 5"/>
          <p:cNvSpPr>
            <a:spLocks noChangeArrowheads="1"/>
          </p:cNvSpPr>
          <p:nvPr/>
        </p:nvSpPr>
        <p:spPr bwMode="auto">
          <a:xfrm>
            <a:off x="1704976" y="2180391"/>
            <a:ext cx="7920037" cy="59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90000"/>
              </a:lnSpc>
              <a:spcBef>
                <a:spcPct val="20000"/>
              </a:spcBef>
              <a:spcAft>
                <a:spcPts val="0"/>
              </a:spcAft>
              <a:buClr>
                <a:srgbClr val="0033CC"/>
              </a:buClr>
              <a:buSzPct val="50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应用情形</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：将两个循环单链表合并</a:t>
            </a:r>
          </a:p>
        </p:txBody>
      </p:sp>
      <p:pic>
        <p:nvPicPr>
          <p:cNvPr id="176134" name="Picture 6" descr="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765" y="2783088"/>
            <a:ext cx="5908413" cy="196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8" name="Text Box 10"/>
          <p:cNvSpPr txBox="1">
            <a:spLocks noChangeArrowheads="1"/>
          </p:cNvSpPr>
          <p:nvPr/>
        </p:nvSpPr>
        <p:spPr bwMode="auto">
          <a:xfrm>
            <a:off x="2281238" y="4989229"/>
            <a:ext cx="6767512" cy="1323439"/>
          </a:xfrm>
          <a:prstGeom prst="rect">
            <a:avLst/>
          </a:prstGeom>
          <a:solidFill>
            <a:srgbClr val="92D05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 La –&gt;next;                         /*</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保存</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 </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的头结点指针*</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La-&gt;next= </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-&gt;next-&gt;next;  /*</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头尾连接*</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free(</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-&gt;next);                      /*</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释放第二个表的头结点*</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-&gt;next=p;                          /*</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组成循环链表*</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endPar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7" name="Rectangle 5"/>
          <p:cNvSpPr>
            <a:spLocks noChangeArrowheads="1"/>
          </p:cNvSpPr>
          <p:nvPr/>
        </p:nvSpPr>
        <p:spPr bwMode="auto">
          <a:xfrm>
            <a:off x="1377875" y="1593158"/>
            <a:ext cx="4490662" cy="71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90000"/>
              </a:lnSpc>
              <a:spcBef>
                <a:spcPct val="20000"/>
              </a:spcBef>
              <a:spcAft>
                <a:spcPts val="0"/>
              </a:spcAft>
              <a:buClr>
                <a:srgbClr val="0033CC"/>
              </a:buClr>
              <a:buSzPct val="50000"/>
              <a:buFont typeface="Wingdings" panose="05000000000000000000" pitchFamily="2" charset="2"/>
              <a:buNone/>
              <a:tabLst/>
              <a:defRPr/>
            </a:pP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2</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带尾指针的循环单链表</a:t>
            </a:r>
          </a:p>
        </p:txBody>
      </p:sp>
      <p:sp>
        <p:nvSpPr>
          <p:cNvPr id="8" name="Text Box 2"/>
          <p:cNvSpPr txBox="1">
            <a:spLocks noChangeArrowheads="1"/>
          </p:cNvSpPr>
          <p:nvPr/>
        </p:nvSpPr>
        <p:spPr bwMode="auto">
          <a:xfrm>
            <a:off x="1268693" y="932312"/>
            <a:ext cx="5044033"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zh-CN" altLang="en-US" sz="34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四、单链表的一些变形</a:t>
            </a:r>
            <a:endParaRPr kumimoji="0" lang="zh-CN" altLang="en-US" sz="3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5687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6133"/>
                                        </p:tgtEl>
                                        <p:attrNameLst>
                                          <p:attrName>style.visibility</p:attrName>
                                        </p:attrNameLst>
                                      </p:cBhvr>
                                      <p:to>
                                        <p:strVal val="visible"/>
                                      </p:to>
                                    </p:set>
                                    <p:animEffect transition="in" filter="barn(inVertical)">
                                      <p:cBhvr>
                                        <p:cTn id="7" dur="500"/>
                                        <p:tgtEl>
                                          <p:spTgt spid="176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134"/>
                                        </p:tgtEl>
                                        <p:attrNameLst>
                                          <p:attrName>style.visibility</p:attrName>
                                        </p:attrNameLst>
                                      </p:cBhvr>
                                      <p:to>
                                        <p:strVal val="visible"/>
                                      </p:to>
                                    </p:set>
                                    <p:animEffect transition="in" filter="fade">
                                      <p:cBhvr>
                                        <p:cTn id="12" dur="500"/>
                                        <p:tgtEl>
                                          <p:spTgt spid="176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6138"/>
                                        </p:tgtEl>
                                        <p:attrNameLst>
                                          <p:attrName>style.visibility</p:attrName>
                                        </p:attrNameLst>
                                      </p:cBhvr>
                                      <p:to>
                                        <p:strVal val="visible"/>
                                      </p:to>
                                    </p:set>
                                    <p:animEffect transition="in" filter="fade">
                                      <p:cBhvr>
                                        <p:cTn id="17" dur="500"/>
                                        <p:tgtEl>
                                          <p:spTgt spid="176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p:bldP spid="176138"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33" name="Rectangle 5"/>
          <p:cNvSpPr>
            <a:spLocks noChangeArrowheads="1"/>
          </p:cNvSpPr>
          <p:nvPr/>
        </p:nvSpPr>
        <p:spPr bwMode="auto">
          <a:xfrm>
            <a:off x="1729342" y="2934817"/>
            <a:ext cx="9038741" cy="2005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150000"/>
              </a:lnSpc>
              <a:spcBef>
                <a:spcPct val="20000"/>
              </a:spcBef>
              <a:spcAft>
                <a:spcPts val="0"/>
              </a:spcAft>
              <a:buClr>
                <a:srgbClr val="0033CC"/>
              </a:buClr>
              <a:buSzPct val="5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应用情形</a:t>
            </a: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：将两个循环单链表合并</a:t>
            </a:r>
          </a:p>
          <a:p>
            <a:pPr marL="342900" marR="0" lvl="0" indent="-342900" algn="l" defTabSz="914400" rtl="0" eaLnBrk="0" fontAlgn="auto" latinLnBrk="0" hangingPunct="0">
              <a:lnSpc>
                <a:spcPct val="150000"/>
              </a:lnSpc>
              <a:spcBef>
                <a:spcPct val="20000"/>
              </a:spcBef>
              <a:spcAft>
                <a:spcPts val="0"/>
              </a:spcAft>
              <a:buClr>
                <a:srgbClr val="0033CC"/>
              </a:buClr>
              <a:buSzPct val="5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应用情形</a:t>
            </a: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2</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：经常需要在最后一个元素后面添加新元素和</a:t>
            </a:r>
            <a:endPar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auto" latinLnBrk="0" hangingPunct="0">
              <a:lnSpc>
                <a:spcPct val="150000"/>
              </a:lnSpc>
              <a:spcBef>
                <a:spcPct val="20000"/>
              </a:spcBef>
              <a:spcAft>
                <a:spcPts val="0"/>
              </a:spcAft>
              <a:buClr>
                <a:srgbClr val="0033CC"/>
              </a:buClr>
              <a:buSzPct val="50000"/>
              <a:buFont typeface="Wingdings" panose="05000000000000000000" pitchFamily="2" charset="2"/>
              <a:buNone/>
              <a:tabLst/>
              <a:defRPr/>
            </a:pP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在第一个元素前面插入新元素</a:t>
            </a:r>
          </a:p>
        </p:txBody>
      </p:sp>
      <p:sp>
        <p:nvSpPr>
          <p:cNvPr id="9" name="Rectangle 5"/>
          <p:cNvSpPr>
            <a:spLocks noChangeArrowheads="1"/>
          </p:cNvSpPr>
          <p:nvPr/>
        </p:nvSpPr>
        <p:spPr bwMode="auto">
          <a:xfrm>
            <a:off x="1446113" y="2236118"/>
            <a:ext cx="4490662" cy="71140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90000"/>
              </a:lnSpc>
              <a:spcBef>
                <a:spcPct val="20000"/>
              </a:spcBef>
              <a:spcAft>
                <a:spcPts val="0"/>
              </a:spcAft>
              <a:buClr>
                <a:srgbClr val="0033CC"/>
              </a:buClr>
              <a:buSzPct val="50000"/>
              <a:buFont typeface="Wingdings" panose="05000000000000000000" pitchFamily="2" charset="2"/>
              <a:buNone/>
              <a:tabLst/>
              <a:defRPr/>
            </a:pPr>
            <a:r>
              <a:rPr lang="en-US" altLang="zh-CN" sz="2800" b="0" noProof="0" dirty="0">
                <a:solidFill>
                  <a:srgbClr val="0070C0"/>
                </a:solidFill>
                <a:latin typeface="微软雅黑" panose="020B0503020204020204" pitchFamily="34" charset="-122"/>
                <a:ea typeface="微软雅黑" panose="020B0503020204020204" pitchFamily="34" charset="-122"/>
              </a:rPr>
              <a:t>2</a:t>
            </a:r>
            <a:r>
              <a:rPr lang="zh-CN" altLang="en-US" sz="2800" b="0" noProof="0" dirty="0">
                <a:solidFill>
                  <a:srgbClr val="0070C0"/>
                </a:solidFill>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带尾指针的循环单链表</a:t>
            </a:r>
          </a:p>
        </p:txBody>
      </p:sp>
      <p:sp>
        <p:nvSpPr>
          <p:cNvPr id="10" name="Text Box 2"/>
          <p:cNvSpPr txBox="1">
            <a:spLocks noChangeArrowheads="1"/>
          </p:cNvSpPr>
          <p:nvPr/>
        </p:nvSpPr>
        <p:spPr bwMode="auto">
          <a:xfrm>
            <a:off x="1241397" y="1450927"/>
            <a:ext cx="5044033"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altLang="zh-CN" sz="34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5 </a:t>
            </a:r>
            <a:r>
              <a:rPr kumimoji="0" lang="zh-CN" altLang="en-US" sz="34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单链表的一些变形</a:t>
            </a:r>
            <a:endParaRPr kumimoji="0" lang="zh-CN" altLang="en-US" sz="3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20107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76133"/>
                                        </p:tgtEl>
                                        <p:attrNameLst>
                                          <p:attrName>style.visibility</p:attrName>
                                        </p:attrNameLst>
                                      </p:cBhvr>
                                      <p:to>
                                        <p:strVal val="visible"/>
                                      </p:to>
                                    </p:set>
                                    <p:anim calcmode="lin" valueType="num">
                                      <p:cBhvr>
                                        <p:cTn id="7" dur="500" fill="hold"/>
                                        <p:tgtEl>
                                          <p:spTgt spid="176133"/>
                                        </p:tgtEl>
                                        <p:attrNameLst>
                                          <p:attrName>ppt_w</p:attrName>
                                        </p:attrNameLst>
                                      </p:cBhvr>
                                      <p:tavLst>
                                        <p:tav tm="0">
                                          <p:val>
                                            <p:strVal val="#ppt_w*0.70"/>
                                          </p:val>
                                        </p:tav>
                                        <p:tav tm="100000">
                                          <p:val>
                                            <p:strVal val="#ppt_w"/>
                                          </p:val>
                                        </p:tav>
                                      </p:tavLst>
                                    </p:anim>
                                    <p:anim calcmode="lin" valueType="num">
                                      <p:cBhvr>
                                        <p:cTn id="8" dur="500" fill="hold"/>
                                        <p:tgtEl>
                                          <p:spTgt spid="176133"/>
                                        </p:tgtEl>
                                        <p:attrNameLst>
                                          <p:attrName>ppt_h</p:attrName>
                                        </p:attrNameLst>
                                      </p:cBhvr>
                                      <p:tavLst>
                                        <p:tav tm="0">
                                          <p:val>
                                            <p:strVal val="#ppt_h"/>
                                          </p:val>
                                        </p:tav>
                                        <p:tav tm="100000">
                                          <p:val>
                                            <p:strVal val="#ppt_h"/>
                                          </p:val>
                                        </p:tav>
                                      </p:tavLst>
                                    </p:anim>
                                    <p:animEffect transition="in" filter="fade">
                                      <p:cBhvr>
                                        <p:cTn id="9" dur="500"/>
                                        <p:tgtEl>
                                          <p:spTgt spid="176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1619592" y="2165323"/>
            <a:ext cx="8497887" cy="2736850"/>
          </a:xfrm>
        </p:spPr>
        <p:txBody>
          <a:bodyPr/>
          <a:lstStyle/>
          <a:p>
            <a:pPr>
              <a:lnSpc>
                <a:spcPct val="90000"/>
              </a:lnSpc>
            </a:pPr>
            <a:r>
              <a:rPr lang="zh-CN" altLang="en-US" sz="2000" b="0" dirty="0">
                <a:latin typeface="微软雅黑" panose="020B0503020204020204" pitchFamily="34" charset="-122"/>
                <a:ea typeface="微软雅黑" panose="020B0503020204020204" pitchFamily="34" charset="-122"/>
              </a:rPr>
              <a:t>单链表找后继很方便，找前驱很复杂</a:t>
            </a:r>
          </a:p>
          <a:p>
            <a:pPr>
              <a:lnSpc>
                <a:spcPct val="90000"/>
              </a:lnSpc>
            </a:pPr>
            <a:r>
              <a:rPr lang="zh-CN" altLang="en-US" sz="2000" b="0" dirty="0">
                <a:latin typeface="微软雅黑" panose="020B0503020204020204" pitchFamily="34" charset="-122"/>
                <a:ea typeface="微软雅黑" panose="020B0503020204020204" pitchFamily="34" charset="-122"/>
              </a:rPr>
              <a:t>另用一个空间</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指针域来存放前驱的指针</a:t>
            </a:r>
          </a:p>
          <a:p>
            <a:pPr lvl="1">
              <a:lnSpc>
                <a:spcPct val="90000"/>
              </a:lnSpc>
              <a:buFont typeface="Wingdings" panose="05000000000000000000" pitchFamily="2" charset="2"/>
              <a:buNone/>
            </a:pPr>
            <a:r>
              <a:rPr lang="en-US" altLang="zh-CN" sz="2000" b="0" dirty="0" err="1">
                <a:latin typeface="微软雅黑" panose="020B0503020204020204" pitchFamily="34" charset="-122"/>
                <a:ea typeface="微软雅黑" panose="020B0503020204020204" pitchFamily="34" charset="-122"/>
              </a:rPr>
              <a:t>typedef</a:t>
            </a:r>
            <a:r>
              <a:rPr lang="en-US" altLang="zh-CN" sz="2000" b="0" dirty="0">
                <a:latin typeface="微软雅黑" panose="020B0503020204020204" pitchFamily="34" charset="-122"/>
                <a:ea typeface="微软雅黑" panose="020B0503020204020204" pitchFamily="34" charset="-122"/>
              </a:rPr>
              <a:t> </a:t>
            </a:r>
            <a:r>
              <a:rPr lang="en-US" altLang="zh-CN" sz="2000" b="0" dirty="0" err="1">
                <a:latin typeface="微软雅黑" panose="020B0503020204020204" pitchFamily="34" charset="-122"/>
                <a:ea typeface="微软雅黑" panose="020B0503020204020204" pitchFamily="34" charset="-122"/>
              </a:rPr>
              <a:t>struct</a:t>
            </a:r>
            <a:r>
              <a:rPr lang="en-US" altLang="zh-CN" sz="2000" b="0" dirty="0">
                <a:latin typeface="微软雅黑" panose="020B0503020204020204" pitchFamily="34" charset="-122"/>
                <a:ea typeface="微软雅黑" panose="020B0503020204020204" pitchFamily="34" charset="-122"/>
              </a:rPr>
              <a:t> </a:t>
            </a:r>
            <a:r>
              <a:rPr lang="en-US" altLang="zh-CN" sz="2000" b="0" dirty="0" err="1">
                <a:latin typeface="微软雅黑" panose="020B0503020204020204" pitchFamily="34" charset="-122"/>
                <a:ea typeface="微软雅黑" panose="020B0503020204020204" pitchFamily="34" charset="-122"/>
              </a:rPr>
              <a:t>duNode</a:t>
            </a:r>
            <a:r>
              <a:rPr lang="en-US" altLang="zh-CN" sz="2000" b="0" dirty="0">
                <a:latin typeface="微软雅黑" panose="020B0503020204020204" pitchFamily="34" charset="-122"/>
                <a:ea typeface="微软雅黑" panose="020B0503020204020204" pitchFamily="34" charset="-122"/>
              </a:rPr>
              <a:t>{</a:t>
            </a:r>
          </a:p>
          <a:p>
            <a:pPr lvl="1">
              <a:lnSpc>
                <a:spcPct val="90000"/>
              </a:lnSpc>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rPr>
              <a:t>    </a:t>
            </a:r>
            <a:r>
              <a:rPr lang="en-US" altLang="zh-CN" sz="2000" b="0" dirty="0" err="1">
                <a:latin typeface="微软雅黑" panose="020B0503020204020204" pitchFamily="34" charset="-122"/>
                <a:ea typeface="微软雅黑" panose="020B0503020204020204" pitchFamily="34" charset="-122"/>
              </a:rPr>
              <a:t>ElemType</a:t>
            </a:r>
            <a:r>
              <a:rPr lang="en-US" altLang="zh-CN" sz="2000" b="0" dirty="0">
                <a:latin typeface="微软雅黑" panose="020B0503020204020204" pitchFamily="34" charset="-122"/>
                <a:ea typeface="微软雅黑" panose="020B0503020204020204" pitchFamily="34" charset="-122"/>
              </a:rPr>
              <a:t> </a:t>
            </a:r>
            <a:r>
              <a:rPr lang="en-US" altLang="zh-CN" sz="2000" b="0" dirty="0" err="1">
                <a:latin typeface="微软雅黑" panose="020B0503020204020204" pitchFamily="34" charset="-122"/>
                <a:ea typeface="微软雅黑" panose="020B0503020204020204" pitchFamily="34" charset="-122"/>
              </a:rPr>
              <a:t>elem</a:t>
            </a:r>
            <a:r>
              <a:rPr lang="en-US" altLang="zh-CN" sz="2000" b="0" dirty="0">
                <a:latin typeface="微软雅黑" panose="020B0503020204020204" pitchFamily="34" charset="-122"/>
                <a:ea typeface="微软雅黑" panose="020B0503020204020204" pitchFamily="34" charset="-122"/>
              </a:rPr>
              <a:t>;</a:t>
            </a:r>
          </a:p>
          <a:p>
            <a:pPr lvl="1">
              <a:lnSpc>
                <a:spcPct val="90000"/>
              </a:lnSpc>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rPr>
              <a:t>    </a:t>
            </a:r>
            <a:r>
              <a:rPr lang="en-US" altLang="zh-CN" sz="2000" b="0" dirty="0" err="1">
                <a:latin typeface="微软雅黑" panose="020B0503020204020204" pitchFamily="34" charset="-122"/>
                <a:ea typeface="微软雅黑" panose="020B0503020204020204" pitchFamily="34" charset="-122"/>
              </a:rPr>
              <a:t>struct</a:t>
            </a:r>
            <a:r>
              <a:rPr lang="en-US" altLang="zh-CN" sz="2000" b="0" dirty="0">
                <a:latin typeface="微软雅黑" panose="020B0503020204020204" pitchFamily="34" charset="-122"/>
                <a:ea typeface="微软雅黑" panose="020B0503020204020204" pitchFamily="34" charset="-122"/>
              </a:rPr>
              <a:t> </a:t>
            </a:r>
            <a:r>
              <a:rPr lang="en-US" altLang="zh-CN" sz="2000" b="0" dirty="0" err="1">
                <a:latin typeface="微软雅黑" panose="020B0503020204020204" pitchFamily="34" charset="-122"/>
                <a:ea typeface="微软雅黑" panose="020B0503020204020204" pitchFamily="34" charset="-122"/>
              </a:rPr>
              <a:t>duNode</a:t>
            </a:r>
            <a:r>
              <a:rPr lang="en-US" altLang="zh-CN" sz="2000" b="0" dirty="0">
                <a:latin typeface="微软雅黑" panose="020B0503020204020204" pitchFamily="34" charset="-122"/>
                <a:ea typeface="微软雅黑" panose="020B0503020204020204" pitchFamily="34" charset="-122"/>
              </a:rPr>
              <a:t> </a:t>
            </a:r>
            <a:r>
              <a:rPr lang="en-US" altLang="zh-CN" sz="2000" b="0" dirty="0">
                <a:solidFill>
                  <a:srgbClr val="FF0000"/>
                </a:solidFill>
                <a:latin typeface="微软雅黑" panose="020B0503020204020204" pitchFamily="34" charset="-122"/>
                <a:ea typeface="微软雅黑" panose="020B0503020204020204" pitchFamily="34" charset="-122"/>
              </a:rPr>
              <a:t>*prior</a:t>
            </a:r>
            <a:r>
              <a:rPr lang="en-US" altLang="zh-CN" sz="2000" b="0" dirty="0">
                <a:latin typeface="微软雅黑" panose="020B0503020204020204" pitchFamily="34" charset="-122"/>
                <a:ea typeface="微软雅黑" panose="020B0503020204020204" pitchFamily="34" charset="-122"/>
              </a:rPr>
              <a:t>,*next;</a:t>
            </a:r>
          </a:p>
          <a:p>
            <a:pPr lvl="1">
              <a:lnSpc>
                <a:spcPct val="90000"/>
              </a:lnSpc>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rPr>
              <a:t>}</a:t>
            </a:r>
            <a:r>
              <a:rPr lang="en-US" altLang="zh-CN" sz="2000" b="0" dirty="0" err="1">
                <a:latin typeface="微软雅黑" panose="020B0503020204020204" pitchFamily="34" charset="-122"/>
                <a:ea typeface="微软雅黑" panose="020B0503020204020204" pitchFamily="34" charset="-122"/>
              </a:rPr>
              <a:t>DuNode</a:t>
            </a:r>
            <a:r>
              <a:rPr lang="en-US" altLang="zh-CN" sz="2000" b="0" dirty="0">
                <a:latin typeface="微软雅黑" panose="020B0503020204020204" pitchFamily="34" charset="-122"/>
                <a:ea typeface="微软雅黑" panose="020B0503020204020204" pitchFamily="34" charset="-122"/>
              </a:rPr>
              <a:t>, *</a:t>
            </a:r>
            <a:r>
              <a:rPr lang="en-US" altLang="zh-CN" sz="2000" b="0" dirty="0" err="1">
                <a:latin typeface="微软雅黑" panose="020B0503020204020204" pitchFamily="34" charset="-122"/>
                <a:ea typeface="微软雅黑" panose="020B0503020204020204" pitchFamily="34" charset="-122"/>
              </a:rPr>
              <a:t>DuNodePtr</a:t>
            </a:r>
            <a:r>
              <a:rPr lang="en-US" altLang="zh-CN" sz="2000" b="0" dirty="0">
                <a:latin typeface="微软雅黑" panose="020B0503020204020204" pitchFamily="34" charset="-122"/>
                <a:ea typeface="微软雅黑" panose="020B0503020204020204" pitchFamily="34" charset="-122"/>
              </a:rPr>
              <a:t>, **</a:t>
            </a:r>
            <a:r>
              <a:rPr lang="en-US" altLang="zh-CN" sz="2000" b="0" dirty="0" err="1">
                <a:latin typeface="微软雅黑" panose="020B0503020204020204" pitchFamily="34" charset="-122"/>
                <a:ea typeface="微软雅黑" panose="020B0503020204020204" pitchFamily="34" charset="-122"/>
              </a:rPr>
              <a:t>DuList</a:t>
            </a:r>
            <a:r>
              <a:rPr lang="en-US" altLang="zh-CN" sz="2000" b="0" dirty="0">
                <a:latin typeface="微软雅黑" panose="020B0503020204020204" pitchFamily="34" charset="-122"/>
                <a:ea typeface="微软雅黑" panose="020B0503020204020204" pitchFamily="34" charset="-122"/>
              </a:rPr>
              <a:t>;</a:t>
            </a:r>
            <a:endParaRPr lang="zh-CN" altLang="en-US" sz="2000" b="0" dirty="0">
              <a:latin typeface="微软雅黑" panose="020B0503020204020204" pitchFamily="34" charset="-122"/>
              <a:ea typeface="微软雅黑" panose="020B0503020204020204" pitchFamily="34" charset="-122"/>
            </a:endParaRPr>
          </a:p>
          <a:p>
            <a:pPr>
              <a:lnSpc>
                <a:spcPct val="90000"/>
              </a:lnSpc>
            </a:pPr>
            <a:endParaRPr lang="zh-CN" altLang="en-US" sz="2000" b="0" dirty="0">
              <a:latin typeface="微软雅黑" panose="020B0503020204020204" pitchFamily="34" charset="-122"/>
              <a:ea typeface="微软雅黑" panose="020B0503020204020204" pitchFamily="34" charset="-122"/>
            </a:endParaRPr>
          </a:p>
        </p:txBody>
      </p:sp>
      <p:pic>
        <p:nvPicPr>
          <p:cNvPr id="73732" name="Picture 4" descr="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332" y="4628225"/>
            <a:ext cx="5100638" cy="199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1377874" y="1579511"/>
            <a:ext cx="4490662" cy="71140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90000"/>
              </a:lnSpc>
              <a:spcBef>
                <a:spcPct val="20000"/>
              </a:spcBef>
              <a:spcAft>
                <a:spcPts val="0"/>
              </a:spcAft>
              <a:buClr>
                <a:srgbClr val="0033CC"/>
              </a:buClr>
              <a:buSzPct val="50000"/>
              <a:buFont typeface="Wingdings" panose="05000000000000000000" pitchFamily="2" charset="2"/>
              <a:buNone/>
              <a:tabLst/>
              <a:defRPr/>
            </a:pPr>
            <a:r>
              <a:rPr kumimoji="0"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3</a:t>
            </a:r>
            <a:r>
              <a:rPr kumimoji="0"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双向链表 </a:t>
            </a:r>
          </a:p>
        </p:txBody>
      </p:sp>
      <p:sp>
        <p:nvSpPr>
          <p:cNvPr id="6" name="Text Box 2"/>
          <p:cNvSpPr txBox="1">
            <a:spLocks noChangeArrowheads="1"/>
          </p:cNvSpPr>
          <p:nvPr/>
        </p:nvSpPr>
        <p:spPr bwMode="auto">
          <a:xfrm>
            <a:off x="1268693" y="932312"/>
            <a:ext cx="5044033"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lang="en-US" altLang="zh-CN" sz="3400" dirty="0"/>
              <a:t>5</a:t>
            </a:r>
            <a:r>
              <a:rPr kumimoji="0" lang="zh-CN" altLang="en-US" sz="34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单链表的一些变形</a:t>
            </a:r>
            <a:endParaRPr kumimoji="0" lang="zh-CN" altLang="en-US" sz="3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24711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73731">
                                            <p:txEl>
                                              <p:pRg st="0" end="0"/>
                                            </p:txEl>
                                          </p:spTgt>
                                        </p:tgtEl>
                                        <p:attrNameLst>
                                          <p:attrName>style.visibility</p:attrName>
                                        </p:attrNameLst>
                                      </p:cBhvr>
                                      <p:to>
                                        <p:strVal val="visible"/>
                                      </p:to>
                                    </p:set>
                                    <p:anim calcmode="lin" valueType="num">
                                      <p:cBhvr additive="base">
                                        <p:cTn id="14" dur="5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3731">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73731">
                                            <p:txEl>
                                              <p:pRg st="1" end="1"/>
                                            </p:txEl>
                                          </p:spTgt>
                                        </p:tgtEl>
                                        <p:attrNameLst>
                                          <p:attrName>style.visibility</p:attrName>
                                        </p:attrNameLst>
                                      </p:cBhvr>
                                      <p:to>
                                        <p:strVal val="visible"/>
                                      </p:to>
                                    </p:set>
                                    <p:anim calcmode="lin" valueType="num">
                                      <p:cBhvr additive="base">
                                        <p:cTn id="20" dur="500" fill="hold"/>
                                        <p:tgtEl>
                                          <p:spTgt spid="73731">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3731">
                                            <p:txEl>
                                              <p:pRg st="1" end="1"/>
                                            </p:txEl>
                                          </p:spTgt>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73731">
                                            <p:txEl>
                                              <p:pRg st="2" end="2"/>
                                            </p:txEl>
                                          </p:spTgt>
                                        </p:tgtEl>
                                        <p:attrNameLst>
                                          <p:attrName>style.visibility</p:attrName>
                                        </p:attrNameLst>
                                      </p:cBhvr>
                                      <p:to>
                                        <p:strVal val="visible"/>
                                      </p:to>
                                    </p:set>
                                    <p:anim calcmode="lin" valueType="num">
                                      <p:cBhvr additive="base">
                                        <p:cTn id="24" dur="500" fill="hold"/>
                                        <p:tgtEl>
                                          <p:spTgt spid="73731">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3731">
                                            <p:txEl>
                                              <p:pRg st="2" end="2"/>
                                            </p:txEl>
                                          </p:spTgt>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73731">
                                            <p:txEl>
                                              <p:pRg st="3" end="3"/>
                                            </p:txEl>
                                          </p:spTgt>
                                        </p:tgtEl>
                                        <p:attrNameLst>
                                          <p:attrName>style.visibility</p:attrName>
                                        </p:attrNameLst>
                                      </p:cBhvr>
                                      <p:to>
                                        <p:strVal val="visible"/>
                                      </p:to>
                                    </p:set>
                                    <p:anim calcmode="lin" valueType="num">
                                      <p:cBhvr additive="base">
                                        <p:cTn id="28" dur="500" fill="hold"/>
                                        <p:tgtEl>
                                          <p:spTgt spid="73731">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731">
                                            <p:txEl>
                                              <p:pRg st="3" end="3"/>
                                            </p:txEl>
                                          </p:spTgt>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73731">
                                            <p:txEl>
                                              <p:pRg st="4" end="4"/>
                                            </p:txEl>
                                          </p:spTgt>
                                        </p:tgtEl>
                                        <p:attrNameLst>
                                          <p:attrName>style.visibility</p:attrName>
                                        </p:attrNameLst>
                                      </p:cBhvr>
                                      <p:to>
                                        <p:strVal val="visible"/>
                                      </p:to>
                                    </p:set>
                                    <p:anim calcmode="lin" valueType="num">
                                      <p:cBhvr additive="base">
                                        <p:cTn id="32" dur="500" fill="hold"/>
                                        <p:tgtEl>
                                          <p:spTgt spid="73731">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3731">
                                            <p:txEl>
                                              <p:pRg st="4" end="4"/>
                                            </p:txEl>
                                          </p:spTgt>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73731">
                                            <p:txEl>
                                              <p:pRg st="5" end="5"/>
                                            </p:txEl>
                                          </p:spTgt>
                                        </p:tgtEl>
                                        <p:attrNameLst>
                                          <p:attrName>style.visibility</p:attrName>
                                        </p:attrNameLst>
                                      </p:cBhvr>
                                      <p:to>
                                        <p:strVal val="visible"/>
                                      </p:to>
                                    </p:set>
                                    <p:anim calcmode="lin" valueType="num">
                                      <p:cBhvr additive="base">
                                        <p:cTn id="36" dur="500" fill="hold"/>
                                        <p:tgtEl>
                                          <p:spTgt spid="73731">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3731">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3732"/>
                                        </p:tgtEl>
                                        <p:attrNameLst>
                                          <p:attrName>style.visibility</p:attrName>
                                        </p:attrNameLst>
                                      </p:cBhvr>
                                      <p:to>
                                        <p:strVal val="visible"/>
                                      </p:to>
                                    </p:set>
                                    <p:animEffect transition="in" filter="fade">
                                      <p:cBhvr>
                                        <p:cTn id="42" dur="500"/>
                                        <p:tgtEl>
                                          <p:spTgt spid="73732"/>
                                        </p:tgtEl>
                                      </p:cBhvr>
                                    </p:animEffect>
                                    <p:anim calcmode="lin" valueType="num">
                                      <p:cBhvr>
                                        <p:cTn id="43" dur="500" fill="hold"/>
                                        <p:tgtEl>
                                          <p:spTgt spid="73732"/>
                                        </p:tgtEl>
                                        <p:attrNameLst>
                                          <p:attrName>ppt_x</p:attrName>
                                        </p:attrNameLst>
                                      </p:cBhvr>
                                      <p:tavLst>
                                        <p:tav tm="0">
                                          <p:val>
                                            <p:strVal val="#ppt_x"/>
                                          </p:val>
                                        </p:tav>
                                        <p:tav tm="100000">
                                          <p:val>
                                            <p:strVal val="#ppt_x"/>
                                          </p:val>
                                        </p:tav>
                                      </p:tavLst>
                                    </p:anim>
                                    <p:anim calcmode="lin" valueType="num">
                                      <p:cBhvr>
                                        <p:cTn id="44" dur="500" fill="hold"/>
                                        <p:tgtEl>
                                          <p:spTgt spid="737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8179" name="Text Box 3"/>
          <p:cNvSpPr txBox="1">
            <a:spLocks noChangeArrowheads="1"/>
          </p:cNvSpPr>
          <p:nvPr/>
        </p:nvSpPr>
        <p:spPr bwMode="auto">
          <a:xfrm>
            <a:off x="1700285" y="2097491"/>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空表</a:t>
            </a:r>
          </a:p>
        </p:txBody>
      </p:sp>
      <p:sp>
        <p:nvSpPr>
          <p:cNvPr id="178180" name="Text Box 4"/>
          <p:cNvSpPr txBox="1">
            <a:spLocks noChangeArrowheads="1"/>
          </p:cNvSpPr>
          <p:nvPr/>
        </p:nvSpPr>
        <p:spPr bwMode="auto">
          <a:xfrm>
            <a:off x="1700285" y="3897716"/>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非空表</a:t>
            </a:r>
          </a:p>
        </p:txBody>
      </p:sp>
      <p:sp>
        <p:nvSpPr>
          <p:cNvPr id="178181" name="Line 5"/>
          <p:cNvSpPr>
            <a:spLocks noChangeShapeType="1"/>
          </p:cNvSpPr>
          <p:nvPr/>
        </p:nvSpPr>
        <p:spPr bwMode="auto">
          <a:xfrm>
            <a:off x="3071884" y="5545541"/>
            <a:ext cx="609600" cy="0"/>
          </a:xfrm>
          <a:prstGeom prst="line">
            <a:avLst/>
          </a:prstGeom>
          <a:noFill/>
          <a:ln w="317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82" name="Line 6"/>
          <p:cNvSpPr>
            <a:spLocks noChangeShapeType="1"/>
          </p:cNvSpPr>
          <p:nvPr/>
        </p:nvSpPr>
        <p:spPr bwMode="auto">
          <a:xfrm>
            <a:off x="4672084" y="5545541"/>
            <a:ext cx="609600" cy="0"/>
          </a:xfrm>
          <a:prstGeom prst="line">
            <a:avLst/>
          </a:prstGeom>
          <a:noFill/>
          <a:ln w="317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83" name="Line 7"/>
          <p:cNvSpPr>
            <a:spLocks noChangeShapeType="1"/>
          </p:cNvSpPr>
          <p:nvPr/>
        </p:nvSpPr>
        <p:spPr bwMode="auto">
          <a:xfrm>
            <a:off x="6272284" y="5545541"/>
            <a:ext cx="457200" cy="0"/>
          </a:xfrm>
          <a:prstGeom prst="line">
            <a:avLst/>
          </a:prstGeom>
          <a:noFill/>
          <a:ln w="317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84" name="Line 8"/>
          <p:cNvSpPr>
            <a:spLocks noChangeShapeType="1"/>
          </p:cNvSpPr>
          <p:nvPr/>
        </p:nvSpPr>
        <p:spPr bwMode="auto">
          <a:xfrm>
            <a:off x="8101084" y="5545541"/>
            <a:ext cx="381000" cy="0"/>
          </a:xfrm>
          <a:prstGeom prst="line">
            <a:avLst/>
          </a:prstGeom>
          <a:noFill/>
          <a:ln w="317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nvGrpSpPr>
          <p:cNvPr id="178185" name="Group 9"/>
          <p:cNvGrpSpPr>
            <a:grpSpLocks/>
          </p:cNvGrpSpPr>
          <p:nvPr/>
        </p:nvGrpSpPr>
        <p:grpSpPr bwMode="auto">
          <a:xfrm>
            <a:off x="1700284" y="4402541"/>
            <a:ext cx="533400" cy="1066800"/>
            <a:chOff x="240" y="2352"/>
            <a:chExt cx="336" cy="672"/>
          </a:xfrm>
        </p:grpSpPr>
        <p:sp>
          <p:nvSpPr>
            <p:cNvPr id="178186" name="Line 10"/>
            <p:cNvSpPr>
              <a:spLocks noChangeShapeType="1"/>
            </p:cNvSpPr>
            <p:nvPr/>
          </p:nvSpPr>
          <p:spPr bwMode="auto">
            <a:xfrm>
              <a:off x="240" y="3024"/>
              <a:ext cx="336" cy="0"/>
            </a:xfrm>
            <a:prstGeom prst="line">
              <a:avLst/>
            </a:prstGeom>
            <a:noFill/>
            <a:ln w="38100">
              <a:solidFill>
                <a:srgbClr val="FB415C"/>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87" name="Line 11"/>
            <p:cNvSpPr>
              <a:spLocks noChangeShapeType="1"/>
            </p:cNvSpPr>
            <p:nvPr/>
          </p:nvSpPr>
          <p:spPr bwMode="auto">
            <a:xfrm>
              <a:off x="240" y="2352"/>
              <a:ext cx="0" cy="672"/>
            </a:xfrm>
            <a:prstGeom prst="line">
              <a:avLst/>
            </a:prstGeom>
            <a:noFill/>
            <a:ln w="38100">
              <a:solidFill>
                <a:srgbClr val="FB415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188" name="Group 12"/>
          <p:cNvGrpSpPr>
            <a:grpSpLocks/>
          </p:cNvGrpSpPr>
          <p:nvPr/>
        </p:nvGrpSpPr>
        <p:grpSpPr bwMode="auto">
          <a:xfrm>
            <a:off x="1700284" y="5545541"/>
            <a:ext cx="8382000" cy="762000"/>
            <a:chOff x="240" y="3072"/>
            <a:chExt cx="5280" cy="480"/>
          </a:xfrm>
        </p:grpSpPr>
        <p:sp>
          <p:nvSpPr>
            <p:cNvPr id="178189" name="Line 13"/>
            <p:cNvSpPr>
              <a:spLocks noChangeShapeType="1"/>
            </p:cNvSpPr>
            <p:nvPr/>
          </p:nvSpPr>
          <p:spPr bwMode="auto">
            <a:xfrm>
              <a:off x="5136" y="3072"/>
              <a:ext cx="384"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90" name="Line 14"/>
            <p:cNvSpPr>
              <a:spLocks noChangeShapeType="1"/>
            </p:cNvSpPr>
            <p:nvPr/>
          </p:nvSpPr>
          <p:spPr bwMode="auto">
            <a:xfrm>
              <a:off x="5520" y="3072"/>
              <a:ext cx="0" cy="48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91" name="Line 15"/>
            <p:cNvSpPr>
              <a:spLocks noChangeShapeType="1"/>
            </p:cNvSpPr>
            <p:nvPr/>
          </p:nvSpPr>
          <p:spPr bwMode="auto">
            <a:xfrm flipH="1">
              <a:off x="240" y="3552"/>
              <a:ext cx="5280"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92" name="Line 16"/>
            <p:cNvSpPr>
              <a:spLocks noChangeShapeType="1"/>
            </p:cNvSpPr>
            <p:nvPr/>
          </p:nvSpPr>
          <p:spPr bwMode="auto">
            <a:xfrm flipV="1">
              <a:off x="240" y="3120"/>
              <a:ext cx="0" cy="432"/>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93" name="Line 17"/>
            <p:cNvSpPr>
              <a:spLocks noChangeShapeType="1"/>
            </p:cNvSpPr>
            <p:nvPr/>
          </p:nvSpPr>
          <p:spPr bwMode="auto">
            <a:xfrm>
              <a:off x="240" y="3120"/>
              <a:ext cx="336" cy="0"/>
            </a:xfrm>
            <a:prstGeom prst="line">
              <a:avLst/>
            </a:prstGeom>
            <a:noFill/>
            <a:ln w="317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194" name="Group 18"/>
          <p:cNvGrpSpPr>
            <a:grpSpLocks/>
          </p:cNvGrpSpPr>
          <p:nvPr/>
        </p:nvGrpSpPr>
        <p:grpSpPr bwMode="auto">
          <a:xfrm>
            <a:off x="8482084" y="5240741"/>
            <a:ext cx="1143000" cy="609600"/>
            <a:chOff x="4512" y="2880"/>
            <a:chExt cx="720" cy="384"/>
          </a:xfrm>
        </p:grpSpPr>
        <p:sp>
          <p:nvSpPr>
            <p:cNvPr id="178195" name="Line 19"/>
            <p:cNvSpPr>
              <a:spLocks noChangeShapeType="1"/>
            </p:cNvSpPr>
            <p:nvPr/>
          </p:nvSpPr>
          <p:spPr bwMode="auto">
            <a:xfrm>
              <a:off x="4512" y="3264"/>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96" name="Line 20"/>
            <p:cNvSpPr>
              <a:spLocks noChangeShapeType="1"/>
            </p:cNvSpPr>
            <p:nvPr/>
          </p:nvSpPr>
          <p:spPr bwMode="auto">
            <a:xfrm>
              <a:off x="4512" y="2880"/>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97" name="Line 21"/>
            <p:cNvSpPr>
              <a:spLocks noChangeShapeType="1"/>
            </p:cNvSpPr>
            <p:nvPr/>
          </p:nvSpPr>
          <p:spPr bwMode="auto">
            <a:xfrm>
              <a:off x="4512"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98" name="Line 22"/>
            <p:cNvSpPr>
              <a:spLocks noChangeShapeType="1"/>
            </p:cNvSpPr>
            <p:nvPr/>
          </p:nvSpPr>
          <p:spPr bwMode="auto">
            <a:xfrm>
              <a:off x="5232"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199" name="Line 23"/>
            <p:cNvSpPr>
              <a:spLocks noChangeShapeType="1"/>
            </p:cNvSpPr>
            <p:nvPr/>
          </p:nvSpPr>
          <p:spPr bwMode="auto">
            <a:xfrm>
              <a:off x="5040"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00" name="Line 24"/>
            <p:cNvSpPr>
              <a:spLocks noChangeShapeType="1"/>
            </p:cNvSpPr>
            <p:nvPr/>
          </p:nvSpPr>
          <p:spPr bwMode="auto">
            <a:xfrm>
              <a:off x="4704"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01" name="Group 25"/>
          <p:cNvGrpSpPr>
            <a:grpSpLocks/>
          </p:cNvGrpSpPr>
          <p:nvPr/>
        </p:nvGrpSpPr>
        <p:grpSpPr bwMode="auto">
          <a:xfrm>
            <a:off x="5281684" y="5240741"/>
            <a:ext cx="1143000" cy="609600"/>
            <a:chOff x="2496" y="2880"/>
            <a:chExt cx="720" cy="384"/>
          </a:xfrm>
        </p:grpSpPr>
        <p:sp>
          <p:nvSpPr>
            <p:cNvPr id="178202" name="Line 26"/>
            <p:cNvSpPr>
              <a:spLocks noChangeShapeType="1"/>
            </p:cNvSpPr>
            <p:nvPr/>
          </p:nvSpPr>
          <p:spPr bwMode="auto">
            <a:xfrm>
              <a:off x="2496" y="2880"/>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03" name="Line 27"/>
            <p:cNvSpPr>
              <a:spLocks noChangeShapeType="1"/>
            </p:cNvSpPr>
            <p:nvPr/>
          </p:nvSpPr>
          <p:spPr bwMode="auto">
            <a:xfrm>
              <a:off x="2496"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04" name="Line 28"/>
            <p:cNvSpPr>
              <a:spLocks noChangeShapeType="1"/>
            </p:cNvSpPr>
            <p:nvPr/>
          </p:nvSpPr>
          <p:spPr bwMode="auto">
            <a:xfrm>
              <a:off x="3216"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05" name="Line 29"/>
            <p:cNvSpPr>
              <a:spLocks noChangeShapeType="1"/>
            </p:cNvSpPr>
            <p:nvPr/>
          </p:nvSpPr>
          <p:spPr bwMode="auto">
            <a:xfrm>
              <a:off x="3024"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06" name="Line 30"/>
            <p:cNvSpPr>
              <a:spLocks noChangeShapeType="1"/>
            </p:cNvSpPr>
            <p:nvPr/>
          </p:nvSpPr>
          <p:spPr bwMode="auto">
            <a:xfrm>
              <a:off x="2496" y="3264"/>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07" name="Line 31"/>
            <p:cNvSpPr>
              <a:spLocks noChangeShapeType="1"/>
            </p:cNvSpPr>
            <p:nvPr/>
          </p:nvSpPr>
          <p:spPr bwMode="auto">
            <a:xfrm>
              <a:off x="2688"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08" name="Group 32"/>
          <p:cNvGrpSpPr>
            <a:grpSpLocks/>
          </p:cNvGrpSpPr>
          <p:nvPr/>
        </p:nvGrpSpPr>
        <p:grpSpPr bwMode="auto">
          <a:xfrm>
            <a:off x="3681484" y="5240741"/>
            <a:ext cx="1066800" cy="609600"/>
            <a:chOff x="1488" y="2880"/>
            <a:chExt cx="672" cy="384"/>
          </a:xfrm>
        </p:grpSpPr>
        <p:sp>
          <p:nvSpPr>
            <p:cNvPr id="178209" name="Line 33"/>
            <p:cNvSpPr>
              <a:spLocks noChangeShapeType="1"/>
            </p:cNvSpPr>
            <p:nvPr/>
          </p:nvSpPr>
          <p:spPr bwMode="auto">
            <a:xfrm>
              <a:off x="1488" y="2880"/>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10" name="Line 34"/>
            <p:cNvSpPr>
              <a:spLocks noChangeShapeType="1"/>
            </p:cNvSpPr>
            <p:nvPr/>
          </p:nvSpPr>
          <p:spPr bwMode="auto">
            <a:xfrm>
              <a:off x="1488" y="3264"/>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11" name="Line 35"/>
            <p:cNvSpPr>
              <a:spLocks noChangeShapeType="1"/>
            </p:cNvSpPr>
            <p:nvPr/>
          </p:nvSpPr>
          <p:spPr bwMode="auto">
            <a:xfrm>
              <a:off x="2160"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12" name="Line 36"/>
            <p:cNvSpPr>
              <a:spLocks noChangeShapeType="1"/>
            </p:cNvSpPr>
            <p:nvPr/>
          </p:nvSpPr>
          <p:spPr bwMode="auto">
            <a:xfrm>
              <a:off x="1488"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13" name="Line 37"/>
            <p:cNvSpPr>
              <a:spLocks noChangeShapeType="1"/>
            </p:cNvSpPr>
            <p:nvPr/>
          </p:nvSpPr>
          <p:spPr bwMode="auto">
            <a:xfrm>
              <a:off x="1968"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14" name="Line 38"/>
            <p:cNvSpPr>
              <a:spLocks noChangeShapeType="1"/>
            </p:cNvSpPr>
            <p:nvPr/>
          </p:nvSpPr>
          <p:spPr bwMode="auto">
            <a:xfrm>
              <a:off x="1680"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15" name="Group 39"/>
          <p:cNvGrpSpPr>
            <a:grpSpLocks/>
          </p:cNvGrpSpPr>
          <p:nvPr/>
        </p:nvGrpSpPr>
        <p:grpSpPr bwMode="auto">
          <a:xfrm>
            <a:off x="8101084" y="4935941"/>
            <a:ext cx="533400" cy="609600"/>
            <a:chOff x="4272" y="2688"/>
            <a:chExt cx="336" cy="384"/>
          </a:xfrm>
        </p:grpSpPr>
        <p:sp>
          <p:nvSpPr>
            <p:cNvPr id="178216" name="Line 40"/>
            <p:cNvSpPr>
              <a:spLocks noChangeShapeType="1"/>
            </p:cNvSpPr>
            <p:nvPr/>
          </p:nvSpPr>
          <p:spPr bwMode="auto">
            <a:xfrm flipV="1">
              <a:off x="4608" y="2688"/>
              <a:ext cx="0" cy="384"/>
            </a:xfrm>
            <a:prstGeom prst="line">
              <a:avLst/>
            </a:prstGeom>
            <a:noFill/>
            <a:ln w="3175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17" name="Line 41"/>
            <p:cNvSpPr>
              <a:spLocks noChangeShapeType="1"/>
            </p:cNvSpPr>
            <p:nvPr/>
          </p:nvSpPr>
          <p:spPr bwMode="auto">
            <a:xfrm flipH="1">
              <a:off x="4272" y="2688"/>
              <a:ext cx="336" cy="0"/>
            </a:xfrm>
            <a:prstGeom prst="line">
              <a:avLst/>
            </a:prstGeom>
            <a:noFill/>
            <a:ln w="31750">
              <a:solidFill>
                <a:srgbClr val="99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18" name="Group 42"/>
          <p:cNvGrpSpPr>
            <a:grpSpLocks/>
          </p:cNvGrpSpPr>
          <p:nvPr/>
        </p:nvGrpSpPr>
        <p:grpSpPr bwMode="auto">
          <a:xfrm>
            <a:off x="4214884" y="4935941"/>
            <a:ext cx="1219200" cy="609600"/>
            <a:chOff x="1824" y="2688"/>
            <a:chExt cx="768" cy="384"/>
          </a:xfrm>
        </p:grpSpPr>
        <p:sp>
          <p:nvSpPr>
            <p:cNvPr id="178219" name="Line 43"/>
            <p:cNvSpPr>
              <a:spLocks noChangeShapeType="1"/>
            </p:cNvSpPr>
            <p:nvPr/>
          </p:nvSpPr>
          <p:spPr bwMode="auto">
            <a:xfrm flipV="1">
              <a:off x="2592" y="2688"/>
              <a:ext cx="0" cy="384"/>
            </a:xfrm>
            <a:prstGeom prst="line">
              <a:avLst/>
            </a:prstGeom>
            <a:noFill/>
            <a:ln w="3175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20" name="Line 44"/>
            <p:cNvSpPr>
              <a:spLocks noChangeShapeType="1"/>
            </p:cNvSpPr>
            <p:nvPr/>
          </p:nvSpPr>
          <p:spPr bwMode="auto">
            <a:xfrm flipH="1">
              <a:off x="1824" y="2688"/>
              <a:ext cx="768" cy="0"/>
            </a:xfrm>
            <a:prstGeom prst="line">
              <a:avLst/>
            </a:prstGeom>
            <a:noFill/>
            <a:ln w="3175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21" name="Line 45"/>
            <p:cNvSpPr>
              <a:spLocks noChangeShapeType="1"/>
            </p:cNvSpPr>
            <p:nvPr/>
          </p:nvSpPr>
          <p:spPr bwMode="auto">
            <a:xfrm>
              <a:off x="1824" y="2688"/>
              <a:ext cx="0" cy="192"/>
            </a:xfrm>
            <a:prstGeom prst="line">
              <a:avLst/>
            </a:prstGeom>
            <a:noFill/>
            <a:ln w="31750">
              <a:solidFill>
                <a:srgbClr val="99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22" name="Group 46"/>
          <p:cNvGrpSpPr>
            <a:grpSpLocks/>
          </p:cNvGrpSpPr>
          <p:nvPr/>
        </p:nvGrpSpPr>
        <p:grpSpPr bwMode="auto">
          <a:xfrm>
            <a:off x="2767084" y="4935941"/>
            <a:ext cx="1066800" cy="609600"/>
            <a:chOff x="912" y="2688"/>
            <a:chExt cx="672" cy="384"/>
          </a:xfrm>
        </p:grpSpPr>
        <p:sp>
          <p:nvSpPr>
            <p:cNvPr id="178223" name="Line 47"/>
            <p:cNvSpPr>
              <a:spLocks noChangeShapeType="1"/>
            </p:cNvSpPr>
            <p:nvPr/>
          </p:nvSpPr>
          <p:spPr bwMode="auto">
            <a:xfrm flipV="1">
              <a:off x="1584" y="2688"/>
              <a:ext cx="0" cy="384"/>
            </a:xfrm>
            <a:prstGeom prst="line">
              <a:avLst/>
            </a:prstGeom>
            <a:noFill/>
            <a:ln w="3175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24" name="Line 48"/>
            <p:cNvSpPr>
              <a:spLocks noChangeShapeType="1"/>
            </p:cNvSpPr>
            <p:nvPr/>
          </p:nvSpPr>
          <p:spPr bwMode="auto">
            <a:xfrm flipH="1">
              <a:off x="912" y="2688"/>
              <a:ext cx="672" cy="0"/>
            </a:xfrm>
            <a:prstGeom prst="line">
              <a:avLst/>
            </a:prstGeom>
            <a:noFill/>
            <a:ln w="3175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25" name="Line 49"/>
            <p:cNvSpPr>
              <a:spLocks noChangeShapeType="1"/>
            </p:cNvSpPr>
            <p:nvPr/>
          </p:nvSpPr>
          <p:spPr bwMode="auto">
            <a:xfrm flipH="1">
              <a:off x="912" y="2688"/>
              <a:ext cx="0" cy="192"/>
            </a:xfrm>
            <a:prstGeom prst="line">
              <a:avLst/>
            </a:prstGeom>
            <a:noFill/>
            <a:ln w="31750">
              <a:solidFill>
                <a:srgbClr val="99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26" name="Group 50"/>
          <p:cNvGrpSpPr>
            <a:grpSpLocks/>
          </p:cNvGrpSpPr>
          <p:nvPr/>
        </p:nvGrpSpPr>
        <p:grpSpPr bwMode="auto">
          <a:xfrm>
            <a:off x="2386084" y="4783541"/>
            <a:ext cx="6629400" cy="762000"/>
            <a:chOff x="672" y="2592"/>
            <a:chExt cx="4176" cy="480"/>
          </a:xfrm>
        </p:grpSpPr>
        <p:sp>
          <p:nvSpPr>
            <p:cNvPr id="178227" name="Line 51"/>
            <p:cNvSpPr>
              <a:spLocks noChangeShapeType="1"/>
            </p:cNvSpPr>
            <p:nvPr/>
          </p:nvSpPr>
          <p:spPr bwMode="auto">
            <a:xfrm flipV="1">
              <a:off x="672" y="2592"/>
              <a:ext cx="0" cy="480"/>
            </a:xfrm>
            <a:prstGeom prst="line">
              <a:avLst/>
            </a:prstGeom>
            <a:noFill/>
            <a:ln w="3175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28" name="Line 52"/>
            <p:cNvSpPr>
              <a:spLocks noChangeShapeType="1"/>
            </p:cNvSpPr>
            <p:nvPr/>
          </p:nvSpPr>
          <p:spPr bwMode="auto">
            <a:xfrm>
              <a:off x="672" y="2592"/>
              <a:ext cx="4176" cy="0"/>
            </a:xfrm>
            <a:prstGeom prst="line">
              <a:avLst/>
            </a:prstGeom>
            <a:noFill/>
            <a:ln w="3175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29" name="Line 53"/>
            <p:cNvSpPr>
              <a:spLocks noChangeShapeType="1"/>
            </p:cNvSpPr>
            <p:nvPr/>
          </p:nvSpPr>
          <p:spPr bwMode="auto">
            <a:xfrm>
              <a:off x="4848" y="2592"/>
              <a:ext cx="0" cy="288"/>
            </a:xfrm>
            <a:prstGeom prst="line">
              <a:avLst/>
            </a:prstGeom>
            <a:noFill/>
            <a:ln w="31750">
              <a:solidFill>
                <a:srgbClr val="99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30" name="Group 54"/>
          <p:cNvGrpSpPr>
            <a:grpSpLocks/>
          </p:cNvGrpSpPr>
          <p:nvPr/>
        </p:nvGrpSpPr>
        <p:grpSpPr bwMode="auto">
          <a:xfrm>
            <a:off x="3842983" y="2989666"/>
            <a:ext cx="1143000" cy="533400"/>
            <a:chOff x="1536" y="1344"/>
            <a:chExt cx="720" cy="336"/>
          </a:xfrm>
          <a:scene3d>
            <a:camera prst="orthographicFront">
              <a:rot lat="0" lon="0" rev="0"/>
            </a:camera>
            <a:lightRig rig="balanced" dir="t">
              <a:rot lat="0" lon="0" rev="8700000"/>
            </a:lightRig>
          </a:scene3d>
        </p:grpSpPr>
        <p:sp>
          <p:nvSpPr>
            <p:cNvPr id="178231" name="Rectangle 55"/>
            <p:cNvSpPr>
              <a:spLocks noChangeArrowheads="1"/>
            </p:cNvSpPr>
            <p:nvPr/>
          </p:nvSpPr>
          <p:spPr bwMode="auto">
            <a:xfrm>
              <a:off x="1728" y="1344"/>
              <a:ext cx="336" cy="336"/>
            </a:xfrm>
            <a:prstGeom prst="rect">
              <a:avLst/>
            </a:prstGeom>
            <a:solidFill>
              <a:srgbClr val="CCFFCC"/>
            </a:solidFill>
            <a:ln w="28575">
              <a:noFill/>
              <a:miter lim="800000"/>
              <a:headEnd/>
              <a:tailEnd/>
            </a:ln>
            <a:effectLst>
              <a:outerShdw blurRad="44450" dist="27940" dir="5400000" algn="ctr">
                <a:srgbClr val="000000">
                  <a:alpha val="32000"/>
                </a:srgbClr>
              </a:outerShdw>
            </a:effectLst>
            <a:sp3d>
              <a:bevelT w="190500" h="38100"/>
            </a:sp3d>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32" name="Rectangle 56"/>
            <p:cNvSpPr>
              <a:spLocks noChangeArrowheads="1"/>
            </p:cNvSpPr>
            <p:nvPr/>
          </p:nvSpPr>
          <p:spPr bwMode="auto">
            <a:xfrm>
              <a:off x="2064" y="1344"/>
              <a:ext cx="192" cy="336"/>
            </a:xfrm>
            <a:prstGeom prst="rect">
              <a:avLst/>
            </a:prstGeom>
            <a:solidFill>
              <a:srgbClr val="F4E4E4"/>
            </a:solidFill>
            <a:ln w="28575">
              <a:noFill/>
              <a:miter lim="800000"/>
              <a:headEnd/>
              <a:tailEnd/>
            </a:ln>
            <a:effectLst>
              <a:outerShdw blurRad="44450" dist="27940" dir="5400000" algn="ctr">
                <a:srgbClr val="000000">
                  <a:alpha val="32000"/>
                </a:srgbClr>
              </a:outerShdw>
            </a:effectLst>
            <a:sp3d>
              <a:bevelT w="190500" h="38100"/>
            </a:sp3d>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33" name="Rectangle 57"/>
            <p:cNvSpPr>
              <a:spLocks noChangeArrowheads="1"/>
            </p:cNvSpPr>
            <p:nvPr/>
          </p:nvSpPr>
          <p:spPr bwMode="auto">
            <a:xfrm>
              <a:off x="1536" y="1344"/>
              <a:ext cx="192" cy="336"/>
            </a:xfrm>
            <a:prstGeom prst="rect">
              <a:avLst/>
            </a:prstGeom>
            <a:solidFill>
              <a:srgbClr val="F4E4E4"/>
            </a:solidFill>
            <a:ln w="28575">
              <a:noFill/>
              <a:miter lim="800000"/>
              <a:headEnd/>
              <a:tailEnd/>
            </a:ln>
            <a:effectLst>
              <a:outerShdw blurRad="44450" dist="27940" dir="5400000" algn="ctr">
                <a:srgbClr val="000000">
                  <a:alpha val="32000"/>
                </a:srgbClr>
              </a:outerShdw>
            </a:effectLst>
            <a:sp3d>
              <a:bevelT w="190500" h="38100"/>
            </a:sp3d>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34" name="Group 58"/>
          <p:cNvGrpSpPr>
            <a:grpSpLocks/>
          </p:cNvGrpSpPr>
          <p:nvPr/>
        </p:nvGrpSpPr>
        <p:grpSpPr bwMode="auto">
          <a:xfrm>
            <a:off x="4604983" y="2532466"/>
            <a:ext cx="685800" cy="685800"/>
            <a:chOff x="2016" y="1056"/>
            <a:chExt cx="432" cy="432"/>
          </a:xfrm>
        </p:grpSpPr>
        <p:sp>
          <p:nvSpPr>
            <p:cNvPr id="178235" name="Line 59"/>
            <p:cNvSpPr>
              <a:spLocks noChangeShapeType="1"/>
            </p:cNvSpPr>
            <p:nvPr/>
          </p:nvSpPr>
          <p:spPr bwMode="auto">
            <a:xfrm>
              <a:off x="2160" y="1488"/>
              <a:ext cx="288" cy="0"/>
            </a:xfrm>
            <a:prstGeom prst="line">
              <a:avLst/>
            </a:prstGeom>
            <a:noFill/>
            <a:ln w="3175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36" name="Line 60"/>
            <p:cNvSpPr>
              <a:spLocks noChangeShapeType="1"/>
            </p:cNvSpPr>
            <p:nvPr/>
          </p:nvSpPr>
          <p:spPr bwMode="auto">
            <a:xfrm flipV="1">
              <a:off x="2448" y="1056"/>
              <a:ext cx="0" cy="432"/>
            </a:xfrm>
            <a:prstGeom prst="line">
              <a:avLst/>
            </a:prstGeom>
            <a:noFill/>
            <a:ln w="3175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37" name="Line 61"/>
            <p:cNvSpPr>
              <a:spLocks noChangeShapeType="1"/>
            </p:cNvSpPr>
            <p:nvPr/>
          </p:nvSpPr>
          <p:spPr bwMode="auto">
            <a:xfrm flipH="1">
              <a:off x="2016" y="1056"/>
              <a:ext cx="432" cy="0"/>
            </a:xfrm>
            <a:prstGeom prst="line">
              <a:avLst/>
            </a:prstGeom>
            <a:noFill/>
            <a:ln w="3175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38" name="Line 62"/>
            <p:cNvSpPr>
              <a:spLocks noChangeShapeType="1"/>
            </p:cNvSpPr>
            <p:nvPr/>
          </p:nvSpPr>
          <p:spPr bwMode="auto">
            <a:xfrm>
              <a:off x="2016" y="1056"/>
              <a:ext cx="0" cy="288"/>
            </a:xfrm>
            <a:prstGeom prst="line">
              <a:avLst/>
            </a:prstGeom>
            <a:noFill/>
            <a:ln w="317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39" name="Group 63"/>
          <p:cNvGrpSpPr>
            <a:grpSpLocks/>
          </p:cNvGrpSpPr>
          <p:nvPr/>
        </p:nvGrpSpPr>
        <p:grpSpPr bwMode="auto">
          <a:xfrm>
            <a:off x="3538183" y="2532466"/>
            <a:ext cx="685800" cy="685800"/>
            <a:chOff x="1344" y="1056"/>
            <a:chExt cx="432" cy="432"/>
          </a:xfrm>
        </p:grpSpPr>
        <p:sp>
          <p:nvSpPr>
            <p:cNvPr id="178240" name="Line 64"/>
            <p:cNvSpPr>
              <a:spLocks noChangeShapeType="1"/>
            </p:cNvSpPr>
            <p:nvPr/>
          </p:nvSpPr>
          <p:spPr bwMode="auto">
            <a:xfrm flipH="1">
              <a:off x="1344" y="1488"/>
              <a:ext cx="288" cy="0"/>
            </a:xfrm>
            <a:prstGeom prst="line">
              <a:avLst/>
            </a:prstGeom>
            <a:noFill/>
            <a:ln w="31750">
              <a:solidFill>
                <a:srgbClr val="99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41" name="Line 65"/>
            <p:cNvSpPr>
              <a:spLocks noChangeShapeType="1"/>
            </p:cNvSpPr>
            <p:nvPr/>
          </p:nvSpPr>
          <p:spPr bwMode="auto">
            <a:xfrm flipV="1">
              <a:off x="1344" y="1056"/>
              <a:ext cx="0" cy="432"/>
            </a:xfrm>
            <a:prstGeom prst="line">
              <a:avLst/>
            </a:prstGeom>
            <a:noFill/>
            <a:ln w="31750">
              <a:solidFill>
                <a:srgbClr val="99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42" name="Line 66"/>
            <p:cNvSpPr>
              <a:spLocks noChangeShapeType="1"/>
            </p:cNvSpPr>
            <p:nvPr/>
          </p:nvSpPr>
          <p:spPr bwMode="auto">
            <a:xfrm>
              <a:off x="1344" y="1056"/>
              <a:ext cx="432" cy="0"/>
            </a:xfrm>
            <a:prstGeom prst="line">
              <a:avLst/>
            </a:prstGeom>
            <a:noFill/>
            <a:ln w="31750">
              <a:solidFill>
                <a:srgbClr val="99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43" name="Line 67"/>
            <p:cNvSpPr>
              <a:spLocks noChangeShapeType="1"/>
            </p:cNvSpPr>
            <p:nvPr/>
          </p:nvSpPr>
          <p:spPr bwMode="auto">
            <a:xfrm>
              <a:off x="1776" y="1056"/>
              <a:ext cx="0" cy="288"/>
            </a:xfrm>
            <a:prstGeom prst="line">
              <a:avLst/>
            </a:prstGeom>
            <a:noFill/>
            <a:ln w="31750">
              <a:solidFill>
                <a:srgbClr val="99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44" name="Group 68"/>
          <p:cNvGrpSpPr>
            <a:grpSpLocks/>
          </p:cNvGrpSpPr>
          <p:nvPr/>
        </p:nvGrpSpPr>
        <p:grpSpPr bwMode="auto">
          <a:xfrm>
            <a:off x="2233684" y="5240741"/>
            <a:ext cx="990600" cy="609600"/>
            <a:chOff x="576" y="2880"/>
            <a:chExt cx="624" cy="384"/>
          </a:xfrm>
        </p:grpSpPr>
        <p:sp>
          <p:nvSpPr>
            <p:cNvPr id="178245" name="Line 69"/>
            <p:cNvSpPr>
              <a:spLocks noChangeShapeType="1"/>
            </p:cNvSpPr>
            <p:nvPr/>
          </p:nvSpPr>
          <p:spPr bwMode="auto">
            <a:xfrm>
              <a:off x="576" y="2880"/>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46" name="Line 70"/>
            <p:cNvSpPr>
              <a:spLocks noChangeShapeType="1"/>
            </p:cNvSpPr>
            <p:nvPr/>
          </p:nvSpPr>
          <p:spPr bwMode="auto">
            <a:xfrm>
              <a:off x="576" y="3264"/>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47" name="Line 71"/>
            <p:cNvSpPr>
              <a:spLocks noChangeShapeType="1"/>
            </p:cNvSpPr>
            <p:nvPr/>
          </p:nvSpPr>
          <p:spPr bwMode="auto">
            <a:xfrm>
              <a:off x="1200"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48" name="Line 72"/>
            <p:cNvSpPr>
              <a:spLocks noChangeShapeType="1"/>
            </p:cNvSpPr>
            <p:nvPr/>
          </p:nvSpPr>
          <p:spPr bwMode="auto">
            <a:xfrm>
              <a:off x="576"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49" name="Line 73"/>
            <p:cNvSpPr>
              <a:spLocks noChangeShapeType="1"/>
            </p:cNvSpPr>
            <p:nvPr/>
          </p:nvSpPr>
          <p:spPr bwMode="auto">
            <a:xfrm>
              <a:off x="1008"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50" name="Line 74"/>
            <p:cNvSpPr>
              <a:spLocks noChangeShapeType="1"/>
            </p:cNvSpPr>
            <p:nvPr/>
          </p:nvSpPr>
          <p:spPr bwMode="auto">
            <a:xfrm>
              <a:off x="768" y="288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51" name="Rectangle 75"/>
            <p:cNvSpPr>
              <a:spLocks noChangeArrowheads="1"/>
            </p:cNvSpPr>
            <p:nvPr/>
          </p:nvSpPr>
          <p:spPr bwMode="auto">
            <a:xfrm>
              <a:off x="768" y="2880"/>
              <a:ext cx="240" cy="384"/>
            </a:xfrm>
            <a:prstGeom prst="rect">
              <a:avLst/>
            </a:prstGeom>
            <a:solidFill>
              <a:srgbClr val="CCFFCC"/>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52" name="Group 76"/>
          <p:cNvGrpSpPr>
            <a:grpSpLocks/>
          </p:cNvGrpSpPr>
          <p:nvPr/>
        </p:nvGrpSpPr>
        <p:grpSpPr bwMode="auto">
          <a:xfrm>
            <a:off x="3233383" y="2075266"/>
            <a:ext cx="609600" cy="1295400"/>
            <a:chOff x="1152" y="768"/>
            <a:chExt cx="384" cy="816"/>
          </a:xfrm>
        </p:grpSpPr>
        <p:sp>
          <p:nvSpPr>
            <p:cNvPr id="178253" name="Line 77"/>
            <p:cNvSpPr>
              <a:spLocks noChangeShapeType="1"/>
            </p:cNvSpPr>
            <p:nvPr/>
          </p:nvSpPr>
          <p:spPr bwMode="auto">
            <a:xfrm>
              <a:off x="1152" y="1584"/>
              <a:ext cx="384" cy="0"/>
            </a:xfrm>
            <a:prstGeom prst="line">
              <a:avLst/>
            </a:prstGeom>
            <a:noFill/>
            <a:ln w="38100">
              <a:solidFill>
                <a:srgbClr val="FB415C"/>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54" name="Line 78"/>
            <p:cNvSpPr>
              <a:spLocks noChangeShapeType="1"/>
            </p:cNvSpPr>
            <p:nvPr/>
          </p:nvSpPr>
          <p:spPr bwMode="auto">
            <a:xfrm>
              <a:off x="1152" y="768"/>
              <a:ext cx="0" cy="816"/>
            </a:xfrm>
            <a:prstGeom prst="line">
              <a:avLst/>
            </a:prstGeom>
            <a:noFill/>
            <a:ln w="38100">
              <a:solidFill>
                <a:srgbClr val="FB415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55" name="Group 79"/>
          <p:cNvGrpSpPr>
            <a:grpSpLocks/>
          </p:cNvGrpSpPr>
          <p:nvPr/>
        </p:nvGrpSpPr>
        <p:grpSpPr bwMode="auto">
          <a:xfrm>
            <a:off x="4738334" y="3205567"/>
            <a:ext cx="142875" cy="142875"/>
            <a:chOff x="2064" y="1480"/>
            <a:chExt cx="90" cy="90"/>
          </a:xfrm>
        </p:grpSpPr>
        <p:sp>
          <p:nvSpPr>
            <p:cNvPr id="178256" name="Line 80"/>
            <p:cNvSpPr>
              <a:spLocks noChangeShapeType="1"/>
            </p:cNvSpPr>
            <p:nvPr/>
          </p:nvSpPr>
          <p:spPr bwMode="auto">
            <a:xfrm flipH="1">
              <a:off x="2064"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57" name="Line 81"/>
            <p:cNvSpPr>
              <a:spLocks noChangeShapeType="1"/>
            </p:cNvSpPr>
            <p:nvPr/>
          </p:nvSpPr>
          <p:spPr bwMode="auto">
            <a:xfrm>
              <a:off x="2109"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58" name="Group 82"/>
          <p:cNvGrpSpPr>
            <a:grpSpLocks/>
          </p:cNvGrpSpPr>
          <p:nvPr/>
        </p:nvGrpSpPr>
        <p:grpSpPr bwMode="auto">
          <a:xfrm>
            <a:off x="3920772" y="3205567"/>
            <a:ext cx="142875" cy="142875"/>
            <a:chOff x="2064" y="1480"/>
            <a:chExt cx="90" cy="90"/>
          </a:xfrm>
        </p:grpSpPr>
        <p:sp>
          <p:nvSpPr>
            <p:cNvPr id="178259" name="Line 83"/>
            <p:cNvSpPr>
              <a:spLocks noChangeShapeType="1"/>
            </p:cNvSpPr>
            <p:nvPr/>
          </p:nvSpPr>
          <p:spPr bwMode="auto">
            <a:xfrm flipH="1">
              <a:off x="2064"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60" name="Line 84"/>
            <p:cNvSpPr>
              <a:spLocks noChangeShapeType="1"/>
            </p:cNvSpPr>
            <p:nvPr/>
          </p:nvSpPr>
          <p:spPr bwMode="auto">
            <a:xfrm>
              <a:off x="2109"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61" name="Group 85"/>
          <p:cNvGrpSpPr>
            <a:grpSpLocks/>
          </p:cNvGrpSpPr>
          <p:nvPr/>
        </p:nvGrpSpPr>
        <p:grpSpPr bwMode="auto">
          <a:xfrm>
            <a:off x="9420298" y="5537605"/>
            <a:ext cx="142875" cy="142875"/>
            <a:chOff x="2064" y="1480"/>
            <a:chExt cx="90" cy="90"/>
          </a:xfrm>
        </p:grpSpPr>
        <p:sp>
          <p:nvSpPr>
            <p:cNvPr id="178262" name="Line 86"/>
            <p:cNvSpPr>
              <a:spLocks noChangeShapeType="1"/>
            </p:cNvSpPr>
            <p:nvPr/>
          </p:nvSpPr>
          <p:spPr bwMode="auto">
            <a:xfrm flipH="1">
              <a:off x="2064"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63" name="Line 87"/>
            <p:cNvSpPr>
              <a:spLocks noChangeShapeType="1"/>
            </p:cNvSpPr>
            <p:nvPr/>
          </p:nvSpPr>
          <p:spPr bwMode="auto">
            <a:xfrm>
              <a:off x="2109"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64" name="Group 88"/>
          <p:cNvGrpSpPr>
            <a:grpSpLocks/>
          </p:cNvGrpSpPr>
          <p:nvPr/>
        </p:nvGrpSpPr>
        <p:grpSpPr bwMode="auto">
          <a:xfrm>
            <a:off x="2290835" y="5537605"/>
            <a:ext cx="142875" cy="142875"/>
            <a:chOff x="2064" y="1480"/>
            <a:chExt cx="90" cy="90"/>
          </a:xfrm>
        </p:grpSpPr>
        <p:sp>
          <p:nvSpPr>
            <p:cNvPr id="178265" name="Line 89"/>
            <p:cNvSpPr>
              <a:spLocks noChangeShapeType="1"/>
            </p:cNvSpPr>
            <p:nvPr/>
          </p:nvSpPr>
          <p:spPr bwMode="auto">
            <a:xfrm flipH="1">
              <a:off x="2064"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66" name="Line 90"/>
            <p:cNvSpPr>
              <a:spLocks noChangeShapeType="1"/>
            </p:cNvSpPr>
            <p:nvPr/>
          </p:nvSpPr>
          <p:spPr bwMode="auto">
            <a:xfrm>
              <a:off x="2109"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178267" name="Text Box 91"/>
          <p:cNvSpPr txBox="1">
            <a:spLocks noChangeArrowheads="1"/>
          </p:cNvSpPr>
          <p:nvPr/>
        </p:nvSpPr>
        <p:spPr bwMode="auto">
          <a:xfrm>
            <a:off x="3946597" y="5250266"/>
            <a:ext cx="5762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3200" b="0" i="0" u="none" strike="noStrike" kern="1200" cap="none" spc="0" normalizeH="0" baseline="0" noProof="0">
                <a:ln>
                  <a:noFill/>
                </a:ln>
                <a:solidFill>
                  <a:srgbClr val="010000"/>
                </a:solidFill>
                <a:effectLst/>
                <a:uLnTx/>
                <a:uFillTx/>
                <a:latin typeface="Tahoma"/>
                <a:ea typeface="宋体"/>
                <a:cs typeface="+mn-cs"/>
              </a:rPr>
              <a:t>a</a:t>
            </a:r>
            <a:r>
              <a:rPr kumimoji="0" lang="en-US" altLang="zh-CN" sz="3200" b="0" i="0" u="none" strike="noStrike" kern="1200" cap="none" spc="0" normalizeH="0" baseline="-25000" noProof="0">
                <a:ln>
                  <a:noFill/>
                </a:ln>
                <a:solidFill>
                  <a:srgbClr val="010000"/>
                </a:solidFill>
                <a:effectLst/>
                <a:uLnTx/>
                <a:uFillTx/>
                <a:latin typeface="Tahoma"/>
                <a:ea typeface="宋体"/>
                <a:cs typeface="+mn-cs"/>
              </a:rPr>
              <a:t>1</a:t>
            </a:r>
          </a:p>
        </p:txBody>
      </p:sp>
      <p:sp>
        <p:nvSpPr>
          <p:cNvPr id="178268" name="Text Box 92"/>
          <p:cNvSpPr txBox="1">
            <a:spLocks noChangeArrowheads="1"/>
          </p:cNvSpPr>
          <p:nvPr/>
        </p:nvSpPr>
        <p:spPr bwMode="auto">
          <a:xfrm>
            <a:off x="5602360" y="5250266"/>
            <a:ext cx="5762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3200" b="0" i="0" u="none" strike="noStrike" kern="1200" cap="none" spc="0" normalizeH="0" baseline="0" noProof="0">
                <a:ln>
                  <a:noFill/>
                </a:ln>
                <a:solidFill>
                  <a:srgbClr val="010000"/>
                </a:solidFill>
                <a:effectLst/>
                <a:uLnTx/>
                <a:uFillTx/>
                <a:latin typeface="Tahoma"/>
                <a:ea typeface="宋体"/>
                <a:cs typeface="+mn-cs"/>
              </a:rPr>
              <a:t>a</a:t>
            </a:r>
            <a:r>
              <a:rPr kumimoji="0" lang="en-US" altLang="zh-CN" sz="3200" b="0" i="0" u="none" strike="noStrike" kern="1200" cap="none" spc="0" normalizeH="0" baseline="-25000" noProof="0">
                <a:ln>
                  <a:noFill/>
                </a:ln>
                <a:solidFill>
                  <a:srgbClr val="010000"/>
                </a:solidFill>
                <a:effectLst/>
                <a:uLnTx/>
                <a:uFillTx/>
                <a:latin typeface="Tahoma"/>
                <a:ea typeface="宋体"/>
                <a:cs typeface="+mn-cs"/>
              </a:rPr>
              <a:t>2</a:t>
            </a:r>
          </a:p>
        </p:txBody>
      </p:sp>
      <p:sp>
        <p:nvSpPr>
          <p:cNvPr id="178269" name="Text Box 93"/>
          <p:cNvSpPr txBox="1">
            <a:spLocks noChangeArrowheads="1"/>
          </p:cNvSpPr>
          <p:nvPr/>
        </p:nvSpPr>
        <p:spPr bwMode="auto">
          <a:xfrm>
            <a:off x="8844035" y="5250266"/>
            <a:ext cx="5762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3200" b="0" i="0" u="none" strike="noStrike" kern="1200" cap="none" spc="0" normalizeH="0" baseline="0" noProof="0">
                <a:ln>
                  <a:noFill/>
                </a:ln>
                <a:solidFill>
                  <a:srgbClr val="010000"/>
                </a:solidFill>
                <a:effectLst/>
                <a:uLnTx/>
                <a:uFillTx/>
                <a:latin typeface="Tahoma"/>
                <a:ea typeface="宋体"/>
                <a:cs typeface="+mn-cs"/>
              </a:rPr>
              <a:t>a</a:t>
            </a:r>
            <a:r>
              <a:rPr kumimoji="0" lang="en-US" altLang="zh-CN" sz="3200" b="0" i="0" u="none" strike="noStrike" kern="1200" cap="none" spc="0" normalizeH="0" baseline="-25000" noProof="0">
                <a:ln>
                  <a:noFill/>
                </a:ln>
                <a:solidFill>
                  <a:srgbClr val="010000"/>
                </a:solidFill>
                <a:effectLst/>
                <a:uLnTx/>
                <a:uFillTx/>
                <a:latin typeface="Tahoma"/>
                <a:ea typeface="宋体"/>
                <a:cs typeface="+mn-cs"/>
              </a:rPr>
              <a:t>n</a:t>
            </a:r>
          </a:p>
        </p:txBody>
      </p:sp>
      <p:sp>
        <p:nvSpPr>
          <p:cNvPr id="178270" name="Text Box 94"/>
          <p:cNvSpPr txBox="1">
            <a:spLocks noChangeArrowheads="1"/>
          </p:cNvSpPr>
          <p:nvPr/>
        </p:nvSpPr>
        <p:spPr bwMode="auto">
          <a:xfrm>
            <a:off x="6827909" y="5250267"/>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2000" b="1" i="0" u="none" strike="noStrike" kern="1200" cap="none" spc="0" normalizeH="0" baseline="0" noProof="0">
                <a:ln>
                  <a:noFill/>
                </a:ln>
                <a:solidFill>
                  <a:srgbClr val="010000"/>
                </a:solidFill>
                <a:effectLst/>
                <a:uLnTx/>
                <a:uFillTx/>
                <a:latin typeface="Tahoma"/>
                <a:ea typeface="宋体"/>
                <a:cs typeface="+mn-cs"/>
              </a:rPr>
              <a:t>...........</a:t>
            </a:r>
          </a:p>
        </p:txBody>
      </p:sp>
      <p:grpSp>
        <p:nvGrpSpPr>
          <p:cNvPr id="178271" name="Group 95"/>
          <p:cNvGrpSpPr>
            <a:grpSpLocks/>
          </p:cNvGrpSpPr>
          <p:nvPr/>
        </p:nvGrpSpPr>
        <p:grpSpPr bwMode="auto">
          <a:xfrm>
            <a:off x="8555110" y="5537605"/>
            <a:ext cx="142875" cy="142875"/>
            <a:chOff x="2064" y="1480"/>
            <a:chExt cx="90" cy="90"/>
          </a:xfrm>
        </p:grpSpPr>
        <p:sp>
          <p:nvSpPr>
            <p:cNvPr id="178272" name="Line 96"/>
            <p:cNvSpPr>
              <a:spLocks noChangeShapeType="1"/>
            </p:cNvSpPr>
            <p:nvPr/>
          </p:nvSpPr>
          <p:spPr bwMode="auto">
            <a:xfrm flipH="1">
              <a:off x="2064"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73" name="Line 97"/>
            <p:cNvSpPr>
              <a:spLocks noChangeShapeType="1"/>
            </p:cNvSpPr>
            <p:nvPr/>
          </p:nvSpPr>
          <p:spPr bwMode="auto">
            <a:xfrm>
              <a:off x="2109"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74" name="Group 98"/>
          <p:cNvGrpSpPr>
            <a:grpSpLocks/>
          </p:cNvGrpSpPr>
          <p:nvPr/>
        </p:nvGrpSpPr>
        <p:grpSpPr bwMode="auto">
          <a:xfrm>
            <a:off x="5348360" y="5526492"/>
            <a:ext cx="142875" cy="142875"/>
            <a:chOff x="2064" y="1480"/>
            <a:chExt cx="90" cy="90"/>
          </a:xfrm>
        </p:grpSpPr>
        <p:sp>
          <p:nvSpPr>
            <p:cNvPr id="178275" name="Line 99"/>
            <p:cNvSpPr>
              <a:spLocks noChangeShapeType="1"/>
            </p:cNvSpPr>
            <p:nvPr/>
          </p:nvSpPr>
          <p:spPr bwMode="auto">
            <a:xfrm flipH="1">
              <a:off x="2064"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76" name="Line 100"/>
            <p:cNvSpPr>
              <a:spLocks noChangeShapeType="1"/>
            </p:cNvSpPr>
            <p:nvPr/>
          </p:nvSpPr>
          <p:spPr bwMode="auto">
            <a:xfrm>
              <a:off x="2109"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8277" name="Group 101"/>
          <p:cNvGrpSpPr>
            <a:grpSpLocks/>
          </p:cNvGrpSpPr>
          <p:nvPr/>
        </p:nvGrpSpPr>
        <p:grpSpPr bwMode="auto">
          <a:xfrm>
            <a:off x="3752923" y="5537605"/>
            <a:ext cx="142875" cy="142875"/>
            <a:chOff x="2064" y="1480"/>
            <a:chExt cx="90" cy="90"/>
          </a:xfrm>
        </p:grpSpPr>
        <p:sp>
          <p:nvSpPr>
            <p:cNvPr id="178278" name="Line 102"/>
            <p:cNvSpPr>
              <a:spLocks noChangeShapeType="1"/>
            </p:cNvSpPr>
            <p:nvPr/>
          </p:nvSpPr>
          <p:spPr bwMode="auto">
            <a:xfrm flipH="1">
              <a:off x="2064"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8279" name="Line 103"/>
            <p:cNvSpPr>
              <a:spLocks noChangeShapeType="1"/>
            </p:cNvSpPr>
            <p:nvPr/>
          </p:nvSpPr>
          <p:spPr bwMode="auto">
            <a:xfrm>
              <a:off x="2109" y="1480"/>
              <a:ext cx="45" cy="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105" name="Rectangle 5"/>
          <p:cNvSpPr>
            <a:spLocks noChangeArrowheads="1"/>
          </p:cNvSpPr>
          <p:nvPr/>
        </p:nvSpPr>
        <p:spPr bwMode="auto">
          <a:xfrm>
            <a:off x="1234006" y="1211458"/>
            <a:ext cx="4490662" cy="71140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90000"/>
              </a:lnSpc>
              <a:spcBef>
                <a:spcPct val="20000"/>
              </a:spcBef>
              <a:spcAft>
                <a:spcPts val="0"/>
              </a:spcAft>
              <a:buClr>
                <a:srgbClr val="0033CC"/>
              </a:buClr>
              <a:buSzPct val="50000"/>
              <a:buFont typeface="Wingdings" panose="05000000000000000000" pitchFamily="2" charset="2"/>
              <a:buNone/>
              <a:tabLst/>
              <a:defRPr/>
            </a:pPr>
            <a:r>
              <a:rPr kumimoji="0"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3.</a:t>
            </a:r>
            <a:r>
              <a:rPr kumimoji="0"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双向循环链表 </a:t>
            </a:r>
          </a:p>
        </p:txBody>
      </p:sp>
    </p:spTree>
    <p:extLst>
      <p:ext uri="{BB962C8B-B14F-4D97-AF65-F5344CB8AC3E}">
        <p14:creationId xmlns:p14="http://schemas.microsoft.com/office/powerpoint/2010/main" val="323801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8179"/>
                                        </p:tgtEl>
                                        <p:attrNameLst>
                                          <p:attrName>style.visibility</p:attrName>
                                        </p:attrNameLst>
                                      </p:cBhvr>
                                      <p:to>
                                        <p:strVal val="visible"/>
                                      </p:to>
                                    </p:set>
                                    <p:animEffect transition="in" filter="box(in)">
                                      <p:cBhvr>
                                        <p:cTn id="7" dur="500"/>
                                        <p:tgtEl>
                                          <p:spTgt spid="1781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78230"/>
                                        </p:tgtEl>
                                        <p:attrNameLst>
                                          <p:attrName>style.visibility</p:attrName>
                                        </p:attrNameLst>
                                      </p:cBhvr>
                                      <p:to>
                                        <p:strVal val="visible"/>
                                      </p:to>
                                    </p:set>
                                    <p:animEffect transition="in" filter="box(in)">
                                      <p:cBhvr>
                                        <p:cTn id="12" dur="500"/>
                                        <p:tgtEl>
                                          <p:spTgt spid="178230"/>
                                        </p:tgtEl>
                                      </p:cBhvr>
                                    </p:animEffect>
                                  </p:childTnLst>
                                </p:cTn>
                              </p:par>
                              <p:par>
                                <p:cTn id="13" presetID="4" presetClass="entr" presetSubtype="16" fill="hold" nodeType="withEffect">
                                  <p:stCondLst>
                                    <p:cond delay="0"/>
                                  </p:stCondLst>
                                  <p:childTnLst>
                                    <p:set>
                                      <p:cBhvr>
                                        <p:cTn id="14" dur="1" fill="hold">
                                          <p:stCondLst>
                                            <p:cond delay="0"/>
                                          </p:stCondLst>
                                        </p:cTn>
                                        <p:tgtEl>
                                          <p:spTgt spid="178255"/>
                                        </p:tgtEl>
                                        <p:attrNameLst>
                                          <p:attrName>style.visibility</p:attrName>
                                        </p:attrNameLst>
                                      </p:cBhvr>
                                      <p:to>
                                        <p:strVal val="visible"/>
                                      </p:to>
                                    </p:set>
                                    <p:animEffect transition="in" filter="box(in)">
                                      <p:cBhvr>
                                        <p:cTn id="15" dur="500"/>
                                        <p:tgtEl>
                                          <p:spTgt spid="178255"/>
                                        </p:tgtEl>
                                      </p:cBhvr>
                                    </p:animEffect>
                                  </p:childTnLst>
                                </p:cTn>
                              </p:par>
                              <p:par>
                                <p:cTn id="16" presetID="4" presetClass="entr" presetSubtype="16" fill="hold" nodeType="withEffect">
                                  <p:stCondLst>
                                    <p:cond delay="0"/>
                                  </p:stCondLst>
                                  <p:childTnLst>
                                    <p:set>
                                      <p:cBhvr>
                                        <p:cTn id="17" dur="1" fill="hold">
                                          <p:stCondLst>
                                            <p:cond delay="0"/>
                                          </p:stCondLst>
                                        </p:cTn>
                                        <p:tgtEl>
                                          <p:spTgt spid="178258"/>
                                        </p:tgtEl>
                                        <p:attrNameLst>
                                          <p:attrName>style.visibility</p:attrName>
                                        </p:attrNameLst>
                                      </p:cBhvr>
                                      <p:to>
                                        <p:strVal val="visible"/>
                                      </p:to>
                                    </p:set>
                                    <p:animEffect transition="in" filter="box(in)">
                                      <p:cBhvr>
                                        <p:cTn id="18" dur="500"/>
                                        <p:tgtEl>
                                          <p:spTgt spid="17825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78252"/>
                                        </p:tgtEl>
                                        <p:attrNameLst>
                                          <p:attrName>style.visibility</p:attrName>
                                        </p:attrNameLst>
                                      </p:cBhvr>
                                      <p:to>
                                        <p:strVal val="visible"/>
                                      </p:to>
                                    </p:set>
                                    <p:animEffect transition="in" filter="wipe(left)">
                                      <p:cBhvr>
                                        <p:cTn id="23" dur="500"/>
                                        <p:tgtEl>
                                          <p:spTgt spid="17825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xit" presetSubtype="10" fill="hold" nodeType="clickEffect">
                                  <p:stCondLst>
                                    <p:cond delay="0"/>
                                  </p:stCondLst>
                                  <p:childTnLst>
                                    <p:animEffect transition="out" filter="blinds(horizontal)">
                                      <p:cBhvr>
                                        <p:cTn id="27" dur="500"/>
                                        <p:tgtEl>
                                          <p:spTgt spid="178255"/>
                                        </p:tgtEl>
                                      </p:cBhvr>
                                    </p:animEffect>
                                    <p:set>
                                      <p:cBhvr>
                                        <p:cTn id="28" dur="1" fill="hold">
                                          <p:stCondLst>
                                            <p:cond delay="499"/>
                                          </p:stCondLst>
                                        </p:cTn>
                                        <p:tgtEl>
                                          <p:spTgt spid="178255"/>
                                        </p:tgtEl>
                                        <p:attrNameLst>
                                          <p:attrName>style.visibility</p:attrName>
                                        </p:attrNameLst>
                                      </p:cBhvr>
                                      <p:to>
                                        <p:strVal val="hidden"/>
                                      </p:to>
                                    </p:set>
                                  </p:childTnLst>
                                </p:cTn>
                              </p:par>
                            </p:childTnLst>
                          </p:cTn>
                        </p:par>
                        <p:par>
                          <p:cTn id="29" fill="hold" nodeType="afterGroup">
                            <p:stCondLst>
                              <p:cond delay="500"/>
                            </p:stCondLst>
                            <p:childTnLst>
                              <p:par>
                                <p:cTn id="30" presetID="22" presetClass="entr" presetSubtype="2" fill="hold" nodeType="afterEffect">
                                  <p:stCondLst>
                                    <p:cond delay="0"/>
                                  </p:stCondLst>
                                  <p:childTnLst>
                                    <p:set>
                                      <p:cBhvr>
                                        <p:cTn id="31" dur="1" fill="hold">
                                          <p:stCondLst>
                                            <p:cond delay="0"/>
                                          </p:stCondLst>
                                        </p:cTn>
                                        <p:tgtEl>
                                          <p:spTgt spid="178234"/>
                                        </p:tgtEl>
                                        <p:attrNameLst>
                                          <p:attrName>style.visibility</p:attrName>
                                        </p:attrNameLst>
                                      </p:cBhvr>
                                      <p:to>
                                        <p:strVal val="visible"/>
                                      </p:to>
                                    </p:set>
                                    <p:animEffect transition="in" filter="wipe(right)">
                                      <p:cBhvr>
                                        <p:cTn id="32" dur="500"/>
                                        <p:tgtEl>
                                          <p:spTgt spid="1782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nodeType="clickEffect">
                                  <p:stCondLst>
                                    <p:cond delay="0"/>
                                  </p:stCondLst>
                                  <p:childTnLst>
                                    <p:animEffect transition="out" filter="blinds(horizontal)">
                                      <p:cBhvr>
                                        <p:cTn id="36" dur="500"/>
                                        <p:tgtEl>
                                          <p:spTgt spid="178258"/>
                                        </p:tgtEl>
                                      </p:cBhvr>
                                    </p:animEffect>
                                    <p:set>
                                      <p:cBhvr>
                                        <p:cTn id="37" dur="1" fill="hold">
                                          <p:stCondLst>
                                            <p:cond delay="499"/>
                                          </p:stCondLst>
                                        </p:cTn>
                                        <p:tgtEl>
                                          <p:spTgt spid="178258"/>
                                        </p:tgtEl>
                                        <p:attrNameLst>
                                          <p:attrName>style.visibility</p:attrName>
                                        </p:attrNameLst>
                                      </p:cBhvr>
                                      <p:to>
                                        <p:strVal val="hidden"/>
                                      </p:to>
                                    </p:se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178239"/>
                                        </p:tgtEl>
                                        <p:attrNameLst>
                                          <p:attrName>style.visibility</p:attrName>
                                        </p:attrNameLst>
                                      </p:cBhvr>
                                      <p:to>
                                        <p:strVal val="visible"/>
                                      </p:to>
                                    </p:set>
                                    <p:animEffect transition="in" filter="wipe(left)">
                                      <p:cBhvr>
                                        <p:cTn id="41" dur="500"/>
                                        <p:tgtEl>
                                          <p:spTgt spid="17823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178180"/>
                                        </p:tgtEl>
                                        <p:attrNameLst>
                                          <p:attrName>style.visibility</p:attrName>
                                        </p:attrNameLst>
                                      </p:cBhvr>
                                      <p:to>
                                        <p:strVal val="visible"/>
                                      </p:to>
                                    </p:set>
                                    <p:animEffect transition="in" filter="box(in)">
                                      <p:cBhvr>
                                        <p:cTn id="46" dur="500"/>
                                        <p:tgtEl>
                                          <p:spTgt spid="17818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178181"/>
                                        </p:tgtEl>
                                        <p:attrNameLst>
                                          <p:attrName>style.visibility</p:attrName>
                                        </p:attrNameLst>
                                      </p:cBhvr>
                                      <p:to>
                                        <p:strVal val="visible"/>
                                      </p:to>
                                    </p:set>
                                    <p:animEffect transition="in" filter="box(in)">
                                      <p:cBhvr>
                                        <p:cTn id="51" dur="500"/>
                                        <p:tgtEl>
                                          <p:spTgt spid="178181"/>
                                        </p:tgtEl>
                                      </p:cBhvr>
                                    </p:animEffect>
                                  </p:childTnLst>
                                </p:cTn>
                              </p:par>
                              <p:par>
                                <p:cTn id="52" presetID="4" presetClass="entr" presetSubtype="16" fill="hold" grpId="0" nodeType="withEffect">
                                  <p:stCondLst>
                                    <p:cond delay="0"/>
                                  </p:stCondLst>
                                  <p:childTnLst>
                                    <p:set>
                                      <p:cBhvr>
                                        <p:cTn id="53" dur="1" fill="hold">
                                          <p:stCondLst>
                                            <p:cond delay="0"/>
                                          </p:stCondLst>
                                        </p:cTn>
                                        <p:tgtEl>
                                          <p:spTgt spid="178182"/>
                                        </p:tgtEl>
                                        <p:attrNameLst>
                                          <p:attrName>style.visibility</p:attrName>
                                        </p:attrNameLst>
                                      </p:cBhvr>
                                      <p:to>
                                        <p:strVal val="visible"/>
                                      </p:to>
                                    </p:set>
                                    <p:animEffect transition="in" filter="box(in)">
                                      <p:cBhvr>
                                        <p:cTn id="54" dur="500"/>
                                        <p:tgtEl>
                                          <p:spTgt spid="178182"/>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178183"/>
                                        </p:tgtEl>
                                        <p:attrNameLst>
                                          <p:attrName>style.visibility</p:attrName>
                                        </p:attrNameLst>
                                      </p:cBhvr>
                                      <p:to>
                                        <p:strVal val="visible"/>
                                      </p:to>
                                    </p:set>
                                    <p:animEffect transition="in" filter="box(in)">
                                      <p:cBhvr>
                                        <p:cTn id="57" dur="500"/>
                                        <p:tgtEl>
                                          <p:spTgt spid="178183"/>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178184"/>
                                        </p:tgtEl>
                                        <p:attrNameLst>
                                          <p:attrName>style.visibility</p:attrName>
                                        </p:attrNameLst>
                                      </p:cBhvr>
                                      <p:to>
                                        <p:strVal val="visible"/>
                                      </p:to>
                                    </p:set>
                                    <p:animEffect transition="in" filter="box(in)">
                                      <p:cBhvr>
                                        <p:cTn id="60" dur="500"/>
                                        <p:tgtEl>
                                          <p:spTgt spid="178184"/>
                                        </p:tgtEl>
                                      </p:cBhvr>
                                    </p:animEffect>
                                  </p:childTnLst>
                                </p:cTn>
                              </p:par>
                              <p:par>
                                <p:cTn id="61" presetID="4" presetClass="entr" presetSubtype="16" fill="hold" nodeType="withEffect">
                                  <p:stCondLst>
                                    <p:cond delay="0"/>
                                  </p:stCondLst>
                                  <p:childTnLst>
                                    <p:set>
                                      <p:cBhvr>
                                        <p:cTn id="62" dur="1" fill="hold">
                                          <p:stCondLst>
                                            <p:cond delay="0"/>
                                          </p:stCondLst>
                                        </p:cTn>
                                        <p:tgtEl>
                                          <p:spTgt spid="178194"/>
                                        </p:tgtEl>
                                        <p:attrNameLst>
                                          <p:attrName>style.visibility</p:attrName>
                                        </p:attrNameLst>
                                      </p:cBhvr>
                                      <p:to>
                                        <p:strVal val="visible"/>
                                      </p:to>
                                    </p:set>
                                    <p:animEffect transition="in" filter="box(in)">
                                      <p:cBhvr>
                                        <p:cTn id="63" dur="500"/>
                                        <p:tgtEl>
                                          <p:spTgt spid="178194"/>
                                        </p:tgtEl>
                                      </p:cBhvr>
                                    </p:animEffect>
                                  </p:childTnLst>
                                </p:cTn>
                              </p:par>
                              <p:par>
                                <p:cTn id="64" presetID="4" presetClass="entr" presetSubtype="16" fill="hold" nodeType="withEffect">
                                  <p:stCondLst>
                                    <p:cond delay="0"/>
                                  </p:stCondLst>
                                  <p:childTnLst>
                                    <p:set>
                                      <p:cBhvr>
                                        <p:cTn id="65" dur="1" fill="hold">
                                          <p:stCondLst>
                                            <p:cond delay="0"/>
                                          </p:stCondLst>
                                        </p:cTn>
                                        <p:tgtEl>
                                          <p:spTgt spid="178201"/>
                                        </p:tgtEl>
                                        <p:attrNameLst>
                                          <p:attrName>style.visibility</p:attrName>
                                        </p:attrNameLst>
                                      </p:cBhvr>
                                      <p:to>
                                        <p:strVal val="visible"/>
                                      </p:to>
                                    </p:set>
                                    <p:animEffect transition="in" filter="box(in)">
                                      <p:cBhvr>
                                        <p:cTn id="66" dur="500"/>
                                        <p:tgtEl>
                                          <p:spTgt spid="178201"/>
                                        </p:tgtEl>
                                      </p:cBhvr>
                                    </p:animEffect>
                                  </p:childTnLst>
                                </p:cTn>
                              </p:par>
                              <p:par>
                                <p:cTn id="67" presetID="4" presetClass="entr" presetSubtype="16" fill="hold" nodeType="withEffect">
                                  <p:stCondLst>
                                    <p:cond delay="0"/>
                                  </p:stCondLst>
                                  <p:childTnLst>
                                    <p:set>
                                      <p:cBhvr>
                                        <p:cTn id="68" dur="1" fill="hold">
                                          <p:stCondLst>
                                            <p:cond delay="0"/>
                                          </p:stCondLst>
                                        </p:cTn>
                                        <p:tgtEl>
                                          <p:spTgt spid="178208"/>
                                        </p:tgtEl>
                                        <p:attrNameLst>
                                          <p:attrName>style.visibility</p:attrName>
                                        </p:attrNameLst>
                                      </p:cBhvr>
                                      <p:to>
                                        <p:strVal val="visible"/>
                                      </p:to>
                                    </p:set>
                                    <p:animEffect transition="in" filter="box(in)">
                                      <p:cBhvr>
                                        <p:cTn id="69" dur="500"/>
                                        <p:tgtEl>
                                          <p:spTgt spid="178208"/>
                                        </p:tgtEl>
                                      </p:cBhvr>
                                    </p:animEffect>
                                  </p:childTnLst>
                                </p:cTn>
                              </p:par>
                              <p:par>
                                <p:cTn id="70" presetID="4" presetClass="entr" presetSubtype="16" fill="hold" nodeType="withEffect">
                                  <p:stCondLst>
                                    <p:cond delay="0"/>
                                  </p:stCondLst>
                                  <p:childTnLst>
                                    <p:set>
                                      <p:cBhvr>
                                        <p:cTn id="71" dur="1" fill="hold">
                                          <p:stCondLst>
                                            <p:cond delay="0"/>
                                          </p:stCondLst>
                                        </p:cTn>
                                        <p:tgtEl>
                                          <p:spTgt spid="178244"/>
                                        </p:tgtEl>
                                        <p:attrNameLst>
                                          <p:attrName>style.visibility</p:attrName>
                                        </p:attrNameLst>
                                      </p:cBhvr>
                                      <p:to>
                                        <p:strVal val="visible"/>
                                      </p:to>
                                    </p:set>
                                    <p:animEffect transition="in" filter="box(in)">
                                      <p:cBhvr>
                                        <p:cTn id="72" dur="500"/>
                                        <p:tgtEl>
                                          <p:spTgt spid="178244"/>
                                        </p:tgtEl>
                                      </p:cBhvr>
                                    </p:animEffect>
                                  </p:childTnLst>
                                </p:cTn>
                              </p:par>
                              <p:par>
                                <p:cTn id="73" presetID="4" presetClass="entr" presetSubtype="16" fill="hold" nodeType="withEffect">
                                  <p:stCondLst>
                                    <p:cond delay="0"/>
                                  </p:stCondLst>
                                  <p:childTnLst>
                                    <p:set>
                                      <p:cBhvr>
                                        <p:cTn id="74" dur="1" fill="hold">
                                          <p:stCondLst>
                                            <p:cond delay="0"/>
                                          </p:stCondLst>
                                        </p:cTn>
                                        <p:tgtEl>
                                          <p:spTgt spid="178261"/>
                                        </p:tgtEl>
                                        <p:attrNameLst>
                                          <p:attrName>style.visibility</p:attrName>
                                        </p:attrNameLst>
                                      </p:cBhvr>
                                      <p:to>
                                        <p:strVal val="visible"/>
                                      </p:to>
                                    </p:set>
                                    <p:animEffect transition="in" filter="box(in)">
                                      <p:cBhvr>
                                        <p:cTn id="75" dur="500"/>
                                        <p:tgtEl>
                                          <p:spTgt spid="178261"/>
                                        </p:tgtEl>
                                      </p:cBhvr>
                                    </p:animEffect>
                                  </p:childTnLst>
                                </p:cTn>
                              </p:par>
                              <p:par>
                                <p:cTn id="76" presetID="4" presetClass="entr" presetSubtype="16" fill="hold" nodeType="withEffect">
                                  <p:stCondLst>
                                    <p:cond delay="0"/>
                                  </p:stCondLst>
                                  <p:childTnLst>
                                    <p:set>
                                      <p:cBhvr>
                                        <p:cTn id="77" dur="1" fill="hold">
                                          <p:stCondLst>
                                            <p:cond delay="0"/>
                                          </p:stCondLst>
                                        </p:cTn>
                                        <p:tgtEl>
                                          <p:spTgt spid="178264"/>
                                        </p:tgtEl>
                                        <p:attrNameLst>
                                          <p:attrName>style.visibility</p:attrName>
                                        </p:attrNameLst>
                                      </p:cBhvr>
                                      <p:to>
                                        <p:strVal val="visible"/>
                                      </p:to>
                                    </p:set>
                                    <p:animEffect transition="in" filter="box(in)">
                                      <p:cBhvr>
                                        <p:cTn id="78" dur="500"/>
                                        <p:tgtEl>
                                          <p:spTgt spid="178264"/>
                                        </p:tgtEl>
                                      </p:cBhvr>
                                    </p:animEffect>
                                  </p:childTnLst>
                                </p:cTn>
                              </p:par>
                              <p:par>
                                <p:cTn id="79" presetID="4" presetClass="entr" presetSubtype="16" fill="hold" grpId="0" nodeType="withEffect">
                                  <p:stCondLst>
                                    <p:cond delay="0"/>
                                  </p:stCondLst>
                                  <p:childTnLst>
                                    <p:set>
                                      <p:cBhvr>
                                        <p:cTn id="80" dur="1" fill="hold">
                                          <p:stCondLst>
                                            <p:cond delay="0"/>
                                          </p:stCondLst>
                                        </p:cTn>
                                        <p:tgtEl>
                                          <p:spTgt spid="178267"/>
                                        </p:tgtEl>
                                        <p:attrNameLst>
                                          <p:attrName>style.visibility</p:attrName>
                                        </p:attrNameLst>
                                      </p:cBhvr>
                                      <p:to>
                                        <p:strVal val="visible"/>
                                      </p:to>
                                    </p:set>
                                    <p:animEffect transition="in" filter="box(in)">
                                      <p:cBhvr>
                                        <p:cTn id="81" dur="500"/>
                                        <p:tgtEl>
                                          <p:spTgt spid="178267"/>
                                        </p:tgtEl>
                                      </p:cBhvr>
                                    </p:animEffect>
                                  </p:childTnLst>
                                </p:cTn>
                              </p:par>
                              <p:par>
                                <p:cTn id="82" presetID="4" presetClass="entr" presetSubtype="16" fill="hold" grpId="0" nodeType="withEffect">
                                  <p:stCondLst>
                                    <p:cond delay="0"/>
                                  </p:stCondLst>
                                  <p:childTnLst>
                                    <p:set>
                                      <p:cBhvr>
                                        <p:cTn id="83" dur="1" fill="hold">
                                          <p:stCondLst>
                                            <p:cond delay="0"/>
                                          </p:stCondLst>
                                        </p:cTn>
                                        <p:tgtEl>
                                          <p:spTgt spid="178268"/>
                                        </p:tgtEl>
                                        <p:attrNameLst>
                                          <p:attrName>style.visibility</p:attrName>
                                        </p:attrNameLst>
                                      </p:cBhvr>
                                      <p:to>
                                        <p:strVal val="visible"/>
                                      </p:to>
                                    </p:set>
                                    <p:animEffect transition="in" filter="box(in)">
                                      <p:cBhvr>
                                        <p:cTn id="84" dur="500"/>
                                        <p:tgtEl>
                                          <p:spTgt spid="178268"/>
                                        </p:tgtEl>
                                      </p:cBhvr>
                                    </p:animEffect>
                                  </p:childTnLst>
                                </p:cTn>
                              </p:par>
                              <p:par>
                                <p:cTn id="85" presetID="4" presetClass="entr" presetSubtype="16" fill="hold" grpId="0" nodeType="withEffect">
                                  <p:stCondLst>
                                    <p:cond delay="0"/>
                                  </p:stCondLst>
                                  <p:childTnLst>
                                    <p:set>
                                      <p:cBhvr>
                                        <p:cTn id="86" dur="1" fill="hold">
                                          <p:stCondLst>
                                            <p:cond delay="0"/>
                                          </p:stCondLst>
                                        </p:cTn>
                                        <p:tgtEl>
                                          <p:spTgt spid="178269"/>
                                        </p:tgtEl>
                                        <p:attrNameLst>
                                          <p:attrName>style.visibility</p:attrName>
                                        </p:attrNameLst>
                                      </p:cBhvr>
                                      <p:to>
                                        <p:strVal val="visible"/>
                                      </p:to>
                                    </p:set>
                                    <p:animEffect transition="in" filter="box(in)">
                                      <p:cBhvr>
                                        <p:cTn id="87" dur="500"/>
                                        <p:tgtEl>
                                          <p:spTgt spid="178269"/>
                                        </p:tgtEl>
                                      </p:cBhvr>
                                    </p:animEffect>
                                  </p:childTnLst>
                                </p:cTn>
                              </p:par>
                              <p:par>
                                <p:cTn id="88" presetID="4" presetClass="entr" presetSubtype="16" fill="hold" grpId="0" nodeType="withEffect">
                                  <p:stCondLst>
                                    <p:cond delay="0"/>
                                  </p:stCondLst>
                                  <p:childTnLst>
                                    <p:set>
                                      <p:cBhvr>
                                        <p:cTn id="89" dur="1" fill="hold">
                                          <p:stCondLst>
                                            <p:cond delay="0"/>
                                          </p:stCondLst>
                                        </p:cTn>
                                        <p:tgtEl>
                                          <p:spTgt spid="178270"/>
                                        </p:tgtEl>
                                        <p:attrNameLst>
                                          <p:attrName>style.visibility</p:attrName>
                                        </p:attrNameLst>
                                      </p:cBhvr>
                                      <p:to>
                                        <p:strVal val="visible"/>
                                      </p:to>
                                    </p:set>
                                    <p:animEffect transition="in" filter="box(in)">
                                      <p:cBhvr>
                                        <p:cTn id="90" dur="500"/>
                                        <p:tgtEl>
                                          <p:spTgt spid="178270"/>
                                        </p:tgtEl>
                                      </p:cBhvr>
                                    </p:animEffect>
                                  </p:childTnLst>
                                </p:cTn>
                              </p:par>
                              <p:par>
                                <p:cTn id="91" presetID="4" presetClass="entr" presetSubtype="16" fill="hold" nodeType="withEffect">
                                  <p:stCondLst>
                                    <p:cond delay="0"/>
                                  </p:stCondLst>
                                  <p:childTnLst>
                                    <p:set>
                                      <p:cBhvr>
                                        <p:cTn id="92" dur="1" fill="hold">
                                          <p:stCondLst>
                                            <p:cond delay="0"/>
                                          </p:stCondLst>
                                        </p:cTn>
                                        <p:tgtEl>
                                          <p:spTgt spid="178271"/>
                                        </p:tgtEl>
                                        <p:attrNameLst>
                                          <p:attrName>style.visibility</p:attrName>
                                        </p:attrNameLst>
                                      </p:cBhvr>
                                      <p:to>
                                        <p:strVal val="visible"/>
                                      </p:to>
                                    </p:set>
                                    <p:animEffect transition="in" filter="box(in)">
                                      <p:cBhvr>
                                        <p:cTn id="93" dur="500"/>
                                        <p:tgtEl>
                                          <p:spTgt spid="178271"/>
                                        </p:tgtEl>
                                      </p:cBhvr>
                                    </p:animEffect>
                                  </p:childTnLst>
                                </p:cTn>
                              </p:par>
                              <p:par>
                                <p:cTn id="94" presetID="4" presetClass="entr" presetSubtype="16" fill="hold" nodeType="withEffect">
                                  <p:stCondLst>
                                    <p:cond delay="0"/>
                                  </p:stCondLst>
                                  <p:childTnLst>
                                    <p:set>
                                      <p:cBhvr>
                                        <p:cTn id="95" dur="1" fill="hold">
                                          <p:stCondLst>
                                            <p:cond delay="0"/>
                                          </p:stCondLst>
                                        </p:cTn>
                                        <p:tgtEl>
                                          <p:spTgt spid="178274"/>
                                        </p:tgtEl>
                                        <p:attrNameLst>
                                          <p:attrName>style.visibility</p:attrName>
                                        </p:attrNameLst>
                                      </p:cBhvr>
                                      <p:to>
                                        <p:strVal val="visible"/>
                                      </p:to>
                                    </p:set>
                                    <p:animEffect transition="in" filter="box(in)">
                                      <p:cBhvr>
                                        <p:cTn id="96" dur="500"/>
                                        <p:tgtEl>
                                          <p:spTgt spid="178274"/>
                                        </p:tgtEl>
                                      </p:cBhvr>
                                    </p:animEffect>
                                  </p:childTnLst>
                                </p:cTn>
                              </p:par>
                              <p:par>
                                <p:cTn id="97" presetID="4" presetClass="entr" presetSubtype="16" fill="hold" nodeType="withEffect">
                                  <p:stCondLst>
                                    <p:cond delay="0"/>
                                  </p:stCondLst>
                                  <p:childTnLst>
                                    <p:set>
                                      <p:cBhvr>
                                        <p:cTn id="98" dur="1" fill="hold">
                                          <p:stCondLst>
                                            <p:cond delay="0"/>
                                          </p:stCondLst>
                                        </p:cTn>
                                        <p:tgtEl>
                                          <p:spTgt spid="178277"/>
                                        </p:tgtEl>
                                        <p:attrNameLst>
                                          <p:attrName>style.visibility</p:attrName>
                                        </p:attrNameLst>
                                      </p:cBhvr>
                                      <p:to>
                                        <p:strVal val="visible"/>
                                      </p:to>
                                    </p:set>
                                    <p:animEffect transition="in" filter="box(in)">
                                      <p:cBhvr>
                                        <p:cTn id="99" dur="500"/>
                                        <p:tgtEl>
                                          <p:spTgt spid="178277"/>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178185"/>
                                        </p:tgtEl>
                                        <p:attrNameLst>
                                          <p:attrName>style.visibility</p:attrName>
                                        </p:attrNameLst>
                                      </p:cBhvr>
                                      <p:to>
                                        <p:strVal val="visible"/>
                                      </p:to>
                                    </p:set>
                                    <p:animEffect transition="in" filter="wipe(left)">
                                      <p:cBhvr>
                                        <p:cTn id="104" dur="500"/>
                                        <p:tgtEl>
                                          <p:spTgt spid="178185"/>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xit" presetSubtype="16" fill="hold" nodeType="clickEffect">
                                  <p:stCondLst>
                                    <p:cond delay="0"/>
                                  </p:stCondLst>
                                  <p:childTnLst>
                                    <p:animEffect transition="out" filter="box(in)">
                                      <p:cBhvr>
                                        <p:cTn id="108" dur="500"/>
                                        <p:tgtEl>
                                          <p:spTgt spid="178261"/>
                                        </p:tgtEl>
                                      </p:cBhvr>
                                    </p:animEffect>
                                    <p:set>
                                      <p:cBhvr>
                                        <p:cTn id="109" dur="1" fill="hold">
                                          <p:stCondLst>
                                            <p:cond delay="499"/>
                                          </p:stCondLst>
                                        </p:cTn>
                                        <p:tgtEl>
                                          <p:spTgt spid="178261"/>
                                        </p:tgtEl>
                                        <p:attrNameLst>
                                          <p:attrName>style.visibility</p:attrName>
                                        </p:attrNameLst>
                                      </p:cBhvr>
                                      <p:to>
                                        <p:strVal val="hidden"/>
                                      </p:to>
                                    </p:set>
                                  </p:childTnLst>
                                </p:cTn>
                              </p:par>
                            </p:childTnLst>
                          </p:cTn>
                        </p:par>
                        <p:par>
                          <p:cTn id="110" fill="hold" nodeType="afterGroup">
                            <p:stCondLst>
                              <p:cond delay="500"/>
                            </p:stCondLst>
                            <p:childTnLst>
                              <p:par>
                                <p:cTn id="111" presetID="22" presetClass="entr" presetSubtype="2" fill="hold" nodeType="afterEffect">
                                  <p:stCondLst>
                                    <p:cond delay="0"/>
                                  </p:stCondLst>
                                  <p:childTnLst>
                                    <p:set>
                                      <p:cBhvr>
                                        <p:cTn id="112" dur="1" fill="hold">
                                          <p:stCondLst>
                                            <p:cond delay="0"/>
                                          </p:stCondLst>
                                        </p:cTn>
                                        <p:tgtEl>
                                          <p:spTgt spid="178188"/>
                                        </p:tgtEl>
                                        <p:attrNameLst>
                                          <p:attrName>style.visibility</p:attrName>
                                        </p:attrNameLst>
                                      </p:cBhvr>
                                      <p:to>
                                        <p:strVal val="visible"/>
                                      </p:to>
                                    </p:set>
                                    <p:animEffect transition="in" filter="wipe(right)">
                                      <p:cBhvr>
                                        <p:cTn id="113" dur="500"/>
                                        <p:tgtEl>
                                          <p:spTgt spid="178188"/>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4" presetClass="exit" presetSubtype="16" fill="hold" nodeType="clickEffect">
                                  <p:stCondLst>
                                    <p:cond delay="0"/>
                                  </p:stCondLst>
                                  <p:childTnLst>
                                    <p:animEffect transition="out" filter="box(in)">
                                      <p:cBhvr>
                                        <p:cTn id="117" dur="500"/>
                                        <p:tgtEl>
                                          <p:spTgt spid="178277"/>
                                        </p:tgtEl>
                                      </p:cBhvr>
                                    </p:animEffect>
                                    <p:set>
                                      <p:cBhvr>
                                        <p:cTn id="118" dur="1" fill="hold">
                                          <p:stCondLst>
                                            <p:cond delay="499"/>
                                          </p:stCondLst>
                                        </p:cTn>
                                        <p:tgtEl>
                                          <p:spTgt spid="178277"/>
                                        </p:tgtEl>
                                        <p:attrNameLst>
                                          <p:attrName>style.visibility</p:attrName>
                                        </p:attrNameLst>
                                      </p:cBhvr>
                                      <p:to>
                                        <p:strVal val="hidden"/>
                                      </p:to>
                                    </p:set>
                                  </p:childTnLst>
                                </p:cTn>
                              </p:par>
                            </p:childTnLst>
                          </p:cTn>
                        </p:par>
                        <p:par>
                          <p:cTn id="119" fill="hold" nodeType="afterGroup">
                            <p:stCondLst>
                              <p:cond delay="500"/>
                            </p:stCondLst>
                            <p:childTnLst>
                              <p:par>
                                <p:cTn id="120" presetID="22" presetClass="entr" presetSubtype="2" fill="hold" nodeType="afterEffect">
                                  <p:stCondLst>
                                    <p:cond delay="0"/>
                                  </p:stCondLst>
                                  <p:childTnLst>
                                    <p:set>
                                      <p:cBhvr>
                                        <p:cTn id="121" dur="1" fill="hold">
                                          <p:stCondLst>
                                            <p:cond delay="0"/>
                                          </p:stCondLst>
                                        </p:cTn>
                                        <p:tgtEl>
                                          <p:spTgt spid="178222"/>
                                        </p:tgtEl>
                                        <p:attrNameLst>
                                          <p:attrName>style.visibility</p:attrName>
                                        </p:attrNameLst>
                                      </p:cBhvr>
                                      <p:to>
                                        <p:strVal val="visible"/>
                                      </p:to>
                                    </p:set>
                                    <p:animEffect transition="in" filter="wipe(right)">
                                      <p:cBhvr>
                                        <p:cTn id="122" dur="500"/>
                                        <p:tgtEl>
                                          <p:spTgt spid="17822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 presetClass="exit" presetSubtype="16" fill="hold" nodeType="clickEffect">
                                  <p:stCondLst>
                                    <p:cond delay="0"/>
                                  </p:stCondLst>
                                  <p:childTnLst>
                                    <p:animEffect transition="out" filter="box(in)">
                                      <p:cBhvr>
                                        <p:cTn id="126" dur="500"/>
                                        <p:tgtEl>
                                          <p:spTgt spid="178274"/>
                                        </p:tgtEl>
                                      </p:cBhvr>
                                    </p:animEffect>
                                    <p:set>
                                      <p:cBhvr>
                                        <p:cTn id="127" dur="1" fill="hold">
                                          <p:stCondLst>
                                            <p:cond delay="499"/>
                                          </p:stCondLst>
                                        </p:cTn>
                                        <p:tgtEl>
                                          <p:spTgt spid="178274"/>
                                        </p:tgtEl>
                                        <p:attrNameLst>
                                          <p:attrName>style.visibility</p:attrName>
                                        </p:attrNameLst>
                                      </p:cBhvr>
                                      <p:to>
                                        <p:strVal val="hidden"/>
                                      </p:to>
                                    </p:set>
                                  </p:childTnLst>
                                </p:cTn>
                              </p:par>
                            </p:childTnLst>
                          </p:cTn>
                        </p:par>
                        <p:par>
                          <p:cTn id="128" fill="hold" nodeType="afterGroup">
                            <p:stCondLst>
                              <p:cond delay="500"/>
                            </p:stCondLst>
                            <p:childTnLst>
                              <p:par>
                                <p:cTn id="129" presetID="22" presetClass="entr" presetSubtype="2" fill="hold" nodeType="afterEffect">
                                  <p:stCondLst>
                                    <p:cond delay="0"/>
                                  </p:stCondLst>
                                  <p:childTnLst>
                                    <p:set>
                                      <p:cBhvr>
                                        <p:cTn id="130" dur="1" fill="hold">
                                          <p:stCondLst>
                                            <p:cond delay="0"/>
                                          </p:stCondLst>
                                        </p:cTn>
                                        <p:tgtEl>
                                          <p:spTgt spid="178218"/>
                                        </p:tgtEl>
                                        <p:attrNameLst>
                                          <p:attrName>style.visibility</p:attrName>
                                        </p:attrNameLst>
                                      </p:cBhvr>
                                      <p:to>
                                        <p:strVal val="visible"/>
                                      </p:to>
                                    </p:set>
                                    <p:animEffect transition="in" filter="wipe(right)">
                                      <p:cBhvr>
                                        <p:cTn id="131" dur="500"/>
                                        <p:tgtEl>
                                          <p:spTgt spid="178218"/>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4" presetClass="exit" presetSubtype="16" fill="hold" nodeType="clickEffect">
                                  <p:stCondLst>
                                    <p:cond delay="0"/>
                                  </p:stCondLst>
                                  <p:childTnLst>
                                    <p:animEffect transition="out" filter="box(in)">
                                      <p:cBhvr>
                                        <p:cTn id="135" dur="500"/>
                                        <p:tgtEl>
                                          <p:spTgt spid="178271"/>
                                        </p:tgtEl>
                                      </p:cBhvr>
                                    </p:animEffect>
                                    <p:set>
                                      <p:cBhvr>
                                        <p:cTn id="136" dur="1" fill="hold">
                                          <p:stCondLst>
                                            <p:cond delay="499"/>
                                          </p:stCondLst>
                                        </p:cTn>
                                        <p:tgtEl>
                                          <p:spTgt spid="178271"/>
                                        </p:tgtEl>
                                        <p:attrNameLst>
                                          <p:attrName>style.visibility</p:attrName>
                                        </p:attrNameLst>
                                      </p:cBhvr>
                                      <p:to>
                                        <p:strVal val="hidden"/>
                                      </p:to>
                                    </p:set>
                                  </p:childTnLst>
                                </p:cTn>
                              </p:par>
                            </p:childTnLst>
                          </p:cTn>
                        </p:par>
                        <p:par>
                          <p:cTn id="137" fill="hold" nodeType="afterGroup">
                            <p:stCondLst>
                              <p:cond delay="500"/>
                            </p:stCondLst>
                            <p:childTnLst>
                              <p:par>
                                <p:cTn id="138" presetID="22" presetClass="entr" presetSubtype="2" fill="hold" nodeType="afterEffect">
                                  <p:stCondLst>
                                    <p:cond delay="0"/>
                                  </p:stCondLst>
                                  <p:childTnLst>
                                    <p:set>
                                      <p:cBhvr>
                                        <p:cTn id="139" dur="1" fill="hold">
                                          <p:stCondLst>
                                            <p:cond delay="0"/>
                                          </p:stCondLst>
                                        </p:cTn>
                                        <p:tgtEl>
                                          <p:spTgt spid="178215"/>
                                        </p:tgtEl>
                                        <p:attrNameLst>
                                          <p:attrName>style.visibility</p:attrName>
                                        </p:attrNameLst>
                                      </p:cBhvr>
                                      <p:to>
                                        <p:strVal val="visible"/>
                                      </p:to>
                                    </p:set>
                                    <p:animEffect transition="in" filter="wipe(right)">
                                      <p:cBhvr>
                                        <p:cTn id="140" dur="500"/>
                                        <p:tgtEl>
                                          <p:spTgt spid="178215"/>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4" presetClass="exit" presetSubtype="16" fill="hold" nodeType="clickEffect">
                                  <p:stCondLst>
                                    <p:cond delay="0"/>
                                  </p:stCondLst>
                                  <p:childTnLst>
                                    <p:animEffect transition="out" filter="box(in)">
                                      <p:cBhvr>
                                        <p:cTn id="144" dur="500"/>
                                        <p:tgtEl>
                                          <p:spTgt spid="178264"/>
                                        </p:tgtEl>
                                      </p:cBhvr>
                                    </p:animEffect>
                                    <p:set>
                                      <p:cBhvr>
                                        <p:cTn id="145" dur="1" fill="hold">
                                          <p:stCondLst>
                                            <p:cond delay="499"/>
                                          </p:stCondLst>
                                        </p:cTn>
                                        <p:tgtEl>
                                          <p:spTgt spid="178264"/>
                                        </p:tgtEl>
                                        <p:attrNameLst>
                                          <p:attrName>style.visibility</p:attrName>
                                        </p:attrNameLst>
                                      </p:cBhvr>
                                      <p:to>
                                        <p:strVal val="hidden"/>
                                      </p:to>
                                    </p:set>
                                  </p:childTnLst>
                                </p:cTn>
                              </p:par>
                            </p:childTnLst>
                          </p:cTn>
                        </p:par>
                        <p:par>
                          <p:cTn id="146" fill="hold" nodeType="afterGroup">
                            <p:stCondLst>
                              <p:cond delay="500"/>
                            </p:stCondLst>
                            <p:childTnLst>
                              <p:par>
                                <p:cTn id="147" presetID="22" presetClass="entr" presetSubtype="8" fill="hold" nodeType="afterEffect">
                                  <p:stCondLst>
                                    <p:cond delay="0"/>
                                  </p:stCondLst>
                                  <p:childTnLst>
                                    <p:set>
                                      <p:cBhvr>
                                        <p:cTn id="148" dur="1" fill="hold">
                                          <p:stCondLst>
                                            <p:cond delay="0"/>
                                          </p:stCondLst>
                                        </p:cTn>
                                        <p:tgtEl>
                                          <p:spTgt spid="178226"/>
                                        </p:tgtEl>
                                        <p:attrNameLst>
                                          <p:attrName>style.visibility</p:attrName>
                                        </p:attrNameLst>
                                      </p:cBhvr>
                                      <p:to>
                                        <p:strVal val="visible"/>
                                      </p:to>
                                    </p:set>
                                    <p:animEffect transition="in" filter="wipe(left)">
                                      <p:cBhvr>
                                        <p:cTn id="149" dur="500"/>
                                        <p:tgtEl>
                                          <p:spTgt spid="178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p:bldP spid="178180" grpId="0"/>
      <p:bldP spid="178181" grpId="0" animBg="1"/>
      <p:bldP spid="178182" grpId="0" animBg="1"/>
      <p:bldP spid="178183" grpId="0" animBg="1"/>
      <p:bldP spid="178184" grpId="0" animBg="1"/>
      <p:bldP spid="178267" grpId="0"/>
      <p:bldP spid="178268" grpId="0"/>
      <p:bldP spid="178269" grpId="0"/>
      <p:bldP spid="178270"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1522717" y="1729132"/>
            <a:ext cx="4801314" cy="6463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双向链表的操作特点：</a:t>
            </a:r>
          </a:p>
        </p:txBody>
      </p:sp>
      <p:sp>
        <p:nvSpPr>
          <p:cNvPr id="177155" name="Text Box 3"/>
          <p:cNvSpPr txBox="1">
            <a:spLocks noChangeArrowheads="1"/>
          </p:cNvSpPr>
          <p:nvPr/>
        </p:nvSpPr>
        <p:spPr bwMode="auto">
          <a:xfrm>
            <a:off x="1315872" y="2936283"/>
            <a:ext cx="5562600" cy="5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“查询” 和单链表相同。</a:t>
            </a:r>
          </a:p>
        </p:txBody>
      </p:sp>
      <p:sp>
        <p:nvSpPr>
          <p:cNvPr id="177156" name="Rectangle 4"/>
          <p:cNvSpPr>
            <a:spLocks noChangeArrowheads="1"/>
          </p:cNvSpPr>
          <p:nvPr/>
        </p:nvSpPr>
        <p:spPr bwMode="auto">
          <a:xfrm>
            <a:off x="1315872" y="4010924"/>
            <a:ext cx="10016319" cy="66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“插入” 和“删除”时需要同时修改两个方向上的指针。</a:t>
            </a:r>
          </a:p>
        </p:txBody>
      </p:sp>
    </p:spTree>
    <p:extLst>
      <p:ext uri="{BB962C8B-B14F-4D97-AF65-F5344CB8AC3E}">
        <p14:creationId xmlns:p14="http://schemas.microsoft.com/office/powerpoint/2010/main" val="4257341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77154"/>
                                        </p:tgtEl>
                                        <p:attrNameLst>
                                          <p:attrName>style.visibility</p:attrName>
                                        </p:attrNameLst>
                                      </p:cBhvr>
                                      <p:to>
                                        <p:strVal val="visible"/>
                                      </p:to>
                                    </p:set>
                                    <p:animScale>
                                      <p:cBhvr>
                                        <p:cTn id="7" dur="1000" decel="50000" fill="hold">
                                          <p:stCondLst>
                                            <p:cond delay="0"/>
                                          </p:stCondLst>
                                        </p:cTn>
                                        <p:tgtEl>
                                          <p:spTgt spid="17715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7154"/>
                                        </p:tgtEl>
                                        <p:attrNameLst>
                                          <p:attrName>ppt_x</p:attrName>
                                          <p:attrName>ppt_y</p:attrName>
                                        </p:attrNameLst>
                                      </p:cBhvr>
                                    </p:animMotion>
                                    <p:animEffect transition="in" filter="fade">
                                      <p:cBhvr>
                                        <p:cTn id="9" dur="1000"/>
                                        <p:tgtEl>
                                          <p:spTgt spid="17715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0"/>
                                  </p:iterate>
                                  <p:childTnLst>
                                    <p:set>
                                      <p:cBhvr>
                                        <p:cTn id="13" dur="1" fill="hold">
                                          <p:stCondLst>
                                            <p:cond delay="0"/>
                                          </p:stCondLst>
                                        </p:cTn>
                                        <p:tgtEl>
                                          <p:spTgt spid="177155"/>
                                        </p:tgtEl>
                                        <p:attrNameLst>
                                          <p:attrName>style.visibility</p:attrName>
                                        </p:attrNameLst>
                                      </p:cBhvr>
                                      <p:to>
                                        <p:strVal val="visible"/>
                                      </p:to>
                                    </p:set>
                                    <p:animEffect transition="in" filter="wipe(left)">
                                      <p:cBhvr>
                                        <p:cTn id="14" dur="75"/>
                                        <p:tgtEl>
                                          <p:spTgt spid="17715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iterate type="lt">
                                    <p:tmPct val="100000"/>
                                  </p:iterate>
                                  <p:childTnLst>
                                    <p:set>
                                      <p:cBhvr>
                                        <p:cTn id="18" dur="1" fill="hold">
                                          <p:stCondLst>
                                            <p:cond delay="0"/>
                                          </p:stCondLst>
                                        </p:cTn>
                                        <p:tgtEl>
                                          <p:spTgt spid="177156"/>
                                        </p:tgtEl>
                                        <p:attrNameLst>
                                          <p:attrName>style.visibility</p:attrName>
                                        </p:attrNameLst>
                                      </p:cBhvr>
                                      <p:to>
                                        <p:strVal val="visible"/>
                                      </p:to>
                                    </p:set>
                                    <p:animEffect transition="in" filter="wipe(left)">
                                      <p:cBhvr>
                                        <p:cTn id="19" dur="75"/>
                                        <p:tgtEl>
                                          <p:spTgt spid="17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p:bldP spid="177155" grpId="0" autoUpdateAnimBg="0"/>
      <p:bldP spid="177156"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0226" name="Group 2"/>
          <p:cNvGrpSpPr>
            <a:grpSpLocks/>
          </p:cNvGrpSpPr>
          <p:nvPr/>
        </p:nvGrpSpPr>
        <p:grpSpPr bwMode="auto">
          <a:xfrm>
            <a:off x="3644900" y="2260209"/>
            <a:ext cx="1905000" cy="609600"/>
            <a:chOff x="1248" y="1008"/>
            <a:chExt cx="1200" cy="384"/>
          </a:xfrm>
        </p:grpSpPr>
        <p:grpSp>
          <p:nvGrpSpPr>
            <p:cNvPr id="180227" name="Group 3"/>
            <p:cNvGrpSpPr>
              <a:grpSpLocks/>
            </p:cNvGrpSpPr>
            <p:nvPr/>
          </p:nvGrpSpPr>
          <p:grpSpPr bwMode="auto">
            <a:xfrm>
              <a:off x="1680" y="1008"/>
              <a:ext cx="768" cy="384"/>
              <a:chOff x="1152" y="912"/>
              <a:chExt cx="768" cy="384"/>
            </a:xfrm>
          </p:grpSpPr>
          <p:sp>
            <p:nvSpPr>
              <p:cNvPr id="180228" name="Rectangle 4"/>
              <p:cNvSpPr>
                <a:spLocks noChangeArrowheads="1"/>
              </p:cNvSpPr>
              <p:nvPr/>
            </p:nvSpPr>
            <p:spPr bwMode="auto">
              <a:xfrm>
                <a:off x="1152" y="912"/>
                <a:ext cx="768" cy="384"/>
              </a:xfrm>
              <a:prstGeom prst="rect">
                <a:avLst/>
              </a:prstGeom>
              <a:solidFill>
                <a:srgbClr val="CCFFCC">
                  <a:alpha val="50000"/>
                </a:srgb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rPr>
                  <a:t>a</a:t>
                </a:r>
                <a:r>
                  <a:rPr kumimoji="1" lang="en-US" altLang="zh-CN" sz="3600" b="1" i="0" u="none" strike="noStrike" kern="1200" cap="none" spc="0" normalizeH="0" baseline="-25000" noProof="0">
                    <a:ln>
                      <a:noFill/>
                    </a:ln>
                    <a:solidFill>
                      <a:srgbClr val="010000"/>
                    </a:solidFill>
                    <a:effectLst/>
                    <a:uLnTx/>
                    <a:uFillTx/>
                    <a:latin typeface="Times New Roman" panose="02020603050405020304" pitchFamily="18" charset="0"/>
                    <a:ea typeface="宋体"/>
                    <a:cs typeface="+mn-cs"/>
                  </a:rPr>
                  <a:t>i-1</a:t>
                </a:r>
                <a:endParaRPr kumimoji="1" lang="en-US" altLang="zh-CN" sz="36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endParaRPr>
              </a:p>
            </p:txBody>
          </p:sp>
          <p:sp>
            <p:nvSpPr>
              <p:cNvPr id="180229" name="Line 5"/>
              <p:cNvSpPr>
                <a:spLocks noChangeShapeType="1"/>
              </p:cNvSpPr>
              <p:nvPr/>
            </p:nvSpPr>
            <p:spPr bwMode="auto">
              <a:xfrm>
                <a:off x="1344"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80230" name="Line 6"/>
              <p:cNvSpPr>
                <a:spLocks noChangeShapeType="1"/>
              </p:cNvSpPr>
              <p:nvPr/>
            </p:nvSpPr>
            <p:spPr bwMode="auto">
              <a:xfrm>
                <a:off x="1728"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180231" name="Line 7"/>
            <p:cNvSpPr>
              <a:spLocks noChangeShapeType="1"/>
            </p:cNvSpPr>
            <p:nvPr/>
          </p:nvSpPr>
          <p:spPr bwMode="auto">
            <a:xfrm>
              <a:off x="1248" y="1200"/>
              <a:ext cx="432" cy="0"/>
            </a:xfrm>
            <a:prstGeom prst="line">
              <a:avLst/>
            </a:prstGeom>
            <a:noFill/>
            <a:ln w="3175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180232" name="Line 8"/>
          <p:cNvSpPr>
            <a:spLocks noChangeShapeType="1"/>
          </p:cNvSpPr>
          <p:nvPr/>
        </p:nvSpPr>
        <p:spPr bwMode="auto">
          <a:xfrm>
            <a:off x="5397500" y="2565009"/>
            <a:ext cx="2209800" cy="0"/>
          </a:xfrm>
          <a:prstGeom prst="line">
            <a:avLst/>
          </a:prstGeom>
          <a:noFill/>
          <a:ln w="3175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nvGrpSpPr>
          <p:cNvPr id="180233" name="Group 9"/>
          <p:cNvGrpSpPr>
            <a:grpSpLocks/>
          </p:cNvGrpSpPr>
          <p:nvPr/>
        </p:nvGrpSpPr>
        <p:grpSpPr bwMode="auto">
          <a:xfrm>
            <a:off x="7607300" y="2260209"/>
            <a:ext cx="1828800" cy="609600"/>
            <a:chOff x="3744" y="1008"/>
            <a:chExt cx="1152" cy="384"/>
          </a:xfrm>
        </p:grpSpPr>
        <p:grpSp>
          <p:nvGrpSpPr>
            <p:cNvPr id="180234" name="Group 10"/>
            <p:cNvGrpSpPr>
              <a:grpSpLocks/>
            </p:cNvGrpSpPr>
            <p:nvPr/>
          </p:nvGrpSpPr>
          <p:grpSpPr bwMode="auto">
            <a:xfrm>
              <a:off x="3744" y="1008"/>
              <a:ext cx="768" cy="384"/>
              <a:chOff x="1152" y="912"/>
              <a:chExt cx="768" cy="384"/>
            </a:xfrm>
          </p:grpSpPr>
          <p:sp>
            <p:nvSpPr>
              <p:cNvPr id="180235" name="Rectangle 11"/>
              <p:cNvSpPr>
                <a:spLocks noChangeArrowheads="1"/>
              </p:cNvSpPr>
              <p:nvPr/>
            </p:nvSpPr>
            <p:spPr bwMode="auto">
              <a:xfrm>
                <a:off x="1152" y="912"/>
                <a:ext cx="768" cy="384"/>
              </a:xfrm>
              <a:prstGeom prst="rect">
                <a:avLst/>
              </a:prstGeom>
              <a:solidFill>
                <a:srgbClr val="CCFFCC">
                  <a:alpha val="50000"/>
                </a:srgb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rPr>
                  <a:t>a</a:t>
                </a:r>
                <a:r>
                  <a:rPr kumimoji="1" lang="en-US" altLang="zh-CN" sz="3600" b="1" i="0" u="none" strike="noStrike" kern="1200" cap="none" spc="0" normalizeH="0" baseline="-25000" noProof="0">
                    <a:ln>
                      <a:noFill/>
                    </a:ln>
                    <a:solidFill>
                      <a:srgbClr val="010000"/>
                    </a:solidFill>
                    <a:effectLst/>
                    <a:uLnTx/>
                    <a:uFillTx/>
                    <a:latin typeface="Times New Roman" panose="02020603050405020304" pitchFamily="18" charset="0"/>
                    <a:ea typeface="宋体"/>
                    <a:cs typeface="+mn-cs"/>
                  </a:rPr>
                  <a:t>i</a:t>
                </a:r>
                <a:endParaRPr kumimoji="1" lang="en-US" altLang="zh-CN" sz="36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endParaRPr>
              </a:p>
            </p:txBody>
          </p:sp>
          <p:sp>
            <p:nvSpPr>
              <p:cNvPr id="180236" name="Line 12"/>
              <p:cNvSpPr>
                <a:spLocks noChangeShapeType="1"/>
              </p:cNvSpPr>
              <p:nvPr/>
            </p:nvSpPr>
            <p:spPr bwMode="auto">
              <a:xfrm>
                <a:off x="1344"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80237" name="Line 13"/>
              <p:cNvSpPr>
                <a:spLocks noChangeShapeType="1"/>
              </p:cNvSpPr>
              <p:nvPr/>
            </p:nvSpPr>
            <p:spPr bwMode="auto">
              <a:xfrm>
                <a:off x="1728"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180238" name="Line 14"/>
            <p:cNvSpPr>
              <a:spLocks noChangeShapeType="1"/>
            </p:cNvSpPr>
            <p:nvPr/>
          </p:nvSpPr>
          <p:spPr bwMode="auto">
            <a:xfrm>
              <a:off x="4416" y="1200"/>
              <a:ext cx="480" cy="0"/>
            </a:xfrm>
            <a:prstGeom prst="line">
              <a:avLst/>
            </a:prstGeom>
            <a:noFill/>
            <a:ln w="3175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80239" name="Group 15"/>
          <p:cNvGrpSpPr>
            <a:grpSpLocks/>
          </p:cNvGrpSpPr>
          <p:nvPr/>
        </p:nvGrpSpPr>
        <p:grpSpPr bwMode="auto">
          <a:xfrm>
            <a:off x="4940300" y="1955409"/>
            <a:ext cx="2819400" cy="609600"/>
            <a:chOff x="1872" y="720"/>
            <a:chExt cx="1776" cy="384"/>
          </a:xfrm>
        </p:grpSpPr>
        <p:sp>
          <p:nvSpPr>
            <p:cNvPr id="180240" name="Line 16"/>
            <p:cNvSpPr>
              <a:spLocks noChangeShapeType="1"/>
            </p:cNvSpPr>
            <p:nvPr/>
          </p:nvSpPr>
          <p:spPr bwMode="auto">
            <a:xfrm flipV="1">
              <a:off x="3648" y="720"/>
              <a:ext cx="0" cy="384"/>
            </a:xfrm>
            <a:prstGeom prst="line">
              <a:avLst/>
            </a:prstGeom>
            <a:noFill/>
            <a:ln w="3175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80241" name="Line 17"/>
            <p:cNvSpPr>
              <a:spLocks noChangeShapeType="1"/>
            </p:cNvSpPr>
            <p:nvPr/>
          </p:nvSpPr>
          <p:spPr bwMode="auto">
            <a:xfrm flipH="1">
              <a:off x="1872" y="720"/>
              <a:ext cx="1776" cy="0"/>
            </a:xfrm>
            <a:prstGeom prst="line">
              <a:avLst/>
            </a:prstGeom>
            <a:noFill/>
            <a:ln w="3175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80242" name="Line 18"/>
            <p:cNvSpPr>
              <a:spLocks noChangeShapeType="1"/>
            </p:cNvSpPr>
            <p:nvPr/>
          </p:nvSpPr>
          <p:spPr bwMode="auto">
            <a:xfrm>
              <a:off x="1872" y="720"/>
              <a:ext cx="0" cy="192"/>
            </a:xfrm>
            <a:prstGeom prst="line">
              <a:avLst/>
            </a:prstGeom>
            <a:noFill/>
            <a:ln w="31750">
              <a:solidFill>
                <a:srgbClr val="99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80243" name="Group 19"/>
          <p:cNvGrpSpPr>
            <a:grpSpLocks/>
          </p:cNvGrpSpPr>
          <p:nvPr/>
        </p:nvGrpSpPr>
        <p:grpSpPr bwMode="auto">
          <a:xfrm>
            <a:off x="6007100" y="3327009"/>
            <a:ext cx="1219200" cy="609600"/>
            <a:chOff x="1152" y="912"/>
            <a:chExt cx="768" cy="384"/>
          </a:xfrm>
        </p:grpSpPr>
        <p:sp>
          <p:nvSpPr>
            <p:cNvPr id="180244" name="Rectangle 20"/>
            <p:cNvSpPr>
              <a:spLocks noChangeArrowheads="1"/>
            </p:cNvSpPr>
            <p:nvPr/>
          </p:nvSpPr>
          <p:spPr bwMode="auto">
            <a:xfrm>
              <a:off x="1152" y="912"/>
              <a:ext cx="768" cy="384"/>
            </a:xfrm>
            <a:prstGeom prst="rect">
              <a:avLst/>
            </a:prstGeom>
            <a:solidFill>
              <a:srgbClr val="CCFFCC">
                <a:alpha val="50000"/>
              </a:srgb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rPr>
                <a:t>x</a:t>
              </a:r>
              <a:endParaRPr kumimoji="1" lang="en-US" altLang="zh-CN" sz="36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endParaRPr>
            </a:p>
          </p:txBody>
        </p:sp>
        <p:sp>
          <p:nvSpPr>
            <p:cNvPr id="180245" name="Line 21"/>
            <p:cNvSpPr>
              <a:spLocks noChangeShapeType="1"/>
            </p:cNvSpPr>
            <p:nvPr/>
          </p:nvSpPr>
          <p:spPr bwMode="auto">
            <a:xfrm>
              <a:off x="1344"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80246" name="Line 22"/>
            <p:cNvSpPr>
              <a:spLocks noChangeShapeType="1"/>
            </p:cNvSpPr>
            <p:nvPr/>
          </p:nvSpPr>
          <p:spPr bwMode="auto">
            <a:xfrm>
              <a:off x="1728"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180247" name="Text Box 23"/>
          <p:cNvSpPr txBox="1">
            <a:spLocks noChangeArrowheads="1"/>
          </p:cNvSpPr>
          <p:nvPr/>
        </p:nvSpPr>
        <p:spPr bwMode="auto">
          <a:xfrm>
            <a:off x="3012313" y="4774809"/>
            <a:ext cx="6417911" cy="1308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s-&gt;next = p-&gt;next;    p-&gt;next = s;</a:t>
            </a: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s-&gt;next-&gt;prior = s;    s-&gt;prior = p;</a:t>
            </a:r>
          </a:p>
        </p:txBody>
      </p:sp>
      <p:sp>
        <p:nvSpPr>
          <p:cNvPr id="180248" name="AutoShape 24"/>
          <p:cNvSpPr>
            <a:spLocks noChangeArrowheads="1"/>
          </p:cNvSpPr>
          <p:nvPr/>
        </p:nvSpPr>
        <p:spPr bwMode="auto">
          <a:xfrm>
            <a:off x="4483100" y="1041009"/>
            <a:ext cx="457200" cy="1219200"/>
          </a:xfrm>
          <a:prstGeom prst="downArrowCallout">
            <a:avLst>
              <a:gd name="adj1" fmla="val 15000"/>
              <a:gd name="adj2" fmla="val 25000"/>
              <a:gd name="adj3" fmla="val 48605"/>
              <a:gd name="adj4" fmla="val 43333"/>
            </a:avLst>
          </a:prstGeom>
          <a:solidFill>
            <a:srgbClr val="CCFFFF"/>
          </a:soli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a:ln>
                  <a:noFill/>
                </a:ln>
                <a:solidFill>
                  <a:srgbClr val="000099"/>
                </a:solidFill>
                <a:effectLst/>
                <a:uLnTx/>
                <a:uFillTx/>
                <a:latin typeface="Times New Roman" panose="02020603050405020304" pitchFamily="18" charset="0"/>
                <a:ea typeface="宋体"/>
                <a:cs typeface="+mn-cs"/>
              </a:rPr>
              <a:t>p</a:t>
            </a:r>
            <a:endParaRPr kumimoji="1" lang="en-US" altLang="zh-CN" sz="36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endParaRPr>
          </a:p>
        </p:txBody>
      </p:sp>
      <p:sp>
        <p:nvSpPr>
          <p:cNvPr id="180249" name="AutoShape 25"/>
          <p:cNvSpPr>
            <a:spLocks noChangeArrowheads="1"/>
          </p:cNvSpPr>
          <p:nvPr/>
        </p:nvSpPr>
        <p:spPr bwMode="auto">
          <a:xfrm>
            <a:off x="6388100" y="3936609"/>
            <a:ext cx="457200" cy="838200"/>
          </a:xfrm>
          <a:prstGeom prst="upArrowCallout">
            <a:avLst>
              <a:gd name="adj1" fmla="val 16667"/>
              <a:gd name="adj2" fmla="val 25000"/>
              <a:gd name="adj3" fmla="val 43058"/>
              <a:gd name="adj4" fmla="val 43940"/>
            </a:avLst>
          </a:prstGeom>
          <a:solidFill>
            <a:srgbClr val="FFFF99">
              <a:alpha val="50000"/>
            </a:srgbClr>
          </a:soli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宋体"/>
                <a:cs typeface="+mn-cs"/>
              </a:rPr>
              <a:t>s</a:t>
            </a:r>
            <a:endParaRPr kumimoji="1" lang="en-US" altLang="zh-CN" sz="3600" b="0" i="0" u="none" strike="noStrike" kern="1200" cap="none" spc="0" normalizeH="0" baseline="0" noProof="0" dirty="0">
              <a:ln>
                <a:noFill/>
              </a:ln>
              <a:solidFill>
                <a:srgbClr val="010000"/>
              </a:solidFill>
              <a:effectLst/>
              <a:uLnTx/>
              <a:uFillTx/>
              <a:latin typeface="Times New Roman" panose="02020603050405020304" pitchFamily="18" charset="0"/>
              <a:ea typeface="宋体"/>
              <a:cs typeface="+mn-cs"/>
            </a:endParaRPr>
          </a:p>
        </p:txBody>
      </p:sp>
      <p:sp>
        <p:nvSpPr>
          <p:cNvPr id="180250" name="Line 26"/>
          <p:cNvSpPr>
            <a:spLocks noChangeShapeType="1"/>
          </p:cNvSpPr>
          <p:nvPr/>
        </p:nvSpPr>
        <p:spPr bwMode="auto">
          <a:xfrm>
            <a:off x="3105624" y="5433978"/>
            <a:ext cx="3581400" cy="0"/>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cxnSp>
        <p:nvCxnSpPr>
          <p:cNvPr id="180251" name="AutoShape 27"/>
          <p:cNvCxnSpPr>
            <a:cxnSpLocks noChangeShapeType="1"/>
          </p:cNvCxnSpPr>
          <p:nvPr/>
        </p:nvCxnSpPr>
        <p:spPr bwMode="auto">
          <a:xfrm flipV="1">
            <a:off x="7099300" y="2869809"/>
            <a:ext cx="990600" cy="762000"/>
          </a:xfrm>
          <a:prstGeom prst="bentConnector2">
            <a:avLst/>
          </a:prstGeom>
          <a:noFill/>
          <a:ln w="31750">
            <a:solidFill>
              <a:schemeClr val="tx2"/>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0252" name="Line 28"/>
          <p:cNvSpPr>
            <a:spLocks noChangeShapeType="1"/>
          </p:cNvSpPr>
          <p:nvPr/>
        </p:nvSpPr>
        <p:spPr bwMode="auto">
          <a:xfrm>
            <a:off x="6905199" y="5429251"/>
            <a:ext cx="2286000" cy="0"/>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cxnSp>
        <p:nvCxnSpPr>
          <p:cNvPr id="180253" name="AutoShape 29"/>
          <p:cNvCxnSpPr>
            <a:cxnSpLocks noChangeShapeType="1"/>
            <a:endCxn id="180244" idx="1"/>
          </p:cNvCxnSpPr>
          <p:nvPr/>
        </p:nvCxnSpPr>
        <p:spPr bwMode="auto">
          <a:xfrm rot="16200000" flipH="1">
            <a:off x="5156200" y="2780909"/>
            <a:ext cx="1066800" cy="635000"/>
          </a:xfrm>
          <a:prstGeom prst="bentConnector2">
            <a:avLst/>
          </a:prstGeom>
          <a:noFill/>
          <a:ln w="31750">
            <a:solidFill>
              <a:schemeClr val="tx2"/>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0254" name="Line 30"/>
          <p:cNvSpPr>
            <a:spLocks noChangeShapeType="1"/>
          </p:cNvSpPr>
          <p:nvPr/>
        </p:nvSpPr>
        <p:spPr bwMode="auto">
          <a:xfrm>
            <a:off x="3111500" y="6107754"/>
            <a:ext cx="3505200" cy="0"/>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cxnSp>
        <p:nvCxnSpPr>
          <p:cNvPr id="180255" name="AutoShape 31"/>
          <p:cNvCxnSpPr>
            <a:cxnSpLocks noChangeShapeType="1"/>
          </p:cNvCxnSpPr>
          <p:nvPr/>
        </p:nvCxnSpPr>
        <p:spPr bwMode="auto">
          <a:xfrm rot="10800000" flipV="1">
            <a:off x="6757988" y="2565009"/>
            <a:ext cx="990600" cy="762000"/>
          </a:xfrm>
          <a:prstGeom prst="bentConnector2">
            <a:avLst/>
          </a:prstGeom>
          <a:noFill/>
          <a:ln w="31750">
            <a:solidFill>
              <a:srgbClr val="990000"/>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0256" name="Line 32"/>
          <p:cNvSpPr>
            <a:spLocks noChangeShapeType="1"/>
          </p:cNvSpPr>
          <p:nvPr/>
        </p:nvSpPr>
        <p:spPr bwMode="auto">
          <a:xfrm>
            <a:off x="6973627" y="6087663"/>
            <a:ext cx="2286000" cy="0"/>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cxnSp>
        <p:nvCxnSpPr>
          <p:cNvPr id="180257" name="AutoShape 33"/>
          <p:cNvCxnSpPr>
            <a:cxnSpLocks noChangeShapeType="1"/>
          </p:cNvCxnSpPr>
          <p:nvPr/>
        </p:nvCxnSpPr>
        <p:spPr bwMode="auto">
          <a:xfrm rot="10800000">
            <a:off x="5097463" y="2865047"/>
            <a:ext cx="1066800" cy="901700"/>
          </a:xfrm>
          <a:prstGeom prst="bentConnector2">
            <a:avLst/>
          </a:prstGeom>
          <a:noFill/>
          <a:ln w="31750">
            <a:solidFill>
              <a:srgbClr val="990000"/>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0258" name="Group 34"/>
          <p:cNvGrpSpPr>
            <a:grpSpLocks/>
          </p:cNvGrpSpPr>
          <p:nvPr/>
        </p:nvGrpSpPr>
        <p:grpSpPr bwMode="auto">
          <a:xfrm>
            <a:off x="3568700" y="1955409"/>
            <a:ext cx="914400" cy="609600"/>
            <a:chOff x="1008" y="720"/>
            <a:chExt cx="576" cy="384"/>
          </a:xfrm>
        </p:grpSpPr>
        <p:sp>
          <p:nvSpPr>
            <p:cNvPr id="180259" name="Line 35"/>
            <p:cNvSpPr>
              <a:spLocks noChangeShapeType="1"/>
            </p:cNvSpPr>
            <p:nvPr/>
          </p:nvSpPr>
          <p:spPr bwMode="auto">
            <a:xfrm flipV="1">
              <a:off x="1584" y="720"/>
              <a:ext cx="0" cy="384"/>
            </a:xfrm>
            <a:prstGeom prst="line">
              <a:avLst/>
            </a:prstGeom>
            <a:noFill/>
            <a:ln w="3175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80260" name="Line 36"/>
            <p:cNvSpPr>
              <a:spLocks noChangeShapeType="1"/>
            </p:cNvSpPr>
            <p:nvPr/>
          </p:nvSpPr>
          <p:spPr bwMode="auto">
            <a:xfrm flipH="1">
              <a:off x="1008" y="720"/>
              <a:ext cx="576" cy="0"/>
            </a:xfrm>
            <a:prstGeom prst="line">
              <a:avLst/>
            </a:prstGeom>
            <a:noFill/>
            <a:ln w="31750">
              <a:solidFill>
                <a:srgbClr val="99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38" name="Text Box 2"/>
          <p:cNvSpPr txBox="1">
            <a:spLocks noChangeArrowheads="1"/>
          </p:cNvSpPr>
          <p:nvPr/>
        </p:nvSpPr>
        <p:spPr bwMode="auto">
          <a:xfrm>
            <a:off x="436861" y="1128213"/>
            <a:ext cx="3877985" cy="6463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双向链表插入操作</a:t>
            </a:r>
          </a:p>
        </p:txBody>
      </p:sp>
    </p:spTree>
    <p:extLst>
      <p:ext uri="{BB962C8B-B14F-4D97-AF65-F5344CB8AC3E}">
        <p14:creationId xmlns:p14="http://schemas.microsoft.com/office/powerpoint/2010/main" val="3622496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Scale>
                                      <p:cBhvr>
                                        <p:cTn id="7"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8"/>
                                        </p:tgtEl>
                                        <p:attrNameLst>
                                          <p:attrName>ppt_x</p:attrName>
                                          <p:attrName>ppt_y</p:attrName>
                                        </p:attrNameLst>
                                      </p:cBhvr>
                                    </p:animMotion>
                                    <p:animEffect transition="in" filter="fade">
                                      <p:cBhvr>
                                        <p:cTn id="9" dur="10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80226"/>
                                        </p:tgtEl>
                                        <p:attrNameLst>
                                          <p:attrName>style.visibility</p:attrName>
                                        </p:attrNameLst>
                                      </p:cBhvr>
                                      <p:to>
                                        <p:strVal val="visible"/>
                                      </p:to>
                                    </p:set>
                                    <p:animEffect transition="in" filter="wipe(left)">
                                      <p:cBhvr>
                                        <p:cTn id="14" dur="500"/>
                                        <p:tgtEl>
                                          <p:spTgt spid="180226"/>
                                        </p:tgtEl>
                                      </p:cBhvr>
                                    </p:animEffect>
                                  </p:childTnLst>
                                </p:cTn>
                              </p:par>
                            </p:childTnLst>
                          </p:cTn>
                        </p:par>
                        <p:par>
                          <p:cTn id="15" fill="hold" nodeType="afterGroup">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80232"/>
                                        </p:tgtEl>
                                        <p:attrNameLst>
                                          <p:attrName>style.visibility</p:attrName>
                                        </p:attrNameLst>
                                      </p:cBhvr>
                                      <p:to>
                                        <p:strVal val="visible"/>
                                      </p:to>
                                    </p:set>
                                    <p:animEffect transition="in" filter="wipe(left)">
                                      <p:cBhvr>
                                        <p:cTn id="18" dur="500"/>
                                        <p:tgtEl>
                                          <p:spTgt spid="180232"/>
                                        </p:tgtEl>
                                      </p:cBhvr>
                                    </p:animEffect>
                                  </p:childTnLst>
                                </p:cTn>
                              </p:par>
                            </p:childTnLst>
                          </p:cTn>
                        </p:par>
                        <p:par>
                          <p:cTn id="19" fill="hold" nodeType="afterGroup">
                            <p:stCondLst>
                              <p:cond delay="1000"/>
                            </p:stCondLst>
                            <p:childTnLst>
                              <p:par>
                                <p:cTn id="20" presetID="22" presetClass="entr" presetSubtype="8" fill="hold" nodeType="afterEffect">
                                  <p:stCondLst>
                                    <p:cond delay="0"/>
                                  </p:stCondLst>
                                  <p:childTnLst>
                                    <p:set>
                                      <p:cBhvr>
                                        <p:cTn id="21" dur="1" fill="hold">
                                          <p:stCondLst>
                                            <p:cond delay="0"/>
                                          </p:stCondLst>
                                        </p:cTn>
                                        <p:tgtEl>
                                          <p:spTgt spid="180233"/>
                                        </p:tgtEl>
                                        <p:attrNameLst>
                                          <p:attrName>style.visibility</p:attrName>
                                        </p:attrNameLst>
                                      </p:cBhvr>
                                      <p:to>
                                        <p:strVal val="visible"/>
                                      </p:to>
                                    </p:set>
                                    <p:animEffect transition="in" filter="wipe(left)">
                                      <p:cBhvr>
                                        <p:cTn id="22" dur="500"/>
                                        <p:tgtEl>
                                          <p:spTgt spid="180233"/>
                                        </p:tgtEl>
                                      </p:cBhvr>
                                    </p:animEffect>
                                  </p:childTnLst>
                                </p:cTn>
                              </p:par>
                            </p:childTnLst>
                          </p:cTn>
                        </p:par>
                        <p:par>
                          <p:cTn id="23" fill="hold" nodeType="afterGroup">
                            <p:stCondLst>
                              <p:cond delay="1500"/>
                            </p:stCondLst>
                            <p:childTnLst>
                              <p:par>
                                <p:cTn id="24" presetID="22" presetClass="entr" presetSubtype="2" fill="hold" nodeType="afterEffect">
                                  <p:stCondLst>
                                    <p:cond delay="0"/>
                                  </p:stCondLst>
                                  <p:childTnLst>
                                    <p:set>
                                      <p:cBhvr>
                                        <p:cTn id="25" dur="1" fill="hold">
                                          <p:stCondLst>
                                            <p:cond delay="0"/>
                                          </p:stCondLst>
                                        </p:cTn>
                                        <p:tgtEl>
                                          <p:spTgt spid="180239"/>
                                        </p:tgtEl>
                                        <p:attrNameLst>
                                          <p:attrName>style.visibility</p:attrName>
                                        </p:attrNameLst>
                                      </p:cBhvr>
                                      <p:to>
                                        <p:strVal val="visible"/>
                                      </p:to>
                                    </p:set>
                                    <p:animEffect transition="in" filter="wipe(right)">
                                      <p:cBhvr>
                                        <p:cTn id="26" dur="500"/>
                                        <p:tgtEl>
                                          <p:spTgt spid="180239"/>
                                        </p:tgtEl>
                                      </p:cBhvr>
                                    </p:animEffect>
                                  </p:childTnLst>
                                </p:cTn>
                              </p:par>
                            </p:childTnLst>
                          </p:cTn>
                        </p:par>
                        <p:par>
                          <p:cTn id="27" fill="hold" nodeType="afterGroup">
                            <p:stCondLst>
                              <p:cond delay="2000"/>
                            </p:stCondLst>
                            <p:childTnLst>
                              <p:par>
                                <p:cTn id="28" presetID="22" presetClass="entr" presetSubtype="2" fill="hold" nodeType="afterEffect">
                                  <p:stCondLst>
                                    <p:cond delay="0"/>
                                  </p:stCondLst>
                                  <p:childTnLst>
                                    <p:set>
                                      <p:cBhvr>
                                        <p:cTn id="29" dur="1" fill="hold">
                                          <p:stCondLst>
                                            <p:cond delay="0"/>
                                          </p:stCondLst>
                                        </p:cTn>
                                        <p:tgtEl>
                                          <p:spTgt spid="180258"/>
                                        </p:tgtEl>
                                        <p:attrNameLst>
                                          <p:attrName>style.visibility</p:attrName>
                                        </p:attrNameLst>
                                      </p:cBhvr>
                                      <p:to>
                                        <p:strVal val="visible"/>
                                      </p:to>
                                    </p:set>
                                    <p:animEffect transition="in" filter="wipe(right)">
                                      <p:cBhvr>
                                        <p:cTn id="30" dur="500"/>
                                        <p:tgtEl>
                                          <p:spTgt spid="180258"/>
                                        </p:tgtEl>
                                      </p:cBhvr>
                                    </p:animEffect>
                                  </p:childTnLst>
                                </p:cTn>
                              </p:par>
                            </p:childTnLst>
                          </p:cTn>
                        </p:par>
                        <p:par>
                          <p:cTn id="31" fill="hold" nodeType="afterGroup">
                            <p:stCondLst>
                              <p:cond delay="2500"/>
                            </p:stCondLst>
                            <p:childTnLst>
                              <p:par>
                                <p:cTn id="32" presetID="22" presetClass="entr" presetSubtype="8" fill="hold" nodeType="afterEffect">
                                  <p:stCondLst>
                                    <p:cond delay="0"/>
                                  </p:stCondLst>
                                  <p:childTnLst>
                                    <p:set>
                                      <p:cBhvr>
                                        <p:cTn id="33" dur="1" fill="hold">
                                          <p:stCondLst>
                                            <p:cond delay="0"/>
                                          </p:stCondLst>
                                        </p:cTn>
                                        <p:tgtEl>
                                          <p:spTgt spid="180243"/>
                                        </p:tgtEl>
                                        <p:attrNameLst>
                                          <p:attrName>style.visibility</p:attrName>
                                        </p:attrNameLst>
                                      </p:cBhvr>
                                      <p:to>
                                        <p:strVal val="visible"/>
                                      </p:to>
                                    </p:set>
                                    <p:animEffect transition="in" filter="wipe(left)">
                                      <p:cBhvr>
                                        <p:cTn id="34" dur="500"/>
                                        <p:tgtEl>
                                          <p:spTgt spid="18024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80248"/>
                                        </p:tgtEl>
                                        <p:attrNameLst>
                                          <p:attrName>style.visibility</p:attrName>
                                        </p:attrNameLst>
                                      </p:cBhvr>
                                      <p:to>
                                        <p:strVal val="visible"/>
                                      </p:to>
                                    </p:set>
                                    <p:animEffect transition="in" filter="wipe(up)">
                                      <p:cBhvr>
                                        <p:cTn id="39" dur="500"/>
                                        <p:tgtEl>
                                          <p:spTgt spid="18024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80249"/>
                                        </p:tgtEl>
                                        <p:attrNameLst>
                                          <p:attrName>style.visibility</p:attrName>
                                        </p:attrNameLst>
                                      </p:cBhvr>
                                      <p:to>
                                        <p:strVal val="visible"/>
                                      </p:to>
                                    </p:set>
                                    <p:animEffect transition="in" filter="wipe(down)">
                                      <p:cBhvr>
                                        <p:cTn id="44" dur="500"/>
                                        <p:tgtEl>
                                          <p:spTgt spid="18024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80247"/>
                                        </p:tgtEl>
                                        <p:attrNameLst>
                                          <p:attrName>style.visibility</p:attrName>
                                        </p:attrNameLst>
                                      </p:cBhvr>
                                      <p:to>
                                        <p:strVal val="visible"/>
                                      </p:to>
                                    </p:set>
                                    <p:animEffect transition="in" filter="wipe(left)">
                                      <p:cBhvr>
                                        <p:cTn id="49" dur="500"/>
                                        <p:tgtEl>
                                          <p:spTgt spid="18024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8" fill="hold" grpId="0" nodeType="clickEffect">
                                  <p:stCondLst>
                                    <p:cond delay="0"/>
                                  </p:stCondLst>
                                  <p:childTnLst>
                                    <p:set>
                                      <p:cBhvr>
                                        <p:cTn id="53" dur="1" fill="hold">
                                          <p:stCondLst>
                                            <p:cond delay="0"/>
                                          </p:stCondLst>
                                        </p:cTn>
                                        <p:tgtEl>
                                          <p:spTgt spid="180250"/>
                                        </p:tgtEl>
                                        <p:attrNameLst>
                                          <p:attrName>style.visibility</p:attrName>
                                        </p:attrNameLst>
                                      </p:cBhvr>
                                      <p:to>
                                        <p:strVal val="visible"/>
                                      </p:to>
                                    </p:set>
                                    <p:anim calcmode="lin" valueType="num">
                                      <p:cBhvr>
                                        <p:cTn id="54" dur="500" fill="hold"/>
                                        <p:tgtEl>
                                          <p:spTgt spid="180250"/>
                                        </p:tgtEl>
                                        <p:attrNameLst>
                                          <p:attrName>ppt_x</p:attrName>
                                        </p:attrNameLst>
                                      </p:cBhvr>
                                      <p:tavLst>
                                        <p:tav tm="0">
                                          <p:val>
                                            <p:strVal val="#ppt_x-#ppt_w/2"/>
                                          </p:val>
                                        </p:tav>
                                        <p:tav tm="100000">
                                          <p:val>
                                            <p:strVal val="#ppt_x"/>
                                          </p:val>
                                        </p:tav>
                                      </p:tavLst>
                                    </p:anim>
                                    <p:anim calcmode="lin" valueType="num">
                                      <p:cBhvr>
                                        <p:cTn id="55" dur="500" fill="hold"/>
                                        <p:tgtEl>
                                          <p:spTgt spid="180250"/>
                                        </p:tgtEl>
                                        <p:attrNameLst>
                                          <p:attrName>ppt_y</p:attrName>
                                        </p:attrNameLst>
                                      </p:cBhvr>
                                      <p:tavLst>
                                        <p:tav tm="0">
                                          <p:val>
                                            <p:strVal val="#ppt_y"/>
                                          </p:val>
                                        </p:tav>
                                        <p:tav tm="100000">
                                          <p:val>
                                            <p:strVal val="#ppt_y"/>
                                          </p:val>
                                        </p:tav>
                                      </p:tavLst>
                                    </p:anim>
                                    <p:anim calcmode="lin" valueType="num">
                                      <p:cBhvr>
                                        <p:cTn id="56" dur="500" fill="hold"/>
                                        <p:tgtEl>
                                          <p:spTgt spid="180250"/>
                                        </p:tgtEl>
                                        <p:attrNameLst>
                                          <p:attrName>ppt_w</p:attrName>
                                        </p:attrNameLst>
                                      </p:cBhvr>
                                      <p:tavLst>
                                        <p:tav tm="0">
                                          <p:val>
                                            <p:fltVal val="0"/>
                                          </p:val>
                                        </p:tav>
                                        <p:tav tm="100000">
                                          <p:val>
                                            <p:strVal val="#ppt_w"/>
                                          </p:val>
                                        </p:tav>
                                      </p:tavLst>
                                    </p:anim>
                                    <p:anim calcmode="lin" valueType="num">
                                      <p:cBhvr>
                                        <p:cTn id="57" dur="500" fill="hold"/>
                                        <p:tgtEl>
                                          <p:spTgt spid="180250"/>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80251"/>
                                        </p:tgtEl>
                                        <p:attrNameLst>
                                          <p:attrName>style.visibility</p:attrName>
                                        </p:attrNameLst>
                                      </p:cBhvr>
                                      <p:to>
                                        <p:strVal val="visible"/>
                                      </p:to>
                                    </p:set>
                                    <p:animEffect transition="in" filter="wipe(left)">
                                      <p:cBhvr>
                                        <p:cTn id="62" dur="500"/>
                                        <p:tgtEl>
                                          <p:spTgt spid="18025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grpId="0" nodeType="clickEffect">
                                  <p:stCondLst>
                                    <p:cond delay="0"/>
                                  </p:stCondLst>
                                  <p:childTnLst>
                                    <p:set>
                                      <p:cBhvr>
                                        <p:cTn id="66" dur="1" fill="hold">
                                          <p:stCondLst>
                                            <p:cond delay="0"/>
                                          </p:stCondLst>
                                        </p:cTn>
                                        <p:tgtEl>
                                          <p:spTgt spid="180252"/>
                                        </p:tgtEl>
                                        <p:attrNameLst>
                                          <p:attrName>style.visibility</p:attrName>
                                        </p:attrNameLst>
                                      </p:cBhvr>
                                      <p:to>
                                        <p:strVal val="visible"/>
                                      </p:to>
                                    </p:set>
                                    <p:anim calcmode="lin" valueType="num">
                                      <p:cBhvr>
                                        <p:cTn id="67" dur="500" fill="hold"/>
                                        <p:tgtEl>
                                          <p:spTgt spid="180252"/>
                                        </p:tgtEl>
                                        <p:attrNameLst>
                                          <p:attrName>ppt_x</p:attrName>
                                        </p:attrNameLst>
                                      </p:cBhvr>
                                      <p:tavLst>
                                        <p:tav tm="0">
                                          <p:val>
                                            <p:strVal val="#ppt_x-#ppt_w/2"/>
                                          </p:val>
                                        </p:tav>
                                        <p:tav tm="100000">
                                          <p:val>
                                            <p:strVal val="#ppt_x"/>
                                          </p:val>
                                        </p:tav>
                                      </p:tavLst>
                                    </p:anim>
                                    <p:anim calcmode="lin" valueType="num">
                                      <p:cBhvr>
                                        <p:cTn id="68" dur="500" fill="hold"/>
                                        <p:tgtEl>
                                          <p:spTgt spid="180252"/>
                                        </p:tgtEl>
                                        <p:attrNameLst>
                                          <p:attrName>ppt_y</p:attrName>
                                        </p:attrNameLst>
                                      </p:cBhvr>
                                      <p:tavLst>
                                        <p:tav tm="0">
                                          <p:val>
                                            <p:strVal val="#ppt_y"/>
                                          </p:val>
                                        </p:tav>
                                        <p:tav tm="100000">
                                          <p:val>
                                            <p:strVal val="#ppt_y"/>
                                          </p:val>
                                        </p:tav>
                                      </p:tavLst>
                                    </p:anim>
                                    <p:anim calcmode="lin" valueType="num">
                                      <p:cBhvr>
                                        <p:cTn id="69" dur="500" fill="hold"/>
                                        <p:tgtEl>
                                          <p:spTgt spid="180252"/>
                                        </p:tgtEl>
                                        <p:attrNameLst>
                                          <p:attrName>ppt_w</p:attrName>
                                        </p:attrNameLst>
                                      </p:cBhvr>
                                      <p:tavLst>
                                        <p:tav tm="0">
                                          <p:val>
                                            <p:fltVal val="0"/>
                                          </p:val>
                                        </p:tav>
                                        <p:tav tm="100000">
                                          <p:val>
                                            <p:strVal val="#ppt_w"/>
                                          </p:val>
                                        </p:tav>
                                      </p:tavLst>
                                    </p:anim>
                                    <p:anim calcmode="lin" valueType="num">
                                      <p:cBhvr>
                                        <p:cTn id="70" dur="500" fill="hold"/>
                                        <p:tgtEl>
                                          <p:spTgt spid="180252"/>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22" presetClass="exit" presetSubtype="8" fill="hold" grpId="1" nodeType="afterEffect">
                                  <p:stCondLst>
                                    <p:cond delay="0"/>
                                  </p:stCondLst>
                                  <p:childTnLst>
                                    <p:animEffect transition="out" filter="wipe(left)">
                                      <p:cBhvr>
                                        <p:cTn id="73" dur="500"/>
                                        <p:tgtEl>
                                          <p:spTgt spid="180232"/>
                                        </p:tgtEl>
                                      </p:cBhvr>
                                    </p:animEffect>
                                    <p:set>
                                      <p:cBhvr>
                                        <p:cTn id="74" dur="1" fill="hold">
                                          <p:stCondLst>
                                            <p:cond delay="499"/>
                                          </p:stCondLst>
                                        </p:cTn>
                                        <p:tgtEl>
                                          <p:spTgt spid="180232"/>
                                        </p:tgtEl>
                                        <p:attrNameLst>
                                          <p:attrName>style.visibility</p:attrName>
                                        </p:attrNameLst>
                                      </p:cBhvr>
                                      <p:to>
                                        <p:strVal val="hidden"/>
                                      </p:to>
                                    </p:set>
                                  </p:childTnLst>
                                </p:cTn>
                              </p:par>
                            </p:childTnLst>
                          </p:cTn>
                        </p:par>
                        <p:par>
                          <p:cTn id="75" fill="hold" nodeType="afterGroup">
                            <p:stCondLst>
                              <p:cond delay="1000"/>
                            </p:stCondLst>
                            <p:childTnLst>
                              <p:par>
                                <p:cTn id="76" presetID="22" presetClass="entr" presetSubtype="1" fill="hold" nodeType="afterEffect">
                                  <p:stCondLst>
                                    <p:cond delay="0"/>
                                  </p:stCondLst>
                                  <p:childTnLst>
                                    <p:set>
                                      <p:cBhvr>
                                        <p:cTn id="77" dur="1" fill="hold">
                                          <p:stCondLst>
                                            <p:cond delay="0"/>
                                          </p:stCondLst>
                                        </p:cTn>
                                        <p:tgtEl>
                                          <p:spTgt spid="180253"/>
                                        </p:tgtEl>
                                        <p:attrNameLst>
                                          <p:attrName>style.visibility</p:attrName>
                                        </p:attrNameLst>
                                      </p:cBhvr>
                                      <p:to>
                                        <p:strVal val="visible"/>
                                      </p:to>
                                    </p:set>
                                    <p:animEffect transition="in" filter="wipe(up)">
                                      <p:cBhvr>
                                        <p:cTn id="78" dur="500"/>
                                        <p:tgtEl>
                                          <p:spTgt spid="18025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8" fill="hold" grpId="0" nodeType="clickEffect">
                                  <p:stCondLst>
                                    <p:cond delay="0"/>
                                  </p:stCondLst>
                                  <p:childTnLst>
                                    <p:set>
                                      <p:cBhvr>
                                        <p:cTn id="82" dur="1" fill="hold">
                                          <p:stCondLst>
                                            <p:cond delay="0"/>
                                          </p:stCondLst>
                                        </p:cTn>
                                        <p:tgtEl>
                                          <p:spTgt spid="180254"/>
                                        </p:tgtEl>
                                        <p:attrNameLst>
                                          <p:attrName>style.visibility</p:attrName>
                                        </p:attrNameLst>
                                      </p:cBhvr>
                                      <p:to>
                                        <p:strVal val="visible"/>
                                      </p:to>
                                    </p:set>
                                    <p:anim calcmode="lin" valueType="num">
                                      <p:cBhvr>
                                        <p:cTn id="83" dur="500" fill="hold"/>
                                        <p:tgtEl>
                                          <p:spTgt spid="180254"/>
                                        </p:tgtEl>
                                        <p:attrNameLst>
                                          <p:attrName>ppt_x</p:attrName>
                                        </p:attrNameLst>
                                      </p:cBhvr>
                                      <p:tavLst>
                                        <p:tav tm="0">
                                          <p:val>
                                            <p:strVal val="#ppt_x-#ppt_w/2"/>
                                          </p:val>
                                        </p:tav>
                                        <p:tav tm="100000">
                                          <p:val>
                                            <p:strVal val="#ppt_x"/>
                                          </p:val>
                                        </p:tav>
                                      </p:tavLst>
                                    </p:anim>
                                    <p:anim calcmode="lin" valueType="num">
                                      <p:cBhvr>
                                        <p:cTn id="84" dur="500" fill="hold"/>
                                        <p:tgtEl>
                                          <p:spTgt spid="180254"/>
                                        </p:tgtEl>
                                        <p:attrNameLst>
                                          <p:attrName>ppt_y</p:attrName>
                                        </p:attrNameLst>
                                      </p:cBhvr>
                                      <p:tavLst>
                                        <p:tav tm="0">
                                          <p:val>
                                            <p:strVal val="#ppt_y"/>
                                          </p:val>
                                        </p:tav>
                                        <p:tav tm="100000">
                                          <p:val>
                                            <p:strVal val="#ppt_y"/>
                                          </p:val>
                                        </p:tav>
                                      </p:tavLst>
                                    </p:anim>
                                    <p:anim calcmode="lin" valueType="num">
                                      <p:cBhvr>
                                        <p:cTn id="85" dur="500" fill="hold"/>
                                        <p:tgtEl>
                                          <p:spTgt spid="180254"/>
                                        </p:tgtEl>
                                        <p:attrNameLst>
                                          <p:attrName>ppt_w</p:attrName>
                                        </p:attrNameLst>
                                      </p:cBhvr>
                                      <p:tavLst>
                                        <p:tav tm="0">
                                          <p:val>
                                            <p:fltVal val="0"/>
                                          </p:val>
                                        </p:tav>
                                        <p:tav tm="100000">
                                          <p:val>
                                            <p:strVal val="#ppt_w"/>
                                          </p:val>
                                        </p:tav>
                                      </p:tavLst>
                                    </p:anim>
                                    <p:anim calcmode="lin" valueType="num">
                                      <p:cBhvr>
                                        <p:cTn id="86" dur="500" fill="hold"/>
                                        <p:tgtEl>
                                          <p:spTgt spid="180254"/>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xit" presetSubtype="4" fill="hold" nodeType="clickEffect">
                                  <p:stCondLst>
                                    <p:cond delay="0"/>
                                  </p:stCondLst>
                                  <p:childTnLst>
                                    <p:animEffect transition="out" filter="wipe(down)">
                                      <p:cBhvr>
                                        <p:cTn id="90" dur="500"/>
                                        <p:tgtEl>
                                          <p:spTgt spid="180239"/>
                                        </p:tgtEl>
                                      </p:cBhvr>
                                    </p:animEffect>
                                    <p:set>
                                      <p:cBhvr>
                                        <p:cTn id="91" dur="1" fill="hold">
                                          <p:stCondLst>
                                            <p:cond delay="499"/>
                                          </p:stCondLst>
                                        </p:cTn>
                                        <p:tgtEl>
                                          <p:spTgt spid="180239"/>
                                        </p:tgtEl>
                                        <p:attrNameLst>
                                          <p:attrName>style.visibility</p:attrName>
                                        </p:attrNameLst>
                                      </p:cBhvr>
                                      <p:to>
                                        <p:strVal val="hidden"/>
                                      </p:to>
                                    </p:set>
                                  </p:childTnLst>
                                </p:cTn>
                              </p:par>
                            </p:childTnLst>
                          </p:cTn>
                        </p:par>
                        <p:par>
                          <p:cTn id="92" fill="hold" nodeType="afterGroup">
                            <p:stCondLst>
                              <p:cond delay="500"/>
                            </p:stCondLst>
                            <p:childTnLst>
                              <p:par>
                                <p:cTn id="93" presetID="22" presetClass="entr" presetSubtype="2" fill="hold" nodeType="afterEffect">
                                  <p:stCondLst>
                                    <p:cond delay="0"/>
                                  </p:stCondLst>
                                  <p:childTnLst>
                                    <p:set>
                                      <p:cBhvr>
                                        <p:cTn id="94" dur="1" fill="hold">
                                          <p:stCondLst>
                                            <p:cond delay="0"/>
                                          </p:stCondLst>
                                        </p:cTn>
                                        <p:tgtEl>
                                          <p:spTgt spid="180255"/>
                                        </p:tgtEl>
                                        <p:attrNameLst>
                                          <p:attrName>style.visibility</p:attrName>
                                        </p:attrNameLst>
                                      </p:cBhvr>
                                      <p:to>
                                        <p:strVal val="visible"/>
                                      </p:to>
                                    </p:set>
                                    <p:animEffect transition="in" filter="wipe(right)">
                                      <p:cBhvr>
                                        <p:cTn id="95" dur="500"/>
                                        <p:tgtEl>
                                          <p:spTgt spid="180255"/>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7" presetClass="entr" presetSubtype="8" fill="hold" grpId="0" nodeType="clickEffect">
                                  <p:stCondLst>
                                    <p:cond delay="0"/>
                                  </p:stCondLst>
                                  <p:childTnLst>
                                    <p:set>
                                      <p:cBhvr>
                                        <p:cTn id="99" dur="1" fill="hold">
                                          <p:stCondLst>
                                            <p:cond delay="0"/>
                                          </p:stCondLst>
                                        </p:cTn>
                                        <p:tgtEl>
                                          <p:spTgt spid="180256"/>
                                        </p:tgtEl>
                                        <p:attrNameLst>
                                          <p:attrName>style.visibility</p:attrName>
                                        </p:attrNameLst>
                                      </p:cBhvr>
                                      <p:to>
                                        <p:strVal val="visible"/>
                                      </p:to>
                                    </p:set>
                                    <p:anim calcmode="lin" valueType="num">
                                      <p:cBhvr>
                                        <p:cTn id="100" dur="500" fill="hold"/>
                                        <p:tgtEl>
                                          <p:spTgt spid="180256"/>
                                        </p:tgtEl>
                                        <p:attrNameLst>
                                          <p:attrName>ppt_x</p:attrName>
                                        </p:attrNameLst>
                                      </p:cBhvr>
                                      <p:tavLst>
                                        <p:tav tm="0">
                                          <p:val>
                                            <p:strVal val="#ppt_x-#ppt_w/2"/>
                                          </p:val>
                                        </p:tav>
                                        <p:tav tm="100000">
                                          <p:val>
                                            <p:strVal val="#ppt_x"/>
                                          </p:val>
                                        </p:tav>
                                      </p:tavLst>
                                    </p:anim>
                                    <p:anim calcmode="lin" valueType="num">
                                      <p:cBhvr>
                                        <p:cTn id="101" dur="500" fill="hold"/>
                                        <p:tgtEl>
                                          <p:spTgt spid="180256"/>
                                        </p:tgtEl>
                                        <p:attrNameLst>
                                          <p:attrName>ppt_y</p:attrName>
                                        </p:attrNameLst>
                                      </p:cBhvr>
                                      <p:tavLst>
                                        <p:tav tm="0">
                                          <p:val>
                                            <p:strVal val="#ppt_y"/>
                                          </p:val>
                                        </p:tav>
                                        <p:tav tm="100000">
                                          <p:val>
                                            <p:strVal val="#ppt_y"/>
                                          </p:val>
                                        </p:tav>
                                      </p:tavLst>
                                    </p:anim>
                                    <p:anim calcmode="lin" valueType="num">
                                      <p:cBhvr>
                                        <p:cTn id="102" dur="500" fill="hold"/>
                                        <p:tgtEl>
                                          <p:spTgt spid="180256"/>
                                        </p:tgtEl>
                                        <p:attrNameLst>
                                          <p:attrName>ppt_w</p:attrName>
                                        </p:attrNameLst>
                                      </p:cBhvr>
                                      <p:tavLst>
                                        <p:tav tm="0">
                                          <p:val>
                                            <p:fltVal val="0"/>
                                          </p:val>
                                        </p:tav>
                                        <p:tav tm="100000">
                                          <p:val>
                                            <p:strVal val="#ppt_w"/>
                                          </p:val>
                                        </p:tav>
                                      </p:tavLst>
                                    </p:anim>
                                    <p:anim calcmode="lin" valueType="num">
                                      <p:cBhvr>
                                        <p:cTn id="103" dur="500" fill="hold"/>
                                        <p:tgtEl>
                                          <p:spTgt spid="180256"/>
                                        </p:tgtEl>
                                        <p:attrNameLst>
                                          <p:attrName>ppt_h</p:attrName>
                                        </p:attrNameLst>
                                      </p:cBhvr>
                                      <p:tavLst>
                                        <p:tav tm="0">
                                          <p:val>
                                            <p:strVal val="#ppt_h"/>
                                          </p:val>
                                        </p:tav>
                                        <p:tav tm="100000">
                                          <p:val>
                                            <p:strVal val="#ppt_h"/>
                                          </p:val>
                                        </p:tav>
                                      </p:tavLst>
                                    </p:anim>
                                  </p:childTnLst>
                                </p:cTn>
                              </p:par>
                            </p:childTnLst>
                          </p:cTn>
                        </p:par>
                        <p:par>
                          <p:cTn id="104" fill="hold" nodeType="afterGroup">
                            <p:stCondLst>
                              <p:cond delay="500"/>
                            </p:stCondLst>
                            <p:childTnLst>
                              <p:par>
                                <p:cTn id="105" presetID="22" presetClass="entr" presetSubtype="2" fill="hold" nodeType="afterEffect">
                                  <p:stCondLst>
                                    <p:cond delay="0"/>
                                  </p:stCondLst>
                                  <p:childTnLst>
                                    <p:set>
                                      <p:cBhvr>
                                        <p:cTn id="106" dur="1" fill="hold">
                                          <p:stCondLst>
                                            <p:cond delay="0"/>
                                          </p:stCondLst>
                                        </p:cTn>
                                        <p:tgtEl>
                                          <p:spTgt spid="180257"/>
                                        </p:tgtEl>
                                        <p:attrNameLst>
                                          <p:attrName>style.visibility</p:attrName>
                                        </p:attrNameLst>
                                      </p:cBhvr>
                                      <p:to>
                                        <p:strVal val="visible"/>
                                      </p:to>
                                    </p:set>
                                    <p:animEffect transition="in" filter="wipe(right)">
                                      <p:cBhvr>
                                        <p:cTn id="107" dur="500"/>
                                        <p:tgtEl>
                                          <p:spTgt spid="180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2" grpId="0" animBg="1"/>
      <p:bldP spid="180232" grpId="1" animBg="1"/>
      <p:bldP spid="180247" grpId="0" autoUpdateAnimBg="0"/>
      <p:bldP spid="180248" grpId="0" animBg="1" autoUpdateAnimBg="0"/>
      <p:bldP spid="180249" grpId="0" animBg="1" autoUpdateAnimBg="0"/>
      <p:bldP spid="180250" grpId="0" animBg="1"/>
      <p:bldP spid="180252" grpId="0" animBg="1"/>
      <p:bldP spid="180254" grpId="0" animBg="1"/>
      <p:bldP spid="180256" grpId="0" animBg="1"/>
      <p:bldP spid="38" grpId="0"/>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1250" name="Group 2"/>
          <p:cNvGrpSpPr>
            <a:grpSpLocks/>
          </p:cNvGrpSpPr>
          <p:nvPr/>
        </p:nvGrpSpPr>
        <p:grpSpPr bwMode="auto">
          <a:xfrm>
            <a:off x="2790846" y="2572529"/>
            <a:ext cx="2133600" cy="609600"/>
            <a:chOff x="576" y="912"/>
            <a:chExt cx="1344" cy="384"/>
          </a:xfrm>
        </p:grpSpPr>
        <p:grpSp>
          <p:nvGrpSpPr>
            <p:cNvPr id="181251" name="Group 3"/>
            <p:cNvGrpSpPr>
              <a:grpSpLocks/>
            </p:cNvGrpSpPr>
            <p:nvPr/>
          </p:nvGrpSpPr>
          <p:grpSpPr bwMode="auto">
            <a:xfrm>
              <a:off x="1152" y="912"/>
              <a:ext cx="768" cy="384"/>
              <a:chOff x="1152" y="912"/>
              <a:chExt cx="768" cy="384"/>
            </a:xfrm>
          </p:grpSpPr>
          <p:sp>
            <p:nvSpPr>
              <p:cNvPr id="181252" name="Rectangle 4"/>
              <p:cNvSpPr>
                <a:spLocks noChangeArrowheads="1"/>
              </p:cNvSpPr>
              <p:nvPr/>
            </p:nvSpPr>
            <p:spPr bwMode="auto">
              <a:xfrm>
                <a:off x="1152" y="912"/>
                <a:ext cx="768" cy="384"/>
              </a:xfrm>
              <a:prstGeom prst="rect">
                <a:avLst/>
              </a:prstGeom>
              <a:solidFill>
                <a:srgbClr val="CCFFCC">
                  <a:alpha val="50000"/>
                </a:srgb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1" lang="en-US" altLang="zh-CN" sz="3200" b="0" i="0" u="none" strike="noStrike" kern="1200" cap="none" spc="0" normalizeH="0" baseline="-25000" noProof="0">
                    <a:ln>
                      <a:noFill/>
                    </a:ln>
                    <a:solidFill>
                      <a:srgbClr val="010000"/>
                    </a:solidFill>
                    <a:effectLst/>
                    <a:uLnTx/>
                    <a:uFillTx/>
                    <a:latin typeface="微软雅黑" panose="020B0503020204020204" pitchFamily="34" charset="-122"/>
                    <a:ea typeface="微软雅黑" panose="020B0503020204020204" pitchFamily="34" charset="-122"/>
                    <a:cs typeface="+mn-cs"/>
                  </a:rPr>
                  <a:t>i-1</a:t>
                </a:r>
                <a:endParaRPr kumimoji="1" lang="en-US" altLang="zh-CN" sz="32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53" name="Line 5"/>
              <p:cNvSpPr>
                <a:spLocks noChangeShapeType="1"/>
              </p:cNvSpPr>
              <p:nvPr/>
            </p:nvSpPr>
            <p:spPr bwMode="auto">
              <a:xfrm>
                <a:off x="1344"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54" name="Line 6"/>
              <p:cNvSpPr>
                <a:spLocks noChangeShapeType="1"/>
              </p:cNvSpPr>
              <p:nvPr/>
            </p:nvSpPr>
            <p:spPr bwMode="auto">
              <a:xfrm>
                <a:off x="1728"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81255" name="Line 7"/>
            <p:cNvSpPr>
              <a:spLocks noChangeShapeType="1"/>
            </p:cNvSpPr>
            <p:nvPr/>
          </p:nvSpPr>
          <p:spPr bwMode="auto">
            <a:xfrm>
              <a:off x="576" y="1104"/>
              <a:ext cx="576" cy="0"/>
            </a:xfrm>
            <a:prstGeom prst="line">
              <a:avLst/>
            </a:prstGeom>
            <a:noFill/>
            <a:ln w="3175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81257" name="Group 9"/>
          <p:cNvGrpSpPr>
            <a:grpSpLocks/>
          </p:cNvGrpSpPr>
          <p:nvPr/>
        </p:nvGrpSpPr>
        <p:grpSpPr bwMode="auto">
          <a:xfrm>
            <a:off x="5991246" y="2572529"/>
            <a:ext cx="1219200" cy="609600"/>
            <a:chOff x="1152" y="912"/>
            <a:chExt cx="768" cy="384"/>
          </a:xfrm>
        </p:grpSpPr>
        <p:sp>
          <p:nvSpPr>
            <p:cNvPr id="181258" name="Rectangle 10"/>
            <p:cNvSpPr>
              <a:spLocks noChangeArrowheads="1"/>
            </p:cNvSpPr>
            <p:nvPr/>
          </p:nvSpPr>
          <p:spPr bwMode="auto">
            <a:xfrm>
              <a:off x="1152" y="912"/>
              <a:ext cx="768" cy="384"/>
            </a:xfrm>
            <a:prstGeom prst="rect">
              <a:avLst/>
            </a:prstGeom>
            <a:solidFill>
              <a:srgbClr val="CCFFCC">
                <a:alpha val="50000"/>
              </a:srgb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1" lang="en-US" altLang="zh-CN" sz="3200" b="0" i="0" u="none" strike="noStrike" kern="1200" cap="none" spc="0" normalizeH="0" baseline="-25000" noProof="0">
                  <a:ln>
                    <a:noFill/>
                  </a:ln>
                  <a:solidFill>
                    <a:srgbClr val="010000"/>
                  </a:solidFill>
                  <a:effectLst/>
                  <a:uLnTx/>
                  <a:uFillTx/>
                  <a:latin typeface="微软雅黑" panose="020B0503020204020204" pitchFamily="34" charset="-122"/>
                  <a:ea typeface="微软雅黑" panose="020B0503020204020204" pitchFamily="34" charset="-122"/>
                  <a:cs typeface="+mn-cs"/>
                </a:rPr>
                <a:t>i</a:t>
              </a:r>
              <a:endParaRPr kumimoji="1" lang="en-US" altLang="zh-CN" sz="32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59" name="Line 11"/>
            <p:cNvSpPr>
              <a:spLocks noChangeShapeType="1"/>
            </p:cNvSpPr>
            <p:nvPr/>
          </p:nvSpPr>
          <p:spPr bwMode="auto">
            <a:xfrm>
              <a:off x="1344"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60" name="Line 12"/>
            <p:cNvSpPr>
              <a:spLocks noChangeShapeType="1"/>
            </p:cNvSpPr>
            <p:nvPr/>
          </p:nvSpPr>
          <p:spPr bwMode="auto">
            <a:xfrm>
              <a:off x="1728"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81261" name="Line 13"/>
          <p:cNvSpPr>
            <a:spLocks noChangeShapeType="1"/>
          </p:cNvSpPr>
          <p:nvPr/>
        </p:nvSpPr>
        <p:spPr bwMode="auto">
          <a:xfrm flipV="1">
            <a:off x="4772047" y="2863043"/>
            <a:ext cx="1184275" cy="14287"/>
          </a:xfrm>
          <a:prstGeom prst="line">
            <a:avLst/>
          </a:prstGeom>
          <a:noFill/>
          <a:ln w="3175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62" name="Line 14"/>
          <p:cNvSpPr>
            <a:spLocks noChangeShapeType="1"/>
          </p:cNvSpPr>
          <p:nvPr/>
        </p:nvSpPr>
        <p:spPr bwMode="auto">
          <a:xfrm>
            <a:off x="7058046" y="2877329"/>
            <a:ext cx="1066800" cy="0"/>
          </a:xfrm>
          <a:prstGeom prst="line">
            <a:avLst/>
          </a:prstGeom>
          <a:noFill/>
          <a:ln w="3175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nvGrpSpPr>
          <p:cNvPr id="181263" name="Group 15"/>
          <p:cNvGrpSpPr>
            <a:grpSpLocks/>
          </p:cNvGrpSpPr>
          <p:nvPr/>
        </p:nvGrpSpPr>
        <p:grpSpPr bwMode="auto">
          <a:xfrm>
            <a:off x="8201046" y="2572529"/>
            <a:ext cx="1828800" cy="609600"/>
            <a:chOff x="3984" y="912"/>
            <a:chExt cx="1152" cy="384"/>
          </a:xfrm>
        </p:grpSpPr>
        <p:grpSp>
          <p:nvGrpSpPr>
            <p:cNvPr id="181264" name="Group 16"/>
            <p:cNvGrpSpPr>
              <a:grpSpLocks/>
            </p:cNvGrpSpPr>
            <p:nvPr/>
          </p:nvGrpSpPr>
          <p:grpSpPr bwMode="auto">
            <a:xfrm>
              <a:off x="3984" y="912"/>
              <a:ext cx="768" cy="384"/>
              <a:chOff x="1152" y="912"/>
              <a:chExt cx="768" cy="384"/>
            </a:xfrm>
          </p:grpSpPr>
          <p:sp>
            <p:nvSpPr>
              <p:cNvPr id="181265" name="Rectangle 17"/>
              <p:cNvSpPr>
                <a:spLocks noChangeArrowheads="1"/>
              </p:cNvSpPr>
              <p:nvPr/>
            </p:nvSpPr>
            <p:spPr bwMode="auto">
              <a:xfrm>
                <a:off x="1152" y="912"/>
                <a:ext cx="768" cy="384"/>
              </a:xfrm>
              <a:prstGeom prst="rect">
                <a:avLst/>
              </a:prstGeom>
              <a:solidFill>
                <a:srgbClr val="CCFFCC">
                  <a:alpha val="50000"/>
                </a:srgb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1" lang="en-US" altLang="zh-CN" sz="32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endParaRPr kumimoji="1" lang="en-US" altLang="zh-CN" sz="3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66" name="Line 18"/>
              <p:cNvSpPr>
                <a:spLocks noChangeShapeType="1"/>
              </p:cNvSpPr>
              <p:nvPr/>
            </p:nvSpPr>
            <p:spPr bwMode="auto">
              <a:xfrm>
                <a:off x="1344"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67" name="Line 19"/>
              <p:cNvSpPr>
                <a:spLocks noChangeShapeType="1"/>
              </p:cNvSpPr>
              <p:nvPr/>
            </p:nvSpPr>
            <p:spPr bwMode="auto">
              <a:xfrm>
                <a:off x="1728" y="912"/>
                <a:ext cx="0"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81268" name="Line 20"/>
            <p:cNvSpPr>
              <a:spLocks noChangeShapeType="1"/>
            </p:cNvSpPr>
            <p:nvPr/>
          </p:nvSpPr>
          <p:spPr bwMode="auto">
            <a:xfrm>
              <a:off x="4656" y="1104"/>
              <a:ext cx="480" cy="0"/>
            </a:xfrm>
            <a:prstGeom prst="line">
              <a:avLst/>
            </a:prstGeom>
            <a:noFill/>
            <a:ln w="3175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81269" name="Text Box 21"/>
          <p:cNvSpPr txBox="1">
            <a:spLocks noChangeArrowheads="1"/>
          </p:cNvSpPr>
          <p:nvPr/>
        </p:nvSpPr>
        <p:spPr bwMode="auto">
          <a:xfrm>
            <a:off x="4102100" y="4724400"/>
            <a:ext cx="4994829" cy="139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3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p-&gt;next = p-&gt;next-&gt;next;</a:t>
            </a: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3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p-&gt;next-&gt;prior = p;</a:t>
            </a:r>
          </a:p>
        </p:txBody>
      </p:sp>
      <p:sp>
        <p:nvSpPr>
          <p:cNvPr id="181270" name="Line 22"/>
          <p:cNvSpPr>
            <a:spLocks noChangeShapeType="1"/>
          </p:cNvSpPr>
          <p:nvPr/>
        </p:nvSpPr>
        <p:spPr bwMode="auto">
          <a:xfrm flipV="1">
            <a:off x="4235450" y="5500048"/>
            <a:ext cx="4635595" cy="3223"/>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nvGrpSpPr>
          <p:cNvPr id="181271" name="Group 23"/>
          <p:cNvGrpSpPr>
            <a:grpSpLocks/>
          </p:cNvGrpSpPr>
          <p:nvPr/>
        </p:nvGrpSpPr>
        <p:grpSpPr bwMode="auto">
          <a:xfrm>
            <a:off x="6600846" y="2115329"/>
            <a:ext cx="1752600" cy="762000"/>
            <a:chOff x="2976" y="624"/>
            <a:chExt cx="1104" cy="480"/>
          </a:xfrm>
        </p:grpSpPr>
        <p:sp>
          <p:nvSpPr>
            <p:cNvPr id="181272" name="Line 24"/>
            <p:cNvSpPr>
              <a:spLocks noChangeShapeType="1"/>
            </p:cNvSpPr>
            <p:nvPr/>
          </p:nvSpPr>
          <p:spPr bwMode="auto">
            <a:xfrm flipH="1">
              <a:off x="2976" y="624"/>
              <a:ext cx="1104" cy="0"/>
            </a:xfrm>
            <a:prstGeom prst="line">
              <a:avLst/>
            </a:prstGeom>
            <a:noFill/>
            <a:ln w="317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73" name="Line 25"/>
            <p:cNvSpPr>
              <a:spLocks noChangeShapeType="1"/>
            </p:cNvSpPr>
            <p:nvPr/>
          </p:nvSpPr>
          <p:spPr bwMode="auto">
            <a:xfrm flipV="1">
              <a:off x="4080" y="624"/>
              <a:ext cx="0" cy="480"/>
            </a:xfrm>
            <a:prstGeom prst="line">
              <a:avLst/>
            </a:prstGeom>
            <a:noFill/>
            <a:ln w="317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74" name="Line 26"/>
            <p:cNvSpPr>
              <a:spLocks noChangeShapeType="1"/>
            </p:cNvSpPr>
            <p:nvPr/>
          </p:nvSpPr>
          <p:spPr bwMode="auto">
            <a:xfrm>
              <a:off x="2976" y="624"/>
              <a:ext cx="0" cy="288"/>
            </a:xfrm>
            <a:prstGeom prst="line">
              <a:avLst/>
            </a:prstGeom>
            <a:noFill/>
            <a:ln w="31750">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81275" name="AutoShape 27"/>
          <p:cNvSpPr>
            <a:spLocks noChangeArrowheads="1"/>
          </p:cNvSpPr>
          <p:nvPr/>
        </p:nvSpPr>
        <p:spPr bwMode="auto">
          <a:xfrm>
            <a:off x="4162446" y="3182129"/>
            <a:ext cx="381000" cy="1295400"/>
          </a:xfrm>
          <a:prstGeom prst="upArrowCallout">
            <a:avLst>
              <a:gd name="adj1" fmla="val 15000"/>
              <a:gd name="adj2" fmla="val 20000"/>
              <a:gd name="adj3" fmla="val 61672"/>
              <a:gd name="adj4" fmla="val 37255"/>
            </a:avLst>
          </a:prstGeom>
          <a:solidFill>
            <a:srgbClr val="CCFFFF"/>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p</a:t>
            </a:r>
            <a:endParaRPr kumimoji="1" lang="en-US" altLang="zh-CN" sz="3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nvGrpSpPr>
          <p:cNvPr id="181276" name="Group 28"/>
          <p:cNvGrpSpPr>
            <a:grpSpLocks/>
          </p:cNvGrpSpPr>
          <p:nvPr/>
        </p:nvGrpSpPr>
        <p:grpSpPr bwMode="auto">
          <a:xfrm>
            <a:off x="4314846" y="2115329"/>
            <a:ext cx="1828800" cy="762000"/>
            <a:chOff x="1536" y="624"/>
            <a:chExt cx="1152" cy="480"/>
          </a:xfrm>
        </p:grpSpPr>
        <p:sp>
          <p:nvSpPr>
            <p:cNvPr id="181277" name="Line 29"/>
            <p:cNvSpPr>
              <a:spLocks noChangeShapeType="1"/>
            </p:cNvSpPr>
            <p:nvPr/>
          </p:nvSpPr>
          <p:spPr bwMode="auto">
            <a:xfrm flipV="1">
              <a:off x="2688" y="624"/>
              <a:ext cx="0" cy="480"/>
            </a:xfrm>
            <a:prstGeom prst="line">
              <a:avLst/>
            </a:prstGeom>
            <a:noFill/>
            <a:ln w="317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78" name="Line 30"/>
            <p:cNvSpPr>
              <a:spLocks noChangeShapeType="1"/>
            </p:cNvSpPr>
            <p:nvPr/>
          </p:nvSpPr>
          <p:spPr bwMode="auto">
            <a:xfrm flipH="1">
              <a:off x="1536" y="624"/>
              <a:ext cx="1152" cy="0"/>
            </a:xfrm>
            <a:prstGeom prst="line">
              <a:avLst/>
            </a:prstGeom>
            <a:noFill/>
            <a:ln w="317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79" name="Line 31"/>
            <p:cNvSpPr>
              <a:spLocks noChangeShapeType="1"/>
            </p:cNvSpPr>
            <p:nvPr/>
          </p:nvSpPr>
          <p:spPr bwMode="auto">
            <a:xfrm>
              <a:off x="1536" y="624"/>
              <a:ext cx="0" cy="288"/>
            </a:xfrm>
            <a:prstGeom prst="line">
              <a:avLst/>
            </a:prstGeom>
            <a:noFill/>
            <a:ln w="31750">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cxnSp>
        <p:nvCxnSpPr>
          <p:cNvPr id="181280" name="AutoShape 32"/>
          <p:cNvCxnSpPr>
            <a:cxnSpLocks noChangeShapeType="1"/>
            <a:endCxn id="181265" idx="2"/>
          </p:cNvCxnSpPr>
          <p:nvPr/>
        </p:nvCxnSpPr>
        <p:spPr bwMode="auto">
          <a:xfrm>
            <a:off x="4924446" y="2877329"/>
            <a:ext cx="3886200" cy="304800"/>
          </a:xfrm>
          <a:prstGeom prst="bentConnector4">
            <a:avLst>
              <a:gd name="adj1" fmla="val 12745"/>
              <a:gd name="adj2" fmla="val 268750"/>
            </a:avLst>
          </a:prstGeom>
          <a:noFill/>
          <a:ln w="31750">
            <a:solidFill>
              <a:srgbClr val="008080"/>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281" name="Line 33"/>
          <p:cNvSpPr>
            <a:spLocks noChangeShapeType="1"/>
          </p:cNvSpPr>
          <p:nvPr/>
        </p:nvSpPr>
        <p:spPr bwMode="auto">
          <a:xfrm>
            <a:off x="4235450" y="6232288"/>
            <a:ext cx="3539698" cy="0"/>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nvGrpSpPr>
          <p:cNvPr id="181282" name="Group 34"/>
          <p:cNvGrpSpPr>
            <a:grpSpLocks/>
          </p:cNvGrpSpPr>
          <p:nvPr/>
        </p:nvGrpSpPr>
        <p:grpSpPr bwMode="auto">
          <a:xfrm>
            <a:off x="4314846" y="1886729"/>
            <a:ext cx="4038600" cy="990600"/>
            <a:chOff x="1536" y="480"/>
            <a:chExt cx="2544" cy="624"/>
          </a:xfrm>
        </p:grpSpPr>
        <p:sp>
          <p:nvSpPr>
            <p:cNvPr id="181283" name="Line 35"/>
            <p:cNvSpPr>
              <a:spLocks noChangeShapeType="1"/>
            </p:cNvSpPr>
            <p:nvPr/>
          </p:nvSpPr>
          <p:spPr bwMode="auto">
            <a:xfrm flipH="1" flipV="1">
              <a:off x="4080" y="480"/>
              <a:ext cx="0" cy="624"/>
            </a:xfrm>
            <a:prstGeom prst="line">
              <a:avLst/>
            </a:prstGeom>
            <a:noFill/>
            <a:ln w="349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84" name="Line 36"/>
            <p:cNvSpPr>
              <a:spLocks noChangeShapeType="1"/>
            </p:cNvSpPr>
            <p:nvPr/>
          </p:nvSpPr>
          <p:spPr bwMode="auto">
            <a:xfrm flipH="1">
              <a:off x="1536" y="480"/>
              <a:ext cx="2544" cy="0"/>
            </a:xfrm>
            <a:prstGeom prst="line">
              <a:avLst/>
            </a:prstGeom>
            <a:noFill/>
            <a:ln w="349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81285" name="Line 37"/>
            <p:cNvSpPr>
              <a:spLocks noChangeShapeType="1"/>
            </p:cNvSpPr>
            <p:nvPr/>
          </p:nvSpPr>
          <p:spPr bwMode="auto">
            <a:xfrm>
              <a:off x="1536" y="480"/>
              <a:ext cx="0" cy="432"/>
            </a:xfrm>
            <a:prstGeom prst="line">
              <a:avLst/>
            </a:prstGeom>
            <a:noFill/>
            <a:ln w="349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81286" name="AutoShape 38">
            <a:hlinkClick r:id="" action="ppaction://noaction" highlightClick="1"/>
          </p:cNvPr>
          <p:cNvSpPr>
            <a:spLocks noChangeArrowheads="1"/>
          </p:cNvSpPr>
          <p:nvPr/>
        </p:nvSpPr>
        <p:spPr bwMode="auto">
          <a:xfrm>
            <a:off x="10274300" y="6464300"/>
            <a:ext cx="381000" cy="381000"/>
          </a:xfrm>
          <a:prstGeom prst="actionButtonBackPrevious">
            <a:avLst/>
          </a:prstGeom>
          <a:solidFill>
            <a:schemeClr val="bg2"/>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40" name="Text Box 2"/>
          <p:cNvSpPr txBox="1">
            <a:spLocks noChangeArrowheads="1"/>
          </p:cNvSpPr>
          <p:nvPr/>
        </p:nvSpPr>
        <p:spPr bwMode="auto">
          <a:xfrm>
            <a:off x="436861" y="1128213"/>
            <a:ext cx="3877985" cy="6463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双向链表删除操作</a:t>
            </a:r>
          </a:p>
        </p:txBody>
      </p:sp>
    </p:spTree>
    <p:extLst>
      <p:ext uri="{BB962C8B-B14F-4D97-AF65-F5344CB8AC3E}">
        <p14:creationId xmlns:p14="http://schemas.microsoft.com/office/powerpoint/2010/main" val="4113136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Scale>
                                      <p:cBhvr>
                                        <p:cTn id="7"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0"/>
                                        </p:tgtEl>
                                        <p:attrNameLst>
                                          <p:attrName>ppt_x</p:attrName>
                                          <p:attrName>ppt_y</p:attrName>
                                        </p:attrNameLst>
                                      </p:cBhvr>
                                    </p:animMotion>
                                    <p:animEffect transition="in" filter="fade">
                                      <p:cBhvr>
                                        <p:cTn id="9" dur="1000"/>
                                        <p:tgtEl>
                                          <p:spTgt spid="4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81250"/>
                                        </p:tgtEl>
                                        <p:attrNameLst>
                                          <p:attrName>style.visibility</p:attrName>
                                        </p:attrNameLst>
                                      </p:cBhvr>
                                      <p:to>
                                        <p:strVal val="visible"/>
                                      </p:to>
                                    </p:set>
                                    <p:animEffect transition="in" filter="wipe(left)">
                                      <p:cBhvr>
                                        <p:cTn id="14" dur="500"/>
                                        <p:tgtEl>
                                          <p:spTgt spid="181250"/>
                                        </p:tgtEl>
                                      </p:cBhvr>
                                    </p:animEffect>
                                  </p:childTnLst>
                                </p:cTn>
                              </p:par>
                            </p:childTnLst>
                          </p:cTn>
                        </p:par>
                        <p:par>
                          <p:cTn id="15" fill="hold" nodeType="afterGroup">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81261"/>
                                        </p:tgtEl>
                                        <p:attrNameLst>
                                          <p:attrName>style.visibility</p:attrName>
                                        </p:attrNameLst>
                                      </p:cBhvr>
                                      <p:to>
                                        <p:strVal val="visible"/>
                                      </p:to>
                                    </p:set>
                                    <p:animEffect transition="in" filter="wipe(left)">
                                      <p:cBhvr>
                                        <p:cTn id="18" dur="500"/>
                                        <p:tgtEl>
                                          <p:spTgt spid="181261"/>
                                        </p:tgtEl>
                                      </p:cBhvr>
                                    </p:animEffect>
                                  </p:childTnLst>
                                </p:cTn>
                              </p:par>
                            </p:childTnLst>
                          </p:cTn>
                        </p:par>
                        <p:par>
                          <p:cTn id="19" fill="hold" nodeType="afterGroup">
                            <p:stCondLst>
                              <p:cond delay="1000"/>
                            </p:stCondLst>
                            <p:childTnLst>
                              <p:par>
                                <p:cTn id="20" presetID="22" presetClass="entr" presetSubtype="8" fill="hold" nodeType="afterEffect">
                                  <p:stCondLst>
                                    <p:cond delay="0"/>
                                  </p:stCondLst>
                                  <p:childTnLst>
                                    <p:set>
                                      <p:cBhvr>
                                        <p:cTn id="21" dur="1" fill="hold">
                                          <p:stCondLst>
                                            <p:cond delay="0"/>
                                          </p:stCondLst>
                                        </p:cTn>
                                        <p:tgtEl>
                                          <p:spTgt spid="181257"/>
                                        </p:tgtEl>
                                        <p:attrNameLst>
                                          <p:attrName>style.visibility</p:attrName>
                                        </p:attrNameLst>
                                      </p:cBhvr>
                                      <p:to>
                                        <p:strVal val="visible"/>
                                      </p:to>
                                    </p:set>
                                    <p:animEffect transition="in" filter="wipe(left)">
                                      <p:cBhvr>
                                        <p:cTn id="22" dur="500"/>
                                        <p:tgtEl>
                                          <p:spTgt spid="181257"/>
                                        </p:tgtEl>
                                      </p:cBhvr>
                                    </p:animEffect>
                                  </p:childTnLst>
                                </p:cTn>
                              </p:par>
                            </p:childTnLst>
                          </p:cTn>
                        </p:par>
                        <p:par>
                          <p:cTn id="23" fill="hold" nodeType="afterGroup">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181262"/>
                                        </p:tgtEl>
                                        <p:attrNameLst>
                                          <p:attrName>style.visibility</p:attrName>
                                        </p:attrNameLst>
                                      </p:cBhvr>
                                      <p:to>
                                        <p:strVal val="visible"/>
                                      </p:to>
                                    </p:set>
                                    <p:animEffect transition="in" filter="wipe(down)">
                                      <p:cBhvr>
                                        <p:cTn id="26" dur="500"/>
                                        <p:tgtEl>
                                          <p:spTgt spid="181262"/>
                                        </p:tgtEl>
                                      </p:cBhvr>
                                    </p:animEffect>
                                  </p:childTnLst>
                                </p:cTn>
                              </p:par>
                            </p:childTnLst>
                          </p:cTn>
                        </p:par>
                        <p:par>
                          <p:cTn id="27" fill="hold" nodeType="afterGroup">
                            <p:stCondLst>
                              <p:cond delay="2000"/>
                            </p:stCondLst>
                            <p:childTnLst>
                              <p:par>
                                <p:cTn id="28" presetID="22" presetClass="entr" presetSubtype="8" fill="hold" nodeType="afterEffect">
                                  <p:stCondLst>
                                    <p:cond delay="0"/>
                                  </p:stCondLst>
                                  <p:childTnLst>
                                    <p:set>
                                      <p:cBhvr>
                                        <p:cTn id="29" dur="1" fill="hold">
                                          <p:stCondLst>
                                            <p:cond delay="0"/>
                                          </p:stCondLst>
                                        </p:cTn>
                                        <p:tgtEl>
                                          <p:spTgt spid="181263"/>
                                        </p:tgtEl>
                                        <p:attrNameLst>
                                          <p:attrName>style.visibility</p:attrName>
                                        </p:attrNameLst>
                                      </p:cBhvr>
                                      <p:to>
                                        <p:strVal val="visible"/>
                                      </p:to>
                                    </p:set>
                                    <p:animEffect transition="in" filter="wipe(left)">
                                      <p:cBhvr>
                                        <p:cTn id="30" dur="500"/>
                                        <p:tgtEl>
                                          <p:spTgt spid="181263"/>
                                        </p:tgtEl>
                                      </p:cBhvr>
                                    </p:animEffect>
                                  </p:childTnLst>
                                </p:cTn>
                              </p:par>
                            </p:childTnLst>
                          </p:cTn>
                        </p:par>
                        <p:par>
                          <p:cTn id="31" fill="hold" nodeType="afterGroup">
                            <p:stCondLst>
                              <p:cond delay="2500"/>
                            </p:stCondLst>
                            <p:childTnLst>
                              <p:par>
                                <p:cTn id="32" presetID="22" presetClass="entr" presetSubtype="2" fill="hold" nodeType="afterEffect">
                                  <p:stCondLst>
                                    <p:cond delay="0"/>
                                  </p:stCondLst>
                                  <p:childTnLst>
                                    <p:set>
                                      <p:cBhvr>
                                        <p:cTn id="33" dur="1" fill="hold">
                                          <p:stCondLst>
                                            <p:cond delay="0"/>
                                          </p:stCondLst>
                                        </p:cTn>
                                        <p:tgtEl>
                                          <p:spTgt spid="181271"/>
                                        </p:tgtEl>
                                        <p:attrNameLst>
                                          <p:attrName>style.visibility</p:attrName>
                                        </p:attrNameLst>
                                      </p:cBhvr>
                                      <p:to>
                                        <p:strVal val="visible"/>
                                      </p:to>
                                    </p:set>
                                    <p:animEffect transition="in" filter="wipe(right)">
                                      <p:cBhvr>
                                        <p:cTn id="34" dur="500"/>
                                        <p:tgtEl>
                                          <p:spTgt spid="181271"/>
                                        </p:tgtEl>
                                      </p:cBhvr>
                                    </p:animEffect>
                                  </p:childTnLst>
                                </p:cTn>
                              </p:par>
                            </p:childTnLst>
                          </p:cTn>
                        </p:par>
                        <p:par>
                          <p:cTn id="35" fill="hold" nodeType="afterGroup">
                            <p:stCondLst>
                              <p:cond delay="3000"/>
                            </p:stCondLst>
                            <p:childTnLst>
                              <p:par>
                                <p:cTn id="36" presetID="22" presetClass="entr" presetSubtype="2" fill="hold" nodeType="afterEffect">
                                  <p:stCondLst>
                                    <p:cond delay="0"/>
                                  </p:stCondLst>
                                  <p:childTnLst>
                                    <p:set>
                                      <p:cBhvr>
                                        <p:cTn id="37" dur="1" fill="hold">
                                          <p:stCondLst>
                                            <p:cond delay="0"/>
                                          </p:stCondLst>
                                        </p:cTn>
                                        <p:tgtEl>
                                          <p:spTgt spid="181276"/>
                                        </p:tgtEl>
                                        <p:attrNameLst>
                                          <p:attrName>style.visibility</p:attrName>
                                        </p:attrNameLst>
                                      </p:cBhvr>
                                      <p:to>
                                        <p:strVal val="visible"/>
                                      </p:to>
                                    </p:set>
                                    <p:animEffect transition="in" filter="wipe(right)">
                                      <p:cBhvr>
                                        <p:cTn id="38" dur="500"/>
                                        <p:tgtEl>
                                          <p:spTgt spid="18127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81275"/>
                                        </p:tgtEl>
                                        <p:attrNameLst>
                                          <p:attrName>style.visibility</p:attrName>
                                        </p:attrNameLst>
                                      </p:cBhvr>
                                      <p:to>
                                        <p:strVal val="visible"/>
                                      </p:to>
                                    </p:set>
                                    <p:animEffect transition="in" filter="wipe(down)">
                                      <p:cBhvr>
                                        <p:cTn id="43" dur="500"/>
                                        <p:tgtEl>
                                          <p:spTgt spid="1812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81269"/>
                                        </p:tgtEl>
                                        <p:attrNameLst>
                                          <p:attrName>style.visibility</p:attrName>
                                        </p:attrNameLst>
                                      </p:cBhvr>
                                      <p:to>
                                        <p:strVal val="visible"/>
                                      </p:to>
                                    </p:set>
                                    <p:animEffect transition="in" filter="wipe(left)">
                                      <p:cBhvr>
                                        <p:cTn id="48" dur="500"/>
                                        <p:tgtEl>
                                          <p:spTgt spid="18126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fill="hold" grpId="0" nodeType="clickEffect">
                                  <p:stCondLst>
                                    <p:cond delay="0"/>
                                  </p:stCondLst>
                                  <p:childTnLst>
                                    <p:set>
                                      <p:cBhvr>
                                        <p:cTn id="52" dur="1" fill="hold">
                                          <p:stCondLst>
                                            <p:cond delay="0"/>
                                          </p:stCondLst>
                                        </p:cTn>
                                        <p:tgtEl>
                                          <p:spTgt spid="181270"/>
                                        </p:tgtEl>
                                        <p:attrNameLst>
                                          <p:attrName>style.visibility</p:attrName>
                                        </p:attrNameLst>
                                      </p:cBhvr>
                                      <p:to>
                                        <p:strVal val="visible"/>
                                      </p:to>
                                    </p:set>
                                    <p:anim calcmode="lin" valueType="num">
                                      <p:cBhvr>
                                        <p:cTn id="53" dur="500" fill="hold"/>
                                        <p:tgtEl>
                                          <p:spTgt spid="181270"/>
                                        </p:tgtEl>
                                        <p:attrNameLst>
                                          <p:attrName>ppt_x</p:attrName>
                                        </p:attrNameLst>
                                      </p:cBhvr>
                                      <p:tavLst>
                                        <p:tav tm="0">
                                          <p:val>
                                            <p:strVal val="#ppt_x-#ppt_w/2"/>
                                          </p:val>
                                        </p:tav>
                                        <p:tav tm="100000">
                                          <p:val>
                                            <p:strVal val="#ppt_x"/>
                                          </p:val>
                                        </p:tav>
                                      </p:tavLst>
                                    </p:anim>
                                    <p:anim calcmode="lin" valueType="num">
                                      <p:cBhvr>
                                        <p:cTn id="54" dur="500" fill="hold"/>
                                        <p:tgtEl>
                                          <p:spTgt spid="181270"/>
                                        </p:tgtEl>
                                        <p:attrNameLst>
                                          <p:attrName>ppt_y</p:attrName>
                                        </p:attrNameLst>
                                      </p:cBhvr>
                                      <p:tavLst>
                                        <p:tav tm="0">
                                          <p:val>
                                            <p:strVal val="#ppt_y"/>
                                          </p:val>
                                        </p:tav>
                                        <p:tav tm="100000">
                                          <p:val>
                                            <p:strVal val="#ppt_y"/>
                                          </p:val>
                                        </p:tav>
                                      </p:tavLst>
                                    </p:anim>
                                    <p:anim calcmode="lin" valueType="num">
                                      <p:cBhvr>
                                        <p:cTn id="55" dur="500" fill="hold"/>
                                        <p:tgtEl>
                                          <p:spTgt spid="181270"/>
                                        </p:tgtEl>
                                        <p:attrNameLst>
                                          <p:attrName>ppt_w</p:attrName>
                                        </p:attrNameLst>
                                      </p:cBhvr>
                                      <p:tavLst>
                                        <p:tav tm="0">
                                          <p:val>
                                            <p:fltVal val="0"/>
                                          </p:val>
                                        </p:tav>
                                        <p:tav tm="100000">
                                          <p:val>
                                            <p:strVal val="#ppt_w"/>
                                          </p:val>
                                        </p:tav>
                                      </p:tavLst>
                                    </p:anim>
                                    <p:anim calcmode="lin" valueType="num">
                                      <p:cBhvr>
                                        <p:cTn id="56" dur="500" fill="hold"/>
                                        <p:tgtEl>
                                          <p:spTgt spid="181270"/>
                                        </p:tgtEl>
                                        <p:attrNameLst>
                                          <p:attrName>ppt_h</p:attrName>
                                        </p:attrNameLst>
                                      </p:cBhvr>
                                      <p:tavLst>
                                        <p:tav tm="0">
                                          <p:val>
                                            <p:strVal val="#ppt_h"/>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xit" presetSubtype="8" fill="hold" grpId="1" nodeType="clickEffect">
                                  <p:stCondLst>
                                    <p:cond delay="0"/>
                                  </p:stCondLst>
                                  <p:childTnLst>
                                    <p:animEffect transition="out" filter="wipe(left)">
                                      <p:cBhvr>
                                        <p:cTn id="60" dur="500"/>
                                        <p:tgtEl>
                                          <p:spTgt spid="181261"/>
                                        </p:tgtEl>
                                      </p:cBhvr>
                                    </p:animEffect>
                                    <p:set>
                                      <p:cBhvr>
                                        <p:cTn id="61" dur="1" fill="hold">
                                          <p:stCondLst>
                                            <p:cond delay="499"/>
                                          </p:stCondLst>
                                        </p:cTn>
                                        <p:tgtEl>
                                          <p:spTgt spid="181261"/>
                                        </p:tgtEl>
                                        <p:attrNameLst>
                                          <p:attrName>style.visibility</p:attrName>
                                        </p:attrNameLst>
                                      </p:cBhvr>
                                      <p:to>
                                        <p:strVal val="hidden"/>
                                      </p:to>
                                    </p:set>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181280"/>
                                        </p:tgtEl>
                                        <p:attrNameLst>
                                          <p:attrName>style.visibility</p:attrName>
                                        </p:attrNameLst>
                                      </p:cBhvr>
                                      <p:to>
                                        <p:strVal val="visible"/>
                                      </p:to>
                                    </p:set>
                                    <p:animEffect transition="in" filter="wipe(left)">
                                      <p:cBhvr>
                                        <p:cTn id="65" dur="500"/>
                                        <p:tgtEl>
                                          <p:spTgt spid="18128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8" fill="hold" grpId="0" nodeType="clickEffect">
                                  <p:stCondLst>
                                    <p:cond delay="0"/>
                                  </p:stCondLst>
                                  <p:childTnLst>
                                    <p:set>
                                      <p:cBhvr>
                                        <p:cTn id="69" dur="1" fill="hold">
                                          <p:stCondLst>
                                            <p:cond delay="0"/>
                                          </p:stCondLst>
                                        </p:cTn>
                                        <p:tgtEl>
                                          <p:spTgt spid="181281"/>
                                        </p:tgtEl>
                                        <p:attrNameLst>
                                          <p:attrName>style.visibility</p:attrName>
                                        </p:attrNameLst>
                                      </p:cBhvr>
                                      <p:to>
                                        <p:strVal val="visible"/>
                                      </p:to>
                                    </p:set>
                                    <p:anim calcmode="lin" valueType="num">
                                      <p:cBhvr>
                                        <p:cTn id="70" dur="500" fill="hold"/>
                                        <p:tgtEl>
                                          <p:spTgt spid="181281"/>
                                        </p:tgtEl>
                                        <p:attrNameLst>
                                          <p:attrName>ppt_x</p:attrName>
                                        </p:attrNameLst>
                                      </p:cBhvr>
                                      <p:tavLst>
                                        <p:tav tm="0">
                                          <p:val>
                                            <p:strVal val="#ppt_x-#ppt_w/2"/>
                                          </p:val>
                                        </p:tav>
                                        <p:tav tm="100000">
                                          <p:val>
                                            <p:strVal val="#ppt_x"/>
                                          </p:val>
                                        </p:tav>
                                      </p:tavLst>
                                    </p:anim>
                                    <p:anim calcmode="lin" valueType="num">
                                      <p:cBhvr>
                                        <p:cTn id="71" dur="500" fill="hold"/>
                                        <p:tgtEl>
                                          <p:spTgt spid="181281"/>
                                        </p:tgtEl>
                                        <p:attrNameLst>
                                          <p:attrName>ppt_y</p:attrName>
                                        </p:attrNameLst>
                                      </p:cBhvr>
                                      <p:tavLst>
                                        <p:tav tm="0">
                                          <p:val>
                                            <p:strVal val="#ppt_y"/>
                                          </p:val>
                                        </p:tav>
                                        <p:tav tm="100000">
                                          <p:val>
                                            <p:strVal val="#ppt_y"/>
                                          </p:val>
                                        </p:tav>
                                      </p:tavLst>
                                    </p:anim>
                                    <p:anim calcmode="lin" valueType="num">
                                      <p:cBhvr>
                                        <p:cTn id="72" dur="500" fill="hold"/>
                                        <p:tgtEl>
                                          <p:spTgt spid="181281"/>
                                        </p:tgtEl>
                                        <p:attrNameLst>
                                          <p:attrName>ppt_w</p:attrName>
                                        </p:attrNameLst>
                                      </p:cBhvr>
                                      <p:tavLst>
                                        <p:tav tm="0">
                                          <p:val>
                                            <p:fltVal val="0"/>
                                          </p:val>
                                        </p:tav>
                                        <p:tav tm="100000">
                                          <p:val>
                                            <p:strVal val="#ppt_w"/>
                                          </p:val>
                                        </p:tav>
                                      </p:tavLst>
                                    </p:anim>
                                    <p:anim calcmode="lin" valueType="num">
                                      <p:cBhvr>
                                        <p:cTn id="73" dur="500" fill="hold"/>
                                        <p:tgtEl>
                                          <p:spTgt spid="181281"/>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xit" presetSubtype="2" fill="hold" nodeType="clickEffect">
                                  <p:stCondLst>
                                    <p:cond delay="0"/>
                                  </p:stCondLst>
                                  <p:childTnLst>
                                    <p:animEffect transition="out" filter="wipe(right)">
                                      <p:cBhvr>
                                        <p:cTn id="77" dur="500"/>
                                        <p:tgtEl>
                                          <p:spTgt spid="181271"/>
                                        </p:tgtEl>
                                      </p:cBhvr>
                                    </p:animEffect>
                                    <p:set>
                                      <p:cBhvr>
                                        <p:cTn id="78" dur="1" fill="hold">
                                          <p:stCondLst>
                                            <p:cond delay="499"/>
                                          </p:stCondLst>
                                        </p:cTn>
                                        <p:tgtEl>
                                          <p:spTgt spid="181271"/>
                                        </p:tgtEl>
                                        <p:attrNameLst>
                                          <p:attrName>style.visibility</p:attrName>
                                        </p:attrNameLst>
                                      </p:cBhvr>
                                      <p:to>
                                        <p:strVal val="hidden"/>
                                      </p:to>
                                    </p:set>
                                  </p:childTnLst>
                                </p:cTn>
                              </p:par>
                            </p:childTnLst>
                          </p:cTn>
                        </p:par>
                        <p:par>
                          <p:cTn id="79" fill="hold" nodeType="afterGroup">
                            <p:stCondLst>
                              <p:cond delay="500"/>
                            </p:stCondLst>
                            <p:childTnLst>
                              <p:par>
                                <p:cTn id="80" presetID="22" presetClass="entr" presetSubtype="2" fill="hold" nodeType="afterEffect">
                                  <p:stCondLst>
                                    <p:cond delay="0"/>
                                  </p:stCondLst>
                                  <p:childTnLst>
                                    <p:set>
                                      <p:cBhvr>
                                        <p:cTn id="81" dur="1" fill="hold">
                                          <p:stCondLst>
                                            <p:cond delay="0"/>
                                          </p:stCondLst>
                                        </p:cTn>
                                        <p:tgtEl>
                                          <p:spTgt spid="181282"/>
                                        </p:tgtEl>
                                        <p:attrNameLst>
                                          <p:attrName>style.visibility</p:attrName>
                                        </p:attrNameLst>
                                      </p:cBhvr>
                                      <p:to>
                                        <p:strVal val="visible"/>
                                      </p:to>
                                    </p:set>
                                    <p:animEffect transition="in" filter="wipe(right)">
                                      <p:cBhvr>
                                        <p:cTn id="82" dur="500"/>
                                        <p:tgtEl>
                                          <p:spTgt spid="18128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xit" presetSubtype="16" fill="hold" grpId="1" nodeType="clickEffect">
                                  <p:stCondLst>
                                    <p:cond delay="0"/>
                                  </p:stCondLst>
                                  <p:childTnLst>
                                    <p:animEffect transition="out" filter="box(in)">
                                      <p:cBhvr>
                                        <p:cTn id="86" dur="500"/>
                                        <p:tgtEl>
                                          <p:spTgt spid="181262"/>
                                        </p:tgtEl>
                                      </p:cBhvr>
                                    </p:animEffect>
                                    <p:set>
                                      <p:cBhvr>
                                        <p:cTn id="87" dur="1" fill="hold">
                                          <p:stCondLst>
                                            <p:cond delay="499"/>
                                          </p:stCondLst>
                                        </p:cTn>
                                        <p:tgtEl>
                                          <p:spTgt spid="181262"/>
                                        </p:tgtEl>
                                        <p:attrNameLst>
                                          <p:attrName>style.visibility</p:attrName>
                                        </p:attrNameLst>
                                      </p:cBhvr>
                                      <p:to>
                                        <p:strVal val="hidden"/>
                                      </p:to>
                                    </p:set>
                                  </p:childTnLst>
                                </p:cTn>
                              </p:par>
                              <p:par>
                                <p:cTn id="88" presetID="4" presetClass="exit" presetSubtype="16" fill="hold" nodeType="withEffect">
                                  <p:stCondLst>
                                    <p:cond delay="0"/>
                                  </p:stCondLst>
                                  <p:childTnLst>
                                    <p:animEffect transition="out" filter="box(in)">
                                      <p:cBhvr>
                                        <p:cTn id="89" dur="500"/>
                                        <p:tgtEl>
                                          <p:spTgt spid="181257"/>
                                        </p:tgtEl>
                                      </p:cBhvr>
                                    </p:animEffect>
                                    <p:set>
                                      <p:cBhvr>
                                        <p:cTn id="90" dur="1" fill="hold">
                                          <p:stCondLst>
                                            <p:cond delay="499"/>
                                          </p:stCondLst>
                                        </p:cTn>
                                        <p:tgtEl>
                                          <p:spTgt spid="181257"/>
                                        </p:tgtEl>
                                        <p:attrNameLst>
                                          <p:attrName>style.visibility</p:attrName>
                                        </p:attrNameLst>
                                      </p:cBhvr>
                                      <p:to>
                                        <p:strVal val="hidden"/>
                                      </p:to>
                                    </p:set>
                                  </p:childTnLst>
                                </p:cTn>
                              </p:par>
                              <p:par>
                                <p:cTn id="91" presetID="4" presetClass="exit" presetSubtype="16" fill="hold" nodeType="withEffect">
                                  <p:stCondLst>
                                    <p:cond delay="0"/>
                                  </p:stCondLst>
                                  <p:childTnLst>
                                    <p:animEffect transition="out" filter="box(in)">
                                      <p:cBhvr>
                                        <p:cTn id="92" dur="500"/>
                                        <p:tgtEl>
                                          <p:spTgt spid="181276"/>
                                        </p:tgtEl>
                                      </p:cBhvr>
                                    </p:animEffect>
                                    <p:set>
                                      <p:cBhvr>
                                        <p:cTn id="93" dur="1" fill="hold">
                                          <p:stCondLst>
                                            <p:cond delay="499"/>
                                          </p:stCondLst>
                                        </p:cTn>
                                        <p:tgtEl>
                                          <p:spTgt spid="181276"/>
                                        </p:tgtEl>
                                        <p:attrNameLst>
                                          <p:attrName>style.visibility</p:attrName>
                                        </p:attrNameLst>
                                      </p:cBhvr>
                                      <p:to>
                                        <p:strVal val="hidden"/>
                                      </p:to>
                                    </p:set>
                                  </p:childTnLst>
                                </p:cTn>
                              </p:par>
                            </p:childTnLst>
                          </p:cTn>
                        </p:par>
                        <p:par>
                          <p:cTn id="94" fill="hold" nodeType="afterGroup">
                            <p:stCondLst>
                              <p:cond delay="500"/>
                            </p:stCondLst>
                            <p:childTnLst>
                              <p:par>
                                <p:cTn id="95" presetID="2" presetClass="entr" presetSubtype="6" fill="hold" grpId="0" nodeType="afterEffect">
                                  <p:stCondLst>
                                    <p:cond delay="0"/>
                                  </p:stCondLst>
                                  <p:childTnLst>
                                    <p:set>
                                      <p:cBhvr>
                                        <p:cTn id="96" dur="1" fill="hold">
                                          <p:stCondLst>
                                            <p:cond delay="0"/>
                                          </p:stCondLst>
                                        </p:cTn>
                                        <p:tgtEl>
                                          <p:spTgt spid="181286"/>
                                        </p:tgtEl>
                                        <p:attrNameLst>
                                          <p:attrName>style.visibility</p:attrName>
                                        </p:attrNameLst>
                                      </p:cBhvr>
                                      <p:to>
                                        <p:strVal val="visible"/>
                                      </p:to>
                                    </p:set>
                                    <p:anim calcmode="lin" valueType="num">
                                      <p:cBhvr additive="base">
                                        <p:cTn id="97" dur="500" fill="hold"/>
                                        <p:tgtEl>
                                          <p:spTgt spid="181286"/>
                                        </p:tgtEl>
                                        <p:attrNameLst>
                                          <p:attrName>ppt_x</p:attrName>
                                        </p:attrNameLst>
                                      </p:cBhvr>
                                      <p:tavLst>
                                        <p:tav tm="0">
                                          <p:val>
                                            <p:strVal val="1+#ppt_w/2"/>
                                          </p:val>
                                        </p:tav>
                                        <p:tav tm="100000">
                                          <p:val>
                                            <p:strVal val="#ppt_x"/>
                                          </p:val>
                                        </p:tav>
                                      </p:tavLst>
                                    </p:anim>
                                    <p:anim calcmode="lin" valueType="num">
                                      <p:cBhvr additive="base">
                                        <p:cTn id="98" dur="500" fill="hold"/>
                                        <p:tgtEl>
                                          <p:spTgt spid="1812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61" grpId="0" animBg="1"/>
      <p:bldP spid="181261" grpId="1" animBg="1"/>
      <p:bldP spid="181262" grpId="0" animBg="1"/>
      <p:bldP spid="181262" grpId="1" animBg="1"/>
      <p:bldP spid="181269" grpId="0" autoUpdateAnimBg="0"/>
      <p:bldP spid="181270" grpId="0" animBg="1"/>
      <p:bldP spid="181275" grpId="0" animBg="1" autoUpdateAnimBg="0"/>
      <p:bldP spid="181281" grpId="0" animBg="1"/>
      <p:bldP spid="181286" grpId="0" animBg="1"/>
      <p:bldP spid="40" grpId="0"/>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9" name="Rectangle 3"/>
          <p:cNvSpPr>
            <a:spLocks noGrp="1" noChangeArrowheads="1"/>
          </p:cNvSpPr>
          <p:nvPr>
            <p:ph type="body" sz="half" idx="1"/>
          </p:nvPr>
        </p:nvSpPr>
        <p:spPr>
          <a:xfrm>
            <a:off x="629363" y="1854628"/>
            <a:ext cx="4931763" cy="3885512"/>
          </a:xfrm>
        </p:spPr>
        <p:txBody>
          <a:bodyPr/>
          <a:lstStyle/>
          <a:p>
            <a:r>
              <a:rPr lang="zh-CN" altLang="en-US" sz="2400" b="0" dirty="0">
                <a:latin typeface="微软雅黑" panose="020B0503020204020204" pitchFamily="34" charset="-122"/>
                <a:ea typeface="微软雅黑" panose="020B0503020204020204" pitchFamily="34" charset="-122"/>
              </a:rPr>
              <a:t>某些语言中不提供指针，如</a:t>
            </a:r>
            <a:r>
              <a:rPr lang="en-US" altLang="zh-CN" sz="2400" b="0" dirty="0">
                <a:latin typeface="微软雅黑" panose="020B0503020204020204" pitchFamily="34" charset="-122"/>
                <a:ea typeface="微软雅黑" panose="020B0503020204020204" pitchFamily="34" charset="-122"/>
              </a:rPr>
              <a:t>Java</a:t>
            </a:r>
            <a:r>
              <a:rPr lang="zh-CN" altLang="en-US" sz="2400" b="0" dirty="0">
                <a:latin typeface="微软雅黑" panose="020B0503020204020204" pitchFamily="34" charset="-122"/>
                <a:ea typeface="微软雅黑" panose="020B0503020204020204" pitchFamily="34" charset="-122"/>
              </a:rPr>
              <a:t>和</a:t>
            </a:r>
            <a:r>
              <a:rPr lang="en-US" altLang="zh-CN" sz="2400" b="0" dirty="0">
                <a:latin typeface="微软雅黑" panose="020B0503020204020204" pitchFamily="34" charset="-122"/>
                <a:ea typeface="微软雅黑" panose="020B0503020204020204" pitchFamily="34" charset="-122"/>
              </a:rPr>
              <a:t>Visual BASIC</a:t>
            </a:r>
            <a:r>
              <a:rPr lang="zh-CN" altLang="en-US" sz="2400" b="0" dirty="0">
                <a:latin typeface="微软雅黑" panose="020B0503020204020204" pitchFamily="34" charset="-122"/>
                <a:ea typeface="微软雅黑" panose="020B0503020204020204" pitchFamily="34" charset="-122"/>
              </a:rPr>
              <a:t>等，则只能通过其他方式来模拟指针</a:t>
            </a:r>
          </a:p>
          <a:p>
            <a:r>
              <a:rPr lang="zh-CN" altLang="en-US" sz="2400" b="0" dirty="0">
                <a:latin typeface="微软雅黑" panose="020B0503020204020204" pitchFamily="34" charset="-122"/>
                <a:ea typeface="微软雅黑" panose="020B0503020204020204" pitchFamily="34" charset="-122"/>
              </a:rPr>
              <a:t>采用数组模拟链表的指针，用以表示数据元素后继所存放位置</a:t>
            </a:r>
          </a:p>
          <a:p>
            <a:pPr lvl="1"/>
            <a:r>
              <a:rPr lang="zh-CN" altLang="en-US" sz="2000" b="0" dirty="0">
                <a:latin typeface="微软雅黑" panose="020B0503020204020204" pitchFamily="34" charset="-122"/>
                <a:ea typeface="微软雅黑" panose="020B0503020204020204" pitchFamily="34" charset="-122"/>
              </a:rPr>
              <a:t>数据元素的存储空间像顺序表一样是事先静态分配的 </a:t>
            </a:r>
          </a:p>
          <a:p>
            <a:pPr lvl="1"/>
            <a:r>
              <a:rPr lang="zh-CN" altLang="en-US" sz="2000" b="0" dirty="0">
                <a:latin typeface="微软雅黑" panose="020B0503020204020204" pitchFamily="34" charset="-122"/>
                <a:ea typeface="微软雅黑" panose="020B0503020204020204" pitchFamily="34" charset="-122"/>
              </a:rPr>
              <a:t>数据元素之间的关系像链表一样是显示的 </a:t>
            </a:r>
          </a:p>
        </p:txBody>
      </p:sp>
      <p:graphicFrame>
        <p:nvGraphicFramePr>
          <p:cNvPr id="76094" name="Group 318"/>
          <p:cNvGraphicFramePr>
            <a:graphicFrameLocks noGrp="1"/>
          </p:cNvGraphicFramePr>
          <p:nvPr>
            <p:ph sz="half" idx="2"/>
            <p:extLst/>
          </p:nvPr>
        </p:nvGraphicFramePr>
        <p:xfrm>
          <a:off x="6415421" y="1143219"/>
          <a:ext cx="3455987" cy="4754880"/>
        </p:xfrm>
        <a:graphic>
          <a:graphicData uri="http://schemas.openxmlformats.org/drawingml/2006/table">
            <a:tbl>
              <a:tblPr>
                <a:effectLst>
                  <a:outerShdw blurRad="50800" dist="38100" dir="8100000" algn="tr" rotWithShape="0">
                    <a:prstClr val="black">
                      <a:alpha val="40000"/>
                    </a:prstClr>
                  </a:outerShdw>
                </a:effectLst>
              </a:tblPr>
              <a:tblGrid>
                <a:gridCol w="1320800">
                  <a:extLst>
                    <a:ext uri="{9D8B030D-6E8A-4147-A177-3AD203B41FA5}">
                      <a16:colId xmlns:a16="http://schemas.microsoft.com/office/drawing/2014/main" val="20000"/>
                    </a:ext>
                  </a:extLst>
                </a:gridCol>
                <a:gridCol w="525462">
                  <a:extLst>
                    <a:ext uri="{9D8B030D-6E8A-4147-A177-3AD203B41FA5}">
                      <a16:colId xmlns:a16="http://schemas.microsoft.com/office/drawing/2014/main" val="20001"/>
                    </a:ext>
                  </a:extLst>
                </a:gridCol>
                <a:gridCol w="893763">
                  <a:extLst>
                    <a:ext uri="{9D8B030D-6E8A-4147-A177-3AD203B41FA5}">
                      <a16:colId xmlns:a16="http://schemas.microsoft.com/office/drawing/2014/main" val="20002"/>
                    </a:ext>
                  </a:extLst>
                </a:gridCol>
                <a:gridCol w="715962">
                  <a:extLst>
                    <a:ext uri="{9D8B030D-6E8A-4147-A177-3AD203B41FA5}">
                      <a16:colId xmlns:a16="http://schemas.microsoft.com/office/drawing/2014/main" val="20003"/>
                    </a:ext>
                  </a:extLst>
                </a:gridCol>
              </a:tblGrid>
              <a:tr h="244475">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data</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Next</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4150">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head=0</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2888">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kumimoji="0" lang="en-US" altLang="zh-CN" sz="1800" b="0"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9</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2888">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kumimoji="0" lang="en-US" altLang="zh-CN" sz="1800" b="0"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2888">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kumimoji="0" lang="en-US" altLang="zh-CN" sz="1800" b="0"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2888">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kumimoji="0" lang="en-US" altLang="zh-CN" sz="1800" b="0"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4150">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av=6</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6</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2888">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kumimoji="0" lang="en-US" altLang="zh-CN" sz="1800" b="0"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9</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4475">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4475">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5" name="Rectangle 5"/>
          <p:cNvSpPr>
            <a:spLocks noChangeArrowheads="1"/>
          </p:cNvSpPr>
          <p:nvPr/>
        </p:nvSpPr>
        <p:spPr bwMode="auto">
          <a:xfrm>
            <a:off x="849914" y="1143219"/>
            <a:ext cx="4490662" cy="71140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90000"/>
              </a:lnSpc>
              <a:spcBef>
                <a:spcPct val="20000"/>
              </a:spcBef>
              <a:spcAft>
                <a:spcPts val="0"/>
              </a:spcAft>
              <a:buClr>
                <a:srgbClr val="0033CC"/>
              </a:buClr>
              <a:buSzPct val="50000"/>
              <a:buFont typeface="Wingdings" panose="05000000000000000000" pitchFamily="2" charset="2"/>
              <a:buNone/>
              <a:tabLst/>
              <a:defRPr/>
            </a:pPr>
            <a:r>
              <a:rPr kumimoji="0" lang="en-US" altLang="zh-CN" sz="32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4</a:t>
            </a:r>
            <a:r>
              <a:rPr kumimoji="0" lang="zh-CN" altLang="en-US" sz="32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）静态链表</a:t>
            </a:r>
          </a:p>
        </p:txBody>
      </p:sp>
      <p:sp>
        <p:nvSpPr>
          <p:cNvPr id="2" name="矩形 1"/>
          <p:cNvSpPr/>
          <p:nvPr/>
        </p:nvSpPr>
        <p:spPr>
          <a:xfrm>
            <a:off x="8263054" y="1505415"/>
            <a:ext cx="1608354" cy="4392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0C0"/>
              </a:solidFill>
              <a:effectLst/>
              <a:uLnTx/>
              <a:uFillTx/>
              <a:latin typeface="Tahoma"/>
              <a:ea typeface="宋体"/>
              <a:cs typeface="+mn-cs"/>
            </a:endParaRPr>
          </a:p>
        </p:txBody>
      </p:sp>
    </p:spTree>
    <p:extLst>
      <p:ext uri="{BB962C8B-B14F-4D97-AF65-F5344CB8AC3E}">
        <p14:creationId xmlns:p14="http://schemas.microsoft.com/office/powerpoint/2010/main" val="225250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5779">
                                            <p:txEl>
                                              <p:pRg st="0" end="0"/>
                                            </p:txEl>
                                          </p:spTgt>
                                        </p:tgtEl>
                                        <p:attrNameLst>
                                          <p:attrName>style.visibility</p:attrName>
                                        </p:attrNameLst>
                                      </p:cBhvr>
                                      <p:to>
                                        <p:strVal val="visible"/>
                                      </p:to>
                                    </p:set>
                                    <p:anim calcmode="lin" valueType="num">
                                      <p:cBhvr>
                                        <p:cTn id="14" dur="500" fill="hold"/>
                                        <p:tgtEl>
                                          <p:spTgt spid="75779">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75779">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7577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5779">
                                            <p:txEl>
                                              <p:pRg st="1" end="1"/>
                                            </p:txEl>
                                          </p:spTgt>
                                        </p:tgtEl>
                                        <p:attrNameLst>
                                          <p:attrName>style.visibility</p:attrName>
                                        </p:attrNameLst>
                                      </p:cBhvr>
                                      <p:to>
                                        <p:strVal val="visible"/>
                                      </p:to>
                                    </p:set>
                                    <p:anim calcmode="lin" valueType="num">
                                      <p:cBhvr>
                                        <p:cTn id="21" dur="500" fill="hold"/>
                                        <p:tgtEl>
                                          <p:spTgt spid="75779">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75779">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75779">
                                            <p:txEl>
                                              <p:pRg st="1" end="1"/>
                                            </p:txEl>
                                          </p:spTgt>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5779">
                                            <p:txEl>
                                              <p:pRg st="2" end="2"/>
                                            </p:txEl>
                                          </p:spTgt>
                                        </p:tgtEl>
                                        <p:attrNameLst>
                                          <p:attrName>style.visibility</p:attrName>
                                        </p:attrNameLst>
                                      </p:cBhvr>
                                      <p:to>
                                        <p:strVal val="visible"/>
                                      </p:to>
                                    </p:set>
                                    <p:anim calcmode="lin" valueType="num">
                                      <p:cBhvr>
                                        <p:cTn id="26" dur="500" fill="hold"/>
                                        <p:tgtEl>
                                          <p:spTgt spid="75779">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75779">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75779">
                                            <p:txEl>
                                              <p:pRg st="2" end="2"/>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5779">
                                            <p:txEl>
                                              <p:pRg st="3" end="3"/>
                                            </p:txEl>
                                          </p:spTgt>
                                        </p:tgtEl>
                                        <p:attrNameLst>
                                          <p:attrName>style.visibility</p:attrName>
                                        </p:attrNameLst>
                                      </p:cBhvr>
                                      <p:to>
                                        <p:strVal val="visible"/>
                                      </p:to>
                                    </p:set>
                                    <p:anim calcmode="lin" valueType="num">
                                      <p:cBhvr>
                                        <p:cTn id="31" dur="500" fill="hold"/>
                                        <p:tgtEl>
                                          <p:spTgt spid="75779">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75779">
                                            <p:txEl>
                                              <p:pRg st="3" end="3"/>
                                            </p:txEl>
                                          </p:spTgt>
                                        </p:tgtEl>
                                        <p:attrNameLst>
                                          <p:attrName>ppt_h</p:attrName>
                                        </p:attrNameLst>
                                      </p:cBhvr>
                                      <p:tavLst>
                                        <p:tav tm="0">
                                          <p:val>
                                            <p:fltVal val="0"/>
                                          </p:val>
                                        </p:tav>
                                        <p:tav tm="100000">
                                          <p:val>
                                            <p:strVal val="#ppt_h"/>
                                          </p:val>
                                        </p:tav>
                                      </p:tavLst>
                                    </p:anim>
                                    <p:animEffect transition="in" filter="fade">
                                      <p:cBhvr>
                                        <p:cTn id="33" dur="500"/>
                                        <p:tgtEl>
                                          <p:spTgt spid="75779">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nodeType="clickEffect">
                                  <p:stCondLst>
                                    <p:cond delay="0"/>
                                  </p:stCondLst>
                                  <p:childTnLst>
                                    <p:set>
                                      <p:cBhvr>
                                        <p:cTn id="37" dur="1" fill="hold">
                                          <p:stCondLst>
                                            <p:cond delay="0"/>
                                          </p:stCondLst>
                                        </p:cTn>
                                        <p:tgtEl>
                                          <p:spTgt spid="76094"/>
                                        </p:tgtEl>
                                        <p:attrNameLst>
                                          <p:attrName>style.visibility</p:attrName>
                                        </p:attrNameLst>
                                      </p:cBhvr>
                                      <p:to>
                                        <p:strVal val="visible"/>
                                      </p:to>
                                    </p:set>
                                    <p:anim calcmode="lin" valueType="num">
                                      <p:cBhvr>
                                        <p:cTn id="38" dur="500" fill="hold"/>
                                        <p:tgtEl>
                                          <p:spTgt spid="76094"/>
                                        </p:tgtEl>
                                        <p:attrNameLst>
                                          <p:attrName>ppt_w</p:attrName>
                                        </p:attrNameLst>
                                      </p:cBhvr>
                                      <p:tavLst>
                                        <p:tav tm="0">
                                          <p:val>
                                            <p:fltVal val="0"/>
                                          </p:val>
                                        </p:tav>
                                        <p:tav tm="100000">
                                          <p:val>
                                            <p:strVal val="#ppt_w"/>
                                          </p:val>
                                        </p:tav>
                                      </p:tavLst>
                                    </p:anim>
                                    <p:anim calcmode="lin" valueType="num">
                                      <p:cBhvr>
                                        <p:cTn id="39" dur="500" fill="hold"/>
                                        <p:tgtEl>
                                          <p:spTgt spid="76094"/>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P spid="5" grpId="0"/>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8680" y="914400"/>
            <a:ext cx="9753600" cy="1143000"/>
          </a:xfrm>
        </p:spPr>
        <p:txBody>
          <a:bodyPr/>
          <a:lstStyle/>
          <a:p>
            <a:r>
              <a:rPr lang="zh-CN" altLang="en-US" b="1" dirty="0"/>
              <a:t>请同学们选择合适的数据结构并编程解决下列问题（课堂讨论）：</a:t>
            </a:r>
            <a:br>
              <a:rPr lang="zh-CN" altLang="en-US" b="1" dirty="0"/>
            </a:b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en-US" dirty="0"/>
              <a:t>线性表倒置</a:t>
            </a:r>
            <a:endParaRPr lang="en-US" altLang="zh-CN" dirty="0"/>
          </a:p>
          <a:p>
            <a:pPr lvl="1"/>
            <a:r>
              <a:rPr lang="zh-CN" altLang="en-US" sz="2800" dirty="0"/>
              <a:t>把线性表</a:t>
            </a:r>
            <a:r>
              <a:rPr lang="en-US" altLang="zh-CN" sz="2800" dirty="0"/>
              <a:t>(a</a:t>
            </a:r>
            <a:r>
              <a:rPr lang="en-US" altLang="zh-CN" sz="2800" baseline="-25000" dirty="0"/>
              <a:t>1</a:t>
            </a:r>
            <a:r>
              <a:rPr lang="zh-CN" altLang="en-US" sz="2800" dirty="0"/>
              <a:t>，</a:t>
            </a:r>
            <a:r>
              <a:rPr lang="en-US" altLang="zh-CN" sz="2800" dirty="0"/>
              <a:t>a</a:t>
            </a:r>
            <a:r>
              <a:rPr lang="en-US" altLang="zh-CN" sz="2800" baseline="-25000" dirty="0"/>
              <a:t>2</a:t>
            </a:r>
            <a:r>
              <a:rPr lang="zh-CN" altLang="en-US" sz="2800" dirty="0"/>
              <a:t>，</a:t>
            </a:r>
            <a:r>
              <a:rPr lang="en-US" altLang="zh-CN" sz="2800" dirty="0"/>
              <a:t>…,a</a:t>
            </a:r>
            <a:r>
              <a:rPr lang="en-US" altLang="zh-CN" sz="2800" baseline="-25000" dirty="0"/>
              <a:t>n</a:t>
            </a:r>
            <a:r>
              <a:rPr lang="en-US" altLang="zh-CN" sz="2800" dirty="0"/>
              <a:t>)</a:t>
            </a:r>
            <a:r>
              <a:rPr lang="zh-CN" altLang="en-US" sz="2800" dirty="0"/>
              <a:t> 变为</a:t>
            </a:r>
            <a:r>
              <a:rPr lang="en-US" altLang="zh-CN" sz="2800" dirty="0"/>
              <a:t>(a</a:t>
            </a:r>
            <a:r>
              <a:rPr lang="en-US" altLang="zh-CN" sz="2800" baseline="-25000" dirty="0"/>
              <a:t>n</a:t>
            </a:r>
            <a:r>
              <a:rPr lang="zh-CN" altLang="en-US" sz="2800" dirty="0"/>
              <a:t>，</a:t>
            </a:r>
            <a:r>
              <a:rPr lang="en-US" altLang="zh-CN" sz="2800" dirty="0"/>
              <a:t>a</a:t>
            </a:r>
            <a:r>
              <a:rPr lang="en-US" altLang="zh-CN" sz="2800" baseline="-25000" dirty="0"/>
              <a:t>n-1</a:t>
            </a:r>
            <a:r>
              <a:rPr lang="zh-CN" altLang="en-US" sz="2800" dirty="0"/>
              <a:t>，</a:t>
            </a:r>
            <a:r>
              <a:rPr lang="en-US" altLang="zh-CN" sz="2800" dirty="0"/>
              <a:t>…,a</a:t>
            </a:r>
            <a:r>
              <a:rPr lang="en-US" altLang="zh-CN" sz="2800" baseline="-25000" dirty="0"/>
              <a:t>1</a:t>
            </a:r>
            <a:r>
              <a:rPr lang="en-US" altLang="zh-CN" sz="2800" dirty="0"/>
              <a:t>) </a:t>
            </a:r>
          </a:p>
          <a:p>
            <a:pPr lvl="1"/>
            <a:endParaRPr lang="en-US" altLang="zh-CN" dirty="0"/>
          </a:p>
          <a:p>
            <a:r>
              <a:rPr lang="zh-CN" altLang="en-US" sz="3200" dirty="0"/>
              <a:t>线性表按照访问频度排序</a:t>
            </a:r>
            <a:endParaRPr lang="en-US" altLang="zh-CN" sz="3200" dirty="0"/>
          </a:p>
          <a:p>
            <a:pPr lvl="1"/>
            <a:r>
              <a:rPr lang="zh-CN" altLang="en-US" sz="2800" dirty="0"/>
              <a:t>设计一个在线性表中实现</a:t>
            </a:r>
            <a:r>
              <a:rPr lang="en-US" altLang="zh-CN" sz="2800" dirty="0"/>
              <a:t>Locate</a:t>
            </a:r>
            <a:r>
              <a:rPr lang="zh-CN" altLang="en-US" sz="2800" dirty="0"/>
              <a:t>运算的函数，使得线性表中所有结点按访问频度递减的顺序排列，以使访问频繁高的结点总是靠近表头 </a:t>
            </a:r>
          </a:p>
          <a:p>
            <a:endParaRPr lang="en-US" altLang="zh-CN" dirty="0">
              <a:hlinkClick r:id="rId2" action="ppaction://hlinkpres?slideindex=1&amp;slidetitle="/>
            </a:endParaRPr>
          </a:p>
          <a:p>
            <a:r>
              <a:rPr lang="zh-CN" altLang="en-US" dirty="0"/>
              <a:t>一元多项式相加</a:t>
            </a:r>
            <a:endParaRPr lang="en-US" altLang="zh-CN" dirty="0"/>
          </a:p>
          <a:p>
            <a:pPr lvl="1"/>
            <a:r>
              <a:rPr kumimoji="1" lang="zh-CN" altLang="en-US" sz="2800" dirty="0">
                <a:latin typeface="Times New Roman" pitchFamily="18" charset="0"/>
              </a:rPr>
              <a:t>已知</a:t>
            </a:r>
            <a:r>
              <a:rPr kumimoji="1" lang="en-US" altLang="zh-CN" sz="2800" dirty="0" err="1">
                <a:latin typeface="Times New Roman" pitchFamily="18" charset="0"/>
              </a:rPr>
              <a:t>P</a:t>
            </a:r>
            <a:r>
              <a:rPr kumimoji="1" lang="en-US" altLang="zh-CN" sz="2800" baseline="-25000" dirty="0" err="1">
                <a:latin typeface="Times New Roman" pitchFamily="18" charset="0"/>
              </a:rPr>
              <a:t>n</a:t>
            </a:r>
            <a:r>
              <a:rPr kumimoji="1" lang="en-US" altLang="zh-CN" sz="2800" dirty="0">
                <a:latin typeface="Times New Roman" pitchFamily="18" charset="0"/>
              </a:rPr>
              <a:t>(x) = 5x</a:t>
            </a:r>
            <a:r>
              <a:rPr kumimoji="1" lang="en-US" altLang="zh-CN" sz="2800" baseline="30000" dirty="0">
                <a:latin typeface="Times New Roman" pitchFamily="18" charset="0"/>
              </a:rPr>
              <a:t>4</a:t>
            </a:r>
            <a:r>
              <a:rPr kumimoji="1" lang="en-US" altLang="zh-CN" sz="2800" dirty="0">
                <a:latin typeface="Times New Roman" pitchFamily="18" charset="0"/>
              </a:rPr>
              <a:t> -8x</a:t>
            </a:r>
            <a:r>
              <a:rPr kumimoji="1" lang="en-US" altLang="zh-CN" sz="2800" baseline="30000" dirty="0">
                <a:latin typeface="Times New Roman" pitchFamily="18" charset="0"/>
              </a:rPr>
              <a:t>3</a:t>
            </a:r>
            <a:r>
              <a:rPr kumimoji="1" lang="en-US" altLang="zh-CN" sz="2800" dirty="0">
                <a:latin typeface="Times New Roman" pitchFamily="18" charset="0"/>
              </a:rPr>
              <a:t> + 11x</a:t>
            </a:r>
            <a:r>
              <a:rPr kumimoji="1" lang="en-US" altLang="zh-CN" sz="2800" baseline="30000" dirty="0">
                <a:latin typeface="Times New Roman" pitchFamily="18" charset="0"/>
              </a:rPr>
              <a:t>2</a:t>
            </a:r>
            <a:r>
              <a:rPr kumimoji="1" lang="en-US" altLang="zh-CN" sz="2800" dirty="0">
                <a:latin typeface="Times New Roman" pitchFamily="18" charset="0"/>
              </a:rPr>
              <a:t> +6x+1</a:t>
            </a:r>
            <a:endParaRPr kumimoji="1" lang="en-US" altLang="zh-CN" sz="2800" baseline="30000" dirty="0">
              <a:latin typeface="Times New Roman" pitchFamily="18" charset="0"/>
            </a:endParaRPr>
          </a:p>
          <a:p>
            <a:pPr lvl="1"/>
            <a:r>
              <a:rPr kumimoji="1" lang="en-US" altLang="zh-CN" sz="2800" dirty="0" err="1">
                <a:latin typeface="Times New Roman" pitchFamily="18" charset="0"/>
              </a:rPr>
              <a:t>Q</a:t>
            </a:r>
            <a:r>
              <a:rPr kumimoji="1" lang="en-US" altLang="zh-CN" sz="2800" baseline="-25000" dirty="0" err="1">
                <a:latin typeface="Times New Roman" pitchFamily="18" charset="0"/>
              </a:rPr>
              <a:t>n</a:t>
            </a:r>
            <a:r>
              <a:rPr kumimoji="1" lang="en-US" altLang="zh-CN" sz="2800" dirty="0">
                <a:latin typeface="Times New Roman" pitchFamily="18" charset="0"/>
              </a:rPr>
              <a:t>(x) = 3x</a:t>
            </a:r>
            <a:r>
              <a:rPr kumimoji="1" lang="en-US" altLang="zh-CN" sz="2800" baseline="30000" dirty="0">
                <a:latin typeface="Times New Roman" pitchFamily="18" charset="0"/>
              </a:rPr>
              <a:t>4</a:t>
            </a:r>
            <a:r>
              <a:rPr kumimoji="1" lang="en-US" altLang="zh-CN" sz="2800" dirty="0">
                <a:latin typeface="Times New Roman" pitchFamily="18" charset="0"/>
              </a:rPr>
              <a:t>+ 7x</a:t>
            </a:r>
            <a:r>
              <a:rPr kumimoji="1" lang="en-US" altLang="zh-CN" sz="2800" baseline="30000" dirty="0">
                <a:latin typeface="Times New Roman" pitchFamily="18" charset="0"/>
              </a:rPr>
              <a:t>3</a:t>
            </a:r>
            <a:r>
              <a:rPr kumimoji="1" lang="en-US" altLang="zh-CN" sz="2800" dirty="0">
                <a:latin typeface="Times New Roman" pitchFamily="18" charset="0"/>
              </a:rPr>
              <a:t> +x</a:t>
            </a:r>
            <a:r>
              <a:rPr kumimoji="1" lang="en-US" altLang="zh-CN" sz="2800" baseline="30000" dirty="0">
                <a:latin typeface="Times New Roman" pitchFamily="18" charset="0"/>
              </a:rPr>
              <a:t>2</a:t>
            </a:r>
            <a:r>
              <a:rPr kumimoji="1" lang="en-US" altLang="zh-CN" sz="2800" dirty="0">
                <a:latin typeface="Times New Roman" pitchFamily="18" charset="0"/>
              </a:rPr>
              <a:t> - 6x+14</a:t>
            </a:r>
          </a:p>
          <a:p>
            <a:pPr lvl="1"/>
            <a:r>
              <a:rPr kumimoji="1" lang="zh-CN" altLang="en-US" sz="2800" dirty="0">
                <a:latin typeface="Times New Roman" pitchFamily="18" charset="0"/>
              </a:rPr>
              <a:t>求</a:t>
            </a:r>
            <a:r>
              <a:rPr kumimoji="1" lang="en-US" altLang="zh-CN" sz="2800" dirty="0">
                <a:latin typeface="Times New Roman" pitchFamily="18" charset="0"/>
              </a:rPr>
              <a:t>Sum= </a:t>
            </a:r>
            <a:r>
              <a:rPr kumimoji="1" lang="en-US" altLang="zh-CN" sz="2800" dirty="0" err="1">
                <a:latin typeface="Times New Roman" pitchFamily="18" charset="0"/>
              </a:rPr>
              <a:t>P</a:t>
            </a:r>
            <a:r>
              <a:rPr kumimoji="1" lang="en-US" altLang="zh-CN" sz="2800" baseline="-25000" dirty="0" err="1">
                <a:latin typeface="Times New Roman" pitchFamily="18" charset="0"/>
              </a:rPr>
              <a:t>n</a:t>
            </a:r>
            <a:r>
              <a:rPr kumimoji="1" lang="en-US" altLang="zh-CN" sz="2800" dirty="0">
                <a:latin typeface="Times New Roman" pitchFamily="18" charset="0"/>
              </a:rPr>
              <a:t>(x)+ </a:t>
            </a:r>
            <a:r>
              <a:rPr kumimoji="1" lang="en-US" altLang="zh-CN" sz="2800" dirty="0" err="1">
                <a:latin typeface="Times New Roman" pitchFamily="18" charset="0"/>
              </a:rPr>
              <a:t>Q</a:t>
            </a:r>
            <a:r>
              <a:rPr kumimoji="1" lang="en-US" altLang="zh-CN" sz="2800" baseline="-25000" dirty="0" err="1">
                <a:latin typeface="Times New Roman" pitchFamily="18" charset="0"/>
              </a:rPr>
              <a:t>n</a:t>
            </a:r>
            <a:r>
              <a:rPr kumimoji="1" lang="en-US" altLang="zh-CN" sz="2800" dirty="0">
                <a:latin typeface="Times New Roman" pitchFamily="18" charset="0"/>
              </a:rPr>
              <a:t>(x)</a:t>
            </a:r>
          </a:p>
          <a:p>
            <a:pPr lvl="1"/>
            <a:endParaRPr kumimoji="1" lang="en-US" altLang="zh-CN" sz="2800" dirty="0">
              <a:latin typeface="Times New Roman" pitchFamily="18" charset="0"/>
            </a:endParaRPr>
          </a:p>
          <a:p>
            <a:pPr lvl="1"/>
            <a:endParaRPr kumimoji="1" lang="en-US" altLang="zh-CN" sz="2800" dirty="0">
              <a:latin typeface="Times New Roman" pitchFamily="18" charset="0"/>
            </a:endParaRPr>
          </a:p>
          <a:p>
            <a:pPr lvl="1"/>
            <a:endParaRPr lang="en-US" altLang="zh-CN" dirty="0"/>
          </a:p>
          <a:p>
            <a:endParaRPr lang="zh-CN" altLang="en-US" dirty="0"/>
          </a:p>
        </p:txBody>
      </p:sp>
    </p:spTree>
    <p:extLst>
      <p:ext uri="{BB962C8B-B14F-4D97-AF65-F5344CB8AC3E}">
        <p14:creationId xmlns:p14="http://schemas.microsoft.com/office/powerpoint/2010/main" val="341601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3883353829"/>
              </p:ext>
            </p:extLst>
          </p:nvPr>
        </p:nvGraphicFramePr>
        <p:xfrm>
          <a:off x="3719736" y="960439"/>
          <a:ext cx="6408712" cy="5076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3"/>
          <p:cNvSpPr txBox="1">
            <a:spLocks noChangeArrowheads="1"/>
          </p:cNvSpPr>
          <p:nvPr/>
        </p:nvSpPr>
        <p:spPr>
          <a:xfrm>
            <a:off x="-4200525" y="1059862"/>
            <a:ext cx="8401050" cy="674688"/>
          </a:xfrm>
          <a:prstGeom prst="rect">
            <a:avLst/>
          </a:prstGeom>
        </p:spPr>
        <p:txBody>
          <a:bodyPr vert="horz" lIns="91440" tIns="45720" rIns="91440" bIns="45720" rtlCol="0" anchor="b">
            <a:normAutofit fontScale="90000" lnSpcReduction="10000"/>
          </a:bodyPr>
          <a:lstStyle>
            <a:lvl1pPr algn="r" defTabSz="914400" rtl="0" eaLnBrk="1" latinLnBrk="0" hangingPunct="1">
              <a:spcBef>
                <a:spcPct val="0"/>
              </a:spcBef>
              <a:buNone/>
              <a:defRPr sz="44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b="1" dirty="0"/>
              <a:t>计算问题分析</a:t>
            </a:r>
          </a:p>
        </p:txBody>
      </p:sp>
    </p:spTree>
    <p:extLst>
      <p:ext uri="{BB962C8B-B14F-4D97-AF65-F5344CB8AC3E}">
        <p14:creationId xmlns:p14="http://schemas.microsoft.com/office/powerpoint/2010/main" val="5507475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zh-CN" altLang="en-US" dirty="0">
                <a:solidFill>
                  <a:schemeClr val="tx2">
                    <a:lumMod val="25000"/>
                  </a:schemeClr>
                </a:solidFill>
              </a:rPr>
              <a:t>线性表的应用 </a:t>
            </a:r>
          </a:p>
        </p:txBody>
      </p:sp>
      <p:sp>
        <p:nvSpPr>
          <p:cNvPr id="8195" name="Rectangle 3"/>
          <p:cNvSpPr>
            <a:spLocks noGrp="1" noChangeArrowheads="1"/>
          </p:cNvSpPr>
          <p:nvPr>
            <p:ph type="body" idx="1"/>
          </p:nvPr>
        </p:nvSpPr>
        <p:spPr/>
        <p:txBody>
          <a:bodyPr/>
          <a:lstStyle/>
          <a:p>
            <a:r>
              <a:rPr lang="zh-CN" altLang="en-US" sz="2800" dirty="0">
                <a:solidFill>
                  <a:schemeClr val="tx2">
                    <a:lumMod val="25000"/>
                  </a:schemeClr>
                </a:solidFill>
              </a:rPr>
              <a:t>存储结构选择原则</a:t>
            </a:r>
          </a:p>
          <a:p>
            <a:pPr lvl="1">
              <a:buFont typeface="Wingdings" panose="05000000000000000000" pitchFamily="2" charset="2"/>
              <a:buNone/>
            </a:pPr>
            <a:r>
              <a:rPr lang="zh-CN" altLang="en-US" dirty="0">
                <a:solidFill>
                  <a:schemeClr val="tx2">
                    <a:lumMod val="25000"/>
                  </a:schemeClr>
                </a:solidFill>
              </a:rPr>
              <a:t>   各有优缺点，选择那一种存储结构由实际问题中的主要因素决定 </a:t>
            </a:r>
          </a:p>
          <a:p>
            <a:pPr lvl="1"/>
            <a:r>
              <a:rPr lang="en-US" altLang="zh-CN" dirty="0">
                <a:solidFill>
                  <a:schemeClr val="tx2">
                    <a:lumMod val="25000"/>
                  </a:schemeClr>
                </a:solidFill>
              </a:rPr>
              <a:t>(1)</a:t>
            </a:r>
            <a:r>
              <a:rPr lang="zh-CN" altLang="en-US" dirty="0">
                <a:solidFill>
                  <a:schemeClr val="tx2">
                    <a:lumMod val="25000"/>
                  </a:schemeClr>
                </a:solidFill>
              </a:rPr>
              <a:t>基于存储空间的考虑：线性表的长度或存储规模难以估计时，或数据元素动态变化较大时，使用链表</a:t>
            </a:r>
          </a:p>
          <a:p>
            <a:pPr lvl="1"/>
            <a:r>
              <a:rPr lang="en-US" altLang="zh-CN" dirty="0">
                <a:solidFill>
                  <a:schemeClr val="tx2">
                    <a:lumMod val="25000"/>
                  </a:schemeClr>
                </a:solidFill>
              </a:rPr>
              <a:t>(2)</a:t>
            </a:r>
            <a:r>
              <a:rPr lang="zh-CN" altLang="en-US" dirty="0">
                <a:solidFill>
                  <a:schemeClr val="tx2">
                    <a:lumMod val="25000"/>
                  </a:schemeClr>
                </a:solidFill>
              </a:rPr>
              <a:t>基于运算时间的考虑：经常做的是访问数据元素操作，插入删除操作极少时用顺序表</a:t>
            </a:r>
          </a:p>
          <a:p>
            <a:pPr lvl="1"/>
            <a:r>
              <a:rPr lang="en-US" altLang="zh-CN" dirty="0">
                <a:solidFill>
                  <a:schemeClr val="tx2">
                    <a:lumMod val="25000"/>
                  </a:schemeClr>
                </a:solidFill>
              </a:rPr>
              <a:t>(3)</a:t>
            </a:r>
            <a:r>
              <a:rPr lang="zh-CN" altLang="en-US" dirty="0">
                <a:solidFill>
                  <a:schemeClr val="tx2">
                    <a:lumMod val="25000"/>
                  </a:schemeClr>
                </a:solidFill>
              </a:rPr>
              <a:t>基于实现的考虑：顺序表的实现较为简单，链表的实现较为复杂 </a:t>
            </a:r>
            <a:r>
              <a:rPr lang="en-US" altLang="zh-CN" dirty="0">
                <a:solidFill>
                  <a:schemeClr val="tx2">
                    <a:lumMod val="25000"/>
                  </a:schemeClr>
                </a:solidFill>
              </a:rPr>
              <a:t>  </a:t>
            </a:r>
          </a:p>
        </p:txBody>
      </p:sp>
    </p:spTree>
    <p:extLst>
      <p:ext uri="{BB962C8B-B14F-4D97-AF65-F5344CB8AC3E}">
        <p14:creationId xmlns:p14="http://schemas.microsoft.com/office/powerpoint/2010/main" val="37024604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846264" y="1040202"/>
            <a:ext cx="7058025" cy="692150"/>
          </a:xfrm>
        </p:spPr>
        <p:txBody>
          <a:bodyPr/>
          <a:lstStyle/>
          <a:p>
            <a:r>
              <a:rPr lang="en-US" altLang="zh-CN" sz="2800" dirty="0">
                <a:solidFill>
                  <a:schemeClr val="tx2">
                    <a:lumMod val="25000"/>
                  </a:schemeClr>
                </a:solidFill>
              </a:rPr>
              <a:t>1. </a:t>
            </a:r>
            <a:r>
              <a:rPr lang="zh-CN" altLang="en-US" sz="2800" dirty="0">
                <a:solidFill>
                  <a:schemeClr val="tx2">
                    <a:lumMod val="25000"/>
                  </a:schemeClr>
                </a:solidFill>
              </a:rPr>
              <a:t>线性表倒置 </a:t>
            </a:r>
          </a:p>
        </p:txBody>
      </p:sp>
      <p:sp>
        <p:nvSpPr>
          <p:cNvPr id="9219" name="Rectangle 3"/>
          <p:cNvSpPr>
            <a:spLocks noGrp="1" noChangeArrowheads="1"/>
          </p:cNvSpPr>
          <p:nvPr>
            <p:ph type="body" idx="1"/>
          </p:nvPr>
        </p:nvSpPr>
        <p:spPr>
          <a:xfrm>
            <a:off x="1846264" y="1732352"/>
            <a:ext cx="8302625" cy="5472112"/>
          </a:xfrm>
        </p:spPr>
        <p:txBody>
          <a:bodyPr/>
          <a:lstStyle/>
          <a:p>
            <a:r>
              <a:rPr lang="zh-CN" altLang="en-US" sz="2400" dirty="0">
                <a:solidFill>
                  <a:schemeClr val="tx2">
                    <a:lumMod val="25000"/>
                  </a:schemeClr>
                </a:solidFill>
              </a:rPr>
              <a:t>问题：把线性表</a:t>
            </a:r>
            <a:r>
              <a:rPr lang="en-US" altLang="zh-CN" sz="2400" dirty="0">
                <a:solidFill>
                  <a:schemeClr val="tx2">
                    <a:lumMod val="25000"/>
                  </a:schemeClr>
                </a:solidFill>
              </a:rPr>
              <a:t>(a</a:t>
            </a:r>
            <a:r>
              <a:rPr lang="en-US" altLang="zh-CN" sz="2400" baseline="-25000" dirty="0">
                <a:solidFill>
                  <a:schemeClr val="tx2">
                    <a:lumMod val="25000"/>
                  </a:schemeClr>
                </a:solidFill>
              </a:rPr>
              <a:t>1</a:t>
            </a:r>
            <a:r>
              <a:rPr lang="zh-CN" altLang="en-US" sz="2400" dirty="0">
                <a:solidFill>
                  <a:schemeClr val="tx2">
                    <a:lumMod val="25000"/>
                  </a:schemeClr>
                </a:solidFill>
              </a:rPr>
              <a:t>，</a:t>
            </a:r>
            <a:r>
              <a:rPr lang="en-US" altLang="zh-CN" sz="2400" dirty="0">
                <a:solidFill>
                  <a:schemeClr val="tx2">
                    <a:lumMod val="25000"/>
                  </a:schemeClr>
                </a:solidFill>
              </a:rPr>
              <a:t>a</a:t>
            </a:r>
            <a:r>
              <a:rPr lang="en-US" altLang="zh-CN" sz="2400" baseline="-25000" dirty="0">
                <a:solidFill>
                  <a:schemeClr val="tx2">
                    <a:lumMod val="25000"/>
                  </a:schemeClr>
                </a:solidFill>
              </a:rPr>
              <a:t>2</a:t>
            </a:r>
            <a:r>
              <a:rPr lang="zh-CN" altLang="en-US" sz="2400" dirty="0">
                <a:solidFill>
                  <a:schemeClr val="tx2">
                    <a:lumMod val="25000"/>
                  </a:schemeClr>
                </a:solidFill>
              </a:rPr>
              <a:t>，</a:t>
            </a:r>
            <a:r>
              <a:rPr lang="en-US" altLang="zh-CN" sz="2400" dirty="0">
                <a:solidFill>
                  <a:schemeClr val="tx2">
                    <a:lumMod val="25000"/>
                  </a:schemeClr>
                </a:solidFill>
              </a:rPr>
              <a:t>…,a</a:t>
            </a:r>
            <a:r>
              <a:rPr lang="en-US" altLang="zh-CN" sz="2400" baseline="-25000" dirty="0">
                <a:solidFill>
                  <a:schemeClr val="tx2">
                    <a:lumMod val="25000"/>
                  </a:schemeClr>
                </a:solidFill>
              </a:rPr>
              <a:t>n</a:t>
            </a:r>
            <a:r>
              <a:rPr lang="en-US" altLang="zh-CN" sz="2400" dirty="0">
                <a:solidFill>
                  <a:schemeClr val="tx2">
                    <a:lumMod val="25000"/>
                  </a:schemeClr>
                </a:solidFill>
              </a:rPr>
              <a:t>)</a:t>
            </a:r>
            <a:r>
              <a:rPr lang="zh-CN" altLang="en-US" sz="2400" dirty="0">
                <a:solidFill>
                  <a:schemeClr val="tx2">
                    <a:lumMod val="25000"/>
                  </a:schemeClr>
                </a:solidFill>
              </a:rPr>
              <a:t> 变为</a:t>
            </a:r>
            <a:r>
              <a:rPr lang="en-US" altLang="zh-CN" sz="2400" dirty="0">
                <a:solidFill>
                  <a:schemeClr val="tx2">
                    <a:lumMod val="25000"/>
                  </a:schemeClr>
                </a:solidFill>
              </a:rPr>
              <a:t>(a</a:t>
            </a:r>
            <a:r>
              <a:rPr lang="en-US" altLang="zh-CN" sz="2400" baseline="-25000" dirty="0">
                <a:solidFill>
                  <a:schemeClr val="tx2">
                    <a:lumMod val="25000"/>
                  </a:schemeClr>
                </a:solidFill>
              </a:rPr>
              <a:t>n</a:t>
            </a:r>
            <a:r>
              <a:rPr lang="zh-CN" altLang="en-US" sz="2400" dirty="0">
                <a:solidFill>
                  <a:schemeClr val="tx2">
                    <a:lumMod val="25000"/>
                  </a:schemeClr>
                </a:solidFill>
              </a:rPr>
              <a:t>，</a:t>
            </a:r>
            <a:r>
              <a:rPr lang="en-US" altLang="zh-CN" sz="2400" dirty="0">
                <a:solidFill>
                  <a:schemeClr val="tx2">
                    <a:lumMod val="25000"/>
                  </a:schemeClr>
                </a:solidFill>
              </a:rPr>
              <a:t>a</a:t>
            </a:r>
            <a:r>
              <a:rPr lang="en-US" altLang="zh-CN" sz="2400" baseline="-25000" dirty="0">
                <a:solidFill>
                  <a:schemeClr val="tx2">
                    <a:lumMod val="25000"/>
                  </a:schemeClr>
                </a:solidFill>
              </a:rPr>
              <a:t>n-1</a:t>
            </a:r>
            <a:r>
              <a:rPr lang="zh-CN" altLang="en-US" sz="2400" dirty="0">
                <a:solidFill>
                  <a:schemeClr val="tx2">
                    <a:lumMod val="25000"/>
                  </a:schemeClr>
                </a:solidFill>
              </a:rPr>
              <a:t>，</a:t>
            </a:r>
            <a:r>
              <a:rPr lang="en-US" altLang="zh-CN" sz="2400" dirty="0">
                <a:solidFill>
                  <a:schemeClr val="tx2">
                    <a:lumMod val="25000"/>
                  </a:schemeClr>
                </a:solidFill>
              </a:rPr>
              <a:t>…,a</a:t>
            </a:r>
            <a:r>
              <a:rPr lang="en-US" altLang="zh-CN" sz="2400" baseline="-25000" dirty="0">
                <a:solidFill>
                  <a:schemeClr val="tx2">
                    <a:lumMod val="25000"/>
                  </a:schemeClr>
                </a:solidFill>
              </a:rPr>
              <a:t>1</a:t>
            </a:r>
            <a:r>
              <a:rPr lang="en-US" altLang="zh-CN" sz="2400" dirty="0">
                <a:solidFill>
                  <a:schemeClr val="tx2">
                    <a:lumMod val="25000"/>
                  </a:schemeClr>
                </a:solidFill>
              </a:rPr>
              <a:t>) </a:t>
            </a:r>
          </a:p>
          <a:p>
            <a:r>
              <a:rPr lang="zh-CN" altLang="en-US" sz="2400" dirty="0">
                <a:solidFill>
                  <a:schemeClr val="tx2">
                    <a:lumMod val="25000"/>
                  </a:schemeClr>
                </a:solidFill>
              </a:rPr>
              <a:t>算法：</a:t>
            </a:r>
          </a:p>
          <a:p>
            <a:pPr lvl="1"/>
            <a:r>
              <a:rPr lang="zh-CN" altLang="en-US" sz="2400" dirty="0">
                <a:solidFill>
                  <a:schemeClr val="tx2">
                    <a:lumMod val="25000"/>
                  </a:schemeClr>
                </a:solidFill>
              </a:rPr>
              <a:t>算法</a:t>
            </a:r>
            <a:r>
              <a:rPr lang="en-US" altLang="zh-CN" sz="2400" dirty="0">
                <a:solidFill>
                  <a:schemeClr val="tx2">
                    <a:lumMod val="25000"/>
                  </a:schemeClr>
                </a:solidFill>
              </a:rPr>
              <a:t>1</a:t>
            </a:r>
            <a:r>
              <a:rPr lang="zh-CN" altLang="en-US" sz="2400" dirty="0">
                <a:solidFill>
                  <a:schemeClr val="tx2">
                    <a:lumMod val="25000"/>
                  </a:schemeClr>
                </a:solidFill>
              </a:rPr>
              <a:t>：对应数据元素相交换，如</a:t>
            </a:r>
            <a:r>
              <a:rPr lang="en-US" altLang="zh-CN" sz="2400" dirty="0">
                <a:solidFill>
                  <a:schemeClr val="tx2">
                    <a:lumMod val="25000"/>
                  </a:schemeClr>
                </a:solidFill>
              </a:rPr>
              <a:t>a</a:t>
            </a:r>
            <a:r>
              <a:rPr lang="en-US" altLang="zh-CN" sz="2400" baseline="-25000" dirty="0">
                <a:solidFill>
                  <a:schemeClr val="tx2">
                    <a:lumMod val="25000"/>
                  </a:schemeClr>
                </a:solidFill>
              </a:rPr>
              <a:t>1</a:t>
            </a:r>
            <a:r>
              <a:rPr lang="zh-CN" altLang="en-US" sz="2400" dirty="0">
                <a:solidFill>
                  <a:schemeClr val="tx2">
                    <a:lumMod val="25000"/>
                  </a:schemeClr>
                </a:solidFill>
              </a:rPr>
              <a:t>与</a:t>
            </a:r>
            <a:r>
              <a:rPr lang="en-US" altLang="zh-CN" sz="2400" dirty="0">
                <a:solidFill>
                  <a:schemeClr val="tx2">
                    <a:lumMod val="25000"/>
                  </a:schemeClr>
                </a:solidFill>
              </a:rPr>
              <a:t>a</a:t>
            </a:r>
            <a:r>
              <a:rPr lang="en-US" altLang="zh-CN" sz="2400" baseline="-25000" dirty="0">
                <a:solidFill>
                  <a:schemeClr val="tx2">
                    <a:lumMod val="25000"/>
                  </a:schemeClr>
                </a:solidFill>
              </a:rPr>
              <a:t>n</a:t>
            </a:r>
            <a:r>
              <a:rPr lang="zh-CN" altLang="en-US" sz="2400" dirty="0">
                <a:solidFill>
                  <a:schemeClr val="tx2">
                    <a:lumMod val="25000"/>
                  </a:schemeClr>
                </a:solidFill>
              </a:rPr>
              <a:t>交换、</a:t>
            </a:r>
            <a:r>
              <a:rPr lang="en-US" altLang="zh-CN" sz="2400" dirty="0">
                <a:solidFill>
                  <a:schemeClr val="tx2">
                    <a:lumMod val="25000"/>
                  </a:schemeClr>
                </a:solidFill>
              </a:rPr>
              <a:t>a</a:t>
            </a:r>
            <a:r>
              <a:rPr lang="en-US" altLang="zh-CN" sz="2400" baseline="-25000" dirty="0">
                <a:solidFill>
                  <a:schemeClr val="tx2">
                    <a:lumMod val="25000"/>
                  </a:schemeClr>
                </a:solidFill>
              </a:rPr>
              <a:t>2</a:t>
            </a:r>
            <a:r>
              <a:rPr lang="zh-CN" altLang="en-US" sz="2400" dirty="0">
                <a:solidFill>
                  <a:schemeClr val="tx2">
                    <a:lumMod val="25000"/>
                  </a:schemeClr>
                </a:solidFill>
              </a:rPr>
              <a:t>与</a:t>
            </a:r>
            <a:r>
              <a:rPr lang="en-US" altLang="zh-CN" sz="2400" dirty="0">
                <a:solidFill>
                  <a:schemeClr val="tx2">
                    <a:lumMod val="25000"/>
                  </a:schemeClr>
                </a:solidFill>
              </a:rPr>
              <a:t>a</a:t>
            </a:r>
            <a:r>
              <a:rPr lang="en-US" altLang="zh-CN" sz="2400" baseline="-25000" dirty="0">
                <a:solidFill>
                  <a:schemeClr val="tx2">
                    <a:lumMod val="25000"/>
                  </a:schemeClr>
                </a:solidFill>
              </a:rPr>
              <a:t>n-1</a:t>
            </a:r>
            <a:r>
              <a:rPr lang="zh-CN" altLang="en-US" sz="2400" dirty="0">
                <a:solidFill>
                  <a:schemeClr val="tx2">
                    <a:lumMod val="25000"/>
                  </a:schemeClr>
                </a:solidFill>
              </a:rPr>
              <a:t>交换等等 </a:t>
            </a:r>
          </a:p>
          <a:p>
            <a:pPr lvl="1"/>
            <a:r>
              <a:rPr lang="zh-CN" altLang="en-US" sz="2400" dirty="0">
                <a:solidFill>
                  <a:schemeClr val="tx2">
                    <a:lumMod val="25000"/>
                  </a:schemeClr>
                </a:solidFill>
              </a:rPr>
              <a:t>算法</a:t>
            </a:r>
            <a:r>
              <a:rPr lang="en-US" altLang="zh-CN" sz="2400" dirty="0">
                <a:solidFill>
                  <a:schemeClr val="tx2">
                    <a:lumMod val="25000"/>
                  </a:schemeClr>
                </a:solidFill>
              </a:rPr>
              <a:t>2</a:t>
            </a:r>
            <a:r>
              <a:rPr lang="zh-CN" altLang="en-US" sz="2400" dirty="0">
                <a:solidFill>
                  <a:schemeClr val="tx2">
                    <a:lumMod val="25000"/>
                  </a:schemeClr>
                </a:solidFill>
              </a:rPr>
              <a:t>：前驱后继关系改变，即倒置前</a:t>
            </a:r>
            <a:r>
              <a:rPr lang="en-US" altLang="zh-CN" sz="2400" dirty="0">
                <a:solidFill>
                  <a:schemeClr val="tx2">
                    <a:lumMod val="25000"/>
                  </a:schemeClr>
                </a:solidFill>
              </a:rPr>
              <a:t>a</a:t>
            </a:r>
            <a:r>
              <a:rPr lang="en-US" altLang="zh-CN" sz="2400" baseline="-25000" dirty="0">
                <a:solidFill>
                  <a:schemeClr val="tx2">
                    <a:lumMod val="25000"/>
                  </a:schemeClr>
                </a:solidFill>
              </a:rPr>
              <a:t>1</a:t>
            </a:r>
            <a:r>
              <a:rPr lang="zh-CN" altLang="en-US" sz="2400" dirty="0">
                <a:solidFill>
                  <a:schemeClr val="tx2">
                    <a:lumMod val="25000"/>
                  </a:schemeClr>
                </a:solidFill>
              </a:rPr>
              <a:t>是</a:t>
            </a:r>
            <a:r>
              <a:rPr lang="en-US" altLang="zh-CN" sz="2400" dirty="0">
                <a:solidFill>
                  <a:schemeClr val="tx2">
                    <a:lumMod val="25000"/>
                  </a:schemeClr>
                </a:solidFill>
              </a:rPr>
              <a:t>a</a:t>
            </a:r>
            <a:r>
              <a:rPr lang="en-US" altLang="zh-CN" sz="2400" baseline="-25000" dirty="0">
                <a:solidFill>
                  <a:schemeClr val="tx2">
                    <a:lumMod val="25000"/>
                  </a:schemeClr>
                </a:solidFill>
              </a:rPr>
              <a:t>2</a:t>
            </a:r>
            <a:r>
              <a:rPr lang="zh-CN" altLang="en-US" sz="2400" dirty="0">
                <a:solidFill>
                  <a:schemeClr val="tx2">
                    <a:lumMod val="25000"/>
                  </a:schemeClr>
                </a:solidFill>
              </a:rPr>
              <a:t>的前驱、</a:t>
            </a:r>
            <a:r>
              <a:rPr lang="en-US" altLang="zh-CN" sz="2400" dirty="0">
                <a:solidFill>
                  <a:schemeClr val="tx2">
                    <a:lumMod val="25000"/>
                  </a:schemeClr>
                </a:solidFill>
              </a:rPr>
              <a:t>a</a:t>
            </a:r>
            <a:r>
              <a:rPr lang="en-US" altLang="zh-CN" sz="2400" baseline="-25000" dirty="0">
                <a:solidFill>
                  <a:schemeClr val="tx2">
                    <a:lumMod val="25000"/>
                  </a:schemeClr>
                </a:solidFill>
              </a:rPr>
              <a:t>2</a:t>
            </a:r>
            <a:r>
              <a:rPr lang="zh-CN" altLang="en-US" sz="2400" dirty="0">
                <a:solidFill>
                  <a:schemeClr val="tx2">
                    <a:lumMod val="25000"/>
                  </a:schemeClr>
                </a:solidFill>
              </a:rPr>
              <a:t>是</a:t>
            </a:r>
            <a:r>
              <a:rPr lang="en-US" altLang="zh-CN" sz="2400" dirty="0">
                <a:solidFill>
                  <a:schemeClr val="tx2">
                    <a:lumMod val="25000"/>
                  </a:schemeClr>
                </a:solidFill>
              </a:rPr>
              <a:t>a</a:t>
            </a:r>
            <a:r>
              <a:rPr lang="en-US" altLang="zh-CN" sz="2400" baseline="-25000" dirty="0">
                <a:solidFill>
                  <a:schemeClr val="tx2">
                    <a:lumMod val="25000"/>
                  </a:schemeClr>
                </a:solidFill>
              </a:rPr>
              <a:t>1</a:t>
            </a:r>
            <a:r>
              <a:rPr lang="zh-CN" altLang="en-US" sz="2400" dirty="0">
                <a:solidFill>
                  <a:schemeClr val="tx2">
                    <a:lumMod val="25000"/>
                  </a:schemeClr>
                </a:solidFill>
              </a:rPr>
              <a:t>后继，倒置后</a:t>
            </a:r>
            <a:r>
              <a:rPr lang="en-US" altLang="zh-CN" sz="2400" dirty="0">
                <a:solidFill>
                  <a:schemeClr val="tx2">
                    <a:lumMod val="25000"/>
                  </a:schemeClr>
                </a:solidFill>
              </a:rPr>
              <a:t>a</a:t>
            </a:r>
            <a:r>
              <a:rPr lang="en-US" altLang="zh-CN" sz="2400" baseline="-25000" dirty="0">
                <a:solidFill>
                  <a:schemeClr val="tx2">
                    <a:lumMod val="25000"/>
                  </a:schemeClr>
                </a:solidFill>
              </a:rPr>
              <a:t>1</a:t>
            </a:r>
            <a:r>
              <a:rPr lang="zh-CN" altLang="en-US" sz="2400" dirty="0">
                <a:solidFill>
                  <a:schemeClr val="tx2">
                    <a:lumMod val="25000"/>
                  </a:schemeClr>
                </a:solidFill>
              </a:rPr>
              <a:t>是</a:t>
            </a:r>
            <a:r>
              <a:rPr lang="en-US" altLang="zh-CN" sz="2400" dirty="0">
                <a:solidFill>
                  <a:schemeClr val="tx2">
                    <a:lumMod val="25000"/>
                  </a:schemeClr>
                </a:solidFill>
              </a:rPr>
              <a:t>a</a:t>
            </a:r>
            <a:r>
              <a:rPr lang="en-US" altLang="zh-CN" sz="2400" baseline="-25000" dirty="0">
                <a:solidFill>
                  <a:schemeClr val="tx2">
                    <a:lumMod val="25000"/>
                  </a:schemeClr>
                </a:solidFill>
              </a:rPr>
              <a:t>2</a:t>
            </a:r>
            <a:r>
              <a:rPr lang="zh-CN" altLang="en-US" sz="2400" dirty="0">
                <a:solidFill>
                  <a:schemeClr val="tx2">
                    <a:lumMod val="25000"/>
                  </a:schemeClr>
                </a:solidFill>
              </a:rPr>
              <a:t>的后继、</a:t>
            </a:r>
            <a:r>
              <a:rPr lang="en-US" altLang="zh-CN" sz="2400" dirty="0">
                <a:solidFill>
                  <a:schemeClr val="tx2">
                    <a:lumMod val="25000"/>
                  </a:schemeClr>
                </a:solidFill>
              </a:rPr>
              <a:t>a</a:t>
            </a:r>
            <a:r>
              <a:rPr lang="en-US" altLang="zh-CN" sz="2400" baseline="-25000" dirty="0">
                <a:solidFill>
                  <a:schemeClr val="tx2">
                    <a:lumMod val="25000"/>
                  </a:schemeClr>
                </a:solidFill>
              </a:rPr>
              <a:t>2</a:t>
            </a:r>
            <a:r>
              <a:rPr lang="zh-CN" altLang="en-US" sz="2400" dirty="0">
                <a:solidFill>
                  <a:schemeClr val="tx2">
                    <a:lumMod val="25000"/>
                  </a:schemeClr>
                </a:solidFill>
              </a:rPr>
              <a:t>是</a:t>
            </a:r>
            <a:r>
              <a:rPr lang="en-US" altLang="zh-CN" sz="2400" dirty="0">
                <a:solidFill>
                  <a:schemeClr val="tx2">
                    <a:lumMod val="25000"/>
                  </a:schemeClr>
                </a:solidFill>
              </a:rPr>
              <a:t>a</a:t>
            </a:r>
            <a:r>
              <a:rPr lang="en-US" altLang="zh-CN" sz="2400" baseline="-25000" dirty="0">
                <a:solidFill>
                  <a:schemeClr val="tx2">
                    <a:lumMod val="25000"/>
                  </a:schemeClr>
                </a:solidFill>
              </a:rPr>
              <a:t>1</a:t>
            </a:r>
            <a:r>
              <a:rPr lang="zh-CN" altLang="en-US" sz="2400" dirty="0">
                <a:solidFill>
                  <a:schemeClr val="tx2">
                    <a:lumMod val="25000"/>
                  </a:schemeClr>
                </a:solidFill>
              </a:rPr>
              <a:t>前驱，</a:t>
            </a:r>
            <a:r>
              <a:rPr lang="en-US" altLang="zh-CN" sz="2400" dirty="0">
                <a:solidFill>
                  <a:schemeClr val="tx2">
                    <a:lumMod val="25000"/>
                  </a:schemeClr>
                </a:solidFill>
              </a:rPr>
              <a:t>…… </a:t>
            </a:r>
          </a:p>
          <a:p>
            <a:r>
              <a:rPr lang="zh-CN" altLang="en-US" sz="2400" dirty="0">
                <a:solidFill>
                  <a:schemeClr val="tx2">
                    <a:lumMod val="25000"/>
                  </a:schemeClr>
                </a:solidFill>
              </a:rPr>
              <a:t>实现：</a:t>
            </a:r>
          </a:p>
          <a:p>
            <a:pPr lvl="1"/>
            <a:r>
              <a:rPr lang="zh-CN" altLang="en-US" sz="2400" dirty="0">
                <a:solidFill>
                  <a:schemeClr val="tx2">
                    <a:lumMod val="25000"/>
                  </a:schemeClr>
                </a:solidFill>
              </a:rPr>
              <a:t>顺序表上实现</a:t>
            </a:r>
          </a:p>
          <a:p>
            <a:pPr lvl="1"/>
            <a:r>
              <a:rPr lang="zh-CN" altLang="en-US" sz="2400" dirty="0">
                <a:solidFill>
                  <a:schemeClr val="tx2">
                    <a:lumMod val="25000"/>
                  </a:schemeClr>
                </a:solidFill>
              </a:rPr>
              <a:t>单链表上实现</a:t>
            </a:r>
          </a:p>
        </p:txBody>
      </p:sp>
    </p:spTree>
    <p:extLst>
      <p:ext uri="{BB962C8B-B14F-4D97-AF65-F5344CB8AC3E}">
        <p14:creationId xmlns:p14="http://schemas.microsoft.com/office/powerpoint/2010/main" val="11181319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541464" y="721568"/>
            <a:ext cx="7058025" cy="692150"/>
          </a:xfrm>
        </p:spPr>
        <p:txBody>
          <a:bodyPr/>
          <a:lstStyle/>
          <a:p>
            <a:r>
              <a:rPr lang="en-US" altLang="zh-CN" sz="2800" dirty="0">
                <a:solidFill>
                  <a:schemeClr val="tx2">
                    <a:lumMod val="25000"/>
                  </a:schemeClr>
                </a:solidFill>
              </a:rPr>
              <a:t>1. </a:t>
            </a:r>
            <a:r>
              <a:rPr lang="zh-CN" altLang="en-US" sz="2800" dirty="0">
                <a:solidFill>
                  <a:schemeClr val="tx2">
                    <a:lumMod val="25000"/>
                  </a:schemeClr>
                </a:solidFill>
              </a:rPr>
              <a:t>线性表倒置 </a:t>
            </a:r>
          </a:p>
        </p:txBody>
      </p:sp>
      <p:sp>
        <p:nvSpPr>
          <p:cNvPr id="11267" name="Rectangle 3"/>
          <p:cNvSpPr>
            <a:spLocks noGrp="1" noChangeArrowheads="1"/>
          </p:cNvSpPr>
          <p:nvPr>
            <p:ph type="body" idx="1"/>
          </p:nvPr>
        </p:nvSpPr>
        <p:spPr>
          <a:xfrm>
            <a:off x="1455187" y="1197397"/>
            <a:ext cx="7942263" cy="5472112"/>
          </a:xfrm>
        </p:spPr>
        <p:txBody>
          <a:bodyPr/>
          <a:lstStyle/>
          <a:p>
            <a:pPr>
              <a:buFont typeface="Wingdings" panose="05000000000000000000" pitchFamily="2" charset="2"/>
              <a:buNone/>
            </a:pPr>
            <a:r>
              <a:rPr lang="zh-CN" altLang="en-US" sz="2400" dirty="0">
                <a:solidFill>
                  <a:schemeClr val="tx2">
                    <a:lumMod val="25000"/>
                  </a:schemeClr>
                </a:solidFill>
              </a:rPr>
              <a:t>在顺序表上按算法</a:t>
            </a:r>
            <a:r>
              <a:rPr lang="en-US" altLang="zh-CN" sz="2400" dirty="0">
                <a:solidFill>
                  <a:schemeClr val="tx2">
                    <a:lumMod val="25000"/>
                  </a:schemeClr>
                </a:solidFill>
              </a:rPr>
              <a:t>1</a:t>
            </a:r>
            <a:r>
              <a:rPr lang="zh-CN" altLang="en-US" sz="2400" dirty="0">
                <a:solidFill>
                  <a:schemeClr val="tx2">
                    <a:lumMod val="25000"/>
                  </a:schemeClr>
                </a:solidFill>
              </a:rPr>
              <a:t>（对应数据元素相交换）</a:t>
            </a:r>
          </a:p>
          <a:p>
            <a:pPr>
              <a:buFont typeface="Wingdings" panose="05000000000000000000" pitchFamily="2" charset="2"/>
              <a:buNone/>
            </a:pPr>
            <a:endParaRPr lang="zh-CN" altLang="en-US" sz="2400" dirty="0">
              <a:solidFill>
                <a:schemeClr val="tx2">
                  <a:lumMod val="25000"/>
                </a:schemeClr>
              </a:solidFill>
            </a:endParaRPr>
          </a:p>
          <a:p>
            <a:pPr>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void  </a:t>
            </a:r>
            <a:r>
              <a:rPr lang="en-US" altLang="zh-CN" sz="2400" dirty="0" err="1">
                <a:solidFill>
                  <a:schemeClr val="tx2">
                    <a:lumMod val="25000"/>
                  </a:schemeClr>
                </a:solidFill>
                <a:latin typeface="Times New Roman" panose="02020603050405020304" pitchFamily="18" charset="0"/>
              </a:rPr>
              <a:t>List_Reverse</a:t>
            </a:r>
            <a:r>
              <a:rPr lang="en-US" altLang="zh-CN" sz="2400" dirty="0">
                <a:solidFill>
                  <a:schemeClr val="tx2">
                    <a:lumMod val="25000"/>
                  </a:schemeClr>
                </a:solidFill>
                <a:latin typeface="Times New Roman" panose="02020603050405020304" pitchFamily="18" charset="0"/>
              </a:rPr>
              <a:t>(</a:t>
            </a:r>
            <a:r>
              <a:rPr lang="en-US" altLang="zh-CN" sz="2400" dirty="0" err="1">
                <a:solidFill>
                  <a:schemeClr val="tx2">
                    <a:lumMod val="25000"/>
                  </a:schemeClr>
                </a:solidFill>
                <a:latin typeface="Times New Roman" panose="02020603050405020304" pitchFamily="18" charset="0"/>
              </a:rPr>
              <a:t>ListPtr</a:t>
            </a:r>
            <a:r>
              <a:rPr lang="en-US" altLang="zh-CN" sz="2400" dirty="0">
                <a:solidFill>
                  <a:schemeClr val="tx2">
                    <a:lumMod val="25000"/>
                  </a:schemeClr>
                </a:solidFill>
                <a:latin typeface="Times New Roman" panose="02020603050405020304" pitchFamily="18" charset="0"/>
              </a:rPr>
              <a:t>  L){</a:t>
            </a:r>
          </a:p>
          <a:p>
            <a:pPr>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a:t>
            </a:r>
            <a:r>
              <a:rPr lang="en-US" altLang="zh-CN" sz="2400" dirty="0" err="1">
                <a:solidFill>
                  <a:schemeClr val="tx2">
                    <a:lumMod val="25000"/>
                  </a:schemeClr>
                </a:solidFill>
                <a:latin typeface="Times New Roman" panose="02020603050405020304" pitchFamily="18" charset="0"/>
              </a:rPr>
              <a:t>int</a:t>
            </a:r>
            <a:r>
              <a:rPr lang="en-US" altLang="zh-CN" sz="2400" dirty="0">
                <a:solidFill>
                  <a:schemeClr val="tx2">
                    <a:lumMod val="25000"/>
                  </a:schemeClr>
                </a:solidFill>
                <a:latin typeface="Times New Roman" panose="02020603050405020304" pitchFamily="18" charset="0"/>
              </a:rPr>
              <a:t> </a:t>
            </a:r>
            <a:r>
              <a:rPr lang="en-US" altLang="zh-CN" sz="2400" dirty="0" err="1">
                <a:solidFill>
                  <a:schemeClr val="tx2">
                    <a:lumMod val="25000"/>
                  </a:schemeClr>
                </a:solidFill>
                <a:latin typeface="Times New Roman" panose="02020603050405020304" pitchFamily="18" charset="0"/>
              </a:rPr>
              <a:t>i</a:t>
            </a:r>
            <a:r>
              <a:rPr lang="en-US" altLang="zh-CN" sz="2400" dirty="0">
                <a:solidFill>
                  <a:schemeClr val="tx2">
                    <a:lumMod val="25000"/>
                  </a:schemeClr>
                </a:solidFill>
                <a:latin typeface="Times New Roman" panose="02020603050405020304" pitchFamily="18" charset="0"/>
              </a:rPr>
              <a:t>=1, j=L-&gt;length;</a:t>
            </a:r>
          </a:p>
          <a:p>
            <a:pPr>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a:t>
            </a:r>
            <a:r>
              <a:rPr lang="en-US" altLang="zh-CN" sz="2400" dirty="0" err="1">
                <a:solidFill>
                  <a:schemeClr val="tx2">
                    <a:lumMod val="25000"/>
                  </a:schemeClr>
                </a:solidFill>
                <a:latin typeface="Times New Roman" panose="02020603050405020304" pitchFamily="18" charset="0"/>
              </a:rPr>
              <a:t>ElemType</a:t>
            </a:r>
            <a:r>
              <a:rPr lang="en-US" altLang="zh-CN" sz="2400" dirty="0">
                <a:solidFill>
                  <a:schemeClr val="tx2">
                    <a:lumMod val="25000"/>
                  </a:schemeClr>
                </a:solidFill>
                <a:latin typeface="Times New Roman" panose="02020603050405020304" pitchFamily="18" charset="0"/>
              </a:rPr>
              <a:t> temp;</a:t>
            </a:r>
          </a:p>
          <a:p>
            <a:pPr>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while (</a:t>
            </a:r>
            <a:r>
              <a:rPr lang="en-US" altLang="zh-CN" sz="2400" dirty="0" err="1">
                <a:solidFill>
                  <a:schemeClr val="tx2">
                    <a:lumMod val="25000"/>
                  </a:schemeClr>
                </a:solidFill>
                <a:latin typeface="Times New Roman" panose="02020603050405020304" pitchFamily="18" charset="0"/>
              </a:rPr>
              <a:t>i</a:t>
            </a:r>
            <a:r>
              <a:rPr lang="en-US" altLang="zh-CN" sz="2400" dirty="0">
                <a:solidFill>
                  <a:schemeClr val="tx2">
                    <a:lumMod val="25000"/>
                  </a:schemeClr>
                </a:solidFill>
                <a:latin typeface="Times New Roman" panose="02020603050405020304" pitchFamily="18" charset="0"/>
              </a:rPr>
              <a:t>&lt;j){</a:t>
            </a:r>
          </a:p>
          <a:p>
            <a:pPr>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temp=L-&gt;</a:t>
            </a:r>
            <a:r>
              <a:rPr lang="en-US" altLang="zh-CN" sz="2400" dirty="0" err="1">
                <a:solidFill>
                  <a:schemeClr val="tx2">
                    <a:lumMod val="25000"/>
                  </a:schemeClr>
                </a:solidFill>
                <a:latin typeface="Times New Roman" panose="02020603050405020304" pitchFamily="18" charset="0"/>
              </a:rPr>
              <a:t>elem</a:t>
            </a:r>
            <a:r>
              <a:rPr lang="en-US" altLang="zh-CN" sz="2400" dirty="0">
                <a:solidFill>
                  <a:schemeClr val="tx2">
                    <a:lumMod val="25000"/>
                  </a:schemeClr>
                </a:solidFill>
                <a:latin typeface="Times New Roman" panose="02020603050405020304" pitchFamily="18" charset="0"/>
              </a:rPr>
              <a:t>[</a:t>
            </a:r>
            <a:r>
              <a:rPr lang="en-US" altLang="zh-CN" sz="2400" dirty="0" err="1">
                <a:solidFill>
                  <a:schemeClr val="tx2">
                    <a:lumMod val="25000"/>
                  </a:schemeClr>
                </a:solidFill>
                <a:latin typeface="Times New Roman" panose="02020603050405020304" pitchFamily="18" charset="0"/>
              </a:rPr>
              <a:t>i</a:t>
            </a:r>
            <a:r>
              <a:rPr lang="en-US" altLang="zh-CN" sz="2400" dirty="0">
                <a:solidFill>
                  <a:schemeClr val="tx2">
                    <a:lumMod val="25000"/>
                  </a:schemeClr>
                </a:solidFill>
                <a:latin typeface="Times New Roman" panose="02020603050405020304" pitchFamily="18" charset="0"/>
              </a:rPr>
              <a:t>];</a:t>
            </a:r>
          </a:p>
          <a:p>
            <a:pPr>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L-&gt;</a:t>
            </a:r>
            <a:r>
              <a:rPr lang="en-US" altLang="zh-CN" sz="2400" dirty="0" err="1">
                <a:solidFill>
                  <a:schemeClr val="tx2">
                    <a:lumMod val="25000"/>
                  </a:schemeClr>
                </a:solidFill>
                <a:latin typeface="Times New Roman" panose="02020603050405020304" pitchFamily="18" charset="0"/>
              </a:rPr>
              <a:t>elem</a:t>
            </a:r>
            <a:r>
              <a:rPr lang="en-US" altLang="zh-CN" sz="2400" dirty="0">
                <a:solidFill>
                  <a:schemeClr val="tx2">
                    <a:lumMod val="25000"/>
                  </a:schemeClr>
                </a:solidFill>
                <a:latin typeface="Times New Roman" panose="02020603050405020304" pitchFamily="18" charset="0"/>
              </a:rPr>
              <a:t>[</a:t>
            </a:r>
            <a:r>
              <a:rPr lang="en-US" altLang="zh-CN" sz="2400" dirty="0" err="1">
                <a:solidFill>
                  <a:schemeClr val="tx2">
                    <a:lumMod val="25000"/>
                  </a:schemeClr>
                </a:solidFill>
                <a:latin typeface="Times New Roman" panose="02020603050405020304" pitchFamily="18" charset="0"/>
              </a:rPr>
              <a:t>i</a:t>
            </a:r>
            <a:r>
              <a:rPr lang="en-US" altLang="zh-CN" sz="2400" dirty="0">
                <a:solidFill>
                  <a:schemeClr val="tx2">
                    <a:lumMod val="25000"/>
                  </a:schemeClr>
                </a:solidFill>
                <a:latin typeface="Times New Roman" panose="02020603050405020304" pitchFamily="18" charset="0"/>
              </a:rPr>
              <a:t>]=L-&gt;</a:t>
            </a:r>
            <a:r>
              <a:rPr lang="en-US" altLang="zh-CN" sz="2400" dirty="0" err="1">
                <a:solidFill>
                  <a:schemeClr val="tx2">
                    <a:lumMod val="25000"/>
                  </a:schemeClr>
                </a:solidFill>
                <a:latin typeface="Times New Roman" panose="02020603050405020304" pitchFamily="18" charset="0"/>
              </a:rPr>
              <a:t>elem</a:t>
            </a:r>
            <a:r>
              <a:rPr lang="en-US" altLang="zh-CN" sz="2400" dirty="0">
                <a:solidFill>
                  <a:schemeClr val="tx2">
                    <a:lumMod val="25000"/>
                  </a:schemeClr>
                </a:solidFill>
                <a:latin typeface="Times New Roman" panose="02020603050405020304" pitchFamily="18" charset="0"/>
              </a:rPr>
              <a:t>[j];</a:t>
            </a:r>
          </a:p>
          <a:p>
            <a:pPr>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L-&gt;</a:t>
            </a:r>
            <a:r>
              <a:rPr lang="en-US" altLang="zh-CN" sz="2400" dirty="0" err="1">
                <a:solidFill>
                  <a:schemeClr val="tx2">
                    <a:lumMod val="25000"/>
                  </a:schemeClr>
                </a:solidFill>
                <a:latin typeface="Times New Roman" panose="02020603050405020304" pitchFamily="18" charset="0"/>
              </a:rPr>
              <a:t>elem</a:t>
            </a:r>
            <a:r>
              <a:rPr lang="en-US" altLang="zh-CN" sz="2400" dirty="0">
                <a:solidFill>
                  <a:schemeClr val="tx2">
                    <a:lumMod val="25000"/>
                  </a:schemeClr>
                </a:solidFill>
                <a:latin typeface="Times New Roman" panose="02020603050405020304" pitchFamily="18" charset="0"/>
              </a:rPr>
              <a:t>[j]=temp;</a:t>
            </a:r>
          </a:p>
          <a:p>
            <a:pPr>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a:t>
            </a:r>
            <a:r>
              <a:rPr lang="en-US" altLang="zh-CN" sz="2400" dirty="0" err="1">
                <a:solidFill>
                  <a:schemeClr val="tx2">
                    <a:lumMod val="25000"/>
                  </a:schemeClr>
                </a:solidFill>
                <a:latin typeface="Times New Roman" panose="02020603050405020304" pitchFamily="18" charset="0"/>
              </a:rPr>
              <a:t>i</a:t>
            </a:r>
            <a:r>
              <a:rPr lang="en-US" altLang="zh-CN" sz="2400" dirty="0">
                <a:solidFill>
                  <a:schemeClr val="tx2">
                    <a:lumMod val="25000"/>
                  </a:schemeClr>
                </a:solidFill>
                <a:latin typeface="Times New Roman" panose="02020603050405020304" pitchFamily="18" charset="0"/>
              </a:rPr>
              <a:t>++; j--;</a:t>
            </a:r>
          </a:p>
          <a:p>
            <a:pPr>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a:t>
            </a:r>
          </a:p>
          <a:p>
            <a:pPr>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a:t>
            </a:r>
            <a:endParaRPr lang="zh-CN" altLang="en-US" sz="2400" dirty="0">
              <a:solidFill>
                <a:schemeClr val="tx2">
                  <a:lumMod val="25000"/>
                </a:schemeClr>
              </a:solidFill>
              <a:latin typeface="Times New Roman" panose="02020603050405020304" pitchFamily="18" charset="0"/>
            </a:endParaRPr>
          </a:p>
        </p:txBody>
      </p:sp>
      <p:sp>
        <p:nvSpPr>
          <p:cNvPr id="186372" name="Text Box 4"/>
          <p:cNvSpPr txBox="1">
            <a:spLocks noChangeArrowheads="1"/>
          </p:cNvSpPr>
          <p:nvPr/>
        </p:nvSpPr>
        <p:spPr bwMode="auto">
          <a:xfrm>
            <a:off x="7824788" y="3068639"/>
            <a:ext cx="2303462" cy="7016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a:solidFill>
                  <a:prstClr val="white"/>
                </a:solidFill>
              </a:rPr>
              <a:t>思考：</a:t>
            </a:r>
          </a:p>
          <a:p>
            <a:pPr>
              <a:spcBef>
                <a:spcPct val="0"/>
              </a:spcBef>
              <a:buClrTx/>
              <a:buSzTx/>
              <a:buFontTx/>
              <a:buNone/>
            </a:pPr>
            <a:r>
              <a:rPr lang="zh-CN" altLang="en-US" sz="2000">
                <a:solidFill>
                  <a:prstClr val="white"/>
                </a:solidFill>
              </a:rPr>
              <a:t>能否用</a:t>
            </a:r>
            <a:r>
              <a:rPr lang="en-US" altLang="zh-CN" sz="2000">
                <a:solidFill>
                  <a:prstClr val="white"/>
                </a:solidFill>
              </a:rPr>
              <a:t>for</a:t>
            </a:r>
            <a:r>
              <a:rPr lang="zh-CN" altLang="en-US" sz="2000">
                <a:solidFill>
                  <a:prstClr val="white"/>
                </a:solidFill>
              </a:rPr>
              <a:t>循环？</a:t>
            </a:r>
          </a:p>
        </p:txBody>
      </p:sp>
    </p:spTree>
    <p:extLst>
      <p:ext uri="{BB962C8B-B14F-4D97-AF65-F5344CB8AC3E}">
        <p14:creationId xmlns:p14="http://schemas.microsoft.com/office/powerpoint/2010/main" val="3508365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6372"/>
                                        </p:tgtEl>
                                        <p:attrNameLst>
                                          <p:attrName>style.visibility</p:attrName>
                                        </p:attrNameLst>
                                      </p:cBhvr>
                                      <p:to>
                                        <p:strVal val="visible"/>
                                      </p:to>
                                    </p:set>
                                    <p:anim calcmode="lin" valueType="num">
                                      <p:cBhvr additive="base">
                                        <p:cTn id="7" dur="500" fill="hold"/>
                                        <p:tgtEl>
                                          <p:spTgt spid="186372"/>
                                        </p:tgtEl>
                                        <p:attrNameLst>
                                          <p:attrName>ppt_x</p:attrName>
                                        </p:attrNameLst>
                                      </p:cBhvr>
                                      <p:tavLst>
                                        <p:tav tm="0">
                                          <p:val>
                                            <p:strVal val="#ppt_x"/>
                                          </p:val>
                                        </p:tav>
                                        <p:tav tm="100000">
                                          <p:val>
                                            <p:strVal val="#ppt_x"/>
                                          </p:val>
                                        </p:tav>
                                      </p:tavLst>
                                    </p:anim>
                                    <p:anim calcmode="lin" valueType="num">
                                      <p:cBhvr additive="base">
                                        <p:cTn id="8" dur="500" fill="hold"/>
                                        <p:tgtEl>
                                          <p:spTgt spid="1863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591227" y="671804"/>
            <a:ext cx="7058025" cy="692150"/>
          </a:xfrm>
        </p:spPr>
        <p:txBody>
          <a:bodyPr/>
          <a:lstStyle/>
          <a:p>
            <a:r>
              <a:rPr lang="en-US" altLang="zh-CN" sz="2800" dirty="0">
                <a:solidFill>
                  <a:schemeClr val="tx2">
                    <a:lumMod val="25000"/>
                  </a:schemeClr>
                </a:solidFill>
              </a:rPr>
              <a:t>1. </a:t>
            </a:r>
            <a:r>
              <a:rPr lang="zh-CN" altLang="en-US" sz="2800" dirty="0">
                <a:solidFill>
                  <a:schemeClr val="tx2">
                    <a:lumMod val="25000"/>
                  </a:schemeClr>
                </a:solidFill>
              </a:rPr>
              <a:t>线性表倒置 </a:t>
            </a:r>
          </a:p>
        </p:txBody>
      </p:sp>
      <p:sp>
        <p:nvSpPr>
          <p:cNvPr id="13315" name="Rectangle 3"/>
          <p:cNvSpPr>
            <a:spLocks noGrp="1" noChangeArrowheads="1"/>
          </p:cNvSpPr>
          <p:nvPr>
            <p:ph type="body" idx="1"/>
          </p:nvPr>
        </p:nvSpPr>
        <p:spPr>
          <a:xfrm>
            <a:off x="1786489" y="1508417"/>
            <a:ext cx="7942263" cy="5040312"/>
          </a:xfrm>
        </p:spPr>
        <p:txBody>
          <a:bodyPr/>
          <a:lstStyle/>
          <a:p>
            <a:pPr>
              <a:lnSpc>
                <a:spcPct val="90000"/>
              </a:lnSpc>
              <a:buFont typeface="Wingdings" panose="05000000000000000000" pitchFamily="2" charset="2"/>
              <a:buNone/>
            </a:pPr>
            <a:r>
              <a:rPr lang="zh-CN" altLang="en-US" sz="2400" dirty="0">
                <a:solidFill>
                  <a:schemeClr val="tx2">
                    <a:lumMod val="25000"/>
                  </a:schemeClr>
                </a:solidFill>
              </a:rPr>
              <a:t>在单链表上按算法</a:t>
            </a:r>
            <a:r>
              <a:rPr lang="en-US" altLang="zh-CN" sz="2400" dirty="0">
                <a:solidFill>
                  <a:schemeClr val="tx2">
                    <a:lumMod val="25000"/>
                  </a:schemeClr>
                </a:solidFill>
              </a:rPr>
              <a:t>2</a:t>
            </a:r>
            <a:r>
              <a:rPr lang="zh-CN" altLang="en-US" sz="2400" dirty="0">
                <a:solidFill>
                  <a:schemeClr val="tx2">
                    <a:lumMod val="25000"/>
                  </a:schemeClr>
                </a:solidFill>
              </a:rPr>
              <a:t>（前驱后继关系互换）实现</a:t>
            </a:r>
            <a:r>
              <a:rPr lang="en-US" altLang="zh-CN" sz="2400" dirty="0">
                <a:solidFill>
                  <a:schemeClr val="tx2">
                    <a:lumMod val="25000"/>
                  </a:schemeClr>
                </a:solidFill>
              </a:rPr>
              <a:t>P.42</a:t>
            </a:r>
            <a:r>
              <a:rPr lang="zh-CN" altLang="en-US" sz="2400" dirty="0">
                <a:solidFill>
                  <a:schemeClr val="tx2">
                    <a:lumMod val="25000"/>
                  </a:schemeClr>
                </a:solidFill>
              </a:rPr>
              <a:t>：</a:t>
            </a:r>
          </a:p>
          <a:p>
            <a:pPr>
              <a:lnSpc>
                <a:spcPct val="90000"/>
              </a:lnSpc>
              <a:buFont typeface="Wingdings" panose="05000000000000000000" pitchFamily="2" charset="2"/>
              <a:buNone/>
            </a:pPr>
            <a:endParaRPr lang="zh-CN" altLang="en-US" sz="2400" dirty="0">
              <a:solidFill>
                <a:schemeClr val="tx2">
                  <a:lumMod val="25000"/>
                </a:schemeClr>
              </a:solidFill>
            </a:endParaRPr>
          </a:p>
          <a:p>
            <a:pPr>
              <a:lnSpc>
                <a:spcPct val="90000"/>
              </a:lnSpc>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void  </a:t>
            </a:r>
            <a:r>
              <a:rPr lang="en-US" altLang="zh-CN" sz="2400" dirty="0" err="1">
                <a:solidFill>
                  <a:schemeClr val="tx2">
                    <a:lumMod val="25000"/>
                  </a:schemeClr>
                </a:solidFill>
                <a:latin typeface="Times New Roman" panose="02020603050405020304" pitchFamily="18" charset="0"/>
              </a:rPr>
              <a:t>List_Reverse</a:t>
            </a:r>
            <a:r>
              <a:rPr lang="en-US" altLang="zh-CN" sz="2400" dirty="0">
                <a:solidFill>
                  <a:schemeClr val="tx2">
                    <a:lumMod val="25000"/>
                  </a:schemeClr>
                </a:solidFill>
                <a:latin typeface="Times New Roman" panose="02020603050405020304" pitchFamily="18" charset="0"/>
              </a:rPr>
              <a:t>(</a:t>
            </a:r>
            <a:r>
              <a:rPr lang="en-US" altLang="zh-CN" sz="2400" dirty="0" err="1">
                <a:solidFill>
                  <a:schemeClr val="tx2">
                    <a:lumMod val="25000"/>
                  </a:schemeClr>
                </a:solidFill>
                <a:latin typeface="Times New Roman" panose="02020603050405020304" pitchFamily="18" charset="0"/>
              </a:rPr>
              <a:t>ListPtr</a:t>
            </a:r>
            <a:r>
              <a:rPr lang="en-US" altLang="zh-CN" sz="2400" dirty="0">
                <a:solidFill>
                  <a:schemeClr val="tx2">
                    <a:lumMod val="25000"/>
                  </a:schemeClr>
                </a:solidFill>
                <a:latin typeface="Times New Roman" panose="02020603050405020304" pitchFamily="18" charset="0"/>
              </a:rPr>
              <a:t> L){</a:t>
            </a:r>
          </a:p>
          <a:p>
            <a:pPr>
              <a:lnSpc>
                <a:spcPct val="90000"/>
              </a:lnSpc>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a:t>
            </a:r>
            <a:r>
              <a:rPr lang="en-US" altLang="zh-CN" sz="2400" dirty="0" err="1">
                <a:solidFill>
                  <a:schemeClr val="tx2">
                    <a:lumMod val="25000"/>
                  </a:schemeClr>
                </a:solidFill>
                <a:latin typeface="Times New Roman" panose="02020603050405020304" pitchFamily="18" charset="0"/>
              </a:rPr>
              <a:t>ListNodePtr</a:t>
            </a:r>
            <a:r>
              <a:rPr lang="en-US" altLang="zh-CN" sz="2400" dirty="0">
                <a:solidFill>
                  <a:schemeClr val="tx2">
                    <a:lumMod val="25000"/>
                  </a:schemeClr>
                </a:solidFill>
                <a:latin typeface="Times New Roman" panose="02020603050405020304" pitchFamily="18" charset="0"/>
              </a:rPr>
              <a:t> q, p=(*L)-&gt;next;  /*p</a:t>
            </a:r>
            <a:r>
              <a:rPr lang="zh-CN" altLang="en-US" sz="2400" dirty="0">
                <a:solidFill>
                  <a:schemeClr val="tx2">
                    <a:lumMod val="25000"/>
                  </a:schemeClr>
                </a:solidFill>
                <a:latin typeface="Times New Roman" panose="02020603050405020304" pitchFamily="18" charset="0"/>
              </a:rPr>
              <a:t>指向第一个数据结点*</a:t>
            </a:r>
            <a:r>
              <a:rPr lang="en-US" altLang="zh-CN" sz="2400" dirty="0">
                <a:solidFill>
                  <a:schemeClr val="tx2">
                    <a:lumMod val="25000"/>
                  </a:schemeClr>
                </a:solidFill>
                <a:latin typeface="Times New Roman" panose="02020603050405020304" pitchFamily="18" charset="0"/>
              </a:rPr>
              <a:t>/</a:t>
            </a:r>
          </a:p>
          <a:p>
            <a:pPr>
              <a:lnSpc>
                <a:spcPct val="90000"/>
              </a:lnSpc>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(*L)-&gt;next=NULL;             /*</a:t>
            </a:r>
            <a:r>
              <a:rPr lang="zh-CN" altLang="en-US" sz="2400" dirty="0">
                <a:solidFill>
                  <a:schemeClr val="tx2">
                    <a:lumMod val="25000"/>
                  </a:schemeClr>
                </a:solidFill>
                <a:latin typeface="Times New Roman" panose="02020603050405020304" pitchFamily="18" charset="0"/>
              </a:rPr>
              <a:t>将原链表置为空表*</a:t>
            </a:r>
            <a:r>
              <a:rPr lang="en-US" altLang="zh-CN" sz="2400" dirty="0">
                <a:solidFill>
                  <a:schemeClr val="tx2">
                    <a:lumMod val="25000"/>
                  </a:schemeClr>
                </a:solidFill>
                <a:latin typeface="Times New Roman" panose="02020603050405020304" pitchFamily="18" charset="0"/>
              </a:rPr>
              <a:t>/  </a:t>
            </a:r>
          </a:p>
          <a:p>
            <a:pPr>
              <a:lnSpc>
                <a:spcPct val="90000"/>
              </a:lnSpc>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while (p){</a:t>
            </a:r>
          </a:p>
          <a:p>
            <a:pPr>
              <a:lnSpc>
                <a:spcPct val="90000"/>
              </a:lnSpc>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q=p;</a:t>
            </a:r>
          </a:p>
          <a:p>
            <a:pPr>
              <a:lnSpc>
                <a:spcPct val="90000"/>
              </a:lnSpc>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p=p-&gt;next;</a:t>
            </a:r>
          </a:p>
          <a:p>
            <a:pPr>
              <a:lnSpc>
                <a:spcPct val="90000"/>
              </a:lnSpc>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q-&gt;next=(*L)-&gt;next;        /*</a:t>
            </a:r>
            <a:r>
              <a:rPr lang="zh-CN" altLang="en-US" sz="2400" dirty="0">
                <a:solidFill>
                  <a:schemeClr val="tx2">
                    <a:lumMod val="25000"/>
                  </a:schemeClr>
                </a:solidFill>
                <a:latin typeface="Times New Roman" panose="02020603050405020304" pitchFamily="18" charset="0"/>
              </a:rPr>
              <a:t>插到头结点的后面*</a:t>
            </a:r>
            <a:r>
              <a:rPr lang="en-US" altLang="zh-CN" sz="2400" dirty="0">
                <a:solidFill>
                  <a:schemeClr val="tx2">
                    <a:lumMod val="25000"/>
                  </a:schemeClr>
                </a:solidFill>
                <a:latin typeface="Times New Roman" panose="02020603050405020304" pitchFamily="18" charset="0"/>
              </a:rPr>
              <a:t>/</a:t>
            </a:r>
          </a:p>
          <a:p>
            <a:pPr>
              <a:lnSpc>
                <a:spcPct val="90000"/>
              </a:lnSpc>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(*L)-&gt;next=q;</a:t>
            </a:r>
          </a:p>
          <a:p>
            <a:pPr>
              <a:lnSpc>
                <a:spcPct val="90000"/>
              </a:lnSpc>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    }</a:t>
            </a:r>
          </a:p>
          <a:p>
            <a:pPr>
              <a:lnSpc>
                <a:spcPct val="90000"/>
              </a:lnSpc>
              <a:buFont typeface="Wingdings" panose="05000000000000000000" pitchFamily="2" charset="2"/>
              <a:buNone/>
            </a:pPr>
            <a:r>
              <a:rPr lang="en-US" altLang="zh-CN" sz="2400" dirty="0">
                <a:solidFill>
                  <a:schemeClr val="tx2">
                    <a:lumMod val="25000"/>
                  </a:schemeClr>
                </a:solidFill>
                <a:latin typeface="Times New Roman" panose="02020603050405020304" pitchFamily="18" charset="0"/>
              </a:rPr>
              <a:t>}</a:t>
            </a:r>
            <a:endParaRPr lang="zh-CN" altLang="en-US" sz="2400" dirty="0">
              <a:solidFill>
                <a:schemeClr val="tx2">
                  <a:lumMod val="25000"/>
                </a:schemeClr>
              </a:solidFill>
              <a:latin typeface="Times New Roman" panose="02020603050405020304" pitchFamily="18" charset="0"/>
            </a:endParaRPr>
          </a:p>
        </p:txBody>
      </p:sp>
    </p:spTree>
    <p:extLst>
      <p:ext uri="{BB962C8B-B14F-4D97-AF65-F5344CB8AC3E}">
        <p14:creationId xmlns:p14="http://schemas.microsoft.com/office/powerpoint/2010/main" val="34835756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203941" y="690465"/>
            <a:ext cx="5113337" cy="692150"/>
          </a:xfrm>
        </p:spPr>
        <p:txBody>
          <a:bodyPr/>
          <a:lstStyle/>
          <a:p>
            <a:r>
              <a:rPr lang="en-US" altLang="zh-CN" sz="2800" dirty="0">
                <a:solidFill>
                  <a:schemeClr val="tx2">
                    <a:lumMod val="25000"/>
                  </a:schemeClr>
                </a:solidFill>
              </a:rPr>
              <a:t>2.</a:t>
            </a:r>
            <a:r>
              <a:rPr lang="zh-CN" altLang="en-US" sz="2800" dirty="0">
                <a:solidFill>
                  <a:schemeClr val="tx2">
                    <a:lumMod val="25000"/>
                  </a:schemeClr>
                </a:solidFill>
              </a:rPr>
              <a:t>线性表元素按照访问频度排序</a:t>
            </a:r>
          </a:p>
        </p:txBody>
      </p:sp>
      <p:sp>
        <p:nvSpPr>
          <p:cNvPr id="15363" name="Rectangle 3"/>
          <p:cNvSpPr>
            <a:spLocks noGrp="1" noChangeArrowheads="1"/>
          </p:cNvSpPr>
          <p:nvPr>
            <p:ph type="body" idx="1"/>
          </p:nvPr>
        </p:nvSpPr>
        <p:spPr>
          <a:xfrm>
            <a:off x="1283186" y="1234719"/>
            <a:ext cx="8280400" cy="5472112"/>
          </a:xfrm>
        </p:spPr>
        <p:txBody>
          <a:bodyPr/>
          <a:lstStyle/>
          <a:p>
            <a:r>
              <a:rPr lang="zh-CN" altLang="en-US" sz="2400" dirty="0">
                <a:solidFill>
                  <a:schemeClr val="tx2">
                    <a:lumMod val="25000"/>
                  </a:schemeClr>
                </a:solidFill>
              </a:rPr>
              <a:t>问题：设计一个在线性表中实现</a:t>
            </a:r>
            <a:r>
              <a:rPr lang="en-US" altLang="zh-CN" sz="2400" dirty="0">
                <a:solidFill>
                  <a:schemeClr val="tx2">
                    <a:lumMod val="25000"/>
                  </a:schemeClr>
                </a:solidFill>
              </a:rPr>
              <a:t>Locate</a:t>
            </a:r>
            <a:r>
              <a:rPr lang="zh-CN" altLang="en-US" sz="2400" dirty="0">
                <a:solidFill>
                  <a:schemeClr val="tx2">
                    <a:lumMod val="25000"/>
                  </a:schemeClr>
                </a:solidFill>
              </a:rPr>
              <a:t>运算的函数，使得线性表中所有结点按访问频度递减的顺序排列，以使访问频繁高的结点总是靠近表头 </a:t>
            </a:r>
          </a:p>
          <a:p>
            <a:r>
              <a:rPr lang="zh-CN" altLang="en-US" sz="2400" dirty="0">
                <a:solidFill>
                  <a:schemeClr val="tx2">
                    <a:lumMod val="25000"/>
                  </a:schemeClr>
                </a:solidFill>
              </a:rPr>
              <a:t>分析：运算主要包括</a:t>
            </a:r>
          </a:p>
          <a:p>
            <a:pPr lvl="1"/>
            <a:r>
              <a:rPr lang="zh-CN" altLang="en-US" sz="2400" dirty="0">
                <a:solidFill>
                  <a:schemeClr val="tx2">
                    <a:lumMod val="25000"/>
                  </a:schemeClr>
                </a:solidFill>
              </a:rPr>
              <a:t>查找</a:t>
            </a:r>
          </a:p>
          <a:p>
            <a:pPr lvl="1"/>
            <a:r>
              <a:rPr lang="zh-CN" altLang="en-US" sz="2400" dirty="0">
                <a:solidFill>
                  <a:schemeClr val="tx2">
                    <a:lumMod val="25000"/>
                  </a:schemeClr>
                </a:solidFill>
              </a:rPr>
              <a:t>如果该元素比前一个频繁，则需要将其向前移动，也就是插入和删除操作</a:t>
            </a:r>
          </a:p>
          <a:p>
            <a:r>
              <a:rPr lang="zh-CN" altLang="en-US" sz="2400" dirty="0">
                <a:solidFill>
                  <a:schemeClr val="tx2">
                    <a:lumMod val="25000"/>
                  </a:schemeClr>
                </a:solidFill>
              </a:rPr>
              <a:t>结构选择</a:t>
            </a:r>
          </a:p>
          <a:p>
            <a:pPr lvl="1"/>
            <a:r>
              <a:rPr lang="zh-CN" altLang="en-US" sz="2400" dirty="0">
                <a:solidFill>
                  <a:schemeClr val="tx2">
                    <a:lumMod val="25000"/>
                  </a:schemeClr>
                </a:solidFill>
              </a:rPr>
              <a:t>查找：顺序或者链式均可；插入删除：链式存储</a:t>
            </a:r>
          </a:p>
          <a:p>
            <a:pPr lvl="1"/>
            <a:r>
              <a:rPr lang="zh-CN" altLang="en-US" sz="2400" dirty="0">
                <a:solidFill>
                  <a:schemeClr val="tx2">
                    <a:lumMod val="25000"/>
                  </a:schemeClr>
                </a:solidFill>
              </a:rPr>
              <a:t>综合：选择链式</a:t>
            </a:r>
          </a:p>
          <a:p>
            <a:pPr lvl="1"/>
            <a:r>
              <a:rPr lang="zh-CN" altLang="en-US" sz="2400" dirty="0">
                <a:solidFill>
                  <a:schemeClr val="tx2">
                    <a:lumMod val="25000"/>
                  </a:schemeClr>
                </a:solidFill>
              </a:rPr>
              <a:t>哪种链式结构呢？</a:t>
            </a:r>
          </a:p>
          <a:p>
            <a:pPr lvl="2"/>
            <a:r>
              <a:rPr lang="zh-CN" altLang="en-US" dirty="0">
                <a:solidFill>
                  <a:schemeClr val="tx2">
                    <a:lumMod val="25000"/>
                  </a:schemeClr>
                </a:solidFill>
              </a:rPr>
              <a:t>涉及前驱操作：双向链表</a:t>
            </a:r>
          </a:p>
        </p:txBody>
      </p:sp>
    </p:spTree>
    <p:extLst>
      <p:ext uri="{BB962C8B-B14F-4D97-AF65-F5344CB8AC3E}">
        <p14:creationId xmlns:p14="http://schemas.microsoft.com/office/powerpoint/2010/main" val="29393026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75360" y="755904"/>
            <a:ext cx="10363200" cy="914400"/>
          </a:xfrm>
        </p:spPr>
        <p:txBody>
          <a:bodyPr/>
          <a:lstStyle/>
          <a:p>
            <a:r>
              <a:rPr lang="en-US" altLang="zh-CN" sz="2800" dirty="0">
                <a:solidFill>
                  <a:schemeClr val="tx2">
                    <a:lumMod val="25000"/>
                  </a:schemeClr>
                </a:solidFill>
              </a:rPr>
              <a:t>2.</a:t>
            </a:r>
            <a:r>
              <a:rPr lang="zh-CN" altLang="en-US" sz="2800" dirty="0">
                <a:solidFill>
                  <a:schemeClr val="tx2">
                    <a:lumMod val="25000"/>
                  </a:schemeClr>
                </a:solidFill>
              </a:rPr>
              <a:t>线性表元素按照访问频度排序</a:t>
            </a:r>
          </a:p>
        </p:txBody>
      </p:sp>
      <p:graphicFrame>
        <p:nvGraphicFramePr>
          <p:cNvPr id="193568" name="Group 32"/>
          <p:cNvGraphicFramePr>
            <a:graphicFrameLocks noGrp="1"/>
          </p:cNvGraphicFramePr>
          <p:nvPr>
            <p:ph idx="1"/>
            <p:extLst/>
          </p:nvPr>
        </p:nvGraphicFramePr>
        <p:xfrm>
          <a:off x="1219200" y="1784350"/>
          <a:ext cx="10363202" cy="504825"/>
        </p:xfrm>
        <a:graphic>
          <a:graphicData uri="http://schemas.openxmlformats.org/drawingml/2006/table">
            <a:tbl>
              <a:tblPr/>
              <a:tblGrid>
                <a:gridCol w="2589610">
                  <a:extLst>
                    <a:ext uri="{9D8B030D-6E8A-4147-A177-3AD203B41FA5}">
                      <a16:colId xmlns:a16="http://schemas.microsoft.com/office/drawing/2014/main" val="20000"/>
                    </a:ext>
                  </a:extLst>
                </a:gridCol>
                <a:gridCol w="2594372">
                  <a:extLst>
                    <a:ext uri="{9D8B030D-6E8A-4147-A177-3AD203B41FA5}">
                      <a16:colId xmlns:a16="http://schemas.microsoft.com/office/drawing/2014/main" val="20001"/>
                    </a:ext>
                  </a:extLst>
                </a:gridCol>
                <a:gridCol w="2584848">
                  <a:extLst>
                    <a:ext uri="{9D8B030D-6E8A-4147-A177-3AD203B41FA5}">
                      <a16:colId xmlns:a16="http://schemas.microsoft.com/office/drawing/2014/main" val="20002"/>
                    </a:ext>
                  </a:extLst>
                </a:gridCol>
                <a:gridCol w="2594372">
                  <a:extLst>
                    <a:ext uri="{9D8B030D-6E8A-4147-A177-3AD203B41FA5}">
                      <a16:colId xmlns:a16="http://schemas.microsoft.com/office/drawing/2014/main" val="20003"/>
                    </a:ext>
                  </a:extLst>
                </a:gridCol>
              </a:tblGrid>
              <a:tr h="504825">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prior</a:t>
                      </a:r>
                      <a:endParaRPr kumimoji="0" lang="en-US" altLang="zh-CN"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274194" marR="2741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err="1">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freq</a:t>
                      </a:r>
                      <a:endParaRPr kumimoji="0" lang="en-US" altLang="zh-CN"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274194" marR="2741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data</a:t>
                      </a:r>
                      <a:endParaRPr kumimoji="0" lang="en-US" altLang="zh-CN"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274194" marR="2741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next</a:t>
                      </a:r>
                      <a:endParaRPr kumimoji="0" lang="en-US" altLang="zh-CN"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274194" marR="2741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387" name="Rectangle 3"/>
          <p:cNvSpPr>
            <a:spLocks noGrp="1" noChangeArrowheads="1"/>
          </p:cNvSpPr>
          <p:nvPr>
            <p:ph type="body" sz="half" idx="4294967295"/>
          </p:nvPr>
        </p:nvSpPr>
        <p:spPr>
          <a:xfrm>
            <a:off x="0" y="2278063"/>
            <a:ext cx="7991475" cy="3240087"/>
          </a:xfrm>
        </p:spPr>
        <p:txBody>
          <a:bodyPr/>
          <a:lstStyle/>
          <a:p>
            <a:pPr>
              <a:lnSpc>
                <a:spcPct val="90000"/>
              </a:lnSpc>
            </a:pPr>
            <a:r>
              <a:rPr lang="zh-CN" altLang="en-US" sz="2400" dirty="0">
                <a:solidFill>
                  <a:schemeClr val="tx2">
                    <a:lumMod val="25000"/>
                  </a:schemeClr>
                </a:solidFill>
              </a:rPr>
              <a:t>选用带头结点的双向链表</a:t>
            </a:r>
            <a:r>
              <a:rPr lang="en-US" altLang="zh-CN" sz="2400" dirty="0">
                <a:solidFill>
                  <a:schemeClr val="tx2">
                    <a:lumMod val="25000"/>
                  </a:schemeClr>
                </a:solidFill>
              </a:rPr>
              <a:t>L</a:t>
            </a:r>
            <a:r>
              <a:rPr lang="zh-CN" altLang="en-US" sz="2400" dirty="0">
                <a:solidFill>
                  <a:schemeClr val="tx2">
                    <a:lumMod val="25000"/>
                  </a:schemeClr>
                </a:solidFill>
              </a:rPr>
              <a:t>，每个结点有</a:t>
            </a:r>
            <a:r>
              <a:rPr lang="en-US" altLang="zh-CN" sz="2400" dirty="0">
                <a:solidFill>
                  <a:schemeClr val="tx2">
                    <a:lumMod val="25000"/>
                  </a:schemeClr>
                </a:solidFill>
              </a:rPr>
              <a:t>4</a:t>
            </a:r>
            <a:r>
              <a:rPr lang="zh-CN" altLang="en-US" sz="2400" dirty="0">
                <a:solidFill>
                  <a:schemeClr val="tx2">
                    <a:lumMod val="25000"/>
                  </a:schemeClr>
                </a:solidFill>
              </a:rPr>
              <a:t>部分：</a:t>
            </a:r>
          </a:p>
          <a:p>
            <a:pPr>
              <a:lnSpc>
                <a:spcPct val="90000"/>
              </a:lnSpc>
              <a:buFont typeface="Wingdings" panose="05000000000000000000" pitchFamily="2" charset="2"/>
              <a:buNone/>
            </a:pPr>
            <a:r>
              <a:rPr lang="zh-CN" altLang="en-US" sz="2400" dirty="0">
                <a:solidFill>
                  <a:schemeClr val="tx2">
                    <a:lumMod val="25000"/>
                  </a:schemeClr>
                </a:solidFill>
              </a:rPr>
              <a:t>	指向前驱结点的指针</a:t>
            </a:r>
            <a:r>
              <a:rPr lang="en-US" altLang="zh-CN" sz="2400" dirty="0">
                <a:solidFill>
                  <a:schemeClr val="tx2">
                    <a:lumMod val="25000"/>
                  </a:schemeClr>
                </a:solidFill>
              </a:rPr>
              <a:t>prior</a:t>
            </a:r>
            <a:endParaRPr lang="zh-CN" altLang="en-US" sz="2400" dirty="0">
              <a:solidFill>
                <a:schemeClr val="tx2">
                  <a:lumMod val="25000"/>
                </a:schemeClr>
              </a:solidFill>
            </a:endParaRPr>
          </a:p>
          <a:p>
            <a:pPr>
              <a:lnSpc>
                <a:spcPct val="90000"/>
              </a:lnSpc>
              <a:buFont typeface="Wingdings" panose="05000000000000000000" pitchFamily="2" charset="2"/>
              <a:buNone/>
            </a:pPr>
            <a:r>
              <a:rPr lang="zh-CN" altLang="en-US" sz="2400" dirty="0">
                <a:solidFill>
                  <a:schemeClr val="tx2">
                    <a:lumMod val="25000"/>
                  </a:schemeClr>
                </a:solidFill>
              </a:rPr>
              <a:t>	指向后继结点的指针</a:t>
            </a:r>
            <a:r>
              <a:rPr lang="en-US" altLang="zh-CN" sz="2400" dirty="0">
                <a:solidFill>
                  <a:schemeClr val="tx2">
                    <a:lumMod val="25000"/>
                  </a:schemeClr>
                </a:solidFill>
              </a:rPr>
              <a:t>next</a:t>
            </a:r>
            <a:endParaRPr lang="zh-CN" altLang="en-US" sz="2400" dirty="0">
              <a:solidFill>
                <a:schemeClr val="tx2">
                  <a:lumMod val="25000"/>
                </a:schemeClr>
              </a:solidFill>
            </a:endParaRPr>
          </a:p>
          <a:p>
            <a:pPr>
              <a:lnSpc>
                <a:spcPct val="90000"/>
              </a:lnSpc>
              <a:buFont typeface="Wingdings" panose="05000000000000000000" pitchFamily="2" charset="2"/>
              <a:buNone/>
            </a:pPr>
            <a:r>
              <a:rPr lang="zh-CN" altLang="en-US" sz="2400" dirty="0">
                <a:solidFill>
                  <a:schemeClr val="tx2">
                    <a:lumMod val="25000"/>
                  </a:schemeClr>
                </a:solidFill>
              </a:rPr>
              <a:t>	存放数据的成员</a:t>
            </a:r>
            <a:r>
              <a:rPr lang="en-US" altLang="zh-CN" sz="2400" dirty="0">
                <a:solidFill>
                  <a:schemeClr val="tx2">
                    <a:lumMod val="25000"/>
                  </a:schemeClr>
                </a:solidFill>
              </a:rPr>
              <a:t>data</a:t>
            </a:r>
          </a:p>
          <a:p>
            <a:pPr>
              <a:lnSpc>
                <a:spcPct val="90000"/>
              </a:lnSpc>
              <a:buFont typeface="Wingdings" panose="05000000000000000000" pitchFamily="2" charset="2"/>
              <a:buNone/>
            </a:pPr>
            <a:r>
              <a:rPr lang="zh-CN" altLang="en-US" sz="2400" dirty="0">
                <a:solidFill>
                  <a:schemeClr val="tx2">
                    <a:lumMod val="25000"/>
                  </a:schemeClr>
                </a:solidFill>
              </a:rPr>
              <a:t>	记载访问频度</a:t>
            </a:r>
            <a:r>
              <a:rPr lang="en-US" altLang="zh-CN" sz="2400" dirty="0" err="1">
                <a:solidFill>
                  <a:schemeClr val="tx2">
                    <a:lumMod val="25000"/>
                  </a:schemeClr>
                </a:solidFill>
              </a:rPr>
              <a:t>freq</a:t>
            </a:r>
            <a:r>
              <a:rPr lang="zh-CN" altLang="en-US" sz="2400" dirty="0">
                <a:solidFill>
                  <a:schemeClr val="tx2">
                    <a:lumMod val="25000"/>
                  </a:schemeClr>
                </a:solidFill>
              </a:rPr>
              <a:t>，初始时所有结点的</a:t>
            </a:r>
            <a:r>
              <a:rPr lang="en-US" altLang="zh-CN" sz="2400" dirty="0" err="1">
                <a:solidFill>
                  <a:schemeClr val="tx2">
                    <a:lumMod val="25000"/>
                  </a:schemeClr>
                </a:solidFill>
              </a:rPr>
              <a:t>freq</a:t>
            </a:r>
            <a:r>
              <a:rPr lang="zh-CN" altLang="en-US" sz="2400" dirty="0">
                <a:solidFill>
                  <a:schemeClr val="tx2">
                    <a:lumMod val="25000"/>
                  </a:schemeClr>
                </a:solidFill>
              </a:rPr>
              <a:t>都为</a:t>
            </a:r>
            <a:r>
              <a:rPr lang="en-US" altLang="zh-CN" sz="2400" dirty="0">
                <a:solidFill>
                  <a:schemeClr val="tx2">
                    <a:lumMod val="25000"/>
                  </a:schemeClr>
                </a:solidFill>
              </a:rPr>
              <a:t>0</a:t>
            </a:r>
            <a:r>
              <a:rPr lang="zh-CN" altLang="en-US" sz="2400" dirty="0">
                <a:solidFill>
                  <a:schemeClr val="tx2">
                    <a:lumMod val="25000"/>
                  </a:schemeClr>
                </a:solidFill>
              </a:rPr>
              <a:t>。</a:t>
            </a:r>
          </a:p>
          <a:p>
            <a:pPr>
              <a:lnSpc>
                <a:spcPct val="90000"/>
              </a:lnSpc>
            </a:pPr>
            <a:r>
              <a:rPr lang="zh-CN" altLang="en-US" sz="2400" dirty="0">
                <a:solidFill>
                  <a:schemeClr val="tx2">
                    <a:lumMod val="25000"/>
                  </a:schemeClr>
                </a:solidFill>
              </a:rPr>
              <a:t>首先在链表中查找指定数据，如找到，将其</a:t>
            </a:r>
            <a:r>
              <a:rPr lang="en-US" altLang="zh-CN" sz="2400" dirty="0" err="1">
                <a:solidFill>
                  <a:schemeClr val="tx2">
                    <a:lumMod val="25000"/>
                  </a:schemeClr>
                </a:solidFill>
              </a:rPr>
              <a:t>freq</a:t>
            </a:r>
            <a:r>
              <a:rPr lang="zh-CN" altLang="en-US" sz="2400" dirty="0">
                <a:solidFill>
                  <a:schemeClr val="tx2">
                    <a:lumMod val="25000"/>
                  </a:schemeClr>
                </a:solidFill>
              </a:rPr>
              <a:t>加</a:t>
            </a:r>
            <a:r>
              <a:rPr lang="en-US" altLang="zh-CN" sz="2400" dirty="0">
                <a:solidFill>
                  <a:schemeClr val="tx2">
                    <a:lumMod val="25000"/>
                  </a:schemeClr>
                </a:solidFill>
              </a:rPr>
              <a:t>1</a:t>
            </a:r>
            <a:r>
              <a:rPr lang="zh-CN" altLang="en-US" sz="2400" dirty="0">
                <a:solidFill>
                  <a:schemeClr val="tx2">
                    <a:lumMod val="25000"/>
                  </a:schemeClr>
                </a:solidFill>
              </a:rPr>
              <a:t>，然后向前寻找</a:t>
            </a:r>
            <a:r>
              <a:rPr lang="en-US" altLang="zh-CN" sz="2400" dirty="0" err="1">
                <a:solidFill>
                  <a:schemeClr val="tx2">
                    <a:lumMod val="25000"/>
                  </a:schemeClr>
                </a:solidFill>
              </a:rPr>
              <a:t>freq</a:t>
            </a:r>
            <a:r>
              <a:rPr lang="zh-CN" altLang="en-US" sz="2400" dirty="0">
                <a:solidFill>
                  <a:schemeClr val="tx2">
                    <a:lumMod val="25000"/>
                  </a:schemeClr>
                </a:solidFill>
              </a:rPr>
              <a:t>大于它的结点，并在该结点后面进行插入。 </a:t>
            </a:r>
          </a:p>
        </p:txBody>
      </p:sp>
    </p:spTree>
    <p:extLst>
      <p:ext uri="{BB962C8B-B14F-4D97-AF65-F5344CB8AC3E}">
        <p14:creationId xmlns:p14="http://schemas.microsoft.com/office/powerpoint/2010/main" val="9993528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747714"/>
            <a:ext cx="10363200" cy="914400"/>
          </a:xfrm>
        </p:spPr>
        <p:txBody>
          <a:bodyPr/>
          <a:lstStyle/>
          <a:p>
            <a:r>
              <a:rPr lang="zh-CN" altLang="en-US" sz="2400" dirty="0">
                <a:solidFill>
                  <a:schemeClr val="tx2">
                    <a:lumMod val="25000"/>
                  </a:schemeClr>
                </a:solidFill>
              </a:rPr>
              <a:t>线性表元素按照访问频度排序</a:t>
            </a:r>
          </a:p>
        </p:txBody>
      </p:sp>
      <p:graphicFrame>
        <p:nvGraphicFramePr>
          <p:cNvPr id="195588" name="Group 4"/>
          <p:cNvGraphicFramePr>
            <a:graphicFrameLocks noGrp="1"/>
          </p:cNvGraphicFramePr>
          <p:nvPr>
            <p:ph idx="1"/>
            <p:extLst>
              <p:ext uri="{D42A27DB-BD31-4B8C-83A1-F6EECF244321}">
                <p14:modId xmlns:p14="http://schemas.microsoft.com/office/powerpoint/2010/main" val="347139708"/>
              </p:ext>
            </p:extLst>
          </p:nvPr>
        </p:nvGraphicFramePr>
        <p:xfrm>
          <a:off x="5455376" y="1160307"/>
          <a:ext cx="6291397" cy="504825"/>
        </p:xfrm>
        <a:graphic>
          <a:graphicData uri="http://schemas.openxmlformats.org/drawingml/2006/table">
            <a:tbl>
              <a:tblPr/>
              <a:tblGrid>
                <a:gridCol w="1572127">
                  <a:extLst>
                    <a:ext uri="{9D8B030D-6E8A-4147-A177-3AD203B41FA5}">
                      <a16:colId xmlns:a16="http://schemas.microsoft.com/office/drawing/2014/main" val="20000"/>
                    </a:ext>
                  </a:extLst>
                </a:gridCol>
                <a:gridCol w="1575016">
                  <a:extLst>
                    <a:ext uri="{9D8B030D-6E8A-4147-A177-3AD203B41FA5}">
                      <a16:colId xmlns:a16="http://schemas.microsoft.com/office/drawing/2014/main" val="20001"/>
                    </a:ext>
                  </a:extLst>
                </a:gridCol>
                <a:gridCol w="1569238">
                  <a:extLst>
                    <a:ext uri="{9D8B030D-6E8A-4147-A177-3AD203B41FA5}">
                      <a16:colId xmlns:a16="http://schemas.microsoft.com/office/drawing/2014/main" val="20002"/>
                    </a:ext>
                  </a:extLst>
                </a:gridCol>
                <a:gridCol w="1575016">
                  <a:extLst>
                    <a:ext uri="{9D8B030D-6E8A-4147-A177-3AD203B41FA5}">
                      <a16:colId xmlns:a16="http://schemas.microsoft.com/office/drawing/2014/main" val="20003"/>
                    </a:ext>
                  </a:extLst>
                </a:gridCol>
              </a:tblGrid>
              <a:tr h="504825">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2">
                              <a:lumMod val="25000"/>
                            </a:schemeClr>
                          </a:solidFill>
                          <a:effectLst/>
                          <a:latin typeface="Times New Roman" panose="02020603050405020304" pitchFamily="18" charset="0"/>
                          <a:ea typeface="宋体" panose="02010600030101010101" pitchFamily="2" charset="-122"/>
                          <a:cs typeface="Times New Roman" panose="02020603050405020304" pitchFamily="18" charset="0"/>
                        </a:rPr>
                        <a:t>prior</a:t>
                      </a:r>
                      <a:endParaRPr kumimoji="0" lang="en-US" altLang="zh-CN" sz="2400" b="1" i="0" u="none" strike="noStrike" cap="none" normalizeH="0" baseline="0" dirty="0">
                        <a:ln>
                          <a:noFill/>
                        </a:ln>
                        <a:solidFill>
                          <a:schemeClr val="tx2">
                            <a:lumMod val="25000"/>
                          </a:schemeClr>
                        </a:solidFill>
                        <a:effectLst/>
                        <a:latin typeface="Arial" panose="020B0604020202020204" pitchFamily="34" charset="0"/>
                        <a:ea typeface="宋体" panose="02010600030101010101" pitchFamily="2" charset="-122"/>
                      </a:endParaRPr>
                    </a:p>
                  </a:txBody>
                  <a:tcPr marL="274194" marR="2741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err="1">
                          <a:ln>
                            <a:noFill/>
                          </a:ln>
                          <a:solidFill>
                            <a:schemeClr val="tx2">
                              <a:lumMod val="25000"/>
                            </a:schemeClr>
                          </a:solidFill>
                          <a:effectLst/>
                          <a:latin typeface="Times New Roman" panose="02020603050405020304" pitchFamily="18" charset="0"/>
                          <a:ea typeface="宋体" panose="02010600030101010101" pitchFamily="2" charset="-122"/>
                          <a:cs typeface="Times New Roman" panose="02020603050405020304" pitchFamily="18" charset="0"/>
                        </a:rPr>
                        <a:t>freq</a:t>
                      </a:r>
                      <a:endParaRPr kumimoji="0" lang="en-US" altLang="zh-CN" sz="2400" b="1" i="0" u="none" strike="noStrike" cap="none" normalizeH="0" baseline="0" dirty="0">
                        <a:ln>
                          <a:noFill/>
                        </a:ln>
                        <a:solidFill>
                          <a:schemeClr val="tx2">
                            <a:lumMod val="25000"/>
                          </a:schemeClr>
                        </a:solidFill>
                        <a:effectLst/>
                        <a:latin typeface="Arial" panose="020B0604020202020204" pitchFamily="34" charset="0"/>
                        <a:ea typeface="宋体" panose="02010600030101010101" pitchFamily="2" charset="-122"/>
                      </a:endParaRPr>
                    </a:p>
                  </a:txBody>
                  <a:tcPr marL="274194" marR="2741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2">
                              <a:lumMod val="25000"/>
                            </a:schemeClr>
                          </a:solidFill>
                          <a:effectLst/>
                          <a:latin typeface="Times New Roman" panose="02020603050405020304" pitchFamily="18" charset="0"/>
                          <a:ea typeface="宋体" panose="02010600030101010101" pitchFamily="2" charset="-122"/>
                          <a:cs typeface="Times New Roman" panose="02020603050405020304" pitchFamily="18" charset="0"/>
                        </a:rPr>
                        <a:t>data</a:t>
                      </a:r>
                      <a:endParaRPr kumimoji="0" lang="en-US" altLang="zh-CN" sz="2400" b="1" i="0" u="none" strike="noStrike" cap="none" normalizeH="0" baseline="0" dirty="0">
                        <a:ln>
                          <a:noFill/>
                        </a:ln>
                        <a:solidFill>
                          <a:schemeClr val="tx2">
                            <a:lumMod val="25000"/>
                          </a:schemeClr>
                        </a:solidFill>
                        <a:effectLst/>
                        <a:latin typeface="Arial" panose="020B0604020202020204" pitchFamily="34" charset="0"/>
                        <a:ea typeface="宋体" panose="02010600030101010101" pitchFamily="2" charset="-122"/>
                      </a:endParaRPr>
                    </a:p>
                  </a:txBody>
                  <a:tcPr marL="274194" marR="2741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0033CC"/>
                        </a:buClr>
                        <a:buSzPct val="50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2">
                              <a:lumMod val="25000"/>
                            </a:schemeClr>
                          </a:solidFill>
                          <a:effectLst/>
                          <a:latin typeface="Times New Roman" panose="02020603050405020304" pitchFamily="18" charset="0"/>
                          <a:ea typeface="宋体" panose="02010600030101010101" pitchFamily="2" charset="-122"/>
                          <a:cs typeface="Times New Roman" panose="02020603050405020304" pitchFamily="18" charset="0"/>
                        </a:rPr>
                        <a:t>next</a:t>
                      </a:r>
                      <a:endParaRPr kumimoji="0" lang="en-US" altLang="zh-CN" sz="2400" b="1" i="0" u="none" strike="noStrike" cap="none" normalizeH="0" baseline="0" dirty="0">
                        <a:ln>
                          <a:noFill/>
                        </a:ln>
                        <a:solidFill>
                          <a:schemeClr val="tx2">
                            <a:lumMod val="25000"/>
                          </a:schemeClr>
                        </a:solidFill>
                        <a:effectLst/>
                        <a:latin typeface="Arial" panose="020B0604020202020204" pitchFamily="34" charset="0"/>
                        <a:ea typeface="宋体" panose="02010600030101010101" pitchFamily="2" charset="-122"/>
                      </a:endParaRPr>
                    </a:p>
                  </a:txBody>
                  <a:tcPr marL="274194" marR="2741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411" name="Rectangle 3"/>
          <p:cNvSpPr>
            <a:spLocks noGrp="1" noChangeArrowheads="1"/>
          </p:cNvSpPr>
          <p:nvPr>
            <p:ph type="body" sz="half" idx="4294967295"/>
          </p:nvPr>
        </p:nvSpPr>
        <p:spPr>
          <a:xfrm>
            <a:off x="0" y="1314450"/>
            <a:ext cx="7991475" cy="5543550"/>
          </a:xfrm>
        </p:spPr>
        <p:txBody>
          <a:bodyPr>
            <a:normAutofit lnSpcReduction="10000"/>
          </a:bodyPr>
          <a:lstStyle/>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void Locate ( </a:t>
            </a:r>
            <a:r>
              <a:rPr lang="en-US" altLang="zh-CN" sz="2000" dirty="0" err="1">
                <a:solidFill>
                  <a:schemeClr val="tx2">
                    <a:lumMod val="25000"/>
                  </a:schemeClr>
                </a:solidFill>
                <a:latin typeface="Times New Roman" panose="02020603050405020304" pitchFamily="18" charset="0"/>
              </a:rPr>
              <a:t>DuList</a:t>
            </a:r>
            <a:r>
              <a:rPr lang="en-US" altLang="zh-CN" sz="2000" dirty="0">
                <a:solidFill>
                  <a:schemeClr val="tx2">
                    <a:lumMod val="25000"/>
                  </a:schemeClr>
                </a:solidFill>
                <a:latin typeface="Times New Roman" panose="02020603050405020304" pitchFamily="18" charset="0"/>
              </a:rPr>
              <a:t> L, </a:t>
            </a:r>
            <a:r>
              <a:rPr lang="en-US" altLang="zh-CN" sz="2000" dirty="0" err="1">
                <a:solidFill>
                  <a:schemeClr val="tx2">
                    <a:lumMod val="25000"/>
                  </a:schemeClr>
                </a:solidFill>
                <a:latin typeface="Times New Roman" panose="02020603050405020304" pitchFamily="18" charset="0"/>
              </a:rPr>
              <a:t>ElemType</a:t>
            </a:r>
            <a:r>
              <a:rPr lang="en-US" altLang="zh-CN" sz="2000" dirty="0">
                <a:solidFill>
                  <a:schemeClr val="tx2">
                    <a:lumMod val="25000"/>
                  </a:schemeClr>
                </a:solidFill>
                <a:latin typeface="Times New Roman" panose="02020603050405020304" pitchFamily="18" charset="0"/>
              </a:rPr>
              <a:t> x ) {</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a:t>
            </a:r>
            <a:r>
              <a:rPr lang="en-US" altLang="zh-CN" sz="2000" dirty="0" err="1">
                <a:solidFill>
                  <a:schemeClr val="tx2">
                    <a:lumMod val="25000"/>
                  </a:schemeClr>
                </a:solidFill>
                <a:latin typeface="Times New Roman" panose="02020603050405020304" pitchFamily="18" charset="0"/>
              </a:rPr>
              <a:t>pNode</a:t>
            </a:r>
            <a:r>
              <a:rPr lang="en-US" altLang="zh-CN" sz="2000" dirty="0">
                <a:solidFill>
                  <a:schemeClr val="tx2">
                    <a:lumMod val="25000"/>
                  </a:schemeClr>
                </a:solidFill>
                <a:latin typeface="Times New Roman" panose="02020603050405020304" pitchFamily="18" charset="0"/>
              </a:rPr>
              <a:t>  p = L-&gt;next, q;</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while ( p  &amp;&amp; p-&gt;data != x ) p = p-&gt;next; </a:t>
            </a:r>
            <a:r>
              <a:rPr lang="en-US" altLang="zh-CN" sz="1800" dirty="0">
                <a:solidFill>
                  <a:schemeClr val="tx2">
                    <a:lumMod val="25000"/>
                  </a:schemeClr>
                </a:solidFill>
                <a:latin typeface="Times New Roman" panose="02020603050405020304" pitchFamily="18" charset="0"/>
              </a:rPr>
              <a:t>/*</a:t>
            </a:r>
            <a:r>
              <a:rPr lang="zh-CN" altLang="en-US" sz="1800" dirty="0">
                <a:solidFill>
                  <a:schemeClr val="tx2">
                    <a:lumMod val="25000"/>
                  </a:schemeClr>
                </a:solidFill>
                <a:latin typeface="Times New Roman" panose="02020603050405020304" pitchFamily="18" charset="0"/>
              </a:rPr>
              <a:t>定位*</a:t>
            </a:r>
            <a:r>
              <a:rPr lang="en-US" altLang="zh-CN" sz="1800" dirty="0">
                <a:solidFill>
                  <a:schemeClr val="tx2">
                    <a:lumMod val="25000"/>
                  </a:schemeClr>
                </a:solidFill>
                <a:latin typeface="Times New Roman" panose="02020603050405020304" pitchFamily="18" charset="0"/>
              </a:rPr>
              <a:t>/</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if ( p ) {		</a:t>
            </a:r>
            <a:r>
              <a:rPr lang="en-US" altLang="zh-CN" sz="1800" dirty="0">
                <a:solidFill>
                  <a:schemeClr val="tx2">
                    <a:lumMod val="25000"/>
                  </a:schemeClr>
                </a:solidFill>
                <a:latin typeface="Times New Roman" panose="02020603050405020304" pitchFamily="18" charset="0"/>
              </a:rPr>
              <a:t>/*</a:t>
            </a:r>
            <a:r>
              <a:rPr lang="zh-CN" altLang="en-US" sz="1800" dirty="0">
                <a:solidFill>
                  <a:schemeClr val="tx2">
                    <a:lumMod val="25000"/>
                  </a:schemeClr>
                </a:solidFill>
                <a:latin typeface="Times New Roman" panose="02020603050405020304" pitchFamily="18" charset="0"/>
              </a:rPr>
              <a:t>链表中存在</a:t>
            </a:r>
            <a:r>
              <a:rPr lang="en-US" altLang="zh-CN" sz="1800" dirty="0">
                <a:solidFill>
                  <a:schemeClr val="tx2">
                    <a:lumMod val="25000"/>
                  </a:schemeClr>
                </a:solidFill>
                <a:latin typeface="Times New Roman" panose="02020603050405020304" pitchFamily="18" charset="0"/>
              </a:rPr>
              <a:t>x*/</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p-&gt;</a:t>
            </a:r>
            <a:r>
              <a:rPr lang="en-US" altLang="zh-CN" sz="2000" dirty="0" err="1">
                <a:solidFill>
                  <a:schemeClr val="tx2">
                    <a:lumMod val="25000"/>
                  </a:schemeClr>
                </a:solidFill>
                <a:latin typeface="Times New Roman" panose="02020603050405020304" pitchFamily="18" charset="0"/>
              </a:rPr>
              <a:t>freq</a:t>
            </a:r>
            <a:r>
              <a:rPr lang="en-US" altLang="zh-CN" sz="2000" dirty="0">
                <a:solidFill>
                  <a:schemeClr val="tx2">
                    <a:lumMod val="25000"/>
                  </a:schemeClr>
                </a:solidFill>
                <a:latin typeface="Times New Roman" panose="02020603050405020304" pitchFamily="18" charset="0"/>
              </a:rPr>
              <a:t>++;	   	</a:t>
            </a:r>
            <a:r>
              <a:rPr lang="en-US" altLang="zh-CN" sz="1800" dirty="0">
                <a:solidFill>
                  <a:schemeClr val="tx2">
                    <a:lumMod val="25000"/>
                  </a:schemeClr>
                </a:solidFill>
                <a:latin typeface="Times New Roman" panose="02020603050405020304" pitchFamily="18" charset="0"/>
              </a:rPr>
              <a:t>/*</a:t>
            </a:r>
            <a:r>
              <a:rPr lang="zh-CN" altLang="en-US" sz="1800" dirty="0">
                <a:solidFill>
                  <a:schemeClr val="tx2">
                    <a:lumMod val="25000"/>
                  </a:schemeClr>
                </a:solidFill>
                <a:latin typeface="Times New Roman" panose="02020603050405020304" pitchFamily="18" charset="0"/>
              </a:rPr>
              <a:t>该结点的访问频度加</a:t>
            </a:r>
            <a:r>
              <a:rPr lang="en-US" altLang="zh-CN" sz="1800" dirty="0">
                <a:solidFill>
                  <a:schemeClr val="tx2">
                    <a:lumMod val="25000"/>
                  </a:schemeClr>
                </a:solidFill>
                <a:latin typeface="Times New Roman" panose="02020603050405020304" pitchFamily="18" charset="0"/>
              </a:rPr>
              <a:t>1*/</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q = p;		</a:t>
            </a:r>
            <a:r>
              <a:rPr lang="en-US" altLang="zh-CN" sz="1800" dirty="0">
                <a:solidFill>
                  <a:schemeClr val="tx2">
                    <a:lumMod val="25000"/>
                  </a:schemeClr>
                </a:solidFill>
                <a:latin typeface="Times New Roman" panose="02020603050405020304" pitchFamily="18" charset="0"/>
              </a:rPr>
              <a:t>/*</a:t>
            </a:r>
            <a:r>
              <a:rPr lang="zh-CN" altLang="en-US" sz="1800" dirty="0">
                <a:solidFill>
                  <a:schemeClr val="tx2">
                    <a:lumMod val="25000"/>
                  </a:schemeClr>
                </a:solidFill>
                <a:latin typeface="Times New Roman" panose="02020603050405020304" pitchFamily="18" charset="0"/>
              </a:rPr>
              <a:t>从链表中摘下这个结点*</a:t>
            </a:r>
            <a:r>
              <a:rPr lang="en-US" altLang="zh-CN" sz="1800" dirty="0">
                <a:solidFill>
                  <a:schemeClr val="tx2">
                    <a:lumMod val="25000"/>
                  </a:schemeClr>
                </a:solidFill>
                <a:latin typeface="Times New Roman" panose="02020603050405020304" pitchFamily="18" charset="0"/>
              </a:rPr>
              <a:t>/</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if(p-&gt;prior) p-&gt;prior-&gt;next = p-&gt;next;</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if(p-&gt;next) p-&gt;next-&gt;prior = p-&gt;</a:t>
            </a:r>
            <a:r>
              <a:rPr lang="en-US" altLang="zh-CN" sz="2000" dirty="0" err="1">
                <a:solidFill>
                  <a:schemeClr val="tx2">
                    <a:lumMod val="25000"/>
                  </a:schemeClr>
                </a:solidFill>
                <a:latin typeface="Times New Roman" panose="02020603050405020304" pitchFamily="18" charset="0"/>
              </a:rPr>
              <a:t>proir</a:t>
            </a:r>
            <a:r>
              <a:rPr lang="en-US" altLang="zh-CN" sz="2000" dirty="0">
                <a:solidFill>
                  <a:schemeClr val="tx2">
                    <a:lumMod val="25000"/>
                  </a:schemeClr>
                </a:solidFill>
                <a:latin typeface="Times New Roman" panose="02020603050405020304" pitchFamily="18" charset="0"/>
              </a:rPr>
              <a:t>;</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p =q-&gt;prior;		</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while ( p != L &amp;&amp; q-&gt;</a:t>
            </a:r>
            <a:r>
              <a:rPr lang="en-US" altLang="zh-CN" sz="2000" dirty="0" err="1">
                <a:solidFill>
                  <a:schemeClr val="tx2">
                    <a:lumMod val="25000"/>
                  </a:schemeClr>
                </a:solidFill>
                <a:latin typeface="Times New Roman" panose="02020603050405020304" pitchFamily="18" charset="0"/>
              </a:rPr>
              <a:t>freq</a:t>
            </a:r>
            <a:r>
              <a:rPr lang="en-US" altLang="zh-CN" sz="2000" dirty="0">
                <a:solidFill>
                  <a:schemeClr val="tx2">
                    <a:lumMod val="25000"/>
                  </a:schemeClr>
                </a:solidFill>
                <a:latin typeface="Times New Roman" panose="02020603050405020304" pitchFamily="18" charset="0"/>
              </a:rPr>
              <a:t> &gt; p-&gt;</a:t>
            </a:r>
            <a:r>
              <a:rPr lang="en-US" altLang="zh-CN" sz="2000" dirty="0" err="1">
                <a:solidFill>
                  <a:schemeClr val="tx2">
                    <a:lumMod val="25000"/>
                  </a:schemeClr>
                </a:solidFill>
                <a:latin typeface="Times New Roman" panose="02020603050405020304" pitchFamily="18" charset="0"/>
              </a:rPr>
              <a:t>freq</a:t>
            </a:r>
            <a:r>
              <a:rPr lang="en-US" altLang="zh-CN" sz="2000" dirty="0">
                <a:solidFill>
                  <a:schemeClr val="tx2">
                    <a:lumMod val="25000"/>
                  </a:schemeClr>
                </a:solidFill>
                <a:latin typeface="Times New Roman" panose="02020603050405020304" pitchFamily="18" charset="0"/>
              </a:rPr>
              <a:t> )  </a:t>
            </a:r>
            <a:r>
              <a:rPr lang="en-US" altLang="zh-CN" sz="1800" dirty="0">
                <a:solidFill>
                  <a:schemeClr val="tx2">
                    <a:lumMod val="25000"/>
                  </a:schemeClr>
                </a:solidFill>
                <a:latin typeface="Times New Roman" panose="02020603050405020304" pitchFamily="18" charset="0"/>
              </a:rPr>
              <a:t>/*</a:t>
            </a:r>
            <a:r>
              <a:rPr lang="zh-CN" altLang="en-US" sz="1800" dirty="0">
                <a:solidFill>
                  <a:schemeClr val="tx2">
                    <a:lumMod val="25000"/>
                  </a:schemeClr>
                </a:solidFill>
                <a:latin typeface="Times New Roman" panose="02020603050405020304" pitchFamily="18" charset="0"/>
              </a:rPr>
              <a:t>寻找插入位置*</a:t>
            </a:r>
            <a:r>
              <a:rPr lang="en-US" altLang="zh-CN" sz="1800" dirty="0">
                <a:solidFill>
                  <a:schemeClr val="tx2">
                    <a:lumMod val="25000"/>
                  </a:schemeClr>
                </a:solidFill>
                <a:latin typeface="Times New Roman" panose="02020603050405020304" pitchFamily="18" charset="0"/>
              </a:rPr>
              <a:t>/</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p = p-&gt;prior;</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q-&gt;next = p-&gt;next;	</a:t>
            </a:r>
            <a:r>
              <a:rPr lang="en-US" altLang="zh-CN" sz="1800" dirty="0">
                <a:solidFill>
                  <a:schemeClr val="tx2">
                    <a:lumMod val="25000"/>
                  </a:schemeClr>
                </a:solidFill>
                <a:latin typeface="Times New Roman" panose="02020603050405020304" pitchFamily="18" charset="0"/>
              </a:rPr>
              <a:t>/*</a:t>
            </a:r>
            <a:r>
              <a:rPr lang="zh-CN" altLang="en-US" sz="1800" dirty="0">
                <a:solidFill>
                  <a:schemeClr val="tx2">
                    <a:lumMod val="25000"/>
                  </a:schemeClr>
                </a:solidFill>
                <a:latin typeface="Times New Roman" panose="02020603050405020304" pitchFamily="18" charset="0"/>
              </a:rPr>
              <a:t>插入在</a:t>
            </a:r>
            <a:r>
              <a:rPr lang="en-US" altLang="zh-CN" sz="1800" dirty="0">
                <a:solidFill>
                  <a:schemeClr val="tx2">
                    <a:lumMod val="25000"/>
                  </a:schemeClr>
                </a:solidFill>
                <a:latin typeface="Times New Roman" panose="02020603050405020304" pitchFamily="18" charset="0"/>
              </a:rPr>
              <a:t>p</a:t>
            </a:r>
            <a:r>
              <a:rPr lang="zh-CN" altLang="en-US" sz="1800" dirty="0">
                <a:solidFill>
                  <a:schemeClr val="tx2">
                    <a:lumMod val="25000"/>
                  </a:schemeClr>
                </a:solidFill>
                <a:latin typeface="Times New Roman" panose="02020603050405020304" pitchFamily="18" charset="0"/>
              </a:rPr>
              <a:t>之后*</a:t>
            </a:r>
            <a:r>
              <a:rPr lang="en-US" altLang="zh-CN" sz="1800" dirty="0">
                <a:solidFill>
                  <a:schemeClr val="tx2">
                    <a:lumMod val="25000"/>
                  </a:schemeClr>
                </a:solidFill>
                <a:latin typeface="Times New Roman" panose="02020603050405020304" pitchFamily="18" charset="0"/>
              </a:rPr>
              <a:t>/</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q-&gt;prior = p;</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if(p-&gt;next)p-&gt;next-&gt;prior = q;</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p-&gt;next = q;</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	else	Error(" Not found!\n");	</a:t>
            </a:r>
            <a:r>
              <a:rPr lang="en-US" altLang="zh-CN" sz="1800" dirty="0">
                <a:solidFill>
                  <a:schemeClr val="tx2">
                    <a:lumMod val="25000"/>
                  </a:schemeClr>
                </a:solidFill>
                <a:latin typeface="Times New Roman" panose="02020603050405020304" pitchFamily="18" charset="0"/>
              </a:rPr>
              <a:t>/*</a:t>
            </a:r>
            <a:r>
              <a:rPr lang="zh-CN" altLang="en-US" sz="1800" dirty="0">
                <a:solidFill>
                  <a:schemeClr val="tx2">
                    <a:lumMod val="25000"/>
                  </a:schemeClr>
                </a:solidFill>
                <a:latin typeface="Times New Roman" panose="02020603050405020304" pitchFamily="18" charset="0"/>
              </a:rPr>
              <a:t>没找到*</a:t>
            </a:r>
            <a:r>
              <a:rPr lang="en-US" altLang="zh-CN" sz="1800" dirty="0">
                <a:solidFill>
                  <a:schemeClr val="tx2">
                    <a:lumMod val="25000"/>
                  </a:schemeClr>
                </a:solidFill>
                <a:latin typeface="Times New Roman" panose="02020603050405020304" pitchFamily="18" charset="0"/>
              </a:rPr>
              <a:t>/</a:t>
            </a:r>
          </a:p>
          <a:p>
            <a:pPr>
              <a:lnSpc>
                <a:spcPct val="80000"/>
              </a:lnSpc>
              <a:buFont typeface="Wingdings" panose="05000000000000000000" pitchFamily="2" charset="2"/>
              <a:buNone/>
            </a:pPr>
            <a:r>
              <a:rPr lang="en-US" altLang="zh-CN" sz="2000" dirty="0">
                <a:solidFill>
                  <a:schemeClr val="tx2">
                    <a:lumMod val="25000"/>
                  </a:schemeClr>
                </a:solidFill>
                <a:latin typeface="Times New Roman" panose="02020603050405020304" pitchFamily="18" charset="0"/>
              </a:rPr>
              <a:t>}</a:t>
            </a:r>
            <a:endParaRPr lang="zh-CN" altLang="en-US" sz="2000" dirty="0">
              <a:solidFill>
                <a:schemeClr val="tx2">
                  <a:lumMod val="25000"/>
                </a:schemeClr>
              </a:solidFill>
              <a:latin typeface="Times New Roman" panose="02020603050405020304" pitchFamily="18" charset="0"/>
            </a:endParaRPr>
          </a:p>
        </p:txBody>
      </p:sp>
      <p:sp>
        <p:nvSpPr>
          <p:cNvPr id="17424" name="Text Box 16"/>
          <p:cNvSpPr txBox="1">
            <a:spLocks noChangeArrowheads="1"/>
          </p:cNvSpPr>
          <p:nvPr/>
        </p:nvSpPr>
        <p:spPr bwMode="auto">
          <a:xfrm>
            <a:off x="7699148" y="2474119"/>
            <a:ext cx="2879725" cy="11906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err="1">
                <a:solidFill>
                  <a:prstClr val="white"/>
                </a:solidFill>
              </a:rPr>
              <a:t>typedef</a:t>
            </a:r>
            <a:r>
              <a:rPr lang="en-US" altLang="zh-CN" sz="1800" dirty="0">
                <a:solidFill>
                  <a:prstClr val="white"/>
                </a:solidFill>
              </a:rPr>
              <a:t>  </a:t>
            </a:r>
            <a:r>
              <a:rPr lang="en-US" altLang="zh-CN" sz="1800" dirty="0" err="1">
                <a:solidFill>
                  <a:prstClr val="white"/>
                </a:solidFill>
              </a:rPr>
              <a:t>struct</a:t>
            </a:r>
            <a:r>
              <a:rPr lang="en-US" altLang="zh-CN" sz="1800" dirty="0">
                <a:solidFill>
                  <a:prstClr val="white"/>
                </a:solidFill>
              </a:rPr>
              <a:t> node{</a:t>
            </a:r>
          </a:p>
          <a:p>
            <a:pPr>
              <a:spcBef>
                <a:spcPct val="0"/>
              </a:spcBef>
              <a:buClrTx/>
              <a:buSzTx/>
              <a:buFontTx/>
              <a:buNone/>
            </a:pPr>
            <a:r>
              <a:rPr lang="en-US" altLang="zh-CN" sz="1800" dirty="0" err="1">
                <a:solidFill>
                  <a:prstClr val="white"/>
                </a:solidFill>
              </a:rPr>
              <a:t>ElemType</a:t>
            </a:r>
            <a:r>
              <a:rPr lang="en-US" altLang="zh-CN" sz="1800" dirty="0">
                <a:solidFill>
                  <a:prstClr val="white"/>
                </a:solidFill>
              </a:rPr>
              <a:t> data;   </a:t>
            </a:r>
            <a:r>
              <a:rPr lang="en-US" altLang="zh-CN" sz="1800" dirty="0" err="1">
                <a:solidFill>
                  <a:prstClr val="white"/>
                </a:solidFill>
              </a:rPr>
              <a:t>int</a:t>
            </a:r>
            <a:r>
              <a:rPr lang="en-US" altLang="zh-CN" sz="1800" dirty="0">
                <a:solidFill>
                  <a:prstClr val="white"/>
                </a:solidFill>
              </a:rPr>
              <a:t> </a:t>
            </a:r>
            <a:r>
              <a:rPr lang="en-US" altLang="zh-CN" sz="1800" dirty="0" err="1">
                <a:solidFill>
                  <a:prstClr val="white"/>
                </a:solidFill>
              </a:rPr>
              <a:t>freq</a:t>
            </a:r>
            <a:r>
              <a:rPr lang="en-US" altLang="zh-CN" sz="1800" dirty="0">
                <a:solidFill>
                  <a:prstClr val="white"/>
                </a:solidFill>
              </a:rPr>
              <a:t>;</a:t>
            </a:r>
          </a:p>
          <a:p>
            <a:pPr>
              <a:spcBef>
                <a:spcPct val="0"/>
              </a:spcBef>
              <a:buClrTx/>
              <a:buSzTx/>
              <a:buFontTx/>
              <a:buNone/>
            </a:pPr>
            <a:r>
              <a:rPr lang="en-US" altLang="zh-CN" sz="1800" dirty="0" err="1">
                <a:solidFill>
                  <a:prstClr val="white"/>
                </a:solidFill>
              </a:rPr>
              <a:t>struct</a:t>
            </a:r>
            <a:r>
              <a:rPr lang="en-US" altLang="zh-CN" sz="1800" dirty="0">
                <a:solidFill>
                  <a:prstClr val="white"/>
                </a:solidFill>
              </a:rPr>
              <a:t> node *prior,*next;</a:t>
            </a:r>
          </a:p>
          <a:p>
            <a:pPr>
              <a:spcBef>
                <a:spcPct val="0"/>
              </a:spcBef>
              <a:buClrTx/>
              <a:buSzTx/>
              <a:buFontTx/>
              <a:buNone/>
            </a:pPr>
            <a:r>
              <a:rPr lang="en-US" altLang="zh-CN" sz="1800" dirty="0">
                <a:solidFill>
                  <a:prstClr val="white"/>
                </a:solidFill>
              </a:rPr>
              <a:t>}*</a:t>
            </a:r>
            <a:r>
              <a:rPr lang="en-US" altLang="zh-CN" sz="1800" dirty="0" err="1">
                <a:solidFill>
                  <a:prstClr val="white"/>
                </a:solidFill>
              </a:rPr>
              <a:t>DuList</a:t>
            </a:r>
            <a:r>
              <a:rPr lang="en-US" altLang="zh-CN" sz="1800" dirty="0">
                <a:solidFill>
                  <a:prstClr val="white"/>
                </a:solidFill>
              </a:rPr>
              <a:t>, *</a:t>
            </a:r>
            <a:r>
              <a:rPr lang="en-US" altLang="zh-CN" sz="1800" dirty="0" err="1">
                <a:solidFill>
                  <a:prstClr val="white"/>
                </a:solidFill>
              </a:rPr>
              <a:t>pNode</a:t>
            </a:r>
            <a:r>
              <a:rPr lang="en-US" altLang="zh-CN" sz="1800" dirty="0">
                <a:solidFill>
                  <a:prstClr val="white"/>
                </a:solidFill>
              </a:rPr>
              <a:t>;</a:t>
            </a:r>
            <a:endParaRPr lang="zh-CN" altLang="en-US" sz="1800" b="0" dirty="0">
              <a:solidFill>
                <a:prstClr val="white"/>
              </a:solidFill>
            </a:endParaRPr>
          </a:p>
        </p:txBody>
      </p:sp>
      <p:sp>
        <p:nvSpPr>
          <p:cNvPr id="195601" name="Text Box 17"/>
          <p:cNvSpPr txBox="1">
            <a:spLocks noChangeArrowheads="1"/>
          </p:cNvSpPr>
          <p:nvPr/>
        </p:nvSpPr>
        <p:spPr bwMode="auto">
          <a:xfrm>
            <a:off x="7549696" y="4841876"/>
            <a:ext cx="2736850" cy="7794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1800">
                <a:solidFill>
                  <a:prstClr val="white"/>
                </a:solidFill>
              </a:rPr>
              <a:t>思考：</a:t>
            </a:r>
          </a:p>
          <a:p>
            <a:pPr>
              <a:spcBef>
                <a:spcPct val="50000"/>
              </a:spcBef>
              <a:buClrTx/>
              <a:buSzTx/>
              <a:buFontTx/>
              <a:buNone/>
            </a:pPr>
            <a:r>
              <a:rPr lang="zh-CN" altLang="en-US" sz="1800">
                <a:solidFill>
                  <a:prstClr val="white"/>
                </a:solidFill>
              </a:rPr>
              <a:t>能否不要第二个循环？</a:t>
            </a:r>
          </a:p>
        </p:txBody>
      </p:sp>
    </p:spTree>
    <p:extLst>
      <p:ext uri="{BB962C8B-B14F-4D97-AF65-F5344CB8AC3E}">
        <p14:creationId xmlns:p14="http://schemas.microsoft.com/office/powerpoint/2010/main" val="1340538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601"/>
                                        </p:tgtEl>
                                        <p:attrNameLst>
                                          <p:attrName>style.visibility</p:attrName>
                                        </p:attrNameLst>
                                      </p:cBhvr>
                                      <p:to>
                                        <p:strVal val="visible"/>
                                      </p:to>
                                    </p:set>
                                    <p:anim calcmode="lin" valueType="num">
                                      <p:cBhvr additive="base">
                                        <p:cTn id="7" dur="500" fill="hold"/>
                                        <p:tgtEl>
                                          <p:spTgt spid="195601"/>
                                        </p:tgtEl>
                                        <p:attrNameLst>
                                          <p:attrName>ppt_x</p:attrName>
                                        </p:attrNameLst>
                                      </p:cBhvr>
                                      <p:tavLst>
                                        <p:tav tm="0">
                                          <p:val>
                                            <p:strVal val="#ppt_x"/>
                                          </p:val>
                                        </p:tav>
                                        <p:tav tm="100000">
                                          <p:val>
                                            <p:strVal val="#ppt_x"/>
                                          </p:val>
                                        </p:tav>
                                      </p:tavLst>
                                    </p:anim>
                                    <p:anim calcmode="lin" valueType="num">
                                      <p:cBhvr additive="base">
                                        <p:cTn id="8" dur="500" fill="hold"/>
                                        <p:tgtEl>
                                          <p:spTgt spid="1956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0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063690" y="869160"/>
            <a:ext cx="10363200" cy="914400"/>
          </a:xfrm>
        </p:spPr>
        <p:txBody>
          <a:bodyPr/>
          <a:lstStyle/>
          <a:p>
            <a:r>
              <a:rPr lang="en-US" altLang="zh-CN" dirty="0">
                <a:solidFill>
                  <a:schemeClr val="tx2">
                    <a:lumMod val="25000"/>
                  </a:schemeClr>
                </a:solidFill>
              </a:rPr>
              <a:t>3.</a:t>
            </a:r>
            <a:r>
              <a:rPr lang="zh-CN" altLang="en-US" dirty="0">
                <a:solidFill>
                  <a:schemeClr val="tx2">
                    <a:lumMod val="25000"/>
                  </a:schemeClr>
                </a:solidFill>
              </a:rPr>
              <a:t>一元多项式的表示和相加 </a:t>
            </a:r>
          </a:p>
        </p:txBody>
      </p:sp>
      <p:sp>
        <p:nvSpPr>
          <p:cNvPr id="18435" name="Rectangle 3"/>
          <p:cNvSpPr>
            <a:spLocks noGrp="1" noChangeArrowheads="1"/>
          </p:cNvSpPr>
          <p:nvPr>
            <p:ph type="body" idx="1"/>
          </p:nvPr>
        </p:nvSpPr>
        <p:spPr/>
        <p:txBody>
          <a:bodyPr>
            <a:normAutofit fontScale="92500" lnSpcReduction="10000"/>
          </a:bodyPr>
          <a:lstStyle/>
          <a:p>
            <a:r>
              <a:rPr lang="zh-CN" altLang="en-US" dirty="0">
                <a:solidFill>
                  <a:schemeClr val="tx2">
                    <a:lumMod val="25000"/>
                  </a:schemeClr>
                </a:solidFill>
              </a:rPr>
              <a:t>一元多项式</a:t>
            </a:r>
          </a:p>
          <a:p>
            <a:pPr lvl="1"/>
            <a:r>
              <a:rPr lang="zh-CN" altLang="en-US" dirty="0">
                <a:solidFill>
                  <a:schemeClr val="tx2">
                    <a:lumMod val="25000"/>
                  </a:schemeClr>
                </a:solidFill>
              </a:rPr>
              <a:t>逻辑结构选择</a:t>
            </a:r>
          </a:p>
          <a:p>
            <a:pPr lvl="2"/>
            <a:r>
              <a:rPr lang="zh-CN" altLang="en-US" dirty="0">
                <a:solidFill>
                  <a:schemeClr val="tx2">
                    <a:lumMod val="25000"/>
                  </a:schemeClr>
                </a:solidFill>
              </a:rPr>
              <a:t>要存放的是系数和相应的指数，为一个数据元素</a:t>
            </a:r>
          </a:p>
          <a:p>
            <a:pPr lvl="2"/>
            <a:r>
              <a:rPr lang="zh-CN" altLang="en-US" dirty="0">
                <a:solidFill>
                  <a:schemeClr val="tx2">
                    <a:lumMod val="25000"/>
                  </a:schemeClr>
                </a:solidFill>
              </a:rPr>
              <a:t>次序关系（？）</a:t>
            </a:r>
            <a:endParaRPr lang="en-US" altLang="zh-CN" dirty="0">
              <a:solidFill>
                <a:schemeClr val="tx2">
                  <a:lumMod val="25000"/>
                </a:schemeClr>
              </a:solidFill>
            </a:endParaRPr>
          </a:p>
          <a:p>
            <a:pPr lvl="2"/>
            <a:r>
              <a:rPr lang="zh-CN" altLang="en-US" dirty="0">
                <a:solidFill>
                  <a:schemeClr val="tx2">
                    <a:lumMod val="25000"/>
                  </a:schemeClr>
                </a:solidFill>
              </a:rPr>
              <a:t>线性表</a:t>
            </a:r>
          </a:p>
          <a:p>
            <a:pPr lvl="1"/>
            <a:r>
              <a:rPr lang="zh-CN" altLang="en-US" dirty="0">
                <a:solidFill>
                  <a:schemeClr val="tx2">
                    <a:lumMod val="25000"/>
                  </a:schemeClr>
                </a:solidFill>
              </a:rPr>
              <a:t>存储结构选择</a:t>
            </a:r>
          </a:p>
          <a:p>
            <a:pPr lvl="2"/>
            <a:r>
              <a:rPr lang="zh-CN" altLang="en-US" dirty="0">
                <a:solidFill>
                  <a:schemeClr val="tx2">
                    <a:lumMod val="25000"/>
                  </a:schemeClr>
                </a:solidFill>
              </a:rPr>
              <a:t>顺序表如何存？</a:t>
            </a:r>
          </a:p>
          <a:p>
            <a:pPr lvl="2"/>
            <a:r>
              <a:rPr lang="zh-CN" altLang="en-US" dirty="0">
                <a:solidFill>
                  <a:schemeClr val="tx2">
                    <a:lumMod val="25000"/>
                  </a:schemeClr>
                </a:solidFill>
              </a:rPr>
              <a:t>链表如何存？</a:t>
            </a:r>
          </a:p>
          <a:p>
            <a:pPr lvl="2"/>
            <a:r>
              <a:rPr lang="zh-CN" altLang="en-US" dirty="0">
                <a:solidFill>
                  <a:schemeClr val="tx2">
                    <a:lumMod val="25000"/>
                  </a:schemeClr>
                </a:solidFill>
              </a:rPr>
              <a:t>各自的优点</a:t>
            </a:r>
            <a:r>
              <a:rPr lang="en-US" altLang="zh-CN" dirty="0">
                <a:solidFill>
                  <a:schemeClr val="tx2">
                    <a:lumMod val="25000"/>
                  </a:schemeClr>
                </a:solidFill>
              </a:rPr>
              <a:t>/</a:t>
            </a:r>
            <a:r>
              <a:rPr lang="zh-CN" altLang="en-US" dirty="0">
                <a:solidFill>
                  <a:schemeClr val="tx2">
                    <a:lumMod val="25000"/>
                  </a:schemeClr>
                </a:solidFill>
              </a:rPr>
              <a:t>缺点？</a:t>
            </a:r>
          </a:p>
          <a:p>
            <a:pPr lvl="2"/>
            <a:r>
              <a:rPr lang="zh-CN" altLang="en-US" dirty="0">
                <a:solidFill>
                  <a:schemeClr val="tx2">
                    <a:lumMod val="25000"/>
                  </a:schemeClr>
                </a:solidFill>
              </a:rPr>
              <a:t>运算</a:t>
            </a:r>
            <a:r>
              <a:rPr lang="en-US" altLang="zh-CN" dirty="0">
                <a:solidFill>
                  <a:schemeClr val="tx2">
                    <a:lumMod val="25000"/>
                  </a:schemeClr>
                </a:solidFill>
              </a:rPr>
              <a:t>/</a:t>
            </a:r>
            <a:r>
              <a:rPr lang="zh-CN" altLang="en-US" dirty="0">
                <a:solidFill>
                  <a:schemeClr val="tx2">
                    <a:lumMod val="25000"/>
                  </a:schemeClr>
                </a:solidFill>
              </a:rPr>
              <a:t>操作有哪些？</a:t>
            </a:r>
          </a:p>
          <a:p>
            <a:pPr lvl="2"/>
            <a:r>
              <a:rPr lang="zh-CN" altLang="en-US" dirty="0">
                <a:solidFill>
                  <a:schemeClr val="tx2">
                    <a:lumMod val="25000"/>
                  </a:schemeClr>
                </a:solidFill>
              </a:rPr>
              <a:t>综合考虑的结果是：</a:t>
            </a:r>
          </a:p>
        </p:txBody>
      </p:sp>
    </p:spTree>
    <p:extLst>
      <p:ext uri="{BB962C8B-B14F-4D97-AF65-F5344CB8AC3E}">
        <p14:creationId xmlns:p14="http://schemas.microsoft.com/office/powerpoint/2010/main" val="41963835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0" name="Object 2"/>
          <p:cNvGraphicFramePr>
            <a:graphicFrameLocks noChangeAspect="1"/>
          </p:cNvGraphicFramePr>
          <p:nvPr>
            <p:extLst/>
          </p:nvPr>
        </p:nvGraphicFramePr>
        <p:xfrm>
          <a:off x="2232026" y="1896870"/>
          <a:ext cx="7383463" cy="788987"/>
        </p:xfrm>
        <a:graphic>
          <a:graphicData uri="http://schemas.openxmlformats.org/presentationml/2006/ole">
            <mc:AlternateContent xmlns:mc="http://schemas.openxmlformats.org/markup-compatibility/2006">
              <mc:Choice xmlns:v="urn:schemas-microsoft-com:vml" Requires="v">
                <p:oleObj spid="_x0000_s49229" name="公式" r:id="rId4" imgW="2247900" imgH="241300" progId="Equation.3">
                  <p:embed/>
                </p:oleObj>
              </mc:Choice>
              <mc:Fallback>
                <p:oleObj name="公式" r:id="rId4" imgW="22479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2026" y="1896870"/>
                        <a:ext cx="7383463"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6611" name="Text Box 3"/>
          <p:cNvSpPr txBox="1">
            <a:spLocks noChangeArrowheads="1"/>
          </p:cNvSpPr>
          <p:nvPr/>
        </p:nvSpPr>
        <p:spPr bwMode="auto">
          <a:xfrm>
            <a:off x="1774825" y="2873182"/>
            <a:ext cx="7962900"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kumimoji="1" lang="zh-CN" altLang="en-US">
                <a:solidFill>
                  <a:srgbClr val="000000"/>
                </a:solidFill>
                <a:latin typeface="楷体_GB2312" pitchFamily="49" charset="-122"/>
                <a:ea typeface="楷体_GB2312" pitchFamily="49" charset="-122"/>
              </a:rPr>
              <a:t>  在计算机中，可以用一个线性表来表示</a:t>
            </a:r>
            <a:r>
              <a:rPr kumimoji="1" lang="en-US" altLang="zh-CN" b="0">
                <a:solidFill>
                  <a:srgbClr val="000000"/>
                </a:solidFill>
                <a:latin typeface="楷体_GB2312" pitchFamily="49" charset="-122"/>
                <a:ea typeface="楷体_GB2312" pitchFamily="49" charset="-122"/>
              </a:rPr>
              <a:t>:</a:t>
            </a:r>
          </a:p>
          <a:p>
            <a:pPr>
              <a:lnSpc>
                <a:spcPct val="120000"/>
              </a:lnSpc>
              <a:spcBef>
                <a:spcPct val="0"/>
              </a:spcBef>
              <a:buClrTx/>
              <a:buSzTx/>
              <a:buFontTx/>
              <a:buNone/>
            </a:pPr>
            <a:r>
              <a:rPr kumimoji="1" lang="en-US" altLang="zh-CN" b="0">
                <a:solidFill>
                  <a:srgbClr val="000000"/>
                </a:solidFill>
                <a:latin typeface="Times New Roman" panose="02020603050405020304" pitchFamily="18" charset="0"/>
                <a:ea typeface="楷体_GB2312" pitchFamily="49" charset="-122"/>
              </a:rPr>
              <a:t>      P = (p</a:t>
            </a:r>
            <a:r>
              <a:rPr kumimoji="1" lang="en-US" altLang="zh-CN" b="0" baseline="-25000">
                <a:solidFill>
                  <a:srgbClr val="000000"/>
                </a:solidFill>
                <a:latin typeface="Times New Roman" panose="02020603050405020304" pitchFamily="18" charset="0"/>
                <a:ea typeface="楷体_GB2312" pitchFamily="49" charset="-122"/>
              </a:rPr>
              <a:t>0</a:t>
            </a:r>
            <a:r>
              <a:rPr kumimoji="1" lang="en-US" altLang="zh-CN" b="0">
                <a:solidFill>
                  <a:srgbClr val="000000"/>
                </a:solidFill>
                <a:latin typeface="Times New Roman" panose="02020603050405020304" pitchFamily="18" charset="0"/>
                <a:ea typeface="楷体_GB2312" pitchFamily="49" charset="-122"/>
              </a:rPr>
              <a:t>, p</a:t>
            </a:r>
            <a:r>
              <a:rPr kumimoji="1" lang="en-US" altLang="zh-CN" b="0" baseline="-25000">
                <a:solidFill>
                  <a:srgbClr val="000000"/>
                </a:solidFill>
                <a:latin typeface="Times New Roman" panose="02020603050405020304" pitchFamily="18" charset="0"/>
                <a:ea typeface="楷体_GB2312" pitchFamily="49" charset="-122"/>
              </a:rPr>
              <a:t>1</a:t>
            </a:r>
            <a:r>
              <a:rPr kumimoji="1" lang="en-US" altLang="zh-CN" b="0">
                <a:solidFill>
                  <a:srgbClr val="000000"/>
                </a:solidFill>
                <a:latin typeface="Times New Roman" panose="02020603050405020304" pitchFamily="18" charset="0"/>
                <a:ea typeface="楷体_GB2312" pitchFamily="49" charset="-122"/>
              </a:rPr>
              <a:t>, …</a:t>
            </a:r>
            <a:r>
              <a:rPr kumimoji="1" lang="zh-CN" altLang="en-US" b="0">
                <a:solidFill>
                  <a:srgbClr val="000000"/>
                </a:solidFill>
                <a:latin typeface="Times New Roman" panose="02020603050405020304" pitchFamily="18" charset="0"/>
                <a:ea typeface="楷体_GB2312" pitchFamily="49" charset="-122"/>
              </a:rPr>
              <a:t>，</a:t>
            </a:r>
            <a:r>
              <a:rPr kumimoji="1" lang="en-US" altLang="zh-CN" b="0">
                <a:solidFill>
                  <a:srgbClr val="000000"/>
                </a:solidFill>
                <a:latin typeface="Times New Roman" panose="02020603050405020304" pitchFamily="18" charset="0"/>
                <a:ea typeface="楷体_GB2312" pitchFamily="49" charset="-122"/>
              </a:rPr>
              <a:t>p</a:t>
            </a:r>
            <a:r>
              <a:rPr kumimoji="1" lang="en-US" altLang="zh-CN" b="0" baseline="-25000">
                <a:solidFill>
                  <a:srgbClr val="000000"/>
                </a:solidFill>
                <a:latin typeface="Times New Roman" panose="02020603050405020304" pitchFamily="18" charset="0"/>
                <a:ea typeface="楷体_GB2312" pitchFamily="49" charset="-122"/>
              </a:rPr>
              <a:t>n</a:t>
            </a:r>
            <a:r>
              <a:rPr kumimoji="1" lang="en-US" altLang="zh-CN" b="0">
                <a:solidFill>
                  <a:srgbClr val="000000"/>
                </a:solidFill>
                <a:latin typeface="Times New Roman" panose="02020603050405020304" pitchFamily="18" charset="0"/>
                <a:ea typeface="楷体_GB2312" pitchFamily="49" charset="-122"/>
              </a:rPr>
              <a:t>)</a:t>
            </a:r>
            <a:endParaRPr kumimoji="1" lang="en-US" altLang="zh-CN" b="0">
              <a:solidFill>
                <a:srgbClr val="000000"/>
              </a:solidFill>
              <a:latin typeface="Times New Roman" panose="02020603050405020304" pitchFamily="18" charset="0"/>
            </a:endParaRPr>
          </a:p>
        </p:txBody>
      </p:sp>
      <p:sp>
        <p:nvSpPr>
          <p:cNvPr id="19460" name="Text Box 4"/>
          <p:cNvSpPr txBox="1">
            <a:spLocks noChangeArrowheads="1"/>
          </p:cNvSpPr>
          <p:nvPr/>
        </p:nvSpPr>
        <p:spPr bwMode="auto">
          <a:xfrm>
            <a:off x="1882775" y="1360294"/>
            <a:ext cx="3822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a:solidFill>
                  <a:srgbClr val="3333CC"/>
                </a:solidFill>
                <a:latin typeface="楷体_GB2312" pitchFamily="49" charset="-122"/>
                <a:ea typeface="楷体_GB2312" pitchFamily="49" charset="-122"/>
              </a:rPr>
              <a:t>一元多项式</a:t>
            </a:r>
            <a:endParaRPr kumimoji="1" lang="zh-CN" altLang="en-US" sz="2800" b="0">
              <a:solidFill>
                <a:prstClr val="white"/>
              </a:solidFill>
              <a:latin typeface="Times New Roman" panose="02020603050405020304" pitchFamily="18" charset="0"/>
            </a:endParaRPr>
          </a:p>
        </p:txBody>
      </p:sp>
      <p:sp>
        <p:nvSpPr>
          <p:cNvPr id="196613" name="Text Box 5"/>
          <p:cNvSpPr txBox="1">
            <a:spLocks noChangeArrowheads="1"/>
          </p:cNvSpPr>
          <p:nvPr/>
        </p:nvSpPr>
        <p:spPr bwMode="auto">
          <a:xfrm>
            <a:off x="1806575" y="4581332"/>
            <a:ext cx="83820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a:solidFill>
                  <a:srgbClr val="000000"/>
                </a:solidFill>
                <a:latin typeface="Times New Roman" panose="02020603050405020304" pitchFamily="18" charset="0"/>
                <a:ea typeface="楷体_GB2312" pitchFamily="49" charset="-122"/>
              </a:rPr>
              <a:t>但是对于形如</a:t>
            </a:r>
            <a:endParaRPr kumimoji="1" lang="zh-CN" altLang="en-US" b="0">
              <a:solidFill>
                <a:srgbClr val="000000"/>
              </a:solidFill>
              <a:latin typeface="Times New Roman" panose="02020603050405020304" pitchFamily="18" charset="0"/>
            </a:endParaRPr>
          </a:p>
          <a:p>
            <a:pPr>
              <a:spcBef>
                <a:spcPct val="50000"/>
              </a:spcBef>
              <a:buClrTx/>
              <a:buSzTx/>
              <a:buFontTx/>
              <a:buNone/>
            </a:pPr>
            <a:r>
              <a:rPr kumimoji="1" lang="zh-CN" altLang="en-US" b="0">
                <a:solidFill>
                  <a:prstClr val="white"/>
                </a:solidFill>
                <a:latin typeface="Times New Roman" panose="02020603050405020304" pitchFamily="18" charset="0"/>
                <a:ea typeface="楷体_GB2312" pitchFamily="49" charset="-122"/>
              </a:rPr>
              <a:t>      </a:t>
            </a:r>
            <a:r>
              <a:rPr kumimoji="1" lang="en-US" altLang="zh-CN">
                <a:solidFill>
                  <a:srgbClr val="000099"/>
                </a:solidFill>
                <a:latin typeface="Times New Roman" panose="02020603050405020304" pitchFamily="18" charset="0"/>
                <a:ea typeface="楷体_GB2312" pitchFamily="49" charset="-122"/>
              </a:rPr>
              <a:t>S(x) = 1 + 3x</a:t>
            </a:r>
            <a:r>
              <a:rPr kumimoji="1" lang="en-US" altLang="zh-CN" baseline="30000">
                <a:solidFill>
                  <a:srgbClr val="000099"/>
                </a:solidFill>
                <a:latin typeface="Times New Roman" panose="02020603050405020304" pitchFamily="18" charset="0"/>
                <a:ea typeface="楷体_GB2312" pitchFamily="49" charset="-122"/>
              </a:rPr>
              <a:t>10000</a:t>
            </a:r>
            <a:r>
              <a:rPr kumimoji="1" lang="en-US" altLang="zh-CN">
                <a:solidFill>
                  <a:srgbClr val="000099"/>
                </a:solidFill>
                <a:latin typeface="Times New Roman" panose="02020603050405020304" pitchFamily="18" charset="0"/>
                <a:ea typeface="楷体_GB2312" pitchFamily="49" charset="-122"/>
              </a:rPr>
              <a:t> – 2x</a:t>
            </a:r>
            <a:r>
              <a:rPr kumimoji="1" lang="en-US" altLang="zh-CN" baseline="30000">
                <a:solidFill>
                  <a:srgbClr val="000099"/>
                </a:solidFill>
                <a:latin typeface="Times New Roman" panose="02020603050405020304" pitchFamily="18" charset="0"/>
                <a:ea typeface="楷体_GB2312" pitchFamily="49" charset="-122"/>
              </a:rPr>
              <a:t>20000</a:t>
            </a:r>
            <a:endParaRPr kumimoji="1" lang="en-US" altLang="zh-CN" b="0" baseline="30000">
              <a:solidFill>
                <a:srgbClr val="000099"/>
              </a:solidFill>
              <a:latin typeface="Times New Roman" panose="02020603050405020304" pitchFamily="18" charset="0"/>
              <a:ea typeface="楷体_GB2312" pitchFamily="49" charset="-122"/>
            </a:endParaRPr>
          </a:p>
          <a:p>
            <a:pPr>
              <a:spcBef>
                <a:spcPct val="50000"/>
              </a:spcBef>
              <a:buClrTx/>
              <a:buSzTx/>
              <a:buFontTx/>
              <a:buNone/>
            </a:pPr>
            <a:r>
              <a:rPr kumimoji="1" lang="zh-CN" altLang="en-US">
                <a:solidFill>
                  <a:srgbClr val="000000"/>
                </a:solidFill>
                <a:latin typeface="Times New Roman" panose="02020603050405020304" pitchFamily="18" charset="0"/>
                <a:ea typeface="楷体_GB2312" pitchFamily="49" charset="-122"/>
              </a:rPr>
              <a:t>的多项式，上述表示方法是否合适？</a:t>
            </a:r>
          </a:p>
        </p:txBody>
      </p:sp>
      <p:sp>
        <p:nvSpPr>
          <p:cNvPr id="19462" name="Rectangle 6"/>
          <p:cNvSpPr>
            <a:spLocks noChangeArrowheads="1"/>
          </p:cNvSpPr>
          <p:nvPr/>
        </p:nvSpPr>
        <p:spPr bwMode="auto">
          <a:xfrm>
            <a:off x="1445143" y="707832"/>
            <a:ext cx="54737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dirty="0">
                <a:solidFill>
                  <a:srgbClr val="D6ECFF">
                    <a:lumMod val="25000"/>
                  </a:srgbClr>
                </a:solidFill>
              </a:rPr>
              <a:t>一元多项式的表示和相加 </a:t>
            </a:r>
          </a:p>
        </p:txBody>
      </p:sp>
    </p:spTree>
    <p:extLst>
      <p:ext uri="{BB962C8B-B14F-4D97-AF65-F5344CB8AC3E}">
        <p14:creationId xmlns:p14="http://schemas.microsoft.com/office/powerpoint/2010/main" val="19030838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wipe(left)">
                                      <p:cBhvr>
                                        <p:cTn id="7" dur="500"/>
                                        <p:tgtEl>
                                          <p:spTgt spid="196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6611"/>
                                        </p:tgtEl>
                                        <p:attrNameLst>
                                          <p:attrName>style.visibility</p:attrName>
                                        </p:attrNameLst>
                                      </p:cBhvr>
                                      <p:to>
                                        <p:strVal val="visible"/>
                                      </p:to>
                                    </p:set>
                                    <p:animEffect transition="in" filter="wipe(left)">
                                      <p:cBhvr>
                                        <p:cTn id="12" dur="500"/>
                                        <p:tgtEl>
                                          <p:spTgt spid="196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6613"/>
                                        </p:tgtEl>
                                        <p:attrNameLst>
                                          <p:attrName>style.visibility</p:attrName>
                                        </p:attrNameLst>
                                      </p:cBhvr>
                                      <p:to>
                                        <p:strVal val="visible"/>
                                      </p:to>
                                    </p:set>
                                    <p:animEffect transition="in" filter="wipe(left)">
                                      <p:cBhvr>
                                        <p:cTn id="17" dur="500"/>
                                        <p:tgtEl>
                                          <p:spTgt spid="196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autoUpdateAnimBg="0"/>
      <p:bldP spid="196613"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2009775" y="677864"/>
            <a:ext cx="7615238"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nSpc>
                <a:spcPct val="140000"/>
              </a:lnSpc>
              <a:spcBef>
                <a:spcPct val="0"/>
              </a:spcBef>
              <a:buClrTx/>
              <a:buSzTx/>
              <a:buFontTx/>
              <a:buNone/>
            </a:pPr>
            <a:r>
              <a:rPr kumimoji="1" lang="zh-CN" altLang="en-US">
                <a:solidFill>
                  <a:srgbClr val="000000"/>
                </a:solidFill>
                <a:latin typeface="Times New Roman" panose="02020603050405020304" pitchFamily="18" charset="0"/>
                <a:ea typeface="楷体_GB2312" pitchFamily="49" charset="-122"/>
              </a:rPr>
              <a:t> 一般情况下的</a:t>
            </a:r>
            <a:r>
              <a:rPr kumimoji="1" lang="zh-CN" altLang="en-US">
                <a:solidFill>
                  <a:srgbClr val="000099"/>
                </a:solidFill>
                <a:latin typeface="Times New Roman" panose="02020603050405020304" pitchFamily="18" charset="0"/>
                <a:ea typeface="楷体_GB2312" pitchFamily="49" charset="-122"/>
              </a:rPr>
              <a:t>一元稀疏多项式</a:t>
            </a:r>
            <a:r>
              <a:rPr kumimoji="1" lang="zh-CN" altLang="en-US">
                <a:solidFill>
                  <a:srgbClr val="000000"/>
                </a:solidFill>
                <a:latin typeface="Times New Roman" panose="02020603050405020304" pitchFamily="18" charset="0"/>
                <a:ea typeface="楷体_GB2312" pitchFamily="49" charset="-122"/>
              </a:rPr>
              <a:t>可写成：</a:t>
            </a:r>
          </a:p>
          <a:p>
            <a:pPr>
              <a:lnSpc>
                <a:spcPct val="140000"/>
              </a:lnSpc>
              <a:spcBef>
                <a:spcPct val="0"/>
              </a:spcBef>
              <a:buClrTx/>
              <a:buSzTx/>
              <a:buFontTx/>
              <a:buNone/>
            </a:pPr>
            <a:r>
              <a:rPr kumimoji="1" lang="zh-CN" altLang="en-US">
                <a:solidFill>
                  <a:prstClr val="white"/>
                </a:solidFill>
                <a:latin typeface="Times New Roman" panose="02020603050405020304" pitchFamily="18" charset="0"/>
                <a:ea typeface="楷体_GB2312" pitchFamily="49" charset="-122"/>
              </a:rPr>
              <a:t>      </a:t>
            </a:r>
            <a:r>
              <a:rPr kumimoji="1" lang="en-US" altLang="zh-CN">
                <a:solidFill>
                  <a:srgbClr val="3333CC"/>
                </a:solidFill>
                <a:latin typeface="Times New Roman" panose="02020603050405020304" pitchFamily="18" charset="0"/>
                <a:ea typeface="楷体_GB2312" pitchFamily="49" charset="-122"/>
              </a:rPr>
              <a:t>P</a:t>
            </a:r>
            <a:r>
              <a:rPr kumimoji="1" lang="en-US" altLang="zh-CN" baseline="-25000">
                <a:solidFill>
                  <a:srgbClr val="3333CC"/>
                </a:solidFill>
                <a:latin typeface="Times New Roman" panose="02020603050405020304" pitchFamily="18" charset="0"/>
                <a:ea typeface="楷体_GB2312" pitchFamily="49" charset="-122"/>
              </a:rPr>
              <a:t>n</a:t>
            </a:r>
            <a:r>
              <a:rPr kumimoji="1" lang="en-US" altLang="zh-CN">
                <a:solidFill>
                  <a:srgbClr val="3333CC"/>
                </a:solidFill>
                <a:latin typeface="Times New Roman" panose="02020603050405020304" pitchFamily="18" charset="0"/>
                <a:ea typeface="楷体_GB2312" pitchFamily="49" charset="-122"/>
              </a:rPr>
              <a:t>(x) = p</a:t>
            </a:r>
            <a:r>
              <a:rPr kumimoji="1" lang="en-US" altLang="zh-CN" baseline="-25000">
                <a:solidFill>
                  <a:srgbClr val="3333CC"/>
                </a:solidFill>
                <a:latin typeface="Times New Roman" panose="02020603050405020304" pitchFamily="18" charset="0"/>
                <a:ea typeface="楷体_GB2312" pitchFamily="49" charset="-122"/>
              </a:rPr>
              <a:t>1</a:t>
            </a:r>
            <a:r>
              <a:rPr kumimoji="1" lang="en-US" altLang="zh-CN">
                <a:solidFill>
                  <a:srgbClr val="3333CC"/>
                </a:solidFill>
                <a:latin typeface="Times New Roman" panose="02020603050405020304" pitchFamily="18" charset="0"/>
                <a:ea typeface="楷体_GB2312" pitchFamily="49" charset="-122"/>
              </a:rPr>
              <a:t>x</a:t>
            </a:r>
            <a:r>
              <a:rPr kumimoji="1" lang="en-US" altLang="zh-CN" baseline="30000">
                <a:solidFill>
                  <a:srgbClr val="3333CC"/>
                </a:solidFill>
                <a:latin typeface="Times New Roman" panose="02020603050405020304" pitchFamily="18" charset="0"/>
                <a:ea typeface="楷体_GB2312" pitchFamily="49" charset="-122"/>
              </a:rPr>
              <a:t>e1</a:t>
            </a:r>
            <a:r>
              <a:rPr kumimoji="1" lang="en-US" altLang="zh-CN">
                <a:solidFill>
                  <a:srgbClr val="3333CC"/>
                </a:solidFill>
                <a:latin typeface="Times New Roman" panose="02020603050405020304" pitchFamily="18" charset="0"/>
                <a:ea typeface="楷体_GB2312" pitchFamily="49" charset="-122"/>
              </a:rPr>
              <a:t> + p</a:t>
            </a:r>
            <a:r>
              <a:rPr kumimoji="1" lang="en-US" altLang="zh-CN" baseline="-25000">
                <a:solidFill>
                  <a:srgbClr val="3333CC"/>
                </a:solidFill>
                <a:latin typeface="Times New Roman" panose="02020603050405020304" pitchFamily="18" charset="0"/>
                <a:ea typeface="楷体_GB2312" pitchFamily="49" charset="-122"/>
              </a:rPr>
              <a:t>2</a:t>
            </a:r>
            <a:r>
              <a:rPr kumimoji="1" lang="en-US" altLang="zh-CN">
                <a:solidFill>
                  <a:srgbClr val="3333CC"/>
                </a:solidFill>
                <a:latin typeface="Times New Roman" panose="02020603050405020304" pitchFamily="18" charset="0"/>
                <a:ea typeface="楷体_GB2312" pitchFamily="49" charset="-122"/>
              </a:rPr>
              <a:t>x</a:t>
            </a:r>
            <a:r>
              <a:rPr kumimoji="1" lang="en-US" altLang="zh-CN" baseline="30000">
                <a:solidFill>
                  <a:srgbClr val="3333CC"/>
                </a:solidFill>
                <a:latin typeface="Times New Roman" panose="02020603050405020304" pitchFamily="18" charset="0"/>
                <a:ea typeface="楷体_GB2312" pitchFamily="49" charset="-122"/>
              </a:rPr>
              <a:t>e2</a:t>
            </a:r>
            <a:r>
              <a:rPr kumimoji="1" lang="en-US" altLang="zh-CN">
                <a:solidFill>
                  <a:srgbClr val="3333CC"/>
                </a:solidFill>
                <a:latin typeface="Times New Roman" panose="02020603050405020304" pitchFamily="18" charset="0"/>
                <a:ea typeface="楷体_GB2312" pitchFamily="49" charset="-122"/>
              </a:rPr>
              <a:t> + </a:t>
            </a:r>
            <a:r>
              <a:rPr kumimoji="1" lang="en-US" altLang="zh-CN">
                <a:solidFill>
                  <a:srgbClr val="3333CC"/>
                </a:solidFill>
                <a:latin typeface="楷体_GB2312" pitchFamily="49" charset="-122"/>
                <a:ea typeface="楷体_GB2312" pitchFamily="49" charset="-122"/>
              </a:rPr>
              <a:t>┄</a:t>
            </a:r>
            <a:r>
              <a:rPr kumimoji="1" lang="en-US" altLang="zh-CN">
                <a:solidFill>
                  <a:srgbClr val="3333CC"/>
                </a:solidFill>
                <a:latin typeface="Times New Roman" panose="02020603050405020304" pitchFamily="18" charset="0"/>
                <a:ea typeface="楷体_GB2312" pitchFamily="49" charset="-122"/>
              </a:rPr>
              <a:t> + p</a:t>
            </a:r>
            <a:r>
              <a:rPr kumimoji="1" lang="en-US" altLang="zh-CN" baseline="-25000">
                <a:solidFill>
                  <a:srgbClr val="3333CC"/>
                </a:solidFill>
                <a:latin typeface="Times New Roman" panose="02020603050405020304" pitchFamily="18" charset="0"/>
                <a:ea typeface="楷体_GB2312" pitchFamily="49" charset="-122"/>
              </a:rPr>
              <a:t>m</a:t>
            </a:r>
            <a:r>
              <a:rPr kumimoji="1" lang="en-US" altLang="zh-CN">
                <a:solidFill>
                  <a:srgbClr val="3333CC"/>
                </a:solidFill>
                <a:latin typeface="Times New Roman" panose="02020603050405020304" pitchFamily="18" charset="0"/>
                <a:ea typeface="楷体_GB2312" pitchFamily="49" charset="-122"/>
              </a:rPr>
              <a:t>x</a:t>
            </a:r>
            <a:r>
              <a:rPr kumimoji="1" lang="en-US" altLang="zh-CN" baseline="30000">
                <a:solidFill>
                  <a:srgbClr val="3333CC"/>
                </a:solidFill>
                <a:latin typeface="Times New Roman" panose="02020603050405020304" pitchFamily="18" charset="0"/>
                <a:ea typeface="楷体_GB2312" pitchFamily="49" charset="-122"/>
              </a:rPr>
              <a:t>em</a:t>
            </a:r>
            <a:endParaRPr kumimoji="1" lang="en-US" altLang="zh-CN">
              <a:solidFill>
                <a:prstClr val="white"/>
              </a:solidFill>
              <a:latin typeface="Times New Roman" panose="02020603050405020304" pitchFamily="18" charset="0"/>
              <a:ea typeface="楷体_GB2312" pitchFamily="49" charset="-122"/>
            </a:endParaRPr>
          </a:p>
          <a:p>
            <a:pPr>
              <a:lnSpc>
                <a:spcPct val="140000"/>
              </a:lnSpc>
              <a:spcBef>
                <a:spcPct val="0"/>
              </a:spcBef>
              <a:buClrTx/>
              <a:buSzTx/>
              <a:buFontTx/>
              <a:buNone/>
            </a:pPr>
            <a:r>
              <a:rPr kumimoji="1" lang="zh-CN" altLang="en-US">
                <a:solidFill>
                  <a:srgbClr val="000000"/>
                </a:solidFill>
                <a:latin typeface="Times New Roman" panose="02020603050405020304" pitchFamily="18" charset="0"/>
                <a:ea typeface="楷体_GB2312" pitchFamily="49" charset="-122"/>
              </a:rPr>
              <a:t>其中：</a:t>
            </a:r>
            <a:r>
              <a:rPr kumimoji="1" lang="en-US" altLang="zh-CN">
                <a:solidFill>
                  <a:srgbClr val="000099"/>
                </a:solidFill>
                <a:latin typeface="Times New Roman" panose="02020603050405020304" pitchFamily="18" charset="0"/>
                <a:ea typeface="楷体_GB2312" pitchFamily="49" charset="-122"/>
              </a:rPr>
              <a:t>p</a:t>
            </a:r>
            <a:r>
              <a:rPr kumimoji="1" lang="en-US" altLang="zh-CN" baseline="-25000">
                <a:solidFill>
                  <a:srgbClr val="000099"/>
                </a:solidFill>
                <a:latin typeface="Times New Roman" panose="02020603050405020304" pitchFamily="18" charset="0"/>
                <a:ea typeface="楷体_GB2312" pitchFamily="49" charset="-122"/>
              </a:rPr>
              <a:t>i</a:t>
            </a:r>
            <a:r>
              <a:rPr kumimoji="1" lang="en-US" altLang="zh-CN">
                <a:solidFill>
                  <a:prstClr val="white"/>
                </a:solidFill>
                <a:latin typeface="Times New Roman" panose="02020603050405020304" pitchFamily="18" charset="0"/>
                <a:ea typeface="楷体_GB2312" pitchFamily="49" charset="-122"/>
              </a:rPr>
              <a:t> </a:t>
            </a:r>
            <a:r>
              <a:rPr kumimoji="1" lang="zh-CN" altLang="en-US">
                <a:solidFill>
                  <a:srgbClr val="000000"/>
                </a:solidFill>
                <a:latin typeface="Times New Roman" panose="02020603050405020304" pitchFamily="18" charset="0"/>
                <a:ea typeface="楷体_GB2312" pitchFamily="49" charset="-122"/>
              </a:rPr>
              <a:t>是指数为</a:t>
            </a:r>
            <a:r>
              <a:rPr kumimoji="1" lang="en-US" altLang="zh-CN">
                <a:solidFill>
                  <a:srgbClr val="000099"/>
                </a:solidFill>
                <a:latin typeface="Times New Roman" panose="02020603050405020304" pitchFamily="18" charset="0"/>
                <a:ea typeface="楷体_GB2312" pitchFamily="49" charset="-122"/>
              </a:rPr>
              <a:t>e</a:t>
            </a:r>
            <a:r>
              <a:rPr kumimoji="1" lang="en-US" altLang="zh-CN" baseline="-25000">
                <a:solidFill>
                  <a:srgbClr val="000099"/>
                </a:solidFill>
                <a:latin typeface="Times New Roman" panose="02020603050405020304" pitchFamily="18" charset="0"/>
                <a:ea typeface="楷体_GB2312" pitchFamily="49" charset="-122"/>
              </a:rPr>
              <a:t>i</a:t>
            </a:r>
            <a:r>
              <a:rPr kumimoji="1" lang="en-US" altLang="zh-CN">
                <a:solidFill>
                  <a:srgbClr val="000099"/>
                </a:solidFill>
                <a:latin typeface="Times New Roman" panose="02020603050405020304" pitchFamily="18" charset="0"/>
                <a:ea typeface="楷体_GB2312" pitchFamily="49" charset="-122"/>
              </a:rPr>
              <a:t> </a:t>
            </a:r>
            <a:r>
              <a:rPr kumimoji="1" lang="zh-CN" altLang="en-US">
                <a:solidFill>
                  <a:srgbClr val="000000"/>
                </a:solidFill>
                <a:latin typeface="Times New Roman" panose="02020603050405020304" pitchFamily="18" charset="0"/>
                <a:ea typeface="楷体_GB2312" pitchFamily="49" charset="-122"/>
              </a:rPr>
              <a:t>的项的非零系数，</a:t>
            </a:r>
          </a:p>
          <a:p>
            <a:pPr>
              <a:lnSpc>
                <a:spcPct val="140000"/>
              </a:lnSpc>
              <a:spcBef>
                <a:spcPct val="0"/>
              </a:spcBef>
              <a:buClrTx/>
              <a:buSzTx/>
              <a:buFontTx/>
              <a:buNone/>
            </a:pPr>
            <a:r>
              <a:rPr kumimoji="1" lang="zh-CN" altLang="en-US">
                <a:solidFill>
                  <a:prstClr val="white"/>
                </a:solidFill>
                <a:latin typeface="Times New Roman" panose="02020603050405020304" pitchFamily="18" charset="0"/>
                <a:ea typeface="楷体_GB2312" pitchFamily="49" charset="-122"/>
              </a:rPr>
              <a:t>            </a:t>
            </a:r>
            <a:r>
              <a:rPr kumimoji="1" lang="en-US" altLang="zh-CN">
                <a:solidFill>
                  <a:srgbClr val="000099"/>
                </a:solidFill>
                <a:latin typeface="Times New Roman" panose="02020603050405020304" pitchFamily="18" charset="0"/>
                <a:ea typeface="楷体_GB2312" pitchFamily="49" charset="-122"/>
              </a:rPr>
              <a:t>0≤ e</a:t>
            </a:r>
            <a:r>
              <a:rPr kumimoji="1" lang="en-US" altLang="zh-CN" baseline="-25000">
                <a:solidFill>
                  <a:srgbClr val="000099"/>
                </a:solidFill>
                <a:latin typeface="Times New Roman" panose="02020603050405020304" pitchFamily="18" charset="0"/>
                <a:ea typeface="楷体_GB2312" pitchFamily="49" charset="-122"/>
              </a:rPr>
              <a:t>1</a:t>
            </a:r>
            <a:r>
              <a:rPr kumimoji="1" lang="en-US" altLang="zh-CN">
                <a:solidFill>
                  <a:srgbClr val="000099"/>
                </a:solidFill>
                <a:latin typeface="Times New Roman" panose="02020603050405020304" pitchFamily="18" charset="0"/>
                <a:ea typeface="楷体_GB2312" pitchFamily="49" charset="-122"/>
              </a:rPr>
              <a:t> &lt; e</a:t>
            </a:r>
            <a:r>
              <a:rPr kumimoji="1" lang="en-US" altLang="zh-CN" baseline="-25000">
                <a:solidFill>
                  <a:srgbClr val="000099"/>
                </a:solidFill>
                <a:latin typeface="Times New Roman" panose="02020603050405020304" pitchFamily="18" charset="0"/>
                <a:ea typeface="楷体_GB2312" pitchFamily="49" charset="-122"/>
              </a:rPr>
              <a:t>2</a:t>
            </a:r>
            <a:r>
              <a:rPr kumimoji="1" lang="en-US" altLang="zh-CN">
                <a:solidFill>
                  <a:srgbClr val="000099"/>
                </a:solidFill>
                <a:latin typeface="Times New Roman" panose="02020603050405020304" pitchFamily="18" charset="0"/>
                <a:ea typeface="楷体_GB2312" pitchFamily="49" charset="-122"/>
              </a:rPr>
              <a:t> &lt; ┄ &lt; e</a:t>
            </a:r>
            <a:r>
              <a:rPr kumimoji="1" lang="en-US" altLang="zh-CN" baseline="-25000">
                <a:solidFill>
                  <a:srgbClr val="000099"/>
                </a:solidFill>
                <a:latin typeface="Times New Roman" panose="02020603050405020304" pitchFamily="18" charset="0"/>
                <a:ea typeface="楷体_GB2312" pitchFamily="49" charset="-122"/>
              </a:rPr>
              <a:t>m</a:t>
            </a:r>
            <a:r>
              <a:rPr kumimoji="1" lang="en-US" altLang="zh-CN">
                <a:solidFill>
                  <a:srgbClr val="000099"/>
                </a:solidFill>
                <a:latin typeface="Times New Roman" panose="02020603050405020304" pitchFamily="18" charset="0"/>
                <a:ea typeface="楷体_GB2312" pitchFamily="49" charset="-122"/>
              </a:rPr>
              <a:t> = n</a:t>
            </a:r>
            <a:endParaRPr kumimoji="1" lang="en-US" altLang="zh-CN">
              <a:solidFill>
                <a:srgbClr val="000099"/>
              </a:solidFill>
              <a:latin typeface="Times New Roman" panose="02020603050405020304" pitchFamily="18" charset="0"/>
            </a:endParaRPr>
          </a:p>
        </p:txBody>
      </p:sp>
      <p:sp>
        <p:nvSpPr>
          <p:cNvPr id="198659" name="Text Box 3"/>
          <p:cNvSpPr txBox="1">
            <a:spLocks noChangeArrowheads="1"/>
          </p:cNvSpPr>
          <p:nvPr/>
        </p:nvSpPr>
        <p:spPr bwMode="auto">
          <a:xfrm>
            <a:off x="2384426" y="4422776"/>
            <a:ext cx="646042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ClrTx/>
              <a:buSzTx/>
              <a:buFontTx/>
              <a:buNone/>
            </a:pPr>
            <a:r>
              <a:rPr kumimoji="1" lang="zh-CN" altLang="en-US">
                <a:solidFill>
                  <a:srgbClr val="000000"/>
                </a:solidFill>
                <a:latin typeface="Times New Roman" panose="02020603050405020304" pitchFamily="18" charset="0"/>
                <a:ea typeface="楷体_GB2312" pitchFamily="49" charset="-122"/>
              </a:rPr>
              <a:t>可用线性表表示：</a:t>
            </a:r>
          </a:p>
          <a:p>
            <a:pPr>
              <a:lnSpc>
                <a:spcPct val="125000"/>
              </a:lnSpc>
              <a:spcBef>
                <a:spcPct val="0"/>
              </a:spcBef>
              <a:buClrTx/>
              <a:buSzTx/>
              <a:buFontTx/>
              <a:buNone/>
            </a:pPr>
            <a:r>
              <a:rPr kumimoji="1" lang="zh-CN" altLang="en-US">
                <a:solidFill>
                  <a:srgbClr val="3333CC"/>
                </a:solidFill>
                <a:latin typeface="Times New Roman" panose="02020603050405020304" pitchFamily="18" charset="0"/>
                <a:ea typeface="楷体_GB2312" pitchFamily="49" charset="-122"/>
              </a:rPr>
              <a:t>（（</a:t>
            </a:r>
            <a:r>
              <a:rPr kumimoji="1" lang="en-US" altLang="zh-CN">
                <a:solidFill>
                  <a:srgbClr val="3333CC"/>
                </a:solidFill>
                <a:latin typeface="Times New Roman" panose="02020603050405020304" pitchFamily="18" charset="0"/>
                <a:ea typeface="楷体_GB2312" pitchFamily="49" charset="-122"/>
              </a:rPr>
              <a:t>p</a:t>
            </a:r>
            <a:r>
              <a:rPr kumimoji="1" lang="en-US" altLang="zh-CN" baseline="-25000">
                <a:solidFill>
                  <a:srgbClr val="3333CC"/>
                </a:solidFill>
                <a:latin typeface="Times New Roman" panose="02020603050405020304" pitchFamily="18" charset="0"/>
                <a:ea typeface="楷体_GB2312" pitchFamily="49" charset="-122"/>
              </a:rPr>
              <a:t>1</a:t>
            </a:r>
            <a:r>
              <a:rPr kumimoji="1" lang="en-US" altLang="zh-CN">
                <a:solidFill>
                  <a:srgbClr val="3333CC"/>
                </a:solidFill>
                <a:latin typeface="Times New Roman" panose="02020603050405020304" pitchFamily="18" charset="0"/>
                <a:ea typeface="楷体_GB2312" pitchFamily="49" charset="-122"/>
              </a:rPr>
              <a:t>, e</a:t>
            </a:r>
            <a:r>
              <a:rPr kumimoji="1" lang="en-US" altLang="zh-CN" baseline="-25000">
                <a:solidFill>
                  <a:srgbClr val="3333CC"/>
                </a:solidFill>
                <a:latin typeface="Times New Roman" panose="02020603050405020304" pitchFamily="18" charset="0"/>
                <a:ea typeface="楷体_GB2312" pitchFamily="49" charset="-122"/>
              </a:rPr>
              <a:t>1</a:t>
            </a:r>
            <a:r>
              <a:rPr kumimoji="1" lang="zh-CN" altLang="en-US">
                <a:solidFill>
                  <a:srgbClr val="3333CC"/>
                </a:solidFill>
                <a:latin typeface="Times New Roman" panose="02020603050405020304" pitchFamily="18" charset="0"/>
                <a:ea typeface="楷体_GB2312" pitchFamily="49" charset="-122"/>
              </a:rPr>
              <a:t>）</a:t>
            </a:r>
            <a:r>
              <a:rPr kumimoji="1" lang="en-US" altLang="zh-CN">
                <a:solidFill>
                  <a:srgbClr val="3333CC"/>
                </a:solidFill>
                <a:latin typeface="Times New Roman" panose="02020603050405020304" pitchFamily="18" charset="0"/>
                <a:ea typeface="楷体_GB2312" pitchFamily="49" charset="-122"/>
              </a:rPr>
              <a:t>, (p</a:t>
            </a:r>
            <a:r>
              <a:rPr kumimoji="1" lang="en-US" altLang="zh-CN" baseline="-25000">
                <a:solidFill>
                  <a:srgbClr val="3333CC"/>
                </a:solidFill>
                <a:latin typeface="Times New Roman" panose="02020603050405020304" pitchFamily="18" charset="0"/>
                <a:ea typeface="楷体_GB2312" pitchFamily="49" charset="-122"/>
              </a:rPr>
              <a:t>2</a:t>
            </a:r>
            <a:r>
              <a:rPr kumimoji="1" lang="en-US" altLang="zh-CN">
                <a:solidFill>
                  <a:srgbClr val="3333CC"/>
                </a:solidFill>
                <a:latin typeface="Times New Roman" panose="02020603050405020304" pitchFamily="18" charset="0"/>
                <a:ea typeface="楷体_GB2312" pitchFamily="49" charset="-122"/>
              </a:rPr>
              <a:t>, e</a:t>
            </a:r>
            <a:r>
              <a:rPr kumimoji="1" lang="en-US" altLang="zh-CN" baseline="-25000">
                <a:solidFill>
                  <a:srgbClr val="3333CC"/>
                </a:solidFill>
                <a:latin typeface="Times New Roman" panose="02020603050405020304" pitchFamily="18" charset="0"/>
                <a:ea typeface="楷体_GB2312" pitchFamily="49" charset="-122"/>
              </a:rPr>
              <a:t>2</a:t>
            </a:r>
            <a:r>
              <a:rPr kumimoji="1" lang="en-US" altLang="zh-CN">
                <a:solidFill>
                  <a:srgbClr val="3333CC"/>
                </a:solidFill>
                <a:latin typeface="Times New Roman" panose="02020603050405020304" pitchFamily="18" charset="0"/>
                <a:ea typeface="楷体_GB2312" pitchFamily="49" charset="-122"/>
              </a:rPr>
              <a:t>), </a:t>
            </a:r>
            <a:r>
              <a:rPr kumimoji="1" lang="en-US" altLang="zh-CN">
                <a:solidFill>
                  <a:srgbClr val="3333CC"/>
                </a:solidFill>
                <a:latin typeface="楷体_GB2312" pitchFamily="49" charset="-122"/>
                <a:ea typeface="楷体_GB2312" pitchFamily="49" charset="-122"/>
              </a:rPr>
              <a:t>...</a:t>
            </a:r>
            <a:r>
              <a:rPr kumimoji="1" lang="en-US" altLang="zh-CN">
                <a:solidFill>
                  <a:srgbClr val="3333CC"/>
                </a:solidFill>
                <a:latin typeface="Times New Roman" panose="02020603050405020304" pitchFamily="18" charset="0"/>
                <a:ea typeface="楷体_GB2312" pitchFamily="49" charset="-122"/>
              </a:rPr>
              <a:t>, (p</a:t>
            </a:r>
            <a:r>
              <a:rPr kumimoji="1" lang="en-US" altLang="zh-CN" baseline="-25000">
                <a:solidFill>
                  <a:srgbClr val="3333CC"/>
                </a:solidFill>
                <a:latin typeface="Times New Roman" panose="02020603050405020304" pitchFamily="18" charset="0"/>
                <a:ea typeface="楷体_GB2312" pitchFamily="49" charset="-122"/>
              </a:rPr>
              <a:t>m</a:t>
            </a:r>
            <a:r>
              <a:rPr kumimoji="1" lang="en-US" altLang="zh-CN">
                <a:solidFill>
                  <a:srgbClr val="3333CC"/>
                </a:solidFill>
                <a:latin typeface="Times New Roman" panose="02020603050405020304" pitchFamily="18" charset="0"/>
                <a:ea typeface="楷体_GB2312" pitchFamily="49" charset="-122"/>
              </a:rPr>
              <a:t>,e</a:t>
            </a:r>
            <a:r>
              <a:rPr kumimoji="1" lang="en-US" altLang="zh-CN" baseline="-25000">
                <a:solidFill>
                  <a:srgbClr val="3333CC"/>
                </a:solidFill>
                <a:latin typeface="Times New Roman" panose="02020603050405020304" pitchFamily="18" charset="0"/>
                <a:ea typeface="楷体_GB2312" pitchFamily="49" charset="-122"/>
              </a:rPr>
              <a:t>m</a:t>
            </a:r>
            <a:r>
              <a:rPr kumimoji="1" lang="en-US" altLang="zh-CN">
                <a:solidFill>
                  <a:srgbClr val="3333CC"/>
                </a:solidFill>
                <a:latin typeface="Times New Roman" panose="02020603050405020304" pitchFamily="18" charset="0"/>
                <a:ea typeface="楷体_GB2312" pitchFamily="49" charset="-122"/>
              </a:rPr>
              <a:t>) </a:t>
            </a:r>
            <a:r>
              <a:rPr kumimoji="1" lang="zh-CN" altLang="en-US">
                <a:solidFill>
                  <a:srgbClr val="3333CC"/>
                </a:solidFill>
                <a:latin typeface="Times New Roman" panose="02020603050405020304" pitchFamily="18" charset="0"/>
                <a:ea typeface="楷体_GB2312" pitchFamily="49" charset="-122"/>
              </a:rPr>
              <a:t>）</a:t>
            </a:r>
            <a:endParaRPr kumimoji="1" lang="zh-CN" altLang="en-US">
              <a:solidFill>
                <a:prstClr val="white"/>
              </a:solidFill>
              <a:latin typeface="Times New Roman" panose="02020603050405020304" pitchFamily="18" charset="0"/>
            </a:endParaRPr>
          </a:p>
        </p:txBody>
      </p:sp>
    </p:spTree>
    <p:extLst>
      <p:ext uri="{BB962C8B-B14F-4D97-AF65-F5344CB8AC3E}">
        <p14:creationId xmlns:p14="http://schemas.microsoft.com/office/powerpoint/2010/main" val="14285067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98658"/>
                                        </p:tgtEl>
                                        <p:attrNameLst>
                                          <p:attrName>style.visibility</p:attrName>
                                        </p:attrNameLst>
                                      </p:cBhvr>
                                      <p:to>
                                        <p:strVal val="visible"/>
                                      </p:to>
                                    </p:set>
                                    <p:animEffect transition="in" filter="strips(downRight)">
                                      <p:cBhvr>
                                        <p:cTn id="7" dur="500"/>
                                        <p:tgtEl>
                                          <p:spTgt spid="198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8659"/>
                                        </p:tgtEl>
                                        <p:attrNameLst>
                                          <p:attrName>style.visibility</p:attrName>
                                        </p:attrNameLst>
                                      </p:cBhvr>
                                      <p:to>
                                        <p:strVal val="visible"/>
                                      </p:to>
                                    </p:set>
                                    <p:animEffect transition="in" filter="strips(downRight)">
                                      <p:cBhvr>
                                        <p:cTn id="12" dur="500"/>
                                        <p:tgtEl>
                                          <p:spTgt spid="198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utoUpdateAnimBg="0"/>
      <p:bldP spid="19865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9193" y="-819472"/>
            <a:ext cx="5064953" cy="1695631"/>
          </a:xfrm>
        </p:spPr>
        <p:txBody>
          <a:bodyPr/>
          <a:lstStyle/>
          <a:p>
            <a:r>
              <a:rPr lang="zh-CN" altLang="en-US" dirty="0"/>
              <a:t>输入</a:t>
            </a:r>
          </a:p>
        </p:txBody>
      </p:sp>
      <p:graphicFrame>
        <p:nvGraphicFramePr>
          <p:cNvPr id="4" name="内容占位符 3"/>
          <p:cNvGraphicFramePr>
            <a:graphicFrameLocks noGrp="1"/>
          </p:cNvGraphicFramePr>
          <p:nvPr>
            <p:ph idx="1"/>
            <p:extLst/>
          </p:nvPr>
        </p:nvGraphicFramePr>
        <p:xfrm>
          <a:off x="5003801" y="960439"/>
          <a:ext cx="4657725" cy="5076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左大括号 5"/>
          <p:cNvSpPr/>
          <p:nvPr/>
        </p:nvSpPr>
        <p:spPr>
          <a:xfrm rot="16200000">
            <a:off x="7140116" y="1880828"/>
            <a:ext cx="576064" cy="3528392"/>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4"/>
          <p:cNvSpPr txBox="1"/>
          <p:nvPr/>
        </p:nvSpPr>
        <p:spPr>
          <a:xfrm>
            <a:off x="1847528" y="1124744"/>
            <a:ext cx="2952328" cy="2308324"/>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altLang="zh-CN" dirty="0" err="1"/>
              <a:t>struct</a:t>
            </a:r>
            <a:r>
              <a:rPr lang="en-US" altLang="zh-CN" dirty="0"/>
              <a:t> info</a:t>
            </a:r>
          </a:p>
          <a:p>
            <a:r>
              <a:rPr lang="en-US" altLang="zh-CN" dirty="0"/>
              <a:t>{</a:t>
            </a:r>
          </a:p>
          <a:p>
            <a:r>
              <a:rPr lang="en-US" altLang="zh-CN" dirty="0"/>
              <a:t>  char Name[20];</a:t>
            </a:r>
          </a:p>
          <a:p>
            <a:r>
              <a:rPr lang="en-US" altLang="zh-CN" dirty="0"/>
              <a:t>  char Tel[12];</a:t>
            </a:r>
          </a:p>
          <a:p>
            <a:r>
              <a:rPr lang="en-US" altLang="zh-CN" dirty="0"/>
              <a:t>  char </a:t>
            </a:r>
            <a:r>
              <a:rPr lang="en-US" altLang="zh-CN" dirty="0" err="1"/>
              <a:t>Addr</a:t>
            </a:r>
            <a:r>
              <a:rPr lang="en-US" altLang="zh-CN" dirty="0"/>
              <a:t>[50];</a:t>
            </a:r>
          </a:p>
          <a:p>
            <a:r>
              <a:rPr lang="en-US" altLang="zh-CN" dirty="0"/>
              <a:t>}</a:t>
            </a:r>
            <a:endParaRPr lang="zh-CN" altLang="en-US" dirty="0"/>
          </a:p>
        </p:txBody>
      </p:sp>
    </p:spTree>
    <p:extLst>
      <p:ext uri="{BB962C8B-B14F-4D97-AF65-F5344CB8AC3E}">
        <p14:creationId xmlns:p14="http://schemas.microsoft.com/office/powerpoint/2010/main" val="195472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3019426" y="1371600"/>
            <a:ext cx="7324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0">
                <a:solidFill>
                  <a:prstClr val="white"/>
                </a:solidFill>
                <a:latin typeface="Times New Roman" panose="02020603050405020304" pitchFamily="18" charset="0"/>
                <a:ea typeface="楷体_GB2312" pitchFamily="49" charset="-122"/>
              </a:rPr>
              <a:t> </a:t>
            </a:r>
            <a:r>
              <a:rPr kumimoji="1" lang="en-US" altLang="zh-CN" sz="3600">
                <a:solidFill>
                  <a:srgbClr val="3333CC"/>
                </a:solidFill>
                <a:latin typeface="Times New Roman" panose="02020603050405020304" pitchFamily="18" charset="0"/>
                <a:ea typeface="楷体_GB2312" pitchFamily="49" charset="-122"/>
              </a:rPr>
              <a:t>P</a:t>
            </a:r>
            <a:r>
              <a:rPr kumimoji="1" lang="en-US" altLang="zh-CN" sz="3600" baseline="-25000">
                <a:solidFill>
                  <a:srgbClr val="3333CC"/>
                </a:solidFill>
                <a:latin typeface="Times New Roman" panose="02020603050405020304" pitchFamily="18" charset="0"/>
                <a:ea typeface="楷体_GB2312" pitchFamily="49" charset="-122"/>
              </a:rPr>
              <a:t>999</a:t>
            </a:r>
            <a:r>
              <a:rPr kumimoji="1" lang="en-US" altLang="zh-CN" sz="3600">
                <a:solidFill>
                  <a:srgbClr val="3333CC"/>
                </a:solidFill>
                <a:latin typeface="Times New Roman" panose="02020603050405020304" pitchFamily="18" charset="0"/>
                <a:ea typeface="楷体_GB2312" pitchFamily="49" charset="-122"/>
              </a:rPr>
              <a:t>(x) = 7x</a:t>
            </a:r>
            <a:r>
              <a:rPr kumimoji="1" lang="en-US" altLang="zh-CN" sz="3600" baseline="30000">
                <a:solidFill>
                  <a:srgbClr val="3333CC"/>
                </a:solidFill>
                <a:latin typeface="Times New Roman" panose="02020603050405020304" pitchFamily="18" charset="0"/>
                <a:ea typeface="楷体_GB2312" pitchFamily="49" charset="-122"/>
              </a:rPr>
              <a:t>3</a:t>
            </a:r>
            <a:r>
              <a:rPr kumimoji="1" lang="en-US" altLang="zh-CN" sz="3600">
                <a:solidFill>
                  <a:srgbClr val="3333CC"/>
                </a:solidFill>
                <a:latin typeface="Times New Roman" panose="02020603050405020304" pitchFamily="18" charset="0"/>
                <a:ea typeface="楷体_GB2312" pitchFamily="49" charset="-122"/>
              </a:rPr>
              <a:t> - 2x</a:t>
            </a:r>
            <a:r>
              <a:rPr kumimoji="1" lang="en-US" altLang="zh-CN" sz="3600" baseline="30000">
                <a:solidFill>
                  <a:srgbClr val="3333CC"/>
                </a:solidFill>
                <a:latin typeface="Times New Roman" panose="02020603050405020304" pitchFamily="18" charset="0"/>
                <a:ea typeface="楷体_GB2312" pitchFamily="49" charset="-122"/>
              </a:rPr>
              <a:t>12</a:t>
            </a:r>
            <a:r>
              <a:rPr kumimoji="1" lang="en-US" altLang="zh-CN" sz="3600">
                <a:solidFill>
                  <a:srgbClr val="3333CC"/>
                </a:solidFill>
                <a:latin typeface="Times New Roman" panose="02020603050405020304" pitchFamily="18" charset="0"/>
                <a:ea typeface="楷体_GB2312" pitchFamily="49" charset="-122"/>
              </a:rPr>
              <a:t> - 8x</a:t>
            </a:r>
            <a:r>
              <a:rPr kumimoji="1" lang="en-US" altLang="zh-CN" sz="3600" baseline="30000">
                <a:solidFill>
                  <a:srgbClr val="3333CC"/>
                </a:solidFill>
                <a:latin typeface="Times New Roman" panose="02020603050405020304" pitchFamily="18" charset="0"/>
                <a:ea typeface="楷体_GB2312" pitchFamily="49" charset="-122"/>
              </a:rPr>
              <a:t>999</a:t>
            </a:r>
            <a:endParaRPr kumimoji="1" lang="en-US" altLang="zh-CN" sz="3600" b="0">
              <a:solidFill>
                <a:prstClr val="white"/>
              </a:solidFill>
              <a:latin typeface="Times New Roman" panose="02020603050405020304" pitchFamily="18" charset="0"/>
            </a:endParaRPr>
          </a:p>
        </p:txBody>
      </p:sp>
      <p:sp>
        <p:nvSpPr>
          <p:cNvPr id="23555" name="Text Box 3"/>
          <p:cNvSpPr txBox="1">
            <a:spLocks noChangeArrowheads="1"/>
          </p:cNvSpPr>
          <p:nvPr/>
        </p:nvSpPr>
        <p:spPr bwMode="auto">
          <a:xfrm>
            <a:off x="2041526" y="762001"/>
            <a:ext cx="11448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rgbClr val="000000"/>
                </a:solidFill>
                <a:latin typeface="Times New Roman" panose="02020603050405020304" pitchFamily="18" charset="0"/>
              </a:rPr>
              <a:t>例如</a:t>
            </a:r>
            <a:r>
              <a:rPr kumimoji="1" lang="en-US" altLang="zh-CN">
                <a:solidFill>
                  <a:srgbClr val="000000"/>
                </a:solidFill>
                <a:latin typeface="Times New Roman" panose="02020603050405020304" pitchFamily="18" charset="0"/>
              </a:rPr>
              <a:t>:</a:t>
            </a:r>
          </a:p>
        </p:txBody>
      </p:sp>
      <p:sp>
        <p:nvSpPr>
          <p:cNvPr id="200708" name="Text Box 4"/>
          <p:cNvSpPr txBox="1">
            <a:spLocks noChangeArrowheads="1"/>
          </p:cNvSpPr>
          <p:nvPr/>
        </p:nvSpPr>
        <p:spPr bwMode="auto">
          <a:xfrm>
            <a:off x="2319338" y="3716338"/>
            <a:ext cx="593725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ClrTx/>
              <a:buSzTx/>
              <a:buFontTx/>
              <a:buNone/>
            </a:pPr>
            <a:r>
              <a:rPr kumimoji="1" lang="zh-CN" altLang="en-US" sz="3600">
                <a:solidFill>
                  <a:prstClr val="white"/>
                </a:solidFill>
                <a:latin typeface="Times New Roman" panose="02020603050405020304" pitchFamily="18" charset="0"/>
                <a:ea typeface="楷体_GB2312" pitchFamily="49" charset="-122"/>
              </a:rPr>
              <a:t>       </a:t>
            </a:r>
            <a:r>
              <a:rPr kumimoji="1" lang="en-US" altLang="zh-CN" sz="3600">
                <a:solidFill>
                  <a:srgbClr val="3333CC"/>
                </a:solidFill>
                <a:latin typeface="Times New Roman" panose="02020603050405020304" pitchFamily="18" charset="0"/>
                <a:ea typeface="楷体_GB2312" pitchFamily="49" charset="-122"/>
              </a:rPr>
              <a:t>( (7, 3), (-2, 12), (-8, 999) )</a:t>
            </a:r>
            <a:endParaRPr kumimoji="1" lang="en-US" altLang="zh-CN" sz="3600">
              <a:solidFill>
                <a:srgbClr val="000000"/>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374783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wipe(left)">
                                      <p:cBhvr>
                                        <p:cTn id="7" dur="500"/>
                                        <p:tgtEl>
                                          <p:spTgt spid="200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0708"/>
                                        </p:tgtEl>
                                        <p:attrNameLst>
                                          <p:attrName>style.visibility</p:attrName>
                                        </p:attrNameLst>
                                      </p:cBhvr>
                                      <p:to>
                                        <p:strVal val="visible"/>
                                      </p:to>
                                    </p:set>
                                    <p:animEffect transition="in" filter="strips(downRight)">
                                      <p:cBhvr>
                                        <p:cTn id="12" dur="500"/>
                                        <p:tgtEl>
                                          <p:spTgt spid="200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autoUpdateAnimBg="0"/>
      <p:bldP spid="200708"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p:cNvSpPr txBox="1">
            <a:spLocks noChangeArrowheads="1"/>
          </p:cNvSpPr>
          <p:nvPr/>
        </p:nvSpPr>
        <p:spPr bwMode="auto">
          <a:xfrm>
            <a:off x="1828800" y="685800"/>
            <a:ext cx="8534400" cy="404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kumimoji="1" lang="en-US" altLang="zh-CN" sz="3600" dirty="0">
                <a:solidFill>
                  <a:srgbClr val="660033"/>
                </a:solidFill>
                <a:latin typeface="Times New Roman" panose="02020603050405020304" pitchFamily="18" charset="0"/>
              </a:rPr>
              <a:t>ADT Polynomial {</a:t>
            </a:r>
            <a:endParaRPr kumimoji="1" lang="en-US" altLang="zh-CN" sz="3600" b="0" dirty="0">
              <a:solidFill>
                <a:srgbClr val="660033"/>
              </a:solidFill>
              <a:latin typeface="Times New Roman" panose="02020603050405020304" pitchFamily="18" charset="0"/>
            </a:endParaRPr>
          </a:p>
          <a:p>
            <a:pPr>
              <a:lnSpc>
                <a:spcPct val="120000"/>
              </a:lnSpc>
              <a:spcBef>
                <a:spcPct val="0"/>
              </a:spcBef>
              <a:buClrTx/>
              <a:buSzTx/>
              <a:buFontTx/>
              <a:buNone/>
            </a:pPr>
            <a:r>
              <a:rPr kumimoji="1" lang="en-US" altLang="zh-CN" sz="3600" dirty="0">
                <a:solidFill>
                  <a:prstClr val="white"/>
                </a:solidFill>
                <a:latin typeface="Times New Roman" panose="02020603050405020304" pitchFamily="18" charset="0"/>
              </a:rPr>
              <a:t>  </a:t>
            </a:r>
            <a:r>
              <a:rPr kumimoji="1" lang="zh-CN" altLang="en-US" sz="3600" dirty="0">
                <a:solidFill>
                  <a:srgbClr val="CC0000"/>
                </a:solidFill>
                <a:latin typeface="Times New Roman" panose="02020603050405020304" pitchFamily="18" charset="0"/>
                <a:ea typeface="楷体_GB2312" pitchFamily="49" charset="-122"/>
              </a:rPr>
              <a:t>数据对象</a:t>
            </a:r>
            <a:r>
              <a:rPr kumimoji="1" lang="zh-CN" altLang="en-US" sz="3600" b="0" dirty="0">
                <a:solidFill>
                  <a:srgbClr val="990000"/>
                </a:solidFill>
                <a:latin typeface="Times New Roman" panose="02020603050405020304" pitchFamily="18" charset="0"/>
              </a:rPr>
              <a:t>：</a:t>
            </a:r>
          </a:p>
          <a:p>
            <a:pPr>
              <a:lnSpc>
                <a:spcPct val="120000"/>
              </a:lnSpc>
              <a:spcBef>
                <a:spcPct val="0"/>
              </a:spcBef>
              <a:buClrTx/>
              <a:buSzTx/>
              <a:buFontTx/>
              <a:buNone/>
            </a:pPr>
            <a:endParaRPr kumimoji="1" lang="zh-CN" altLang="en-US" sz="3600" b="0" dirty="0">
              <a:solidFill>
                <a:srgbClr val="990000"/>
              </a:solidFill>
              <a:latin typeface="Times New Roman" panose="02020603050405020304" pitchFamily="18" charset="0"/>
            </a:endParaRPr>
          </a:p>
          <a:p>
            <a:pPr>
              <a:lnSpc>
                <a:spcPct val="120000"/>
              </a:lnSpc>
              <a:spcBef>
                <a:spcPct val="0"/>
              </a:spcBef>
              <a:buClrTx/>
              <a:buSzTx/>
              <a:buFontTx/>
              <a:buNone/>
            </a:pPr>
            <a:endParaRPr kumimoji="1" lang="zh-CN" altLang="en-US" sz="3600" b="0" dirty="0">
              <a:solidFill>
                <a:srgbClr val="990000"/>
              </a:solidFill>
              <a:latin typeface="Times New Roman" panose="02020603050405020304" pitchFamily="18" charset="0"/>
            </a:endParaRPr>
          </a:p>
          <a:p>
            <a:pPr>
              <a:lnSpc>
                <a:spcPct val="120000"/>
              </a:lnSpc>
              <a:spcBef>
                <a:spcPct val="0"/>
              </a:spcBef>
              <a:buClrTx/>
              <a:buSzTx/>
              <a:buFontTx/>
              <a:buNone/>
            </a:pPr>
            <a:endParaRPr kumimoji="1" lang="zh-CN" altLang="en-US" sz="3600" b="0" dirty="0">
              <a:solidFill>
                <a:srgbClr val="990000"/>
              </a:solidFill>
              <a:latin typeface="Times New Roman" panose="02020603050405020304" pitchFamily="18" charset="0"/>
            </a:endParaRPr>
          </a:p>
          <a:p>
            <a:pPr>
              <a:lnSpc>
                <a:spcPct val="120000"/>
              </a:lnSpc>
              <a:spcBef>
                <a:spcPct val="0"/>
              </a:spcBef>
              <a:buClrTx/>
              <a:buSzTx/>
              <a:buFontTx/>
              <a:buNone/>
            </a:pPr>
            <a:r>
              <a:rPr kumimoji="1" lang="zh-CN" altLang="en-US" sz="3600" b="0" dirty="0">
                <a:solidFill>
                  <a:prstClr val="white"/>
                </a:solidFill>
                <a:latin typeface="Times New Roman" panose="02020603050405020304" pitchFamily="18" charset="0"/>
              </a:rPr>
              <a:t>  </a:t>
            </a:r>
            <a:r>
              <a:rPr kumimoji="1" lang="zh-CN" altLang="en-US" sz="3600" dirty="0">
                <a:solidFill>
                  <a:srgbClr val="CC0000"/>
                </a:solidFill>
                <a:latin typeface="Times New Roman" panose="02020603050405020304" pitchFamily="18" charset="0"/>
                <a:ea typeface="楷体_GB2312" pitchFamily="49" charset="-122"/>
              </a:rPr>
              <a:t>数据关系</a:t>
            </a:r>
            <a:r>
              <a:rPr kumimoji="1" lang="zh-CN" altLang="en-US" sz="3600" b="0" dirty="0">
                <a:solidFill>
                  <a:srgbClr val="990000"/>
                </a:solidFill>
                <a:latin typeface="Times New Roman" panose="02020603050405020304" pitchFamily="18" charset="0"/>
              </a:rPr>
              <a:t>：</a:t>
            </a:r>
            <a:endParaRPr kumimoji="1" lang="zh-CN" altLang="en-US" sz="3600" b="0" dirty="0">
              <a:solidFill>
                <a:prstClr val="white"/>
              </a:solidFill>
              <a:latin typeface="Times New Roman" panose="02020603050405020304" pitchFamily="18" charset="0"/>
            </a:endParaRPr>
          </a:p>
        </p:txBody>
      </p:sp>
      <p:sp>
        <p:nvSpPr>
          <p:cNvPr id="202756" name="Rectangle 4"/>
          <p:cNvSpPr>
            <a:spLocks noChangeArrowheads="1"/>
          </p:cNvSpPr>
          <p:nvPr/>
        </p:nvSpPr>
        <p:spPr bwMode="auto">
          <a:xfrm>
            <a:off x="2217739" y="1978025"/>
            <a:ext cx="7455887"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kumimoji="1" lang="en-US" altLang="zh-CN">
                <a:solidFill>
                  <a:srgbClr val="000000"/>
                </a:solidFill>
                <a:latin typeface="Times New Roman" panose="02020603050405020304" pitchFamily="18" charset="0"/>
              </a:rPr>
              <a:t>D</a:t>
            </a:r>
            <a:r>
              <a:rPr kumimoji="1" lang="zh-CN" altLang="en-US">
                <a:solidFill>
                  <a:srgbClr val="000000"/>
                </a:solidFill>
                <a:latin typeface="Times New Roman" panose="02020603050405020304" pitchFamily="18" charset="0"/>
              </a:rPr>
              <a:t>＝</a:t>
            </a:r>
            <a:r>
              <a:rPr kumimoji="1" lang="en-US" altLang="zh-CN">
                <a:solidFill>
                  <a:srgbClr val="000000"/>
                </a:solidFill>
                <a:latin typeface="Times New Roman" panose="02020603050405020304" pitchFamily="18" charset="0"/>
              </a:rPr>
              <a:t>{ a</a:t>
            </a:r>
            <a:r>
              <a:rPr kumimoji="1" lang="en-US" altLang="zh-CN" baseline="-25000">
                <a:solidFill>
                  <a:srgbClr val="000000"/>
                </a:solidFill>
                <a:latin typeface="Times New Roman" panose="02020603050405020304" pitchFamily="18" charset="0"/>
              </a:rPr>
              <a:t>i</a:t>
            </a:r>
            <a:r>
              <a:rPr kumimoji="1" lang="en-US" altLang="zh-CN">
                <a:solidFill>
                  <a:srgbClr val="000000"/>
                </a:solidFill>
                <a:latin typeface="Times New Roman" panose="02020603050405020304" pitchFamily="18" charset="0"/>
              </a:rPr>
              <a:t> | a</a:t>
            </a:r>
            <a:r>
              <a:rPr kumimoji="1" lang="en-US" altLang="zh-CN" baseline="-25000">
                <a:solidFill>
                  <a:srgbClr val="000000"/>
                </a:solidFill>
                <a:latin typeface="Times New Roman" panose="02020603050405020304" pitchFamily="18" charset="0"/>
              </a:rPr>
              <a:t>i</a:t>
            </a:r>
            <a:r>
              <a:rPr kumimoji="1" lang="en-US" altLang="zh-CN">
                <a:solidFill>
                  <a:srgbClr val="000000"/>
                </a:solidFill>
                <a:latin typeface="Times New Roman" panose="02020603050405020304" pitchFamily="18" charset="0"/>
              </a:rPr>
              <a:t> ∈TermSet, i=1,2,...,m,  m≥0</a:t>
            </a:r>
          </a:p>
          <a:p>
            <a:pPr>
              <a:lnSpc>
                <a:spcPct val="120000"/>
              </a:lnSpc>
              <a:spcBef>
                <a:spcPct val="0"/>
              </a:spcBef>
              <a:buClrTx/>
              <a:buSzTx/>
              <a:buFontTx/>
              <a:buNone/>
            </a:pPr>
            <a:r>
              <a:rPr kumimoji="1" lang="en-US" altLang="zh-CN">
                <a:solidFill>
                  <a:srgbClr val="000000"/>
                </a:solidFill>
                <a:latin typeface="Times New Roman" panose="02020603050405020304" pitchFamily="18" charset="0"/>
              </a:rPr>
              <a:t>         TermSet </a:t>
            </a:r>
            <a:r>
              <a:rPr kumimoji="1" lang="zh-CN" altLang="en-US">
                <a:solidFill>
                  <a:srgbClr val="000000"/>
                </a:solidFill>
                <a:latin typeface="楷体_GB2312" pitchFamily="49" charset="-122"/>
                <a:ea typeface="楷体_GB2312" pitchFamily="49" charset="-122"/>
              </a:rPr>
              <a:t>中的</a:t>
            </a:r>
            <a:r>
              <a:rPr kumimoji="1" lang="zh-CN" altLang="en-US">
                <a:solidFill>
                  <a:srgbClr val="660033"/>
                </a:solidFill>
                <a:latin typeface="楷体_GB2312" pitchFamily="49" charset="-122"/>
                <a:ea typeface="楷体_GB2312" pitchFamily="49" charset="-122"/>
              </a:rPr>
              <a:t>每个元素包含一个</a:t>
            </a:r>
            <a:endParaRPr kumimoji="1" lang="zh-CN" altLang="en-US">
              <a:solidFill>
                <a:prstClr val="white"/>
              </a:solidFill>
              <a:latin typeface="楷体_GB2312" pitchFamily="49" charset="-122"/>
              <a:ea typeface="楷体_GB2312" pitchFamily="49" charset="-122"/>
            </a:endParaRPr>
          </a:p>
          <a:p>
            <a:pPr>
              <a:lnSpc>
                <a:spcPct val="120000"/>
              </a:lnSpc>
              <a:spcBef>
                <a:spcPct val="0"/>
              </a:spcBef>
              <a:buClrTx/>
              <a:buSzTx/>
              <a:buFontTx/>
              <a:buNone/>
            </a:pPr>
            <a:r>
              <a:rPr kumimoji="1" lang="zh-CN" altLang="en-US">
                <a:solidFill>
                  <a:srgbClr val="660033"/>
                </a:solidFill>
                <a:latin typeface="楷体_GB2312" pitchFamily="49" charset="-122"/>
                <a:ea typeface="楷体_GB2312" pitchFamily="49" charset="-122"/>
              </a:rPr>
              <a:t>    表示系数的实数和表示指数的整数</a:t>
            </a:r>
            <a:r>
              <a:rPr kumimoji="1" lang="zh-CN" altLang="en-US">
                <a:solidFill>
                  <a:prstClr val="white"/>
                </a:solidFill>
                <a:latin typeface="Times New Roman" panose="02020603050405020304" pitchFamily="18" charset="0"/>
              </a:rPr>
              <a:t> </a:t>
            </a:r>
            <a:r>
              <a:rPr kumimoji="1" lang="en-US" altLang="zh-CN">
                <a:solidFill>
                  <a:prstClr val="white"/>
                </a:solidFill>
                <a:latin typeface="Times New Roman" panose="02020603050405020304" pitchFamily="18" charset="0"/>
              </a:rPr>
              <a:t>}</a:t>
            </a:r>
          </a:p>
        </p:txBody>
      </p:sp>
      <p:sp>
        <p:nvSpPr>
          <p:cNvPr id="202757" name="Rectangle 5"/>
          <p:cNvSpPr>
            <a:spLocks noChangeArrowheads="1"/>
          </p:cNvSpPr>
          <p:nvPr/>
        </p:nvSpPr>
        <p:spPr bwMode="auto">
          <a:xfrm>
            <a:off x="2265364" y="4700588"/>
            <a:ext cx="7934325"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kumimoji="1" lang="en-US" altLang="zh-CN" sz="2800">
                <a:solidFill>
                  <a:srgbClr val="000000"/>
                </a:solidFill>
                <a:latin typeface="Times New Roman" panose="02020603050405020304" pitchFamily="18" charset="0"/>
              </a:rPr>
              <a:t>R1</a:t>
            </a:r>
            <a:r>
              <a:rPr kumimoji="1" lang="zh-CN" altLang="en-US" sz="2800">
                <a:solidFill>
                  <a:srgbClr val="000000"/>
                </a:solidFill>
                <a:latin typeface="Times New Roman" panose="02020603050405020304" pitchFamily="18" charset="0"/>
              </a:rPr>
              <a:t>＝</a:t>
            </a:r>
            <a:r>
              <a:rPr kumimoji="1" lang="en-US" altLang="zh-CN" sz="2800">
                <a:solidFill>
                  <a:srgbClr val="000000"/>
                </a:solidFill>
                <a:latin typeface="Times New Roman" panose="02020603050405020304" pitchFamily="18" charset="0"/>
              </a:rPr>
              <a:t>{ &lt;a</a:t>
            </a:r>
            <a:r>
              <a:rPr kumimoji="1" lang="en-US" altLang="zh-CN" sz="2800" baseline="-25000">
                <a:solidFill>
                  <a:srgbClr val="000000"/>
                </a:solidFill>
                <a:latin typeface="Times New Roman" panose="02020603050405020304" pitchFamily="18" charset="0"/>
              </a:rPr>
              <a:t>i-1</a:t>
            </a:r>
            <a:r>
              <a:rPr kumimoji="1" lang="en-US" altLang="zh-CN" sz="2800">
                <a:solidFill>
                  <a:srgbClr val="000000"/>
                </a:solidFill>
                <a:latin typeface="Times New Roman" panose="02020603050405020304" pitchFamily="18" charset="0"/>
              </a:rPr>
              <a:t> ,a</a:t>
            </a:r>
            <a:r>
              <a:rPr kumimoji="1" lang="en-US" altLang="zh-CN" sz="2800" baseline="-25000">
                <a:solidFill>
                  <a:srgbClr val="000000"/>
                </a:solidFill>
                <a:latin typeface="Times New Roman" panose="02020603050405020304" pitchFamily="18" charset="0"/>
              </a:rPr>
              <a:t>i</a:t>
            </a:r>
            <a:r>
              <a:rPr kumimoji="1" lang="en-US" altLang="zh-CN" sz="2800">
                <a:solidFill>
                  <a:srgbClr val="000000"/>
                </a:solidFill>
                <a:latin typeface="Times New Roman" panose="02020603050405020304" pitchFamily="18" charset="0"/>
              </a:rPr>
              <a:t> &gt;|a</a:t>
            </a:r>
            <a:r>
              <a:rPr kumimoji="1" lang="en-US" altLang="zh-CN" sz="2800" baseline="-25000">
                <a:solidFill>
                  <a:srgbClr val="000000"/>
                </a:solidFill>
                <a:latin typeface="Times New Roman" panose="02020603050405020304" pitchFamily="18" charset="0"/>
              </a:rPr>
              <a:t>i-1</a:t>
            </a:r>
            <a:r>
              <a:rPr kumimoji="1" lang="en-US" altLang="zh-CN" sz="2800">
                <a:solidFill>
                  <a:srgbClr val="000000"/>
                </a:solidFill>
                <a:latin typeface="Times New Roman" panose="02020603050405020304" pitchFamily="18" charset="0"/>
              </a:rPr>
              <a:t> ,a</a:t>
            </a:r>
            <a:r>
              <a:rPr kumimoji="1" lang="en-US" altLang="zh-CN" sz="2800" baseline="-25000">
                <a:solidFill>
                  <a:srgbClr val="000000"/>
                </a:solidFill>
                <a:latin typeface="Times New Roman" panose="02020603050405020304" pitchFamily="18" charset="0"/>
              </a:rPr>
              <a:t>i</a:t>
            </a:r>
            <a:r>
              <a:rPr kumimoji="1" lang="en-US" altLang="zh-CN" sz="2800">
                <a:solidFill>
                  <a:srgbClr val="000000"/>
                </a:solidFill>
                <a:latin typeface="Times New Roman" panose="02020603050405020304" pitchFamily="18" charset="0"/>
              </a:rPr>
              <a:t>∈D,    i=2,...,n</a:t>
            </a:r>
          </a:p>
          <a:p>
            <a:pPr>
              <a:lnSpc>
                <a:spcPct val="120000"/>
              </a:lnSpc>
              <a:spcBef>
                <a:spcPct val="0"/>
              </a:spcBef>
              <a:buClrTx/>
              <a:buSzTx/>
              <a:buFontTx/>
              <a:buNone/>
            </a:pPr>
            <a:r>
              <a:rPr kumimoji="1" lang="en-US" altLang="zh-CN" sz="2800">
                <a:solidFill>
                  <a:srgbClr val="000000"/>
                </a:solidFill>
                <a:latin typeface="Times New Roman" panose="02020603050405020304" pitchFamily="18" charset="0"/>
                <a:ea typeface="楷体_GB2312" pitchFamily="49" charset="-122"/>
              </a:rPr>
              <a:t>          </a:t>
            </a:r>
            <a:r>
              <a:rPr kumimoji="1" lang="zh-CN" altLang="en-US" sz="2800">
                <a:solidFill>
                  <a:srgbClr val="000000"/>
                </a:solidFill>
                <a:latin typeface="Times New Roman" panose="02020603050405020304" pitchFamily="18" charset="0"/>
                <a:ea typeface="楷体_GB2312" pitchFamily="49" charset="-122"/>
              </a:rPr>
              <a:t>且</a:t>
            </a:r>
            <a:r>
              <a:rPr kumimoji="1" lang="en-US" altLang="zh-CN" sz="2800">
                <a:solidFill>
                  <a:srgbClr val="660033"/>
                </a:solidFill>
                <a:latin typeface="Times New Roman" panose="02020603050405020304" pitchFamily="18" charset="0"/>
              </a:rPr>
              <a:t>a</a:t>
            </a:r>
            <a:r>
              <a:rPr kumimoji="1" lang="en-US" altLang="zh-CN" sz="2800" baseline="-25000">
                <a:solidFill>
                  <a:srgbClr val="660033"/>
                </a:solidFill>
                <a:latin typeface="Times New Roman" panose="02020603050405020304" pitchFamily="18" charset="0"/>
              </a:rPr>
              <a:t>i-1</a:t>
            </a:r>
            <a:r>
              <a:rPr kumimoji="1" lang="zh-CN" altLang="en-US" sz="2800">
                <a:solidFill>
                  <a:srgbClr val="660033"/>
                </a:solidFill>
                <a:latin typeface="Times New Roman" panose="02020603050405020304" pitchFamily="18" charset="0"/>
                <a:ea typeface="楷体_GB2312" pitchFamily="49" charset="-122"/>
              </a:rPr>
              <a:t>中的指数值</a:t>
            </a:r>
            <a:r>
              <a:rPr kumimoji="1" lang="zh-CN" altLang="en-US" sz="2800">
                <a:solidFill>
                  <a:srgbClr val="660033"/>
                </a:solidFill>
                <a:latin typeface="Times New Roman" panose="02020603050405020304" pitchFamily="18" charset="0"/>
              </a:rPr>
              <a:t>＜</a:t>
            </a:r>
            <a:r>
              <a:rPr kumimoji="1" lang="en-US" altLang="zh-CN" sz="2800">
                <a:solidFill>
                  <a:srgbClr val="660033"/>
                </a:solidFill>
                <a:latin typeface="Times New Roman" panose="02020603050405020304" pitchFamily="18" charset="0"/>
              </a:rPr>
              <a:t>a</a:t>
            </a:r>
            <a:r>
              <a:rPr kumimoji="1" lang="en-US" altLang="zh-CN" sz="2800" baseline="-25000">
                <a:solidFill>
                  <a:srgbClr val="660033"/>
                </a:solidFill>
                <a:latin typeface="Times New Roman" panose="02020603050405020304" pitchFamily="18" charset="0"/>
              </a:rPr>
              <a:t>i</a:t>
            </a:r>
            <a:r>
              <a:rPr kumimoji="1" lang="zh-CN" altLang="en-US" sz="2800">
                <a:solidFill>
                  <a:srgbClr val="660033"/>
                </a:solidFill>
                <a:latin typeface="Times New Roman" panose="02020603050405020304" pitchFamily="18" charset="0"/>
                <a:ea typeface="楷体_GB2312" pitchFamily="49" charset="-122"/>
              </a:rPr>
              <a:t>中的指数值，</a:t>
            </a:r>
          </a:p>
          <a:p>
            <a:pPr>
              <a:lnSpc>
                <a:spcPct val="120000"/>
              </a:lnSpc>
              <a:spcBef>
                <a:spcPct val="0"/>
              </a:spcBef>
              <a:buClrTx/>
              <a:buSzTx/>
              <a:buFontTx/>
              <a:buNone/>
            </a:pPr>
            <a:r>
              <a:rPr kumimoji="1" lang="zh-CN" altLang="en-US" sz="2800">
                <a:solidFill>
                  <a:srgbClr val="660033"/>
                </a:solidFill>
                <a:latin typeface="Times New Roman" panose="02020603050405020304" pitchFamily="18" charset="0"/>
                <a:ea typeface="楷体_GB2312" pitchFamily="49" charset="-122"/>
              </a:rPr>
              <a:t>按指数的升幂有序</a:t>
            </a:r>
            <a:r>
              <a:rPr kumimoji="1" lang="zh-CN" altLang="en-US" sz="2800">
                <a:solidFill>
                  <a:srgbClr val="996600"/>
                </a:solidFill>
                <a:latin typeface="Times New Roman" panose="02020603050405020304" pitchFamily="18" charset="0"/>
                <a:ea typeface="楷体_GB2312" pitchFamily="49" charset="-122"/>
              </a:rPr>
              <a:t> </a:t>
            </a:r>
            <a:r>
              <a:rPr kumimoji="1" lang="en-US" altLang="zh-CN" sz="2800">
                <a:solidFill>
                  <a:prstClr val="white"/>
                </a:solidFill>
                <a:latin typeface="Times New Roman" panose="02020603050405020304" pitchFamily="18" charset="0"/>
              </a:rPr>
              <a:t>}</a:t>
            </a:r>
          </a:p>
        </p:txBody>
      </p:sp>
    </p:spTree>
    <p:extLst>
      <p:ext uri="{BB962C8B-B14F-4D97-AF65-F5344CB8AC3E}">
        <p14:creationId xmlns:p14="http://schemas.microsoft.com/office/powerpoint/2010/main" val="41120137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iterate type="lt">
                                    <p:tmPct val="100000"/>
                                  </p:iterate>
                                  <p:childTnLst>
                                    <p:set>
                                      <p:cBhvr>
                                        <p:cTn id="6" dur="1" fill="hold">
                                          <p:stCondLst>
                                            <p:cond delay="0"/>
                                          </p:stCondLst>
                                        </p:cTn>
                                        <p:tgtEl>
                                          <p:spTgt spid="202754"/>
                                        </p:tgtEl>
                                        <p:attrNameLst>
                                          <p:attrName>style.visibility</p:attrName>
                                        </p:attrNameLst>
                                      </p:cBhvr>
                                      <p:to>
                                        <p:strVal val="visible"/>
                                      </p:to>
                                    </p:set>
                                    <p:animEffect transition="in" filter="strips(downRight)">
                                      <p:cBhvr>
                                        <p:cTn id="7" dur="75"/>
                                        <p:tgtEl>
                                          <p:spTgt spid="202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2756"/>
                                        </p:tgtEl>
                                        <p:attrNameLst>
                                          <p:attrName>style.visibility</p:attrName>
                                        </p:attrNameLst>
                                      </p:cBhvr>
                                      <p:to>
                                        <p:strVal val="visible"/>
                                      </p:to>
                                    </p:set>
                                    <p:animEffect transition="in" filter="wipe(left)">
                                      <p:cBhvr>
                                        <p:cTn id="12" dur="500"/>
                                        <p:tgtEl>
                                          <p:spTgt spid="2027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2757"/>
                                        </p:tgtEl>
                                        <p:attrNameLst>
                                          <p:attrName>style.visibility</p:attrName>
                                        </p:attrNameLst>
                                      </p:cBhvr>
                                      <p:to>
                                        <p:strVal val="visible"/>
                                      </p:to>
                                    </p:set>
                                    <p:animEffect transition="in" filter="wipe(left)">
                                      <p:cBhvr>
                                        <p:cTn id="17" dur="500"/>
                                        <p:tgtEl>
                                          <p:spTgt spid="202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autoUpdateAnimBg="0"/>
      <p:bldP spid="202756" grpId="0" autoUpdateAnimBg="0"/>
      <p:bldP spid="202757"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559898" y="771525"/>
            <a:ext cx="49688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600" dirty="0">
                <a:solidFill>
                  <a:srgbClr val="D6ECFF">
                    <a:lumMod val="25000"/>
                  </a:srgbClr>
                </a:solidFill>
                <a:ea typeface="楷体_GB2312" pitchFamily="49" charset="-122"/>
              </a:rPr>
              <a:t>链表定义</a:t>
            </a:r>
          </a:p>
        </p:txBody>
      </p:sp>
      <p:sp>
        <p:nvSpPr>
          <p:cNvPr id="27651" name="Text Box 3"/>
          <p:cNvSpPr txBox="1">
            <a:spLocks noChangeArrowheads="1"/>
          </p:cNvSpPr>
          <p:nvPr/>
        </p:nvSpPr>
        <p:spPr bwMode="auto">
          <a:xfrm>
            <a:off x="1992313" y="1412875"/>
            <a:ext cx="84963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dirty="0" err="1">
                <a:solidFill>
                  <a:srgbClr val="D6ECFF">
                    <a:lumMod val="25000"/>
                  </a:srgbClr>
                </a:solidFill>
              </a:rPr>
              <a:t>typedef</a:t>
            </a:r>
            <a:r>
              <a:rPr kumimoji="1" lang="en-US" altLang="zh-CN" dirty="0">
                <a:solidFill>
                  <a:srgbClr val="D6ECFF">
                    <a:lumMod val="25000"/>
                  </a:srgbClr>
                </a:solidFill>
              </a:rPr>
              <a:t> </a:t>
            </a:r>
            <a:r>
              <a:rPr kumimoji="1" lang="en-US" altLang="zh-CN" dirty="0" err="1">
                <a:solidFill>
                  <a:srgbClr val="D6ECFF">
                    <a:lumMod val="25000"/>
                  </a:srgbClr>
                </a:solidFill>
              </a:rPr>
              <a:t>struct</a:t>
            </a:r>
            <a:r>
              <a:rPr kumimoji="1" lang="en-US" altLang="zh-CN" dirty="0">
                <a:solidFill>
                  <a:srgbClr val="D6ECFF">
                    <a:lumMod val="25000"/>
                  </a:srgbClr>
                </a:solidFill>
              </a:rPr>
              <a:t>  node</a:t>
            </a:r>
          </a:p>
          <a:p>
            <a:pPr>
              <a:spcBef>
                <a:spcPct val="0"/>
              </a:spcBef>
              <a:buClrTx/>
              <a:buSzTx/>
              <a:buFontTx/>
              <a:buNone/>
            </a:pPr>
            <a:r>
              <a:rPr kumimoji="1" lang="en-US" altLang="zh-CN" dirty="0">
                <a:solidFill>
                  <a:srgbClr val="D6ECFF">
                    <a:lumMod val="25000"/>
                  </a:srgbClr>
                </a:solidFill>
              </a:rPr>
              <a:t>{                                 </a:t>
            </a:r>
            <a:r>
              <a:rPr kumimoji="1" lang="en-US" altLang="zh-CN" b="0" dirty="0">
                <a:solidFill>
                  <a:srgbClr val="D6ECFF">
                    <a:lumMod val="25000"/>
                  </a:srgbClr>
                </a:solidFill>
              </a:rPr>
              <a:t>// </a:t>
            </a:r>
            <a:r>
              <a:rPr kumimoji="1" lang="zh-CN" altLang="en-US" dirty="0">
                <a:solidFill>
                  <a:srgbClr val="D6ECFF">
                    <a:lumMod val="25000"/>
                  </a:srgbClr>
                </a:solidFill>
                <a:ea typeface="楷体_GB2312" pitchFamily="49" charset="-122"/>
              </a:rPr>
              <a:t>多项式类型的表示</a:t>
            </a:r>
          </a:p>
          <a:p>
            <a:pPr>
              <a:spcBef>
                <a:spcPct val="0"/>
              </a:spcBef>
              <a:buClrTx/>
              <a:buSzTx/>
              <a:buFontTx/>
              <a:buNone/>
            </a:pPr>
            <a:r>
              <a:rPr kumimoji="1" lang="zh-CN" altLang="en-US" b="0" dirty="0">
                <a:solidFill>
                  <a:srgbClr val="D6ECFF">
                    <a:lumMod val="25000"/>
                  </a:srgbClr>
                </a:solidFill>
              </a:rPr>
              <a:t>   </a:t>
            </a:r>
            <a:r>
              <a:rPr kumimoji="1" lang="en-US" altLang="zh-CN" dirty="0">
                <a:solidFill>
                  <a:srgbClr val="D6ECFF">
                    <a:lumMod val="25000"/>
                  </a:srgbClr>
                </a:solidFill>
              </a:rPr>
              <a:t>float</a:t>
            </a:r>
            <a:r>
              <a:rPr kumimoji="1" lang="en-US" altLang="zh-CN" b="0" dirty="0">
                <a:solidFill>
                  <a:srgbClr val="D6ECFF">
                    <a:lumMod val="25000"/>
                  </a:srgbClr>
                </a:solidFill>
              </a:rPr>
              <a:t>              </a:t>
            </a:r>
            <a:r>
              <a:rPr kumimoji="1" lang="en-US" altLang="zh-CN" b="0" dirty="0" err="1">
                <a:solidFill>
                  <a:srgbClr val="D6ECFF">
                    <a:lumMod val="25000"/>
                  </a:srgbClr>
                </a:solidFill>
              </a:rPr>
              <a:t>coef</a:t>
            </a:r>
            <a:r>
              <a:rPr kumimoji="1" lang="en-US" altLang="zh-CN" b="0" dirty="0">
                <a:solidFill>
                  <a:srgbClr val="D6ECFF">
                    <a:lumMod val="25000"/>
                  </a:srgbClr>
                </a:solidFill>
              </a:rPr>
              <a:t>;  // </a:t>
            </a:r>
            <a:r>
              <a:rPr kumimoji="1" lang="zh-CN" altLang="en-US" dirty="0">
                <a:solidFill>
                  <a:srgbClr val="D6ECFF">
                    <a:lumMod val="25000"/>
                  </a:srgbClr>
                </a:solidFill>
                <a:ea typeface="楷体_GB2312" pitchFamily="49" charset="-122"/>
              </a:rPr>
              <a:t>某项的系数</a:t>
            </a:r>
          </a:p>
          <a:p>
            <a:pPr>
              <a:spcBef>
                <a:spcPct val="0"/>
              </a:spcBef>
              <a:buClrTx/>
              <a:buSzTx/>
              <a:buFontTx/>
              <a:buNone/>
            </a:pPr>
            <a:r>
              <a:rPr kumimoji="1" lang="zh-CN" altLang="en-US" b="0" dirty="0">
                <a:solidFill>
                  <a:srgbClr val="D6ECFF">
                    <a:lumMod val="25000"/>
                  </a:srgbClr>
                </a:solidFill>
              </a:rPr>
              <a:t>   </a:t>
            </a:r>
            <a:r>
              <a:rPr kumimoji="1" lang="en-US" altLang="zh-CN" dirty="0" err="1">
                <a:solidFill>
                  <a:srgbClr val="D6ECFF">
                    <a:lumMod val="25000"/>
                  </a:srgbClr>
                </a:solidFill>
              </a:rPr>
              <a:t>int</a:t>
            </a:r>
            <a:r>
              <a:rPr kumimoji="1" lang="en-US" altLang="zh-CN" dirty="0">
                <a:solidFill>
                  <a:srgbClr val="D6ECFF">
                    <a:lumMod val="25000"/>
                  </a:srgbClr>
                </a:solidFill>
              </a:rPr>
              <a:t> </a:t>
            </a:r>
            <a:r>
              <a:rPr kumimoji="1" lang="en-US" altLang="zh-CN" b="0" dirty="0">
                <a:solidFill>
                  <a:srgbClr val="D6ECFF">
                    <a:lumMod val="25000"/>
                  </a:srgbClr>
                </a:solidFill>
              </a:rPr>
              <a:t>               </a:t>
            </a:r>
            <a:r>
              <a:rPr kumimoji="1" lang="en-US" altLang="zh-CN" b="0" dirty="0" err="1">
                <a:solidFill>
                  <a:srgbClr val="D6ECFF">
                    <a:lumMod val="25000"/>
                  </a:srgbClr>
                </a:solidFill>
              </a:rPr>
              <a:t>expn</a:t>
            </a:r>
            <a:r>
              <a:rPr kumimoji="1" lang="en-US" altLang="zh-CN" b="0" dirty="0">
                <a:solidFill>
                  <a:srgbClr val="D6ECFF">
                    <a:lumMod val="25000"/>
                  </a:srgbClr>
                </a:solidFill>
              </a:rPr>
              <a:t>;  // </a:t>
            </a:r>
            <a:r>
              <a:rPr kumimoji="1" lang="zh-CN" altLang="en-US" dirty="0">
                <a:solidFill>
                  <a:srgbClr val="D6ECFF">
                    <a:lumMod val="25000"/>
                  </a:srgbClr>
                </a:solidFill>
                <a:ea typeface="楷体_GB2312" pitchFamily="49" charset="-122"/>
              </a:rPr>
              <a:t>某项的指数</a:t>
            </a:r>
          </a:p>
          <a:p>
            <a:pPr>
              <a:spcBef>
                <a:spcPct val="0"/>
              </a:spcBef>
              <a:buClrTx/>
              <a:buSzTx/>
              <a:buFontTx/>
              <a:buNone/>
            </a:pPr>
            <a:r>
              <a:rPr kumimoji="1" lang="zh-CN" altLang="en-US" dirty="0">
                <a:solidFill>
                  <a:srgbClr val="D6ECFF">
                    <a:lumMod val="25000"/>
                  </a:srgbClr>
                </a:solidFill>
              </a:rPr>
              <a:t>   </a:t>
            </a:r>
            <a:r>
              <a:rPr kumimoji="1" lang="en-US" altLang="zh-CN" dirty="0" err="1">
                <a:solidFill>
                  <a:srgbClr val="D6ECFF">
                    <a:lumMod val="25000"/>
                  </a:srgbClr>
                </a:solidFill>
              </a:rPr>
              <a:t>struct</a:t>
            </a:r>
            <a:r>
              <a:rPr kumimoji="1" lang="en-US" altLang="zh-CN" dirty="0">
                <a:solidFill>
                  <a:srgbClr val="D6ECFF">
                    <a:lumMod val="25000"/>
                  </a:srgbClr>
                </a:solidFill>
              </a:rPr>
              <a:t> node </a:t>
            </a:r>
            <a:r>
              <a:rPr kumimoji="1" lang="en-US" altLang="zh-CN" b="0" dirty="0">
                <a:solidFill>
                  <a:srgbClr val="D6ECFF">
                    <a:lumMod val="25000"/>
                  </a:srgbClr>
                </a:solidFill>
              </a:rPr>
              <a:t>*next; // </a:t>
            </a:r>
            <a:r>
              <a:rPr kumimoji="1" lang="zh-CN" altLang="en-US" dirty="0">
                <a:solidFill>
                  <a:srgbClr val="D6ECFF">
                    <a:lumMod val="25000"/>
                  </a:srgbClr>
                </a:solidFill>
                <a:latin typeface="楷体_GB2312" pitchFamily="49" charset="-122"/>
                <a:ea typeface="楷体_GB2312" pitchFamily="49" charset="-122"/>
              </a:rPr>
              <a:t>某项的后继指针</a:t>
            </a:r>
          </a:p>
          <a:p>
            <a:pPr>
              <a:spcBef>
                <a:spcPct val="0"/>
              </a:spcBef>
              <a:buClrTx/>
              <a:buSzTx/>
              <a:buFontTx/>
              <a:buNone/>
            </a:pPr>
            <a:r>
              <a:rPr kumimoji="1" lang="en-US" altLang="zh-CN" dirty="0">
                <a:solidFill>
                  <a:srgbClr val="D6ECFF">
                    <a:lumMod val="25000"/>
                  </a:srgbClr>
                </a:solidFill>
              </a:rPr>
              <a:t>}</a:t>
            </a:r>
            <a:r>
              <a:rPr kumimoji="1" lang="en-US" altLang="zh-CN" b="0" dirty="0">
                <a:solidFill>
                  <a:srgbClr val="D6ECFF">
                    <a:lumMod val="25000"/>
                  </a:srgbClr>
                </a:solidFill>
              </a:rPr>
              <a:t> </a:t>
            </a:r>
            <a:r>
              <a:rPr kumimoji="1" lang="en-US" altLang="zh-CN" dirty="0" err="1">
                <a:solidFill>
                  <a:srgbClr val="D6ECFF">
                    <a:lumMod val="25000"/>
                  </a:srgbClr>
                </a:solidFill>
              </a:rPr>
              <a:t>node</a:t>
            </a:r>
            <a:r>
              <a:rPr kumimoji="1" lang="en-US" altLang="zh-CN" b="0" dirty="0" err="1">
                <a:solidFill>
                  <a:srgbClr val="D6ECFF">
                    <a:lumMod val="25000"/>
                  </a:srgbClr>
                </a:solidFill>
              </a:rPr>
              <a:t>,</a:t>
            </a:r>
            <a:r>
              <a:rPr kumimoji="1" lang="en-US" altLang="zh-CN" dirty="0" err="1">
                <a:solidFill>
                  <a:srgbClr val="D6ECFF">
                    <a:lumMod val="25000"/>
                  </a:srgbClr>
                </a:solidFill>
              </a:rPr>
              <a:t>polynomial</a:t>
            </a:r>
            <a:r>
              <a:rPr kumimoji="1" lang="en-US" altLang="zh-CN" b="0" dirty="0">
                <a:solidFill>
                  <a:srgbClr val="D6ECFF">
                    <a:lumMod val="25000"/>
                  </a:srgbClr>
                </a:solidFill>
              </a:rPr>
              <a:t>;  //</a:t>
            </a:r>
            <a:r>
              <a:rPr kumimoji="1" lang="en-US" altLang="zh-CN" dirty="0">
                <a:solidFill>
                  <a:srgbClr val="D6ECFF">
                    <a:lumMod val="25000"/>
                  </a:srgbClr>
                </a:solidFill>
              </a:rPr>
              <a:t> </a:t>
            </a:r>
            <a:r>
              <a:rPr kumimoji="1" lang="zh-CN" altLang="en-US" dirty="0">
                <a:solidFill>
                  <a:srgbClr val="D6ECFF">
                    <a:lumMod val="25000"/>
                  </a:srgbClr>
                </a:solidFill>
                <a:ea typeface="楷体_GB2312" pitchFamily="49" charset="-122"/>
              </a:rPr>
              <a:t>多项式类型定义完成</a:t>
            </a:r>
          </a:p>
        </p:txBody>
      </p:sp>
      <p:sp>
        <p:nvSpPr>
          <p:cNvPr id="27652" name="Text Box 4"/>
          <p:cNvSpPr txBox="1">
            <a:spLocks noChangeArrowheads="1"/>
          </p:cNvSpPr>
          <p:nvPr/>
        </p:nvSpPr>
        <p:spPr bwMode="auto">
          <a:xfrm>
            <a:off x="1884363" y="4868863"/>
            <a:ext cx="87487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dirty="0" err="1">
                <a:solidFill>
                  <a:srgbClr val="D6ECFF">
                    <a:lumMod val="25000"/>
                  </a:srgbClr>
                </a:solidFill>
              </a:rPr>
              <a:t>typedef</a:t>
            </a:r>
            <a:r>
              <a:rPr lang="en-US" altLang="zh-CN" sz="2800" dirty="0">
                <a:solidFill>
                  <a:srgbClr val="D6ECFF">
                    <a:lumMod val="25000"/>
                  </a:srgbClr>
                </a:solidFill>
              </a:rPr>
              <a:t> polynomial *</a:t>
            </a:r>
            <a:r>
              <a:rPr lang="en-US" altLang="zh-CN" sz="2800" b="0" dirty="0">
                <a:solidFill>
                  <a:srgbClr val="D6ECFF">
                    <a:lumMod val="25000"/>
                  </a:srgbClr>
                </a:solidFill>
              </a:rPr>
              <a:t>p1,*p2</a:t>
            </a:r>
            <a:r>
              <a:rPr lang="en-US" altLang="zh-CN" sz="2800" dirty="0">
                <a:solidFill>
                  <a:srgbClr val="D6ECFF">
                    <a:lumMod val="25000"/>
                  </a:srgbClr>
                </a:solidFill>
              </a:rPr>
              <a:t>; </a:t>
            </a:r>
            <a:r>
              <a:rPr kumimoji="1" lang="en-US" altLang="zh-CN" sz="2800" dirty="0">
                <a:solidFill>
                  <a:srgbClr val="D6ECFF">
                    <a:lumMod val="25000"/>
                  </a:srgbClr>
                </a:solidFill>
                <a:latin typeface="楷体_GB2312" pitchFamily="49" charset="-122"/>
                <a:ea typeface="楷体_GB2312" pitchFamily="49" charset="-122"/>
              </a:rPr>
              <a:t>//</a:t>
            </a:r>
            <a:r>
              <a:rPr kumimoji="1" lang="zh-CN" altLang="en-US" sz="2800" dirty="0">
                <a:solidFill>
                  <a:srgbClr val="D6ECFF">
                    <a:lumMod val="25000"/>
                  </a:srgbClr>
                </a:solidFill>
                <a:latin typeface="楷体_GB2312" pitchFamily="49" charset="-122"/>
                <a:ea typeface="楷体_GB2312" pitchFamily="49" charset="-122"/>
              </a:rPr>
              <a:t>定义了两个多项式</a:t>
            </a:r>
          </a:p>
        </p:txBody>
      </p:sp>
    </p:spTree>
    <p:extLst>
      <p:ext uri="{BB962C8B-B14F-4D97-AF65-F5344CB8AC3E}">
        <p14:creationId xmlns:p14="http://schemas.microsoft.com/office/powerpoint/2010/main" val="3938112082"/>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ChangeArrowheads="1"/>
          </p:cNvSpPr>
          <p:nvPr/>
        </p:nvSpPr>
        <p:spPr bwMode="auto">
          <a:xfrm>
            <a:off x="1919288" y="1773238"/>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solidFill>
                <a:prstClr val="white"/>
              </a:solidFill>
            </a:endParaRPr>
          </a:p>
        </p:txBody>
      </p:sp>
      <p:sp>
        <p:nvSpPr>
          <p:cNvPr id="210947" name="Rectangle 3" descr="宽上对角线"/>
          <p:cNvSpPr>
            <a:spLocks noChangeArrowheads="1"/>
          </p:cNvSpPr>
          <p:nvPr/>
        </p:nvSpPr>
        <p:spPr bwMode="auto">
          <a:xfrm>
            <a:off x="1919288" y="1773238"/>
            <a:ext cx="792162" cy="431800"/>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solidFill>
                <a:prstClr val="white"/>
              </a:solidFill>
            </a:endParaRPr>
          </a:p>
        </p:txBody>
      </p:sp>
      <p:sp>
        <p:nvSpPr>
          <p:cNvPr id="210948" name="Rectangle 4"/>
          <p:cNvSpPr>
            <a:spLocks noChangeArrowheads="1"/>
          </p:cNvSpPr>
          <p:nvPr/>
        </p:nvSpPr>
        <p:spPr bwMode="auto">
          <a:xfrm>
            <a:off x="2279650" y="2638425"/>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solidFill>
                  <a:prstClr val="white"/>
                </a:solidFill>
              </a:rPr>
              <a:t>2     3         </a:t>
            </a:r>
          </a:p>
        </p:txBody>
      </p:sp>
      <p:sp>
        <p:nvSpPr>
          <p:cNvPr id="210949" name="Line 5"/>
          <p:cNvSpPr>
            <a:spLocks noChangeShapeType="1"/>
          </p:cNvSpPr>
          <p:nvPr/>
        </p:nvSpPr>
        <p:spPr bwMode="auto">
          <a:xfrm>
            <a:off x="2640013" y="26384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50" name="Line 6"/>
          <p:cNvSpPr>
            <a:spLocks noChangeShapeType="1"/>
          </p:cNvSpPr>
          <p:nvPr/>
        </p:nvSpPr>
        <p:spPr bwMode="auto">
          <a:xfrm>
            <a:off x="3071813" y="26384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51" name="Line 7"/>
          <p:cNvSpPr>
            <a:spLocks noChangeShapeType="1"/>
          </p:cNvSpPr>
          <p:nvPr/>
        </p:nvSpPr>
        <p:spPr bwMode="auto">
          <a:xfrm>
            <a:off x="3216276" y="2854325"/>
            <a:ext cx="720725" cy="0"/>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52" name="Rectangle 8"/>
          <p:cNvSpPr>
            <a:spLocks noChangeArrowheads="1"/>
          </p:cNvSpPr>
          <p:nvPr/>
        </p:nvSpPr>
        <p:spPr bwMode="auto">
          <a:xfrm>
            <a:off x="3935413" y="2638425"/>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solidFill>
                  <a:prstClr val="white"/>
                </a:solidFill>
              </a:rPr>
              <a:t>-3    7         </a:t>
            </a:r>
          </a:p>
        </p:txBody>
      </p:sp>
      <p:sp>
        <p:nvSpPr>
          <p:cNvPr id="210953" name="Line 9"/>
          <p:cNvSpPr>
            <a:spLocks noChangeShapeType="1"/>
          </p:cNvSpPr>
          <p:nvPr/>
        </p:nvSpPr>
        <p:spPr bwMode="auto">
          <a:xfrm>
            <a:off x="4295775" y="26384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54" name="Line 10"/>
          <p:cNvSpPr>
            <a:spLocks noChangeShapeType="1"/>
          </p:cNvSpPr>
          <p:nvPr/>
        </p:nvSpPr>
        <p:spPr bwMode="auto">
          <a:xfrm>
            <a:off x="4727575" y="26384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55" name="Line 11"/>
          <p:cNvSpPr>
            <a:spLocks noChangeShapeType="1"/>
          </p:cNvSpPr>
          <p:nvPr/>
        </p:nvSpPr>
        <p:spPr bwMode="auto">
          <a:xfrm>
            <a:off x="4872039" y="2854325"/>
            <a:ext cx="720725" cy="0"/>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56" name="Rectangle 12"/>
          <p:cNvSpPr>
            <a:spLocks noChangeArrowheads="1"/>
          </p:cNvSpPr>
          <p:nvPr/>
        </p:nvSpPr>
        <p:spPr bwMode="auto">
          <a:xfrm>
            <a:off x="5591175" y="2638425"/>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solidFill>
                  <a:prstClr val="white"/>
                </a:solidFill>
              </a:rPr>
              <a:t>6   12</a:t>
            </a:r>
          </a:p>
        </p:txBody>
      </p:sp>
      <p:sp>
        <p:nvSpPr>
          <p:cNvPr id="210957" name="Line 13"/>
          <p:cNvSpPr>
            <a:spLocks noChangeShapeType="1"/>
          </p:cNvSpPr>
          <p:nvPr/>
        </p:nvSpPr>
        <p:spPr bwMode="auto">
          <a:xfrm>
            <a:off x="5951538" y="26384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58" name="Line 14"/>
          <p:cNvSpPr>
            <a:spLocks noChangeShapeType="1"/>
          </p:cNvSpPr>
          <p:nvPr/>
        </p:nvSpPr>
        <p:spPr bwMode="auto">
          <a:xfrm>
            <a:off x="6383338" y="26384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59" name="Line 15"/>
          <p:cNvSpPr>
            <a:spLocks noChangeShapeType="1"/>
          </p:cNvSpPr>
          <p:nvPr/>
        </p:nvSpPr>
        <p:spPr bwMode="auto">
          <a:xfrm>
            <a:off x="6527801" y="2854325"/>
            <a:ext cx="720725" cy="0"/>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60" name="Rectangle 16"/>
          <p:cNvSpPr>
            <a:spLocks noChangeArrowheads="1"/>
          </p:cNvSpPr>
          <p:nvPr/>
        </p:nvSpPr>
        <p:spPr bwMode="auto">
          <a:xfrm>
            <a:off x="7248525" y="2638425"/>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solidFill>
                  <a:prstClr val="white"/>
                </a:solidFill>
              </a:rPr>
              <a:t>3   15</a:t>
            </a:r>
          </a:p>
        </p:txBody>
      </p:sp>
      <p:sp>
        <p:nvSpPr>
          <p:cNvPr id="210961" name="Line 17"/>
          <p:cNvSpPr>
            <a:spLocks noChangeShapeType="1"/>
          </p:cNvSpPr>
          <p:nvPr/>
        </p:nvSpPr>
        <p:spPr bwMode="auto">
          <a:xfrm>
            <a:off x="7608888" y="26384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62" name="Line 18"/>
          <p:cNvSpPr>
            <a:spLocks noChangeShapeType="1"/>
          </p:cNvSpPr>
          <p:nvPr/>
        </p:nvSpPr>
        <p:spPr bwMode="auto">
          <a:xfrm>
            <a:off x="8040688" y="26384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63" name="Line 19"/>
          <p:cNvSpPr>
            <a:spLocks noChangeShapeType="1"/>
          </p:cNvSpPr>
          <p:nvPr/>
        </p:nvSpPr>
        <p:spPr bwMode="auto">
          <a:xfrm>
            <a:off x="8185151" y="2854325"/>
            <a:ext cx="720725" cy="0"/>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64" name="Rectangle 20"/>
          <p:cNvSpPr>
            <a:spLocks noChangeArrowheads="1"/>
          </p:cNvSpPr>
          <p:nvPr/>
        </p:nvSpPr>
        <p:spPr bwMode="auto">
          <a:xfrm>
            <a:off x="8904288" y="2638425"/>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solidFill>
                  <a:prstClr val="white"/>
                </a:solidFill>
              </a:rPr>
              <a:t>6   25</a:t>
            </a:r>
          </a:p>
        </p:txBody>
      </p:sp>
      <p:sp>
        <p:nvSpPr>
          <p:cNvPr id="210965" name="Line 21"/>
          <p:cNvSpPr>
            <a:spLocks noChangeShapeType="1"/>
          </p:cNvSpPr>
          <p:nvPr/>
        </p:nvSpPr>
        <p:spPr bwMode="auto">
          <a:xfrm>
            <a:off x="9264650" y="26384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66" name="Line 22"/>
          <p:cNvSpPr>
            <a:spLocks noChangeShapeType="1"/>
          </p:cNvSpPr>
          <p:nvPr/>
        </p:nvSpPr>
        <p:spPr bwMode="auto">
          <a:xfrm>
            <a:off x="9696450" y="26384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67" name="Rectangle 23"/>
          <p:cNvSpPr>
            <a:spLocks noChangeArrowheads="1"/>
          </p:cNvSpPr>
          <p:nvPr/>
        </p:nvSpPr>
        <p:spPr bwMode="auto">
          <a:xfrm>
            <a:off x="2279650" y="4430713"/>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solidFill>
                  <a:prstClr val="white"/>
                </a:solidFill>
              </a:rPr>
              <a:t>-4   5         </a:t>
            </a:r>
          </a:p>
        </p:txBody>
      </p:sp>
      <p:sp>
        <p:nvSpPr>
          <p:cNvPr id="210968" name="Line 24"/>
          <p:cNvSpPr>
            <a:spLocks noChangeShapeType="1"/>
          </p:cNvSpPr>
          <p:nvPr/>
        </p:nvSpPr>
        <p:spPr bwMode="auto">
          <a:xfrm>
            <a:off x="2640013" y="44307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69" name="Line 25"/>
          <p:cNvSpPr>
            <a:spLocks noChangeShapeType="1"/>
          </p:cNvSpPr>
          <p:nvPr/>
        </p:nvSpPr>
        <p:spPr bwMode="auto">
          <a:xfrm>
            <a:off x="3071813" y="44307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70" name="Line 26"/>
          <p:cNvSpPr>
            <a:spLocks noChangeShapeType="1"/>
          </p:cNvSpPr>
          <p:nvPr/>
        </p:nvSpPr>
        <p:spPr bwMode="auto">
          <a:xfrm>
            <a:off x="3216276" y="4646613"/>
            <a:ext cx="720725" cy="0"/>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71" name="Rectangle 27"/>
          <p:cNvSpPr>
            <a:spLocks noChangeArrowheads="1"/>
          </p:cNvSpPr>
          <p:nvPr/>
        </p:nvSpPr>
        <p:spPr bwMode="auto">
          <a:xfrm>
            <a:off x="3935413" y="4430713"/>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solidFill>
                  <a:prstClr val="white"/>
                </a:solidFill>
              </a:rPr>
              <a:t>3    7         </a:t>
            </a:r>
          </a:p>
        </p:txBody>
      </p:sp>
      <p:sp>
        <p:nvSpPr>
          <p:cNvPr id="210972" name="Line 28"/>
          <p:cNvSpPr>
            <a:spLocks noChangeShapeType="1"/>
          </p:cNvSpPr>
          <p:nvPr/>
        </p:nvSpPr>
        <p:spPr bwMode="auto">
          <a:xfrm>
            <a:off x="4295775" y="44307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73" name="Line 29"/>
          <p:cNvSpPr>
            <a:spLocks noChangeShapeType="1"/>
          </p:cNvSpPr>
          <p:nvPr/>
        </p:nvSpPr>
        <p:spPr bwMode="auto">
          <a:xfrm>
            <a:off x="4727575" y="44307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74" name="Line 30"/>
          <p:cNvSpPr>
            <a:spLocks noChangeShapeType="1"/>
          </p:cNvSpPr>
          <p:nvPr/>
        </p:nvSpPr>
        <p:spPr bwMode="auto">
          <a:xfrm>
            <a:off x="4872039" y="4646613"/>
            <a:ext cx="720725" cy="0"/>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75" name="Rectangle 31"/>
          <p:cNvSpPr>
            <a:spLocks noChangeArrowheads="1"/>
          </p:cNvSpPr>
          <p:nvPr/>
        </p:nvSpPr>
        <p:spPr bwMode="auto">
          <a:xfrm>
            <a:off x="5591175" y="4430713"/>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solidFill>
                  <a:prstClr val="white"/>
                </a:solidFill>
              </a:rPr>
              <a:t>7   12      </a:t>
            </a:r>
          </a:p>
        </p:txBody>
      </p:sp>
      <p:sp>
        <p:nvSpPr>
          <p:cNvPr id="210976" name="Line 32"/>
          <p:cNvSpPr>
            <a:spLocks noChangeShapeType="1"/>
          </p:cNvSpPr>
          <p:nvPr/>
        </p:nvSpPr>
        <p:spPr bwMode="auto">
          <a:xfrm>
            <a:off x="5951538" y="44307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77" name="Line 33"/>
          <p:cNvSpPr>
            <a:spLocks noChangeShapeType="1"/>
          </p:cNvSpPr>
          <p:nvPr/>
        </p:nvSpPr>
        <p:spPr bwMode="auto">
          <a:xfrm>
            <a:off x="6383338" y="44307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78" name="Line 34"/>
          <p:cNvSpPr>
            <a:spLocks noChangeShapeType="1"/>
          </p:cNvSpPr>
          <p:nvPr/>
        </p:nvSpPr>
        <p:spPr bwMode="auto">
          <a:xfrm>
            <a:off x="6527801" y="4646613"/>
            <a:ext cx="720725" cy="0"/>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79" name="Rectangle 35"/>
          <p:cNvSpPr>
            <a:spLocks noChangeArrowheads="1"/>
          </p:cNvSpPr>
          <p:nvPr/>
        </p:nvSpPr>
        <p:spPr bwMode="auto">
          <a:xfrm>
            <a:off x="7248525" y="4430713"/>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solidFill>
                  <a:prstClr val="white"/>
                </a:solidFill>
              </a:rPr>
              <a:t>9   13</a:t>
            </a:r>
          </a:p>
        </p:txBody>
      </p:sp>
      <p:sp>
        <p:nvSpPr>
          <p:cNvPr id="210980" name="Line 36"/>
          <p:cNvSpPr>
            <a:spLocks noChangeShapeType="1"/>
          </p:cNvSpPr>
          <p:nvPr/>
        </p:nvSpPr>
        <p:spPr bwMode="auto">
          <a:xfrm>
            <a:off x="7608888" y="44307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81" name="Line 37"/>
          <p:cNvSpPr>
            <a:spLocks noChangeShapeType="1"/>
          </p:cNvSpPr>
          <p:nvPr/>
        </p:nvSpPr>
        <p:spPr bwMode="auto">
          <a:xfrm>
            <a:off x="8040688" y="44307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82" name="Line 38"/>
          <p:cNvSpPr>
            <a:spLocks noChangeShapeType="1"/>
          </p:cNvSpPr>
          <p:nvPr/>
        </p:nvSpPr>
        <p:spPr bwMode="auto">
          <a:xfrm>
            <a:off x="8185151" y="4646613"/>
            <a:ext cx="720725" cy="0"/>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83" name="Rectangle 39"/>
          <p:cNvSpPr>
            <a:spLocks noChangeArrowheads="1"/>
          </p:cNvSpPr>
          <p:nvPr/>
        </p:nvSpPr>
        <p:spPr bwMode="auto">
          <a:xfrm>
            <a:off x="8904288" y="4430713"/>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solidFill>
                  <a:prstClr val="white"/>
                </a:solidFill>
              </a:rPr>
              <a:t>-8 14    </a:t>
            </a:r>
          </a:p>
        </p:txBody>
      </p:sp>
      <p:sp>
        <p:nvSpPr>
          <p:cNvPr id="210984" name="Line 40"/>
          <p:cNvSpPr>
            <a:spLocks noChangeShapeType="1"/>
          </p:cNvSpPr>
          <p:nvPr/>
        </p:nvSpPr>
        <p:spPr bwMode="auto">
          <a:xfrm>
            <a:off x="9264650" y="44307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85" name="Line 41"/>
          <p:cNvSpPr>
            <a:spLocks noChangeShapeType="1"/>
          </p:cNvSpPr>
          <p:nvPr/>
        </p:nvSpPr>
        <p:spPr bwMode="auto">
          <a:xfrm>
            <a:off x="9696450" y="44307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86" name="Line 42"/>
          <p:cNvSpPr>
            <a:spLocks noChangeShapeType="1"/>
          </p:cNvSpPr>
          <p:nvPr/>
        </p:nvSpPr>
        <p:spPr bwMode="auto">
          <a:xfrm>
            <a:off x="2711450" y="1773238"/>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87" name="Line 43"/>
          <p:cNvSpPr>
            <a:spLocks noChangeShapeType="1"/>
          </p:cNvSpPr>
          <p:nvPr/>
        </p:nvSpPr>
        <p:spPr bwMode="auto">
          <a:xfrm>
            <a:off x="2279650" y="1773238"/>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88" name="Line 44"/>
          <p:cNvSpPr>
            <a:spLocks noChangeShapeType="1"/>
          </p:cNvSpPr>
          <p:nvPr/>
        </p:nvSpPr>
        <p:spPr bwMode="auto">
          <a:xfrm>
            <a:off x="2855913" y="1989139"/>
            <a:ext cx="0" cy="649287"/>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89" name="Line 45"/>
          <p:cNvSpPr>
            <a:spLocks noChangeShapeType="1"/>
          </p:cNvSpPr>
          <p:nvPr/>
        </p:nvSpPr>
        <p:spPr bwMode="auto">
          <a:xfrm>
            <a:off x="2063750" y="1270000"/>
            <a:ext cx="719138" cy="503238"/>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D6ECFF">
                  <a:lumMod val="25000"/>
                </a:srgbClr>
              </a:solidFill>
            </a:endParaRPr>
          </a:p>
        </p:txBody>
      </p:sp>
      <p:sp>
        <p:nvSpPr>
          <p:cNvPr id="210990" name="Text Box 46"/>
          <p:cNvSpPr txBox="1">
            <a:spLocks noChangeArrowheads="1"/>
          </p:cNvSpPr>
          <p:nvPr/>
        </p:nvSpPr>
        <p:spPr bwMode="auto">
          <a:xfrm>
            <a:off x="2208214" y="1054101"/>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b="0">
                <a:solidFill>
                  <a:srgbClr val="D6ECFF">
                    <a:lumMod val="25000"/>
                  </a:srgbClr>
                </a:solidFill>
              </a:rPr>
              <a:t>ha</a:t>
            </a:r>
          </a:p>
        </p:txBody>
      </p:sp>
      <p:sp>
        <p:nvSpPr>
          <p:cNvPr id="210991" name="Rectangle 47"/>
          <p:cNvSpPr>
            <a:spLocks noChangeArrowheads="1"/>
          </p:cNvSpPr>
          <p:nvPr/>
        </p:nvSpPr>
        <p:spPr bwMode="auto">
          <a:xfrm>
            <a:off x="1992313" y="5510213"/>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solidFill>
                <a:prstClr val="white"/>
              </a:solidFill>
            </a:endParaRPr>
          </a:p>
        </p:txBody>
      </p:sp>
      <p:sp>
        <p:nvSpPr>
          <p:cNvPr id="210992" name="Rectangle 48" descr="宽上对角线"/>
          <p:cNvSpPr>
            <a:spLocks noChangeArrowheads="1"/>
          </p:cNvSpPr>
          <p:nvPr/>
        </p:nvSpPr>
        <p:spPr bwMode="auto">
          <a:xfrm>
            <a:off x="1992313" y="5510213"/>
            <a:ext cx="792162" cy="431800"/>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solidFill>
                <a:prstClr val="white"/>
              </a:solidFill>
            </a:endParaRPr>
          </a:p>
        </p:txBody>
      </p:sp>
      <p:sp>
        <p:nvSpPr>
          <p:cNvPr id="210993" name="Line 49"/>
          <p:cNvSpPr>
            <a:spLocks noChangeShapeType="1"/>
          </p:cNvSpPr>
          <p:nvPr/>
        </p:nvSpPr>
        <p:spPr bwMode="auto">
          <a:xfrm>
            <a:off x="2784475" y="55102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94" name="Line 50"/>
          <p:cNvSpPr>
            <a:spLocks noChangeShapeType="1"/>
          </p:cNvSpPr>
          <p:nvPr/>
        </p:nvSpPr>
        <p:spPr bwMode="auto">
          <a:xfrm>
            <a:off x="2352675" y="55102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95" name="Line 51"/>
          <p:cNvSpPr>
            <a:spLocks noChangeShapeType="1"/>
          </p:cNvSpPr>
          <p:nvPr/>
        </p:nvSpPr>
        <p:spPr bwMode="auto">
          <a:xfrm flipV="1">
            <a:off x="2927350" y="4862513"/>
            <a:ext cx="0" cy="863600"/>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96" name="Line 52"/>
          <p:cNvSpPr>
            <a:spLocks noChangeShapeType="1"/>
          </p:cNvSpPr>
          <p:nvPr/>
        </p:nvSpPr>
        <p:spPr bwMode="auto">
          <a:xfrm flipV="1">
            <a:off x="1774826" y="5942014"/>
            <a:ext cx="612775" cy="71913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0997" name="Text Box 53"/>
          <p:cNvSpPr txBox="1">
            <a:spLocks noChangeArrowheads="1"/>
          </p:cNvSpPr>
          <p:nvPr/>
        </p:nvSpPr>
        <p:spPr bwMode="auto">
          <a:xfrm>
            <a:off x="2135189" y="6165851"/>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b="0" dirty="0" err="1">
                <a:solidFill>
                  <a:srgbClr val="D6ECFF">
                    <a:lumMod val="25000"/>
                  </a:srgbClr>
                </a:solidFill>
              </a:rPr>
              <a:t>hb</a:t>
            </a:r>
            <a:endParaRPr lang="en-US" altLang="zh-CN" sz="1800" b="0" dirty="0">
              <a:solidFill>
                <a:srgbClr val="D6ECFF">
                  <a:lumMod val="25000"/>
                </a:srgbClr>
              </a:solidFill>
            </a:endParaRPr>
          </a:p>
        </p:txBody>
      </p:sp>
      <p:grpSp>
        <p:nvGrpSpPr>
          <p:cNvPr id="210998" name="Group 54"/>
          <p:cNvGrpSpPr>
            <a:grpSpLocks/>
          </p:cNvGrpSpPr>
          <p:nvPr/>
        </p:nvGrpSpPr>
        <p:grpSpPr bwMode="auto">
          <a:xfrm>
            <a:off x="2927350" y="1054100"/>
            <a:ext cx="865188" cy="719138"/>
            <a:chOff x="884" y="664"/>
            <a:chExt cx="545" cy="453"/>
          </a:xfrm>
        </p:grpSpPr>
        <p:sp>
          <p:nvSpPr>
            <p:cNvPr id="29780" name="Line 55"/>
            <p:cNvSpPr>
              <a:spLocks noChangeShapeType="1"/>
            </p:cNvSpPr>
            <p:nvPr/>
          </p:nvSpPr>
          <p:spPr bwMode="auto">
            <a:xfrm flipH="1">
              <a:off x="884" y="754"/>
              <a:ext cx="227" cy="3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D6ECFF">
                    <a:lumMod val="25000"/>
                  </a:srgbClr>
                </a:solidFill>
              </a:endParaRPr>
            </a:p>
          </p:txBody>
        </p:sp>
        <p:sp>
          <p:nvSpPr>
            <p:cNvPr id="29781" name="Text Box 56"/>
            <p:cNvSpPr txBox="1">
              <a:spLocks noChangeArrowheads="1"/>
            </p:cNvSpPr>
            <p:nvPr/>
          </p:nvSpPr>
          <p:spPr bwMode="auto">
            <a:xfrm>
              <a:off x="1111" y="66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b="0">
                  <a:solidFill>
                    <a:srgbClr val="D6ECFF">
                      <a:lumMod val="25000"/>
                    </a:srgbClr>
                  </a:solidFill>
                </a:rPr>
                <a:t>ht</a:t>
              </a:r>
            </a:p>
          </p:txBody>
        </p:sp>
      </p:grpSp>
      <p:grpSp>
        <p:nvGrpSpPr>
          <p:cNvPr id="211001" name="Group 57"/>
          <p:cNvGrpSpPr>
            <a:grpSpLocks/>
          </p:cNvGrpSpPr>
          <p:nvPr/>
        </p:nvGrpSpPr>
        <p:grpSpPr bwMode="auto">
          <a:xfrm>
            <a:off x="2566989" y="3141664"/>
            <a:ext cx="504825" cy="942975"/>
            <a:chOff x="657" y="1979"/>
            <a:chExt cx="318" cy="594"/>
          </a:xfrm>
        </p:grpSpPr>
        <p:sp>
          <p:nvSpPr>
            <p:cNvPr id="29778" name="Line 58"/>
            <p:cNvSpPr>
              <a:spLocks noChangeShapeType="1"/>
            </p:cNvSpPr>
            <p:nvPr/>
          </p:nvSpPr>
          <p:spPr bwMode="auto">
            <a:xfrm flipH="1" flipV="1">
              <a:off x="793" y="1979"/>
              <a:ext cx="0" cy="3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79" name="Text Box 59"/>
            <p:cNvSpPr txBox="1">
              <a:spLocks noChangeArrowheads="1"/>
            </p:cNvSpPr>
            <p:nvPr/>
          </p:nvSpPr>
          <p:spPr bwMode="auto">
            <a:xfrm>
              <a:off x="657" y="2342"/>
              <a:ext cx="318" cy="23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b="0" dirty="0">
                  <a:solidFill>
                    <a:srgbClr val="D6ECFF">
                      <a:lumMod val="25000"/>
                    </a:srgbClr>
                  </a:solidFill>
                </a:rPr>
                <a:t>pa</a:t>
              </a:r>
            </a:p>
          </p:txBody>
        </p:sp>
      </p:grpSp>
      <p:grpSp>
        <p:nvGrpSpPr>
          <p:cNvPr id="211004" name="Group 60"/>
          <p:cNvGrpSpPr>
            <a:grpSpLocks/>
          </p:cNvGrpSpPr>
          <p:nvPr/>
        </p:nvGrpSpPr>
        <p:grpSpPr bwMode="auto">
          <a:xfrm>
            <a:off x="3070226" y="4862514"/>
            <a:ext cx="504825" cy="942975"/>
            <a:chOff x="974" y="3063"/>
            <a:chExt cx="318" cy="594"/>
          </a:xfrm>
        </p:grpSpPr>
        <p:sp>
          <p:nvSpPr>
            <p:cNvPr id="29776" name="Line 61"/>
            <p:cNvSpPr>
              <a:spLocks noChangeShapeType="1"/>
            </p:cNvSpPr>
            <p:nvPr/>
          </p:nvSpPr>
          <p:spPr bwMode="auto">
            <a:xfrm flipH="1" flipV="1">
              <a:off x="1110" y="3063"/>
              <a:ext cx="0" cy="3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77" name="Text Box 62"/>
            <p:cNvSpPr txBox="1">
              <a:spLocks noChangeArrowheads="1"/>
            </p:cNvSpPr>
            <p:nvPr/>
          </p:nvSpPr>
          <p:spPr bwMode="auto">
            <a:xfrm>
              <a:off x="974" y="3426"/>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b="0" dirty="0" err="1">
                  <a:solidFill>
                    <a:srgbClr val="D6ECFF">
                      <a:lumMod val="25000"/>
                    </a:srgbClr>
                  </a:solidFill>
                </a:rPr>
                <a:t>pb</a:t>
              </a:r>
              <a:endParaRPr lang="en-US" altLang="zh-CN" sz="1800" b="0" dirty="0">
                <a:solidFill>
                  <a:srgbClr val="D6ECFF">
                    <a:lumMod val="25000"/>
                  </a:srgbClr>
                </a:solidFill>
              </a:endParaRPr>
            </a:p>
          </p:txBody>
        </p:sp>
      </p:grpSp>
      <p:grpSp>
        <p:nvGrpSpPr>
          <p:cNvPr id="211007" name="Group 63"/>
          <p:cNvGrpSpPr>
            <a:grpSpLocks/>
          </p:cNvGrpSpPr>
          <p:nvPr/>
        </p:nvGrpSpPr>
        <p:grpSpPr bwMode="auto">
          <a:xfrm>
            <a:off x="9767888" y="2781301"/>
            <a:ext cx="144462" cy="144463"/>
            <a:chOff x="5193" y="1434"/>
            <a:chExt cx="91" cy="91"/>
          </a:xfrm>
        </p:grpSpPr>
        <p:sp>
          <p:nvSpPr>
            <p:cNvPr id="29774" name="Line 64"/>
            <p:cNvSpPr>
              <a:spLocks noChangeShapeType="1"/>
            </p:cNvSpPr>
            <p:nvPr/>
          </p:nvSpPr>
          <p:spPr bwMode="auto">
            <a:xfrm flipH="1">
              <a:off x="5193" y="1434"/>
              <a:ext cx="46"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75" name="Line 65"/>
            <p:cNvSpPr>
              <a:spLocks noChangeShapeType="1"/>
            </p:cNvSpPr>
            <p:nvPr/>
          </p:nvSpPr>
          <p:spPr bwMode="auto">
            <a:xfrm>
              <a:off x="5239" y="1434"/>
              <a:ext cx="45"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grpSp>
      <p:grpSp>
        <p:nvGrpSpPr>
          <p:cNvPr id="211010" name="Group 66"/>
          <p:cNvGrpSpPr>
            <a:grpSpLocks/>
          </p:cNvGrpSpPr>
          <p:nvPr/>
        </p:nvGrpSpPr>
        <p:grpSpPr bwMode="auto">
          <a:xfrm>
            <a:off x="9767888" y="4581526"/>
            <a:ext cx="144462" cy="144463"/>
            <a:chOff x="5193" y="1434"/>
            <a:chExt cx="91" cy="91"/>
          </a:xfrm>
        </p:grpSpPr>
        <p:sp>
          <p:nvSpPr>
            <p:cNvPr id="29772" name="Line 67"/>
            <p:cNvSpPr>
              <a:spLocks noChangeShapeType="1"/>
            </p:cNvSpPr>
            <p:nvPr/>
          </p:nvSpPr>
          <p:spPr bwMode="auto">
            <a:xfrm flipH="1">
              <a:off x="5193" y="1434"/>
              <a:ext cx="46"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73" name="Line 68"/>
            <p:cNvSpPr>
              <a:spLocks noChangeShapeType="1"/>
            </p:cNvSpPr>
            <p:nvPr/>
          </p:nvSpPr>
          <p:spPr bwMode="auto">
            <a:xfrm>
              <a:off x="5239" y="1434"/>
              <a:ext cx="45"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grpSp>
      <p:sp>
        <p:nvSpPr>
          <p:cNvPr id="211013" name="Text Box 69"/>
          <p:cNvSpPr txBox="1">
            <a:spLocks noChangeArrowheads="1"/>
          </p:cNvSpPr>
          <p:nvPr/>
        </p:nvSpPr>
        <p:spPr bwMode="auto">
          <a:xfrm>
            <a:off x="3935413" y="954882"/>
            <a:ext cx="662463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dirty="0">
                <a:solidFill>
                  <a:srgbClr val="D6ECFF">
                    <a:lumMod val="25000"/>
                  </a:srgbClr>
                </a:solidFill>
              </a:rPr>
              <a:t>PA: 2x</a:t>
            </a:r>
            <a:r>
              <a:rPr lang="en-US" altLang="zh-CN" baseline="30000" dirty="0">
                <a:solidFill>
                  <a:srgbClr val="D6ECFF">
                    <a:lumMod val="25000"/>
                  </a:srgbClr>
                </a:solidFill>
              </a:rPr>
              <a:t>3</a:t>
            </a:r>
            <a:r>
              <a:rPr lang="en-US" altLang="zh-CN" dirty="0">
                <a:solidFill>
                  <a:srgbClr val="D6ECFF">
                    <a:lumMod val="25000"/>
                  </a:srgbClr>
                </a:solidFill>
              </a:rPr>
              <a:t>-3x</a:t>
            </a:r>
            <a:r>
              <a:rPr lang="en-US" altLang="zh-CN" baseline="30000" dirty="0">
                <a:solidFill>
                  <a:srgbClr val="D6ECFF">
                    <a:lumMod val="25000"/>
                  </a:srgbClr>
                </a:solidFill>
              </a:rPr>
              <a:t>7</a:t>
            </a:r>
            <a:r>
              <a:rPr lang="en-US" altLang="zh-CN" dirty="0">
                <a:solidFill>
                  <a:srgbClr val="D6ECFF">
                    <a:lumMod val="25000"/>
                  </a:srgbClr>
                </a:solidFill>
              </a:rPr>
              <a:t>+6x</a:t>
            </a:r>
            <a:r>
              <a:rPr lang="en-US" altLang="zh-CN" baseline="30000" dirty="0">
                <a:solidFill>
                  <a:srgbClr val="D6ECFF">
                    <a:lumMod val="25000"/>
                  </a:srgbClr>
                </a:solidFill>
              </a:rPr>
              <a:t>12</a:t>
            </a:r>
            <a:r>
              <a:rPr lang="en-US" altLang="zh-CN" dirty="0">
                <a:solidFill>
                  <a:srgbClr val="D6ECFF">
                    <a:lumMod val="25000"/>
                  </a:srgbClr>
                </a:solidFill>
              </a:rPr>
              <a:t>+3x</a:t>
            </a:r>
            <a:r>
              <a:rPr lang="en-US" altLang="zh-CN" baseline="30000" dirty="0">
                <a:solidFill>
                  <a:srgbClr val="D6ECFF">
                    <a:lumMod val="25000"/>
                  </a:srgbClr>
                </a:solidFill>
              </a:rPr>
              <a:t>15</a:t>
            </a:r>
            <a:r>
              <a:rPr lang="en-US" altLang="zh-CN" dirty="0">
                <a:solidFill>
                  <a:srgbClr val="D6ECFF">
                    <a:lumMod val="25000"/>
                  </a:srgbClr>
                </a:solidFill>
              </a:rPr>
              <a:t>+6x</a:t>
            </a:r>
            <a:r>
              <a:rPr lang="en-US" altLang="zh-CN" baseline="30000" dirty="0">
                <a:solidFill>
                  <a:srgbClr val="D6ECFF">
                    <a:lumMod val="25000"/>
                  </a:srgbClr>
                </a:solidFill>
              </a:rPr>
              <a:t>25</a:t>
            </a:r>
          </a:p>
          <a:p>
            <a:pPr>
              <a:spcBef>
                <a:spcPct val="50000"/>
              </a:spcBef>
              <a:buClrTx/>
              <a:buSzTx/>
              <a:buFontTx/>
              <a:buNone/>
            </a:pPr>
            <a:r>
              <a:rPr lang="en-US" altLang="zh-CN" dirty="0">
                <a:solidFill>
                  <a:srgbClr val="D6ECFF">
                    <a:lumMod val="25000"/>
                  </a:srgbClr>
                </a:solidFill>
              </a:rPr>
              <a:t>PB: -4x</a:t>
            </a:r>
            <a:r>
              <a:rPr lang="en-US" altLang="zh-CN" baseline="30000" dirty="0">
                <a:solidFill>
                  <a:srgbClr val="D6ECFF">
                    <a:lumMod val="25000"/>
                  </a:srgbClr>
                </a:solidFill>
              </a:rPr>
              <a:t>5</a:t>
            </a:r>
            <a:r>
              <a:rPr lang="en-US" altLang="zh-CN" dirty="0">
                <a:solidFill>
                  <a:srgbClr val="D6ECFF">
                    <a:lumMod val="25000"/>
                  </a:srgbClr>
                </a:solidFill>
              </a:rPr>
              <a:t>+3X</a:t>
            </a:r>
            <a:r>
              <a:rPr lang="en-US" altLang="zh-CN" baseline="30000" dirty="0">
                <a:solidFill>
                  <a:srgbClr val="D6ECFF">
                    <a:lumMod val="25000"/>
                  </a:srgbClr>
                </a:solidFill>
              </a:rPr>
              <a:t>7</a:t>
            </a:r>
            <a:r>
              <a:rPr lang="en-US" altLang="zh-CN" dirty="0">
                <a:solidFill>
                  <a:srgbClr val="D6ECFF">
                    <a:lumMod val="25000"/>
                  </a:srgbClr>
                </a:solidFill>
              </a:rPr>
              <a:t>+7X</a:t>
            </a:r>
            <a:r>
              <a:rPr lang="en-US" altLang="zh-CN" baseline="30000" dirty="0">
                <a:solidFill>
                  <a:srgbClr val="D6ECFF">
                    <a:lumMod val="25000"/>
                  </a:srgbClr>
                </a:solidFill>
              </a:rPr>
              <a:t>12</a:t>
            </a:r>
            <a:r>
              <a:rPr lang="en-US" altLang="zh-CN" dirty="0">
                <a:solidFill>
                  <a:srgbClr val="D6ECFF">
                    <a:lumMod val="25000"/>
                  </a:srgbClr>
                </a:solidFill>
              </a:rPr>
              <a:t>+9X</a:t>
            </a:r>
            <a:r>
              <a:rPr lang="en-US" altLang="zh-CN" baseline="30000" dirty="0">
                <a:solidFill>
                  <a:srgbClr val="D6ECFF">
                    <a:lumMod val="25000"/>
                  </a:srgbClr>
                </a:solidFill>
              </a:rPr>
              <a:t>13</a:t>
            </a:r>
            <a:r>
              <a:rPr lang="en-US" altLang="zh-CN" dirty="0">
                <a:solidFill>
                  <a:srgbClr val="D6ECFF">
                    <a:lumMod val="25000"/>
                  </a:srgbClr>
                </a:solidFill>
              </a:rPr>
              <a:t>-8X</a:t>
            </a:r>
            <a:r>
              <a:rPr lang="en-US" altLang="zh-CN" baseline="30000" dirty="0">
                <a:solidFill>
                  <a:srgbClr val="D6ECFF">
                    <a:lumMod val="25000"/>
                  </a:srgbClr>
                </a:solidFill>
              </a:rPr>
              <a:t>14</a:t>
            </a:r>
          </a:p>
        </p:txBody>
      </p:sp>
      <p:sp>
        <p:nvSpPr>
          <p:cNvPr id="211014" name="Line 70"/>
          <p:cNvSpPr>
            <a:spLocks noChangeShapeType="1"/>
          </p:cNvSpPr>
          <p:nvPr/>
        </p:nvSpPr>
        <p:spPr bwMode="auto">
          <a:xfrm>
            <a:off x="3216275" y="2852739"/>
            <a:ext cx="0" cy="1584325"/>
          </a:xfrm>
          <a:prstGeom prst="line">
            <a:avLst/>
          </a:prstGeom>
          <a:noFill/>
          <a:ln w="28575">
            <a:solidFill>
              <a:srgbClr val="0000FF"/>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11015" name="Text Box 71"/>
          <p:cNvSpPr txBox="1">
            <a:spLocks noChangeArrowheads="1"/>
          </p:cNvSpPr>
          <p:nvPr/>
        </p:nvSpPr>
        <p:spPr bwMode="auto">
          <a:xfrm>
            <a:off x="5591176" y="2714625"/>
            <a:ext cx="288925" cy="2746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b="0">
                <a:solidFill>
                  <a:srgbClr val="0000FF"/>
                </a:solidFill>
              </a:rPr>
              <a:t>13</a:t>
            </a:r>
          </a:p>
        </p:txBody>
      </p:sp>
      <p:grpSp>
        <p:nvGrpSpPr>
          <p:cNvPr id="211016" name="Group 72"/>
          <p:cNvGrpSpPr>
            <a:grpSpLocks/>
          </p:cNvGrpSpPr>
          <p:nvPr/>
        </p:nvGrpSpPr>
        <p:grpSpPr bwMode="auto">
          <a:xfrm>
            <a:off x="3216276" y="3068639"/>
            <a:ext cx="2735263" cy="1584325"/>
            <a:chOff x="1066" y="1933"/>
            <a:chExt cx="1723" cy="998"/>
          </a:xfrm>
        </p:grpSpPr>
        <p:sp>
          <p:nvSpPr>
            <p:cNvPr id="29768" name="Line 73"/>
            <p:cNvSpPr>
              <a:spLocks noChangeShapeType="1"/>
            </p:cNvSpPr>
            <p:nvPr/>
          </p:nvSpPr>
          <p:spPr bwMode="auto">
            <a:xfrm>
              <a:off x="1066" y="2931"/>
              <a:ext cx="272"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69" name="Line 74"/>
            <p:cNvSpPr>
              <a:spLocks noChangeShapeType="1"/>
            </p:cNvSpPr>
            <p:nvPr/>
          </p:nvSpPr>
          <p:spPr bwMode="auto">
            <a:xfrm flipV="1">
              <a:off x="1338" y="2341"/>
              <a:ext cx="0" cy="59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70" name="Line 75"/>
            <p:cNvSpPr>
              <a:spLocks noChangeShapeType="1"/>
            </p:cNvSpPr>
            <p:nvPr/>
          </p:nvSpPr>
          <p:spPr bwMode="auto">
            <a:xfrm>
              <a:off x="1338" y="2341"/>
              <a:ext cx="1451"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71" name="Line 76"/>
            <p:cNvSpPr>
              <a:spLocks noChangeShapeType="1"/>
            </p:cNvSpPr>
            <p:nvPr/>
          </p:nvSpPr>
          <p:spPr bwMode="auto">
            <a:xfrm flipV="1">
              <a:off x="2789" y="1933"/>
              <a:ext cx="0" cy="40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grpSp>
      <p:grpSp>
        <p:nvGrpSpPr>
          <p:cNvPr id="211021" name="Group 77"/>
          <p:cNvGrpSpPr>
            <a:grpSpLocks/>
          </p:cNvGrpSpPr>
          <p:nvPr/>
        </p:nvGrpSpPr>
        <p:grpSpPr bwMode="auto">
          <a:xfrm>
            <a:off x="6527801" y="2852739"/>
            <a:ext cx="936625" cy="1584325"/>
            <a:chOff x="3152" y="1797"/>
            <a:chExt cx="590" cy="998"/>
          </a:xfrm>
        </p:grpSpPr>
        <p:sp>
          <p:nvSpPr>
            <p:cNvPr id="29765" name="Line 78"/>
            <p:cNvSpPr>
              <a:spLocks noChangeShapeType="1"/>
            </p:cNvSpPr>
            <p:nvPr/>
          </p:nvSpPr>
          <p:spPr bwMode="auto">
            <a:xfrm>
              <a:off x="3152" y="1797"/>
              <a:ext cx="0" cy="3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66" name="Line 79"/>
            <p:cNvSpPr>
              <a:spLocks noChangeShapeType="1"/>
            </p:cNvSpPr>
            <p:nvPr/>
          </p:nvSpPr>
          <p:spPr bwMode="auto">
            <a:xfrm>
              <a:off x="3152" y="2160"/>
              <a:ext cx="59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67" name="Line 80"/>
            <p:cNvSpPr>
              <a:spLocks noChangeShapeType="1"/>
            </p:cNvSpPr>
            <p:nvPr/>
          </p:nvSpPr>
          <p:spPr bwMode="auto">
            <a:xfrm>
              <a:off x="3742" y="2160"/>
              <a:ext cx="0" cy="635"/>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grpSp>
      <p:grpSp>
        <p:nvGrpSpPr>
          <p:cNvPr id="211025" name="Group 81"/>
          <p:cNvGrpSpPr>
            <a:grpSpLocks/>
          </p:cNvGrpSpPr>
          <p:nvPr/>
        </p:nvGrpSpPr>
        <p:grpSpPr bwMode="auto">
          <a:xfrm>
            <a:off x="7896226" y="3068639"/>
            <a:ext cx="2447925" cy="1512887"/>
            <a:chOff x="4014" y="1933"/>
            <a:chExt cx="1542" cy="953"/>
          </a:xfrm>
        </p:grpSpPr>
        <p:sp>
          <p:nvSpPr>
            <p:cNvPr id="29761" name="Line 82"/>
            <p:cNvSpPr>
              <a:spLocks noChangeShapeType="1"/>
            </p:cNvSpPr>
            <p:nvPr/>
          </p:nvSpPr>
          <p:spPr bwMode="auto">
            <a:xfrm>
              <a:off x="5239" y="2886"/>
              <a:ext cx="317"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62" name="Line 83"/>
            <p:cNvSpPr>
              <a:spLocks noChangeShapeType="1"/>
            </p:cNvSpPr>
            <p:nvPr/>
          </p:nvSpPr>
          <p:spPr bwMode="auto">
            <a:xfrm flipV="1">
              <a:off x="5556" y="2341"/>
              <a:ext cx="0" cy="54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63" name="Line 84"/>
            <p:cNvSpPr>
              <a:spLocks noChangeShapeType="1"/>
            </p:cNvSpPr>
            <p:nvPr/>
          </p:nvSpPr>
          <p:spPr bwMode="auto">
            <a:xfrm flipH="1">
              <a:off x="4014" y="2341"/>
              <a:ext cx="1542"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sp>
          <p:nvSpPr>
            <p:cNvPr id="29764" name="Line 85"/>
            <p:cNvSpPr>
              <a:spLocks noChangeShapeType="1"/>
            </p:cNvSpPr>
            <p:nvPr/>
          </p:nvSpPr>
          <p:spPr bwMode="auto">
            <a:xfrm flipV="1">
              <a:off x="4014" y="1933"/>
              <a:ext cx="0" cy="40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white"/>
                </a:solidFill>
              </a:endParaRPr>
            </a:p>
          </p:txBody>
        </p:sp>
      </p:grpSp>
    </p:spTree>
    <p:extLst>
      <p:ext uri="{BB962C8B-B14F-4D97-AF65-F5344CB8AC3E}">
        <p14:creationId xmlns:p14="http://schemas.microsoft.com/office/powerpoint/2010/main" val="14463763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1013"/>
                                        </p:tgtEl>
                                        <p:attrNameLst>
                                          <p:attrName>style.visibility</p:attrName>
                                        </p:attrNameLst>
                                      </p:cBhvr>
                                      <p:to>
                                        <p:strVal val="visible"/>
                                      </p:to>
                                    </p:set>
                                    <p:animEffect transition="in" filter="box(in)">
                                      <p:cBhvr>
                                        <p:cTn id="7" dur="500"/>
                                        <p:tgtEl>
                                          <p:spTgt spid="2110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0946"/>
                                        </p:tgtEl>
                                        <p:attrNameLst>
                                          <p:attrName>style.visibility</p:attrName>
                                        </p:attrNameLst>
                                      </p:cBhvr>
                                      <p:to>
                                        <p:strVal val="visible"/>
                                      </p:to>
                                    </p:set>
                                    <p:animEffect transition="in" filter="wipe(up)">
                                      <p:cBhvr>
                                        <p:cTn id="12" dur="500"/>
                                        <p:tgtEl>
                                          <p:spTgt spid="21094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10947"/>
                                        </p:tgtEl>
                                        <p:attrNameLst>
                                          <p:attrName>style.visibility</p:attrName>
                                        </p:attrNameLst>
                                      </p:cBhvr>
                                      <p:to>
                                        <p:strVal val="visible"/>
                                      </p:to>
                                    </p:set>
                                    <p:animEffect transition="in" filter="wipe(up)">
                                      <p:cBhvr>
                                        <p:cTn id="15" dur="500"/>
                                        <p:tgtEl>
                                          <p:spTgt spid="210947"/>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10948"/>
                                        </p:tgtEl>
                                        <p:attrNameLst>
                                          <p:attrName>style.visibility</p:attrName>
                                        </p:attrNameLst>
                                      </p:cBhvr>
                                      <p:to>
                                        <p:strVal val="visible"/>
                                      </p:to>
                                    </p:set>
                                    <p:animEffect transition="in" filter="wipe(up)">
                                      <p:cBhvr>
                                        <p:cTn id="18" dur="500"/>
                                        <p:tgtEl>
                                          <p:spTgt spid="210948"/>
                                        </p:tgtEl>
                                      </p:cBhvr>
                                    </p:animEffect>
                                  </p:childTnLst>
                                </p:cTn>
                              </p:par>
                              <p:par>
                                <p:cTn id="19" presetID="22" presetClass="entr" presetSubtype="1" fill="hold" nodeType="withEffect">
                                  <p:stCondLst>
                                    <p:cond delay="0"/>
                                  </p:stCondLst>
                                  <p:childTnLst>
                                    <p:set>
                                      <p:cBhvr>
                                        <p:cTn id="20" dur="1" fill="hold">
                                          <p:stCondLst>
                                            <p:cond delay="0"/>
                                          </p:stCondLst>
                                        </p:cTn>
                                        <p:tgtEl>
                                          <p:spTgt spid="210949"/>
                                        </p:tgtEl>
                                        <p:attrNameLst>
                                          <p:attrName>style.visibility</p:attrName>
                                        </p:attrNameLst>
                                      </p:cBhvr>
                                      <p:to>
                                        <p:strVal val="visible"/>
                                      </p:to>
                                    </p:set>
                                    <p:animEffect transition="in" filter="wipe(up)">
                                      <p:cBhvr>
                                        <p:cTn id="21" dur="500"/>
                                        <p:tgtEl>
                                          <p:spTgt spid="210949"/>
                                        </p:tgtEl>
                                      </p:cBhvr>
                                    </p:animEffect>
                                  </p:childTnLst>
                                </p:cTn>
                              </p:par>
                              <p:par>
                                <p:cTn id="22" presetID="22" presetClass="entr" presetSubtype="1" fill="hold" nodeType="withEffect">
                                  <p:stCondLst>
                                    <p:cond delay="0"/>
                                  </p:stCondLst>
                                  <p:childTnLst>
                                    <p:set>
                                      <p:cBhvr>
                                        <p:cTn id="23" dur="1" fill="hold">
                                          <p:stCondLst>
                                            <p:cond delay="0"/>
                                          </p:stCondLst>
                                        </p:cTn>
                                        <p:tgtEl>
                                          <p:spTgt spid="210950"/>
                                        </p:tgtEl>
                                        <p:attrNameLst>
                                          <p:attrName>style.visibility</p:attrName>
                                        </p:attrNameLst>
                                      </p:cBhvr>
                                      <p:to>
                                        <p:strVal val="visible"/>
                                      </p:to>
                                    </p:set>
                                    <p:animEffect transition="in" filter="wipe(up)">
                                      <p:cBhvr>
                                        <p:cTn id="24" dur="500"/>
                                        <p:tgtEl>
                                          <p:spTgt spid="210950"/>
                                        </p:tgtEl>
                                      </p:cBhvr>
                                    </p:animEffect>
                                  </p:childTnLst>
                                </p:cTn>
                              </p:par>
                              <p:par>
                                <p:cTn id="25" presetID="22" presetClass="entr" presetSubtype="1" fill="hold" nodeType="withEffect">
                                  <p:stCondLst>
                                    <p:cond delay="0"/>
                                  </p:stCondLst>
                                  <p:childTnLst>
                                    <p:set>
                                      <p:cBhvr>
                                        <p:cTn id="26" dur="1" fill="hold">
                                          <p:stCondLst>
                                            <p:cond delay="0"/>
                                          </p:stCondLst>
                                        </p:cTn>
                                        <p:tgtEl>
                                          <p:spTgt spid="210951"/>
                                        </p:tgtEl>
                                        <p:attrNameLst>
                                          <p:attrName>style.visibility</p:attrName>
                                        </p:attrNameLst>
                                      </p:cBhvr>
                                      <p:to>
                                        <p:strVal val="visible"/>
                                      </p:to>
                                    </p:set>
                                    <p:animEffect transition="in" filter="wipe(up)">
                                      <p:cBhvr>
                                        <p:cTn id="27" dur="500"/>
                                        <p:tgtEl>
                                          <p:spTgt spid="210951"/>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10952"/>
                                        </p:tgtEl>
                                        <p:attrNameLst>
                                          <p:attrName>style.visibility</p:attrName>
                                        </p:attrNameLst>
                                      </p:cBhvr>
                                      <p:to>
                                        <p:strVal val="visible"/>
                                      </p:to>
                                    </p:set>
                                    <p:animEffect transition="in" filter="wipe(up)">
                                      <p:cBhvr>
                                        <p:cTn id="30" dur="500"/>
                                        <p:tgtEl>
                                          <p:spTgt spid="210952"/>
                                        </p:tgtEl>
                                      </p:cBhvr>
                                    </p:animEffect>
                                  </p:childTnLst>
                                </p:cTn>
                              </p:par>
                              <p:par>
                                <p:cTn id="31" presetID="22" presetClass="entr" presetSubtype="1" fill="hold" nodeType="withEffect">
                                  <p:stCondLst>
                                    <p:cond delay="0"/>
                                  </p:stCondLst>
                                  <p:childTnLst>
                                    <p:set>
                                      <p:cBhvr>
                                        <p:cTn id="32" dur="1" fill="hold">
                                          <p:stCondLst>
                                            <p:cond delay="0"/>
                                          </p:stCondLst>
                                        </p:cTn>
                                        <p:tgtEl>
                                          <p:spTgt spid="210953"/>
                                        </p:tgtEl>
                                        <p:attrNameLst>
                                          <p:attrName>style.visibility</p:attrName>
                                        </p:attrNameLst>
                                      </p:cBhvr>
                                      <p:to>
                                        <p:strVal val="visible"/>
                                      </p:to>
                                    </p:set>
                                    <p:animEffect transition="in" filter="wipe(up)">
                                      <p:cBhvr>
                                        <p:cTn id="33" dur="500"/>
                                        <p:tgtEl>
                                          <p:spTgt spid="210953"/>
                                        </p:tgtEl>
                                      </p:cBhvr>
                                    </p:animEffect>
                                  </p:childTnLst>
                                </p:cTn>
                              </p:par>
                              <p:par>
                                <p:cTn id="34" presetID="22" presetClass="entr" presetSubtype="1" fill="hold" nodeType="withEffect">
                                  <p:stCondLst>
                                    <p:cond delay="0"/>
                                  </p:stCondLst>
                                  <p:childTnLst>
                                    <p:set>
                                      <p:cBhvr>
                                        <p:cTn id="35" dur="1" fill="hold">
                                          <p:stCondLst>
                                            <p:cond delay="0"/>
                                          </p:stCondLst>
                                        </p:cTn>
                                        <p:tgtEl>
                                          <p:spTgt spid="210954"/>
                                        </p:tgtEl>
                                        <p:attrNameLst>
                                          <p:attrName>style.visibility</p:attrName>
                                        </p:attrNameLst>
                                      </p:cBhvr>
                                      <p:to>
                                        <p:strVal val="visible"/>
                                      </p:to>
                                    </p:set>
                                    <p:animEffect transition="in" filter="wipe(up)">
                                      <p:cBhvr>
                                        <p:cTn id="36" dur="500"/>
                                        <p:tgtEl>
                                          <p:spTgt spid="210954"/>
                                        </p:tgtEl>
                                      </p:cBhvr>
                                    </p:animEffect>
                                  </p:childTnLst>
                                </p:cTn>
                              </p:par>
                              <p:par>
                                <p:cTn id="37" presetID="22" presetClass="entr" presetSubtype="1" fill="hold" nodeType="withEffect">
                                  <p:stCondLst>
                                    <p:cond delay="0"/>
                                  </p:stCondLst>
                                  <p:childTnLst>
                                    <p:set>
                                      <p:cBhvr>
                                        <p:cTn id="38" dur="1" fill="hold">
                                          <p:stCondLst>
                                            <p:cond delay="0"/>
                                          </p:stCondLst>
                                        </p:cTn>
                                        <p:tgtEl>
                                          <p:spTgt spid="210955"/>
                                        </p:tgtEl>
                                        <p:attrNameLst>
                                          <p:attrName>style.visibility</p:attrName>
                                        </p:attrNameLst>
                                      </p:cBhvr>
                                      <p:to>
                                        <p:strVal val="visible"/>
                                      </p:to>
                                    </p:set>
                                    <p:animEffect transition="in" filter="wipe(up)">
                                      <p:cBhvr>
                                        <p:cTn id="39" dur="500"/>
                                        <p:tgtEl>
                                          <p:spTgt spid="210955"/>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10956"/>
                                        </p:tgtEl>
                                        <p:attrNameLst>
                                          <p:attrName>style.visibility</p:attrName>
                                        </p:attrNameLst>
                                      </p:cBhvr>
                                      <p:to>
                                        <p:strVal val="visible"/>
                                      </p:to>
                                    </p:set>
                                    <p:animEffect transition="in" filter="wipe(up)">
                                      <p:cBhvr>
                                        <p:cTn id="42" dur="500"/>
                                        <p:tgtEl>
                                          <p:spTgt spid="210956"/>
                                        </p:tgtEl>
                                      </p:cBhvr>
                                    </p:animEffect>
                                  </p:childTnLst>
                                </p:cTn>
                              </p:par>
                              <p:par>
                                <p:cTn id="43" presetID="22" presetClass="entr" presetSubtype="1" fill="hold" nodeType="withEffect">
                                  <p:stCondLst>
                                    <p:cond delay="0"/>
                                  </p:stCondLst>
                                  <p:childTnLst>
                                    <p:set>
                                      <p:cBhvr>
                                        <p:cTn id="44" dur="1" fill="hold">
                                          <p:stCondLst>
                                            <p:cond delay="0"/>
                                          </p:stCondLst>
                                        </p:cTn>
                                        <p:tgtEl>
                                          <p:spTgt spid="210957"/>
                                        </p:tgtEl>
                                        <p:attrNameLst>
                                          <p:attrName>style.visibility</p:attrName>
                                        </p:attrNameLst>
                                      </p:cBhvr>
                                      <p:to>
                                        <p:strVal val="visible"/>
                                      </p:to>
                                    </p:set>
                                    <p:animEffect transition="in" filter="wipe(up)">
                                      <p:cBhvr>
                                        <p:cTn id="45" dur="500"/>
                                        <p:tgtEl>
                                          <p:spTgt spid="210957"/>
                                        </p:tgtEl>
                                      </p:cBhvr>
                                    </p:animEffect>
                                  </p:childTnLst>
                                </p:cTn>
                              </p:par>
                              <p:par>
                                <p:cTn id="46" presetID="22" presetClass="entr" presetSubtype="1" fill="hold" nodeType="withEffect">
                                  <p:stCondLst>
                                    <p:cond delay="0"/>
                                  </p:stCondLst>
                                  <p:childTnLst>
                                    <p:set>
                                      <p:cBhvr>
                                        <p:cTn id="47" dur="1" fill="hold">
                                          <p:stCondLst>
                                            <p:cond delay="0"/>
                                          </p:stCondLst>
                                        </p:cTn>
                                        <p:tgtEl>
                                          <p:spTgt spid="210958"/>
                                        </p:tgtEl>
                                        <p:attrNameLst>
                                          <p:attrName>style.visibility</p:attrName>
                                        </p:attrNameLst>
                                      </p:cBhvr>
                                      <p:to>
                                        <p:strVal val="visible"/>
                                      </p:to>
                                    </p:set>
                                    <p:animEffect transition="in" filter="wipe(up)">
                                      <p:cBhvr>
                                        <p:cTn id="48" dur="500"/>
                                        <p:tgtEl>
                                          <p:spTgt spid="210958"/>
                                        </p:tgtEl>
                                      </p:cBhvr>
                                    </p:animEffect>
                                  </p:childTnLst>
                                </p:cTn>
                              </p:par>
                              <p:par>
                                <p:cTn id="49" presetID="22" presetClass="entr" presetSubtype="1" fill="hold" nodeType="withEffect">
                                  <p:stCondLst>
                                    <p:cond delay="0"/>
                                  </p:stCondLst>
                                  <p:childTnLst>
                                    <p:set>
                                      <p:cBhvr>
                                        <p:cTn id="50" dur="1" fill="hold">
                                          <p:stCondLst>
                                            <p:cond delay="0"/>
                                          </p:stCondLst>
                                        </p:cTn>
                                        <p:tgtEl>
                                          <p:spTgt spid="210959"/>
                                        </p:tgtEl>
                                        <p:attrNameLst>
                                          <p:attrName>style.visibility</p:attrName>
                                        </p:attrNameLst>
                                      </p:cBhvr>
                                      <p:to>
                                        <p:strVal val="visible"/>
                                      </p:to>
                                    </p:set>
                                    <p:animEffect transition="in" filter="wipe(up)">
                                      <p:cBhvr>
                                        <p:cTn id="51" dur="500"/>
                                        <p:tgtEl>
                                          <p:spTgt spid="21095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10960"/>
                                        </p:tgtEl>
                                        <p:attrNameLst>
                                          <p:attrName>style.visibility</p:attrName>
                                        </p:attrNameLst>
                                      </p:cBhvr>
                                      <p:to>
                                        <p:strVal val="visible"/>
                                      </p:to>
                                    </p:set>
                                    <p:animEffect transition="in" filter="wipe(up)">
                                      <p:cBhvr>
                                        <p:cTn id="54" dur="500"/>
                                        <p:tgtEl>
                                          <p:spTgt spid="210960"/>
                                        </p:tgtEl>
                                      </p:cBhvr>
                                    </p:animEffect>
                                  </p:childTnLst>
                                </p:cTn>
                              </p:par>
                              <p:par>
                                <p:cTn id="55" presetID="22" presetClass="entr" presetSubtype="1" fill="hold" nodeType="withEffect">
                                  <p:stCondLst>
                                    <p:cond delay="0"/>
                                  </p:stCondLst>
                                  <p:childTnLst>
                                    <p:set>
                                      <p:cBhvr>
                                        <p:cTn id="56" dur="1" fill="hold">
                                          <p:stCondLst>
                                            <p:cond delay="0"/>
                                          </p:stCondLst>
                                        </p:cTn>
                                        <p:tgtEl>
                                          <p:spTgt spid="210961"/>
                                        </p:tgtEl>
                                        <p:attrNameLst>
                                          <p:attrName>style.visibility</p:attrName>
                                        </p:attrNameLst>
                                      </p:cBhvr>
                                      <p:to>
                                        <p:strVal val="visible"/>
                                      </p:to>
                                    </p:set>
                                    <p:animEffect transition="in" filter="wipe(up)">
                                      <p:cBhvr>
                                        <p:cTn id="57" dur="500"/>
                                        <p:tgtEl>
                                          <p:spTgt spid="210961"/>
                                        </p:tgtEl>
                                      </p:cBhvr>
                                    </p:animEffect>
                                  </p:childTnLst>
                                </p:cTn>
                              </p:par>
                              <p:par>
                                <p:cTn id="58" presetID="22" presetClass="entr" presetSubtype="1" fill="hold" nodeType="withEffect">
                                  <p:stCondLst>
                                    <p:cond delay="0"/>
                                  </p:stCondLst>
                                  <p:childTnLst>
                                    <p:set>
                                      <p:cBhvr>
                                        <p:cTn id="59" dur="1" fill="hold">
                                          <p:stCondLst>
                                            <p:cond delay="0"/>
                                          </p:stCondLst>
                                        </p:cTn>
                                        <p:tgtEl>
                                          <p:spTgt spid="210962"/>
                                        </p:tgtEl>
                                        <p:attrNameLst>
                                          <p:attrName>style.visibility</p:attrName>
                                        </p:attrNameLst>
                                      </p:cBhvr>
                                      <p:to>
                                        <p:strVal val="visible"/>
                                      </p:to>
                                    </p:set>
                                    <p:animEffect transition="in" filter="wipe(up)">
                                      <p:cBhvr>
                                        <p:cTn id="60" dur="500"/>
                                        <p:tgtEl>
                                          <p:spTgt spid="210962"/>
                                        </p:tgtEl>
                                      </p:cBhvr>
                                    </p:animEffect>
                                  </p:childTnLst>
                                </p:cTn>
                              </p:par>
                              <p:par>
                                <p:cTn id="61" presetID="22" presetClass="entr" presetSubtype="1" fill="hold" nodeType="withEffect">
                                  <p:stCondLst>
                                    <p:cond delay="0"/>
                                  </p:stCondLst>
                                  <p:childTnLst>
                                    <p:set>
                                      <p:cBhvr>
                                        <p:cTn id="62" dur="1" fill="hold">
                                          <p:stCondLst>
                                            <p:cond delay="0"/>
                                          </p:stCondLst>
                                        </p:cTn>
                                        <p:tgtEl>
                                          <p:spTgt spid="210963"/>
                                        </p:tgtEl>
                                        <p:attrNameLst>
                                          <p:attrName>style.visibility</p:attrName>
                                        </p:attrNameLst>
                                      </p:cBhvr>
                                      <p:to>
                                        <p:strVal val="visible"/>
                                      </p:to>
                                    </p:set>
                                    <p:animEffect transition="in" filter="wipe(up)">
                                      <p:cBhvr>
                                        <p:cTn id="63" dur="500"/>
                                        <p:tgtEl>
                                          <p:spTgt spid="210963"/>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10964"/>
                                        </p:tgtEl>
                                        <p:attrNameLst>
                                          <p:attrName>style.visibility</p:attrName>
                                        </p:attrNameLst>
                                      </p:cBhvr>
                                      <p:to>
                                        <p:strVal val="visible"/>
                                      </p:to>
                                    </p:set>
                                    <p:animEffect transition="in" filter="wipe(up)">
                                      <p:cBhvr>
                                        <p:cTn id="66" dur="500"/>
                                        <p:tgtEl>
                                          <p:spTgt spid="210964"/>
                                        </p:tgtEl>
                                      </p:cBhvr>
                                    </p:animEffect>
                                  </p:childTnLst>
                                </p:cTn>
                              </p:par>
                              <p:par>
                                <p:cTn id="67" presetID="22" presetClass="entr" presetSubtype="1" fill="hold" nodeType="withEffect">
                                  <p:stCondLst>
                                    <p:cond delay="0"/>
                                  </p:stCondLst>
                                  <p:childTnLst>
                                    <p:set>
                                      <p:cBhvr>
                                        <p:cTn id="68" dur="1" fill="hold">
                                          <p:stCondLst>
                                            <p:cond delay="0"/>
                                          </p:stCondLst>
                                        </p:cTn>
                                        <p:tgtEl>
                                          <p:spTgt spid="210965"/>
                                        </p:tgtEl>
                                        <p:attrNameLst>
                                          <p:attrName>style.visibility</p:attrName>
                                        </p:attrNameLst>
                                      </p:cBhvr>
                                      <p:to>
                                        <p:strVal val="visible"/>
                                      </p:to>
                                    </p:set>
                                    <p:animEffect transition="in" filter="wipe(up)">
                                      <p:cBhvr>
                                        <p:cTn id="69" dur="500"/>
                                        <p:tgtEl>
                                          <p:spTgt spid="210965"/>
                                        </p:tgtEl>
                                      </p:cBhvr>
                                    </p:animEffect>
                                  </p:childTnLst>
                                </p:cTn>
                              </p:par>
                              <p:par>
                                <p:cTn id="70" presetID="22" presetClass="entr" presetSubtype="1" fill="hold" nodeType="withEffect">
                                  <p:stCondLst>
                                    <p:cond delay="0"/>
                                  </p:stCondLst>
                                  <p:childTnLst>
                                    <p:set>
                                      <p:cBhvr>
                                        <p:cTn id="71" dur="1" fill="hold">
                                          <p:stCondLst>
                                            <p:cond delay="0"/>
                                          </p:stCondLst>
                                        </p:cTn>
                                        <p:tgtEl>
                                          <p:spTgt spid="210966"/>
                                        </p:tgtEl>
                                        <p:attrNameLst>
                                          <p:attrName>style.visibility</p:attrName>
                                        </p:attrNameLst>
                                      </p:cBhvr>
                                      <p:to>
                                        <p:strVal val="visible"/>
                                      </p:to>
                                    </p:set>
                                    <p:animEffect transition="in" filter="wipe(up)">
                                      <p:cBhvr>
                                        <p:cTn id="72" dur="500"/>
                                        <p:tgtEl>
                                          <p:spTgt spid="210966"/>
                                        </p:tgtEl>
                                      </p:cBhvr>
                                    </p:animEffect>
                                  </p:childTnLst>
                                </p:cTn>
                              </p:par>
                              <p:par>
                                <p:cTn id="73" presetID="22" presetClass="entr" presetSubtype="1" fill="hold" nodeType="withEffect">
                                  <p:stCondLst>
                                    <p:cond delay="0"/>
                                  </p:stCondLst>
                                  <p:childTnLst>
                                    <p:set>
                                      <p:cBhvr>
                                        <p:cTn id="74" dur="1" fill="hold">
                                          <p:stCondLst>
                                            <p:cond delay="0"/>
                                          </p:stCondLst>
                                        </p:cTn>
                                        <p:tgtEl>
                                          <p:spTgt spid="210986"/>
                                        </p:tgtEl>
                                        <p:attrNameLst>
                                          <p:attrName>style.visibility</p:attrName>
                                        </p:attrNameLst>
                                      </p:cBhvr>
                                      <p:to>
                                        <p:strVal val="visible"/>
                                      </p:to>
                                    </p:set>
                                    <p:animEffect transition="in" filter="wipe(up)">
                                      <p:cBhvr>
                                        <p:cTn id="75" dur="500"/>
                                        <p:tgtEl>
                                          <p:spTgt spid="210986"/>
                                        </p:tgtEl>
                                      </p:cBhvr>
                                    </p:animEffect>
                                  </p:childTnLst>
                                </p:cTn>
                              </p:par>
                              <p:par>
                                <p:cTn id="76" presetID="22" presetClass="entr" presetSubtype="1" fill="hold" nodeType="withEffect">
                                  <p:stCondLst>
                                    <p:cond delay="0"/>
                                  </p:stCondLst>
                                  <p:childTnLst>
                                    <p:set>
                                      <p:cBhvr>
                                        <p:cTn id="77" dur="1" fill="hold">
                                          <p:stCondLst>
                                            <p:cond delay="0"/>
                                          </p:stCondLst>
                                        </p:cTn>
                                        <p:tgtEl>
                                          <p:spTgt spid="210987"/>
                                        </p:tgtEl>
                                        <p:attrNameLst>
                                          <p:attrName>style.visibility</p:attrName>
                                        </p:attrNameLst>
                                      </p:cBhvr>
                                      <p:to>
                                        <p:strVal val="visible"/>
                                      </p:to>
                                    </p:set>
                                    <p:animEffect transition="in" filter="wipe(up)">
                                      <p:cBhvr>
                                        <p:cTn id="78" dur="500"/>
                                        <p:tgtEl>
                                          <p:spTgt spid="210987"/>
                                        </p:tgtEl>
                                      </p:cBhvr>
                                    </p:animEffect>
                                  </p:childTnLst>
                                </p:cTn>
                              </p:par>
                              <p:par>
                                <p:cTn id="79" presetID="22" presetClass="entr" presetSubtype="1" fill="hold" nodeType="withEffect">
                                  <p:stCondLst>
                                    <p:cond delay="0"/>
                                  </p:stCondLst>
                                  <p:childTnLst>
                                    <p:set>
                                      <p:cBhvr>
                                        <p:cTn id="80" dur="1" fill="hold">
                                          <p:stCondLst>
                                            <p:cond delay="0"/>
                                          </p:stCondLst>
                                        </p:cTn>
                                        <p:tgtEl>
                                          <p:spTgt spid="210988"/>
                                        </p:tgtEl>
                                        <p:attrNameLst>
                                          <p:attrName>style.visibility</p:attrName>
                                        </p:attrNameLst>
                                      </p:cBhvr>
                                      <p:to>
                                        <p:strVal val="visible"/>
                                      </p:to>
                                    </p:set>
                                    <p:animEffect transition="in" filter="wipe(up)">
                                      <p:cBhvr>
                                        <p:cTn id="81" dur="500"/>
                                        <p:tgtEl>
                                          <p:spTgt spid="210988"/>
                                        </p:tgtEl>
                                      </p:cBhvr>
                                    </p:animEffect>
                                  </p:childTnLst>
                                </p:cTn>
                              </p:par>
                              <p:par>
                                <p:cTn id="82" presetID="22" presetClass="entr" presetSubtype="1" fill="hold" nodeType="withEffect">
                                  <p:stCondLst>
                                    <p:cond delay="0"/>
                                  </p:stCondLst>
                                  <p:childTnLst>
                                    <p:set>
                                      <p:cBhvr>
                                        <p:cTn id="83" dur="1" fill="hold">
                                          <p:stCondLst>
                                            <p:cond delay="0"/>
                                          </p:stCondLst>
                                        </p:cTn>
                                        <p:tgtEl>
                                          <p:spTgt spid="211007"/>
                                        </p:tgtEl>
                                        <p:attrNameLst>
                                          <p:attrName>style.visibility</p:attrName>
                                        </p:attrNameLst>
                                      </p:cBhvr>
                                      <p:to>
                                        <p:strVal val="visible"/>
                                      </p:to>
                                    </p:set>
                                    <p:animEffect transition="in" filter="wipe(up)">
                                      <p:cBhvr>
                                        <p:cTn id="84" dur="500"/>
                                        <p:tgtEl>
                                          <p:spTgt spid="211007"/>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210967"/>
                                        </p:tgtEl>
                                        <p:attrNameLst>
                                          <p:attrName>style.visibility</p:attrName>
                                        </p:attrNameLst>
                                      </p:cBhvr>
                                      <p:to>
                                        <p:strVal val="visible"/>
                                      </p:to>
                                    </p:set>
                                    <p:animEffect transition="in" filter="wipe(up)">
                                      <p:cBhvr>
                                        <p:cTn id="87" dur="500"/>
                                        <p:tgtEl>
                                          <p:spTgt spid="210967"/>
                                        </p:tgtEl>
                                      </p:cBhvr>
                                    </p:animEffect>
                                  </p:childTnLst>
                                </p:cTn>
                              </p:par>
                              <p:par>
                                <p:cTn id="88" presetID="22" presetClass="entr" presetSubtype="1" fill="hold" nodeType="withEffect">
                                  <p:stCondLst>
                                    <p:cond delay="0"/>
                                  </p:stCondLst>
                                  <p:childTnLst>
                                    <p:set>
                                      <p:cBhvr>
                                        <p:cTn id="89" dur="1" fill="hold">
                                          <p:stCondLst>
                                            <p:cond delay="0"/>
                                          </p:stCondLst>
                                        </p:cTn>
                                        <p:tgtEl>
                                          <p:spTgt spid="210968"/>
                                        </p:tgtEl>
                                        <p:attrNameLst>
                                          <p:attrName>style.visibility</p:attrName>
                                        </p:attrNameLst>
                                      </p:cBhvr>
                                      <p:to>
                                        <p:strVal val="visible"/>
                                      </p:to>
                                    </p:set>
                                    <p:animEffect transition="in" filter="wipe(up)">
                                      <p:cBhvr>
                                        <p:cTn id="90" dur="500"/>
                                        <p:tgtEl>
                                          <p:spTgt spid="210968"/>
                                        </p:tgtEl>
                                      </p:cBhvr>
                                    </p:animEffect>
                                  </p:childTnLst>
                                </p:cTn>
                              </p:par>
                              <p:par>
                                <p:cTn id="91" presetID="22" presetClass="entr" presetSubtype="1" fill="hold" nodeType="withEffect">
                                  <p:stCondLst>
                                    <p:cond delay="0"/>
                                  </p:stCondLst>
                                  <p:childTnLst>
                                    <p:set>
                                      <p:cBhvr>
                                        <p:cTn id="92" dur="1" fill="hold">
                                          <p:stCondLst>
                                            <p:cond delay="0"/>
                                          </p:stCondLst>
                                        </p:cTn>
                                        <p:tgtEl>
                                          <p:spTgt spid="210969"/>
                                        </p:tgtEl>
                                        <p:attrNameLst>
                                          <p:attrName>style.visibility</p:attrName>
                                        </p:attrNameLst>
                                      </p:cBhvr>
                                      <p:to>
                                        <p:strVal val="visible"/>
                                      </p:to>
                                    </p:set>
                                    <p:animEffect transition="in" filter="wipe(up)">
                                      <p:cBhvr>
                                        <p:cTn id="93" dur="500"/>
                                        <p:tgtEl>
                                          <p:spTgt spid="210969"/>
                                        </p:tgtEl>
                                      </p:cBhvr>
                                    </p:animEffect>
                                  </p:childTnLst>
                                </p:cTn>
                              </p:par>
                              <p:par>
                                <p:cTn id="94" presetID="22" presetClass="entr" presetSubtype="1" fill="hold" nodeType="withEffect">
                                  <p:stCondLst>
                                    <p:cond delay="0"/>
                                  </p:stCondLst>
                                  <p:childTnLst>
                                    <p:set>
                                      <p:cBhvr>
                                        <p:cTn id="95" dur="1" fill="hold">
                                          <p:stCondLst>
                                            <p:cond delay="0"/>
                                          </p:stCondLst>
                                        </p:cTn>
                                        <p:tgtEl>
                                          <p:spTgt spid="210970"/>
                                        </p:tgtEl>
                                        <p:attrNameLst>
                                          <p:attrName>style.visibility</p:attrName>
                                        </p:attrNameLst>
                                      </p:cBhvr>
                                      <p:to>
                                        <p:strVal val="visible"/>
                                      </p:to>
                                    </p:set>
                                    <p:animEffect transition="in" filter="wipe(up)">
                                      <p:cBhvr>
                                        <p:cTn id="96" dur="500"/>
                                        <p:tgtEl>
                                          <p:spTgt spid="210970"/>
                                        </p:tgtEl>
                                      </p:cBhvr>
                                    </p:animEffect>
                                  </p:childTnLst>
                                </p:cTn>
                              </p:par>
                              <p:par>
                                <p:cTn id="97" presetID="22" presetClass="entr" presetSubtype="1" fill="hold" grpId="0" nodeType="withEffect">
                                  <p:stCondLst>
                                    <p:cond delay="0"/>
                                  </p:stCondLst>
                                  <p:childTnLst>
                                    <p:set>
                                      <p:cBhvr>
                                        <p:cTn id="98" dur="1" fill="hold">
                                          <p:stCondLst>
                                            <p:cond delay="0"/>
                                          </p:stCondLst>
                                        </p:cTn>
                                        <p:tgtEl>
                                          <p:spTgt spid="210971"/>
                                        </p:tgtEl>
                                        <p:attrNameLst>
                                          <p:attrName>style.visibility</p:attrName>
                                        </p:attrNameLst>
                                      </p:cBhvr>
                                      <p:to>
                                        <p:strVal val="visible"/>
                                      </p:to>
                                    </p:set>
                                    <p:animEffect transition="in" filter="wipe(up)">
                                      <p:cBhvr>
                                        <p:cTn id="99" dur="500"/>
                                        <p:tgtEl>
                                          <p:spTgt spid="210971"/>
                                        </p:tgtEl>
                                      </p:cBhvr>
                                    </p:animEffect>
                                  </p:childTnLst>
                                </p:cTn>
                              </p:par>
                              <p:par>
                                <p:cTn id="100" presetID="22" presetClass="entr" presetSubtype="1" fill="hold" nodeType="withEffect">
                                  <p:stCondLst>
                                    <p:cond delay="0"/>
                                  </p:stCondLst>
                                  <p:childTnLst>
                                    <p:set>
                                      <p:cBhvr>
                                        <p:cTn id="101" dur="1" fill="hold">
                                          <p:stCondLst>
                                            <p:cond delay="0"/>
                                          </p:stCondLst>
                                        </p:cTn>
                                        <p:tgtEl>
                                          <p:spTgt spid="210972"/>
                                        </p:tgtEl>
                                        <p:attrNameLst>
                                          <p:attrName>style.visibility</p:attrName>
                                        </p:attrNameLst>
                                      </p:cBhvr>
                                      <p:to>
                                        <p:strVal val="visible"/>
                                      </p:to>
                                    </p:set>
                                    <p:animEffect transition="in" filter="wipe(up)">
                                      <p:cBhvr>
                                        <p:cTn id="102" dur="500"/>
                                        <p:tgtEl>
                                          <p:spTgt spid="210972"/>
                                        </p:tgtEl>
                                      </p:cBhvr>
                                    </p:animEffect>
                                  </p:childTnLst>
                                </p:cTn>
                              </p:par>
                              <p:par>
                                <p:cTn id="103" presetID="22" presetClass="entr" presetSubtype="1" fill="hold" nodeType="withEffect">
                                  <p:stCondLst>
                                    <p:cond delay="0"/>
                                  </p:stCondLst>
                                  <p:childTnLst>
                                    <p:set>
                                      <p:cBhvr>
                                        <p:cTn id="104" dur="1" fill="hold">
                                          <p:stCondLst>
                                            <p:cond delay="0"/>
                                          </p:stCondLst>
                                        </p:cTn>
                                        <p:tgtEl>
                                          <p:spTgt spid="210973"/>
                                        </p:tgtEl>
                                        <p:attrNameLst>
                                          <p:attrName>style.visibility</p:attrName>
                                        </p:attrNameLst>
                                      </p:cBhvr>
                                      <p:to>
                                        <p:strVal val="visible"/>
                                      </p:to>
                                    </p:set>
                                    <p:animEffect transition="in" filter="wipe(up)">
                                      <p:cBhvr>
                                        <p:cTn id="105" dur="500"/>
                                        <p:tgtEl>
                                          <p:spTgt spid="210973"/>
                                        </p:tgtEl>
                                      </p:cBhvr>
                                    </p:animEffect>
                                  </p:childTnLst>
                                </p:cTn>
                              </p:par>
                              <p:par>
                                <p:cTn id="106" presetID="22" presetClass="entr" presetSubtype="1" fill="hold" nodeType="withEffect">
                                  <p:stCondLst>
                                    <p:cond delay="0"/>
                                  </p:stCondLst>
                                  <p:childTnLst>
                                    <p:set>
                                      <p:cBhvr>
                                        <p:cTn id="107" dur="1" fill="hold">
                                          <p:stCondLst>
                                            <p:cond delay="0"/>
                                          </p:stCondLst>
                                        </p:cTn>
                                        <p:tgtEl>
                                          <p:spTgt spid="210974"/>
                                        </p:tgtEl>
                                        <p:attrNameLst>
                                          <p:attrName>style.visibility</p:attrName>
                                        </p:attrNameLst>
                                      </p:cBhvr>
                                      <p:to>
                                        <p:strVal val="visible"/>
                                      </p:to>
                                    </p:set>
                                    <p:animEffect transition="in" filter="wipe(up)">
                                      <p:cBhvr>
                                        <p:cTn id="108" dur="500"/>
                                        <p:tgtEl>
                                          <p:spTgt spid="210974"/>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210975"/>
                                        </p:tgtEl>
                                        <p:attrNameLst>
                                          <p:attrName>style.visibility</p:attrName>
                                        </p:attrNameLst>
                                      </p:cBhvr>
                                      <p:to>
                                        <p:strVal val="visible"/>
                                      </p:to>
                                    </p:set>
                                    <p:animEffect transition="in" filter="wipe(up)">
                                      <p:cBhvr>
                                        <p:cTn id="111" dur="500"/>
                                        <p:tgtEl>
                                          <p:spTgt spid="210975"/>
                                        </p:tgtEl>
                                      </p:cBhvr>
                                    </p:animEffect>
                                  </p:childTnLst>
                                </p:cTn>
                              </p:par>
                              <p:par>
                                <p:cTn id="112" presetID="22" presetClass="entr" presetSubtype="1" fill="hold" nodeType="withEffect">
                                  <p:stCondLst>
                                    <p:cond delay="0"/>
                                  </p:stCondLst>
                                  <p:childTnLst>
                                    <p:set>
                                      <p:cBhvr>
                                        <p:cTn id="113" dur="1" fill="hold">
                                          <p:stCondLst>
                                            <p:cond delay="0"/>
                                          </p:stCondLst>
                                        </p:cTn>
                                        <p:tgtEl>
                                          <p:spTgt spid="210976"/>
                                        </p:tgtEl>
                                        <p:attrNameLst>
                                          <p:attrName>style.visibility</p:attrName>
                                        </p:attrNameLst>
                                      </p:cBhvr>
                                      <p:to>
                                        <p:strVal val="visible"/>
                                      </p:to>
                                    </p:set>
                                    <p:animEffect transition="in" filter="wipe(up)">
                                      <p:cBhvr>
                                        <p:cTn id="114" dur="500"/>
                                        <p:tgtEl>
                                          <p:spTgt spid="210976"/>
                                        </p:tgtEl>
                                      </p:cBhvr>
                                    </p:animEffect>
                                  </p:childTnLst>
                                </p:cTn>
                              </p:par>
                              <p:par>
                                <p:cTn id="115" presetID="22" presetClass="entr" presetSubtype="1" fill="hold" nodeType="withEffect">
                                  <p:stCondLst>
                                    <p:cond delay="0"/>
                                  </p:stCondLst>
                                  <p:childTnLst>
                                    <p:set>
                                      <p:cBhvr>
                                        <p:cTn id="116" dur="1" fill="hold">
                                          <p:stCondLst>
                                            <p:cond delay="0"/>
                                          </p:stCondLst>
                                        </p:cTn>
                                        <p:tgtEl>
                                          <p:spTgt spid="210977"/>
                                        </p:tgtEl>
                                        <p:attrNameLst>
                                          <p:attrName>style.visibility</p:attrName>
                                        </p:attrNameLst>
                                      </p:cBhvr>
                                      <p:to>
                                        <p:strVal val="visible"/>
                                      </p:to>
                                    </p:set>
                                    <p:animEffect transition="in" filter="wipe(up)">
                                      <p:cBhvr>
                                        <p:cTn id="117" dur="500"/>
                                        <p:tgtEl>
                                          <p:spTgt spid="210977"/>
                                        </p:tgtEl>
                                      </p:cBhvr>
                                    </p:animEffect>
                                  </p:childTnLst>
                                </p:cTn>
                              </p:par>
                              <p:par>
                                <p:cTn id="118" presetID="22" presetClass="entr" presetSubtype="1" fill="hold" nodeType="withEffect">
                                  <p:stCondLst>
                                    <p:cond delay="0"/>
                                  </p:stCondLst>
                                  <p:childTnLst>
                                    <p:set>
                                      <p:cBhvr>
                                        <p:cTn id="119" dur="1" fill="hold">
                                          <p:stCondLst>
                                            <p:cond delay="0"/>
                                          </p:stCondLst>
                                        </p:cTn>
                                        <p:tgtEl>
                                          <p:spTgt spid="210978"/>
                                        </p:tgtEl>
                                        <p:attrNameLst>
                                          <p:attrName>style.visibility</p:attrName>
                                        </p:attrNameLst>
                                      </p:cBhvr>
                                      <p:to>
                                        <p:strVal val="visible"/>
                                      </p:to>
                                    </p:set>
                                    <p:animEffect transition="in" filter="wipe(up)">
                                      <p:cBhvr>
                                        <p:cTn id="120" dur="500"/>
                                        <p:tgtEl>
                                          <p:spTgt spid="210978"/>
                                        </p:tgtEl>
                                      </p:cBhvr>
                                    </p:animEffect>
                                  </p:childTnLst>
                                </p:cTn>
                              </p:par>
                              <p:par>
                                <p:cTn id="121" presetID="22" presetClass="entr" presetSubtype="1" fill="hold" grpId="0" nodeType="withEffect">
                                  <p:stCondLst>
                                    <p:cond delay="0"/>
                                  </p:stCondLst>
                                  <p:childTnLst>
                                    <p:set>
                                      <p:cBhvr>
                                        <p:cTn id="122" dur="1" fill="hold">
                                          <p:stCondLst>
                                            <p:cond delay="0"/>
                                          </p:stCondLst>
                                        </p:cTn>
                                        <p:tgtEl>
                                          <p:spTgt spid="210979"/>
                                        </p:tgtEl>
                                        <p:attrNameLst>
                                          <p:attrName>style.visibility</p:attrName>
                                        </p:attrNameLst>
                                      </p:cBhvr>
                                      <p:to>
                                        <p:strVal val="visible"/>
                                      </p:to>
                                    </p:set>
                                    <p:animEffect transition="in" filter="wipe(up)">
                                      <p:cBhvr>
                                        <p:cTn id="123" dur="500"/>
                                        <p:tgtEl>
                                          <p:spTgt spid="210979"/>
                                        </p:tgtEl>
                                      </p:cBhvr>
                                    </p:animEffect>
                                  </p:childTnLst>
                                </p:cTn>
                              </p:par>
                              <p:par>
                                <p:cTn id="124" presetID="22" presetClass="entr" presetSubtype="1" fill="hold" nodeType="withEffect">
                                  <p:stCondLst>
                                    <p:cond delay="0"/>
                                  </p:stCondLst>
                                  <p:childTnLst>
                                    <p:set>
                                      <p:cBhvr>
                                        <p:cTn id="125" dur="1" fill="hold">
                                          <p:stCondLst>
                                            <p:cond delay="0"/>
                                          </p:stCondLst>
                                        </p:cTn>
                                        <p:tgtEl>
                                          <p:spTgt spid="210980"/>
                                        </p:tgtEl>
                                        <p:attrNameLst>
                                          <p:attrName>style.visibility</p:attrName>
                                        </p:attrNameLst>
                                      </p:cBhvr>
                                      <p:to>
                                        <p:strVal val="visible"/>
                                      </p:to>
                                    </p:set>
                                    <p:animEffect transition="in" filter="wipe(up)">
                                      <p:cBhvr>
                                        <p:cTn id="126" dur="500"/>
                                        <p:tgtEl>
                                          <p:spTgt spid="210980"/>
                                        </p:tgtEl>
                                      </p:cBhvr>
                                    </p:animEffect>
                                  </p:childTnLst>
                                </p:cTn>
                              </p:par>
                              <p:par>
                                <p:cTn id="127" presetID="22" presetClass="entr" presetSubtype="1" fill="hold" nodeType="withEffect">
                                  <p:stCondLst>
                                    <p:cond delay="0"/>
                                  </p:stCondLst>
                                  <p:childTnLst>
                                    <p:set>
                                      <p:cBhvr>
                                        <p:cTn id="128" dur="1" fill="hold">
                                          <p:stCondLst>
                                            <p:cond delay="0"/>
                                          </p:stCondLst>
                                        </p:cTn>
                                        <p:tgtEl>
                                          <p:spTgt spid="210981"/>
                                        </p:tgtEl>
                                        <p:attrNameLst>
                                          <p:attrName>style.visibility</p:attrName>
                                        </p:attrNameLst>
                                      </p:cBhvr>
                                      <p:to>
                                        <p:strVal val="visible"/>
                                      </p:to>
                                    </p:set>
                                    <p:animEffect transition="in" filter="wipe(up)">
                                      <p:cBhvr>
                                        <p:cTn id="129" dur="500"/>
                                        <p:tgtEl>
                                          <p:spTgt spid="210981"/>
                                        </p:tgtEl>
                                      </p:cBhvr>
                                    </p:animEffect>
                                  </p:childTnLst>
                                </p:cTn>
                              </p:par>
                              <p:par>
                                <p:cTn id="130" presetID="22" presetClass="entr" presetSubtype="1" fill="hold" nodeType="withEffect">
                                  <p:stCondLst>
                                    <p:cond delay="0"/>
                                  </p:stCondLst>
                                  <p:childTnLst>
                                    <p:set>
                                      <p:cBhvr>
                                        <p:cTn id="131" dur="1" fill="hold">
                                          <p:stCondLst>
                                            <p:cond delay="0"/>
                                          </p:stCondLst>
                                        </p:cTn>
                                        <p:tgtEl>
                                          <p:spTgt spid="210982"/>
                                        </p:tgtEl>
                                        <p:attrNameLst>
                                          <p:attrName>style.visibility</p:attrName>
                                        </p:attrNameLst>
                                      </p:cBhvr>
                                      <p:to>
                                        <p:strVal val="visible"/>
                                      </p:to>
                                    </p:set>
                                    <p:animEffect transition="in" filter="wipe(up)">
                                      <p:cBhvr>
                                        <p:cTn id="132" dur="500"/>
                                        <p:tgtEl>
                                          <p:spTgt spid="210982"/>
                                        </p:tgtEl>
                                      </p:cBhvr>
                                    </p:animEffect>
                                  </p:childTnLst>
                                </p:cTn>
                              </p:par>
                              <p:par>
                                <p:cTn id="133" presetID="22" presetClass="entr" presetSubtype="1" fill="hold" grpId="0" nodeType="withEffect">
                                  <p:stCondLst>
                                    <p:cond delay="0"/>
                                  </p:stCondLst>
                                  <p:childTnLst>
                                    <p:set>
                                      <p:cBhvr>
                                        <p:cTn id="134" dur="1" fill="hold">
                                          <p:stCondLst>
                                            <p:cond delay="0"/>
                                          </p:stCondLst>
                                        </p:cTn>
                                        <p:tgtEl>
                                          <p:spTgt spid="210983"/>
                                        </p:tgtEl>
                                        <p:attrNameLst>
                                          <p:attrName>style.visibility</p:attrName>
                                        </p:attrNameLst>
                                      </p:cBhvr>
                                      <p:to>
                                        <p:strVal val="visible"/>
                                      </p:to>
                                    </p:set>
                                    <p:animEffect transition="in" filter="wipe(up)">
                                      <p:cBhvr>
                                        <p:cTn id="135" dur="500"/>
                                        <p:tgtEl>
                                          <p:spTgt spid="210983"/>
                                        </p:tgtEl>
                                      </p:cBhvr>
                                    </p:animEffect>
                                  </p:childTnLst>
                                </p:cTn>
                              </p:par>
                              <p:par>
                                <p:cTn id="136" presetID="22" presetClass="entr" presetSubtype="1" fill="hold" nodeType="withEffect">
                                  <p:stCondLst>
                                    <p:cond delay="0"/>
                                  </p:stCondLst>
                                  <p:childTnLst>
                                    <p:set>
                                      <p:cBhvr>
                                        <p:cTn id="137" dur="1" fill="hold">
                                          <p:stCondLst>
                                            <p:cond delay="0"/>
                                          </p:stCondLst>
                                        </p:cTn>
                                        <p:tgtEl>
                                          <p:spTgt spid="210984"/>
                                        </p:tgtEl>
                                        <p:attrNameLst>
                                          <p:attrName>style.visibility</p:attrName>
                                        </p:attrNameLst>
                                      </p:cBhvr>
                                      <p:to>
                                        <p:strVal val="visible"/>
                                      </p:to>
                                    </p:set>
                                    <p:animEffect transition="in" filter="wipe(up)">
                                      <p:cBhvr>
                                        <p:cTn id="138" dur="500"/>
                                        <p:tgtEl>
                                          <p:spTgt spid="210984"/>
                                        </p:tgtEl>
                                      </p:cBhvr>
                                    </p:animEffect>
                                  </p:childTnLst>
                                </p:cTn>
                              </p:par>
                              <p:par>
                                <p:cTn id="139" presetID="22" presetClass="entr" presetSubtype="1" fill="hold" nodeType="withEffect">
                                  <p:stCondLst>
                                    <p:cond delay="0"/>
                                  </p:stCondLst>
                                  <p:childTnLst>
                                    <p:set>
                                      <p:cBhvr>
                                        <p:cTn id="140" dur="1" fill="hold">
                                          <p:stCondLst>
                                            <p:cond delay="0"/>
                                          </p:stCondLst>
                                        </p:cTn>
                                        <p:tgtEl>
                                          <p:spTgt spid="210985"/>
                                        </p:tgtEl>
                                        <p:attrNameLst>
                                          <p:attrName>style.visibility</p:attrName>
                                        </p:attrNameLst>
                                      </p:cBhvr>
                                      <p:to>
                                        <p:strVal val="visible"/>
                                      </p:to>
                                    </p:set>
                                    <p:animEffect transition="in" filter="wipe(up)">
                                      <p:cBhvr>
                                        <p:cTn id="141" dur="500"/>
                                        <p:tgtEl>
                                          <p:spTgt spid="210985"/>
                                        </p:tgtEl>
                                      </p:cBhvr>
                                    </p:animEffect>
                                  </p:childTnLst>
                                </p:cTn>
                              </p:par>
                              <p:par>
                                <p:cTn id="142" presetID="22" presetClass="entr" presetSubtype="1" fill="hold" nodeType="withEffect">
                                  <p:stCondLst>
                                    <p:cond delay="0"/>
                                  </p:stCondLst>
                                  <p:childTnLst>
                                    <p:set>
                                      <p:cBhvr>
                                        <p:cTn id="143" dur="1" fill="hold">
                                          <p:stCondLst>
                                            <p:cond delay="0"/>
                                          </p:stCondLst>
                                        </p:cTn>
                                        <p:tgtEl>
                                          <p:spTgt spid="211010"/>
                                        </p:tgtEl>
                                        <p:attrNameLst>
                                          <p:attrName>style.visibility</p:attrName>
                                        </p:attrNameLst>
                                      </p:cBhvr>
                                      <p:to>
                                        <p:strVal val="visible"/>
                                      </p:to>
                                    </p:set>
                                    <p:animEffect transition="in" filter="wipe(up)">
                                      <p:cBhvr>
                                        <p:cTn id="144" dur="500"/>
                                        <p:tgtEl>
                                          <p:spTgt spid="211010"/>
                                        </p:tgtEl>
                                      </p:cBhvr>
                                    </p:animEffect>
                                  </p:childTnLst>
                                </p:cTn>
                              </p:par>
                              <p:par>
                                <p:cTn id="145" presetID="22" presetClass="entr" presetSubtype="1" fill="hold" nodeType="withEffect">
                                  <p:stCondLst>
                                    <p:cond delay="0"/>
                                  </p:stCondLst>
                                  <p:childTnLst>
                                    <p:set>
                                      <p:cBhvr>
                                        <p:cTn id="146" dur="1" fill="hold">
                                          <p:stCondLst>
                                            <p:cond delay="0"/>
                                          </p:stCondLst>
                                        </p:cTn>
                                        <p:tgtEl>
                                          <p:spTgt spid="210995"/>
                                        </p:tgtEl>
                                        <p:attrNameLst>
                                          <p:attrName>style.visibility</p:attrName>
                                        </p:attrNameLst>
                                      </p:cBhvr>
                                      <p:to>
                                        <p:strVal val="visible"/>
                                      </p:to>
                                    </p:set>
                                    <p:animEffect transition="in" filter="wipe(up)">
                                      <p:cBhvr>
                                        <p:cTn id="147" dur="500"/>
                                        <p:tgtEl>
                                          <p:spTgt spid="210995"/>
                                        </p:tgtEl>
                                      </p:cBhvr>
                                    </p:animEffect>
                                  </p:childTnLst>
                                </p:cTn>
                              </p:par>
                              <p:par>
                                <p:cTn id="148" presetID="22" presetClass="entr" presetSubtype="1" fill="hold" grpId="0" nodeType="withEffect">
                                  <p:stCondLst>
                                    <p:cond delay="0"/>
                                  </p:stCondLst>
                                  <p:childTnLst>
                                    <p:set>
                                      <p:cBhvr>
                                        <p:cTn id="149" dur="1" fill="hold">
                                          <p:stCondLst>
                                            <p:cond delay="0"/>
                                          </p:stCondLst>
                                        </p:cTn>
                                        <p:tgtEl>
                                          <p:spTgt spid="210991"/>
                                        </p:tgtEl>
                                        <p:attrNameLst>
                                          <p:attrName>style.visibility</p:attrName>
                                        </p:attrNameLst>
                                      </p:cBhvr>
                                      <p:to>
                                        <p:strVal val="visible"/>
                                      </p:to>
                                    </p:set>
                                    <p:animEffect transition="in" filter="wipe(up)">
                                      <p:cBhvr>
                                        <p:cTn id="150" dur="500"/>
                                        <p:tgtEl>
                                          <p:spTgt spid="210991"/>
                                        </p:tgtEl>
                                      </p:cBhvr>
                                    </p:animEffect>
                                  </p:childTnLst>
                                </p:cTn>
                              </p:par>
                              <p:par>
                                <p:cTn id="151" presetID="22" presetClass="entr" presetSubtype="1" fill="hold" grpId="0" nodeType="withEffect">
                                  <p:stCondLst>
                                    <p:cond delay="0"/>
                                  </p:stCondLst>
                                  <p:childTnLst>
                                    <p:set>
                                      <p:cBhvr>
                                        <p:cTn id="152" dur="1" fill="hold">
                                          <p:stCondLst>
                                            <p:cond delay="0"/>
                                          </p:stCondLst>
                                        </p:cTn>
                                        <p:tgtEl>
                                          <p:spTgt spid="210992"/>
                                        </p:tgtEl>
                                        <p:attrNameLst>
                                          <p:attrName>style.visibility</p:attrName>
                                        </p:attrNameLst>
                                      </p:cBhvr>
                                      <p:to>
                                        <p:strVal val="visible"/>
                                      </p:to>
                                    </p:set>
                                    <p:animEffect transition="in" filter="wipe(up)">
                                      <p:cBhvr>
                                        <p:cTn id="153" dur="500"/>
                                        <p:tgtEl>
                                          <p:spTgt spid="210992"/>
                                        </p:tgtEl>
                                      </p:cBhvr>
                                    </p:animEffect>
                                  </p:childTnLst>
                                </p:cTn>
                              </p:par>
                              <p:par>
                                <p:cTn id="154" presetID="22" presetClass="entr" presetSubtype="1" fill="hold" nodeType="withEffect">
                                  <p:stCondLst>
                                    <p:cond delay="0"/>
                                  </p:stCondLst>
                                  <p:childTnLst>
                                    <p:set>
                                      <p:cBhvr>
                                        <p:cTn id="155" dur="1" fill="hold">
                                          <p:stCondLst>
                                            <p:cond delay="0"/>
                                          </p:stCondLst>
                                        </p:cTn>
                                        <p:tgtEl>
                                          <p:spTgt spid="210993"/>
                                        </p:tgtEl>
                                        <p:attrNameLst>
                                          <p:attrName>style.visibility</p:attrName>
                                        </p:attrNameLst>
                                      </p:cBhvr>
                                      <p:to>
                                        <p:strVal val="visible"/>
                                      </p:to>
                                    </p:set>
                                    <p:animEffect transition="in" filter="wipe(up)">
                                      <p:cBhvr>
                                        <p:cTn id="156" dur="500"/>
                                        <p:tgtEl>
                                          <p:spTgt spid="210993"/>
                                        </p:tgtEl>
                                      </p:cBhvr>
                                    </p:animEffect>
                                  </p:childTnLst>
                                </p:cTn>
                              </p:par>
                              <p:par>
                                <p:cTn id="157" presetID="22" presetClass="entr" presetSubtype="1" fill="hold" nodeType="withEffect">
                                  <p:stCondLst>
                                    <p:cond delay="0"/>
                                  </p:stCondLst>
                                  <p:childTnLst>
                                    <p:set>
                                      <p:cBhvr>
                                        <p:cTn id="158" dur="1" fill="hold">
                                          <p:stCondLst>
                                            <p:cond delay="0"/>
                                          </p:stCondLst>
                                        </p:cTn>
                                        <p:tgtEl>
                                          <p:spTgt spid="210994"/>
                                        </p:tgtEl>
                                        <p:attrNameLst>
                                          <p:attrName>style.visibility</p:attrName>
                                        </p:attrNameLst>
                                      </p:cBhvr>
                                      <p:to>
                                        <p:strVal val="visible"/>
                                      </p:to>
                                    </p:set>
                                    <p:animEffect transition="in" filter="wipe(up)">
                                      <p:cBhvr>
                                        <p:cTn id="159" dur="500"/>
                                        <p:tgtEl>
                                          <p:spTgt spid="210994"/>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210990"/>
                                        </p:tgtEl>
                                        <p:attrNameLst>
                                          <p:attrName>style.visibility</p:attrName>
                                        </p:attrNameLst>
                                      </p:cBhvr>
                                      <p:to>
                                        <p:strVal val="visible"/>
                                      </p:to>
                                    </p:set>
                                    <p:animEffect transition="in" filter="wipe(left)">
                                      <p:cBhvr>
                                        <p:cTn id="164" dur="500"/>
                                        <p:tgtEl>
                                          <p:spTgt spid="210990"/>
                                        </p:tgtEl>
                                      </p:cBhvr>
                                    </p:animEffect>
                                  </p:childTnLst>
                                </p:cTn>
                              </p:par>
                              <p:par>
                                <p:cTn id="165" presetID="22" presetClass="entr" presetSubtype="8" fill="hold" nodeType="withEffect">
                                  <p:stCondLst>
                                    <p:cond delay="0"/>
                                  </p:stCondLst>
                                  <p:childTnLst>
                                    <p:set>
                                      <p:cBhvr>
                                        <p:cTn id="166" dur="1" fill="hold">
                                          <p:stCondLst>
                                            <p:cond delay="0"/>
                                          </p:stCondLst>
                                        </p:cTn>
                                        <p:tgtEl>
                                          <p:spTgt spid="210989"/>
                                        </p:tgtEl>
                                        <p:attrNameLst>
                                          <p:attrName>style.visibility</p:attrName>
                                        </p:attrNameLst>
                                      </p:cBhvr>
                                      <p:to>
                                        <p:strVal val="visible"/>
                                      </p:to>
                                    </p:set>
                                    <p:animEffect transition="in" filter="wipe(left)">
                                      <p:cBhvr>
                                        <p:cTn id="167" dur="500"/>
                                        <p:tgtEl>
                                          <p:spTgt spid="210989"/>
                                        </p:tgtEl>
                                      </p:cBhvr>
                                    </p:animEffect>
                                  </p:childTnLst>
                                </p:cTn>
                              </p:par>
                              <p:par>
                                <p:cTn id="168" presetID="22" presetClass="entr" presetSubtype="8" fill="hold" grpId="0" nodeType="withEffect">
                                  <p:stCondLst>
                                    <p:cond delay="0"/>
                                  </p:stCondLst>
                                  <p:childTnLst>
                                    <p:set>
                                      <p:cBhvr>
                                        <p:cTn id="169" dur="1" fill="hold">
                                          <p:stCondLst>
                                            <p:cond delay="0"/>
                                          </p:stCondLst>
                                        </p:cTn>
                                        <p:tgtEl>
                                          <p:spTgt spid="210997"/>
                                        </p:tgtEl>
                                        <p:attrNameLst>
                                          <p:attrName>style.visibility</p:attrName>
                                        </p:attrNameLst>
                                      </p:cBhvr>
                                      <p:to>
                                        <p:strVal val="visible"/>
                                      </p:to>
                                    </p:set>
                                    <p:animEffect transition="in" filter="wipe(left)">
                                      <p:cBhvr>
                                        <p:cTn id="170" dur="500"/>
                                        <p:tgtEl>
                                          <p:spTgt spid="210997"/>
                                        </p:tgtEl>
                                      </p:cBhvr>
                                    </p:animEffect>
                                  </p:childTnLst>
                                </p:cTn>
                              </p:par>
                              <p:par>
                                <p:cTn id="171" presetID="22" presetClass="entr" presetSubtype="8" fill="hold" nodeType="withEffect">
                                  <p:stCondLst>
                                    <p:cond delay="0"/>
                                  </p:stCondLst>
                                  <p:childTnLst>
                                    <p:set>
                                      <p:cBhvr>
                                        <p:cTn id="172" dur="1" fill="hold">
                                          <p:stCondLst>
                                            <p:cond delay="0"/>
                                          </p:stCondLst>
                                        </p:cTn>
                                        <p:tgtEl>
                                          <p:spTgt spid="210996"/>
                                        </p:tgtEl>
                                        <p:attrNameLst>
                                          <p:attrName>style.visibility</p:attrName>
                                        </p:attrNameLst>
                                      </p:cBhvr>
                                      <p:to>
                                        <p:strVal val="visible"/>
                                      </p:to>
                                    </p:set>
                                    <p:animEffect transition="in" filter="wipe(left)">
                                      <p:cBhvr>
                                        <p:cTn id="173" dur="500"/>
                                        <p:tgtEl>
                                          <p:spTgt spid="210996"/>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22" presetClass="entr" presetSubtype="1" fill="hold" nodeType="clickEffect">
                                  <p:stCondLst>
                                    <p:cond delay="0"/>
                                  </p:stCondLst>
                                  <p:childTnLst>
                                    <p:set>
                                      <p:cBhvr>
                                        <p:cTn id="177" dur="1" fill="hold">
                                          <p:stCondLst>
                                            <p:cond delay="0"/>
                                          </p:stCondLst>
                                        </p:cTn>
                                        <p:tgtEl>
                                          <p:spTgt spid="210998"/>
                                        </p:tgtEl>
                                        <p:attrNameLst>
                                          <p:attrName>style.visibility</p:attrName>
                                        </p:attrNameLst>
                                      </p:cBhvr>
                                      <p:to>
                                        <p:strVal val="visible"/>
                                      </p:to>
                                    </p:set>
                                    <p:animEffect transition="in" filter="wipe(up)">
                                      <p:cBhvr>
                                        <p:cTn id="178" dur="500"/>
                                        <p:tgtEl>
                                          <p:spTgt spid="210998"/>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3" presetClass="entr" presetSubtype="10" fill="hold" nodeType="clickEffect">
                                  <p:stCondLst>
                                    <p:cond delay="0"/>
                                  </p:stCondLst>
                                  <p:childTnLst>
                                    <p:set>
                                      <p:cBhvr>
                                        <p:cTn id="182" dur="1" fill="hold">
                                          <p:stCondLst>
                                            <p:cond delay="0"/>
                                          </p:stCondLst>
                                        </p:cTn>
                                        <p:tgtEl>
                                          <p:spTgt spid="211001"/>
                                        </p:tgtEl>
                                        <p:attrNameLst>
                                          <p:attrName>style.visibility</p:attrName>
                                        </p:attrNameLst>
                                      </p:cBhvr>
                                      <p:to>
                                        <p:strVal val="visible"/>
                                      </p:to>
                                    </p:set>
                                    <p:animEffect transition="in" filter="blinds(horizontal)">
                                      <p:cBhvr>
                                        <p:cTn id="183" dur="500"/>
                                        <p:tgtEl>
                                          <p:spTgt spid="211001"/>
                                        </p:tgtEl>
                                      </p:cBhvr>
                                    </p:animEffect>
                                  </p:childTnLst>
                                </p:cTn>
                              </p:par>
                              <p:par>
                                <p:cTn id="184" presetID="3" presetClass="entr" presetSubtype="10" fill="hold" nodeType="withEffect">
                                  <p:stCondLst>
                                    <p:cond delay="0"/>
                                  </p:stCondLst>
                                  <p:childTnLst>
                                    <p:set>
                                      <p:cBhvr>
                                        <p:cTn id="185" dur="1" fill="hold">
                                          <p:stCondLst>
                                            <p:cond delay="0"/>
                                          </p:stCondLst>
                                        </p:cTn>
                                        <p:tgtEl>
                                          <p:spTgt spid="211004"/>
                                        </p:tgtEl>
                                        <p:attrNameLst>
                                          <p:attrName>style.visibility</p:attrName>
                                        </p:attrNameLst>
                                      </p:cBhvr>
                                      <p:to>
                                        <p:strVal val="visible"/>
                                      </p:to>
                                    </p:set>
                                    <p:animEffect transition="in" filter="blinds(horizontal)">
                                      <p:cBhvr>
                                        <p:cTn id="186" dur="500"/>
                                        <p:tgtEl>
                                          <p:spTgt spid="211004"/>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0" presetClass="path" presetSubtype="0" accel="50000" decel="50000" fill="hold" nodeType="clickEffect">
                                  <p:stCondLst>
                                    <p:cond delay="0"/>
                                  </p:stCondLst>
                                  <p:childTnLst>
                                    <p:animMotion origin="layout" path="M -4.44444E-6 2.0629E-6 L -0.00781 0.12581 " pathEditMode="relative" rAng="0" ptsTypes="AA">
                                      <p:cBhvr>
                                        <p:cTn id="190" dur="500" fill="hold"/>
                                        <p:tgtEl>
                                          <p:spTgt spid="210998"/>
                                        </p:tgtEl>
                                        <p:attrNameLst>
                                          <p:attrName>ppt_x</p:attrName>
                                          <p:attrName>ppt_y</p:attrName>
                                        </p:attrNameLst>
                                      </p:cBhvr>
                                      <p:rCtr x="-399" y="6290"/>
                                    </p:animMotion>
                                  </p:childTnLst>
                                </p:cTn>
                              </p:par>
                            </p:childTnLst>
                          </p:cTn>
                        </p:par>
                      </p:childTnLst>
                    </p:cTn>
                  </p:par>
                  <p:par>
                    <p:cTn id="191" fill="hold" nodeType="clickPar">
                      <p:stCondLst>
                        <p:cond delay="indefinite"/>
                      </p:stCondLst>
                      <p:childTnLst>
                        <p:par>
                          <p:cTn id="192" fill="hold" nodeType="withGroup">
                            <p:stCondLst>
                              <p:cond delay="0"/>
                            </p:stCondLst>
                            <p:childTnLst>
                              <p:par>
                                <p:cTn id="193" presetID="63" presetClass="path" presetSubtype="0" accel="50000" decel="50000" fill="hold" nodeType="clickEffect">
                                  <p:stCondLst>
                                    <p:cond delay="0"/>
                                  </p:stCondLst>
                                  <p:childTnLst>
                                    <p:animMotion origin="layout" path="M 3.33333E-6 -1.85185E-6 L 0.18125 0.00046 " pathEditMode="relative" rAng="0" ptsTypes="AA">
                                      <p:cBhvr>
                                        <p:cTn id="194" dur="500" fill="hold"/>
                                        <p:tgtEl>
                                          <p:spTgt spid="211001"/>
                                        </p:tgtEl>
                                        <p:attrNameLst>
                                          <p:attrName>ppt_x</p:attrName>
                                          <p:attrName>ppt_y</p:attrName>
                                        </p:attrNameLst>
                                      </p:cBhvr>
                                      <p:rCtr x="9063" y="23"/>
                                    </p:animMotion>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2" presetClass="exit" presetSubtype="4" fill="hold" nodeType="clickEffect">
                                  <p:stCondLst>
                                    <p:cond delay="0"/>
                                  </p:stCondLst>
                                  <p:childTnLst>
                                    <p:animEffect transition="out" filter="wipe(down)">
                                      <p:cBhvr>
                                        <p:cTn id="198" dur="500"/>
                                        <p:tgtEl>
                                          <p:spTgt spid="210951"/>
                                        </p:tgtEl>
                                      </p:cBhvr>
                                    </p:animEffect>
                                    <p:set>
                                      <p:cBhvr>
                                        <p:cTn id="199" dur="1" fill="hold">
                                          <p:stCondLst>
                                            <p:cond delay="499"/>
                                          </p:stCondLst>
                                        </p:cTn>
                                        <p:tgtEl>
                                          <p:spTgt spid="210951"/>
                                        </p:tgtEl>
                                        <p:attrNameLst>
                                          <p:attrName>style.visibility</p:attrName>
                                        </p:attrNameLst>
                                      </p:cBhvr>
                                      <p:to>
                                        <p:strVal val="hidden"/>
                                      </p:to>
                                    </p:set>
                                  </p:childTnLst>
                                </p:cTn>
                              </p:par>
                            </p:childTnLst>
                          </p:cTn>
                        </p:par>
                        <p:par>
                          <p:cTn id="200" fill="hold" nodeType="afterGroup">
                            <p:stCondLst>
                              <p:cond delay="500"/>
                            </p:stCondLst>
                            <p:childTnLst>
                              <p:par>
                                <p:cTn id="201" presetID="22" presetClass="entr" presetSubtype="1" fill="hold" nodeType="afterEffect">
                                  <p:stCondLst>
                                    <p:cond delay="0"/>
                                  </p:stCondLst>
                                  <p:childTnLst>
                                    <p:set>
                                      <p:cBhvr>
                                        <p:cTn id="202" dur="1" fill="hold">
                                          <p:stCondLst>
                                            <p:cond delay="0"/>
                                          </p:stCondLst>
                                        </p:cTn>
                                        <p:tgtEl>
                                          <p:spTgt spid="211014"/>
                                        </p:tgtEl>
                                        <p:attrNameLst>
                                          <p:attrName>style.visibility</p:attrName>
                                        </p:attrNameLst>
                                      </p:cBhvr>
                                      <p:to>
                                        <p:strVal val="visible"/>
                                      </p:to>
                                    </p:set>
                                    <p:animEffect transition="in" filter="wipe(up)">
                                      <p:cBhvr>
                                        <p:cTn id="203" dur="500"/>
                                        <p:tgtEl>
                                          <p:spTgt spid="211014"/>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0" presetClass="path" presetSubtype="0" accel="50000" decel="50000" fill="hold" nodeType="clickEffect">
                                  <p:stCondLst>
                                    <p:cond delay="0"/>
                                  </p:stCondLst>
                                  <p:childTnLst>
                                    <p:animMotion origin="layout" path="M -0.00781 0.12581 C -0.00763 0.16489 -0.00729 0.20814 -0.00434 0.24213 C -0.00364 0.2604 -0.00243 0.28561 -0.00138 0.3025 C -0.00121 0.30527 -0.00086 0.30758 -0.00052 0.31013 C -0.00034 0.31244 -0.00017 0.31498 -4.44444E-6 0.31776 C -0.00017 0.34112 -0.00052 0.36448 -0.00052 0.38806 " pathEditMode="relative" rAng="0" ptsTypes="fffffA">
                                      <p:cBhvr>
                                        <p:cTn id="207" dur="500" fill="hold"/>
                                        <p:tgtEl>
                                          <p:spTgt spid="210998"/>
                                        </p:tgtEl>
                                        <p:attrNameLst>
                                          <p:attrName>ppt_x</p:attrName>
                                          <p:attrName>ppt_y</p:attrName>
                                        </p:attrNameLst>
                                      </p:cBhvr>
                                      <p:rCtr x="382" y="13113"/>
                                    </p:animMotion>
                                  </p:childTnLst>
                                </p:cTn>
                              </p:par>
                            </p:childTnLst>
                          </p:cTn>
                        </p:par>
                      </p:childTnLst>
                    </p:cTn>
                  </p:par>
                  <p:par>
                    <p:cTn id="208" fill="hold" nodeType="clickPar">
                      <p:stCondLst>
                        <p:cond delay="indefinite"/>
                      </p:stCondLst>
                      <p:childTnLst>
                        <p:par>
                          <p:cTn id="209" fill="hold" nodeType="withGroup">
                            <p:stCondLst>
                              <p:cond delay="0"/>
                            </p:stCondLst>
                            <p:childTnLst>
                              <p:par>
                                <p:cTn id="210" presetID="63" presetClass="path" presetSubtype="0" accel="50000" decel="50000" fill="hold" nodeType="clickEffect">
                                  <p:stCondLst>
                                    <p:cond delay="0"/>
                                  </p:stCondLst>
                                  <p:childTnLst>
                                    <p:animMotion origin="layout" path="M -1.38889E-6 1.72063E-6 L 0.13229 -0.00162 " pathEditMode="relative" rAng="0" ptsTypes="AA">
                                      <p:cBhvr>
                                        <p:cTn id="211" dur="500" fill="hold"/>
                                        <p:tgtEl>
                                          <p:spTgt spid="211004"/>
                                        </p:tgtEl>
                                        <p:attrNameLst>
                                          <p:attrName>ppt_x</p:attrName>
                                          <p:attrName>ppt_y</p:attrName>
                                        </p:attrNameLst>
                                      </p:cBhvr>
                                      <p:rCtr x="6615" y="-93"/>
                                    </p:animMotion>
                                  </p:childTnLst>
                                </p:cTn>
                              </p:par>
                            </p:childTnLst>
                          </p:cTn>
                        </p:par>
                      </p:childTnLst>
                    </p:cTn>
                  </p:par>
                  <p:par>
                    <p:cTn id="212" fill="hold" nodeType="clickPar">
                      <p:stCondLst>
                        <p:cond delay="indefinite"/>
                      </p:stCondLst>
                      <p:childTnLst>
                        <p:par>
                          <p:cTn id="213" fill="hold" nodeType="withGroup">
                            <p:stCondLst>
                              <p:cond delay="0"/>
                            </p:stCondLst>
                            <p:childTnLst>
                              <p:par>
                                <p:cTn id="214" presetID="63" presetClass="path" presetSubtype="0" accel="50000" decel="50000" fill="hold" nodeType="clickEffect">
                                  <p:stCondLst>
                                    <p:cond delay="0"/>
                                  </p:stCondLst>
                                  <p:childTnLst>
                                    <p:animMotion origin="layout" path="M 0.18125 0.00046 L 0.36545 0.00046 " pathEditMode="relative" rAng="0" ptsTypes="AA">
                                      <p:cBhvr>
                                        <p:cTn id="215" dur="500" fill="hold"/>
                                        <p:tgtEl>
                                          <p:spTgt spid="211001"/>
                                        </p:tgtEl>
                                        <p:attrNameLst>
                                          <p:attrName>ppt_x</p:attrName>
                                          <p:attrName>ppt_y</p:attrName>
                                        </p:attrNameLst>
                                      </p:cBhvr>
                                      <p:rCtr x="9201" y="0"/>
                                    </p:animMotion>
                                  </p:childTnLst>
                                </p:cTn>
                              </p:par>
                            </p:childTnLst>
                          </p:cTn>
                        </p:par>
                        <p:par>
                          <p:cTn id="216" fill="hold" nodeType="afterGroup">
                            <p:stCondLst>
                              <p:cond delay="500"/>
                            </p:stCondLst>
                            <p:childTnLst>
                              <p:par>
                                <p:cTn id="217" presetID="63" presetClass="path" presetSubtype="0" accel="50000" decel="50000" fill="hold" nodeType="afterEffect">
                                  <p:stCondLst>
                                    <p:cond delay="0"/>
                                  </p:stCondLst>
                                  <p:childTnLst>
                                    <p:animMotion origin="layout" path="M 0.13229 -0.00162 L 0.30764 -0.00162 " pathEditMode="relative" rAng="0" ptsTypes="AA">
                                      <p:cBhvr>
                                        <p:cTn id="218" dur="500" fill="hold"/>
                                        <p:tgtEl>
                                          <p:spTgt spid="211004"/>
                                        </p:tgtEl>
                                        <p:attrNameLst>
                                          <p:attrName>ppt_x</p:attrName>
                                          <p:attrName>ppt_y</p:attrName>
                                        </p:attrNameLst>
                                      </p:cBhvr>
                                      <p:rCtr x="8767" y="0"/>
                                    </p:animMotion>
                                  </p:childTnLst>
                                </p:cTn>
                              </p:par>
                            </p:childTnLst>
                          </p:cTn>
                        </p:par>
                      </p:childTnLst>
                    </p:cTn>
                  </p:par>
                  <p:par>
                    <p:cTn id="219" fill="hold" nodeType="clickPar">
                      <p:stCondLst>
                        <p:cond delay="indefinite"/>
                      </p:stCondLst>
                      <p:childTnLst>
                        <p:par>
                          <p:cTn id="220" fill="hold" nodeType="withGroup">
                            <p:stCondLst>
                              <p:cond delay="0"/>
                            </p:stCondLst>
                            <p:childTnLst>
                              <p:par>
                                <p:cTn id="221" presetID="22" presetClass="exit" presetSubtype="4" fill="hold" nodeType="clickEffect">
                                  <p:stCondLst>
                                    <p:cond delay="0"/>
                                  </p:stCondLst>
                                  <p:childTnLst>
                                    <p:animEffect transition="out" filter="wipe(down)">
                                      <p:cBhvr>
                                        <p:cTn id="222" dur="500"/>
                                        <p:tgtEl>
                                          <p:spTgt spid="210955"/>
                                        </p:tgtEl>
                                      </p:cBhvr>
                                    </p:animEffect>
                                    <p:set>
                                      <p:cBhvr>
                                        <p:cTn id="223" dur="1" fill="hold">
                                          <p:stCondLst>
                                            <p:cond delay="499"/>
                                          </p:stCondLst>
                                        </p:cTn>
                                        <p:tgtEl>
                                          <p:spTgt spid="210955"/>
                                        </p:tgtEl>
                                        <p:attrNameLst>
                                          <p:attrName>style.visibility</p:attrName>
                                        </p:attrNameLst>
                                      </p:cBhvr>
                                      <p:to>
                                        <p:strVal val="hidden"/>
                                      </p:to>
                                    </p:set>
                                  </p:childTnLst>
                                </p:cTn>
                              </p:par>
                              <p:par>
                                <p:cTn id="224" presetID="22" presetClass="exit" presetSubtype="4" fill="hold" grpId="1" nodeType="withEffect">
                                  <p:stCondLst>
                                    <p:cond delay="0"/>
                                  </p:stCondLst>
                                  <p:childTnLst>
                                    <p:animEffect transition="out" filter="wipe(down)">
                                      <p:cBhvr>
                                        <p:cTn id="225" dur="500"/>
                                        <p:tgtEl>
                                          <p:spTgt spid="210952"/>
                                        </p:tgtEl>
                                      </p:cBhvr>
                                    </p:animEffect>
                                    <p:set>
                                      <p:cBhvr>
                                        <p:cTn id="226" dur="1" fill="hold">
                                          <p:stCondLst>
                                            <p:cond delay="499"/>
                                          </p:stCondLst>
                                        </p:cTn>
                                        <p:tgtEl>
                                          <p:spTgt spid="210952"/>
                                        </p:tgtEl>
                                        <p:attrNameLst>
                                          <p:attrName>style.visibility</p:attrName>
                                        </p:attrNameLst>
                                      </p:cBhvr>
                                      <p:to>
                                        <p:strVal val="hidden"/>
                                      </p:to>
                                    </p:set>
                                  </p:childTnLst>
                                </p:cTn>
                              </p:par>
                              <p:par>
                                <p:cTn id="227" presetID="22" presetClass="exit" presetSubtype="4" fill="hold" nodeType="withEffect">
                                  <p:stCondLst>
                                    <p:cond delay="0"/>
                                  </p:stCondLst>
                                  <p:childTnLst>
                                    <p:animEffect transition="out" filter="wipe(down)">
                                      <p:cBhvr>
                                        <p:cTn id="228" dur="500"/>
                                        <p:tgtEl>
                                          <p:spTgt spid="210953"/>
                                        </p:tgtEl>
                                      </p:cBhvr>
                                    </p:animEffect>
                                    <p:set>
                                      <p:cBhvr>
                                        <p:cTn id="229" dur="1" fill="hold">
                                          <p:stCondLst>
                                            <p:cond delay="499"/>
                                          </p:stCondLst>
                                        </p:cTn>
                                        <p:tgtEl>
                                          <p:spTgt spid="210953"/>
                                        </p:tgtEl>
                                        <p:attrNameLst>
                                          <p:attrName>style.visibility</p:attrName>
                                        </p:attrNameLst>
                                      </p:cBhvr>
                                      <p:to>
                                        <p:strVal val="hidden"/>
                                      </p:to>
                                    </p:set>
                                  </p:childTnLst>
                                </p:cTn>
                              </p:par>
                              <p:par>
                                <p:cTn id="230" presetID="22" presetClass="exit" presetSubtype="4" fill="hold" nodeType="withEffect">
                                  <p:stCondLst>
                                    <p:cond delay="0"/>
                                  </p:stCondLst>
                                  <p:childTnLst>
                                    <p:animEffect transition="out" filter="wipe(down)">
                                      <p:cBhvr>
                                        <p:cTn id="231" dur="500"/>
                                        <p:tgtEl>
                                          <p:spTgt spid="210954"/>
                                        </p:tgtEl>
                                      </p:cBhvr>
                                    </p:animEffect>
                                    <p:set>
                                      <p:cBhvr>
                                        <p:cTn id="232" dur="1" fill="hold">
                                          <p:stCondLst>
                                            <p:cond delay="499"/>
                                          </p:stCondLst>
                                        </p:cTn>
                                        <p:tgtEl>
                                          <p:spTgt spid="210954"/>
                                        </p:tgtEl>
                                        <p:attrNameLst>
                                          <p:attrName>style.visibility</p:attrName>
                                        </p:attrNameLst>
                                      </p:cBhvr>
                                      <p:to>
                                        <p:strVal val="hidden"/>
                                      </p:to>
                                    </p:set>
                                  </p:childTnLst>
                                </p:cTn>
                              </p:par>
                              <p:par>
                                <p:cTn id="233" presetID="22" presetClass="exit" presetSubtype="4" fill="hold" nodeType="withEffect">
                                  <p:stCondLst>
                                    <p:cond delay="0"/>
                                  </p:stCondLst>
                                  <p:childTnLst>
                                    <p:animEffect transition="out" filter="wipe(down)">
                                      <p:cBhvr>
                                        <p:cTn id="234" dur="500"/>
                                        <p:tgtEl>
                                          <p:spTgt spid="210974"/>
                                        </p:tgtEl>
                                      </p:cBhvr>
                                    </p:animEffect>
                                    <p:set>
                                      <p:cBhvr>
                                        <p:cTn id="235" dur="1" fill="hold">
                                          <p:stCondLst>
                                            <p:cond delay="499"/>
                                          </p:stCondLst>
                                        </p:cTn>
                                        <p:tgtEl>
                                          <p:spTgt spid="210974"/>
                                        </p:tgtEl>
                                        <p:attrNameLst>
                                          <p:attrName>style.visibility</p:attrName>
                                        </p:attrNameLst>
                                      </p:cBhvr>
                                      <p:to>
                                        <p:strVal val="hidden"/>
                                      </p:to>
                                    </p:set>
                                  </p:childTnLst>
                                </p:cTn>
                              </p:par>
                              <p:par>
                                <p:cTn id="236" presetID="22" presetClass="exit" presetSubtype="4" fill="hold" grpId="1" nodeType="withEffect">
                                  <p:stCondLst>
                                    <p:cond delay="0"/>
                                  </p:stCondLst>
                                  <p:childTnLst>
                                    <p:animEffect transition="out" filter="wipe(down)">
                                      <p:cBhvr>
                                        <p:cTn id="237" dur="500"/>
                                        <p:tgtEl>
                                          <p:spTgt spid="210971"/>
                                        </p:tgtEl>
                                      </p:cBhvr>
                                    </p:animEffect>
                                    <p:set>
                                      <p:cBhvr>
                                        <p:cTn id="238" dur="1" fill="hold">
                                          <p:stCondLst>
                                            <p:cond delay="499"/>
                                          </p:stCondLst>
                                        </p:cTn>
                                        <p:tgtEl>
                                          <p:spTgt spid="210971"/>
                                        </p:tgtEl>
                                        <p:attrNameLst>
                                          <p:attrName>style.visibility</p:attrName>
                                        </p:attrNameLst>
                                      </p:cBhvr>
                                      <p:to>
                                        <p:strVal val="hidden"/>
                                      </p:to>
                                    </p:set>
                                  </p:childTnLst>
                                </p:cTn>
                              </p:par>
                              <p:par>
                                <p:cTn id="239" presetID="22" presetClass="exit" presetSubtype="4" fill="hold" nodeType="withEffect">
                                  <p:stCondLst>
                                    <p:cond delay="0"/>
                                  </p:stCondLst>
                                  <p:childTnLst>
                                    <p:animEffect transition="out" filter="wipe(down)">
                                      <p:cBhvr>
                                        <p:cTn id="240" dur="500"/>
                                        <p:tgtEl>
                                          <p:spTgt spid="210972"/>
                                        </p:tgtEl>
                                      </p:cBhvr>
                                    </p:animEffect>
                                    <p:set>
                                      <p:cBhvr>
                                        <p:cTn id="241" dur="1" fill="hold">
                                          <p:stCondLst>
                                            <p:cond delay="499"/>
                                          </p:stCondLst>
                                        </p:cTn>
                                        <p:tgtEl>
                                          <p:spTgt spid="210972"/>
                                        </p:tgtEl>
                                        <p:attrNameLst>
                                          <p:attrName>style.visibility</p:attrName>
                                        </p:attrNameLst>
                                      </p:cBhvr>
                                      <p:to>
                                        <p:strVal val="hidden"/>
                                      </p:to>
                                    </p:set>
                                  </p:childTnLst>
                                </p:cTn>
                              </p:par>
                              <p:par>
                                <p:cTn id="242" presetID="22" presetClass="exit" presetSubtype="4" fill="hold" nodeType="withEffect">
                                  <p:stCondLst>
                                    <p:cond delay="0"/>
                                  </p:stCondLst>
                                  <p:childTnLst>
                                    <p:animEffect transition="out" filter="wipe(down)">
                                      <p:cBhvr>
                                        <p:cTn id="243" dur="500"/>
                                        <p:tgtEl>
                                          <p:spTgt spid="210973"/>
                                        </p:tgtEl>
                                      </p:cBhvr>
                                    </p:animEffect>
                                    <p:set>
                                      <p:cBhvr>
                                        <p:cTn id="244" dur="1" fill="hold">
                                          <p:stCondLst>
                                            <p:cond delay="499"/>
                                          </p:stCondLst>
                                        </p:cTn>
                                        <p:tgtEl>
                                          <p:spTgt spid="210973"/>
                                        </p:tgtEl>
                                        <p:attrNameLst>
                                          <p:attrName>style.visibility</p:attrName>
                                        </p:attrNameLst>
                                      </p:cBhvr>
                                      <p:to>
                                        <p:strVal val="hidden"/>
                                      </p:to>
                                    </p:se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4" presetClass="entr" presetSubtype="16" fill="hold" grpId="0" nodeType="clickEffect">
                                  <p:stCondLst>
                                    <p:cond delay="0"/>
                                  </p:stCondLst>
                                  <p:childTnLst>
                                    <p:set>
                                      <p:cBhvr>
                                        <p:cTn id="248" dur="1" fill="hold">
                                          <p:stCondLst>
                                            <p:cond delay="0"/>
                                          </p:stCondLst>
                                        </p:cTn>
                                        <p:tgtEl>
                                          <p:spTgt spid="211015"/>
                                        </p:tgtEl>
                                        <p:attrNameLst>
                                          <p:attrName>style.visibility</p:attrName>
                                        </p:attrNameLst>
                                      </p:cBhvr>
                                      <p:to>
                                        <p:strVal val="visible"/>
                                      </p:to>
                                    </p:set>
                                    <p:animEffect transition="in" filter="box(in)">
                                      <p:cBhvr>
                                        <p:cTn id="249" dur="500"/>
                                        <p:tgtEl>
                                          <p:spTgt spid="211015"/>
                                        </p:tgtEl>
                                      </p:cBhvr>
                                    </p:animEffect>
                                  </p:childTnLst>
                                </p:cTn>
                              </p:par>
                            </p:childTnLst>
                          </p:cTn>
                        </p:par>
                      </p:childTnLst>
                    </p:cTn>
                  </p:par>
                  <p:par>
                    <p:cTn id="250" fill="hold" nodeType="clickPar">
                      <p:stCondLst>
                        <p:cond delay="indefinite"/>
                      </p:stCondLst>
                      <p:childTnLst>
                        <p:par>
                          <p:cTn id="251" fill="hold" nodeType="withGroup">
                            <p:stCondLst>
                              <p:cond delay="0"/>
                            </p:stCondLst>
                            <p:childTnLst>
                              <p:par>
                                <p:cTn id="252" presetID="22" presetClass="exit" presetSubtype="4" fill="hold" nodeType="clickEffect">
                                  <p:stCondLst>
                                    <p:cond delay="0"/>
                                  </p:stCondLst>
                                  <p:childTnLst>
                                    <p:animEffect transition="out" filter="wipe(down)">
                                      <p:cBhvr>
                                        <p:cTn id="253" dur="500"/>
                                        <p:tgtEl>
                                          <p:spTgt spid="210970"/>
                                        </p:tgtEl>
                                      </p:cBhvr>
                                    </p:animEffect>
                                    <p:set>
                                      <p:cBhvr>
                                        <p:cTn id="254" dur="1" fill="hold">
                                          <p:stCondLst>
                                            <p:cond delay="499"/>
                                          </p:stCondLst>
                                        </p:cTn>
                                        <p:tgtEl>
                                          <p:spTgt spid="210970"/>
                                        </p:tgtEl>
                                        <p:attrNameLst>
                                          <p:attrName>style.visibility</p:attrName>
                                        </p:attrNameLst>
                                      </p:cBhvr>
                                      <p:to>
                                        <p:strVal val="hidden"/>
                                      </p:to>
                                    </p:set>
                                  </p:childTnLst>
                                </p:cTn>
                              </p:par>
                            </p:childTnLst>
                          </p:cTn>
                        </p:par>
                        <p:par>
                          <p:cTn id="255" fill="hold" nodeType="afterGroup">
                            <p:stCondLst>
                              <p:cond delay="500"/>
                            </p:stCondLst>
                            <p:childTnLst>
                              <p:par>
                                <p:cTn id="256" presetID="22" presetClass="entr" presetSubtype="4" fill="hold" nodeType="afterEffect">
                                  <p:stCondLst>
                                    <p:cond delay="0"/>
                                  </p:stCondLst>
                                  <p:childTnLst>
                                    <p:set>
                                      <p:cBhvr>
                                        <p:cTn id="257" dur="1" fill="hold">
                                          <p:stCondLst>
                                            <p:cond delay="0"/>
                                          </p:stCondLst>
                                        </p:cTn>
                                        <p:tgtEl>
                                          <p:spTgt spid="211016"/>
                                        </p:tgtEl>
                                        <p:attrNameLst>
                                          <p:attrName>style.visibility</p:attrName>
                                        </p:attrNameLst>
                                      </p:cBhvr>
                                      <p:to>
                                        <p:strVal val="visible"/>
                                      </p:to>
                                    </p:set>
                                    <p:animEffect transition="in" filter="wipe(down)">
                                      <p:cBhvr>
                                        <p:cTn id="258" dur="500"/>
                                        <p:tgtEl>
                                          <p:spTgt spid="211016"/>
                                        </p:tgtEl>
                                      </p:cBhvr>
                                    </p:animEffect>
                                  </p:childTnLst>
                                </p:cTn>
                              </p:par>
                            </p:childTnLst>
                          </p:cTn>
                        </p:par>
                      </p:childTnLst>
                    </p:cTn>
                  </p:par>
                  <p:par>
                    <p:cTn id="259" fill="hold" nodeType="clickPar">
                      <p:stCondLst>
                        <p:cond delay="indefinite"/>
                      </p:stCondLst>
                      <p:childTnLst>
                        <p:par>
                          <p:cTn id="260" fill="hold" nodeType="withGroup">
                            <p:stCondLst>
                              <p:cond delay="0"/>
                            </p:stCondLst>
                            <p:childTnLst>
                              <p:par>
                                <p:cTn id="261" presetID="0" presetClass="path" presetSubtype="0" accel="50000" decel="50000" fill="hold" nodeType="clickEffect">
                                  <p:stCondLst>
                                    <p:cond delay="0"/>
                                  </p:stCondLst>
                                  <p:childTnLst>
                                    <p:animMotion origin="layout" path="M -0.00052 0.38842 C 0.01042 0.39259 0.01945 0.40671 0.03004 0.41458 C 0.05573 0.43287 0.08299 0.44143 0.10903 0.45578 C 0.13195 0.453 0.13959 0.44606 0.16007 0.43518 C 0.1724 0.41898 0.18681 0.40949 0.19983 0.39444 C 0.21164 0.38055 0.20139 0.3912 0.2099 0.37662 C 0.21511 0.36782 0.22084 0.36041 0.22639 0.35324 C 0.23386 0.34305 0.23924 0.32939 0.24705 0.32106 C 0.25591 0.30023 0.2599 0.29143 0.26997 0.27731 C 0.27657 0.25393 0.28507 0.23287 0.29167 0.20949 C 0.29532 0.1831 0.29931 0.15555 0.29931 0.12777 " pathEditMode="relative" rAng="0" ptsTypes="ffffffffffA">
                                      <p:cBhvr>
                                        <p:cTn id="262" dur="500" fill="hold"/>
                                        <p:tgtEl>
                                          <p:spTgt spid="210998"/>
                                        </p:tgtEl>
                                        <p:attrNameLst>
                                          <p:attrName>ppt_x</p:attrName>
                                          <p:attrName>ppt_y</p:attrName>
                                        </p:attrNameLst>
                                      </p:cBhvr>
                                      <p:rCtr x="14983" y="-9676"/>
                                    </p:animMotion>
                                  </p:childTnLst>
                                </p:cTn>
                              </p:par>
                            </p:childTnLst>
                          </p:cTn>
                        </p:par>
                      </p:childTnLst>
                    </p:cTn>
                  </p:par>
                  <p:par>
                    <p:cTn id="263" fill="hold" nodeType="clickPar">
                      <p:stCondLst>
                        <p:cond delay="indefinite"/>
                      </p:stCondLst>
                      <p:childTnLst>
                        <p:par>
                          <p:cTn id="264" fill="hold" nodeType="withGroup">
                            <p:stCondLst>
                              <p:cond delay="0"/>
                            </p:stCondLst>
                            <p:childTnLst>
                              <p:par>
                                <p:cTn id="265" presetID="63" presetClass="path" presetSubtype="0" accel="50000" decel="50000" fill="hold" nodeType="clickEffect">
                                  <p:stCondLst>
                                    <p:cond delay="0"/>
                                  </p:stCondLst>
                                  <p:childTnLst>
                                    <p:animMotion origin="layout" path="M 0.36545 0.00046 L 0.54792 0.00162 " pathEditMode="relative" rAng="0" ptsTypes="AA">
                                      <p:cBhvr>
                                        <p:cTn id="266" dur="500" fill="hold"/>
                                        <p:tgtEl>
                                          <p:spTgt spid="211001"/>
                                        </p:tgtEl>
                                        <p:attrNameLst>
                                          <p:attrName>ppt_x</p:attrName>
                                          <p:attrName>ppt_y</p:attrName>
                                        </p:attrNameLst>
                                      </p:cBhvr>
                                      <p:rCtr x="9115" y="46"/>
                                    </p:animMotion>
                                  </p:childTnLst>
                                </p:cTn>
                              </p:par>
                            </p:childTnLst>
                          </p:cTn>
                        </p:par>
                        <p:par>
                          <p:cTn id="267" fill="hold" nodeType="afterGroup">
                            <p:stCondLst>
                              <p:cond delay="500"/>
                            </p:stCondLst>
                            <p:childTnLst>
                              <p:par>
                                <p:cTn id="268" presetID="63" presetClass="path" presetSubtype="0" accel="50000" decel="50000" fill="hold" nodeType="afterEffect">
                                  <p:stCondLst>
                                    <p:cond delay="0"/>
                                  </p:stCondLst>
                                  <p:childTnLst>
                                    <p:animMotion origin="layout" path="M 0.30764 -0.00162 L 0.48871 -0.00023 " pathEditMode="relative" rAng="0" ptsTypes="AA">
                                      <p:cBhvr>
                                        <p:cTn id="269" dur="500" fill="hold"/>
                                        <p:tgtEl>
                                          <p:spTgt spid="211004"/>
                                        </p:tgtEl>
                                        <p:attrNameLst>
                                          <p:attrName>ppt_x</p:attrName>
                                          <p:attrName>ppt_y</p:attrName>
                                        </p:attrNameLst>
                                      </p:cBhvr>
                                      <p:rCtr x="9045" y="69"/>
                                    </p:animMotion>
                                  </p:childTnLst>
                                </p:cTn>
                              </p:par>
                            </p:childTnLst>
                          </p:cTn>
                        </p:par>
                      </p:childTnLst>
                    </p:cTn>
                  </p:par>
                  <p:par>
                    <p:cTn id="270" fill="hold" nodeType="clickPar">
                      <p:stCondLst>
                        <p:cond delay="indefinite"/>
                      </p:stCondLst>
                      <p:childTnLst>
                        <p:par>
                          <p:cTn id="271" fill="hold" nodeType="withGroup">
                            <p:stCondLst>
                              <p:cond delay="0"/>
                            </p:stCondLst>
                            <p:childTnLst>
                              <p:par>
                                <p:cTn id="272" presetID="22" presetClass="exit" presetSubtype="4" fill="hold" nodeType="clickEffect">
                                  <p:stCondLst>
                                    <p:cond delay="0"/>
                                  </p:stCondLst>
                                  <p:childTnLst>
                                    <p:animEffect transition="out" filter="wipe(down)">
                                      <p:cBhvr>
                                        <p:cTn id="273" dur="500"/>
                                        <p:tgtEl>
                                          <p:spTgt spid="210978"/>
                                        </p:tgtEl>
                                      </p:cBhvr>
                                    </p:animEffect>
                                    <p:set>
                                      <p:cBhvr>
                                        <p:cTn id="274" dur="1" fill="hold">
                                          <p:stCondLst>
                                            <p:cond delay="499"/>
                                          </p:stCondLst>
                                        </p:cTn>
                                        <p:tgtEl>
                                          <p:spTgt spid="210978"/>
                                        </p:tgtEl>
                                        <p:attrNameLst>
                                          <p:attrName>style.visibility</p:attrName>
                                        </p:attrNameLst>
                                      </p:cBhvr>
                                      <p:to>
                                        <p:strVal val="hidden"/>
                                      </p:to>
                                    </p:set>
                                  </p:childTnLst>
                                </p:cTn>
                              </p:par>
                              <p:par>
                                <p:cTn id="275" presetID="22" presetClass="exit" presetSubtype="4" fill="hold" grpId="1" nodeType="withEffect">
                                  <p:stCondLst>
                                    <p:cond delay="0"/>
                                  </p:stCondLst>
                                  <p:childTnLst>
                                    <p:animEffect transition="out" filter="wipe(down)">
                                      <p:cBhvr>
                                        <p:cTn id="276" dur="500"/>
                                        <p:tgtEl>
                                          <p:spTgt spid="210975"/>
                                        </p:tgtEl>
                                      </p:cBhvr>
                                    </p:animEffect>
                                    <p:set>
                                      <p:cBhvr>
                                        <p:cTn id="277" dur="1" fill="hold">
                                          <p:stCondLst>
                                            <p:cond delay="499"/>
                                          </p:stCondLst>
                                        </p:cTn>
                                        <p:tgtEl>
                                          <p:spTgt spid="210975"/>
                                        </p:tgtEl>
                                        <p:attrNameLst>
                                          <p:attrName>style.visibility</p:attrName>
                                        </p:attrNameLst>
                                      </p:cBhvr>
                                      <p:to>
                                        <p:strVal val="hidden"/>
                                      </p:to>
                                    </p:set>
                                  </p:childTnLst>
                                </p:cTn>
                              </p:par>
                              <p:par>
                                <p:cTn id="278" presetID="22" presetClass="exit" presetSubtype="4" fill="hold" nodeType="withEffect">
                                  <p:stCondLst>
                                    <p:cond delay="0"/>
                                  </p:stCondLst>
                                  <p:childTnLst>
                                    <p:animEffect transition="out" filter="wipe(down)">
                                      <p:cBhvr>
                                        <p:cTn id="279" dur="500"/>
                                        <p:tgtEl>
                                          <p:spTgt spid="210976"/>
                                        </p:tgtEl>
                                      </p:cBhvr>
                                    </p:animEffect>
                                    <p:set>
                                      <p:cBhvr>
                                        <p:cTn id="280" dur="1" fill="hold">
                                          <p:stCondLst>
                                            <p:cond delay="499"/>
                                          </p:stCondLst>
                                        </p:cTn>
                                        <p:tgtEl>
                                          <p:spTgt spid="210976"/>
                                        </p:tgtEl>
                                        <p:attrNameLst>
                                          <p:attrName>style.visibility</p:attrName>
                                        </p:attrNameLst>
                                      </p:cBhvr>
                                      <p:to>
                                        <p:strVal val="hidden"/>
                                      </p:to>
                                    </p:set>
                                  </p:childTnLst>
                                </p:cTn>
                              </p:par>
                              <p:par>
                                <p:cTn id="281" presetID="22" presetClass="exit" presetSubtype="4" fill="hold" nodeType="withEffect">
                                  <p:stCondLst>
                                    <p:cond delay="0"/>
                                  </p:stCondLst>
                                  <p:childTnLst>
                                    <p:animEffect transition="out" filter="wipe(down)">
                                      <p:cBhvr>
                                        <p:cTn id="282" dur="500"/>
                                        <p:tgtEl>
                                          <p:spTgt spid="210977"/>
                                        </p:tgtEl>
                                      </p:cBhvr>
                                    </p:animEffect>
                                    <p:set>
                                      <p:cBhvr>
                                        <p:cTn id="283" dur="1" fill="hold">
                                          <p:stCondLst>
                                            <p:cond delay="499"/>
                                          </p:stCondLst>
                                        </p:cTn>
                                        <p:tgtEl>
                                          <p:spTgt spid="210977"/>
                                        </p:tgtEl>
                                        <p:attrNameLst>
                                          <p:attrName>style.visibility</p:attrName>
                                        </p:attrNameLst>
                                      </p:cBhvr>
                                      <p:to>
                                        <p:strVal val="hidden"/>
                                      </p:to>
                                    </p:set>
                                  </p:childTnLst>
                                </p:cTn>
                              </p:par>
                            </p:childTnLst>
                          </p:cTn>
                        </p:par>
                      </p:childTnLst>
                    </p:cTn>
                  </p:par>
                  <p:par>
                    <p:cTn id="284" fill="hold" nodeType="clickPar">
                      <p:stCondLst>
                        <p:cond delay="indefinite"/>
                      </p:stCondLst>
                      <p:childTnLst>
                        <p:par>
                          <p:cTn id="285" fill="hold" nodeType="withGroup">
                            <p:stCondLst>
                              <p:cond delay="0"/>
                            </p:stCondLst>
                            <p:childTnLst>
                              <p:par>
                                <p:cTn id="286" presetID="22" presetClass="exit" presetSubtype="4" fill="hold" nodeType="clickEffect">
                                  <p:stCondLst>
                                    <p:cond delay="0"/>
                                  </p:stCondLst>
                                  <p:childTnLst>
                                    <p:animEffect transition="out" filter="wipe(down)">
                                      <p:cBhvr>
                                        <p:cTn id="287" dur="500"/>
                                        <p:tgtEl>
                                          <p:spTgt spid="210959"/>
                                        </p:tgtEl>
                                      </p:cBhvr>
                                    </p:animEffect>
                                    <p:set>
                                      <p:cBhvr>
                                        <p:cTn id="288" dur="1" fill="hold">
                                          <p:stCondLst>
                                            <p:cond delay="499"/>
                                          </p:stCondLst>
                                        </p:cTn>
                                        <p:tgtEl>
                                          <p:spTgt spid="210959"/>
                                        </p:tgtEl>
                                        <p:attrNameLst>
                                          <p:attrName>style.visibility</p:attrName>
                                        </p:attrNameLst>
                                      </p:cBhvr>
                                      <p:to>
                                        <p:strVal val="hidden"/>
                                      </p:to>
                                    </p:set>
                                  </p:childTnLst>
                                </p:cTn>
                              </p:par>
                            </p:childTnLst>
                          </p:cTn>
                        </p:par>
                        <p:par>
                          <p:cTn id="289" fill="hold" nodeType="afterGroup">
                            <p:stCondLst>
                              <p:cond delay="500"/>
                            </p:stCondLst>
                            <p:childTnLst>
                              <p:par>
                                <p:cTn id="290" presetID="22" presetClass="entr" presetSubtype="1" fill="hold" nodeType="afterEffect">
                                  <p:stCondLst>
                                    <p:cond delay="0"/>
                                  </p:stCondLst>
                                  <p:childTnLst>
                                    <p:set>
                                      <p:cBhvr>
                                        <p:cTn id="291" dur="1" fill="hold">
                                          <p:stCondLst>
                                            <p:cond delay="0"/>
                                          </p:stCondLst>
                                        </p:cTn>
                                        <p:tgtEl>
                                          <p:spTgt spid="211021"/>
                                        </p:tgtEl>
                                        <p:attrNameLst>
                                          <p:attrName>style.visibility</p:attrName>
                                        </p:attrNameLst>
                                      </p:cBhvr>
                                      <p:to>
                                        <p:strVal val="visible"/>
                                      </p:to>
                                    </p:set>
                                    <p:animEffect transition="in" filter="wipe(up)">
                                      <p:cBhvr>
                                        <p:cTn id="292" dur="500"/>
                                        <p:tgtEl>
                                          <p:spTgt spid="211021"/>
                                        </p:tgtEl>
                                      </p:cBhvr>
                                    </p:animEffect>
                                  </p:childTnLst>
                                </p:cTn>
                              </p:par>
                            </p:childTnLst>
                          </p:cTn>
                        </p:par>
                      </p:childTnLst>
                    </p:cTn>
                  </p:par>
                  <p:par>
                    <p:cTn id="293" fill="hold" nodeType="clickPar">
                      <p:stCondLst>
                        <p:cond delay="indefinite"/>
                      </p:stCondLst>
                      <p:childTnLst>
                        <p:par>
                          <p:cTn id="294" fill="hold" nodeType="withGroup">
                            <p:stCondLst>
                              <p:cond delay="0"/>
                            </p:stCondLst>
                            <p:childTnLst>
                              <p:par>
                                <p:cTn id="295" presetID="0" presetClass="path" presetSubtype="0" accel="50000" decel="50000" fill="hold" nodeType="clickEffect">
                                  <p:stCondLst>
                                    <p:cond delay="0"/>
                                  </p:stCondLst>
                                  <p:childTnLst>
                                    <p:animMotion origin="layout" path="M 0.29931 0.12766 C 0.30521 0.12164 0.31007 0.11933 0.31737 0.11725 C 0.33351 0.10892 0.35209 0.11031 0.36858 0.10522 C 0.38125 0.10638 0.38264 0.10476 0.39167 0.11031 C 0.39566 0.11286 0.39619 0.11517 0.4 0.1191 C 0.41007 0.12974 0.39966 0.11864 0.41181 0.12766 C 0.41719 0.13159 0.42101 0.13829 0.42691 0.1413 C 0.44132 0.14893 0.45209 0.16212 0.46164 0.17761 C 0.46441 0.18247 0.4665 0.18732 0.4698 0.19125 C 0.47952 0.20328 0.48403 0.21716 0.48994 0.23265 C 0.49358 0.24167 0.49862 0.24953 0.50191 0.25855 C 0.50625 0.26896 0.50834 0.28029 0.51198 0.29139 C 0.5099 0.37234 0.51007 0.34042 0.51007 0.38644 " pathEditMode="relative" rAng="0" ptsTypes="ffffffffffffA">
                                      <p:cBhvr>
                                        <p:cTn id="296" dur="500" fill="hold"/>
                                        <p:tgtEl>
                                          <p:spTgt spid="210998"/>
                                        </p:tgtEl>
                                        <p:attrNameLst>
                                          <p:attrName>ppt_x</p:attrName>
                                          <p:attrName>ppt_y</p:attrName>
                                        </p:attrNameLst>
                                      </p:cBhvr>
                                      <p:rCtr x="10625" y="11795"/>
                                    </p:animMotion>
                                  </p:childTnLst>
                                </p:cTn>
                              </p:par>
                            </p:childTnLst>
                          </p:cTn>
                        </p:par>
                      </p:childTnLst>
                    </p:cTn>
                  </p:par>
                  <p:par>
                    <p:cTn id="297" fill="hold" nodeType="clickPar">
                      <p:stCondLst>
                        <p:cond delay="indefinite"/>
                      </p:stCondLst>
                      <p:childTnLst>
                        <p:par>
                          <p:cTn id="298" fill="hold" nodeType="withGroup">
                            <p:stCondLst>
                              <p:cond delay="0"/>
                            </p:stCondLst>
                            <p:childTnLst>
                              <p:par>
                                <p:cTn id="299" presetID="63" presetClass="path" presetSubtype="0" accel="50000" decel="50000" fill="hold" nodeType="clickEffect">
                                  <p:stCondLst>
                                    <p:cond delay="0"/>
                                  </p:stCondLst>
                                  <p:childTnLst>
                                    <p:animMotion origin="layout" path="M 0.48872 -0.00023 L 0.67292 -0.0007 " pathEditMode="relative" rAng="0" ptsTypes="AA">
                                      <p:cBhvr>
                                        <p:cTn id="300" dur="500" fill="hold"/>
                                        <p:tgtEl>
                                          <p:spTgt spid="211004"/>
                                        </p:tgtEl>
                                        <p:attrNameLst>
                                          <p:attrName>ppt_x</p:attrName>
                                          <p:attrName>ppt_y</p:attrName>
                                        </p:attrNameLst>
                                      </p:cBhvr>
                                      <p:rCtr x="9201" y="-23"/>
                                    </p:animMotion>
                                  </p:childTnLst>
                                </p:cTn>
                              </p:par>
                            </p:childTnLst>
                          </p:cTn>
                        </p:par>
                      </p:childTnLst>
                    </p:cTn>
                  </p:par>
                  <p:par>
                    <p:cTn id="301" fill="hold" nodeType="clickPar">
                      <p:stCondLst>
                        <p:cond delay="indefinite"/>
                      </p:stCondLst>
                      <p:childTnLst>
                        <p:par>
                          <p:cTn id="302" fill="hold" nodeType="withGroup">
                            <p:stCondLst>
                              <p:cond delay="0"/>
                            </p:stCondLst>
                            <p:childTnLst>
                              <p:par>
                                <p:cTn id="303" presetID="63" presetClass="path" presetSubtype="0" accel="50000" decel="50000" fill="hold" nodeType="clickEffect">
                                  <p:stCondLst>
                                    <p:cond delay="0"/>
                                  </p:stCondLst>
                                  <p:childTnLst>
                                    <p:animMotion origin="layout" path="M 0.51007 0.38644 L 0.69184 0.38136 " pathEditMode="relative" rAng="0" ptsTypes="AA">
                                      <p:cBhvr>
                                        <p:cTn id="304" dur="500" fill="hold"/>
                                        <p:tgtEl>
                                          <p:spTgt spid="210998"/>
                                        </p:tgtEl>
                                        <p:attrNameLst>
                                          <p:attrName>ppt_x</p:attrName>
                                          <p:attrName>ppt_y</p:attrName>
                                        </p:attrNameLst>
                                      </p:cBhvr>
                                      <p:rCtr x="9080" y="-254"/>
                                    </p:animMotion>
                                  </p:childTnLst>
                                </p:cTn>
                              </p:par>
                            </p:childTnLst>
                          </p:cTn>
                        </p:par>
                      </p:childTnLst>
                    </p:cTn>
                  </p:par>
                  <p:par>
                    <p:cTn id="305" fill="hold" nodeType="clickPar">
                      <p:stCondLst>
                        <p:cond delay="indefinite"/>
                      </p:stCondLst>
                      <p:childTnLst>
                        <p:par>
                          <p:cTn id="306" fill="hold" nodeType="withGroup">
                            <p:stCondLst>
                              <p:cond delay="0"/>
                            </p:stCondLst>
                            <p:childTnLst>
                              <p:par>
                                <p:cTn id="307" presetID="22" presetClass="exit" presetSubtype="4" fill="hold" nodeType="clickEffect">
                                  <p:stCondLst>
                                    <p:cond delay="0"/>
                                  </p:stCondLst>
                                  <p:childTnLst>
                                    <p:animEffect transition="out" filter="wipe(down)">
                                      <p:cBhvr>
                                        <p:cTn id="308" dur="500"/>
                                        <p:tgtEl>
                                          <p:spTgt spid="211010"/>
                                        </p:tgtEl>
                                      </p:cBhvr>
                                    </p:animEffect>
                                    <p:set>
                                      <p:cBhvr>
                                        <p:cTn id="309" dur="1" fill="hold">
                                          <p:stCondLst>
                                            <p:cond delay="499"/>
                                          </p:stCondLst>
                                        </p:cTn>
                                        <p:tgtEl>
                                          <p:spTgt spid="211010"/>
                                        </p:tgtEl>
                                        <p:attrNameLst>
                                          <p:attrName>style.visibility</p:attrName>
                                        </p:attrNameLst>
                                      </p:cBhvr>
                                      <p:to>
                                        <p:strVal val="hidden"/>
                                      </p:to>
                                    </p:set>
                                  </p:childTnLst>
                                </p:cTn>
                              </p:par>
                            </p:childTnLst>
                          </p:cTn>
                        </p:par>
                        <p:par>
                          <p:cTn id="310" fill="hold" nodeType="afterGroup">
                            <p:stCondLst>
                              <p:cond delay="500"/>
                            </p:stCondLst>
                            <p:childTnLst>
                              <p:par>
                                <p:cTn id="311" presetID="22" presetClass="entr" presetSubtype="4" fill="hold" nodeType="afterEffect">
                                  <p:stCondLst>
                                    <p:cond delay="0"/>
                                  </p:stCondLst>
                                  <p:childTnLst>
                                    <p:set>
                                      <p:cBhvr>
                                        <p:cTn id="312" dur="1" fill="hold">
                                          <p:stCondLst>
                                            <p:cond delay="0"/>
                                          </p:stCondLst>
                                        </p:cTn>
                                        <p:tgtEl>
                                          <p:spTgt spid="211025"/>
                                        </p:tgtEl>
                                        <p:attrNameLst>
                                          <p:attrName>style.visibility</p:attrName>
                                        </p:attrNameLst>
                                      </p:cBhvr>
                                      <p:to>
                                        <p:strVal val="visible"/>
                                      </p:to>
                                    </p:set>
                                    <p:animEffect transition="in" filter="wipe(down)">
                                      <p:cBhvr>
                                        <p:cTn id="313" dur="500"/>
                                        <p:tgtEl>
                                          <p:spTgt spid="211025"/>
                                        </p:tgtEl>
                                      </p:cBhvr>
                                    </p:animEffect>
                                  </p:childTnLst>
                                </p:cTn>
                              </p:par>
                            </p:childTnLst>
                          </p:cTn>
                        </p:par>
                      </p:childTnLst>
                    </p:cTn>
                  </p:par>
                  <p:par>
                    <p:cTn id="314" fill="hold" nodeType="clickPar">
                      <p:stCondLst>
                        <p:cond delay="indefinite"/>
                      </p:stCondLst>
                      <p:childTnLst>
                        <p:par>
                          <p:cTn id="315" fill="hold" nodeType="withGroup">
                            <p:stCondLst>
                              <p:cond delay="0"/>
                            </p:stCondLst>
                            <p:childTnLst>
                              <p:par>
                                <p:cTn id="316" presetID="4" presetClass="exit" presetSubtype="16" fill="hold" grpId="1" nodeType="clickEffect">
                                  <p:stCondLst>
                                    <p:cond delay="0"/>
                                  </p:stCondLst>
                                  <p:childTnLst>
                                    <p:animEffect transition="out" filter="box(in)">
                                      <p:cBhvr>
                                        <p:cTn id="317" dur="500"/>
                                        <p:tgtEl>
                                          <p:spTgt spid="210991"/>
                                        </p:tgtEl>
                                      </p:cBhvr>
                                    </p:animEffect>
                                    <p:set>
                                      <p:cBhvr>
                                        <p:cTn id="318" dur="1" fill="hold">
                                          <p:stCondLst>
                                            <p:cond delay="499"/>
                                          </p:stCondLst>
                                        </p:cTn>
                                        <p:tgtEl>
                                          <p:spTgt spid="210991"/>
                                        </p:tgtEl>
                                        <p:attrNameLst>
                                          <p:attrName>style.visibility</p:attrName>
                                        </p:attrNameLst>
                                      </p:cBhvr>
                                      <p:to>
                                        <p:strVal val="hidden"/>
                                      </p:to>
                                    </p:set>
                                  </p:childTnLst>
                                </p:cTn>
                              </p:par>
                              <p:par>
                                <p:cTn id="319" presetID="4" presetClass="exit" presetSubtype="16" fill="hold" grpId="1" nodeType="withEffect">
                                  <p:stCondLst>
                                    <p:cond delay="0"/>
                                  </p:stCondLst>
                                  <p:childTnLst>
                                    <p:animEffect transition="out" filter="box(in)">
                                      <p:cBhvr>
                                        <p:cTn id="320" dur="500"/>
                                        <p:tgtEl>
                                          <p:spTgt spid="210992"/>
                                        </p:tgtEl>
                                      </p:cBhvr>
                                    </p:animEffect>
                                    <p:set>
                                      <p:cBhvr>
                                        <p:cTn id="321" dur="1" fill="hold">
                                          <p:stCondLst>
                                            <p:cond delay="499"/>
                                          </p:stCondLst>
                                        </p:cTn>
                                        <p:tgtEl>
                                          <p:spTgt spid="210992"/>
                                        </p:tgtEl>
                                        <p:attrNameLst>
                                          <p:attrName>style.visibility</p:attrName>
                                        </p:attrNameLst>
                                      </p:cBhvr>
                                      <p:to>
                                        <p:strVal val="hidden"/>
                                      </p:to>
                                    </p:set>
                                  </p:childTnLst>
                                </p:cTn>
                              </p:par>
                              <p:par>
                                <p:cTn id="322" presetID="4" presetClass="exit" presetSubtype="16" fill="hold" nodeType="withEffect">
                                  <p:stCondLst>
                                    <p:cond delay="0"/>
                                  </p:stCondLst>
                                  <p:childTnLst>
                                    <p:animEffect transition="out" filter="box(in)">
                                      <p:cBhvr>
                                        <p:cTn id="323" dur="500"/>
                                        <p:tgtEl>
                                          <p:spTgt spid="210993"/>
                                        </p:tgtEl>
                                      </p:cBhvr>
                                    </p:animEffect>
                                    <p:set>
                                      <p:cBhvr>
                                        <p:cTn id="324" dur="1" fill="hold">
                                          <p:stCondLst>
                                            <p:cond delay="499"/>
                                          </p:stCondLst>
                                        </p:cTn>
                                        <p:tgtEl>
                                          <p:spTgt spid="210993"/>
                                        </p:tgtEl>
                                        <p:attrNameLst>
                                          <p:attrName>style.visibility</p:attrName>
                                        </p:attrNameLst>
                                      </p:cBhvr>
                                      <p:to>
                                        <p:strVal val="hidden"/>
                                      </p:to>
                                    </p:set>
                                  </p:childTnLst>
                                </p:cTn>
                              </p:par>
                              <p:par>
                                <p:cTn id="325" presetID="4" presetClass="exit" presetSubtype="16" fill="hold" nodeType="withEffect">
                                  <p:stCondLst>
                                    <p:cond delay="0"/>
                                  </p:stCondLst>
                                  <p:childTnLst>
                                    <p:animEffect transition="out" filter="box(in)">
                                      <p:cBhvr>
                                        <p:cTn id="326" dur="500"/>
                                        <p:tgtEl>
                                          <p:spTgt spid="210994"/>
                                        </p:tgtEl>
                                      </p:cBhvr>
                                    </p:animEffect>
                                    <p:set>
                                      <p:cBhvr>
                                        <p:cTn id="327" dur="1" fill="hold">
                                          <p:stCondLst>
                                            <p:cond delay="499"/>
                                          </p:stCondLst>
                                        </p:cTn>
                                        <p:tgtEl>
                                          <p:spTgt spid="210994"/>
                                        </p:tgtEl>
                                        <p:attrNameLst>
                                          <p:attrName>style.visibility</p:attrName>
                                        </p:attrNameLst>
                                      </p:cBhvr>
                                      <p:to>
                                        <p:strVal val="hidden"/>
                                      </p:to>
                                    </p:set>
                                  </p:childTnLst>
                                </p:cTn>
                              </p:par>
                              <p:par>
                                <p:cTn id="328" presetID="4" presetClass="exit" presetSubtype="16" fill="hold" grpId="1" nodeType="withEffect">
                                  <p:stCondLst>
                                    <p:cond delay="0"/>
                                  </p:stCondLst>
                                  <p:childTnLst>
                                    <p:animEffect transition="out" filter="box(in)">
                                      <p:cBhvr>
                                        <p:cTn id="329" dur="500"/>
                                        <p:tgtEl>
                                          <p:spTgt spid="210997"/>
                                        </p:tgtEl>
                                      </p:cBhvr>
                                    </p:animEffect>
                                    <p:set>
                                      <p:cBhvr>
                                        <p:cTn id="330" dur="1" fill="hold">
                                          <p:stCondLst>
                                            <p:cond delay="499"/>
                                          </p:stCondLst>
                                        </p:cTn>
                                        <p:tgtEl>
                                          <p:spTgt spid="210997"/>
                                        </p:tgtEl>
                                        <p:attrNameLst>
                                          <p:attrName>style.visibility</p:attrName>
                                        </p:attrNameLst>
                                      </p:cBhvr>
                                      <p:to>
                                        <p:strVal val="hidden"/>
                                      </p:to>
                                    </p:set>
                                  </p:childTnLst>
                                </p:cTn>
                              </p:par>
                              <p:par>
                                <p:cTn id="331" presetID="4" presetClass="exit" presetSubtype="16" fill="hold" nodeType="withEffect">
                                  <p:stCondLst>
                                    <p:cond delay="0"/>
                                  </p:stCondLst>
                                  <p:childTnLst>
                                    <p:animEffect transition="out" filter="box(in)">
                                      <p:cBhvr>
                                        <p:cTn id="332" dur="500"/>
                                        <p:tgtEl>
                                          <p:spTgt spid="210996"/>
                                        </p:tgtEl>
                                      </p:cBhvr>
                                    </p:animEffect>
                                    <p:set>
                                      <p:cBhvr>
                                        <p:cTn id="333" dur="1" fill="hold">
                                          <p:stCondLst>
                                            <p:cond delay="499"/>
                                          </p:stCondLst>
                                        </p:cTn>
                                        <p:tgtEl>
                                          <p:spTgt spid="210996"/>
                                        </p:tgtEl>
                                        <p:attrNameLst>
                                          <p:attrName>style.visibility</p:attrName>
                                        </p:attrNameLst>
                                      </p:cBhvr>
                                      <p:to>
                                        <p:strVal val="hidden"/>
                                      </p:to>
                                    </p:set>
                                  </p:childTnLst>
                                </p:cTn>
                              </p:par>
                              <p:par>
                                <p:cTn id="334" presetID="4" presetClass="exit" presetSubtype="16" fill="hold" nodeType="withEffect">
                                  <p:stCondLst>
                                    <p:cond delay="0"/>
                                  </p:stCondLst>
                                  <p:childTnLst>
                                    <p:animEffect transition="out" filter="box(in)">
                                      <p:cBhvr>
                                        <p:cTn id="335" dur="500"/>
                                        <p:tgtEl>
                                          <p:spTgt spid="210995"/>
                                        </p:tgtEl>
                                      </p:cBhvr>
                                    </p:animEffect>
                                    <p:set>
                                      <p:cBhvr>
                                        <p:cTn id="336" dur="1" fill="hold">
                                          <p:stCondLst>
                                            <p:cond delay="499"/>
                                          </p:stCondLst>
                                        </p:cTn>
                                        <p:tgtEl>
                                          <p:spTgt spid="210995"/>
                                        </p:tgtEl>
                                        <p:attrNameLst>
                                          <p:attrName>style.visibility</p:attrName>
                                        </p:attrNameLst>
                                      </p:cBhvr>
                                      <p:to>
                                        <p:strVal val="hidden"/>
                                      </p:to>
                                    </p:set>
                                  </p:childTnLst>
                                </p:cTn>
                              </p:par>
                            </p:childTnLst>
                          </p:cTn>
                        </p:par>
                      </p:childTnLst>
                    </p:cTn>
                  </p:par>
                  <p:par>
                    <p:cTn id="337" fill="hold" nodeType="clickPar">
                      <p:stCondLst>
                        <p:cond delay="indefinite"/>
                      </p:stCondLst>
                      <p:childTnLst>
                        <p:par>
                          <p:cTn id="338" fill="hold" nodeType="withGroup">
                            <p:stCondLst>
                              <p:cond delay="0"/>
                            </p:stCondLst>
                            <p:childTnLst>
                              <p:par>
                                <p:cTn id="339" presetID="4" presetClass="exit" presetSubtype="16" fill="hold" nodeType="clickEffect">
                                  <p:stCondLst>
                                    <p:cond delay="0"/>
                                  </p:stCondLst>
                                  <p:childTnLst>
                                    <p:animEffect transition="out" filter="box(in)">
                                      <p:cBhvr>
                                        <p:cTn id="340" dur="500"/>
                                        <p:tgtEl>
                                          <p:spTgt spid="211004"/>
                                        </p:tgtEl>
                                      </p:cBhvr>
                                    </p:animEffect>
                                    <p:set>
                                      <p:cBhvr>
                                        <p:cTn id="341" dur="1" fill="hold">
                                          <p:stCondLst>
                                            <p:cond delay="499"/>
                                          </p:stCondLst>
                                        </p:cTn>
                                        <p:tgtEl>
                                          <p:spTgt spid="211004"/>
                                        </p:tgtEl>
                                        <p:attrNameLst>
                                          <p:attrName>style.visibility</p:attrName>
                                        </p:attrNameLst>
                                      </p:cBhvr>
                                      <p:to>
                                        <p:strVal val="hidden"/>
                                      </p:to>
                                    </p:set>
                                  </p:childTnLst>
                                </p:cTn>
                              </p:par>
                              <p:par>
                                <p:cTn id="342" presetID="4" presetClass="exit" presetSubtype="16" fill="hold" nodeType="withEffect">
                                  <p:stCondLst>
                                    <p:cond delay="0"/>
                                  </p:stCondLst>
                                  <p:childTnLst>
                                    <p:animEffect transition="out" filter="box(in)">
                                      <p:cBhvr>
                                        <p:cTn id="343" dur="500"/>
                                        <p:tgtEl>
                                          <p:spTgt spid="211001"/>
                                        </p:tgtEl>
                                      </p:cBhvr>
                                    </p:animEffect>
                                    <p:set>
                                      <p:cBhvr>
                                        <p:cTn id="344" dur="1" fill="hold">
                                          <p:stCondLst>
                                            <p:cond delay="499"/>
                                          </p:stCondLst>
                                        </p:cTn>
                                        <p:tgtEl>
                                          <p:spTgt spid="211001"/>
                                        </p:tgtEl>
                                        <p:attrNameLst>
                                          <p:attrName>style.visibility</p:attrName>
                                        </p:attrNameLst>
                                      </p:cBhvr>
                                      <p:to>
                                        <p:strVal val="hidden"/>
                                      </p:to>
                                    </p:set>
                                  </p:childTnLst>
                                </p:cTn>
                              </p:par>
                              <p:par>
                                <p:cTn id="345" presetID="4" presetClass="exit" presetSubtype="16" fill="hold" nodeType="withEffect">
                                  <p:stCondLst>
                                    <p:cond delay="0"/>
                                  </p:stCondLst>
                                  <p:childTnLst>
                                    <p:animEffect transition="out" filter="box(in)">
                                      <p:cBhvr>
                                        <p:cTn id="346" dur="500"/>
                                        <p:tgtEl>
                                          <p:spTgt spid="210998"/>
                                        </p:tgtEl>
                                      </p:cBhvr>
                                    </p:animEffect>
                                    <p:set>
                                      <p:cBhvr>
                                        <p:cTn id="347" dur="1" fill="hold">
                                          <p:stCondLst>
                                            <p:cond delay="499"/>
                                          </p:stCondLst>
                                        </p:cTn>
                                        <p:tgtEl>
                                          <p:spTgt spid="2109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nimBg="1"/>
      <p:bldP spid="210947" grpId="0" animBg="1"/>
      <p:bldP spid="210948" grpId="0" animBg="1"/>
      <p:bldP spid="210952" grpId="0" animBg="1"/>
      <p:bldP spid="210952" grpId="1" animBg="1"/>
      <p:bldP spid="210956" grpId="0" animBg="1"/>
      <p:bldP spid="210960" grpId="0" animBg="1"/>
      <p:bldP spid="210964" grpId="0" animBg="1"/>
      <p:bldP spid="210967" grpId="0" animBg="1"/>
      <p:bldP spid="210971" grpId="0" animBg="1"/>
      <p:bldP spid="210971" grpId="1" animBg="1"/>
      <p:bldP spid="210975" grpId="0" animBg="1"/>
      <p:bldP spid="210975" grpId="1" animBg="1"/>
      <p:bldP spid="210979" grpId="0" animBg="1"/>
      <p:bldP spid="210983" grpId="0" animBg="1"/>
      <p:bldP spid="210990" grpId="0"/>
      <p:bldP spid="210991" grpId="0" animBg="1"/>
      <p:bldP spid="210991" grpId="1" animBg="1"/>
      <p:bldP spid="210992" grpId="0" animBg="1"/>
      <p:bldP spid="210992" grpId="1" animBg="1"/>
      <p:bldP spid="210997" grpId="0"/>
      <p:bldP spid="210997" grpId="1"/>
      <p:bldP spid="211013" grpId="0"/>
      <p:bldP spid="2110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nvPr>
        </p:nvSpPr>
        <p:spPr>
          <a:xfrm>
            <a:off x="2438400" y="2419392"/>
            <a:ext cx="7772400" cy="1975104"/>
          </a:xfrm>
        </p:spPr>
        <p:txBody>
          <a:bodyPr/>
          <a:lstStyle/>
          <a:p>
            <a:pPr algn="ctr"/>
            <a:r>
              <a:rPr lang="zh-CN" altLang="en-US" dirty="0"/>
              <a:t>算法设计部分</a:t>
            </a:r>
            <a:br>
              <a:rPr lang="en-US" altLang="zh-CN" dirty="0"/>
            </a:br>
            <a:endParaRPr lang="zh-CN" altLang="en-US" dirty="0"/>
          </a:p>
        </p:txBody>
      </p:sp>
      <p:sp>
        <p:nvSpPr>
          <p:cNvPr id="9" name="副标题 8"/>
          <p:cNvSpPr>
            <a:spLocks noGrp="1"/>
          </p:cNvSpPr>
          <p:nvPr>
            <p:ph type="subTitle" idx="1"/>
          </p:nvPr>
        </p:nvSpPr>
        <p:spPr>
          <a:xfrm>
            <a:off x="2438400" y="1916832"/>
            <a:ext cx="7772400" cy="1508760"/>
          </a:xfrm>
        </p:spPr>
        <p:txBody>
          <a:bodyPr>
            <a:normAutofit/>
          </a:bodyPr>
          <a:lstStyle/>
          <a:p>
            <a:pPr algn="ctr"/>
            <a:r>
              <a:rPr lang="zh-CN" altLang="en-US" sz="3600" dirty="0"/>
              <a:t>电话号码本操作</a:t>
            </a:r>
          </a:p>
        </p:txBody>
      </p:sp>
      <p:sp>
        <p:nvSpPr>
          <p:cNvPr id="10" name="文本框 9"/>
          <p:cNvSpPr txBox="1"/>
          <p:nvPr/>
        </p:nvSpPr>
        <p:spPr>
          <a:xfrm>
            <a:off x="5272296" y="3620664"/>
            <a:ext cx="3540968"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rgbClr val="FF0000"/>
                </a:solidFill>
              </a:rPr>
              <a:t>查找</a:t>
            </a:r>
            <a:endParaRPr lang="en-US" altLang="zh-CN" sz="3200" b="1" dirty="0">
              <a:solidFill>
                <a:srgbClr val="FF0000"/>
              </a:solidFill>
            </a:endParaRPr>
          </a:p>
          <a:p>
            <a:pPr marL="285750" indent="-285750">
              <a:buFont typeface="Arial" panose="020B0604020202020204" pitchFamily="34" charset="0"/>
              <a:buChar char="•"/>
            </a:pPr>
            <a:r>
              <a:rPr lang="zh-CN" altLang="en-US" sz="3200" b="1" dirty="0">
                <a:solidFill>
                  <a:srgbClr val="FF0000"/>
                </a:solidFill>
              </a:rPr>
              <a:t>排序</a:t>
            </a:r>
          </a:p>
        </p:txBody>
      </p:sp>
    </p:spTree>
    <p:extLst>
      <p:ext uri="{BB962C8B-B14F-4D97-AF65-F5344CB8AC3E}">
        <p14:creationId xmlns:p14="http://schemas.microsoft.com/office/powerpoint/2010/main" val="788199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26852" y="2653370"/>
            <a:ext cx="6286045" cy="147002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r>
              <a:rPr lang="en-US" altLang="zh-CN" b="0" dirty="0">
                <a:effectLst/>
                <a:latin typeface="微软雅黑" panose="020B0503020204020204" pitchFamily="34" charset="-122"/>
                <a:ea typeface="微软雅黑" panose="020B0503020204020204" pitchFamily="34" charset="-122"/>
              </a:rPr>
              <a:t>2.2.3 </a:t>
            </a:r>
            <a:r>
              <a:rPr lang="zh-CN" altLang="en-US" b="0" dirty="0">
                <a:effectLst/>
                <a:latin typeface="微软雅黑" panose="020B0503020204020204" pitchFamily="34" charset="-122"/>
                <a:ea typeface="微软雅黑" panose="020B0503020204020204" pitchFamily="34" charset="-122"/>
              </a:rPr>
              <a:t>线性表的查找算法</a:t>
            </a:r>
          </a:p>
        </p:txBody>
      </p:sp>
    </p:spTree>
    <p:extLst>
      <p:ext uri="{BB962C8B-B14F-4D97-AF65-F5344CB8AC3E}">
        <p14:creationId xmlns:p14="http://schemas.microsoft.com/office/powerpoint/2010/main" val="309671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2279576" y="1844824"/>
            <a:ext cx="8362950" cy="2592710"/>
          </a:xfrm>
        </p:spPr>
        <p:txBody>
          <a:bodyPr/>
          <a:lstStyle/>
          <a:p>
            <a:pPr marL="80963" indent="0" eaLnBrk="1" hangingPunct="1">
              <a:buFontTx/>
              <a:buNone/>
              <a:defRPr/>
            </a:pPr>
            <a:endParaRPr lang="zh-CN" altLang="pt-BR" sz="3200" b="0" dirty="0">
              <a:effectLst/>
              <a:latin typeface="微软雅黑" panose="020B0503020204020204" pitchFamily="34" charset="-122"/>
              <a:ea typeface="微软雅黑" panose="020B0503020204020204" pitchFamily="34" charset="-122"/>
            </a:endParaRPr>
          </a:p>
          <a:p>
            <a:pPr marL="80963" indent="0" eaLnBrk="1" hangingPunct="1">
              <a:buFontTx/>
              <a:buNone/>
              <a:defRPr/>
            </a:pPr>
            <a:r>
              <a:rPr lang="zh-CN" altLang="pt-BR" sz="3200" b="0" dirty="0">
                <a:effectLst/>
                <a:latin typeface="微软雅黑" panose="020B0503020204020204" pitchFamily="34" charset="-122"/>
                <a:ea typeface="微软雅黑" panose="020B0503020204020204" pitchFamily="34" charset="-122"/>
              </a:rPr>
              <a:t>一是数据如何组织</a:t>
            </a:r>
            <a:r>
              <a:rPr lang="pt-BR" altLang="zh-CN" sz="3200" b="0" dirty="0">
                <a:effectLst/>
                <a:latin typeface="微软雅黑" panose="020B0503020204020204" pitchFamily="34" charset="-122"/>
                <a:ea typeface="微软雅黑" panose="020B0503020204020204" pitchFamily="34" charset="-122"/>
              </a:rPr>
              <a:t>——</a:t>
            </a:r>
            <a:r>
              <a:rPr lang="zh-CN" altLang="pt-BR" sz="3200" b="0" dirty="0">
                <a:solidFill>
                  <a:srgbClr val="0070C0"/>
                </a:solidFill>
                <a:effectLst/>
                <a:latin typeface="微软雅黑" panose="020B0503020204020204" pitchFamily="34" charset="-122"/>
                <a:ea typeface="微软雅黑" panose="020B0503020204020204" pitchFamily="34" charset="-122"/>
              </a:rPr>
              <a:t>查找表，</a:t>
            </a:r>
          </a:p>
          <a:p>
            <a:pPr marL="80963" indent="0" eaLnBrk="1" hangingPunct="1">
              <a:buFontTx/>
              <a:buNone/>
              <a:defRPr/>
            </a:pPr>
            <a:r>
              <a:rPr lang="zh-CN" altLang="pt-BR" sz="3200" b="0" dirty="0">
                <a:effectLst/>
                <a:latin typeface="微软雅黑" panose="020B0503020204020204" pitchFamily="34" charset="-122"/>
                <a:ea typeface="微软雅黑" panose="020B0503020204020204" pitchFamily="34" charset="-122"/>
              </a:rPr>
              <a:t>二是在查找表上如何查找</a:t>
            </a:r>
            <a:r>
              <a:rPr lang="pt-BR" altLang="zh-CN" sz="3200" b="0" dirty="0">
                <a:effectLst/>
                <a:latin typeface="微软雅黑" panose="020B0503020204020204" pitchFamily="34" charset="-122"/>
                <a:ea typeface="微软雅黑" panose="020B0503020204020204" pitchFamily="34" charset="-122"/>
              </a:rPr>
              <a:t>——</a:t>
            </a:r>
            <a:r>
              <a:rPr lang="zh-CN" altLang="pt-BR" sz="3200" b="0" dirty="0">
                <a:solidFill>
                  <a:srgbClr val="0070C0"/>
                </a:solidFill>
                <a:effectLst/>
                <a:latin typeface="微软雅黑" panose="020B0503020204020204" pitchFamily="34" charset="-122"/>
                <a:ea typeface="微软雅黑" panose="020B0503020204020204" pitchFamily="34" charset="-122"/>
              </a:rPr>
              <a:t>查找方法  </a:t>
            </a:r>
            <a:r>
              <a:rPr lang="zh-CN" altLang="en-US" sz="3200" b="0" dirty="0">
                <a:solidFill>
                  <a:srgbClr val="0070C0"/>
                </a:solidFill>
                <a:effectLst/>
                <a:latin typeface="微软雅黑" panose="020B0503020204020204" pitchFamily="34" charset="-122"/>
                <a:ea typeface="微软雅黑" panose="020B0503020204020204" pitchFamily="34" charset="-122"/>
              </a:rPr>
              <a:t>。</a:t>
            </a:r>
          </a:p>
        </p:txBody>
      </p:sp>
      <p:sp>
        <p:nvSpPr>
          <p:cNvPr id="19459"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CAD1B57F-B52C-4E12-852D-7825B843719A}"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126</a:t>
            </a:fld>
            <a:endParaRPr lang="en-US" altLang="zh-CN" sz="1400" b="0">
              <a:solidFill>
                <a:srgbClr val="01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05475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wipe(left)">
                                      <p:cBhvr>
                                        <p:cTn id="7" dur="500"/>
                                        <p:tgtEl>
                                          <p:spTgt spid="399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39">
                                            <p:txEl>
                                              <p:pRg st="2" end="2"/>
                                            </p:txEl>
                                          </p:spTgt>
                                        </p:tgtEl>
                                        <p:attrNameLst>
                                          <p:attrName>style.visibility</p:attrName>
                                        </p:attrNameLst>
                                      </p:cBhvr>
                                      <p:to>
                                        <p:strVal val="visible"/>
                                      </p:to>
                                    </p:set>
                                    <p:animEffect transition="in" filter="wipe(left)">
                                      <p:cBhvr>
                                        <p:cTn id="12" dur="500"/>
                                        <p:tgtEl>
                                          <p:spTgt spid="399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F9E3806A-6BB2-4852-8882-F113B7B6CF72}"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127</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321538" name="Rectangle 2"/>
          <p:cNvSpPr>
            <a:spLocks noChangeArrowheads="1"/>
          </p:cNvSpPr>
          <p:nvPr/>
        </p:nvSpPr>
        <p:spPr bwMode="auto">
          <a:xfrm>
            <a:off x="1055440" y="3284984"/>
            <a:ext cx="10153128"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lnSpc>
                <a:spcPct val="140000"/>
              </a:lnSpc>
              <a:spcBef>
                <a:spcPct val="0"/>
              </a:spcBef>
              <a:spcAft>
                <a:spcPct val="0"/>
              </a:spcAft>
              <a:buClrTx/>
              <a:buFontTx/>
              <a:buNone/>
              <a:defRPr/>
            </a:pPr>
            <a:r>
              <a:rPr kumimoji="1" lang="zh-CN" altLang="en-US" sz="3600" b="0" dirty="0">
                <a:solidFill>
                  <a:srgbClr val="010000"/>
                </a:solidFill>
                <a:latin typeface="微软雅黑" panose="020B0503020204020204" pitchFamily="34" charset="-122"/>
                <a:ea typeface="微软雅黑" panose="020B0503020204020204" pitchFamily="34" charset="-122"/>
              </a:rPr>
              <a:t>查找表是由</a:t>
            </a:r>
            <a:r>
              <a:rPr kumimoji="1" lang="zh-CN" altLang="en-US" sz="3600" b="0" dirty="0">
                <a:solidFill>
                  <a:srgbClr val="0070C0"/>
                </a:solidFill>
                <a:latin typeface="微软雅黑" panose="020B0503020204020204" pitchFamily="34" charset="-122"/>
                <a:ea typeface="微软雅黑" panose="020B0503020204020204" pitchFamily="34" charset="-122"/>
              </a:rPr>
              <a:t>同类型</a:t>
            </a:r>
            <a:r>
              <a:rPr kumimoji="1" lang="zh-CN" altLang="en-US" sz="3600" b="0" dirty="0">
                <a:solidFill>
                  <a:srgbClr val="010000"/>
                </a:solidFill>
                <a:latin typeface="微软雅黑" panose="020B0503020204020204" pitchFamily="34" charset="-122"/>
                <a:ea typeface="微软雅黑" panose="020B0503020204020204" pitchFamily="34" charset="-122"/>
              </a:rPr>
              <a:t>的数据元素</a:t>
            </a:r>
            <a:r>
              <a:rPr kumimoji="1" lang="en-US" altLang="zh-CN" sz="3600" b="0" dirty="0">
                <a:solidFill>
                  <a:srgbClr val="010000"/>
                </a:solidFill>
                <a:latin typeface="微软雅黑" panose="020B0503020204020204" pitchFamily="34" charset="-122"/>
                <a:ea typeface="微软雅黑" panose="020B0503020204020204" pitchFamily="34" charset="-122"/>
              </a:rPr>
              <a:t>(</a:t>
            </a:r>
            <a:r>
              <a:rPr kumimoji="1" lang="zh-CN" altLang="en-US" sz="3600" b="0" dirty="0">
                <a:solidFill>
                  <a:srgbClr val="010000"/>
                </a:solidFill>
                <a:latin typeface="微软雅黑" panose="020B0503020204020204" pitchFamily="34" charset="-122"/>
                <a:ea typeface="微软雅黑" panose="020B0503020204020204" pitchFamily="34" charset="-122"/>
              </a:rPr>
              <a:t>或记录</a:t>
            </a:r>
            <a:r>
              <a:rPr kumimoji="1" lang="en-US" altLang="zh-CN" sz="3600" b="0" dirty="0">
                <a:solidFill>
                  <a:srgbClr val="010000"/>
                </a:solidFill>
                <a:latin typeface="微软雅黑" panose="020B0503020204020204" pitchFamily="34" charset="-122"/>
                <a:ea typeface="微软雅黑" panose="020B0503020204020204" pitchFamily="34" charset="-122"/>
              </a:rPr>
              <a:t>)</a:t>
            </a:r>
            <a:r>
              <a:rPr kumimoji="1" lang="zh-CN" altLang="en-US" sz="3600" b="0" dirty="0">
                <a:solidFill>
                  <a:srgbClr val="010000"/>
                </a:solidFill>
                <a:latin typeface="微软雅黑" panose="020B0503020204020204" pitchFamily="34" charset="-122"/>
                <a:ea typeface="微软雅黑" panose="020B0503020204020204" pitchFamily="34" charset="-122"/>
              </a:rPr>
              <a:t>构成的</a:t>
            </a:r>
            <a:r>
              <a:rPr kumimoji="1" lang="zh-CN" altLang="en-US" sz="3600" b="0" dirty="0">
                <a:solidFill>
                  <a:srgbClr val="0070C0"/>
                </a:solidFill>
                <a:latin typeface="微软雅黑" panose="020B0503020204020204" pitchFamily="34" charset="-122"/>
                <a:ea typeface="微软雅黑" panose="020B0503020204020204" pitchFamily="34" charset="-122"/>
              </a:rPr>
              <a:t>集合</a:t>
            </a:r>
            <a:r>
              <a:rPr kumimoji="1" lang="zh-CN" altLang="en-US" sz="3600" b="0" dirty="0">
                <a:solidFill>
                  <a:srgbClr val="010000"/>
                </a:solidFill>
                <a:latin typeface="微软雅黑" panose="020B0503020204020204" pitchFamily="34" charset="-122"/>
                <a:ea typeface="微软雅黑" panose="020B0503020204020204" pitchFamily="34" charset="-122"/>
              </a:rPr>
              <a:t>。</a:t>
            </a:r>
          </a:p>
        </p:txBody>
      </p:sp>
      <p:sp>
        <p:nvSpPr>
          <p:cNvPr id="321539" name="Text Box 3"/>
          <p:cNvSpPr txBox="1">
            <a:spLocks noChangeArrowheads="1"/>
          </p:cNvSpPr>
          <p:nvPr/>
        </p:nvSpPr>
        <p:spPr bwMode="auto">
          <a:xfrm>
            <a:off x="767408" y="1988840"/>
            <a:ext cx="3303513"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Autofit/>
          </a:bodyPr>
          <a:lstStyle>
            <a:defPPr>
              <a:defRPr lang="zh-CN"/>
            </a:defPPr>
            <a:lvl1pPr algn="ctr" defTabSz="914400" eaLnBrk="1" fontAlgn="auto" latinLnBrk="0" hangingPunct="1">
              <a:lnSpc>
                <a:spcPct val="90000"/>
              </a:lnSpc>
              <a:spcAft>
                <a:spcPts val="0"/>
              </a:spcAft>
              <a:buNone/>
              <a:defRPr sz="3600">
                <a:solidFill>
                  <a:srgbClr val="5B9BD5">
                    <a:lumMod val="75000"/>
                  </a:srgbClr>
                </a:solidFill>
                <a:latin typeface="微软雅黑" panose="020B0503020204020204" pitchFamily="34" charset="-122"/>
                <a:ea typeface="微软雅黑" panose="020B0503020204020204" pitchFamily="34" charset="-122"/>
                <a:cs typeface="+mj-cs"/>
              </a:defRPr>
            </a:lvl1pPr>
          </a:lstStyle>
          <a:p>
            <a:pPr marL="571500" indent="-571500">
              <a:spcBef>
                <a:spcPct val="0"/>
              </a:spcBef>
              <a:buFont typeface="Arial" panose="020B0604020202020204" pitchFamily="34" charset="0"/>
              <a:buChar char="•"/>
              <a:defRPr/>
            </a:pPr>
            <a:r>
              <a:rPr lang="zh-CN" altLang="en-US" sz="4400" dirty="0"/>
              <a:t>基本概念</a:t>
            </a:r>
            <a:endParaRPr lang="en-US" altLang="zh-CN" sz="4400" dirty="0"/>
          </a:p>
        </p:txBody>
      </p:sp>
    </p:spTree>
    <p:extLst>
      <p:ext uri="{BB962C8B-B14F-4D97-AF65-F5344CB8AC3E}">
        <p14:creationId xmlns:p14="http://schemas.microsoft.com/office/powerpoint/2010/main" val="1980857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1539"/>
                                        </p:tgtEl>
                                        <p:attrNameLst>
                                          <p:attrName>style.visibility</p:attrName>
                                        </p:attrNameLst>
                                      </p:cBhvr>
                                      <p:to>
                                        <p:strVal val="visible"/>
                                      </p:to>
                                    </p:set>
                                    <p:anim calcmode="lin" valueType="num">
                                      <p:cBhvr>
                                        <p:cTn id="7" dur="1000" fill="hold"/>
                                        <p:tgtEl>
                                          <p:spTgt spid="321539"/>
                                        </p:tgtEl>
                                        <p:attrNameLst>
                                          <p:attrName>ppt_w</p:attrName>
                                        </p:attrNameLst>
                                      </p:cBhvr>
                                      <p:tavLst>
                                        <p:tav tm="0">
                                          <p:val>
                                            <p:fltVal val="0"/>
                                          </p:val>
                                        </p:tav>
                                        <p:tav tm="100000">
                                          <p:val>
                                            <p:strVal val="#ppt_w"/>
                                          </p:val>
                                        </p:tav>
                                      </p:tavLst>
                                    </p:anim>
                                    <p:anim calcmode="lin" valueType="num">
                                      <p:cBhvr>
                                        <p:cTn id="8" dur="1000" fill="hold"/>
                                        <p:tgtEl>
                                          <p:spTgt spid="321539"/>
                                        </p:tgtEl>
                                        <p:attrNameLst>
                                          <p:attrName>ppt_h</p:attrName>
                                        </p:attrNameLst>
                                      </p:cBhvr>
                                      <p:tavLst>
                                        <p:tav tm="0">
                                          <p:val>
                                            <p:fltVal val="0"/>
                                          </p:val>
                                        </p:tav>
                                        <p:tav tm="100000">
                                          <p:val>
                                            <p:strVal val="#ppt_h"/>
                                          </p:val>
                                        </p:tav>
                                      </p:tavLst>
                                    </p:anim>
                                    <p:anim calcmode="lin" valueType="num">
                                      <p:cBhvr>
                                        <p:cTn id="9" dur="1000" fill="hold"/>
                                        <p:tgtEl>
                                          <p:spTgt spid="321539"/>
                                        </p:tgtEl>
                                        <p:attrNameLst>
                                          <p:attrName>style.rotation</p:attrName>
                                        </p:attrNameLst>
                                      </p:cBhvr>
                                      <p:tavLst>
                                        <p:tav tm="0">
                                          <p:val>
                                            <p:fltVal val="90"/>
                                          </p:val>
                                        </p:tav>
                                        <p:tav tm="100000">
                                          <p:val>
                                            <p:fltVal val="0"/>
                                          </p:val>
                                        </p:tav>
                                      </p:tavLst>
                                    </p:anim>
                                    <p:animEffect transition="in" filter="fade">
                                      <p:cBhvr>
                                        <p:cTn id="10" dur="1000"/>
                                        <p:tgtEl>
                                          <p:spTgt spid="32153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21538"/>
                                        </p:tgtEl>
                                        <p:attrNameLst>
                                          <p:attrName>style.visibility</p:attrName>
                                        </p:attrNameLst>
                                      </p:cBhvr>
                                      <p:to>
                                        <p:strVal val="visible"/>
                                      </p:to>
                                    </p:set>
                                    <p:anim calcmode="lin" valueType="num">
                                      <p:cBhvr>
                                        <p:cTn id="15" dur="500" fill="hold"/>
                                        <p:tgtEl>
                                          <p:spTgt spid="321538"/>
                                        </p:tgtEl>
                                        <p:attrNameLst>
                                          <p:attrName>ppt_w</p:attrName>
                                        </p:attrNameLst>
                                      </p:cBhvr>
                                      <p:tavLst>
                                        <p:tav tm="0">
                                          <p:val>
                                            <p:fltVal val="0"/>
                                          </p:val>
                                        </p:tav>
                                        <p:tav tm="100000">
                                          <p:val>
                                            <p:strVal val="#ppt_w"/>
                                          </p:val>
                                        </p:tav>
                                      </p:tavLst>
                                    </p:anim>
                                    <p:anim calcmode="lin" valueType="num">
                                      <p:cBhvr>
                                        <p:cTn id="16" dur="500" fill="hold"/>
                                        <p:tgtEl>
                                          <p:spTgt spid="321538"/>
                                        </p:tgtEl>
                                        <p:attrNameLst>
                                          <p:attrName>ppt_h</p:attrName>
                                        </p:attrNameLst>
                                      </p:cBhvr>
                                      <p:tavLst>
                                        <p:tav tm="0">
                                          <p:val>
                                            <p:fltVal val="0"/>
                                          </p:val>
                                        </p:tav>
                                        <p:tav tm="100000">
                                          <p:val>
                                            <p:strVal val="#ppt_h"/>
                                          </p:val>
                                        </p:tav>
                                      </p:tavLst>
                                    </p:anim>
                                    <p:animEffect transition="in" filter="fade">
                                      <p:cBhvr>
                                        <p:cTn id="17" dur="500"/>
                                        <p:tgtEl>
                                          <p:spTgt spid="321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8" grpId="0"/>
      <p:bldP spid="321539" grpId="0"/>
    </p:bldLst>
  </p:timing>
</p:sld>
</file>

<file path=ppt/slides/slide12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55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5E805308-1129-40C4-99AE-2AFA5B28E059}"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128</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322562" name="Rectangle 2"/>
          <p:cNvSpPr>
            <a:spLocks noGrp="1" noChangeArrowheads="1"/>
          </p:cNvSpPr>
          <p:nvPr>
            <p:ph type="title" idx="4294967295"/>
          </p:nvPr>
        </p:nvSpPr>
        <p:spPr>
          <a:xfrm>
            <a:off x="1548392" y="908720"/>
            <a:ext cx="4171404" cy="11430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eaLnBrk="1" fontAlgn="auto" hangingPunct="1">
              <a:lnSpc>
                <a:spcPct val="90000"/>
              </a:lnSpc>
              <a:spcAft>
                <a:spcPts val="0"/>
              </a:spcAft>
            </a:pPr>
            <a:r>
              <a:rPr lang="zh-CN" altLang="en-US" b="0" kern="1200" dirty="0">
                <a:solidFill>
                  <a:srgbClr val="5B9BD5">
                    <a:lumMod val="75000"/>
                  </a:srgbClr>
                </a:solidFill>
                <a:effectLst/>
                <a:latin typeface="微软雅黑" panose="020B0503020204020204" pitchFamily="34" charset="-122"/>
                <a:ea typeface="微软雅黑" panose="020B0503020204020204" pitchFamily="34" charset="-122"/>
              </a:rPr>
              <a:t>对查找表基本操作</a:t>
            </a:r>
            <a:endParaRPr lang="en-US" altLang="zh-CN" b="0" kern="1200" dirty="0">
              <a:solidFill>
                <a:srgbClr val="5B9BD5">
                  <a:lumMod val="75000"/>
                </a:srgbClr>
              </a:solidFill>
              <a:effectLst/>
              <a:latin typeface="微软雅黑" panose="020B0503020204020204" pitchFamily="34" charset="-122"/>
              <a:ea typeface="微软雅黑" panose="020B0503020204020204" pitchFamily="34" charset="-122"/>
            </a:endParaRPr>
          </a:p>
        </p:txBody>
      </p:sp>
      <p:sp>
        <p:nvSpPr>
          <p:cNvPr id="322563" name="Rectangle 3"/>
          <p:cNvSpPr>
            <a:spLocks noGrp="1" noChangeArrowheads="1"/>
          </p:cNvSpPr>
          <p:nvPr>
            <p:ph type="body" idx="4294967295"/>
          </p:nvPr>
        </p:nvSpPr>
        <p:spPr>
          <a:xfrm>
            <a:off x="1593654" y="2492896"/>
            <a:ext cx="7777163" cy="3552825"/>
          </a:xfrm>
        </p:spPr>
        <p:txBody>
          <a:bodyPr/>
          <a:lstStyle/>
          <a:p>
            <a:pPr algn="just" eaLnBrk="1" hangingPunct="1">
              <a:lnSpc>
                <a:spcPct val="125000"/>
              </a:lnSpc>
              <a:defRPr/>
            </a:pPr>
            <a:r>
              <a:rPr lang="en-US" altLang="zh-CN" b="0" dirty="0">
                <a:effectLst/>
                <a:latin typeface="微软雅黑" panose="020B0503020204020204" pitchFamily="34" charset="-122"/>
                <a:ea typeface="微软雅黑" panose="020B0503020204020204" pitchFamily="34" charset="-122"/>
              </a:rPr>
              <a:t>1</a:t>
            </a:r>
            <a:r>
              <a:rPr lang="zh-CN" altLang="en-US" b="0" dirty="0">
                <a:effectLst/>
                <a:latin typeface="微软雅黑" panose="020B0503020204020204" pitchFamily="34" charset="-122"/>
                <a:ea typeface="微软雅黑" panose="020B0503020204020204" pitchFamily="34" charset="-122"/>
              </a:rPr>
              <a:t>）</a:t>
            </a:r>
            <a:r>
              <a:rPr lang="zh-CN" altLang="en-US" b="0" dirty="0">
                <a:solidFill>
                  <a:srgbClr val="0070C0"/>
                </a:solidFill>
                <a:effectLst/>
                <a:latin typeface="微软雅黑" panose="020B0503020204020204" pitchFamily="34" charset="-122"/>
                <a:ea typeface="微软雅黑" panose="020B0503020204020204" pitchFamily="34" charset="-122"/>
              </a:rPr>
              <a:t>查询</a:t>
            </a:r>
            <a:r>
              <a:rPr lang="zh-CN" altLang="en-US" b="0" dirty="0">
                <a:effectLst/>
                <a:latin typeface="微软雅黑" panose="020B0503020204020204" pitchFamily="34" charset="-122"/>
                <a:ea typeface="微软雅黑" panose="020B0503020204020204" pitchFamily="34" charset="-122"/>
              </a:rPr>
              <a:t>某个数据元素是否在查找表中；</a:t>
            </a:r>
          </a:p>
          <a:p>
            <a:pPr algn="just" eaLnBrk="1" hangingPunct="1">
              <a:lnSpc>
                <a:spcPct val="125000"/>
              </a:lnSpc>
              <a:defRPr/>
            </a:pPr>
            <a:r>
              <a:rPr lang="en-US" altLang="zh-CN" b="0" dirty="0">
                <a:effectLst/>
                <a:latin typeface="微软雅黑" panose="020B0503020204020204" pitchFamily="34" charset="-122"/>
                <a:ea typeface="微软雅黑" panose="020B0503020204020204" pitchFamily="34" charset="-122"/>
              </a:rPr>
              <a:t>2</a:t>
            </a:r>
            <a:r>
              <a:rPr lang="zh-CN" altLang="en-US" b="0" dirty="0">
                <a:effectLst/>
                <a:latin typeface="微软雅黑" panose="020B0503020204020204" pitchFamily="34" charset="-122"/>
                <a:ea typeface="微软雅黑" panose="020B0503020204020204" pitchFamily="34" charset="-122"/>
              </a:rPr>
              <a:t>）</a:t>
            </a:r>
            <a:r>
              <a:rPr lang="zh-CN" altLang="en-US" b="0" dirty="0">
                <a:solidFill>
                  <a:srgbClr val="0070C0"/>
                </a:solidFill>
                <a:effectLst/>
                <a:latin typeface="微软雅黑" panose="020B0503020204020204" pitchFamily="34" charset="-122"/>
                <a:ea typeface="微软雅黑" panose="020B0503020204020204" pitchFamily="34" charset="-122"/>
              </a:rPr>
              <a:t>检索</a:t>
            </a:r>
            <a:r>
              <a:rPr lang="zh-CN" altLang="en-US" b="0" dirty="0">
                <a:effectLst/>
                <a:latin typeface="微软雅黑" panose="020B0503020204020204" pitchFamily="34" charset="-122"/>
                <a:ea typeface="微软雅黑" panose="020B0503020204020204" pitchFamily="34" charset="-122"/>
              </a:rPr>
              <a:t>某个数据元素的各种属性；</a:t>
            </a:r>
          </a:p>
          <a:p>
            <a:pPr algn="just" eaLnBrk="1" hangingPunct="1">
              <a:lnSpc>
                <a:spcPct val="125000"/>
              </a:lnSpc>
              <a:defRPr/>
            </a:pPr>
            <a:r>
              <a:rPr lang="en-US" altLang="zh-CN" b="0" dirty="0">
                <a:effectLst/>
                <a:latin typeface="微软雅黑" panose="020B0503020204020204" pitchFamily="34" charset="-122"/>
                <a:ea typeface="微软雅黑" panose="020B0503020204020204" pitchFamily="34" charset="-122"/>
              </a:rPr>
              <a:t>3</a:t>
            </a:r>
            <a:r>
              <a:rPr lang="zh-CN" altLang="en-US" b="0" dirty="0">
                <a:effectLst/>
                <a:latin typeface="微软雅黑" panose="020B0503020204020204" pitchFamily="34" charset="-122"/>
                <a:ea typeface="微软雅黑" panose="020B0503020204020204" pitchFamily="34" charset="-122"/>
              </a:rPr>
              <a:t>）在查找表中</a:t>
            </a:r>
            <a:r>
              <a:rPr lang="zh-CN" altLang="en-US" b="0" dirty="0">
                <a:solidFill>
                  <a:srgbClr val="0070C0"/>
                </a:solidFill>
                <a:effectLst/>
                <a:latin typeface="微软雅黑" panose="020B0503020204020204" pitchFamily="34" charset="-122"/>
                <a:ea typeface="微软雅黑" panose="020B0503020204020204" pitchFamily="34" charset="-122"/>
              </a:rPr>
              <a:t>插入</a:t>
            </a:r>
            <a:r>
              <a:rPr lang="zh-CN" altLang="en-US" b="0" dirty="0">
                <a:effectLst/>
                <a:latin typeface="微软雅黑" panose="020B0503020204020204" pitchFamily="34" charset="-122"/>
                <a:ea typeface="微软雅黑" panose="020B0503020204020204" pitchFamily="34" charset="-122"/>
              </a:rPr>
              <a:t>一个数据元素；</a:t>
            </a:r>
          </a:p>
          <a:p>
            <a:pPr algn="just" eaLnBrk="1" hangingPunct="1">
              <a:lnSpc>
                <a:spcPct val="125000"/>
              </a:lnSpc>
              <a:defRPr/>
            </a:pPr>
            <a:r>
              <a:rPr lang="en-US" altLang="zh-CN" b="0" dirty="0">
                <a:effectLst/>
                <a:latin typeface="微软雅黑" panose="020B0503020204020204" pitchFamily="34" charset="-122"/>
                <a:ea typeface="微软雅黑" panose="020B0503020204020204" pitchFamily="34" charset="-122"/>
              </a:rPr>
              <a:t>4</a:t>
            </a:r>
            <a:r>
              <a:rPr lang="zh-CN" altLang="en-US" b="0" dirty="0">
                <a:effectLst/>
                <a:latin typeface="微软雅黑" panose="020B0503020204020204" pitchFamily="34" charset="-122"/>
                <a:ea typeface="微软雅黑" panose="020B0503020204020204" pitchFamily="34" charset="-122"/>
              </a:rPr>
              <a:t>）从查找表中</a:t>
            </a:r>
            <a:r>
              <a:rPr lang="zh-CN" altLang="en-US" b="0" dirty="0">
                <a:solidFill>
                  <a:srgbClr val="0070C0"/>
                </a:solidFill>
                <a:effectLst/>
                <a:latin typeface="微软雅黑" panose="020B0503020204020204" pitchFamily="34" charset="-122"/>
                <a:ea typeface="微软雅黑" panose="020B0503020204020204" pitchFamily="34" charset="-122"/>
              </a:rPr>
              <a:t>删去</a:t>
            </a:r>
            <a:r>
              <a:rPr lang="zh-CN" altLang="en-US" b="0" dirty="0">
                <a:effectLst/>
                <a:latin typeface="微软雅黑" panose="020B0503020204020204" pitchFamily="34" charset="-122"/>
                <a:ea typeface="微软雅黑" panose="020B0503020204020204" pitchFamily="34" charset="-122"/>
              </a:rPr>
              <a:t>某个数据元素。</a:t>
            </a:r>
          </a:p>
        </p:txBody>
      </p:sp>
    </p:spTree>
    <p:extLst>
      <p:ext uri="{BB962C8B-B14F-4D97-AF65-F5344CB8AC3E}">
        <p14:creationId xmlns:p14="http://schemas.microsoft.com/office/powerpoint/2010/main" val="7843358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22562"/>
                                        </p:tgtEl>
                                        <p:attrNameLst>
                                          <p:attrName>style.visibility</p:attrName>
                                        </p:attrNameLst>
                                      </p:cBhvr>
                                      <p:to>
                                        <p:strVal val="visible"/>
                                      </p:to>
                                    </p:set>
                                    <p:animEffect transition="in" filter="fade">
                                      <p:cBhvr>
                                        <p:cTn id="7" dur="500"/>
                                        <p:tgtEl>
                                          <p:spTgt spid="322562"/>
                                        </p:tgtEl>
                                      </p:cBhvr>
                                    </p:animEffect>
                                    <p:anim calcmode="lin" valueType="num">
                                      <p:cBhvr>
                                        <p:cTn id="8" dur="500" fill="hold"/>
                                        <p:tgtEl>
                                          <p:spTgt spid="322562"/>
                                        </p:tgtEl>
                                        <p:attrNameLst>
                                          <p:attrName>ppt_x</p:attrName>
                                        </p:attrNameLst>
                                      </p:cBhvr>
                                      <p:tavLst>
                                        <p:tav tm="0">
                                          <p:val>
                                            <p:strVal val="#ppt_x"/>
                                          </p:val>
                                        </p:tav>
                                        <p:tav tm="100000">
                                          <p:val>
                                            <p:strVal val="#ppt_x"/>
                                          </p:val>
                                        </p:tav>
                                      </p:tavLst>
                                    </p:anim>
                                    <p:anim calcmode="lin" valueType="num">
                                      <p:cBhvr>
                                        <p:cTn id="9" dur="500" fill="hold"/>
                                        <p:tgtEl>
                                          <p:spTgt spid="3225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22563">
                                            <p:txEl>
                                              <p:pRg st="0" end="0"/>
                                            </p:txEl>
                                          </p:spTgt>
                                        </p:tgtEl>
                                        <p:attrNameLst>
                                          <p:attrName>style.visibility</p:attrName>
                                        </p:attrNameLst>
                                      </p:cBhvr>
                                      <p:to>
                                        <p:strVal val="visible"/>
                                      </p:to>
                                    </p:set>
                                    <p:animEffect transition="in" filter="fade">
                                      <p:cBhvr>
                                        <p:cTn id="14" dur="500"/>
                                        <p:tgtEl>
                                          <p:spTgt spid="322563">
                                            <p:txEl>
                                              <p:pRg st="0" end="0"/>
                                            </p:txEl>
                                          </p:spTgt>
                                        </p:tgtEl>
                                      </p:cBhvr>
                                    </p:animEffect>
                                    <p:anim calcmode="lin" valueType="num">
                                      <p:cBhvr>
                                        <p:cTn id="15" dur="500" fill="hold"/>
                                        <p:tgtEl>
                                          <p:spTgt spid="32256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225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322563">
                                            <p:txEl>
                                              <p:pRg st="1" end="1"/>
                                            </p:txEl>
                                          </p:spTgt>
                                        </p:tgtEl>
                                        <p:attrNameLst>
                                          <p:attrName>style.visibility</p:attrName>
                                        </p:attrNameLst>
                                      </p:cBhvr>
                                      <p:to>
                                        <p:strVal val="visible"/>
                                      </p:to>
                                    </p:set>
                                    <p:animEffect transition="in" filter="fade">
                                      <p:cBhvr>
                                        <p:cTn id="21" dur="500"/>
                                        <p:tgtEl>
                                          <p:spTgt spid="322563">
                                            <p:txEl>
                                              <p:pRg st="1" end="1"/>
                                            </p:txEl>
                                          </p:spTgt>
                                        </p:tgtEl>
                                      </p:cBhvr>
                                    </p:animEffect>
                                    <p:anim calcmode="lin" valueType="num">
                                      <p:cBhvr>
                                        <p:cTn id="22" dur="500" fill="hold"/>
                                        <p:tgtEl>
                                          <p:spTgt spid="322563">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322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322563">
                                            <p:txEl>
                                              <p:pRg st="2" end="2"/>
                                            </p:txEl>
                                          </p:spTgt>
                                        </p:tgtEl>
                                        <p:attrNameLst>
                                          <p:attrName>style.visibility</p:attrName>
                                        </p:attrNameLst>
                                      </p:cBhvr>
                                      <p:to>
                                        <p:strVal val="visible"/>
                                      </p:to>
                                    </p:set>
                                    <p:animEffect transition="in" filter="fade">
                                      <p:cBhvr>
                                        <p:cTn id="28" dur="500"/>
                                        <p:tgtEl>
                                          <p:spTgt spid="322563">
                                            <p:txEl>
                                              <p:pRg st="2" end="2"/>
                                            </p:txEl>
                                          </p:spTgt>
                                        </p:tgtEl>
                                      </p:cBhvr>
                                    </p:animEffect>
                                    <p:anim calcmode="lin" valueType="num">
                                      <p:cBhvr>
                                        <p:cTn id="29" dur="500" fill="hold"/>
                                        <p:tgtEl>
                                          <p:spTgt spid="322563">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322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322563">
                                            <p:txEl>
                                              <p:pRg st="3" end="3"/>
                                            </p:txEl>
                                          </p:spTgt>
                                        </p:tgtEl>
                                        <p:attrNameLst>
                                          <p:attrName>style.visibility</p:attrName>
                                        </p:attrNameLst>
                                      </p:cBhvr>
                                      <p:to>
                                        <p:strVal val="visible"/>
                                      </p:to>
                                    </p:set>
                                    <p:animEffect transition="in" filter="fade">
                                      <p:cBhvr>
                                        <p:cTn id="35" dur="500"/>
                                        <p:tgtEl>
                                          <p:spTgt spid="322563">
                                            <p:txEl>
                                              <p:pRg st="3" end="3"/>
                                            </p:txEl>
                                          </p:spTgt>
                                        </p:tgtEl>
                                      </p:cBhvr>
                                    </p:animEffect>
                                    <p:anim calcmode="lin" valueType="num">
                                      <p:cBhvr>
                                        <p:cTn id="36" dur="500" fill="hold"/>
                                        <p:tgtEl>
                                          <p:spTgt spid="322563">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32256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2" grpId="0"/>
      <p:bldP spid="322563" grpId="0" build="p"/>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D9132559-2B67-44B1-A55E-9F73170DD42E}"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129</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323586" name="Text Box 2"/>
          <p:cNvSpPr txBox="1">
            <a:spLocks noChangeArrowheads="1"/>
          </p:cNvSpPr>
          <p:nvPr/>
        </p:nvSpPr>
        <p:spPr bwMode="auto">
          <a:xfrm>
            <a:off x="1738786" y="2811543"/>
            <a:ext cx="5184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仅作查询和检索操作的查找表。</a:t>
            </a:r>
          </a:p>
        </p:txBody>
      </p:sp>
      <p:sp>
        <p:nvSpPr>
          <p:cNvPr id="323587" name="Text Box 3"/>
          <p:cNvSpPr txBox="1">
            <a:spLocks noChangeArrowheads="1"/>
          </p:cNvSpPr>
          <p:nvPr/>
        </p:nvSpPr>
        <p:spPr bwMode="auto">
          <a:xfrm>
            <a:off x="1756087" y="2106215"/>
            <a:ext cx="24416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457200" indent="-457200" defTabSz="914400" fontAlgn="base">
              <a:spcBef>
                <a:spcPct val="0"/>
              </a:spcBef>
              <a:spcAft>
                <a:spcPct val="0"/>
              </a:spcAft>
              <a:buClrTx/>
              <a:defRPr/>
            </a:pPr>
            <a:r>
              <a:rPr kumimoji="1" lang="zh-CN" altLang="en-US" b="0" dirty="0">
                <a:solidFill>
                  <a:srgbClr val="010000"/>
                </a:solidFill>
                <a:latin typeface="微软雅黑" panose="020B0503020204020204" pitchFamily="34" charset="-122"/>
                <a:ea typeface="微软雅黑" panose="020B0503020204020204" pitchFamily="34" charset="-122"/>
              </a:rPr>
              <a:t>静态查找表</a:t>
            </a:r>
          </a:p>
        </p:txBody>
      </p:sp>
      <p:sp>
        <p:nvSpPr>
          <p:cNvPr id="323588" name="Text Box 4"/>
          <p:cNvSpPr txBox="1">
            <a:spLocks noChangeArrowheads="1"/>
          </p:cNvSpPr>
          <p:nvPr/>
        </p:nvSpPr>
        <p:spPr bwMode="auto">
          <a:xfrm>
            <a:off x="1375568" y="4484618"/>
            <a:ext cx="9745663" cy="108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lnSpc>
                <a:spcPct val="120000"/>
              </a:lnSpc>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“查询”结果“</a:t>
            </a:r>
            <a:r>
              <a:rPr kumimoji="1" lang="zh-CN" altLang="en-US" b="0" dirty="0">
                <a:solidFill>
                  <a:srgbClr val="006600"/>
                </a:solidFill>
                <a:latin typeface="微软雅黑" panose="020B0503020204020204" pitchFamily="34" charset="-122"/>
                <a:ea typeface="微软雅黑" panose="020B0503020204020204" pitchFamily="34" charset="-122"/>
              </a:rPr>
              <a:t>不在查找表中</a:t>
            </a:r>
            <a:r>
              <a:rPr kumimoji="1" lang="zh-CN" altLang="en-US" b="0" dirty="0">
                <a:solidFill>
                  <a:srgbClr val="010000"/>
                </a:solidFill>
                <a:latin typeface="微软雅黑" panose="020B0503020204020204" pitchFamily="34" charset="-122"/>
                <a:ea typeface="微软雅黑" panose="020B0503020204020204" pitchFamily="34" charset="-122"/>
              </a:rPr>
              <a:t>”</a:t>
            </a:r>
            <a:r>
              <a:rPr kumimoji="1" lang="en-US" altLang="zh-CN" b="0" dirty="0">
                <a:solidFill>
                  <a:srgbClr val="010000"/>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b="0" dirty="0">
                <a:solidFill>
                  <a:srgbClr val="010000"/>
                </a:solidFill>
                <a:latin typeface="微软雅黑" panose="020B0503020204020204" pitchFamily="34" charset="-122"/>
                <a:ea typeface="微软雅黑" panose="020B0503020204020204" pitchFamily="34" charset="-122"/>
              </a:rPr>
              <a:t>数据元素</a:t>
            </a:r>
            <a:r>
              <a:rPr kumimoji="1" lang="zh-CN" altLang="en-US" b="0" dirty="0">
                <a:solidFill>
                  <a:srgbClr val="006600"/>
                </a:solidFill>
                <a:latin typeface="微软雅黑" panose="020B0503020204020204" pitchFamily="34" charset="-122"/>
                <a:ea typeface="微软雅黑" panose="020B0503020204020204" pitchFamily="34" charset="-122"/>
              </a:rPr>
              <a:t>插入到</a:t>
            </a:r>
            <a:r>
              <a:rPr kumimoji="1" lang="zh-CN" altLang="en-US" b="0" dirty="0">
                <a:solidFill>
                  <a:srgbClr val="010000"/>
                </a:solidFill>
                <a:latin typeface="微软雅黑" panose="020B0503020204020204" pitchFamily="34" charset="-122"/>
                <a:ea typeface="微软雅黑" panose="020B0503020204020204" pitchFamily="34" charset="-122"/>
              </a:rPr>
              <a:t>查找表中；</a:t>
            </a:r>
            <a:endParaRPr kumimoji="1" lang="en-US" altLang="zh-CN" b="0" dirty="0">
              <a:solidFill>
                <a:srgbClr val="010000"/>
              </a:solidFill>
              <a:latin typeface="微软雅黑" panose="020B0503020204020204" pitchFamily="34" charset="-122"/>
              <a:ea typeface="微软雅黑" panose="020B0503020204020204" pitchFamily="34" charset="-122"/>
            </a:endParaRPr>
          </a:p>
          <a:p>
            <a:pPr defTabSz="914400" fontAlgn="base">
              <a:lnSpc>
                <a:spcPct val="120000"/>
              </a:lnSpc>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“查询”结果为“</a:t>
            </a:r>
            <a:r>
              <a:rPr kumimoji="1" lang="zh-CN" altLang="en-US" b="0" dirty="0">
                <a:solidFill>
                  <a:srgbClr val="9900CC"/>
                </a:solidFill>
                <a:latin typeface="微软雅黑" panose="020B0503020204020204" pitchFamily="34" charset="-122"/>
                <a:ea typeface="微软雅黑" panose="020B0503020204020204" pitchFamily="34" charset="-122"/>
              </a:rPr>
              <a:t>在查找表中</a:t>
            </a:r>
            <a:r>
              <a:rPr kumimoji="1" lang="zh-CN" altLang="en-US" b="0" dirty="0">
                <a:solidFill>
                  <a:srgbClr val="010000"/>
                </a:solidFill>
                <a:latin typeface="微软雅黑" panose="020B0503020204020204" pitchFamily="34" charset="-122"/>
                <a:ea typeface="微软雅黑" panose="020B0503020204020204" pitchFamily="34" charset="-122"/>
              </a:rPr>
              <a:t>”的数据元素</a:t>
            </a:r>
            <a:r>
              <a:rPr kumimoji="1" lang="en-US" altLang="zh-CN" b="0" dirty="0">
                <a:solidFill>
                  <a:srgbClr val="010000"/>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b="0" dirty="0">
                <a:solidFill>
                  <a:srgbClr val="9900CC"/>
                </a:solidFill>
                <a:latin typeface="微软雅黑" panose="020B0503020204020204" pitchFamily="34" charset="-122"/>
                <a:ea typeface="微软雅黑" panose="020B0503020204020204" pitchFamily="34" charset="-122"/>
              </a:rPr>
              <a:t>删除</a:t>
            </a:r>
            <a:r>
              <a:rPr kumimoji="1" lang="zh-CN" altLang="en-US" b="0" dirty="0">
                <a:solidFill>
                  <a:srgbClr val="9900CC"/>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zh-CN" altLang="en-US" b="0" dirty="0">
              <a:solidFill>
                <a:srgbClr val="010000"/>
              </a:solidFill>
              <a:latin typeface="微软雅黑" panose="020B0503020204020204" pitchFamily="34" charset="-122"/>
              <a:ea typeface="微软雅黑" panose="020B0503020204020204" pitchFamily="34" charset="-122"/>
            </a:endParaRPr>
          </a:p>
        </p:txBody>
      </p:sp>
      <p:sp>
        <p:nvSpPr>
          <p:cNvPr id="323589" name="Text Box 5"/>
          <p:cNvSpPr txBox="1">
            <a:spLocks noChangeArrowheads="1"/>
          </p:cNvSpPr>
          <p:nvPr/>
        </p:nvSpPr>
        <p:spPr bwMode="auto">
          <a:xfrm>
            <a:off x="1756088" y="3819455"/>
            <a:ext cx="24416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457200" indent="-457200" defTabSz="914400" fontAlgn="base">
              <a:spcBef>
                <a:spcPct val="0"/>
              </a:spcBef>
              <a:spcAft>
                <a:spcPct val="0"/>
              </a:spcAft>
              <a:buClrTx/>
              <a:defRPr/>
            </a:pPr>
            <a:r>
              <a:rPr kumimoji="1" lang="zh-CN" altLang="en-US" b="0" dirty="0">
                <a:solidFill>
                  <a:srgbClr val="010000"/>
                </a:solidFill>
                <a:latin typeface="微软雅黑" panose="020B0503020204020204" pitchFamily="34" charset="-122"/>
                <a:ea typeface="微软雅黑" panose="020B0503020204020204" pitchFamily="34" charset="-122"/>
              </a:rPr>
              <a:t>动态查找表</a:t>
            </a:r>
          </a:p>
        </p:txBody>
      </p:sp>
      <p:sp>
        <p:nvSpPr>
          <p:cNvPr id="323592" name="Text Box 8"/>
          <p:cNvSpPr txBox="1">
            <a:spLocks noChangeArrowheads="1"/>
          </p:cNvSpPr>
          <p:nvPr/>
        </p:nvSpPr>
        <p:spPr bwMode="auto">
          <a:xfrm>
            <a:off x="1715081" y="1220134"/>
            <a:ext cx="2492991"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defPPr>
              <a:defRPr lang="zh-CN"/>
            </a:defPPr>
            <a:lvl1pPr algn="ctr" defTabSz="914400" eaLnBrk="1" fontAlgn="auto" latinLnBrk="0" hangingPunct="1">
              <a:lnSpc>
                <a:spcPct val="90000"/>
              </a:lnSpc>
              <a:spcAft>
                <a:spcPts val="0"/>
              </a:spcAft>
              <a:buNone/>
              <a:defRPr sz="3600">
                <a:solidFill>
                  <a:srgbClr val="5B9BD5">
                    <a:lumMod val="75000"/>
                  </a:srgbClr>
                </a:solidFill>
                <a:latin typeface="微软雅黑" panose="020B0503020204020204" pitchFamily="34" charset="-122"/>
                <a:ea typeface="微软雅黑" panose="020B0503020204020204" pitchFamily="34" charset="-122"/>
                <a:cs typeface="+mj-cs"/>
              </a:defRPr>
            </a:lvl1pPr>
          </a:lstStyle>
          <a:p>
            <a:pPr>
              <a:spcBef>
                <a:spcPct val="0"/>
              </a:spcBef>
              <a:defRPr/>
            </a:pPr>
            <a:r>
              <a:rPr lang="zh-CN" altLang="en-US" dirty="0"/>
              <a:t>查找表分类</a:t>
            </a:r>
            <a:endParaRPr lang="en-US" altLang="zh-CN" dirty="0"/>
          </a:p>
        </p:txBody>
      </p:sp>
    </p:spTree>
    <p:extLst>
      <p:ext uri="{BB962C8B-B14F-4D97-AF65-F5344CB8AC3E}">
        <p14:creationId xmlns:p14="http://schemas.microsoft.com/office/powerpoint/2010/main" val="23874431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3592"/>
                                        </p:tgtEl>
                                        <p:attrNameLst>
                                          <p:attrName>style.visibility</p:attrName>
                                        </p:attrNameLst>
                                      </p:cBhvr>
                                      <p:to>
                                        <p:strVal val="visible"/>
                                      </p:to>
                                    </p:set>
                                    <p:anim calcmode="lin" valueType="num">
                                      <p:cBhvr additive="base">
                                        <p:cTn id="7" dur="500" fill="hold"/>
                                        <p:tgtEl>
                                          <p:spTgt spid="323592"/>
                                        </p:tgtEl>
                                        <p:attrNameLst>
                                          <p:attrName>ppt_x</p:attrName>
                                        </p:attrNameLst>
                                      </p:cBhvr>
                                      <p:tavLst>
                                        <p:tav tm="0">
                                          <p:val>
                                            <p:strVal val="0-#ppt_w/2"/>
                                          </p:val>
                                        </p:tav>
                                        <p:tav tm="100000">
                                          <p:val>
                                            <p:strVal val="#ppt_x"/>
                                          </p:val>
                                        </p:tav>
                                      </p:tavLst>
                                    </p:anim>
                                    <p:anim calcmode="lin" valueType="num">
                                      <p:cBhvr additive="base">
                                        <p:cTn id="8" dur="500" fill="hold"/>
                                        <p:tgtEl>
                                          <p:spTgt spid="32359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23587"/>
                                        </p:tgtEl>
                                        <p:attrNameLst>
                                          <p:attrName>style.visibility</p:attrName>
                                        </p:attrNameLst>
                                      </p:cBhvr>
                                      <p:to>
                                        <p:strVal val="visible"/>
                                      </p:to>
                                    </p:set>
                                    <p:animEffect transition="in" filter="wipe(left)">
                                      <p:cBhvr>
                                        <p:cTn id="12" dur="500"/>
                                        <p:tgtEl>
                                          <p:spTgt spid="323587"/>
                                        </p:tgtEl>
                                      </p:cBhvr>
                                    </p:animEffect>
                                  </p:childTnLst>
                                </p:cTn>
                              </p:par>
                            </p:childTnLst>
                          </p:cTn>
                        </p:par>
                        <p:par>
                          <p:cTn id="13" fill="hold" nodeType="afterGroup">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23589"/>
                                        </p:tgtEl>
                                        <p:attrNameLst>
                                          <p:attrName>style.visibility</p:attrName>
                                        </p:attrNameLst>
                                      </p:cBhvr>
                                      <p:to>
                                        <p:strVal val="visible"/>
                                      </p:to>
                                    </p:set>
                                    <p:animEffect transition="in" filter="wipe(left)">
                                      <p:cBhvr>
                                        <p:cTn id="16" dur="500"/>
                                        <p:tgtEl>
                                          <p:spTgt spid="32358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23586"/>
                                        </p:tgtEl>
                                        <p:attrNameLst>
                                          <p:attrName>style.visibility</p:attrName>
                                        </p:attrNameLst>
                                      </p:cBhvr>
                                      <p:to>
                                        <p:strVal val="visible"/>
                                      </p:to>
                                    </p:set>
                                    <p:animEffect transition="in" filter="wipe(left)">
                                      <p:cBhvr>
                                        <p:cTn id="21" dur="500"/>
                                        <p:tgtEl>
                                          <p:spTgt spid="32358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323588"/>
                                        </p:tgtEl>
                                        <p:attrNameLst>
                                          <p:attrName>style.visibility</p:attrName>
                                        </p:attrNameLst>
                                      </p:cBhvr>
                                      <p:to>
                                        <p:strVal val="visible"/>
                                      </p:to>
                                    </p:set>
                                    <p:animEffect transition="in" filter="slide(fromBottom)">
                                      <p:cBhvr>
                                        <p:cTn id="26" dur="500"/>
                                        <p:tgtEl>
                                          <p:spTgt spid="323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6" grpId="0" autoUpdateAnimBg="0"/>
      <p:bldP spid="323587" grpId="0" autoUpdateAnimBg="0"/>
      <p:bldP spid="323588" grpId="0" autoUpdateAnimBg="0"/>
      <p:bldP spid="323589" grpId="0" autoUpdateAnimBg="0"/>
      <p:bldP spid="323592"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255" y="394344"/>
            <a:ext cx="5064953" cy="1695631"/>
          </a:xfrm>
        </p:spPr>
        <p:txBody>
          <a:bodyPr/>
          <a:lstStyle/>
          <a:p>
            <a:r>
              <a:rPr lang="zh-CN" altLang="en-US" dirty="0"/>
              <a:t>输出</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736952703"/>
              </p:ext>
            </p:extLst>
          </p:nvPr>
        </p:nvGraphicFramePr>
        <p:xfrm>
          <a:off x="4958080" y="1546819"/>
          <a:ext cx="5340672" cy="5076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a:off x="1945824" y="2503212"/>
            <a:ext cx="2304256" cy="1077218"/>
          </a:xfrm>
          <a:prstGeom prst="rect">
            <a:avLst/>
          </a:prstGeom>
          <a:noFill/>
        </p:spPr>
        <p:txBody>
          <a:bodyPr wrap="square" rtlCol="0">
            <a:spAutoFit/>
          </a:bodyPr>
          <a:lstStyle/>
          <a:p>
            <a:r>
              <a:rPr lang="zh-CN" altLang="en-US" sz="3200" dirty="0"/>
              <a:t>电话号码薄</a:t>
            </a:r>
            <a:r>
              <a:rPr lang="zh-CN" altLang="en-US" sz="3200" dirty="0">
                <a:solidFill>
                  <a:srgbClr val="FF0000"/>
                </a:solidFill>
              </a:rPr>
              <a:t>排序结果</a:t>
            </a:r>
          </a:p>
        </p:txBody>
      </p:sp>
      <p:sp>
        <p:nvSpPr>
          <p:cNvPr id="6" name="文本框 5"/>
          <p:cNvSpPr txBox="1"/>
          <p:nvPr/>
        </p:nvSpPr>
        <p:spPr>
          <a:xfrm>
            <a:off x="5402208" y="949773"/>
            <a:ext cx="2304256" cy="584775"/>
          </a:xfrm>
          <a:prstGeom prst="rect">
            <a:avLst/>
          </a:prstGeom>
          <a:noFill/>
        </p:spPr>
        <p:txBody>
          <a:bodyPr wrap="square" rtlCol="0">
            <a:spAutoFit/>
          </a:bodyPr>
          <a:lstStyle/>
          <a:p>
            <a:r>
              <a:rPr lang="zh-CN" altLang="en-US" sz="3200" dirty="0">
                <a:solidFill>
                  <a:srgbClr val="FF0000"/>
                </a:solidFill>
              </a:rPr>
              <a:t>查询结果</a:t>
            </a:r>
          </a:p>
        </p:txBody>
      </p:sp>
    </p:spTree>
    <p:extLst>
      <p:ext uri="{BB962C8B-B14F-4D97-AF65-F5344CB8AC3E}">
        <p14:creationId xmlns:p14="http://schemas.microsoft.com/office/powerpoint/2010/main" val="6086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0BDB57A7-82E7-408B-AE12-A622417B3D29}"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130</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324610" name="Text Box 2"/>
          <p:cNvSpPr txBox="1">
            <a:spLocks noChangeArrowheads="1"/>
          </p:cNvSpPr>
          <p:nvPr/>
        </p:nvSpPr>
        <p:spPr bwMode="auto">
          <a:xfrm>
            <a:off x="1922463" y="2088306"/>
            <a:ext cx="77597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lnSpc>
                <a:spcPct val="120000"/>
              </a:lnSpc>
              <a:spcBef>
                <a:spcPct val="0"/>
              </a:spcBef>
              <a:spcAft>
                <a:spcPct val="0"/>
              </a:spcAft>
              <a:buClrTx/>
              <a:buFontTx/>
              <a:buNone/>
              <a:defRPr/>
            </a:pPr>
            <a:r>
              <a:rPr kumimoji="1" lang="zh-CN" altLang="en-US" b="0" dirty="0">
                <a:solidFill>
                  <a:srgbClr val="0070C0"/>
                </a:solidFill>
                <a:latin typeface="微软雅黑" panose="020B0503020204020204" pitchFamily="34" charset="-122"/>
                <a:ea typeface="微软雅黑" panose="020B0503020204020204" pitchFamily="34" charset="-122"/>
              </a:rPr>
              <a:t>关键字</a:t>
            </a:r>
            <a:r>
              <a:rPr kumimoji="1" lang="zh-CN" altLang="en-US" b="0" dirty="0">
                <a:solidFill>
                  <a:srgbClr val="010000"/>
                </a:solidFill>
                <a:latin typeface="微软雅黑" panose="020B0503020204020204" pitchFamily="34" charset="-122"/>
                <a:ea typeface="微软雅黑" panose="020B0503020204020204" pitchFamily="34" charset="-122"/>
              </a:rPr>
              <a:t>：是数据元素中某个</a:t>
            </a:r>
            <a:r>
              <a:rPr kumimoji="1" lang="zh-CN" altLang="en-US" b="0" dirty="0">
                <a:solidFill>
                  <a:srgbClr val="660033"/>
                </a:solidFill>
                <a:latin typeface="微软雅黑" panose="020B0503020204020204" pitchFamily="34" charset="-122"/>
                <a:ea typeface="微软雅黑" panose="020B0503020204020204" pitchFamily="34" charset="-122"/>
              </a:rPr>
              <a:t>数据项</a:t>
            </a:r>
            <a:r>
              <a:rPr kumimoji="1" lang="zh-CN" altLang="en-US" b="0" dirty="0">
                <a:solidFill>
                  <a:srgbClr val="010000"/>
                </a:solidFill>
                <a:latin typeface="微软雅黑" panose="020B0503020204020204" pitchFamily="34" charset="-122"/>
                <a:ea typeface="微软雅黑" panose="020B0503020204020204" pitchFamily="34" charset="-122"/>
              </a:rPr>
              <a:t>的值，用以</a:t>
            </a:r>
            <a:r>
              <a:rPr kumimoji="1" lang="zh-CN" altLang="en-US" b="0" dirty="0">
                <a:solidFill>
                  <a:srgbClr val="660033"/>
                </a:solidFill>
                <a:latin typeface="微软雅黑" panose="020B0503020204020204" pitchFamily="34" charset="-122"/>
                <a:ea typeface="微软雅黑" panose="020B0503020204020204" pitchFamily="34" charset="-122"/>
              </a:rPr>
              <a:t>标识</a:t>
            </a:r>
            <a:r>
              <a:rPr kumimoji="1" lang="zh-CN" altLang="en-US" b="0" dirty="0">
                <a:solidFill>
                  <a:srgbClr val="010000"/>
                </a:solidFill>
                <a:latin typeface="微软雅黑" panose="020B0503020204020204" pitchFamily="34" charset="-122"/>
                <a:ea typeface="微软雅黑" panose="020B0503020204020204" pitchFamily="34" charset="-122"/>
              </a:rPr>
              <a:t>一个数据元素。</a:t>
            </a:r>
          </a:p>
        </p:txBody>
      </p:sp>
      <p:sp>
        <p:nvSpPr>
          <p:cNvPr id="324611" name="Text Box 3"/>
          <p:cNvSpPr txBox="1">
            <a:spLocks noChangeArrowheads="1"/>
          </p:cNvSpPr>
          <p:nvPr/>
        </p:nvSpPr>
        <p:spPr bwMode="auto">
          <a:xfrm>
            <a:off x="1922463" y="892919"/>
            <a:ext cx="7848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lang="zh-CN" altLang="pt-BR" b="0" dirty="0">
                <a:solidFill>
                  <a:srgbClr val="010000"/>
                </a:solidFill>
                <a:latin typeface="微软雅黑" panose="020B0503020204020204" pitchFamily="34" charset="-122"/>
                <a:ea typeface="微软雅黑" panose="020B0503020204020204" pitchFamily="34" charset="-122"/>
              </a:rPr>
              <a:t>查找过程中，往往是依据数据元素的某个数据项进行查找，这个数据项通常是数据的</a:t>
            </a:r>
            <a:r>
              <a:rPr lang="zh-CN" altLang="pt-BR" b="0" dirty="0">
                <a:solidFill>
                  <a:srgbClr val="0070C0"/>
                </a:solidFill>
                <a:latin typeface="微软雅黑" panose="020B0503020204020204" pitchFamily="34" charset="-122"/>
                <a:ea typeface="微软雅黑" panose="020B0503020204020204" pitchFamily="34" charset="-122"/>
              </a:rPr>
              <a:t>关键字</a:t>
            </a:r>
            <a:r>
              <a:rPr lang="zh-CN" altLang="pt-BR" b="0" dirty="0">
                <a:solidFill>
                  <a:srgbClr val="010000"/>
                </a:solidFill>
                <a:latin typeface="微软雅黑" panose="020B0503020204020204" pitchFamily="34" charset="-122"/>
                <a:ea typeface="微软雅黑" panose="020B0503020204020204" pitchFamily="34" charset="-122"/>
              </a:rPr>
              <a:t>。</a:t>
            </a:r>
            <a:endParaRPr kumimoji="1" lang="zh-CN" altLang="en-US" b="0" dirty="0">
              <a:solidFill>
                <a:srgbClr val="FF00FF"/>
              </a:solidFill>
              <a:latin typeface="微软雅黑" panose="020B0503020204020204" pitchFamily="34" charset="-122"/>
              <a:ea typeface="微软雅黑" panose="020B0503020204020204" pitchFamily="34" charset="-122"/>
            </a:endParaRPr>
          </a:p>
        </p:txBody>
      </p:sp>
      <p:sp>
        <p:nvSpPr>
          <p:cNvPr id="324612" name="Text Box 4"/>
          <p:cNvSpPr txBox="1">
            <a:spLocks noChangeArrowheads="1"/>
          </p:cNvSpPr>
          <p:nvPr/>
        </p:nvSpPr>
        <p:spPr bwMode="auto">
          <a:xfrm>
            <a:off x="1487488" y="3423394"/>
            <a:ext cx="828357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lnSpc>
                <a:spcPct val="120000"/>
              </a:lnSpc>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    若关键字能</a:t>
            </a:r>
            <a:r>
              <a:rPr kumimoji="1" lang="zh-CN" altLang="en-US" b="0" dirty="0">
                <a:solidFill>
                  <a:srgbClr val="0070C0"/>
                </a:solidFill>
                <a:latin typeface="微软雅黑" panose="020B0503020204020204" pitchFamily="34" charset="-122"/>
                <a:ea typeface="微软雅黑" panose="020B0503020204020204" pitchFamily="34" charset="-122"/>
              </a:rPr>
              <a:t>标识唯一的</a:t>
            </a:r>
            <a:r>
              <a:rPr kumimoji="1" lang="zh-CN" altLang="en-US" b="0" dirty="0">
                <a:solidFill>
                  <a:srgbClr val="010000"/>
                </a:solidFill>
                <a:latin typeface="微软雅黑" panose="020B0503020204020204" pitchFamily="34" charset="-122"/>
                <a:ea typeface="微软雅黑" panose="020B0503020204020204" pitchFamily="34" charset="-122"/>
              </a:rPr>
              <a:t>一个数据元素，</a:t>
            </a:r>
          </a:p>
          <a:p>
            <a:pPr defTabSz="914400" fontAlgn="base">
              <a:lnSpc>
                <a:spcPct val="120000"/>
              </a:lnSpc>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    则称谓</a:t>
            </a:r>
            <a:r>
              <a:rPr kumimoji="1" lang="zh-CN" altLang="en-US" dirty="0">
                <a:solidFill>
                  <a:srgbClr val="0070C0"/>
                </a:solidFill>
                <a:latin typeface="微软雅黑" panose="020B0503020204020204" pitchFamily="34" charset="-122"/>
                <a:ea typeface="微软雅黑" panose="020B0503020204020204" pitchFamily="34" charset="-122"/>
              </a:rPr>
              <a:t>主关键字。</a:t>
            </a:r>
          </a:p>
        </p:txBody>
      </p:sp>
      <p:sp>
        <p:nvSpPr>
          <p:cNvPr id="324613" name="Text Box 5"/>
          <p:cNvSpPr txBox="1">
            <a:spLocks noChangeArrowheads="1"/>
          </p:cNvSpPr>
          <p:nvPr/>
        </p:nvSpPr>
        <p:spPr bwMode="auto">
          <a:xfrm>
            <a:off x="1487488" y="4725144"/>
            <a:ext cx="821055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lnSpc>
                <a:spcPct val="120000"/>
              </a:lnSpc>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    若关键字能</a:t>
            </a:r>
            <a:r>
              <a:rPr kumimoji="1" lang="zh-CN" altLang="en-US" b="0" dirty="0">
                <a:solidFill>
                  <a:srgbClr val="660033"/>
                </a:solidFill>
                <a:latin typeface="微软雅黑" panose="020B0503020204020204" pitchFamily="34" charset="-122"/>
                <a:ea typeface="微软雅黑" panose="020B0503020204020204" pitchFamily="34" charset="-122"/>
              </a:rPr>
              <a:t>标识若干</a:t>
            </a:r>
            <a:r>
              <a:rPr kumimoji="1" lang="zh-CN" altLang="en-US" b="0" dirty="0">
                <a:solidFill>
                  <a:srgbClr val="010000"/>
                </a:solidFill>
                <a:latin typeface="微软雅黑" panose="020B0503020204020204" pitchFamily="34" charset="-122"/>
                <a:ea typeface="微软雅黑" panose="020B0503020204020204" pitchFamily="34" charset="-122"/>
              </a:rPr>
              <a:t>个数据元素，</a:t>
            </a:r>
          </a:p>
          <a:p>
            <a:pPr defTabSz="914400" fontAlgn="base">
              <a:lnSpc>
                <a:spcPct val="120000"/>
              </a:lnSpc>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    则称谓</a:t>
            </a:r>
            <a:r>
              <a:rPr kumimoji="1" lang="zh-CN" altLang="en-US" dirty="0">
                <a:solidFill>
                  <a:srgbClr val="0070C0"/>
                </a:solidFill>
                <a:latin typeface="微软雅黑" panose="020B0503020204020204" pitchFamily="34" charset="-122"/>
                <a:ea typeface="微软雅黑" panose="020B0503020204020204" pitchFamily="34" charset="-122"/>
              </a:rPr>
              <a:t>次关键字。</a:t>
            </a:r>
          </a:p>
        </p:txBody>
      </p:sp>
      <p:sp>
        <p:nvSpPr>
          <p:cNvPr id="2" name="文本框 1"/>
          <p:cNvSpPr txBox="1">
            <a:spLocks noChangeArrowheads="1"/>
          </p:cNvSpPr>
          <p:nvPr/>
        </p:nvSpPr>
        <p:spPr bwMode="auto">
          <a:xfrm>
            <a:off x="1948570" y="6027011"/>
            <a:ext cx="36968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0"/>
              </a:spcBef>
              <a:spcAft>
                <a:spcPct val="0"/>
              </a:spcAft>
              <a:buClrTx/>
              <a:buFontTx/>
              <a:buNone/>
              <a:defRPr/>
            </a:pPr>
            <a:r>
              <a:rPr lang="zh-CN" altLang="en-US" sz="1800" b="0" dirty="0">
                <a:solidFill>
                  <a:srgbClr val="010000"/>
                </a:solidFill>
                <a:latin typeface="微软雅黑" panose="020B0503020204020204" pitchFamily="34" charset="-122"/>
                <a:ea typeface="微软雅黑" panose="020B0503020204020204" pitchFamily="34" charset="-122"/>
              </a:rPr>
              <a:t>张三  </a:t>
            </a:r>
            <a:r>
              <a:rPr lang="en-US" altLang="zh-CN" sz="1800" b="0" dirty="0">
                <a:solidFill>
                  <a:srgbClr val="010000"/>
                </a:solidFill>
                <a:latin typeface="微软雅黑" panose="020B0503020204020204" pitchFamily="34" charset="-122"/>
                <a:ea typeface="微软雅黑" panose="020B0503020204020204" pitchFamily="34" charset="-122"/>
              </a:rPr>
              <a:t>2016010002 </a:t>
            </a:r>
            <a:r>
              <a:rPr lang="zh-CN" altLang="en-US" sz="1800" b="0" dirty="0">
                <a:solidFill>
                  <a:srgbClr val="010000"/>
                </a:solidFill>
                <a:latin typeface="微软雅黑" panose="020B0503020204020204" pitchFamily="34" charset="-122"/>
                <a:ea typeface="微软雅黑" panose="020B0503020204020204" pitchFamily="34" charset="-122"/>
              </a:rPr>
              <a:t>男 成都  </a:t>
            </a:r>
            <a:r>
              <a:rPr lang="en-US" altLang="zh-CN" sz="1800" b="0" dirty="0">
                <a:solidFill>
                  <a:srgbClr val="010000"/>
                </a:solidFill>
                <a:latin typeface="微软雅黑" panose="020B0503020204020204" pitchFamily="34" charset="-122"/>
                <a:ea typeface="微软雅黑" panose="020B0503020204020204" pitchFamily="34" charset="-122"/>
              </a:rPr>
              <a:t>1.75  </a:t>
            </a:r>
            <a:endParaRPr lang="zh-CN" altLang="en-US" sz="1800" b="0" dirty="0">
              <a:solidFill>
                <a:srgbClr val="010000"/>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487488" y="1015497"/>
            <a:ext cx="0" cy="525658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5654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324611"/>
                                        </p:tgtEl>
                                        <p:attrNameLst>
                                          <p:attrName>style.visibility</p:attrName>
                                        </p:attrNameLst>
                                      </p:cBhvr>
                                      <p:to>
                                        <p:strVal val="visible"/>
                                      </p:to>
                                    </p:set>
                                    <p:anim calcmode="lin" valueType="num">
                                      <p:cBhvr>
                                        <p:cTn id="7" dur="500" fill="hold"/>
                                        <p:tgtEl>
                                          <p:spTgt spid="324611"/>
                                        </p:tgtEl>
                                        <p:attrNameLst>
                                          <p:attrName>ppt_x</p:attrName>
                                        </p:attrNameLst>
                                      </p:cBhvr>
                                      <p:tavLst>
                                        <p:tav tm="0">
                                          <p:val>
                                            <p:strVal val="#ppt_x"/>
                                          </p:val>
                                        </p:tav>
                                        <p:tav tm="100000">
                                          <p:val>
                                            <p:strVal val="#ppt_x"/>
                                          </p:val>
                                        </p:tav>
                                      </p:tavLst>
                                    </p:anim>
                                    <p:anim calcmode="lin" valueType="num">
                                      <p:cBhvr>
                                        <p:cTn id="8" dur="500" fill="hold"/>
                                        <p:tgtEl>
                                          <p:spTgt spid="324611"/>
                                        </p:tgtEl>
                                        <p:attrNameLst>
                                          <p:attrName>ppt_y</p:attrName>
                                        </p:attrNameLst>
                                      </p:cBhvr>
                                      <p:tavLst>
                                        <p:tav tm="0">
                                          <p:val>
                                            <p:strVal val="#ppt_y-#ppt_h/2"/>
                                          </p:val>
                                        </p:tav>
                                        <p:tav tm="100000">
                                          <p:val>
                                            <p:strVal val="#ppt_y"/>
                                          </p:val>
                                        </p:tav>
                                      </p:tavLst>
                                    </p:anim>
                                    <p:anim calcmode="lin" valueType="num">
                                      <p:cBhvr>
                                        <p:cTn id="9" dur="500" fill="hold"/>
                                        <p:tgtEl>
                                          <p:spTgt spid="324611"/>
                                        </p:tgtEl>
                                        <p:attrNameLst>
                                          <p:attrName>ppt_w</p:attrName>
                                        </p:attrNameLst>
                                      </p:cBhvr>
                                      <p:tavLst>
                                        <p:tav tm="0">
                                          <p:val>
                                            <p:strVal val="#ppt_w"/>
                                          </p:val>
                                        </p:tav>
                                        <p:tav tm="100000">
                                          <p:val>
                                            <p:strVal val="#ppt_w"/>
                                          </p:val>
                                        </p:tav>
                                      </p:tavLst>
                                    </p:anim>
                                    <p:anim calcmode="lin" valueType="num">
                                      <p:cBhvr>
                                        <p:cTn id="10" dur="500" fill="hold"/>
                                        <p:tgtEl>
                                          <p:spTgt spid="324611"/>
                                        </p:tgtEl>
                                        <p:attrNameLst>
                                          <p:attrName>ppt_h</p:attrName>
                                        </p:attrNameLst>
                                      </p:cBhvr>
                                      <p:tavLst>
                                        <p:tav tm="0">
                                          <p:val>
                                            <p:fltVal val="0"/>
                                          </p:val>
                                        </p:tav>
                                        <p:tav tm="100000">
                                          <p:val>
                                            <p:strVal val="#ppt_h"/>
                                          </p:val>
                                        </p:tav>
                                      </p:tavLst>
                                    </p:anim>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24610"/>
                                        </p:tgtEl>
                                        <p:attrNameLst>
                                          <p:attrName>style.visibility</p:attrName>
                                        </p:attrNameLst>
                                      </p:cBhvr>
                                      <p:to>
                                        <p:strVal val="visible"/>
                                      </p:to>
                                    </p:set>
                                    <p:anim calcmode="lin" valueType="num">
                                      <p:cBhvr additive="base">
                                        <p:cTn id="18" dur="500" fill="hold"/>
                                        <p:tgtEl>
                                          <p:spTgt spid="324610"/>
                                        </p:tgtEl>
                                        <p:attrNameLst>
                                          <p:attrName>ppt_x</p:attrName>
                                        </p:attrNameLst>
                                      </p:cBhvr>
                                      <p:tavLst>
                                        <p:tav tm="0">
                                          <p:val>
                                            <p:strVal val="1+#ppt_w/2"/>
                                          </p:val>
                                        </p:tav>
                                        <p:tav tm="100000">
                                          <p:val>
                                            <p:strVal val="#ppt_x"/>
                                          </p:val>
                                        </p:tav>
                                      </p:tavLst>
                                    </p:anim>
                                    <p:anim calcmode="lin" valueType="num">
                                      <p:cBhvr additive="base">
                                        <p:cTn id="19" dur="500" fill="hold"/>
                                        <p:tgtEl>
                                          <p:spTgt spid="32461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4" fill="hold" grpId="0" nodeType="clickEffect">
                                  <p:stCondLst>
                                    <p:cond delay="0"/>
                                  </p:stCondLst>
                                  <p:childTnLst>
                                    <p:set>
                                      <p:cBhvr>
                                        <p:cTn id="23" dur="1" fill="hold">
                                          <p:stCondLst>
                                            <p:cond delay="0"/>
                                          </p:stCondLst>
                                        </p:cTn>
                                        <p:tgtEl>
                                          <p:spTgt spid="324612"/>
                                        </p:tgtEl>
                                        <p:attrNameLst>
                                          <p:attrName>style.visibility</p:attrName>
                                        </p:attrNameLst>
                                      </p:cBhvr>
                                      <p:to>
                                        <p:strVal val="visible"/>
                                      </p:to>
                                    </p:set>
                                    <p:anim calcmode="lin" valueType="num">
                                      <p:cBhvr>
                                        <p:cTn id="24" dur="500" fill="hold"/>
                                        <p:tgtEl>
                                          <p:spTgt spid="324612"/>
                                        </p:tgtEl>
                                        <p:attrNameLst>
                                          <p:attrName>ppt_x</p:attrName>
                                        </p:attrNameLst>
                                      </p:cBhvr>
                                      <p:tavLst>
                                        <p:tav tm="0">
                                          <p:val>
                                            <p:strVal val="#ppt_x"/>
                                          </p:val>
                                        </p:tav>
                                        <p:tav tm="100000">
                                          <p:val>
                                            <p:strVal val="#ppt_x"/>
                                          </p:val>
                                        </p:tav>
                                      </p:tavLst>
                                    </p:anim>
                                    <p:anim calcmode="lin" valueType="num">
                                      <p:cBhvr>
                                        <p:cTn id="25" dur="500" fill="hold"/>
                                        <p:tgtEl>
                                          <p:spTgt spid="324612"/>
                                        </p:tgtEl>
                                        <p:attrNameLst>
                                          <p:attrName>ppt_y</p:attrName>
                                        </p:attrNameLst>
                                      </p:cBhvr>
                                      <p:tavLst>
                                        <p:tav tm="0">
                                          <p:val>
                                            <p:strVal val="#ppt_y+#ppt_h/2"/>
                                          </p:val>
                                        </p:tav>
                                        <p:tav tm="100000">
                                          <p:val>
                                            <p:strVal val="#ppt_y"/>
                                          </p:val>
                                        </p:tav>
                                      </p:tavLst>
                                    </p:anim>
                                    <p:anim calcmode="lin" valueType="num">
                                      <p:cBhvr>
                                        <p:cTn id="26" dur="500" fill="hold"/>
                                        <p:tgtEl>
                                          <p:spTgt spid="324612"/>
                                        </p:tgtEl>
                                        <p:attrNameLst>
                                          <p:attrName>ppt_w</p:attrName>
                                        </p:attrNameLst>
                                      </p:cBhvr>
                                      <p:tavLst>
                                        <p:tav tm="0">
                                          <p:val>
                                            <p:strVal val="#ppt_w"/>
                                          </p:val>
                                        </p:tav>
                                        <p:tav tm="100000">
                                          <p:val>
                                            <p:strVal val="#ppt_w"/>
                                          </p:val>
                                        </p:tav>
                                      </p:tavLst>
                                    </p:anim>
                                    <p:anim calcmode="lin" valueType="num">
                                      <p:cBhvr>
                                        <p:cTn id="27" dur="500" fill="hold"/>
                                        <p:tgtEl>
                                          <p:spTgt spid="324612"/>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4" fill="hold" grpId="0" nodeType="clickEffect">
                                  <p:stCondLst>
                                    <p:cond delay="0"/>
                                  </p:stCondLst>
                                  <p:childTnLst>
                                    <p:set>
                                      <p:cBhvr>
                                        <p:cTn id="31" dur="1" fill="hold">
                                          <p:stCondLst>
                                            <p:cond delay="0"/>
                                          </p:stCondLst>
                                        </p:cTn>
                                        <p:tgtEl>
                                          <p:spTgt spid="324613"/>
                                        </p:tgtEl>
                                        <p:attrNameLst>
                                          <p:attrName>style.visibility</p:attrName>
                                        </p:attrNameLst>
                                      </p:cBhvr>
                                      <p:to>
                                        <p:strVal val="visible"/>
                                      </p:to>
                                    </p:set>
                                    <p:anim calcmode="lin" valueType="num">
                                      <p:cBhvr>
                                        <p:cTn id="32" dur="500" fill="hold"/>
                                        <p:tgtEl>
                                          <p:spTgt spid="324613"/>
                                        </p:tgtEl>
                                        <p:attrNameLst>
                                          <p:attrName>ppt_x</p:attrName>
                                        </p:attrNameLst>
                                      </p:cBhvr>
                                      <p:tavLst>
                                        <p:tav tm="0">
                                          <p:val>
                                            <p:strVal val="#ppt_x"/>
                                          </p:val>
                                        </p:tav>
                                        <p:tav tm="100000">
                                          <p:val>
                                            <p:strVal val="#ppt_x"/>
                                          </p:val>
                                        </p:tav>
                                      </p:tavLst>
                                    </p:anim>
                                    <p:anim calcmode="lin" valueType="num">
                                      <p:cBhvr>
                                        <p:cTn id="33" dur="500" fill="hold"/>
                                        <p:tgtEl>
                                          <p:spTgt spid="324613"/>
                                        </p:tgtEl>
                                        <p:attrNameLst>
                                          <p:attrName>ppt_y</p:attrName>
                                        </p:attrNameLst>
                                      </p:cBhvr>
                                      <p:tavLst>
                                        <p:tav tm="0">
                                          <p:val>
                                            <p:strVal val="#ppt_y+#ppt_h/2"/>
                                          </p:val>
                                        </p:tav>
                                        <p:tav tm="100000">
                                          <p:val>
                                            <p:strVal val="#ppt_y"/>
                                          </p:val>
                                        </p:tav>
                                      </p:tavLst>
                                    </p:anim>
                                    <p:anim calcmode="lin" valueType="num">
                                      <p:cBhvr>
                                        <p:cTn id="34" dur="500" fill="hold"/>
                                        <p:tgtEl>
                                          <p:spTgt spid="324613"/>
                                        </p:tgtEl>
                                        <p:attrNameLst>
                                          <p:attrName>ppt_w</p:attrName>
                                        </p:attrNameLst>
                                      </p:cBhvr>
                                      <p:tavLst>
                                        <p:tav tm="0">
                                          <p:val>
                                            <p:strVal val="#ppt_w"/>
                                          </p:val>
                                        </p:tav>
                                        <p:tav tm="100000">
                                          <p:val>
                                            <p:strVal val="#ppt_w"/>
                                          </p:val>
                                        </p:tav>
                                      </p:tavLst>
                                    </p:anim>
                                    <p:anim calcmode="lin" valueType="num">
                                      <p:cBhvr>
                                        <p:cTn id="35" dur="500" fill="hold"/>
                                        <p:tgtEl>
                                          <p:spTgt spid="324613"/>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0" grpId="0" autoUpdateAnimBg="0"/>
      <p:bldP spid="324611" grpId="0" autoUpdateAnimBg="0"/>
      <p:bldP spid="324612" grpId="0" autoUpdateAnimBg="0"/>
      <p:bldP spid="324613" grpId="0" autoUpdateAnimBg="0"/>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63EEB25E-EE7B-4AE5-893A-06A4F4046EAB}"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131</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29699" name="Text Box 2"/>
          <p:cNvSpPr txBox="1">
            <a:spLocks noChangeArrowheads="1"/>
          </p:cNvSpPr>
          <p:nvPr/>
        </p:nvSpPr>
        <p:spPr bwMode="auto">
          <a:xfrm>
            <a:off x="1343472" y="1299341"/>
            <a:ext cx="6788150"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defPPr>
              <a:defRPr lang="zh-CN"/>
            </a:defPPr>
            <a:lvl1pPr algn="ctr" defTabSz="914400" eaLnBrk="1" fontAlgn="auto" latinLnBrk="0" hangingPunct="1">
              <a:lnSpc>
                <a:spcPct val="90000"/>
              </a:lnSpc>
              <a:spcAft>
                <a:spcPts val="0"/>
              </a:spcAft>
              <a:buNone/>
              <a:defRPr sz="3600">
                <a:solidFill>
                  <a:srgbClr val="5B9BD5">
                    <a:lumMod val="75000"/>
                  </a:srgbClr>
                </a:solidFill>
                <a:latin typeface="微软雅黑" panose="020B0503020204020204" pitchFamily="34" charset="-122"/>
                <a:ea typeface="微软雅黑" panose="020B0503020204020204" pitchFamily="34" charset="-122"/>
                <a:cs typeface="+mj-cs"/>
              </a:defRPr>
            </a:lvl1pPr>
          </a:lstStyle>
          <a:p>
            <a:pPr>
              <a:spcBef>
                <a:spcPct val="0"/>
              </a:spcBef>
              <a:defRPr/>
            </a:pPr>
            <a:r>
              <a:rPr lang="zh-CN" altLang="en-US" dirty="0"/>
              <a:t>平均查找长度 </a:t>
            </a:r>
            <a:r>
              <a:rPr lang="en-US" altLang="zh-CN" dirty="0"/>
              <a:t>ASL</a:t>
            </a:r>
          </a:p>
        </p:txBody>
      </p:sp>
      <p:sp>
        <p:nvSpPr>
          <p:cNvPr id="326659" name="Text Box 3"/>
          <p:cNvSpPr txBox="1">
            <a:spLocks noChangeArrowheads="1"/>
          </p:cNvSpPr>
          <p:nvPr/>
        </p:nvSpPr>
        <p:spPr bwMode="auto">
          <a:xfrm>
            <a:off x="2207568" y="2348880"/>
            <a:ext cx="6985000" cy="614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lnSpc>
                <a:spcPct val="135000"/>
              </a:lnSpc>
              <a:spcBef>
                <a:spcPct val="0"/>
              </a:spcBef>
              <a:spcAft>
                <a:spcPct val="0"/>
              </a:spcAft>
              <a:buClrTx/>
              <a:buFontTx/>
              <a:buNone/>
              <a:defRPr/>
            </a:pPr>
            <a:r>
              <a:rPr kumimoji="1" lang="zh-CN" altLang="en-US" b="0" dirty="0">
                <a:solidFill>
                  <a:srgbClr val="0070C0"/>
                </a:solidFill>
                <a:latin typeface="微软雅黑" panose="020B0503020204020204" pitchFamily="34" charset="-122"/>
                <a:ea typeface="微软雅黑" panose="020B0503020204020204" pitchFamily="34" charset="-122"/>
              </a:rPr>
              <a:t>      </a:t>
            </a:r>
            <a:endParaRPr kumimoji="1" lang="en-US" altLang="zh-CN" b="0" i="1" baseline="-25000" dirty="0">
              <a:solidFill>
                <a:srgbClr val="0070C0"/>
              </a:solidFill>
              <a:latin typeface="微软雅黑" panose="020B0503020204020204" pitchFamily="34" charset="-122"/>
              <a:ea typeface="微软雅黑" panose="020B0503020204020204" pitchFamily="34" charset="-122"/>
            </a:endParaRPr>
          </a:p>
        </p:txBody>
      </p:sp>
      <p:sp>
        <p:nvSpPr>
          <p:cNvPr id="326660" name="Text Box 4"/>
          <p:cNvSpPr txBox="1">
            <a:spLocks noChangeArrowheads="1"/>
          </p:cNvSpPr>
          <p:nvPr/>
        </p:nvSpPr>
        <p:spPr bwMode="auto">
          <a:xfrm>
            <a:off x="2768219" y="3717032"/>
            <a:ext cx="6408737"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50000"/>
              </a:spcBef>
              <a:spcAft>
                <a:spcPct val="0"/>
              </a:spcAft>
              <a:buClrTx/>
              <a:buFontTx/>
              <a:buNone/>
              <a:defRPr/>
            </a:pPr>
            <a:r>
              <a:rPr lang="en-US" altLang="zh-CN" b="0" i="1" dirty="0">
                <a:solidFill>
                  <a:srgbClr val="010000"/>
                </a:solidFill>
                <a:latin typeface="微软雅黑" panose="020B0503020204020204" pitchFamily="34" charset="-122"/>
                <a:ea typeface="微软雅黑" panose="020B0503020204020204" pitchFamily="34" charset="-122"/>
              </a:rPr>
              <a:t>P</a:t>
            </a:r>
            <a:r>
              <a:rPr lang="en-US" altLang="zh-CN" b="0" i="1" baseline="-25000" dirty="0">
                <a:solidFill>
                  <a:srgbClr val="010000"/>
                </a:solidFill>
                <a:latin typeface="微软雅黑" panose="020B0503020204020204" pitchFamily="34" charset="-122"/>
                <a:ea typeface="微软雅黑" panose="020B0503020204020204" pitchFamily="34" charset="-122"/>
              </a:rPr>
              <a:t>i</a:t>
            </a:r>
            <a:r>
              <a:rPr lang="en-US" altLang="zh-CN" b="0" dirty="0">
                <a:solidFill>
                  <a:srgbClr val="010000"/>
                </a:solidFill>
                <a:latin typeface="微软雅黑" panose="020B0503020204020204" pitchFamily="34" charset="-122"/>
                <a:ea typeface="微软雅黑" panose="020B0503020204020204" pitchFamily="34" charset="-122"/>
              </a:rPr>
              <a:t>——</a:t>
            </a:r>
            <a:r>
              <a:rPr lang="zh-CN" altLang="en-US" b="0" dirty="0">
                <a:solidFill>
                  <a:srgbClr val="010000"/>
                </a:solidFill>
                <a:latin typeface="微软雅黑" panose="020B0503020204020204" pitchFamily="34" charset="-122"/>
                <a:ea typeface="微软雅黑" panose="020B0503020204020204" pitchFamily="34" charset="-122"/>
              </a:rPr>
              <a:t>查找第</a:t>
            </a:r>
            <a:r>
              <a:rPr lang="en-US" altLang="zh-CN" b="0" i="1" dirty="0" err="1">
                <a:solidFill>
                  <a:srgbClr val="010000"/>
                </a:solidFill>
                <a:latin typeface="微软雅黑" panose="020B0503020204020204" pitchFamily="34" charset="-122"/>
                <a:ea typeface="微软雅黑" panose="020B0503020204020204" pitchFamily="34" charset="-122"/>
              </a:rPr>
              <a:t>i</a:t>
            </a:r>
            <a:r>
              <a:rPr lang="zh-CN" altLang="en-US" b="0" dirty="0">
                <a:solidFill>
                  <a:srgbClr val="010000"/>
                </a:solidFill>
                <a:latin typeface="微软雅黑" panose="020B0503020204020204" pitchFamily="34" charset="-122"/>
                <a:ea typeface="微软雅黑" panose="020B0503020204020204" pitchFamily="34" charset="-122"/>
              </a:rPr>
              <a:t>个元素的概率</a:t>
            </a:r>
          </a:p>
          <a:p>
            <a:pPr defTabSz="914400" eaLnBrk="0" fontAlgn="base" hangingPunct="0">
              <a:spcBef>
                <a:spcPct val="50000"/>
              </a:spcBef>
              <a:spcAft>
                <a:spcPct val="0"/>
              </a:spcAft>
              <a:buClrTx/>
              <a:buFontTx/>
              <a:buNone/>
              <a:defRPr/>
            </a:pPr>
            <a:r>
              <a:rPr lang="en-US" altLang="zh-CN" b="0" i="1" dirty="0">
                <a:solidFill>
                  <a:srgbClr val="010000"/>
                </a:solidFill>
                <a:latin typeface="微软雅黑" panose="020B0503020204020204" pitchFamily="34" charset="-122"/>
                <a:ea typeface="微软雅黑" panose="020B0503020204020204" pitchFamily="34" charset="-122"/>
              </a:rPr>
              <a:t>C</a:t>
            </a:r>
            <a:r>
              <a:rPr lang="en-US" altLang="zh-CN" b="0" i="1" baseline="-25000" dirty="0">
                <a:solidFill>
                  <a:srgbClr val="010000"/>
                </a:solidFill>
                <a:latin typeface="微软雅黑" panose="020B0503020204020204" pitchFamily="34" charset="-122"/>
                <a:ea typeface="微软雅黑" panose="020B0503020204020204" pitchFamily="34" charset="-122"/>
              </a:rPr>
              <a:t>i</a:t>
            </a:r>
            <a:r>
              <a:rPr lang="en-US" altLang="zh-CN" b="0" dirty="0">
                <a:solidFill>
                  <a:srgbClr val="010000"/>
                </a:solidFill>
                <a:latin typeface="微软雅黑" panose="020B0503020204020204" pitchFamily="34" charset="-122"/>
                <a:ea typeface="微软雅黑" panose="020B0503020204020204" pitchFamily="34" charset="-122"/>
              </a:rPr>
              <a:t>——</a:t>
            </a:r>
            <a:r>
              <a:rPr lang="zh-CN" altLang="en-US" b="0" dirty="0">
                <a:solidFill>
                  <a:srgbClr val="010000"/>
                </a:solidFill>
                <a:latin typeface="微软雅黑" panose="020B0503020204020204" pitchFamily="34" charset="-122"/>
                <a:ea typeface="微软雅黑" panose="020B0503020204020204" pitchFamily="34" charset="-122"/>
              </a:rPr>
              <a:t>查找第</a:t>
            </a:r>
            <a:r>
              <a:rPr lang="en-US" altLang="zh-CN" b="0" i="1" dirty="0" err="1">
                <a:solidFill>
                  <a:srgbClr val="010000"/>
                </a:solidFill>
                <a:latin typeface="微软雅黑" panose="020B0503020204020204" pitchFamily="34" charset="-122"/>
                <a:ea typeface="微软雅黑" panose="020B0503020204020204" pitchFamily="34" charset="-122"/>
              </a:rPr>
              <a:t>i</a:t>
            </a:r>
            <a:r>
              <a:rPr lang="zh-CN" altLang="en-US" b="0" dirty="0">
                <a:solidFill>
                  <a:srgbClr val="010000"/>
                </a:solidFill>
                <a:latin typeface="微软雅黑" panose="020B0503020204020204" pitchFamily="34" charset="-122"/>
                <a:ea typeface="微软雅黑" panose="020B0503020204020204" pitchFamily="34" charset="-122"/>
              </a:rPr>
              <a:t>个元素需要的比较次数</a:t>
            </a:r>
          </a:p>
        </p:txBody>
      </p:sp>
      <p:sp>
        <p:nvSpPr>
          <p:cNvPr id="8" name="文本框 7"/>
          <p:cNvSpPr txBox="1"/>
          <p:nvPr/>
        </p:nvSpPr>
        <p:spPr>
          <a:xfrm>
            <a:off x="2788434" y="2564904"/>
            <a:ext cx="5899854" cy="614079"/>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defTabSz="914400" fontAlgn="base">
              <a:lnSpc>
                <a:spcPct val="135000"/>
              </a:lnSpc>
              <a:spcBef>
                <a:spcPct val="0"/>
              </a:spcBef>
              <a:spcAft>
                <a:spcPct val="0"/>
              </a:spcAft>
              <a:defRPr/>
            </a:pPr>
            <a:r>
              <a:rPr kumimoji="1" lang="en-US" altLang="zh-CN" sz="2800">
                <a:solidFill>
                  <a:srgbClr val="010000"/>
                </a:solidFill>
                <a:latin typeface="微软雅黑" panose="020B0503020204020204" pitchFamily="34" charset="-122"/>
                <a:ea typeface="微软雅黑" panose="020B0503020204020204" pitchFamily="34" charset="-122"/>
              </a:rPr>
              <a:t>ASL=</a:t>
            </a:r>
            <a:r>
              <a:rPr kumimoji="1" lang="en-US" altLang="zh-CN" sz="2800" i="1">
                <a:solidFill>
                  <a:srgbClr val="010000"/>
                </a:solidFill>
                <a:latin typeface="微软雅黑" panose="020B0503020204020204" pitchFamily="34" charset="-122"/>
                <a:ea typeface="微软雅黑" panose="020B0503020204020204" pitchFamily="34" charset="-122"/>
              </a:rPr>
              <a:t>P</a:t>
            </a:r>
            <a:r>
              <a:rPr kumimoji="1" lang="en-US" altLang="zh-CN" sz="2800" baseline="-25000">
                <a:solidFill>
                  <a:srgbClr val="010000"/>
                </a:solidFill>
                <a:latin typeface="微软雅黑" panose="020B0503020204020204" pitchFamily="34" charset="-122"/>
                <a:ea typeface="微软雅黑" panose="020B0503020204020204" pitchFamily="34" charset="-122"/>
              </a:rPr>
              <a:t>1</a:t>
            </a:r>
            <a:r>
              <a:rPr kumimoji="1" lang="en-US" altLang="zh-CN" sz="2800" i="1">
                <a:solidFill>
                  <a:srgbClr val="010000"/>
                </a:solidFill>
                <a:latin typeface="微软雅黑" panose="020B0503020204020204" pitchFamily="34" charset="-122"/>
                <a:ea typeface="微软雅黑" panose="020B0503020204020204" pitchFamily="34" charset="-122"/>
              </a:rPr>
              <a:t>C</a:t>
            </a:r>
            <a:r>
              <a:rPr kumimoji="1" lang="en-US" altLang="zh-CN" sz="2800" baseline="-25000">
                <a:solidFill>
                  <a:srgbClr val="010000"/>
                </a:solidFill>
                <a:latin typeface="微软雅黑" panose="020B0503020204020204" pitchFamily="34" charset="-122"/>
                <a:ea typeface="微软雅黑" panose="020B0503020204020204" pitchFamily="34" charset="-122"/>
              </a:rPr>
              <a:t>1</a:t>
            </a:r>
            <a:r>
              <a:rPr kumimoji="1" lang="en-US" altLang="zh-CN" sz="2800">
                <a:solidFill>
                  <a:srgbClr val="010000"/>
                </a:solidFill>
                <a:latin typeface="微软雅黑" panose="020B0503020204020204" pitchFamily="34" charset="-122"/>
                <a:ea typeface="微软雅黑" panose="020B0503020204020204" pitchFamily="34" charset="-122"/>
              </a:rPr>
              <a:t>+</a:t>
            </a:r>
            <a:r>
              <a:rPr kumimoji="1" lang="en-US" altLang="zh-CN" sz="2800" i="1">
                <a:solidFill>
                  <a:srgbClr val="010000"/>
                </a:solidFill>
                <a:latin typeface="微软雅黑" panose="020B0503020204020204" pitchFamily="34" charset="-122"/>
                <a:ea typeface="微软雅黑" panose="020B0503020204020204" pitchFamily="34" charset="-122"/>
              </a:rPr>
              <a:t>P</a:t>
            </a:r>
            <a:r>
              <a:rPr kumimoji="1" lang="en-US" altLang="zh-CN" sz="2800" baseline="-25000">
                <a:solidFill>
                  <a:srgbClr val="010000"/>
                </a:solidFill>
                <a:latin typeface="微软雅黑" panose="020B0503020204020204" pitchFamily="34" charset="-122"/>
                <a:ea typeface="微软雅黑" panose="020B0503020204020204" pitchFamily="34" charset="-122"/>
              </a:rPr>
              <a:t>2</a:t>
            </a:r>
            <a:r>
              <a:rPr kumimoji="1" lang="en-US" altLang="zh-CN" sz="2800" i="1">
                <a:solidFill>
                  <a:srgbClr val="010000"/>
                </a:solidFill>
                <a:latin typeface="微软雅黑" panose="020B0503020204020204" pitchFamily="34" charset="-122"/>
                <a:ea typeface="微软雅黑" panose="020B0503020204020204" pitchFamily="34" charset="-122"/>
              </a:rPr>
              <a:t>C</a:t>
            </a:r>
            <a:r>
              <a:rPr kumimoji="1" lang="en-US" altLang="zh-CN" sz="2800" baseline="-25000">
                <a:solidFill>
                  <a:srgbClr val="010000"/>
                </a:solidFill>
                <a:latin typeface="微软雅黑" panose="020B0503020204020204" pitchFamily="34" charset="-122"/>
                <a:ea typeface="微软雅黑" panose="020B0503020204020204" pitchFamily="34" charset="-122"/>
              </a:rPr>
              <a:t>2</a:t>
            </a:r>
            <a:r>
              <a:rPr kumimoji="1" lang="en-US" altLang="zh-CN" sz="2800">
                <a:solidFill>
                  <a:srgbClr val="010000"/>
                </a:solidFill>
                <a:latin typeface="微软雅黑" panose="020B0503020204020204" pitchFamily="34" charset="-122"/>
                <a:ea typeface="微软雅黑" panose="020B0503020204020204" pitchFamily="34" charset="-122"/>
              </a:rPr>
              <a:t>+...+</a:t>
            </a:r>
            <a:r>
              <a:rPr kumimoji="1" lang="en-US" altLang="zh-CN" sz="2800" i="1">
                <a:solidFill>
                  <a:srgbClr val="010000"/>
                </a:solidFill>
                <a:latin typeface="微软雅黑" panose="020B0503020204020204" pitchFamily="34" charset="-122"/>
                <a:ea typeface="微软雅黑" panose="020B0503020204020204" pitchFamily="34" charset="-122"/>
              </a:rPr>
              <a:t>P</a:t>
            </a:r>
            <a:r>
              <a:rPr kumimoji="1" lang="en-US" altLang="zh-CN" sz="2800" i="1" baseline="-25000">
                <a:solidFill>
                  <a:srgbClr val="010000"/>
                </a:solidFill>
                <a:latin typeface="微软雅黑" panose="020B0503020204020204" pitchFamily="34" charset="-122"/>
                <a:ea typeface="微软雅黑" panose="020B0503020204020204" pitchFamily="34" charset="-122"/>
              </a:rPr>
              <a:t>n</a:t>
            </a:r>
            <a:r>
              <a:rPr kumimoji="1" lang="en-US" altLang="zh-CN" sz="2800" i="1">
                <a:solidFill>
                  <a:srgbClr val="010000"/>
                </a:solidFill>
                <a:latin typeface="微软雅黑" panose="020B0503020204020204" pitchFamily="34" charset="-122"/>
                <a:ea typeface="微软雅黑" panose="020B0503020204020204" pitchFamily="34" charset="-122"/>
              </a:rPr>
              <a:t>C</a:t>
            </a:r>
            <a:r>
              <a:rPr kumimoji="1" lang="en-US" altLang="zh-CN" sz="2800" i="1" baseline="-25000">
                <a:solidFill>
                  <a:srgbClr val="010000"/>
                </a:solidFill>
                <a:latin typeface="微软雅黑" panose="020B0503020204020204" pitchFamily="34" charset="-122"/>
                <a:ea typeface="微软雅黑" panose="020B0503020204020204" pitchFamily="34" charset="-122"/>
              </a:rPr>
              <a:t>n</a:t>
            </a:r>
            <a:endParaRPr kumimoji="1" lang="en-US" altLang="zh-CN" sz="2800" i="1" baseline="-25000" dirty="0">
              <a:solidFill>
                <a:srgbClr val="0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66046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26659"/>
                                        </p:tgtEl>
                                        <p:attrNameLst>
                                          <p:attrName>style.visibility</p:attrName>
                                        </p:attrNameLst>
                                      </p:cBhvr>
                                      <p:to>
                                        <p:strVal val="visible"/>
                                      </p:to>
                                    </p:set>
                                    <p:animEffect transition="in" filter="strips(downRight)">
                                      <p:cBhvr>
                                        <p:cTn id="7" dur="500"/>
                                        <p:tgtEl>
                                          <p:spTgt spid="3266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6660"/>
                                        </p:tgtEl>
                                        <p:attrNameLst>
                                          <p:attrName>style.visibility</p:attrName>
                                        </p:attrNameLst>
                                      </p:cBhvr>
                                      <p:to>
                                        <p:strVal val="visible"/>
                                      </p:to>
                                    </p:set>
                                    <p:animEffect transition="in" filter="wipe(left)">
                                      <p:cBhvr>
                                        <p:cTn id="18" dur="500"/>
                                        <p:tgtEl>
                                          <p:spTgt spid="326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autoUpdateAnimBg="0"/>
      <p:bldP spid="326660" grpId="0"/>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060526" y="1124744"/>
            <a:ext cx="3888432" cy="638944"/>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eaLnBrk="1" fontAlgn="auto" hangingPunct="1">
              <a:lnSpc>
                <a:spcPct val="90000"/>
              </a:lnSpc>
              <a:spcAft>
                <a:spcPts val="0"/>
              </a:spcAft>
            </a:pPr>
            <a:r>
              <a:rPr lang="zh-CN" altLang="en-US" b="0" kern="1200" dirty="0">
                <a:solidFill>
                  <a:srgbClr val="5B9BD5">
                    <a:lumMod val="75000"/>
                  </a:srgbClr>
                </a:solidFill>
                <a:effectLst/>
                <a:latin typeface="微软雅黑" panose="020B0503020204020204" pitchFamily="34" charset="-122"/>
                <a:ea typeface="微软雅黑" panose="020B0503020204020204" pitchFamily="34" charset="-122"/>
              </a:rPr>
              <a:t>常见的查找算法</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140111971"/>
              </p:ext>
            </p:extLst>
          </p:nvPr>
        </p:nvGraphicFramePr>
        <p:xfrm>
          <a:off x="2711624" y="1988840"/>
          <a:ext cx="6336704" cy="4002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048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CA41D992-6FC6-4CC2-B027-782BC088B4CC}"/>
                                            </p:graphicEl>
                                          </p:spTgt>
                                        </p:tgtEl>
                                        <p:attrNameLst>
                                          <p:attrName>style.visibility</p:attrName>
                                        </p:attrNameLst>
                                      </p:cBhvr>
                                      <p:to>
                                        <p:strVal val="visible"/>
                                      </p:to>
                                    </p:set>
                                    <p:animEffect transition="in" filter="fade">
                                      <p:cBhvr>
                                        <p:cTn id="7" dur="500"/>
                                        <p:tgtEl>
                                          <p:spTgt spid="5">
                                            <p:graphicEl>
                                              <a:dgm id="{CA41D992-6FC6-4CC2-B027-782BC088B4CC}"/>
                                            </p:graphicEl>
                                          </p:spTgt>
                                        </p:tgtEl>
                                      </p:cBhvr>
                                    </p:animEffect>
                                    <p:anim calcmode="lin" valueType="num">
                                      <p:cBhvr>
                                        <p:cTn id="8" dur="500" fill="hold"/>
                                        <p:tgtEl>
                                          <p:spTgt spid="5">
                                            <p:graphicEl>
                                              <a:dgm id="{CA41D992-6FC6-4CC2-B027-782BC088B4CC}"/>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CA41D992-6FC6-4CC2-B027-782BC088B4CC}"/>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65F99046-48F1-4B7B-96EE-AB7953724348}"/>
                                            </p:graphicEl>
                                          </p:spTgt>
                                        </p:tgtEl>
                                        <p:attrNameLst>
                                          <p:attrName>style.visibility</p:attrName>
                                        </p:attrNameLst>
                                      </p:cBhvr>
                                      <p:to>
                                        <p:strVal val="visible"/>
                                      </p:to>
                                    </p:set>
                                    <p:animEffect transition="in" filter="fade">
                                      <p:cBhvr>
                                        <p:cTn id="14" dur="500"/>
                                        <p:tgtEl>
                                          <p:spTgt spid="5">
                                            <p:graphicEl>
                                              <a:dgm id="{65F99046-48F1-4B7B-96EE-AB7953724348}"/>
                                            </p:graphicEl>
                                          </p:spTgt>
                                        </p:tgtEl>
                                      </p:cBhvr>
                                    </p:animEffect>
                                    <p:anim calcmode="lin" valueType="num">
                                      <p:cBhvr>
                                        <p:cTn id="15" dur="500" fill="hold"/>
                                        <p:tgtEl>
                                          <p:spTgt spid="5">
                                            <p:graphicEl>
                                              <a:dgm id="{65F99046-48F1-4B7B-96EE-AB7953724348}"/>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65F99046-48F1-4B7B-96EE-AB7953724348}"/>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6468B1A8-26F6-4F3E-B92C-59104C53E913}"/>
                                            </p:graphicEl>
                                          </p:spTgt>
                                        </p:tgtEl>
                                        <p:attrNameLst>
                                          <p:attrName>style.visibility</p:attrName>
                                        </p:attrNameLst>
                                      </p:cBhvr>
                                      <p:to>
                                        <p:strVal val="visible"/>
                                      </p:to>
                                    </p:set>
                                    <p:animEffect transition="in" filter="fade">
                                      <p:cBhvr>
                                        <p:cTn id="21" dur="500"/>
                                        <p:tgtEl>
                                          <p:spTgt spid="5">
                                            <p:graphicEl>
                                              <a:dgm id="{6468B1A8-26F6-4F3E-B92C-59104C53E913}"/>
                                            </p:graphicEl>
                                          </p:spTgt>
                                        </p:tgtEl>
                                      </p:cBhvr>
                                    </p:animEffect>
                                    <p:anim calcmode="lin" valueType="num">
                                      <p:cBhvr>
                                        <p:cTn id="22" dur="500" fill="hold"/>
                                        <p:tgtEl>
                                          <p:spTgt spid="5">
                                            <p:graphicEl>
                                              <a:dgm id="{6468B1A8-26F6-4F3E-B92C-59104C53E913}"/>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6468B1A8-26F6-4F3E-B92C-59104C53E913}"/>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A5D20BC2-DBCC-4132-A8B8-08B33E88C7FC}"/>
                                            </p:graphicEl>
                                          </p:spTgt>
                                        </p:tgtEl>
                                        <p:attrNameLst>
                                          <p:attrName>style.visibility</p:attrName>
                                        </p:attrNameLst>
                                      </p:cBhvr>
                                      <p:to>
                                        <p:strVal val="visible"/>
                                      </p:to>
                                    </p:set>
                                    <p:animEffect transition="in" filter="fade">
                                      <p:cBhvr>
                                        <p:cTn id="28" dur="500"/>
                                        <p:tgtEl>
                                          <p:spTgt spid="5">
                                            <p:graphicEl>
                                              <a:dgm id="{A5D20BC2-DBCC-4132-A8B8-08B33E88C7FC}"/>
                                            </p:graphicEl>
                                          </p:spTgt>
                                        </p:tgtEl>
                                      </p:cBhvr>
                                    </p:animEffect>
                                    <p:anim calcmode="lin" valueType="num">
                                      <p:cBhvr>
                                        <p:cTn id="29" dur="500" fill="hold"/>
                                        <p:tgtEl>
                                          <p:spTgt spid="5">
                                            <p:graphicEl>
                                              <a:dgm id="{A5D20BC2-DBCC-4132-A8B8-08B33E88C7FC}"/>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A5D20BC2-DBCC-4132-A8B8-08B33E88C7FC}"/>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B03919D1-4A9D-4778-91B3-622D44390C8B}"/>
                                            </p:graphicEl>
                                          </p:spTgt>
                                        </p:tgtEl>
                                        <p:attrNameLst>
                                          <p:attrName>style.visibility</p:attrName>
                                        </p:attrNameLst>
                                      </p:cBhvr>
                                      <p:to>
                                        <p:strVal val="visible"/>
                                      </p:to>
                                    </p:set>
                                    <p:animEffect transition="in" filter="fade">
                                      <p:cBhvr>
                                        <p:cTn id="35" dur="250"/>
                                        <p:tgtEl>
                                          <p:spTgt spid="5">
                                            <p:graphicEl>
                                              <a:dgm id="{B03919D1-4A9D-4778-91B3-622D44390C8B}"/>
                                            </p:graphicEl>
                                          </p:spTgt>
                                        </p:tgtEl>
                                      </p:cBhvr>
                                    </p:animEffect>
                                    <p:anim calcmode="lin" valueType="num">
                                      <p:cBhvr>
                                        <p:cTn id="36" dur="250" fill="hold"/>
                                        <p:tgtEl>
                                          <p:spTgt spid="5">
                                            <p:graphicEl>
                                              <a:dgm id="{B03919D1-4A9D-4778-91B3-622D44390C8B}"/>
                                            </p:graphicEl>
                                          </p:spTgt>
                                        </p:tgtEl>
                                        <p:attrNameLst>
                                          <p:attrName>ppt_x</p:attrName>
                                        </p:attrNameLst>
                                      </p:cBhvr>
                                      <p:tavLst>
                                        <p:tav tm="0">
                                          <p:val>
                                            <p:strVal val="#ppt_x"/>
                                          </p:val>
                                        </p:tav>
                                        <p:tav tm="100000">
                                          <p:val>
                                            <p:strVal val="#ppt_x"/>
                                          </p:val>
                                        </p:tav>
                                      </p:tavLst>
                                    </p:anim>
                                    <p:anim calcmode="lin" valueType="num">
                                      <p:cBhvr>
                                        <p:cTn id="37" dur="250" fill="hold"/>
                                        <p:tgtEl>
                                          <p:spTgt spid="5">
                                            <p:graphicEl>
                                              <a:dgm id="{B03919D1-4A9D-4778-91B3-622D44390C8B}"/>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EB0E9847-5E5E-41E3-B7C0-D84390E1AF53}"/>
                                            </p:graphicEl>
                                          </p:spTgt>
                                        </p:tgtEl>
                                        <p:attrNameLst>
                                          <p:attrName>style.visibility</p:attrName>
                                        </p:attrNameLst>
                                      </p:cBhvr>
                                      <p:to>
                                        <p:strVal val="visible"/>
                                      </p:to>
                                    </p:set>
                                    <p:animEffect transition="in" filter="fade">
                                      <p:cBhvr>
                                        <p:cTn id="42" dur="500"/>
                                        <p:tgtEl>
                                          <p:spTgt spid="5">
                                            <p:graphicEl>
                                              <a:dgm id="{EB0E9847-5E5E-41E3-B7C0-D84390E1AF53}"/>
                                            </p:graphicEl>
                                          </p:spTgt>
                                        </p:tgtEl>
                                      </p:cBhvr>
                                    </p:animEffect>
                                    <p:anim calcmode="lin" valueType="num">
                                      <p:cBhvr>
                                        <p:cTn id="43" dur="500" fill="hold"/>
                                        <p:tgtEl>
                                          <p:spTgt spid="5">
                                            <p:graphicEl>
                                              <a:dgm id="{EB0E9847-5E5E-41E3-B7C0-D84390E1AF53}"/>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EB0E9847-5E5E-41E3-B7C0-D84390E1AF53}"/>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5">
                                            <p:graphicEl>
                                              <a:dgm id="{6EA5E2A5-BFEB-4171-9E80-5314BE212A51}"/>
                                            </p:graphicEl>
                                          </p:spTgt>
                                        </p:tgtEl>
                                        <p:attrNameLst>
                                          <p:attrName>style.visibility</p:attrName>
                                        </p:attrNameLst>
                                      </p:cBhvr>
                                      <p:to>
                                        <p:strVal val="visible"/>
                                      </p:to>
                                    </p:set>
                                    <p:animEffect transition="in" filter="fade">
                                      <p:cBhvr>
                                        <p:cTn id="49" dur="250"/>
                                        <p:tgtEl>
                                          <p:spTgt spid="5">
                                            <p:graphicEl>
                                              <a:dgm id="{6EA5E2A5-BFEB-4171-9E80-5314BE212A51}"/>
                                            </p:graphicEl>
                                          </p:spTgt>
                                        </p:tgtEl>
                                      </p:cBhvr>
                                    </p:animEffect>
                                    <p:anim calcmode="lin" valueType="num">
                                      <p:cBhvr>
                                        <p:cTn id="50" dur="250" fill="hold"/>
                                        <p:tgtEl>
                                          <p:spTgt spid="5">
                                            <p:graphicEl>
                                              <a:dgm id="{6EA5E2A5-BFEB-4171-9E80-5314BE212A51}"/>
                                            </p:graphicEl>
                                          </p:spTgt>
                                        </p:tgtEl>
                                        <p:attrNameLst>
                                          <p:attrName>ppt_x</p:attrName>
                                        </p:attrNameLst>
                                      </p:cBhvr>
                                      <p:tavLst>
                                        <p:tav tm="0">
                                          <p:val>
                                            <p:strVal val="#ppt_x"/>
                                          </p:val>
                                        </p:tav>
                                        <p:tav tm="100000">
                                          <p:val>
                                            <p:strVal val="#ppt_x"/>
                                          </p:val>
                                        </p:tav>
                                      </p:tavLst>
                                    </p:anim>
                                    <p:anim calcmode="lin" valueType="num">
                                      <p:cBhvr>
                                        <p:cTn id="51" dur="250" fill="hold"/>
                                        <p:tgtEl>
                                          <p:spTgt spid="5">
                                            <p:graphicEl>
                                              <a:dgm id="{6EA5E2A5-BFEB-4171-9E80-5314BE212A51}"/>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5">
                                            <p:graphicEl>
                                              <a:dgm id="{478E19BD-32BE-4E9F-B9BF-443C5047E986}"/>
                                            </p:graphicEl>
                                          </p:spTgt>
                                        </p:tgtEl>
                                        <p:attrNameLst>
                                          <p:attrName>style.visibility</p:attrName>
                                        </p:attrNameLst>
                                      </p:cBhvr>
                                      <p:to>
                                        <p:strVal val="visible"/>
                                      </p:to>
                                    </p:set>
                                    <p:animEffect transition="in" filter="fade">
                                      <p:cBhvr>
                                        <p:cTn id="56" dur="250"/>
                                        <p:tgtEl>
                                          <p:spTgt spid="5">
                                            <p:graphicEl>
                                              <a:dgm id="{478E19BD-32BE-4E9F-B9BF-443C5047E986}"/>
                                            </p:graphicEl>
                                          </p:spTgt>
                                        </p:tgtEl>
                                      </p:cBhvr>
                                    </p:animEffect>
                                    <p:anim calcmode="lin" valueType="num">
                                      <p:cBhvr>
                                        <p:cTn id="57" dur="250" fill="hold"/>
                                        <p:tgtEl>
                                          <p:spTgt spid="5">
                                            <p:graphicEl>
                                              <a:dgm id="{478E19BD-32BE-4E9F-B9BF-443C5047E986}"/>
                                            </p:graphicEl>
                                          </p:spTgt>
                                        </p:tgtEl>
                                        <p:attrNameLst>
                                          <p:attrName>ppt_x</p:attrName>
                                        </p:attrNameLst>
                                      </p:cBhvr>
                                      <p:tavLst>
                                        <p:tav tm="0">
                                          <p:val>
                                            <p:strVal val="#ppt_x"/>
                                          </p:val>
                                        </p:tav>
                                        <p:tav tm="100000">
                                          <p:val>
                                            <p:strVal val="#ppt_x"/>
                                          </p:val>
                                        </p:tav>
                                      </p:tavLst>
                                    </p:anim>
                                    <p:anim calcmode="lin" valueType="num">
                                      <p:cBhvr>
                                        <p:cTn id="58" dur="250" fill="hold"/>
                                        <p:tgtEl>
                                          <p:spTgt spid="5">
                                            <p:graphicEl>
                                              <a:dgm id="{478E19BD-32BE-4E9F-B9BF-443C5047E98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B6494002-4F7F-4A60-8353-4499DAF42F65}"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133</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2" name="矩形 1"/>
          <p:cNvSpPr/>
          <p:nvPr/>
        </p:nvSpPr>
        <p:spPr>
          <a:xfrm>
            <a:off x="119336" y="1484784"/>
            <a:ext cx="3877986"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en-US" altLang="zh-CN" sz="3600" dirty="0">
                <a:solidFill>
                  <a:srgbClr val="5B9BD5">
                    <a:lumMod val="75000"/>
                  </a:srgbClr>
                </a:solidFill>
                <a:latin typeface="微软雅黑" panose="020B0503020204020204" pitchFamily="34" charset="-122"/>
                <a:ea typeface="微软雅黑" panose="020B0503020204020204" pitchFamily="34" charset="-122"/>
              </a:rPr>
              <a:t>1 </a:t>
            </a:r>
            <a:r>
              <a:rPr lang="zh-CN" altLang="en-US" sz="3600" dirty="0">
                <a:solidFill>
                  <a:srgbClr val="5B9BD5">
                    <a:lumMod val="75000"/>
                  </a:srgbClr>
                </a:solidFill>
                <a:latin typeface="微软雅黑" panose="020B0503020204020204" pitchFamily="34" charset="-122"/>
                <a:ea typeface="微软雅黑" panose="020B0503020204020204" pitchFamily="34" charset="-122"/>
              </a:rPr>
              <a:t>顺序查找</a:t>
            </a:r>
          </a:p>
        </p:txBody>
      </p:sp>
      <p:graphicFrame>
        <p:nvGraphicFramePr>
          <p:cNvPr id="4" name="内容占位符 3"/>
          <p:cNvGraphicFramePr>
            <a:graphicFrameLocks noGrp="1"/>
          </p:cNvGraphicFramePr>
          <p:nvPr>
            <p:ph idx="1"/>
            <p:extLst/>
          </p:nvPr>
        </p:nvGraphicFramePr>
        <p:xfrm>
          <a:off x="1219200" y="2996952"/>
          <a:ext cx="10058400" cy="504056"/>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820980912"/>
                    </a:ext>
                  </a:extLst>
                </a:gridCol>
                <a:gridCol w="1676400">
                  <a:extLst>
                    <a:ext uri="{9D8B030D-6E8A-4147-A177-3AD203B41FA5}">
                      <a16:colId xmlns:a16="http://schemas.microsoft.com/office/drawing/2014/main" val="205067517"/>
                    </a:ext>
                  </a:extLst>
                </a:gridCol>
                <a:gridCol w="1676400">
                  <a:extLst>
                    <a:ext uri="{9D8B030D-6E8A-4147-A177-3AD203B41FA5}">
                      <a16:colId xmlns:a16="http://schemas.microsoft.com/office/drawing/2014/main" val="4017553151"/>
                    </a:ext>
                  </a:extLst>
                </a:gridCol>
                <a:gridCol w="1676400">
                  <a:extLst>
                    <a:ext uri="{9D8B030D-6E8A-4147-A177-3AD203B41FA5}">
                      <a16:colId xmlns:a16="http://schemas.microsoft.com/office/drawing/2014/main" val="3229700910"/>
                    </a:ext>
                  </a:extLst>
                </a:gridCol>
                <a:gridCol w="1676400">
                  <a:extLst>
                    <a:ext uri="{9D8B030D-6E8A-4147-A177-3AD203B41FA5}">
                      <a16:colId xmlns:a16="http://schemas.microsoft.com/office/drawing/2014/main" val="98404246"/>
                    </a:ext>
                  </a:extLst>
                </a:gridCol>
                <a:gridCol w="1676400">
                  <a:extLst>
                    <a:ext uri="{9D8B030D-6E8A-4147-A177-3AD203B41FA5}">
                      <a16:colId xmlns:a16="http://schemas.microsoft.com/office/drawing/2014/main" val="2332946255"/>
                    </a:ext>
                  </a:extLst>
                </a:gridCol>
              </a:tblGrid>
              <a:tr h="504056">
                <a:tc>
                  <a:txBody>
                    <a:bodyPr/>
                    <a:lstStyle/>
                    <a:p>
                      <a:pPr algn="ctr"/>
                      <a:endParaRPr lang="zh-CN" altLang="en-US" dirty="0">
                        <a:solidFill>
                          <a:schemeClr val="tx1"/>
                        </a:solidFill>
                      </a:endParaRPr>
                    </a:p>
                  </a:txBody>
                  <a:tcPr>
                    <a:solidFill>
                      <a:srgbClr val="CCFFFF"/>
                    </a:solidFill>
                  </a:tcPr>
                </a:tc>
                <a:tc>
                  <a:txBody>
                    <a:bodyPr/>
                    <a:lstStyle/>
                    <a:p>
                      <a:pPr algn="ctr"/>
                      <a:r>
                        <a:rPr lang="en-US" altLang="zh-CN" dirty="0">
                          <a:solidFill>
                            <a:schemeClr val="tx1"/>
                          </a:solidFill>
                        </a:rPr>
                        <a:t>52</a:t>
                      </a:r>
                      <a:endParaRPr lang="zh-CN" altLang="en-US" dirty="0">
                        <a:solidFill>
                          <a:schemeClr val="tx1"/>
                        </a:solidFill>
                      </a:endParaRPr>
                    </a:p>
                  </a:txBody>
                  <a:tcPr>
                    <a:solidFill>
                      <a:srgbClr val="CCFFFF"/>
                    </a:solidFill>
                  </a:tcPr>
                </a:tc>
                <a:tc>
                  <a:txBody>
                    <a:bodyPr/>
                    <a:lstStyle/>
                    <a:p>
                      <a:pPr algn="ctr"/>
                      <a:r>
                        <a:rPr lang="en-US" altLang="zh-CN" dirty="0">
                          <a:solidFill>
                            <a:schemeClr val="tx1"/>
                          </a:solidFill>
                        </a:rPr>
                        <a:t>7</a:t>
                      </a:r>
                      <a:endParaRPr lang="zh-CN" altLang="en-US" dirty="0">
                        <a:solidFill>
                          <a:schemeClr val="tx1"/>
                        </a:solidFill>
                      </a:endParaRPr>
                    </a:p>
                  </a:txBody>
                  <a:tcPr>
                    <a:solidFill>
                      <a:srgbClr val="CCFFFF"/>
                    </a:solidFill>
                  </a:tcPr>
                </a:tc>
                <a:tc>
                  <a:txBody>
                    <a:bodyPr/>
                    <a:lstStyle/>
                    <a:p>
                      <a:pPr algn="ctr"/>
                      <a:r>
                        <a:rPr lang="en-US" altLang="zh-CN" dirty="0">
                          <a:solidFill>
                            <a:schemeClr val="tx1"/>
                          </a:solidFill>
                        </a:rPr>
                        <a:t>13</a:t>
                      </a:r>
                      <a:endParaRPr lang="zh-CN" altLang="en-US" dirty="0">
                        <a:solidFill>
                          <a:schemeClr val="tx1"/>
                        </a:solidFill>
                      </a:endParaRPr>
                    </a:p>
                  </a:txBody>
                  <a:tcPr>
                    <a:solidFill>
                      <a:srgbClr val="CCFFFF"/>
                    </a:solidFill>
                  </a:tcPr>
                </a:tc>
                <a:tc>
                  <a:txBody>
                    <a:bodyPr/>
                    <a:lstStyle/>
                    <a:p>
                      <a:pPr algn="ctr"/>
                      <a:r>
                        <a:rPr lang="en-US" altLang="zh-CN" dirty="0">
                          <a:solidFill>
                            <a:schemeClr val="tx1"/>
                          </a:solidFill>
                        </a:rPr>
                        <a:t>9</a:t>
                      </a:r>
                      <a:endParaRPr lang="zh-CN" altLang="en-US" dirty="0">
                        <a:solidFill>
                          <a:schemeClr val="tx1"/>
                        </a:solidFill>
                      </a:endParaRPr>
                    </a:p>
                  </a:txBody>
                  <a:tcPr>
                    <a:solidFill>
                      <a:srgbClr val="CCFFFF"/>
                    </a:solidFill>
                  </a:tcPr>
                </a:tc>
                <a:tc>
                  <a:txBody>
                    <a:bodyPr/>
                    <a:lstStyle/>
                    <a:p>
                      <a:pPr algn="ctr"/>
                      <a:r>
                        <a:rPr lang="en-US" altLang="zh-CN" dirty="0">
                          <a:solidFill>
                            <a:schemeClr val="tx1"/>
                          </a:solidFill>
                        </a:rPr>
                        <a:t>41</a:t>
                      </a:r>
                      <a:endParaRPr lang="zh-CN" altLang="en-US" dirty="0">
                        <a:solidFill>
                          <a:schemeClr val="tx1"/>
                        </a:solidFill>
                      </a:endParaRPr>
                    </a:p>
                  </a:txBody>
                  <a:tcPr>
                    <a:solidFill>
                      <a:srgbClr val="CCFFFF"/>
                    </a:solidFill>
                  </a:tcPr>
                </a:tc>
                <a:extLst>
                  <a:ext uri="{0D108BD9-81ED-4DB2-BD59-A6C34878D82A}">
                    <a16:rowId xmlns:a16="http://schemas.microsoft.com/office/drawing/2014/main" val="2343372458"/>
                  </a:ext>
                </a:extLst>
              </a:tr>
            </a:tbl>
          </a:graphicData>
        </a:graphic>
      </p:graphicFrame>
    </p:spTree>
    <p:extLst>
      <p:ext uri="{BB962C8B-B14F-4D97-AF65-F5344CB8AC3E}">
        <p14:creationId xmlns:p14="http://schemas.microsoft.com/office/powerpoint/2010/main" val="219900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9" name="Rectangle 3"/>
          <p:cNvSpPr>
            <a:spLocks noGrp="1" noChangeArrowheads="1"/>
          </p:cNvSpPr>
          <p:nvPr>
            <p:ph idx="1"/>
          </p:nvPr>
        </p:nvSpPr>
        <p:spPr>
          <a:xfrm>
            <a:off x="1271464" y="2492896"/>
            <a:ext cx="9073008" cy="3563118"/>
          </a:xfrm>
        </p:spPr>
        <p:txBody>
          <a:bodyPr/>
          <a:lstStyle/>
          <a:p>
            <a:pPr marL="609600" indent="-609600" eaLnBrk="1" hangingPunct="1">
              <a:spcBef>
                <a:spcPct val="30000"/>
              </a:spcBef>
              <a:defRPr/>
            </a:pPr>
            <a:r>
              <a:rPr lang="zh-CN" altLang="en-US" sz="2600" b="0" dirty="0">
                <a:effectLst/>
                <a:latin typeface="微软雅黑" panose="020B0503020204020204" pitchFamily="34" charset="-122"/>
                <a:ea typeface="微软雅黑" panose="020B0503020204020204" pitchFamily="34" charset="-122"/>
              </a:rPr>
              <a:t>从表中指定位置（一般为最后一个，第</a:t>
            </a:r>
            <a:r>
              <a:rPr lang="en-US" altLang="zh-CN" sz="2600" b="0" dirty="0">
                <a:effectLst/>
                <a:latin typeface="微软雅黑" panose="020B0503020204020204" pitchFamily="34" charset="-122"/>
                <a:ea typeface="微软雅黑" panose="020B0503020204020204" pitchFamily="34" charset="-122"/>
              </a:rPr>
              <a:t>0</a:t>
            </a:r>
            <a:r>
              <a:rPr lang="zh-CN" altLang="en-US" sz="2600" b="0" dirty="0">
                <a:effectLst/>
                <a:latin typeface="微软雅黑" panose="020B0503020204020204" pitchFamily="34" charset="-122"/>
                <a:ea typeface="微软雅黑" panose="020B0503020204020204" pitchFamily="34" charset="-122"/>
              </a:rPr>
              <a:t>个位置设为岗哨）的记录开始，沿某个方向将记录的关键字与给定值相比较，若某个记录的关键字和给定值相等，则</a:t>
            </a:r>
            <a:r>
              <a:rPr lang="zh-CN" altLang="en-US" sz="2600" b="0" dirty="0">
                <a:solidFill>
                  <a:srgbClr val="0070C0"/>
                </a:solidFill>
                <a:effectLst/>
                <a:latin typeface="微软雅黑" panose="020B0503020204020204" pitchFamily="34" charset="-122"/>
                <a:ea typeface="微软雅黑" panose="020B0503020204020204" pitchFamily="34" charset="-122"/>
              </a:rPr>
              <a:t>查找成功</a:t>
            </a:r>
            <a:r>
              <a:rPr lang="zh-CN" altLang="en-US" sz="2600" b="0" dirty="0">
                <a:effectLst/>
                <a:latin typeface="微软雅黑" panose="020B0503020204020204" pitchFamily="34" charset="-122"/>
                <a:ea typeface="微软雅黑" panose="020B0503020204020204" pitchFamily="34" charset="-122"/>
              </a:rPr>
              <a:t>；</a:t>
            </a:r>
          </a:p>
          <a:p>
            <a:pPr marL="609600" indent="-609600" eaLnBrk="1" hangingPunct="1">
              <a:spcBef>
                <a:spcPct val="30000"/>
              </a:spcBef>
              <a:defRPr/>
            </a:pPr>
            <a:endParaRPr lang="en-US" altLang="zh-CN" sz="2600" b="0" dirty="0">
              <a:effectLst/>
              <a:latin typeface="微软雅黑" panose="020B0503020204020204" pitchFamily="34" charset="-122"/>
              <a:ea typeface="微软雅黑" panose="020B0503020204020204" pitchFamily="34" charset="-122"/>
            </a:endParaRPr>
          </a:p>
          <a:p>
            <a:pPr marL="609600" indent="-609600" eaLnBrk="1" hangingPunct="1">
              <a:spcBef>
                <a:spcPct val="30000"/>
              </a:spcBef>
              <a:defRPr/>
            </a:pPr>
            <a:r>
              <a:rPr lang="zh-CN" altLang="en-US" sz="2600" b="0" dirty="0">
                <a:effectLst/>
                <a:latin typeface="微软雅黑" panose="020B0503020204020204" pitchFamily="34" charset="-122"/>
                <a:ea typeface="微软雅黑" panose="020B0503020204020204" pitchFamily="34" charset="-122"/>
              </a:rPr>
              <a:t>反之，若找完整个顺序表，都没有与给定关键字值相等的记录，则此顺序表中没有满足查找条件的记录，</a:t>
            </a:r>
            <a:r>
              <a:rPr lang="zh-CN" altLang="en-US" sz="2600" b="0" dirty="0">
                <a:solidFill>
                  <a:srgbClr val="0070C0"/>
                </a:solidFill>
                <a:effectLst/>
                <a:latin typeface="微软雅黑" panose="020B0503020204020204" pitchFamily="34" charset="-122"/>
                <a:ea typeface="微软雅黑" panose="020B0503020204020204" pitchFamily="34" charset="-122"/>
              </a:rPr>
              <a:t>查找失败</a:t>
            </a:r>
            <a:r>
              <a:rPr lang="zh-CN" altLang="en-US" sz="2600" b="0" dirty="0">
                <a:effectLst/>
                <a:latin typeface="微软雅黑" panose="020B0503020204020204" pitchFamily="34" charset="-122"/>
                <a:ea typeface="微软雅黑" panose="020B0503020204020204" pitchFamily="34" charset="-122"/>
              </a:rPr>
              <a:t>。 </a:t>
            </a:r>
          </a:p>
        </p:txBody>
      </p:sp>
      <p:sp>
        <p:nvSpPr>
          <p:cNvPr id="17411"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B6494002-4F7F-4A60-8353-4499DAF42F65}"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134</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2" name="矩形 1"/>
          <p:cNvSpPr/>
          <p:nvPr/>
        </p:nvSpPr>
        <p:spPr>
          <a:xfrm>
            <a:off x="1847528" y="1412776"/>
            <a:ext cx="3877986"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zh-CN" altLang="en-US" sz="3600" dirty="0">
                <a:solidFill>
                  <a:srgbClr val="5B9BD5">
                    <a:lumMod val="75000"/>
                  </a:srgbClr>
                </a:solidFill>
                <a:latin typeface="微软雅黑" panose="020B0503020204020204" pitchFamily="34" charset="-122"/>
                <a:ea typeface="微软雅黑" panose="020B0503020204020204" pitchFamily="34" charset="-122"/>
              </a:rPr>
              <a:t>顺序查找基本思想</a:t>
            </a:r>
          </a:p>
        </p:txBody>
      </p:sp>
    </p:spTree>
    <p:extLst>
      <p:ext uri="{BB962C8B-B14F-4D97-AF65-F5344CB8AC3E}">
        <p14:creationId xmlns:p14="http://schemas.microsoft.com/office/powerpoint/2010/main" val="35728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8899">
                                            <p:txEl>
                                              <p:pRg st="0" end="0"/>
                                            </p:txEl>
                                          </p:spTgt>
                                        </p:tgtEl>
                                        <p:attrNameLst>
                                          <p:attrName>style.visibility</p:attrName>
                                        </p:attrNameLst>
                                      </p:cBhvr>
                                      <p:to>
                                        <p:strVal val="visible"/>
                                      </p:to>
                                    </p:set>
                                    <p:anim calcmode="lin" valueType="num">
                                      <p:cBhvr additive="base">
                                        <p:cTn id="13" dur="500" fill="hold"/>
                                        <p:tgtEl>
                                          <p:spTgt spid="20889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8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8899">
                                            <p:txEl>
                                              <p:pRg st="2" end="2"/>
                                            </p:txEl>
                                          </p:spTgt>
                                        </p:tgtEl>
                                        <p:attrNameLst>
                                          <p:attrName>style.visibility</p:attrName>
                                        </p:attrNameLst>
                                      </p:cBhvr>
                                      <p:to>
                                        <p:strVal val="visible"/>
                                      </p:to>
                                    </p:set>
                                    <p:anim calcmode="lin" valueType="num">
                                      <p:cBhvr additive="base">
                                        <p:cTn id="19" dur="500" fill="hold"/>
                                        <p:tgtEl>
                                          <p:spTgt spid="20889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889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9075" name="Rectangle 3"/>
          <p:cNvSpPr>
            <a:spLocks noGrp="1" noChangeArrowheads="1"/>
          </p:cNvSpPr>
          <p:nvPr>
            <p:ph idx="1"/>
          </p:nvPr>
        </p:nvSpPr>
        <p:spPr>
          <a:xfrm>
            <a:off x="1991544" y="2420888"/>
            <a:ext cx="8135937" cy="3312368"/>
          </a:xfrm>
        </p:spPr>
        <p:txBody>
          <a:bodyPr/>
          <a:lstStyle/>
          <a:p>
            <a:pPr eaLnBrk="1" hangingPunct="1">
              <a:lnSpc>
                <a:spcPct val="90000"/>
              </a:lnSpc>
              <a:defRPr/>
            </a:pPr>
            <a:r>
              <a:rPr lang="en-US" altLang="zh-CN" sz="2400" b="0" dirty="0" err="1">
                <a:latin typeface="微软雅黑" panose="020B0503020204020204" pitchFamily="34" charset="-122"/>
                <a:ea typeface="微软雅黑" panose="020B0503020204020204" pitchFamily="34" charset="-122"/>
              </a:rPr>
              <a:t>int</a:t>
            </a:r>
            <a:r>
              <a:rPr lang="en-US" altLang="zh-CN" sz="2400" b="0" dirty="0">
                <a:latin typeface="微软雅黑" panose="020B0503020204020204" pitchFamily="34" charset="-122"/>
                <a:ea typeface="微软雅黑" panose="020B0503020204020204" pitchFamily="34" charset="-122"/>
              </a:rPr>
              <a:t> </a:t>
            </a:r>
            <a:r>
              <a:rPr lang="en-US" altLang="zh-CN" sz="2400" b="0" dirty="0" err="1">
                <a:latin typeface="微软雅黑" panose="020B0503020204020204" pitchFamily="34" charset="-122"/>
                <a:ea typeface="微软雅黑" panose="020B0503020204020204" pitchFamily="34" charset="-122"/>
              </a:rPr>
              <a:t>seqsearch</a:t>
            </a:r>
            <a:r>
              <a:rPr lang="en-US" altLang="zh-CN" sz="2400" b="0" dirty="0">
                <a:latin typeface="微软雅黑" panose="020B0503020204020204" pitchFamily="34" charset="-122"/>
                <a:ea typeface="微软雅黑" panose="020B0503020204020204" pitchFamily="34" charset="-122"/>
              </a:rPr>
              <a:t>(</a:t>
            </a:r>
            <a:r>
              <a:rPr lang="en-US" altLang="zh-CN" sz="2400" b="0" dirty="0" err="1">
                <a:latin typeface="微软雅黑" panose="020B0503020204020204" pitchFamily="34" charset="-122"/>
                <a:ea typeface="微软雅黑" panose="020B0503020204020204" pitchFamily="34" charset="-122"/>
              </a:rPr>
              <a:t>DataType</a:t>
            </a:r>
            <a:r>
              <a:rPr lang="en-US" altLang="zh-CN" sz="2400" b="0" dirty="0">
                <a:latin typeface="微软雅黑" panose="020B0503020204020204" pitchFamily="34" charset="-122"/>
                <a:ea typeface="微软雅黑" panose="020B0503020204020204" pitchFamily="34" charset="-122"/>
              </a:rPr>
              <a:t> R[], </a:t>
            </a:r>
            <a:r>
              <a:rPr lang="en-US" altLang="zh-CN" sz="2400" b="0" dirty="0" err="1">
                <a:latin typeface="微软雅黑" panose="020B0503020204020204" pitchFamily="34" charset="-122"/>
                <a:ea typeface="微软雅黑" panose="020B0503020204020204" pitchFamily="34" charset="-122"/>
              </a:rPr>
              <a:t>KeyType</a:t>
            </a:r>
            <a:r>
              <a:rPr lang="en-US" altLang="zh-CN" sz="2400" b="0" dirty="0">
                <a:latin typeface="微软雅黑" panose="020B0503020204020204" pitchFamily="34" charset="-122"/>
                <a:ea typeface="微软雅黑" panose="020B0503020204020204" pitchFamily="34" charset="-122"/>
              </a:rPr>
              <a:t> key){</a:t>
            </a:r>
          </a:p>
          <a:p>
            <a:pPr lvl="2" eaLnBrk="1" hangingPunct="1">
              <a:lnSpc>
                <a:spcPct val="90000"/>
              </a:lnSpc>
              <a:buFont typeface="Wingdings" panose="05000000000000000000" pitchFamily="2" charset="2"/>
              <a:buNone/>
              <a:defRPr/>
            </a:pPr>
            <a:r>
              <a:rPr lang="en-US" altLang="zh-CN" b="0" dirty="0">
                <a:latin typeface="微软雅黑" panose="020B0503020204020204" pitchFamily="34" charset="-122"/>
                <a:ea typeface="微软雅黑" panose="020B0503020204020204" pitchFamily="34" charset="-122"/>
              </a:rPr>
              <a:t>  </a:t>
            </a:r>
            <a:r>
              <a:rPr lang="en-US" altLang="zh-CN" b="0" dirty="0">
                <a:solidFill>
                  <a:srgbClr val="FF0000"/>
                </a:solidFill>
                <a:latin typeface="微软雅黑" panose="020B0503020204020204" pitchFamily="34" charset="-122"/>
                <a:ea typeface="微软雅黑" panose="020B0503020204020204" pitchFamily="34" charset="-122"/>
              </a:rPr>
              <a:t>R[0].key=key</a:t>
            </a:r>
            <a:r>
              <a:rPr lang="en-US" altLang="zh-CN" b="0" dirty="0">
                <a:latin typeface="微软雅黑" panose="020B0503020204020204" pitchFamily="34" charset="-122"/>
                <a:ea typeface="微软雅黑" panose="020B0503020204020204" pitchFamily="34" charset="-122"/>
              </a:rPr>
              <a:t>, </a:t>
            </a:r>
            <a:r>
              <a:rPr lang="en-US" altLang="zh-CN" b="0" dirty="0" err="1">
                <a:latin typeface="微软雅黑" panose="020B0503020204020204" pitchFamily="34" charset="-122"/>
                <a:ea typeface="微软雅黑" panose="020B0503020204020204" pitchFamily="34" charset="-122"/>
              </a:rPr>
              <a:t>i</a:t>
            </a:r>
            <a:r>
              <a:rPr lang="en-US" altLang="zh-CN" b="0" dirty="0">
                <a:latin typeface="微软雅黑" panose="020B0503020204020204" pitchFamily="34" charset="-122"/>
                <a:ea typeface="微软雅黑" panose="020B0503020204020204" pitchFamily="34" charset="-122"/>
              </a:rPr>
              <a:t>=n;</a:t>
            </a:r>
          </a:p>
          <a:p>
            <a:pPr lvl="2" eaLnBrk="1" hangingPunct="1">
              <a:lnSpc>
                <a:spcPct val="90000"/>
              </a:lnSpc>
              <a:buFont typeface="Wingdings" panose="05000000000000000000" pitchFamily="2" charset="2"/>
              <a:buNone/>
              <a:defRPr/>
            </a:pPr>
            <a:r>
              <a:rPr lang="en-US" altLang="zh-CN" b="0" dirty="0">
                <a:latin typeface="微软雅黑" panose="020B0503020204020204" pitchFamily="34" charset="-122"/>
                <a:ea typeface="微软雅黑" panose="020B0503020204020204" pitchFamily="34" charset="-122"/>
              </a:rPr>
              <a:t>  while (R[</a:t>
            </a:r>
            <a:r>
              <a:rPr lang="en-US" altLang="zh-CN" b="0" dirty="0" err="1">
                <a:latin typeface="微软雅黑" panose="020B0503020204020204" pitchFamily="34" charset="-122"/>
                <a:ea typeface="微软雅黑" panose="020B0503020204020204" pitchFamily="34" charset="-122"/>
              </a:rPr>
              <a:t>i</a:t>
            </a:r>
            <a:r>
              <a:rPr lang="en-US" altLang="zh-CN" b="0" dirty="0">
                <a:latin typeface="微软雅黑" panose="020B0503020204020204" pitchFamily="34" charset="-122"/>
                <a:ea typeface="微软雅黑" panose="020B0503020204020204" pitchFamily="34" charset="-122"/>
              </a:rPr>
              <a:t>].key != key)  </a:t>
            </a:r>
            <a:r>
              <a:rPr lang="en-US" altLang="zh-CN" b="0" dirty="0" err="1">
                <a:latin typeface="微软雅黑" panose="020B0503020204020204" pitchFamily="34" charset="-122"/>
                <a:ea typeface="微软雅黑" panose="020B0503020204020204" pitchFamily="34" charset="-122"/>
              </a:rPr>
              <a:t>i</a:t>
            </a:r>
            <a:r>
              <a:rPr lang="en-US" altLang="zh-CN" b="0" dirty="0">
                <a:latin typeface="微软雅黑" panose="020B0503020204020204" pitchFamily="34" charset="-122"/>
                <a:ea typeface="微软雅黑" panose="020B0503020204020204" pitchFamily="34" charset="-122"/>
              </a:rPr>
              <a:t>=i-1;</a:t>
            </a:r>
          </a:p>
          <a:p>
            <a:pPr lvl="2" eaLnBrk="1" hangingPunct="1">
              <a:lnSpc>
                <a:spcPct val="90000"/>
              </a:lnSpc>
              <a:buFont typeface="Wingdings" panose="05000000000000000000" pitchFamily="2" charset="2"/>
              <a:buNone/>
              <a:defRPr/>
            </a:pPr>
            <a:r>
              <a:rPr lang="en-US" altLang="zh-CN" b="0" dirty="0">
                <a:latin typeface="微软雅黑" panose="020B0503020204020204" pitchFamily="34" charset="-122"/>
                <a:ea typeface="微软雅黑" panose="020B0503020204020204" pitchFamily="34" charset="-122"/>
              </a:rPr>
              <a:t>  return </a:t>
            </a:r>
            <a:r>
              <a:rPr lang="en-US" altLang="zh-CN" b="0" dirty="0" err="1">
                <a:latin typeface="微软雅黑" panose="020B0503020204020204" pitchFamily="34" charset="-122"/>
                <a:ea typeface="微软雅黑" panose="020B0503020204020204" pitchFamily="34" charset="-122"/>
              </a:rPr>
              <a:t>i</a:t>
            </a:r>
            <a:r>
              <a:rPr lang="en-US" altLang="zh-CN" b="0" dirty="0">
                <a:latin typeface="微软雅黑" panose="020B0503020204020204" pitchFamily="34" charset="-122"/>
                <a:ea typeface="微软雅黑" panose="020B0503020204020204" pitchFamily="34" charset="-122"/>
              </a:rPr>
              <a:t>;</a:t>
            </a:r>
          </a:p>
          <a:p>
            <a:pPr lvl="2" eaLnBrk="1" hangingPunct="1">
              <a:lnSpc>
                <a:spcPct val="90000"/>
              </a:lnSpc>
              <a:buFont typeface="Wingdings" panose="05000000000000000000" pitchFamily="2" charset="2"/>
              <a:buNone/>
              <a:defRPr/>
            </a:pPr>
            <a:r>
              <a:rPr lang="pt-BR" altLang="zh-CN" b="0" dirty="0">
                <a:latin typeface="微软雅黑" panose="020B0503020204020204" pitchFamily="34" charset="-122"/>
                <a:ea typeface="微软雅黑" panose="020B0503020204020204" pitchFamily="34" charset="-122"/>
              </a:rPr>
              <a:t>}</a:t>
            </a:r>
          </a:p>
          <a:p>
            <a:pPr lvl="2" eaLnBrk="1" hangingPunct="1">
              <a:lnSpc>
                <a:spcPct val="90000"/>
              </a:lnSpc>
              <a:buFont typeface="Wingdings" panose="05000000000000000000" pitchFamily="2" charset="2"/>
              <a:buNone/>
              <a:defRPr/>
            </a:pPr>
            <a:endParaRPr lang="zh-CN" altLang="en-US" b="0" dirty="0">
              <a:latin typeface="微软雅黑" panose="020B0503020204020204" pitchFamily="34" charset="-122"/>
              <a:ea typeface="微软雅黑" panose="020B0503020204020204" pitchFamily="34" charset="-122"/>
            </a:endParaRPr>
          </a:p>
        </p:txBody>
      </p:sp>
      <p:sp>
        <p:nvSpPr>
          <p:cNvPr id="19459"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DABA4EBE-6AFA-4CB8-8F49-4A15A0859793}"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135</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2" name="矩形 1"/>
          <p:cNvSpPr/>
          <p:nvPr/>
        </p:nvSpPr>
        <p:spPr>
          <a:xfrm>
            <a:off x="2279576" y="1412776"/>
            <a:ext cx="3472425"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en-US" altLang="zh-CN" sz="3600" dirty="0">
                <a:solidFill>
                  <a:srgbClr val="5B9BD5">
                    <a:lumMod val="75000"/>
                  </a:srgbClr>
                </a:solidFill>
                <a:latin typeface="微软雅黑" panose="020B0503020204020204" pitchFamily="34" charset="-122"/>
                <a:ea typeface="微软雅黑" panose="020B0503020204020204" pitchFamily="34" charset="-122"/>
              </a:rPr>
              <a:t>2. </a:t>
            </a:r>
            <a:r>
              <a:rPr lang="zh-CN" altLang="en-US" sz="3600" dirty="0">
                <a:solidFill>
                  <a:srgbClr val="5B9BD5">
                    <a:lumMod val="75000"/>
                  </a:srgbClr>
                </a:solidFill>
                <a:latin typeface="微软雅黑" panose="020B0503020204020204" pitchFamily="34" charset="-122"/>
                <a:ea typeface="微软雅黑" panose="020B0503020204020204" pitchFamily="34" charset="-122"/>
              </a:rPr>
              <a:t>顺序查找算法</a:t>
            </a:r>
          </a:p>
        </p:txBody>
      </p:sp>
    </p:spTree>
    <p:extLst>
      <p:ext uri="{BB962C8B-B14F-4D97-AF65-F5344CB8AC3E}">
        <p14:creationId xmlns:p14="http://schemas.microsoft.com/office/powerpoint/2010/main" val="269694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9075">
                                            <p:txEl>
                                              <p:pRg st="0" end="0"/>
                                            </p:txEl>
                                          </p:spTgt>
                                        </p:tgtEl>
                                        <p:attrNameLst>
                                          <p:attrName>style.visibility</p:attrName>
                                        </p:attrNameLst>
                                      </p:cBhvr>
                                      <p:to>
                                        <p:strVal val="visible"/>
                                      </p:to>
                                    </p:set>
                                    <p:animEffect transition="in" filter="fade">
                                      <p:cBhvr>
                                        <p:cTn id="7" dur="1000"/>
                                        <p:tgtEl>
                                          <p:spTgt spid="259075">
                                            <p:txEl>
                                              <p:pRg st="0" end="0"/>
                                            </p:txEl>
                                          </p:spTgt>
                                        </p:tgtEl>
                                      </p:cBhvr>
                                    </p:animEffect>
                                    <p:anim calcmode="lin" valueType="num">
                                      <p:cBhvr>
                                        <p:cTn id="8" dur="1000" fill="hold"/>
                                        <p:tgtEl>
                                          <p:spTgt spid="2590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9075">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59075">
                                            <p:txEl>
                                              <p:pRg st="1" end="1"/>
                                            </p:txEl>
                                          </p:spTgt>
                                        </p:tgtEl>
                                        <p:attrNameLst>
                                          <p:attrName>style.visibility</p:attrName>
                                        </p:attrNameLst>
                                      </p:cBhvr>
                                      <p:to>
                                        <p:strVal val="visible"/>
                                      </p:to>
                                    </p:set>
                                    <p:animEffect transition="in" filter="fade">
                                      <p:cBhvr>
                                        <p:cTn id="12" dur="1000"/>
                                        <p:tgtEl>
                                          <p:spTgt spid="259075">
                                            <p:txEl>
                                              <p:pRg st="1" end="1"/>
                                            </p:txEl>
                                          </p:spTgt>
                                        </p:tgtEl>
                                      </p:cBhvr>
                                    </p:animEffect>
                                    <p:anim calcmode="lin" valueType="num">
                                      <p:cBhvr>
                                        <p:cTn id="13" dur="1000" fill="hold"/>
                                        <p:tgtEl>
                                          <p:spTgt spid="25907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59075">
                                            <p:txEl>
                                              <p:pRg st="1" end="1"/>
                                            </p:tx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59075">
                                            <p:txEl>
                                              <p:pRg st="2" end="2"/>
                                            </p:txEl>
                                          </p:spTgt>
                                        </p:tgtEl>
                                        <p:attrNameLst>
                                          <p:attrName>style.visibility</p:attrName>
                                        </p:attrNameLst>
                                      </p:cBhvr>
                                      <p:to>
                                        <p:strVal val="visible"/>
                                      </p:to>
                                    </p:set>
                                    <p:animEffect transition="in" filter="fade">
                                      <p:cBhvr>
                                        <p:cTn id="17" dur="1000"/>
                                        <p:tgtEl>
                                          <p:spTgt spid="259075">
                                            <p:txEl>
                                              <p:pRg st="2" end="2"/>
                                            </p:txEl>
                                          </p:spTgt>
                                        </p:tgtEl>
                                      </p:cBhvr>
                                    </p:animEffect>
                                    <p:anim calcmode="lin" valueType="num">
                                      <p:cBhvr>
                                        <p:cTn id="18" dur="1000" fill="hold"/>
                                        <p:tgtEl>
                                          <p:spTgt spid="25907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59075">
                                            <p:txEl>
                                              <p:pRg st="2" end="2"/>
                                            </p:txEl>
                                          </p:spTgt>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59075">
                                            <p:txEl>
                                              <p:pRg st="3" end="3"/>
                                            </p:txEl>
                                          </p:spTgt>
                                        </p:tgtEl>
                                        <p:attrNameLst>
                                          <p:attrName>style.visibility</p:attrName>
                                        </p:attrNameLst>
                                      </p:cBhvr>
                                      <p:to>
                                        <p:strVal val="visible"/>
                                      </p:to>
                                    </p:set>
                                    <p:animEffect transition="in" filter="fade">
                                      <p:cBhvr>
                                        <p:cTn id="22" dur="1000"/>
                                        <p:tgtEl>
                                          <p:spTgt spid="259075">
                                            <p:txEl>
                                              <p:pRg st="3" end="3"/>
                                            </p:txEl>
                                          </p:spTgt>
                                        </p:tgtEl>
                                      </p:cBhvr>
                                    </p:animEffect>
                                    <p:anim calcmode="lin" valueType="num">
                                      <p:cBhvr>
                                        <p:cTn id="23" dur="1000" fill="hold"/>
                                        <p:tgtEl>
                                          <p:spTgt spid="25907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59075">
                                            <p:txEl>
                                              <p:pRg st="3" end="3"/>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9075">
                                            <p:txEl>
                                              <p:pRg st="4" end="4"/>
                                            </p:txEl>
                                          </p:spTgt>
                                        </p:tgtEl>
                                        <p:attrNameLst>
                                          <p:attrName>style.visibility</p:attrName>
                                        </p:attrNameLst>
                                      </p:cBhvr>
                                      <p:to>
                                        <p:strVal val="visible"/>
                                      </p:to>
                                    </p:set>
                                    <p:animEffect transition="in" filter="fade">
                                      <p:cBhvr>
                                        <p:cTn id="27" dur="1000"/>
                                        <p:tgtEl>
                                          <p:spTgt spid="259075">
                                            <p:txEl>
                                              <p:pRg st="4" end="4"/>
                                            </p:txEl>
                                          </p:spTgt>
                                        </p:tgtEl>
                                      </p:cBhvr>
                                    </p:animEffect>
                                    <p:anim calcmode="lin" valueType="num">
                                      <p:cBhvr>
                                        <p:cTn id="28" dur="1000" fill="hold"/>
                                        <p:tgtEl>
                                          <p:spTgt spid="25907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59075">
                                            <p:txEl>
                                              <p:pRg st="4" end="4"/>
                                            </p:txEl>
                                          </p:spTgt>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anim calcmode="lin" valueType="num">
                                      <p:cBhvr>
                                        <p:cTn id="34" dur="750" fill="hold"/>
                                        <p:tgtEl>
                                          <p:spTgt spid="2"/>
                                        </p:tgtEl>
                                        <p:attrNameLst>
                                          <p:attrName>ppt_x</p:attrName>
                                        </p:attrNameLst>
                                      </p:cBhvr>
                                      <p:tavLst>
                                        <p:tav tm="0">
                                          <p:val>
                                            <p:strVal val="#ppt_x"/>
                                          </p:val>
                                        </p:tav>
                                        <p:tav tm="100000">
                                          <p:val>
                                            <p:strVal val="#ppt_x"/>
                                          </p:val>
                                        </p:tav>
                                      </p:tavLst>
                                    </p:anim>
                                    <p:anim calcmode="lin" valueType="num">
                                      <p:cBhvr>
                                        <p:cTn id="35"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build="p"/>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6"/>
          <p:cNvSpPr>
            <a:spLocks noGrp="1" noChangeArrowheads="1"/>
          </p:cNvSpPr>
          <p:nvPr>
            <p:ph type="sldNum" sz="quarter" idx="12"/>
          </p:nvPr>
        </p:nvSpPr>
        <p:spPr>
          <a:xfrm>
            <a:off x="4828600" y="6389557"/>
            <a:ext cx="2540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E42F6E3B-C421-4E1C-BC37-72DC61878726}" type="slidenum">
              <a:rPr lang="en-US" altLang="zh-CN" sz="1400" b="0" smtClean="0">
                <a:solidFill>
                  <a:srgbClr val="010000"/>
                </a:solidFill>
                <a:latin typeface="微软雅黑" panose="020B0503020204020204" pitchFamily="34" charset="-122"/>
                <a:ea typeface="微软雅黑" panose="020B0503020204020204" pitchFamily="34" charset="-122"/>
              </a:rPr>
              <a:pPr defTabSz="914400" eaLnBrk="0" fontAlgn="base" hangingPunct="0">
                <a:spcBef>
                  <a:spcPct val="20000"/>
                </a:spcBef>
                <a:spcAft>
                  <a:spcPct val="0"/>
                </a:spcAft>
                <a:buClrTx/>
                <a:buFontTx/>
                <a:buNone/>
                <a:defRPr/>
              </a:pPr>
              <a:t>136</a:t>
            </a:fld>
            <a:endParaRPr lang="en-US" altLang="zh-CN" sz="1400" b="0">
              <a:solidFill>
                <a:srgbClr val="010000"/>
              </a:solidFill>
              <a:latin typeface="微软雅黑" panose="020B0503020204020204" pitchFamily="34" charset="-122"/>
              <a:ea typeface="微软雅黑" panose="020B0503020204020204" pitchFamily="34" charset="-122"/>
            </a:endParaRPr>
          </a:p>
        </p:txBody>
      </p:sp>
      <p:graphicFrame>
        <p:nvGraphicFramePr>
          <p:cNvPr id="260098" name="Object 2"/>
          <p:cNvGraphicFramePr>
            <a:graphicFrameLocks noChangeAspect="1"/>
          </p:cNvGraphicFramePr>
          <p:nvPr>
            <p:extLst/>
          </p:nvPr>
        </p:nvGraphicFramePr>
        <p:xfrm>
          <a:off x="2126035" y="1703481"/>
          <a:ext cx="8078788" cy="1700213"/>
        </p:xfrm>
        <a:graphic>
          <a:graphicData uri="http://schemas.openxmlformats.org/presentationml/2006/ole">
            <mc:AlternateContent xmlns:mc="http://schemas.openxmlformats.org/markup-compatibility/2006">
              <mc:Choice xmlns:v="urn:schemas-microsoft-com:vml" Requires="v">
                <p:oleObj spid="_x0000_s64652" name="Document" r:id="rId4" imgW="8175078" imgH="1726855" progId="Word.Document.8">
                  <p:embed/>
                </p:oleObj>
              </mc:Choice>
              <mc:Fallback>
                <p:oleObj name="Document" r:id="rId4" imgW="8175078" imgH="1726855" progId="Word.Document.8">
                  <p:embed/>
                  <p:pic>
                    <p:nvPicPr>
                      <p:cNvPr id="0" name=""/>
                      <p:cNvPicPr>
                        <a:picLocks noChangeAspect="1" noChangeArrowheads="1"/>
                      </p:cNvPicPr>
                      <p:nvPr/>
                    </p:nvPicPr>
                    <p:blipFill>
                      <a:blip r:embed="rId5"/>
                      <a:srcRect/>
                      <a:stretch>
                        <a:fillRect/>
                      </a:stretch>
                    </p:blipFill>
                    <p:spPr bwMode="auto">
                      <a:xfrm>
                        <a:off x="2126035" y="1703481"/>
                        <a:ext cx="8078788" cy="170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0099" name="Text Box 3"/>
          <p:cNvSpPr txBox="1">
            <a:spLocks noChangeArrowheads="1"/>
          </p:cNvSpPr>
          <p:nvPr/>
        </p:nvSpPr>
        <p:spPr bwMode="auto">
          <a:xfrm>
            <a:off x="2200648" y="1127219"/>
            <a:ext cx="4206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b="0">
                <a:solidFill>
                  <a:srgbClr val="010000"/>
                </a:solidFill>
                <a:latin typeface="微软雅黑" panose="020B0503020204020204" pitchFamily="34" charset="-122"/>
                <a:ea typeface="微软雅黑" panose="020B0503020204020204" pitchFamily="34" charset="-122"/>
              </a:rPr>
              <a:t>R</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graphicFrame>
        <p:nvGraphicFramePr>
          <p:cNvPr id="260100" name="Object 4"/>
          <p:cNvGraphicFramePr>
            <a:graphicFrameLocks noChangeAspect="1"/>
          </p:cNvGraphicFramePr>
          <p:nvPr>
            <p:extLst/>
          </p:nvPr>
        </p:nvGraphicFramePr>
        <p:xfrm>
          <a:off x="2136200" y="4713157"/>
          <a:ext cx="8188325" cy="1725613"/>
        </p:xfrm>
        <a:graphic>
          <a:graphicData uri="http://schemas.openxmlformats.org/presentationml/2006/ole">
            <mc:AlternateContent xmlns:mc="http://schemas.openxmlformats.org/markup-compatibility/2006">
              <mc:Choice xmlns:v="urn:schemas-microsoft-com:vml" Requires="v">
                <p:oleObj spid="_x0000_s64653" name="文档" r:id="rId6" imgW="8194826" imgH="1726495" progId="Word.Document.8">
                  <p:embed/>
                </p:oleObj>
              </mc:Choice>
              <mc:Fallback>
                <p:oleObj name="文档" r:id="rId6" imgW="8194826" imgH="1726495"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6200" y="4713157"/>
                        <a:ext cx="8188325" cy="172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0101" name="Text Box 5"/>
          <p:cNvSpPr txBox="1">
            <a:spLocks noChangeArrowheads="1"/>
          </p:cNvSpPr>
          <p:nvPr/>
        </p:nvSpPr>
        <p:spPr bwMode="auto">
          <a:xfrm>
            <a:off x="2129850" y="4146420"/>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b="0">
                <a:solidFill>
                  <a:srgbClr val="010000"/>
                </a:solidFill>
                <a:latin typeface="微软雅黑" panose="020B0503020204020204" pitchFamily="34" charset="-122"/>
                <a:ea typeface="微软雅黑" panose="020B0503020204020204" pitchFamily="34" charset="-122"/>
              </a:rPr>
              <a:t>R</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02" name="Line 6"/>
          <p:cNvSpPr>
            <a:spLocks noChangeShapeType="1"/>
          </p:cNvSpPr>
          <p:nvPr/>
        </p:nvSpPr>
        <p:spPr bwMode="auto">
          <a:xfrm>
            <a:off x="2490213"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03" name="Text Box 7"/>
          <p:cNvSpPr txBox="1">
            <a:spLocks noChangeArrowheads="1"/>
          </p:cNvSpPr>
          <p:nvPr/>
        </p:nvSpPr>
        <p:spPr bwMode="auto">
          <a:xfrm>
            <a:off x="2490213" y="3714620"/>
            <a:ext cx="296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04" name="Text Box 8"/>
          <p:cNvSpPr txBox="1">
            <a:spLocks noChangeArrowheads="1"/>
          </p:cNvSpPr>
          <p:nvPr/>
        </p:nvSpPr>
        <p:spPr bwMode="auto">
          <a:xfrm>
            <a:off x="2129850" y="4649657"/>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600" dirty="0">
                <a:solidFill>
                  <a:srgbClr val="CC0000"/>
                </a:solidFill>
                <a:latin typeface="宋体"/>
                <a:ea typeface="宋体"/>
              </a:rPr>
              <a:t>60</a:t>
            </a:r>
            <a:endParaRPr kumimoji="1" lang="en-US" altLang="zh-CN" sz="2400" dirty="0">
              <a:solidFill>
                <a:srgbClr val="010000"/>
              </a:solidFill>
              <a:latin typeface="宋体"/>
              <a:ea typeface="宋体"/>
            </a:endParaRPr>
          </a:p>
        </p:txBody>
      </p:sp>
      <p:grpSp>
        <p:nvGrpSpPr>
          <p:cNvPr id="260105" name="Group 9"/>
          <p:cNvGrpSpPr>
            <a:grpSpLocks/>
          </p:cNvGrpSpPr>
          <p:nvPr/>
        </p:nvGrpSpPr>
        <p:grpSpPr bwMode="auto">
          <a:xfrm>
            <a:off x="9258673" y="614816"/>
            <a:ext cx="296862" cy="990600"/>
            <a:chOff x="4961" y="288"/>
            <a:chExt cx="187" cy="624"/>
          </a:xfrm>
        </p:grpSpPr>
        <p:sp>
          <p:nvSpPr>
            <p:cNvPr id="21541" name="Line 10"/>
            <p:cNvSpPr>
              <a:spLocks noChangeShapeType="1"/>
            </p:cNvSpPr>
            <p:nvPr/>
          </p:nvSpPr>
          <p:spPr bwMode="auto">
            <a:xfrm>
              <a:off x="4992" y="288"/>
              <a:ext cx="0" cy="624"/>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1542" name="Text Box 11"/>
            <p:cNvSpPr txBox="1">
              <a:spLocks noChangeArrowheads="1"/>
            </p:cNvSpPr>
            <p:nvPr/>
          </p:nvSpPr>
          <p:spPr bwMode="auto">
            <a:xfrm>
              <a:off x="4961" y="391"/>
              <a:ext cx="1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grpSp>
      <p:sp>
        <p:nvSpPr>
          <p:cNvPr id="260108" name="Text Box 12"/>
          <p:cNvSpPr txBox="1">
            <a:spLocks noChangeArrowheads="1"/>
          </p:cNvSpPr>
          <p:nvPr/>
        </p:nvSpPr>
        <p:spPr bwMode="auto">
          <a:xfrm>
            <a:off x="3670795" y="2799123"/>
            <a:ext cx="14529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b="0" dirty="0">
                <a:solidFill>
                  <a:srgbClr val="CC0000"/>
                </a:solidFill>
                <a:latin typeface="微软雅黑" panose="020B0503020204020204" pitchFamily="34" charset="-122"/>
                <a:ea typeface="微软雅黑" panose="020B0503020204020204" pitchFamily="34" charset="-122"/>
              </a:rPr>
              <a:t>key=64</a:t>
            </a:r>
            <a:endParaRPr kumimoji="1" lang="en-US" altLang="zh-CN" sz="2000" b="0" dirty="0">
              <a:solidFill>
                <a:srgbClr val="010000"/>
              </a:solidFill>
              <a:latin typeface="微软雅黑" panose="020B0503020204020204" pitchFamily="34" charset="-122"/>
              <a:ea typeface="微软雅黑" panose="020B0503020204020204" pitchFamily="34" charset="-122"/>
            </a:endParaRPr>
          </a:p>
        </p:txBody>
      </p:sp>
      <p:sp>
        <p:nvSpPr>
          <p:cNvPr id="260109" name="Text Box 13"/>
          <p:cNvSpPr txBox="1">
            <a:spLocks noChangeArrowheads="1"/>
          </p:cNvSpPr>
          <p:nvPr/>
        </p:nvSpPr>
        <p:spPr bwMode="auto">
          <a:xfrm>
            <a:off x="3671435" y="5842525"/>
            <a:ext cx="14529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b="0" dirty="0">
                <a:solidFill>
                  <a:srgbClr val="CC0000"/>
                </a:solidFill>
                <a:latin typeface="微软雅黑" panose="020B0503020204020204" pitchFamily="34" charset="-122"/>
                <a:ea typeface="微软雅黑" panose="020B0503020204020204" pitchFamily="34" charset="-122"/>
              </a:rPr>
              <a:t>key=60</a:t>
            </a:r>
            <a:endParaRPr kumimoji="1" lang="en-US" altLang="zh-CN" sz="2000" b="0" dirty="0">
              <a:solidFill>
                <a:srgbClr val="010000"/>
              </a:solidFill>
              <a:latin typeface="微软雅黑" panose="020B0503020204020204" pitchFamily="34" charset="-122"/>
              <a:ea typeface="微软雅黑" panose="020B0503020204020204" pitchFamily="34" charset="-122"/>
            </a:endParaRPr>
          </a:p>
        </p:txBody>
      </p:sp>
      <p:sp>
        <p:nvSpPr>
          <p:cNvPr id="260110" name="Text Box 14"/>
          <p:cNvSpPr txBox="1">
            <a:spLocks noChangeArrowheads="1"/>
          </p:cNvSpPr>
          <p:nvPr/>
        </p:nvSpPr>
        <p:spPr bwMode="auto">
          <a:xfrm>
            <a:off x="2103810" y="1662206"/>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600" dirty="0">
                <a:solidFill>
                  <a:srgbClr val="CC0000"/>
                </a:solidFill>
                <a:latin typeface="宋体"/>
                <a:ea typeface="宋体"/>
              </a:rPr>
              <a:t>64</a:t>
            </a:r>
            <a:endParaRPr kumimoji="1" lang="en-US" altLang="zh-CN" sz="2400" dirty="0">
              <a:solidFill>
                <a:srgbClr val="010000"/>
              </a:solidFill>
              <a:latin typeface="宋体"/>
              <a:ea typeface="宋体"/>
            </a:endParaRPr>
          </a:p>
        </p:txBody>
      </p:sp>
      <p:sp>
        <p:nvSpPr>
          <p:cNvPr id="260111" name="Line 15"/>
          <p:cNvSpPr>
            <a:spLocks noChangeShapeType="1"/>
          </p:cNvSpPr>
          <p:nvPr/>
        </p:nvSpPr>
        <p:spPr bwMode="auto">
          <a:xfrm>
            <a:off x="8754488"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2" name="Line 16"/>
          <p:cNvSpPr>
            <a:spLocks noChangeShapeType="1"/>
          </p:cNvSpPr>
          <p:nvPr/>
        </p:nvSpPr>
        <p:spPr bwMode="auto">
          <a:xfrm>
            <a:off x="8106788"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3" name="Line 17"/>
          <p:cNvSpPr>
            <a:spLocks noChangeShapeType="1"/>
          </p:cNvSpPr>
          <p:nvPr/>
        </p:nvSpPr>
        <p:spPr bwMode="auto">
          <a:xfrm>
            <a:off x="7530525"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4" name="Line 18"/>
          <p:cNvSpPr>
            <a:spLocks noChangeShapeType="1"/>
          </p:cNvSpPr>
          <p:nvPr/>
        </p:nvSpPr>
        <p:spPr bwMode="auto">
          <a:xfrm>
            <a:off x="6882825"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5" name="Line 19"/>
          <p:cNvSpPr>
            <a:spLocks noChangeShapeType="1"/>
          </p:cNvSpPr>
          <p:nvPr/>
        </p:nvSpPr>
        <p:spPr bwMode="auto">
          <a:xfrm>
            <a:off x="6233538"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6" name="Line 20"/>
          <p:cNvSpPr>
            <a:spLocks noChangeShapeType="1"/>
          </p:cNvSpPr>
          <p:nvPr/>
        </p:nvSpPr>
        <p:spPr bwMode="auto">
          <a:xfrm>
            <a:off x="5585838"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7" name="Line 21"/>
          <p:cNvSpPr>
            <a:spLocks noChangeShapeType="1"/>
          </p:cNvSpPr>
          <p:nvPr/>
        </p:nvSpPr>
        <p:spPr bwMode="auto">
          <a:xfrm>
            <a:off x="5009575"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8" name="Line 22"/>
          <p:cNvSpPr>
            <a:spLocks noChangeShapeType="1"/>
          </p:cNvSpPr>
          <p:nvPr/>
        </p:nvSpPr>
        <p:spPr bwMode="auto">
          <a:xfrm>
            <a:off x="4361875"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9" name="Line 23"/>
          <p:cNvSpPr>
            <a:spLocks noChangeShapeType="1"/>
          </p:cNvSpPr>
          <p:nvPr/>
        </p:nvSpPr>
        <p:spPr bwMode="auto">
          <a:xfrm>
            <a:off x="3714175"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20" name="Text Box 24"/>
          <p:cNvSpPr txBox="1">
            <a:spLocks noChangeArrowheads="1"/>
          </p:cNvSpPr>
          <p:nvPr/>
        </p:nvSpPr>
        <p:spPr bwMode="auto">
          <a:xfrm>
            <a:off x="8671938" y="3714620"/>
            <a:ext cx="296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1" name="Text Box 25"/>
          <p:cNvSpPr txBox="1">
            <a:spLocks noChangeArrowheads="1"/>
          </p:cNvSpPr>
          <p:nvPr/>
        </p:nvSpPr>
        <p:spPr bwMode="auto">
          <a:xfrm>
            <a:off x="8024238" y="3714620"/>
            <a:ext cx="296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2" name="Text Box 26"/>
          <p:cNvSpPr txBox="1">
            <a:spLocks noChangeArrowheads="1"/>
          </p:cNvSpPr>
          <p:nvPr/>
        </p:nvSpPr>
        <p:spPr bwMode="auto">
          <a:xfrm>
            <a:off x="744797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3" name="Text Box 27"/>
          <p:cNvSpPr txBox="1">
            <a:spLocks noChangeArrowheads="1"/>
          </p:cNvSpPr>
          <p:nvPr/>
        </p:nvSpPr>
        <p:spPr bwMode="auto">
          <a:xfrm>
            <a:off x="680027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4" name="Text Box 28"/>
          <p:cNvSpPr txBox="1">
            <a:spLocks noChangeArrowheads="1"/>
          </p:cNvSpPr>
          <p:nvPr/>
        </p:nvSpPr>
        <p:spPr bwMode="auto">
          <a:xfrm>
            <a:off x="615257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5" name="Text Box 29"/>
          <p:cNvSpPr txBox="1">
            <a:spLocks noChangeArrowheads="1"/>
          </p:cNvSpPr>
          <p:nvPr/>
        </p:nvSpPr>
        <p:spPr bwMode="auto">
          <a:xfrm>
            <a:off x="5503288" y="3714620"/>
            <a:ext cx="296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6" name="Text Box 30"/>
          <p:cNvSpPr txBox="1">
            <a:spLocks noChangeArrowheads="1"/>
          </p:cNvSpPr>
          <p:nvPr/>
        </p:nvSpPr>
        <p:spPr bwMode="auto">
          <a:xfrm>
            <a:off x="4928613" y="3714620"/>
            <a:ext cx="296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7" name="Text Box 31"/>
          <p:cNvSpPr txBox="1">
            <a:spLocks noChangeArrowheads="1"/>
          </p:cNvSpPr>
          <p:nvPr/>
        </p:nvSpPr>
        <p:spPr bwMode="auto">
          <a:xfrm>
            <a:off x="427932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8" name="Text Box 32"/>
          <p:cNvSpPr txBox="1">
            <a:spLocks noChangeArrowheads="1"/>
          </p:cNvSpPr>
          <p:nvPr/>
        </p:nvSpPr>
        <p:spPr bwMode="auto">
          <a:xfrm>
            <a:off x="298392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9" name="Text Box 33"/>
          <p:cNvSpPr txBox="1">
            <a:spLocks noChangeArrowheads="1"/>
          </p:cNvSpPr>
          <p:nvPr/>
        </p:nvSpPr>
        <p:spPr bwMode="auto">
          <a:xfrm>
            <a:off x="363162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30" name="Line 34"/>
          <p:cNvSpPr>
            <a:spLocks noChangeShapeType="1"/>
          </p:cNvSpPr>
          <p:nvPr/>
        </p:nvSpPr>
        <p:spPr bwMode="auto">
          <a:xfrm>
            <a:off x="9402188"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31" name="Text Box 35"/>
          <p:cNvSpPr txBox="1">
            <a:spLocks noChangeArrowheads="1"/>
          </p:cNvSpPr>
          <p:nvPr/>
        </p:nvSpPr>
        <p:spPr bwMode="auto">
          <a:xfrm>
            <a:off x="932122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32" name="Line 36"/>
          <p:cNvSpPr>
            <a:spLocks noChangeShapeType="1"/>
          </p:cNvSpPr>
          <p:nvPr/>
        </p:nvSpPr>
        <p:spPr bwMode="auto">
          <a:xfrm>
            <a:off x="3066475" y="3714620"/>
            <a:ext cx="0" cy="990600"/>
          </a:xfrm>
          <a:prstGeom prst="line">
            <a:avLst/>
          </a:prstGeom>
          <a:noFill/>
          <a:ln w="12700">
            <a:solidFill>
              <a:srgbClr val="99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33" name="AutoShape 37"/>
          <p:cNvSpPr>
            <a:spLocks noChangeArrowheads="1"/>
          </p:cNvSpPr>
          <p:nvPr/>
        </p:nvSpPr>
        <p:spPr bwMode="auto">
          <a:xfrm>
            <a:off x="9258673" y="839881"/>
            <a:ext cx="865187" cy="720725"/>
          </a:xfrm>
          <a:prstGeom prst="smileyFace">
            <a:avLst>
              <a:gd name="adj" fmla="val 4653"/>
            </a:avLst>
          </a:prstGeom>
          <a:solidFill>
            <a:srgbClr val="FFC000"/>
          </a:solidFill>
          <a:ln w="9525">
            <a:solidFill>
              <a:schemeClr val="tx1"/>
            </a:solidFill>
            <a:round/>
            <a:headEnd/>
            <a:tailEnd/>
          </a:ln>
          <a:effectLst/>
        </p:spPr>
        <p:txBody>
          <a:bodyPr wrap="none" anchor="ct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16459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60098"/>
                                        </p:tgtEl>
                                        <p:attrNameLst>
                                          <p:attrName>style.visibility</p:attrName>
                                        </p:attrNameLst>
                                      </p:cBhvr>
                                      <p:to>
                                        <p:strVal val="visible"/>
                                      </p:to>
                                    </p:set>
                                    <p:animEffect transition="in" filter="wipe(up)">
                                      <p:cBhvr>
                                        <p:cTn id="7" dur="500"/>
                                        <p:tgtEl>
                                          <p:spTgt spid="260098"/>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60099"/>
                                        </p:tgtEl>
                                        <p:attrNameLst>
                                          <p:attrName>style.visibility</p:attrName>
                                        </p:attrNameLst>
                                      </p:cBhvr>
                                      <p:to>
                                        <p:strVal val="visible"/>
                                      </p:to>
                                    </p:set>
                                    <p:anim calcmode="lin" valueType="num">
                                      <p:cBhvr additive="base">
                                        <p:cTn id="11" dur="500" fill="hold"/>
                                        <p:tgtEl>
                                          <p:spTgt spid="260099"/>
                                        </p:tgtEl>
                                        <p:attrNameLst>
                                          <p:attrName>ppt_x</p:attrName>
                                        </p:attrNameLst>
                                      </p:cBhvr>
                                      <p:tavLst>
                                        <p:tav tm="0">
                                          <p:val>
                                            <p:strVal val="0-#ppt_w/2"/>
                                          </p:val>
                                        </p:tav>
                                        <p:tav tm="100000">
                                          <p:val>
                                            <p:strVal val="#ppt_x"/>
                                          </p:val>
                                        </p:tav>
                                      </p:tavLst>
                                    </p:anim>
                                    <p:anim calcmode="lin" valueType="num">
                                      <p:cBhvr additive="base">
                                        <p:cTn id="12" dur="500" fill="hold"/>
                                        <p:tgtEl>
                                          <p:spTgt spid="260099"/>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0108"/>
                                        </p:tgtEl>
                                        <p:attrNameLst>
                                          <p:attrName>style.visibility</p:attrName>
                                        </p:attrNameLst>
                                      </p:cBhvr>
                                      <p:to>
                                        <p:strVal val="visible"/>
                                      </p:to>
                                    </p:set>
                                    <p:animEffect transition="in" filter="wipe(left)">
                                      <p:cBhvr>
                                        <p:cTn id="17" dur="500"/>
                                        <p:tgtEl>
                                          <p:spTgt spid="2601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0110"/>
                                        </p:tgtEl>
                                        <p:attrNameLst>
                                          <p:attrName>style.visibility</p:attrName>
                                        </p:attrNameLst>
                                      </p:cBhvr>
                                      <p:to>
                                        <p:strVal val="visible"/>
                                      </p:to>
                                    </p:set>
                                    <p:animEffect transition="in" filter="wipe(left)">
                                      <p:cBhvr>
                                        <p:cTn id="22" dur="500"/>
                                        <p:tgtEl>
                                          <p:spTgt spid="2601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60105"/>
                                        </p:tgtEl>
                                        <p:attrNameLst>
                                          <p:attrName>style.visibility</p:attrName>
                                        </p:attrNameLst>
                                      </p:cBhvr>
                                      <p:to>
                                        <p:strVal val="visible"/>
                                      </p:to>
                                    </p:set>
                                    <p:animEffect transition="in" filter="wipe(up)">
                                      <p:cBhvr>
                                        <p:cTn id="27" dur="500"/>
                                        <p:tgtEl>
                                          <p:spTgt spid="26010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5" presetClass="path" presetSubtype="0" accel="50000" decel="50000" fill="hold" nodeType="clickEffect">
                                  <p:stCondLst>
                                    <p:cond delay="0"/>
                                  </p:stCondLst>
                                  <p:childTnLst>
                                    <p:animMotion origin="layout" path="M -4.375E-6 4.44444E-6 L -0.07292 -1.85185E-6 " pathEditMode="relative" rAng="0" ptsTypes="AA">
                                      <p:cBhvr>
                                        <p:cTn id="31" dur="500" fill="hold"/>
                                        <p:tgtEl>
                                          <p:spTgt spid="260105"/>
                                        </p:tgtEl>
                                        <p:attrNameLst>
                                          <p:attrName>ppt_x</p:attrName>
                                          <p:attrName>ppt_y</p:attrName>
                                        </p:attrNameLst>
                                      </p:cBhvr>
                                      <p:rCtr x="-2057" y="116"/>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35" presetClass="path" presetSubtype="0" accel="50000" decel="50000" fill="hold" nodeType="clickEffect">
                                  <p:stCondLst>
                                    <p:cond delay="0"/>
                                  </p:stCondLst>
                                  <p:childTnLst>
                                    <p:animMotion origin="layout" path="M -0.07291 4.44444E-6 L -0.08893 0.00254 " pathEditMode="relative" rAng="0" ptsTypes="AA">
                                      <p:cBhvr>
                                        <p:cTn id="35" dur="500" fill="hold"/>
                                        <p:tgtEl>
                                          <p:spTgt spid="260105"/>
                                        </p:tgtEl>
                                        <p:attrNameLst>
                                          <p:attrName>ppt_x</p:attrName>
                                          <p:attrName>ppt_y</p:attrName>
                                        </p:attrNameLst>
                                      </p:cBhvr>
                                      <p:rCtr x="-2552" y="116"/>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35" presetClass="path" presetSubtype="0" accel="50000" decel="50000" fill="hold" nodeType="clickEffect">
                                  <p:stCondLst>
                                    <p:cond delay="0"/>
                                  </p:stCondLst>
                                  <p:childTnLst>
                                    <p:animMotion origin="layout" path="M -0.08893 0.00254 L -0.16705 0.00254 " pathEditMode="relative" rAng="0" ptsTypes="AA">
                                      <p:cBhvr>
                                        <p:cTn id="39" dur="500" fill="hold"/>
                                        <p:tgtEl>
                                          <p:spTgt spid="260105"/>
                                        </p:tgtEl>
                                        <p:attrNameLst>
                                          <p:attrName>ppt_x</p:attrName>
                                          <p:attrName>ppt_y</p:attrName>
                                        </p:attrNameLst>
                                      </p:cBhvr>
                                      <p:rCtr x="-2461" y="0"/>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35" presetClass="path" presetSubtype="0" accel="50000" decel="50000" fill="hold" nodeType="clickEffect">
                                  <p:stCondLst>
                                    <p:cond delay="0"/>
                                  </p:stCondLst>
                                  <p:childTnLst>
                                    <p:animMotion origin="layout" path="M -0.16706 0.00254 L -0.2069 0.00254 " pathEditMode="relative" rAng="0" ptsTypes="AA">
                                      <p:cBhvr>
                                        <p:cTn id="43" dur="500" fill="hold"/>
                                        <p:tgtEl>
                                          <p:spTgt spid="260105"/>
                                        </p:tgtEl>
                                        <p:attrNameLst>
                                          <p:attrName>ppt_x</p:attrName>
                                          <p:attrName>ppt_y</p:attrName>
                                        </p:attrNameLst>
                                      </p:cBhvr>
                                      <p:rCtr x="-1198" y="0"/>
                                    </p:animMotion>
                                  </p:childTnLst>
                                </p:cTn>
                              </p:par>
                            </p:childTnLst>
                          </p:cTn>
                        </p:par>
                        <p:par>
                          <p:cTn id="44" fill="hold" nodeType="afterGroup">
                            <p:stCondLst>
                              <p:cond delay="500"/>
                            </p:stCondLst>
                            <p:childTnLst>
                              <p:par>
                                <p:cTn id="45" presetID="4" presetClass="entr" presetSubtype="16" fill="hold" grpId="0" nodeType="afterEffect">
                                  <p:stCondLst>
                                    <p:cond delay="0"/>
                                  </p:stCondLst>
                                  <p:childTnLst>
                                    <p:set>
                                      <p:cBhvr>
                                        <p:cTn id="46" dur="1" fill="hold">
                                          <p:stCondLst>
                                            <p:cond delay="0"/>
                                          </p:stCondLst>
                                        </p:cTn>
                                        <p:tgtEl>
                                          <p:spTgt spid="260133"/>
                                        </p:tgtEl>
                                        <p:attrNameLst>
                                          <p:attrName>style.visibility</p:attrName>
                                        </p:attrNameLst>
                                      </p:cBhvr>
                                      <p:to>
                                        <p:strVal val="visible"/>
                                      </p:to>
                                    </p:set>
                                    <p:animEffect transition="in" filter="box(in)">
                                      <p:cBhvr>
                                        <p:cTn id="47" dur="500"/>
                                        <p:tgtEl>
                                          <p:spTgt spid="2601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nodeType="clickEffect">
                                  <p:stCondLst>
                                    <p:cond delay="0"/>
                                  </p:stCondLst>
                                  <p:childTnLst>
                                    <p:set>
                                      <p:cBhvr>
                                        <p:cTn id="51" dur="1" fill="hold">
                                          <p:stCondLst>
                                            <p:cond delay="0"/>
                                          </p:stCondLst>
                                        </p:cTn>
                                        <p:tgtEl>
                                          <p:spTgt spid="260100"/>
                                        </p:tgtEl>
                                        <p:attrNameLst>
                                          <p:attrName>style.visibility</p:attrName>
                                        </p:attrNameLst>
                                      </p:cBhvr>
                                      <p:to>
                                        <p:strVal val="visible"/>
                                      </p:to>
                                    </p:set>
                                    <p:anim calcmode="lin" valueType="num">
                                      <p:cBhvr additive="base">
                                        <p:cTn id="52" dur="500" fill="hold"/>
                                        <p:tgtEl>
                                          <p:spTgt spid="260100"/>
                                        </p:tgtEl>
                                        <p:attrNameLst>
                                          <p:attrName>ppt_x</p:attrName>
                                        </p:attrNameLst>
                                      </p:cBhvr>
                                      <p:tavLst>
                                        <p:tav tm="0">
                                          <p:val>
                                            <p:strVal val="#ppt_x"/>
                                          </p:val>
                                        </p:tav>
                                        <p:tav tm="100000">
                                          <p:val>
                                            <p:strVal val="#ppt_x"/>
                                          </p:val>
                                        </p:tav>
                                      </p:tavLst>
                                    </p:anim>
                                    <p:anim calcmode="lin" valueType="num">
                                      <p:cBhvr additive="base">
                                        <p:cTn id="53" dur="500" fill="hold"/>
                                        <p:tgtEl>
                                          <p:spTgt spid="260100"/>
                                        </p:tgtEl>
                                        <p:attrNameLst>
                                          <p:attrName>ppt_y</p:attrName>
                                        </p:attrNameLst>
                                      </p:cBhvr>
                                      <p:tavLst>
                                        <p:tav tm="0">
                                          <p:val>
                                            <p:strVal val="1+#ppt_h/2"/>
                                          </p:val>
                                        </p:tav>
                                        <p:tav tm="100000">
                                          <p:val>
                                            <p:strVal val="#ppt_y"/>
                                          </p:val>
                                        </p:tav>
                                      </p:tavLst>
                                    </p:anim>
                                  </p:childTnLst>
                                </p:cTn>
                              </p:par>
                            </p:childTnLst>
                          </p:cTn>
                        </p:par>
                        <p:par>
                          <p:cTn id="54" fill="hold" nodeType="afterGroup">
                            <p:stCondLst>
                              <p:cond delay="500"/>
                            </p:stCondLst>
                            <p:childTnLst>
                              <p:par>
                                <p:cTn id="55" presetID="2" presetClass="entr" presetSubtype="8" fill="hold" grpId="0" nodeType="afterEffect">
                                  <p:stCondLst>
                                    <p:cond delay="0"/>
                                  </p:stCondLst>
                                  <p:childTnLst>
                                    <p:set>
                                      <p:cBhvr>
                                        <p:cTn id="56" dur="1" fill="hold">
                                          <p:stCondLst>
                                            <p:cond delay="0"/>
                                          </p:stCondLst>
                                        </p:cTn>
                                        <p:tgtEl>
                                          <p:spTgt spid="260101"/>
                                        </p:tgtEl>
                                        <p:attrNameLst>
                                          <p:attrName>style.visibility</p:attrName>
                                        </p:attrNameLst>
                                      </p:cBhvr>
                                      <p:to>
                                        <p:strVal val="visible"/>
                                      </p:to>
                                    </p:set>
                                    <p:anim calcmode="lin" valueType="num">
                                      <p:cBhvr additive="base">
                                        <p:cTn id="57" dur="500" fill="hold"/>
                                        <p:tgtEl>
                                          <p:spTgt spid="260101"/>
                                        </p:tgtEl>
                                        <p:attrNameLst>
                                          <p:attrName>ppt_x</p:attrName>
                                        </p:attrNameLst>
                                      </p:cBhvr>
                                      <p:tavLst>
                                        <p:tav tm="0">
                                          <p:val>
                                            <p:strVal val="0-#ppt_w/2"/>
                                          </p:val>
                                        </p:tav>
                                        <p:tav tm="100000">
                                          <p:val>
                                            <p:strVal val="#ppt_x"/>
                                          </p:val>
                                        </p:tav>
                                      </p:tavLst>
                                    </p:anim>
                                    <p:anim calcmode="lin" valueType="num">
                                      <p:cBhvr additive="base">
                                        <p:cTn id="58" dur="500" fill="hold"/>
                                        <p:tgtEl>
                                          <p:spTgt spid="260101"/>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60109"/>
                                        </p:tgtEl>
                                        <p:attrNameLst>
                                          <p:attrName>style.visibility</p:attrName>
                                        </p:attrNameLst>
                                      </p:cBhvr>
                                      <p:to>
                                        <p:strVal val="visible"/>
                                      </p:to>
                                    </p:set>
                                    <p:animEffect transition="in" filter="wipe(left)">
                                      <p:cBhvr>
                                        <p:cTn id="63" dur="500"/>
                                        <p:tgtEl>
                                          <p:spTgt spid="26010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60104"/>
                                        </p:tgtEl>
                                        <p:attrNameLst>
                                          <p:attrName>style.visibility</p:attrName>
                                        </p:attrNameLst>
                                      </p:cBhvr>
                                      <p:to>
                                        <p:strVal val="visible"/>
                                      </p:to>
                                    </p:set>
                                    <p:animEffect transition="in" filter="wipe(left)">
                                      <p:cBhvr>
                                        <p:cTn id="68" dur="500"/>
                                        <p:tgtEl>
                                          <p:spTgt spid="26010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nodeType="clickEffect">
                                  <p:stCondLst>
                                    <p:cond delay="0"/>
                                  </p:stCondLst>
                                  <p:childTnLst>
                                    <p:set>
                                      <p:cBhvr>
                                        <p:cTn id="72" dur="1" fill="hold">
                                          <p:stCondLst>
                                            <p:cond delay="0"/>
                                          </p:stCondLst>
                                        </p:cTn>
                                        <p:tgtEl>
                                          <p:spTgt spid="260130"/>
                                        </p:tgtEl>
                                        <p:attrNameLst>
                                          <p:attrName>style.visibility</p:attrName>
                                        </p:attrNameLst>
                                      </p:cBhvr>
                                      <p:to>
                                        <p:strVal val="visible"/>
                                      </p:to>
                                    </p:set>
                                    <p:animEffect transition="in" filter="wipe(up)">
                                      <p:cBhvr>
                                        <p:cTn id="73" dur="500"/>
                                        <p:tgtEl>
                                          <p:spTgt spid="260130"/>
                                        </p:tgtEl>
                                      </p:cBhvr>
                                    </p:animEffect>
                                  </p:childTnLst>
                                  <p:subTnLst>
                                    <p:set>
                                      <p:cBhvr override="childStyle">
                                        <p:cTn dur="1" fill="hold" display="0" masterRel="nextClick" afterEffect="1"/>
                                        <p:tgtEl>
                                          <p:spTgt spid="260130"/>
                                        </p:tgtEl>
                                        <p:attrNameLst>
                                          <p:attrName>style.visibility</p:attrName>
                                        </p:attrNameLst>
                                      </p:cBhvr>
                                      <p:to>
                                        <p:strVal val="hidden"/>
                                      </p:to>
                                    </p:set>
                                  </p:subTnLst>
                                </p:cTn>
                              </p:par>
                              <p:par>
                                <p:cTn id="74" presetID="22" presetClass="entr" presetSubtype="1" fill="hold" grpId="0" nodeType="withEffect">
                                  <p:stCondLst>
                                    <p:cond delay="0"/>
                                  </p:stCondLst>
                                  <p:childTnLst>
                                    <p:set>
                                      <p:cBhvr>
                                        <p:cTn id="75" dur="1" fill="hold">
                                          <p:stCondLst>
                                            <p:cond delay="0"/>
                                          </p:stCondLst>
                                        </p:cTn>
                                        <p:tgtEl>
                                          <p:spTgt spid="260131"/>
                                        </p:tgtEl>
                                        <p:attrNameLst>
                                          <p:attrName>style.visibility</p:attrName>
                                        </p:attrNameLst>
                                      </p:cBhvr>
                                      <p:to>
                                        <p:strVal val="visible"/>
                                      </p:to>
                                    </p:set>
                                    <p:animEffect transition="in" filter="wipe(up)">
                                      <p:cBhvr>
                                        <p:cTn id="76" dur="500"/>
                                        <p:tgtEl>
                                          <p:spTgt spid="260131"/>
                                        </p:tgtEl>
                                      </p:cBhvr>
                                    </p:animEffect>
                                  </p:childTnLst>
                                  <p:subTnLst>
                                    <p:set>
                                      <p:cBhvr override="childStyle">
                                        <p:cTn dur="1" fill="hold" display="0" masterRel="nextClick" afterEffect="1"/>
                                        <p:tgtEl>
                                          <p:spTgt spid="260131"/>
                                        </p:tgtEl>
                                        <p:attrNameLst>
                                          <p:attrName>style.visibility</p:attrName>
                                        </p:attrNameLst>
                                      </p:cBhvr>
                                      <p:to>
                                        <p:strVal val="hidden"/>
                                      </p:to>
                                    </p:set>
                                  </p:sub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1" fill="hold" nodeType="clickEffect">
                                  <p:stCondLst>
                                    <p:cond delay="0"/>
                                  </p:stCondLst>
                                  <p:childTnLst>
                                    <p:set>
                                      <p:cBhvr>
                                        <p:cTn id="80" dur="1" fill="hold">
                                          <p:stCondLst>
                                            <p:cond delay="0"/>
                                          </p:stCondLst>
                                        </p:cTn>
                                        <p:tgtEl>
                                          <p:spTgt spid="260111"/>
                                        </p:tgtEl>
                                        <p:attrNameLst>
                                          <p:attrName>style.visibility</p:attrName>
                                        </p:attrNameLst>
                                      </p:cBhvr>
                                      <p:to>
                                        <p:strVal val="visible"/>
                                      </p:to>
                                    </p:set>
                                    <p:animEffect transition="in" filter="wipe(up)">
                                      <p:cBhvr>
                                        <p:cTn id="81" dur="500"/>
                                        <p:tgtEl>
                                          <p:spTgt spid="260111"/>
                                        </p:tgtEl>
                                      </p:cBhvr>
                                    </p:animEffect>
                                  </p:childTnLst>
                                  <p:subTnLst>
                                    <p:set>
                                      <p:cBhvr override="childStyle">
                                        <p:cTn dur="1" fill="hold" display="0" masterRel="nextClick" afterEffect="1"/>
                                        <p:tgtEl>
                                          <p:spTgt spid="260111"/>
                                        </p:tgtEl>
                                        <p:attrNameLst>
                                          <p:attrName>style.visibility</p:attrName>
                                        </p:attrNameLst>
                                      </p:cBhvr>
                                      <p:to>
                                        <p:strVal val="hidden"/>
                                      </p:to>
                                    </p:set>
                                  </p:subTnLst>
                                </p:cTn>
                              </p:par>
                              <p:par>
                                <p:cTn id="82" presetID="22" presetClass="entr" presetSubtype="1" fill="hold" grpId="0" nodeType="withEffect">
                                  <p:stCondLst>
                                    <p:cond delay="0"/>
                                  </p:stCondLst>
                                  <p:childTnLst>
                                    <p:set>
                                      <p:cBhvr>
                                        <p:cTn id="83" dur="1" fill="hold">
                                          <p:stCondLst>
                                            <p:cond delay="0"/>
                                          </p:stCondLst>
                                        </p:cTn>
                                        <p:tgtEl>
                                          <p:spTgt spid="260120"/>
                                        </p:tgtEl>
                                        <p:attrNameLst>
                                          <p:attrName>style.visibility</p:attrName>
                                        </p:attrNameLst>
                                      </p:cBhvr>
                                      <p:to>
                                        <p:strVal val="visible"/>
                                      </p:to>
                                    </p:set>
                                    <p:animEffect transition="in" filter="wipe(up)">
                                      <p:cBhvr>
                                        <p:cTn id="84" dur="500"/>
                                        <p:tgtEl>
                                          <p:spTgt spid="260120"/>
                                        </p:tgtEl>
                                      </p:cBhvr>
                                    </p:animEffect>
                                  </p:childTnLst>
                                  <p:subTnLst>
                                    <p:set>
                                      <p:cBhvr override="childStyle">
                                        <p:cTn dur="1" fill="hold" display="0" masterRel="nextClick" afterEffect="1"/>
                                        <p:tgtEl>
                                          <p:spTgt spid="260120"/>
                                        </p:tgtEl>
                                        <p:attrNameLst>
                                          <p:attrName>style.visibility</p:attrName>
                                        </p:attrNameLst>
                                      </p:cBhvr>
                                      <p:to>
                                        <p:strVal val="hidden"/>
                                      </p:to>
                                    </p:set>
                                  </p:sub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1" fill="hold" nodeType="clickEffect">
                                  <p:stCondLst>
                                    <p:cond delay="0"/>
                                  </p:stCondLst>
                                  <p:childTnLst>
                                    <p:set>
                                      <p:cBhvr>
                                        <p:cTn id="88" dur="1" fill="hold">
                                          <p:stCondLst>
                                            <p:cond delay="0"/>
                                          </p:stCondLst>
                                        </p:cTn>
                                        <p:tgtEl>
                                          <p:spTgt spid="260112"/>
                                        </p:tgtEl>
                                        <p:attrNameLst>
                                          <p:attrName>style.visibility</p:attrName>
                                        </p:attrNameLst>
                                      </p:cBhvr>
                                      <p:to>
                                        <p:strVal val="visible"/>
                                      </p:to>
                                    </p:set>
                                    <p:animEffect transition="in" filter="wipe(up)">
                                      <p:cBhvr>
                                        <p:cTn id="89" dur="500"/>
                                        <p:tgtEl>
                                          <p:spTgt spid="260112"/>
                                        </p:tgtEl>
                                      </p:cBhvr>
                                    </p:animEffect>
                                  </p:childTnLst>
                                  <p:subTnLst>
                                    <p:set>
                                      <p:cBhvr override="childStyle">
                                        <p:cTn dur="1" fill="hold" display="0" masterRel="nextClick" afterEffect="1"/>
                                        <p:tgtEl>
                                          <p:spTgt spid="260112"/>
                                        </p:tgtEl>
                                        <p:attrNameLst>
                                          <p:attrName>style.visibility</p:attrName>
                                        </p:attrNameLst>
                                      </p:cBhvr>
                                      <p:to>
                                        <p:strVal val="hidden"/>
                                      </p:to>
                                    </p:set>
                                  </p:subTnLst>
                                </p:cTn>
                              </p:par>
                              <p:par>
                                <p:cTn id="90" presetID="22" presetClass="entr" presetSubtype="1" fill="hold" grpId="0" nodeType="withEffect">
                                  <p:stCondLst>
                                    <p:cond delay="0"/>
                                  </p:stCondLst>
                                  <p:childTnLst>
                                    <p:set>
                                      <p:cBhvr>
                                        <p:cTn id="91" dur="1" fill="hold">
                                          <p:stCondLst>
                                            <p:cond delay="0"/>
                                          </p:stCondLst>
                                        </p:cTn>
                                        <p:tgtEl>
                                          <p:spTgt spid="260121"/>
                                        </p:tgtEl>
                                        <p:attrNameLst>
                                          <p:attrName>style.visibility</p:attrName>
                                        </p:attrNameLst>
                                      </p:cBhvr>
                                      <p:to>
                                        <p:strVal val="visible"/>
                                      </p:to>
                                    </p:set>
                                    <p:animEffect transition="in" filter="wipe(up)">
                                      <p:cBhvr>
                                        <p:cTn id="92" dur="500"/>
                                        <p:tgtEl>
                                          <p:spTgt spid="260121"/>
                                        </p:tgtEl>
                                      </p:cBhvr>
                                    </p:animEffect>
                                  </p:childTnLst>
                                  <p:subTnLst>
                                    <p:set>
                                      <p:cBhvr override="childStyle">
                                        <p:cTn dur="1" fill="hold" display="0" masterRel="nextClick" afterEffect="1"/>
                                        <p:tgtEl>
                                          <p:spTgt spid="260121"/>
                                        </p:tgtEl>
                                        <p:attrNameLst>
                                          <p:attrName>style.visibility</p:attrName>
                                        </p:attrNameLst>
                                      </p:cBhvr>
                                      <p:to>
                                        <p:strVal val="hidden"/>
                                      </p:to>
                                    </p:set>
                                  </p:sub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1" fill="hold" nodeType="clickEffect">
                                  <p:stCondLst>
                                    <p:cond delay="0"/>
                                  </p:stCondLst>
                                  <p:childTnLst>
                                    <p:set>
                                      <p:cBhvr>
                                        <p:cTn id="96" dur="1" fill="hold">
                                          <p:stCondLst>
                                            <p:cond delay="0"/>
                                          </p:stCondLst>
                                        </p:cTn>
                                        <p:tgtEl>
                                          <p:spTgt spid="260113"/>
                                        </p:tgtEl>
                                        <p:attrNameLst>
                                          <p:attrName>style.visibility</p:attrName>
                                        </p:attrNameLst>
                                      </p:cBhvr>
                                      <p:to>
                                        <p:strVal val="visible"/>
                                      </p:to>
                                    </p:set>
                                    <p:animEffect transition="in" filter="wipe(up)">
                                      <p:cBhvr>
                                        <p:cTn id="97" dur="500"/>
                                        <p:tgtEl>
                                          <p:spTgt spid="260113"/>
                                        </p:tgtEl>
                                      </p:cBhvr>
                                    </p:animEffect>
                                  </p:childTnLst>
                                  <p:subTnLst>
                                    <p:set>
                                      <p:cBhvr override="childStyle">
                                        <p:cTn dur="1" fill="hold" display="0" masterRel="nextClick" afterEffect="1"/>
                                        <p:tgtEl>
                                          <p:spTgt spid="260113"/>
                                        </p:tgtEl>
                                        <p:attrNameLst>
                                          <p:attrName>style.visibility</p:attrName>
                                        </p:attrNameLst>
                                      </p:cBhvr>
                                      <p:to>
                                        <p:strVal val="hidden"/>
                                      </p:to>
                                    </p:set>
                                  </p:subTnLst>
                                </p:cTn>
                              </p:par>
                              <p:par>
                                <p:cTn id="98" presetID="22" presetClass="entr" presetSubtype="1" fill="hold" grpId="0" nodeType="withEffect">
                                  <p:stCondLst>
                                    <p:cond delay="0"/>
                                  </p:stCondLst>
                                  <p:childTnLst>
                                    <p:set>
                                      <p:cBhvr>
                                        <p:cTn id="99" dur="1" fill="hold">
                                          <p:stCondLst>
                                            <p:cond delay="0"/>
                                          </p:stCondLst>
                                        </p:cTn>
                                        <p:tgtEl>
                                          <p:spTgt spid="260122"/>
                                        </p:tgtEl>
                                        <p:attrNameLst>
                                          <p:attrName>style.visibility</p:attrName>
                                        </p:attrNameLst>
                                      </p:cBhvr>
                                      <p:to>
                                        <p:strVal val="visible"/>
                                      </p:to>
                                    </p:set>
                                    <p:animEffect transition="in" filter="wipe(up)">
                                      <p:cBhvr>
                                        <p:cTn id="100" dur="500"/>
                                        <p:tgtEl>
                                          <p:spTgt spid="260122"/>
                                        </p:tgtEl>
                                      </p:cBhvr>
                                    </p:animEffect>
                                  </p:childTnLst>
                                  <p:subTnLst>
                                    <p:set>
                                      <p:cBhvr override="childStyle">
                                        <p:cTn dur="1" fill="hold" display="0" masterRel="nextClick" afterEffect="1"/>
                                        <p:tgtEl>
                                          <p:spTgt spid="260122"/>
                                        </p:tgtEl>
                                        <p:attrNameLst>
                                          <p:attrName>style.visibility</p:attrName>
                                        </p:attrNameLst>
                                      </p:cBhvr>
                                      <p:to>
                                        <p:strVal val="hidden"/>
                                      </p:to>
                                    </p:set>
                                  </p:sub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1" fill="hold" nodeType="clickEffect">
                                  <p:stCondLst>
                                    <p:cond delay="0"/>
                                  </p:stCondLst>
                                  <p:childTnLst>
                                    <p:set>
                                      <p:cBhvr>
                                        <p:cTn id="104" dur="1" fill="hold">
                                          <p:stCondLst>
                                            <p:cond delay="0"/>
                                          </p:stCondLst>
                                        </p:cTn>
                                        <p:tgtEl>
                                          <p:spTgt spid="260114"/>
                                        </p:tgtEl>
                                        <p:attrNameLst>
                                          <p:attrName>style.visibility</p:attrName>
                                        </p:attrNameLst>
                                      </p:cBhvr>
                                      <p:to>
                                        <p:strVal val="visible"/>
                                      </p:to>
                                    </p:set>
                                    <p:animEffect transition="in" filter="wipe(up)">
                                      <p:cBhvr>
                                        <p:cTn id="105" dur="500"/>
                                        <p:tgtEl>
                                          <p:spTgt spid="260114"/>
                                        </p:tgtEl>
                                      </p:cBhvr>
                                    </p:animEffect>
                                  </p:childTnLst>
                                  <p:subTnLst>
                                    <p:set>
                                      <p:cBhvr override="childStyle">
                                        <p:cTn dur="1" fill="hold" display="0" masterRel="nextClick" afterEffect="1"/>
                                        <p:tgtEl>
                                          <p:spTgt spid="260114"/>
                                        </p:tgtEl>
                                        <p:attrNameLst>
                                          <p:attrName>style.visibility</p:attrName>
                                        </p:attrNameLst>
                                      </p:cBhvr>
                                      <p:to>
                                        <p:strVal val="hidden"/>
                                      </p:to>
                                    </p:set>
                                  </p:subTnLst>
                                </p:cTn>
                              </p:par>
                              <p:par>
                                <p:cTn id="106" presetID="22" presetClass="entr" presetSubtype="1" fill="hold" grpId="0" nodeType="withEffect">
                                  <p:stCondLst>
                                    <p:cond delay="0"/>
                                  </p:stCondLst>
                                  <p:childTnLst>
                                    <p:set>
                                      <p:cBhvr>
                                        <p:cTn id="107" dur="1" fill="hold">
                                          <p:stCondLst>
                                            <p:cond delay="0"/>
                                          </p:stCondLst>
                                        </p:cTn>
                                        <p:tgtEl>
                                          <p:spTgt spid="260123"/>
                                        </p:tgtEl>
                                        <p:attrNameLst>
                                          <p:attrName>style.visibility</p:attrName>
                                        </p:attrNameLst>
                                      </p:cBhvr>
                                      <p:to>
                                        <p:strVal val="visible"/>
                                      </p:to>
                                    </p:set>
                                    <p:animEffect transition="in" filter="wipe(up)">
                                      <p:cBhvr>
                                        <p:cTn id="108" dur="500"/>
                                        <p:tgtEl>
                                          <p:spTgt spid="260123"/>
                                        </p:tgtEl>
                                      </p:cBhvr>
                                    </p:animEffect>
                                  </p:childTnLst>
                                  <p:subTnLst>
                                    <p:set>
                                      <p:cBhvr override="childStyle">
                                        <p:cTn dur="1" fill="hold" display="0" masterRel="nextClick" afterEffect="1"/>
                                        <p:tgtEl>
                                          <p:spTgt spid="260123"/>
                                        </p:tgtEl>
                                        <p:attrNameLst>
                                          <p:attrName>style.visibility</p:attrName>
                                        </p:attrNameLst>
                                      </p:cBhvr>
                                      <p:to>
                                        <p:strVal val="hidden"/>
                                      </p:to>
                                    </p:set>
                                  </p:sub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1" fill="hold" nodeType="clickEffect">
                                  <p:stCondLst>
                                    <p:cond delay="0"/>
                                  </p:stCondLst>
                                  <p:childTnLst>
                                    <p:set>
                                      <p:cBhvr>
                                        <p:cTn id="112" dur="1" fill="hold">
                                          <p:stCondLst>
                                            <p:cond delay="0"/>
                                          </p:stCondLst>
                                        </p:cTn>
                                        <p:tgtEl>
                                          <p:spTgt spid="260115"/>
                                        </p:tgtEl>
                                        <p:attrNameLst>
                                          <p:attrName>style.visibility</p:attrName>
                                        </p:attrNameLst>
                                      </p:cBhvr>
                                      <p:to>
                                        <p:strVal val="visible"/>
                                      </p:to>
                                    </p:set>
                                    <p:animEffect transition="in" filter="wipe(up)">
                                      <p:cBhvr>
                                        <p:cTn id="113" dur="500"/>
                                        <p:tgtEl>
                                          <p:spTgt spid="260115"/>
                                        </p:tgtEl>
                                      </p:cBhvr>
                                    </p:animEffect>
                                  </p:childTnLst>
                                  <p:subTnLst>
                                    <p:set>
                                      <p:cBhvr override="childStyle">
                                        <p:cTn dur="1" fill="hold" display="0" masterRel="nextClick" afterEffect="1"/>
                                        <p:tgtEl>
                                          <p:spTgt spid="260115"/>
                                        </p:tgtEl>
                                        <p:attrNameLst>
                                          <p:attrName>style.visibility</p:attrName>
                                        </p:attrNameLst>
                                      </p:cBhvr>
                                      <p:to>
                                        <p:strVal val="hidden"/>
                                      </p:to>
                                    </p:set>
                                  </p:subTnLst>
                                </p:cTn>
                              </p:par>
                              <p:par>
                                <p:cTn id="114" presetID="22" presetClass="entr" presetSubtype="1" fill="hold" grpId="0" nodeType="withEffect">
                                  <p:stCondLst>
                                    <p:cond delay="0"/>
                                  </p:stCondLst>
                                  <p:childTnLst>
                                    <p:set>
                                      <p:cBhvr>
                                        <p:cTn id="115" dur="1" fill="hold">
                                          <p:stCondLst>
                                            <p:cond delay="0"/>
                                          </p:stCondLst>
                                        </p:cTn>
                                        <p:tgtEl>
                                          <p:spTgt spid="260124"/>
                                        </p:tgtEl>
                                        <p:attrNameLst>
                                          <p:attrName>style.visibility</p:attrName>
                                        </p:attrNameLst>
                                      </p:cBhvr>
                                      <p:to>
                                        <p:strVal val="visible"/>
                                      </p:to>
                                    </p:set>
                                    <p:animEffect transition="in" filter="wipe(up)">
                                      <p:cBhvr>
                                        <p:cTn id="116" dur="500"/>
                                        <p:tgtEl>
                                          <p:spTgt spid="260124"/>
                                        </p:tgtEl>
                                      </p:cBhvr>
                                    </p:animEffect>
                                  </p:childTnLst>
                                  <p:subTnLst>
                                    <p:set>
                                      <p:cBhvr override="childStyle">
                                        <p:cTn dur="1" fill="hold" display="0" masterRel="nextClick" afterEffect="1"/>
                                        <p:tgtEl>
                                          <p:spTgt spid="260124"/>
                                        </p:tgtEl>
                                        <p:attrNameLst>
                                          <p:attrName>style.visibility</p:attrName>
                                        </p:attrNameLst>
                                      </p:cBhvr>
                                      <p:to>
                                        <p:strVal val="hidden"/>
                                      </p:to>
                                    </p:set>
                                  </p:sub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1" fill="hold" nodeType="clickEffect">
                                  <p:stCondLst>
                                    <p:cond delay="0"/>
                                  </p:stCondLst>
                                  <p:childTnLst>
                                    <p:set>
                                      <p:cBhvr>
                                        <p:cTn id="120" dur="1" fill="hold">
                                          <p:stCondLst>
                                            <p:cond delay="0"/>
                                          </p:stCondLst>
                                        </p:cTn>
                                        <p:tgtEl>
                                          <p:spTgt spid="260116"/>
                                        </p:tgtEl>
                                        <p:attrNameLst>
                                          <p:attrName>style.visibility</p:attrName>
                                        </p:attrNameLst>
                                      </p:cBhvr>
                                      <p:to>
                                        <p:strVal val="visible"/>
                                      </p:to>
                                    </p:set>
                                    <p:animEffect transition="in" filter="wipe(up)">
                                      <p:cBhvr>
                                        <p:cTn id="121" dur="500"/>
                                        <p:tgtEl>
                                          <p:spTgt spid="260116"/>
                                        </p:tgtEl>
                                      </p:cBhvr>
                                    </p:animEffect>
                                  </p:childTnLst>
                                  <p:subTnLst>
                                    <p:set>
                                      <p:cBhvr override="childStyle">
                                        <p:cTn dur="1" fill="hold" display="0" masterRel="nextClick" afterEffect="1"/>
                                        <p:tgtEl>
                                          <p:spTgt spid="260116"/>
                                        </p:tgtEl>
                                        <p:attrNameLst>
                                          <p:attrName>style.visibility</p:attrName>
                                        </p:attrNameLst>
                                      </p:cBhvr>
                                      <p:to>
                                        <p:strVal val="hidden"/>
                                      </p:to>
                                    </p:set>
                                  </p:subTnLst>
                                </p:cTn>
                              </p:par>
                              <p:par>
                                <p:cTn id="122" presetID="22" presetClass="entr" presetSubtype="1" fill="hold" grpId="0" nodeType="withEffect">
                                  <p:stCondLst>
                                    <p:cond delay="0"/>
                                  </p:stCondLst>
                                  <p:childTnLst>
                                    <p:set>
                                      <p:cBhvr>
                                        <p:cTn id="123" dur="1" fill="hold">
                                          <p:stCondLst>
                                            <p:cond delay="0"/>
                                          </p:stCondLst>
                                        </p:cTn>
                                        <p:tgtEl>
                                          <p:spTgt spid="260125"/>
                                        </p:tgtEl>
                                        <p:attrNameLst>
                                          <p:attrName>style.visibility</p:attrName>
                                        </p:attrNameLst>
                                      </p:cBhvr>
                                      <p:to>
                                        <p:strVal val="visible"/>
                                      </p:to>
                                    </p:set>
                                    <p:animEffect transition="in" filter="wipe(up)">
                                      <p:cBhvr>
                                        <p:cTn id="124" dur="500"/>
                                        <p:tgtEl>
                                          <p:spTgt spid="260125"/>
                                        </p:tgtEl>
                                      </p:cBhvr>
                                    </p:animEffect>
                                  </p:childTnLst>
                                  <p:subTnLst>
                                    <p:set>
                                      <p:cBhvr override="childStyle">
                                        <p:cTn dur="1" fill="hold" display="0" masterRel="nextClick" afterEffect="1"/>
                                        <p:tgtEl>
                                          <p:spTgt spid="260125"/>
                                        </p:tgtEl>
                                        <p:attrNameLst>
                                          <p:attrName>style.visibility</p:attrName>
                                        </p:attrNameLst>
                                      </p:cBhvr>
                                      <p:to>
                                        <p:strVal val="hidden"/>
                                      </p:to>
                                    </p:set>
                                  </p:sub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1" fill="hold" nodeType="clickEffect">
                                  <p:stCondLst>
                                    <p:cond delay="0"/>
                                  </p:stCondLst>
                                  <p:childTnLst>
                                    <p:set>
                                      <p:cBhvr>
                                        <p:cTn id="128" dur="1" fill="hold">
                                          <p:stCondLst>
                                            <p:cond delay="0"/>
                                          </p:stCondLst>
                                        </p:cTn>
                                        <p:tgtEl>
                                          <p:spTgt spid="260117"/>
                                        </p:tgtEl>
                                        <p:attrNameLst>
                                          <p:attrName>style.visibility</p:attrName>
                                        </p:attrNameLst>
                                      </p:cBhvr>
                                      <p:to>
                                        <p:strVal val="visible"/>
                                      </p:to>
                                    </p:set>
                                    <p:animEffect transition="in" filter="wipe(up)">
                                      <p:cBhvr>
                                        <p:cTn id="129" dur="500"/>
                                        <p:tgtEl>
                                          <p:spTgt spid="260117"/>
                                        </p:tgtEl>
                                      </p:cBhvr>
                                    </p:animEffect>
                                  </p:childTnLst>
                                  <p:subTnLst>
                                    <p:set>
                                      <p:cBhvr override="childStyle">
                                        <p:cTn dur="1" fill="hold" display="0" masterRel="nextClick" afterEffect="1"/>
                                        <p:tgtEl>
                                          <p:spTgt spid="260117"/>
                                        </p:tgtEl>
                                        <p:attrNameLst>
                                          <p:attrName>style.visibility</p:attrName>
                                        </p:attrNameLst>
                                      </p:cBhvr>
                                      <p:to>
                                        <p:strVal val="hidden"/>
                                      </p:to>
                                    </p:set>
                                  </p:subTnLst>
                                </p:cTn>
                              </p:par>
                              <p:par>
                                <p:cTn id="130" presetID="22" presetClass="entr" presetSubtype="1" fill="hold" grpId="0" nodeType="withEffect">
                                  <p:stCondLst>
                                    <p:cond delay="0"/>
                                  </p:stCondLst>
                                  <p:childTnLst>
                                    <p:set>
                                      <p:cBhvr>
                                        <p:cTn id="131" dur="1" fill="hold">
                                          <p:stCondLst>
                                            <p:cond delay="0"/>
                                          </p:stCondLst>
                                        </p:cTn>
                                        <p:tgtEl>
                                          <p:spTgt spid="260126"/>
                                        </p:tgtEl>
                                        <p:attrNameLst>
                                          <p:attrName>style.visibility</p:attrName>
                                        </p:attrNameLst>
                                      </p:cBhvr>
                                      <p:to>
                                        <p:strVal val="visible"/>
                                      </p:to>
                                    </p:set>
                                    <p:animEffect transition="in" filter="wipe(up)">
                                      <p:cBhvr>
                                        <p:cTn id="132" dur="500"/>
                                        <p:tgtEl>
                                          <p:spTgt spid="260126"/>
                                        </p:tgtEl>
                                      </p:cBhvr>
                                    </p:animEffect>
                                  </p:childTnLst>
                                  <p:subTnLst>
                                    <p:set>
                                      <p:cBhvr override="childStyle">
                                        <p:cTn dur="1" fill="hold" display="0" masterRel="nextClick" afterEffect="1"/>
                                        <p:tgtEl>
                                          <p:spTgt spid="260126"/>
                                        </p:tgtEl>
                                        <p:attrNameLst>
                                          <p:attrName>style.visibility</p:attrName>
                                        </p:attrNameLst>
                                      </p:cBhvr>
                                      <p:to>
                                        <p:strVal val="hidden"/>
                                      </p:to>
                                    </p:set>
                                  </p:sub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1" fill="hold" nodeType="clickEffect">
                                  <p:stCondLst>
                                    <p:cond delay="0"/>
                                  </p:stCondLst>
                                  <p:childTnLst>
                                    <p:set>
                                      <p:cBhvr>
                                        <p:cTn id="136" dur="1" fill="hold">
                                          <p:stCondLst>
                                            <p:cond delay="0"/>
                                          </p:stCondLst>
                                        </p:cTn>
                                        <p:tgtEl>
                                          <p:spTgt spid="260118"/>
                                        </p:tgtEl>
                                        <p:attrNameLst>
                                          <p:attrName>style.visibility</p:attrName>
                                        </p:attrNameLst>
                                      </p:cBhvr>
                                      <p:to>
                                        <p:strVal val="visible"/>
                                      </p:to>
                                    </p:set>
                                    <p:animEffect transition="in" filter="wipe(up)">
                                      <p:cBhvr>
                                        <p:cTn id="137" dur="500"/>
                                        <p:tgtEl>
                                          <p:spTgt spid="260118"/>
                                        </p:tgtEl>
                                      </p:cBhvr>
                                    </p:animEffect>
                                  </p:childTnLst>
                                  <p:subTnLst>
                                    <p:set>
                                      <p:cBhvr override="childStyle">
                                        <p:cTn dur="1" fill="hold" display="0" masterRel="nextClick" afterEffect="1"/>
                                        <p:tgtEl>
                                          <p:spTgt spid="260118"/>
                                        </p:tgtEl>
                                        <p:attrNameLst>
                                          <p:attrName>style.visibility</p:attrName>
                                        </p:attrNameLst>
                                      </p:cBhvr>
                                      <p:to>
                                        <p:strVal val="hidden"/>
                                      </p:to>
                                    </p:set>
                                  </p:subTnLst>
                                </p:cTn>
                              </p:par>
                              <p:par>
                                <p:cTn id="138" presetID="22" presetClass="entr" presetSubtype="1" fill="hold" grpId="0" nodeType="withEffect">
                                  <p:stCondLst>
                                    <p:cond delay="0"/>
                                  </p:stCondLst>
                                  <p:childTnLst>
                                    <p:set>
                                      <p:cBhvr>
                                        <p:cTn id="139" dur="1" fill="hold">
                                          <p:stCondLst>
                                            <p:cond delay="0"/>
                                          </p:stCondLst>
                                        </p:cTn>
                                        <p:tgtEl>
                                          <p:spTgt spid="260127"/>
                                        </p:tgtEl>
                                        <p:attrNameLst>
                                          <p:attrName>style.visibility</p:attrName>
                                        </p:attrNameLst>
                                      </p:cBhvr>
                                      <p:to>
                                        <p:strVal val="visible"/>
                                      </p:to>
                                    </p:set>
                                    <p:animEffect transition="in" filter="wipe(up)">
                                      <p:cBhvr>
                                        <p:cTn id="140" dur="500"/>
                                        <p:tgtEl>
                                          <p:spTgt spid="260127"/>
                                        </p:tgtEl>
                                      </p:cBhvr>
                                    </p:animEffect>
                                  </p:childTnLst>
                                  <p:subTnLst>
                                    <p:set>
                                      <p:cBhvr override="childStyle">
                                        <p:cTn dur="1" fill="hold" display="0" masterRel="nextClick" afterEffect="1"/>
                                        <p:tgtEl>
                                          <p:spTgt spid="260127"/>
                                        </p:tgtEl>
                                        <p:attrNameLst>
                                          <p:attrName>style.visibility</p:attrName>
                                        </p:attrNameLst>
                                      </p:cBhvr>
                                      <p:to>
                                        <p:strVal val="hidden"/>
                                      </p:to>
                                    </p:set>
                                  </p:sub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1" fill="hold" nodeType="clickEffect">
                                  <p:stCondLst>
                                    <p:cond delay="0"/>
                                  </p:stCondLst>
                                  <p:childTnLst>
                                    <p:set>
                                      <p:cBhvr>
                                        <p:cTn id="144" dur="1" fill="hold">
                                          <p:stCondLst>
                                            <p:cond delay="0"/>
                                          </p:stCondLst>
                                        </p:cTn>
                                        <p:tgtEl>
                                          <p:spTgt spid="260119"/>
                                        </p:tgtEl>
                                        <p:attrNameLst>
                                          <p:attrName>style.visibility</p:attrName>
                                        </p:attrNameLst>
                                      </p:cBhvr>
                                      <p:to>
                                        <p:strVal val="visible"/>
                                      </p:to>
                                    </p:set>
                                    <p:animEffect transition="in" filter="wipe(up)">
                                      <p:cBhvr>
                                        <p:cTn id="145" dur="500"/>
                                        <p:tgtEl>
                                          <p:spTgt spid="260119"/>
                                        </p:tgtEl>
                                      </p:cBhvr>
                                    </p:animEffect>
                                  </p:childTnLst>
                                  <p:subTnLst>
                                    <p:set>
                                      <p:cBhvr override="childStyle">
                                        <p:cTn dur="1" fill="hold" display="0" masterRel="nextClick" afterEffect="1"/>
                                        <p:tgtEl>
                                          <p:spTgt spid="260119"/>
                                        </p:tgtEl>
                                        <p:attrNameLst>
                                          <p:attrName>style.visibility</p:attrName>
                                        </p:attrNameLst>
                                      </p:cBhvr>
                                      <p:to>
                                        <p:strVal val="hidden"/>
                                      </p:to>
                                    </p:set>
                                  </p:subTnLst>
                                </p:cTn>
                              </p:par>
                              <p:par>
                                <p:cTn id="146" presetID="22" presetClass="entr" presetSubtype="1" fill="hold" grpId="0" nodeType="withEffect">
                                  <p:stCondLst>
                                    <p:cond delay="0"/>
                                  </p:stCondLst>
                                  <p:childTnLst>
                                    <p:set>
                                      <p:cBhvr>
                                        <p:cTn id="147" dur="1" fill="hold">
                                          <p:stCondLst>
                                            <p:cond delay="0"/>
                                          </p:stCondLst>
                                        </p:cTn>
                                        <p:tgtEl>
                                          <p:spTgt spid="260129"/>
                                        </p:tgtEl>
                                        <p:attrNameLst>
                                          <p:attrName>style.visibility</p:attrName>
                                        </p:attrNameLst>
                                      </p:cBhvr>
                                      <p:to>
                                        <p:strVal val="visible"/>
                                      </p:to>
                                    </p:set>
                                    <p:animEffect transition="in" filter="wipe(up)">
                                      <p:cBhvr>
                                        <p:cTn id="148" dur="500"/>
                                        <p:tgtEl>
                                          <p:spTgt spid="260129"/>
                                        </p:tgtEl>
                                      </p:cBhvr>
                                    </p:animEffect>
                                  </p:childTnLst>
                                  <p:subTnLst>
                                    <p:set>
                                      <p:cBhvr override="childStyle">
                                        <p:cTn dur="1" fill="hold" display="0" masterRel="nextClick" afterEffect="1"/>
                                        <p:tgtEl>
                                          <p:spTgt spid="260129"/>
                                        </p:tgtEl>
                                        <p:attrNameLst>
                                          <p:attrName>style.visibility</p:attrName>
                                        </p:attrNameLst>
                                      </p:cBhvr>
                                      <p:to>
                                        <p:strVal val="hidden"/>
                                      </p:to>
                                    </p:set>
                                  </p:sub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1" fill="hold" nodeType="clickEffect">
                                  <p:stCondLst>
                                    <p:cond delay="0"/>
                                  </p:stCondLst>
                                  <p:childTnLst>
                                    <p:set>
                                      <p:cBhvr>
                                        <p:cTn id="152" dur="1" fill="hold">
                                          <p:stCondLst>
                                            <p:cond delay="0"/>
                                          </p:stCondLst>
                                        </p:cTn>
                                        <p:tgtEl>
                                          <p:spTgt spid="260132"/>
                                        </p:tgtEl>
                                        <p:attrNameLst>
                                          <p:attrName>style.visibility</p:attrName>
                                        </p:attrNameLst>
                                      </p:cBhvr>
                                      <p:to>
                                        <p:strVal val="visible"/>
                                      </p:to>
                                    </p:set>
                                    <p:animEffect transition="in" filter="wipe(up)">
                                      <p:cBhvr>
                                        <p:cTn id="153" dur="500"/>
                                        <p:tgtEl>
                                          <p:spTgt spid="260132"/>
                                        </p:tgtEl>
                                      </p:cBhvr>
                                    </p:animEffect>
                                  </p:childTnLst>
                                  <p:subTnLst>
                                    <p:set>
                                      <p:cBhvr override="childStyle">
                                        <p:cTn dur="1" fill="hold" display="0" masterRel="nextClick" afterEffect="1"/>
                                        <p:tgtEl>
                                          <p:spTgt spid="260132"/>
                                        </p:tgtEl>
                                        <p:attrNameLst>
                                          <p:attrName>style.visibility</p:attrName>
                                        </p:attrNameLst>
                                      </p:cBhvr>
                                      <p:to>
                                        <p:strVal val="hidden"/>
                                      </p:to>
                                    </p:set>
                                  </p:subTnLst>
                                </p:cTn>
                              </p:par>
                              <p:par>
                                <p:cTn id="154" presetID="22" presetClass="entr" presetSubtype="1" fill="hold" grpId="0" nodeType="withEffect">
                                  <p:stCondLst>
                                    <p:cond delay="0"/>
                                  </p:stCondLst>
                                  <p:childTnLst>
                                    <p:set>
                                      <p:cBhvr>
                                        <p:cTn id="155" dur="1" fill="hold">
                                          <p:stCondLst>
                                            <p:cond delay="0"/>
                                          </p:stCondLst>
                                        </p:cTn>
                                        <p:tgtEl>
                                          <p:spTgt spid="260128"/>
                                        </p:tgtEl>
                                        <p:attrNameLst>
                                          <p:attrName>style.visibility</p:attrName>
                                        </p:attrNameLst>
                                      </p:cBhvr>
                                      <p:to>
                                        <p:strVal val="visible"/>
                                      </p:to>
                                    </p:set>
                                    <p:animEffect transition="in" filter="wipe(up)">
                                      <p:cBhvr>
                                        <p:cTn id="156" dur="500"/>
                                        <p:tgtEl>
                                          <p:spTgt spid="260128"/>
                                        </p:tgtEl>
                                      </p:cBhvr>
                                    </p:animEffect>
                                  </p:childTnLst>
                                  <p:subTnLst>
                                    <p:set>
                                      <p:cBhvr override="childStyle">
                                        <p:cTn dur="1" fill="hold" display="0" masterRel="nextClick" afterEffect="1"/>
                                        <p:tgtEl>
                                          <p:spTgt spid="260128"/>
                                        </p:tgtEl>
                                        <p:attrNameLst>
                                          <p:attrName>style.visibility</p:attrName>
                                        </p:attrNameLst>
                                      </p:cBhvr>
                                      <p:to>
                                        <p:strVal val="hidden"/>
                                      </p:to>
                                    </p:set>
                                  </p:sub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1" fill="hold" nodeType="clickEffect">
                                  <p:stCondLst>
                                    <p:cond delay="0"/>
                                  </p:stCondLst>
                                  <p:childTnLst>
                                    <p:set>
                                      <p:cBhvr>
                                        <p:cTn id="160" dur="1" fill="hold">
                                          <p:stCondLst>
                                            <p:cond delay="0"/>
                                          </p:stCondLst>
                                        </p:cTn>
                                        <p:tgtEl>
                                          <p:spTgt spid="260102"/>
                                        </p:tgtEl>
                                        <p:attrNameLst>
                                          <p:attrName>style.visibility</p:attrName>
                                        </p:attrNameLst>
                                      </p:cBhvr>
                                      <p:to>
                                        <p:strVal val="visible"/>
                                      </p:to>
                                    </p:set>
                                    <p:animEffect transition="in" filter="wipe(up)">
                                      <p:cBhvr>
                                        <p:cTn id="161" dur="500"/>
                                        <p:tgtEl>
                                          <p:spTgt spid="260102"/>
                                        </p:tgtEl>
                                      </p:cBhvr>
                                    </p:animEffect>
                                  </p:childTnLst>
                                </p:cTn>
                              </p:par>
                              <p:par>
                                <p:cTn id="162" presetID="22" presetClass="entr" presetSubtype="1" fill="hold" grpId="0" nodeType="withEffect">
                                  <p:stCondLst>
                                    <p:cond delay="0"/>
                                  </p:stCondLst>
                                  <p:childTnLst>
                                    <p:set>
                                      <p:cBhvr>
                                        <p:cTn id="163" dur="1" fill="hold">
                                          <p:stCondLst>
                                            <p:cond delay="0"/>
                                          </p:stCondLst>
                                        </p:cTn>
                                        <p:tgtEl>
                                          <p:spTgt spid="260103"/>
                                        </p:tgtEl>
                                        <p:attrNameLst>
                                          <p:attrName>style.visibility</p:attrName>
                                        </p:attrNameLst>
                                      </p:cBhvr>
                                      <p:to>
                                        <p:strVal val="visible"/>
                                      </p:to>
                                    </p:set>
                                    <p:animEffect transition="in" filter="wipe(up)">
                                      <p:cBhvr>
                                        <p:cTn id="164" dur="500"/>
                                        <p:tgtEl>
                                          <p:spTgt spid="260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autoUpdateAnimBg="0"/>
      <p:bldP spid="260101" grpId="0" autoUpdateAnimBg="0"/>
      <p:bldP spid="260103" grpId="0" autoUpdateAnimBg="0"/>
      <p:bldP spid="260104" grpId="0" autoUpdateAnimBg="0"/>
      <p:bldP spid="260108" grpId="0" autoUpdateAnimBg="0"/>
      <p:bldP spid="260109" grpId="0" autoUpdateAnimBg="0"/>
      <p:bldP spid="260110" grpId="0" autoUpdateAnimBg="0"/>
      <p:bldP spid="260120" grpId="0" autoUpdateAnimBg="0"/>
      <p:bldP spid="260121" grpId="0" autoUpdateAnimBg="0"/>
      <p:bldP spid="260122" grpId="0" autoUpdateAnimBg="0"/>
      <p:bldP spid="260123" grpId="0" autoUpdateAnimBg="0"/>
      <p:bldP spid="260124" grpId="0" autoUpdateAnimBg="0"/>
      <p:bldP spid="260125" grpId="0" autoUpdateAnimBg="0"/>
      <p:bldP spid="260126" grpId="0" autoUpdateAnimBg="0"/>
      <p:bldP spid="260127" grpId="0" autoUpdateAnimBg="0"/>
      <p:bldP spid="260128" grpId="0" autoUpdateAnimBg="0"/>
      <p:bldP spid="260129" grpId="0" autoUpdateAnimBg="0"/>
      <p:bldP spid="260131" grpId="0" autoUpdateAnimBg="0"/>
      <p:bldP spid="260133"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7" name="Rectangle 2"/>
          <p:cNvSpPr>
            <a:spLocks noGrp="1" noChangeArrowheads="1"/>
          </p:cNvSpPr>
          <p:nvPr>
            <p:ph idx="1"/>
          </p:nvPr>
        </p:nvSpPr>
        <p:spPr>
          <a:xfrm>
            <a:off x="1919536" y="2204864"/>
            <a:ext cx="8229600" cy="2087563"/>
          </a:xfrm>
        </p:spPr>
        <p:txBody>
          <a:bodyPr>
            <a:normAutofit/>
          </a:bodyPr>
          <a:lstStyle/>
          <a:p>
            <a:pPr eaLnBrk="1" hangingPunct="1">
              <a:defRPr/>
            </a:pPr>
            <a:r>
              <a:rPr lang="zh-CN" altLang="en-US" sz="2400" b="0" dirty="0">
                <a:latin typeface="微软雅黑" panose="020B0503020204020204" pitchFamily="34" charset="-122"/>
                <a:ea typeface="微软雅黑" panose="020B0503020204020204" pitchFamily="34" charset="-122"/>
              </a:rPr>
              <a:t>空间复杂度：</a:t>
            </a:r>
            <a:endParaRPr lang="en-US" altLang="zh-CN" sz="2400" b="0" dirty="0">
              <a:latin typeface="微软雅黑" panose="020B0503020204020204" pitchFamily="34" charset="-122"/>
              <a:ea typeface="微软雅黑" panose="020B0503020204020204" pitchFamily="34" charset="-122"/>
            </a:endParaRPr>
          </a:p>
          <a:p>
            <a:pPr eaLnBrk="1" hangingPunct="1">
              <a:defRPr/>
            </a:pPr>
            <a:r>
              <a:rPr lang="zh-CN" altLang="en-US" sz="2400" b="0" dirty="0">
                <a:latin typeface="微软雅黑" panose="020B0503020204020204" pitchFamily="34" charset="-122"/>
                <a:ea typeface="微软雅黑" panose="020B0503020204020204" pitchFamily="34" charset="-122"/>
              </a:rPr>
              <a:t>时间复杂度：</a:t>
            </a:r>
            <a:endParaRPr lang="en-US" altLang="zh-CN" sz="2400" b="0" dirty="0">
              <a:latin typeface="微软雅黑" panose="020B0503020204020204" pitchFamily="34" charset="-122"/>
              <a:ea typeface="微软雅黑" panose="020B0503020204020204" pitchFamily="34" charset="-122"/>
            </a:endParaRPr>
          </a:p>
          <a:p>
            <a:pPr marL="0" indent="0" eaLnBrk="1" hangingPunct="1">
              <a:buNone/>
              <a:defRPr/>
            </a:pPr>
            <a:r>
              <a:rPr lang="zh-CN" altLang="en-US" sz="2400" b="0" dirty="0">
                <a:latin typeface="微软雅黑" panose="020B0503020204020204" pitchFamily="34" charset="-122"/>
                <a:ea typeface="微软雅黑" panose="020B0503020204020204" pitchFamily="34" charset="-122"/>
              </a:rPr>
              <a:t>    查找算法的</a:t>
            </a:r>
            <a:r>
              <a:rPr lang="zh-CN" altLang="en-US" sz="2400" b="0" dirty="0">
                <a:solidFill>
                  <a:srgbClr val="0070C0"/>
                </a:solidFill>
                <a:latin typeface="微软雅黑" panose="020B0503020204020204" pitchFamily="34" charset="-122"/>
                <a:ea typeface="微软雅黑" panose="020B0503020204020204" pitchFamily="34" charset="-122"/>
              </a:rPr>
              <a:t>基本运算</a:t>
            </a:r>
            <a:r>
              <a:rPr lang="zh-CN" altLang="en-US" sz="2400" b="0" dirty="0">
                <a:latin typeface="微软雅黑" panose="020B0503020204020204" pitchFamily="34" charset="-122"/>
                <a:ea typeface="微软雅黑" panose="020B0503020204020204" pitchFamily="34" charset="-122"/>
              </a:rPr>
              <a:t>是给定值与顺序表中记录关键字值的比较。</a:t>
            </a:r>
            <a:r>
              <a:rPr lang="zh-CN" altLang="en-US" b="0" dirty="0">
                <a:latin typeface="微软雅黑" panose="020B0503020204020204" pitchFamily="34" charset="-122"/>
                <a:ea typeface="微软雅黑" panose="020B0503020204020204" pitchFamily="34" charset="-122"/>
              </a:rPr>
              <a:t> </a:t>
            </a:r>
          </a:p>
        </p:txBody>
      </p:sp>
      <p:sp>
        <p:nvSpPr>
          <p:cNvPr id="23555"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72E037A7-242F-4B75-B434-F471C3F1D29E}"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137</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2" name="矩形 1"/>
          <p:cNvSpPr>
            <a:spLocks noChangeArrowheads="1"/>
          </p:cNvSpPr>
          <p:nvPr/>
        </p:nvSpPr>
        <p:spPr bwMode="auto">
          <a:xfrm>
            <a:off x="4166671" y="2241078"/>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r>
              <a:rPr lang="en-US" altLang="zh-CN" dirty="0">
                <a:solidFill>
                  <a:srgbClr val="010000"/>
                </a:solidFill>
                <a:latin typeface="微软雅黑" panose="020B0503020204020204" pitchFamily="34" charset="-122"/>
                <a:ea typeface="微软雅黑" panose="020B0503020204020204" pitchFamily="34" charset="-122"/>
              </a:rPr>
              <a:t>O(1)</a:t>
            </a:r>
            <a:endParaRPr lang="zh-CN" altLang="en-US" dirty="0">
              <a:solidFill>
                <a:srgbClr val="010000"/>
              </a:solidFill>
              <a:latin typeface="微软雅黑" panose="020B0503020204020204" pitchFamily="34" charset="-122"/>
              <a:ea typeface="微软雅黑" panose="020B0503020204020204" pitchFamily="34" charset="-122"/>
            </a:endParaRPr>
          </a:p>
        </p:txBody>
      </p:sp>
      <p:sp>
        <p:nvSpPr>
          <p:cNvPr id="3" name="矩形 2"/>
          <p:cNvSpPr>
            <a:spLocks noChangeArrowheads="1"/>
          </p:cNvSpPr>
          <p:nvPr/>
        </p:nvSpPr>
        <p:spPr bwMode="auto">
          <a:xfrm>
            <a:off x="2229099" y="4590877"/>
            <a:ext cx="192268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defRPr/>
            </a:pPr>
            <a:r>
              <a:rPr lang="zh-CN" altLang="en-US" dirty="0">
                <a:solidFill>
                  <a:srgbClr val="0070C0"/>
                </a:solidFill>
                <a:latin typeface="微软雅黑" panose="020B0503020204020204" pitchFamily="34" charset="-122"/>
                <a:ea typeface="微软雅黑" panose="020B0503020204020204" pitchFamily="34" charset="-122"/>
              </a:rPr>
              <a:t>最好情况：</a:t>
            </a:r>
          </a:p>
          <a:p>
            <a:pPr defTabSz="914400" fontAlgn="base">
              <a:spcBef>
                <a:spcPct val="0"/>
              </a:spcBef>
              <a:spcAft>
                <a:spcPct val="0"/>
              </a:spcAft>
              <a:defRPr/>
            </a:pPr>
            <a:r>
              <a:rPr lang="zh-CN" altLang="en-US" dirty="0">
                <a:solidFill>
                  <a:srgbClr val="0070C0"/>
                </a:solidFill>
                <a:latin typeface="微软雅黑" panose="020B0503020204020204" pitchFamily="34" charset="-122"/>
                <a:ea typeface="微软雅黑" panose="020B0503020204020204" pitchFamily="34" charset="-122"/>
              </a:rPr>
              <a:t>最坏情况：</a:t>
            </a:r>
            <a:endParaRPr lang="en-US" altLang="zh-CN" dirty="0">
              <a:solidFill>
                <a:srgbClr val="0070C0"/>
              </a:solidFill>
              <a:latin typeface="微软雅黑" panose="020B0503020204020204" pitchFamily="34" charset="-122"/>
              <a:ea typeface="微软雅黑" panose="020B0503020204020204" pitchFamily="34" charset="-122"/>
            </a:endParaRPr>
          </a:p>
          <a:p>
            <a:pPr defTabSz="914400" fontAlgn="base">
              <a:spcBef>
                <a:spcPct val="0"/>
              </a:spcBef>
              <a:spcAft>
                <a:spcPct val="0"/>
              </a:spcAft>
              <a:defRPr/>
            </a:pPr>
            <a:r>
              <a:rPr lang="zh-CN" altLang="en-US" dirty="0">
                <a:solidFill>
                  <a:srgbClr val="0070C0"/>
                </a:solidFill>
                <a:latin typeface="微软雅黑" panose="020B0503020204020204" pitchFamily="34" charset="-122"/>
                <a:ea typeface="微软雅黑" panose="020B0503020204020204" pitchFamily="34" charset="-122"/>
              </a:rPr>
              <a:t>平均情况：</a:t>
            </a:r>
          </a:p>
        </p:txBody>
      </p:sp>
      <p:sp>
        <p:nvSpPr>
          <p:cNvPr id="6" name="矩形 5"/>
          <p:cNvSpPr>
            <a:spLocks noChangeArrowheads="1"/>
          </p:cNvSpPr>
          <p:nvPr/>
        </p:nvSpPr>
        <p:spPr bwMode="auto">
          <a:xfrm>
            <a:off x="3848349" y="4590877"/>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r>
              <a:rPr lang="en-US" altLang="zh-CN">
                <a:solidFill>
                  <a:srgbClr val="010000"/>
                </a:solidFill>
                <a:latin typeface="微软雅黑" panose="020B0503020204020204" pitchFamily="34" charset="-122"/>
                <a:ea typeface="微软雅黑" panose="020B0503020204020204" pitchFamily="34" charset="-122"/>
              </a:rPr>
              <a:t>O(1)</a:t>
            </a:r>
            <a:endParaRPr lang="zh-CN" altLang="en-US">
              <a:solidFill>
                <a:srgbClr val="010000"/>
              </a:solidFill>
              <a:latin typeface="微软雅黑" panose="020B0503020204020204" pitchFamily="34" charset="-122"/>
              <a:ea typeface="微软雅黑" panose="020B0503020204020204" pitchFamily="34" charset="-122"/>
            </a:endParaRPr>
          </a:p>
        </p:txBody>
      </p:sp>
      <p:sp>
        <p:nvSpPr>
          <p:cNvPr id="7" name="矩形 6"/>
          <p:cNvSpPr>
            <a:spLocks noChangeArrowheads="1"/>
          </p:cNvSpPr>
          <p:nvPr/>
        </p:nvSpPr>
        <p:spPr bwMode="auto">
          <a:xfrm>
            <a:off x="3845174" y="4963939"/>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r>
              <a:rPr lang="en-US" altLang="zh-CN">
                <a:solidFill>
                  <a:srgbClr val="010000"/>
                </a:solidFill>
                <a:latin typeface="微软雅黑" panose="020B0503020204020204" pitchFamily="34" charset="-122"/>
                <a:ea typeface="微软雅黑" panose="020B0503020204020204" pitchFamily="34" charset="-122"/>
              </a:rPr>
              <a:t>O(n)</a:t>
            </a:r>
            <a:endParaRPr lang="zh-CN" altLang="en-US">
              <a:solidFill>
                <a:srgbClr val="010000"/>
              </a:solidFill>
              <a:latin typeface="微软雅黑" panose="020B0503020204020204" pitchFamily="34" charset="-122"/>
              <a:ea typeface="微软雅黑" panose="020B0503020204020204" pitchFamily="34" charset="-122"/>
            </a:endParaRPr>
          </a:p>
        </p:txBody>
      </p:sp>
      <p:sp>
        <p:nvSpPr>
          <p:cNvPr id="8" name="矩形 7"/>
          <p:cNvSpPr>
            <a:spLocks noChangeArrowheads="1"/>
          </p:cNvSpPr>
          <p:nvPr/>
        </p:nvSpPr>
        <p:spPr bwMode="auto">
          <a:xfrm>
            <a:off x="3841999" y="5329064"/>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r>
              <a:rPr lang="en-US" altLang="zh-CN">
                <a:solidFill>
                  <a:srgbClr val="010000"/>
                </a:solidFill>
                <a:latin typeface="微软雅黑" panose="020B0503020204020204" pitchFamily="34" charset="-122"/>
                <a:ea typeface="微软雅黑" panose="020B0503020204020204" pitchFamily="34" charset="-122"/>
              </a:rPr>
              <a:t>O(n)</a:t>
            </a:r>
            <a:endParaRPr lang="zh-CN" altLang="en-US">
              <a:solidFill>
                <a:srgbClr val="010000"/>
              </a:solidFill>
              <a:latin typeface="微软雅黑" panose="020B0503020204020204" pitchFamily="34" charset="-122"/>
              <a:ea typeface="微软雅黑" panose="020B0503020204020204" pitchFamily="34" charset="-122"/>
            </a:endParaRPr>
          </a:p>
        </p:txBody>
      </p:sp>
      <p:sp>
        <p:nvSpPr>
          <p:cNvPr id="9" name="矩形 8"/>
          <p:cNvSpPr/>
          <p:nvPr/>
        </p:nvSpPr>
        <p:spPr>
          <a:xfrm>
            <a:off x="1925664" y="1277085"/>
            <a:ext cx="2743744"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en-US" altLang="zh-CN" sz="3600" dirty="0">
                <a:solidFill>
                  <a:srgbClr val="5B9BD5">
                    <a:lumMod val="75000"/>
                  </a:srgbClr>
                </a:solidFill>
                <a:latin typeface="微软雅黑" panose="020B0503020204020204" pitchFamily="34" charset="-122"/>
                <a:ea typeface="微软雅黑" panose="020B0503020204020204" pitchFamily="34" charset="-122"/>
              </a:rPr>
              <a:t>3. </a:t>
            </a:r>
            <a:r>
              <a:rPr lang="zh-CN" altLang="en-US" sz="3600" dirty="0">
                <a:solidFill>
                  <a:srgbClr val="5B9BD5">
                    <a:lumMod val="75000"/>
                  </a:srgbClr>
                </a:solidFill>
                <a:latin typeface="微软雅黑" panose="020B0503020204020204" pitchFamily="34" charset="-122"/>
                <a:ea typeface="微软雅黑" panose="020B0503020204020204" pitchFamily="34" charset="-122"/>
              </a:rPr>
              <a:t>性能分析</a:t>
            </a:r>
          </a:p>
        </p:txBody>
      </p:sp>
    </p:spTree>
    <p:extLst>
      <p:ext uri="{BB962C8B-B14F-4D97-AF65-F5344CB8AC3E}">
        <p14:creationId xmlns:p14="http://schemas.microsoft.com/office/powerpoint/2010/main" val="288331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387">
                                            <p:txEl>
                                              <p:pRg st="2" end="2"/>
                                            </p:txEl>
                                          </p:spTgt>
                                        </p:tgtEl>
                                        <p:attrNameLst>
                                          <p:attrName>style.visibility</p:attrName>
                                        </p:attrNameLst>
                                      </p:cBhvr>
                                      <p:to>
                                        <p:strVal val="visible"/>
                                      </p:to>
                                    </p:set>
                                    <p:animEffect transition="in" filter="fade">
                                      <p:cBhvr>
                                        <p:cTn id="12" dur="500"/>
                                        <p:tgtEl>
                                          <p:spTgt spid="163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8"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1" name="Rectangle 2"/>
          <p:cNvSpPr>
            <a:spLocks noGrp="1" noChangeArrowheads="1"/>
          </p:cNvSpPr>
          <p:nvPr>
            <p:ph idx="1"/>
          </p:nvPr>
        </p:nvSpPr>
        <p:spPr>
          <a:xfrm>
            <a:off x="1487488" y="2313210"/>
            <a:ext cx="8928992" cy="3482702"/>
          </a:xfrm>
        </p:spPr>
        <p:txBody>
          <a:bodyPr/>
          <a:lstStyle/>
          <a:p>
            <a:pPr eaLnBrk="1" hangingPunct="1">
              <a:defRPr/>
            </a:pPr>
            <a:r>
              <a:rPr lang="zh-CN" altLang="en-US" sz="2400" b="0" dirty="0">
                <a:latin typeface="微软雅黑" panose="020B0503020204020204" pitchFamily="34" charset="-122"/>
                <a:ea typeface="微软雅黑" panose="020B0503020204020204" pitchFamily="34" charset="-122"/>
              </a:rPr>
              <a:t>平均查找长度（</a:t>
            </a:r>
            <a:r>
              <a:rPr lang="en-US" altLang="zh-CN" sz="2400" b="0" dirty="0">
                <a:latin typeface="微软雅黑" panose="020B0503020204020204" pitchFamily="34" charset="-122"/>
                <a:ea typeface="微软雅黑" panose="020B0503020204020204" pitchFamily="34" charset="-122"/>
              </a:rPr>
              <a:t>ASL</a:t>
            </a:r>
            <a:r>
              <a:rPr lang="zh-CN" altLang="en-US" sz="2400" b="0" dirty="0">
                <a:latin typeface="微软雅黑" panose="020B0503020204020204" pitchFamily="34" charset="-122"/>
                <a:ea typeface="微软雅黑" panose="020B0503020204020204" pitchFamily="34" charset="-122"/>
              </a:rPr>
              <a:t>）：给定值与关键字比较次数的期望值。对于具有</a:t>
            </a:r>
            <a:r>
              <a:rPr lang="en-US" altLang="zh-CN" sz="2400" b="0" dirty="0">
                <a:latin typeface="微软雅黑" panose="020B0503020204020204" pitchFamily="34" charset="-122"/>
                <a:ea typeface="微软雅黑" panose="020B0503020204020204" pitchFamily="34" charset="-122"/>
              </a:rPr>
              <a:t>n</a:t>
            </a:r>
            <a:r>
              <a:rPr lang="zh-CN" altLang="en-US" sz="2400" b="0" dirty="0">
                <a:latin typeface="微软雅黑" panose="020B0503020204020204" pitchFamily="34" charset="-122"/>
                <a:ea typeface="微软雅黑" panose="020B0503020204020204" pitchFamily="34" charset="-122"/>
              </a:rPr>
              <a:t>个记录的顺序表，查找成功时的平均查找长度为：</a:t>
            </a:r>
          </a:p>
          <a:p>
            <a:pPr lvl="2" eaLnBrk="1" hangingPunct="1">
              <a:defRPr/>
            </a:pPr>
            <a:endParaRPr lang="zh-CN" altLang="en-US" b="0" dirty="0">
              <a:latin typeface="微软雅黑" panose="020B0503020204020204" pitchFamily="34" charset="-122"/>
              <a:ea typeface="微软雅黑" panose="020B0503020204020204" pitchFamily="34" charset="-122"/>
            </a:endParaRPr>
          </a:p>
          <a:p>
            <a:pPr lvl="2" eaLnBrk="1" hangingPunct="1">
              <a:defRPr/>
            </a:pPr>
            <a:endParaRPr lang="zh-CN" altLang="en-US" b="0" dirty="0">
              <a:latin typeface="微软雅黑" panose="020B0503020204020204" pitchFamily="34" charset="-122"/>
              <a:ea typeface="微软雅黑" panose="020B0503020204020204" pitchFamily="34" charset="-122"/>
            </a:endParaRPr>
          </a:p>
          <a:p>
            <a:pPr lvl="2" eaLnBrk="1" hangingPunct="1">
              <a:buFont typeface="Wingdings" panose="05000000000000000000" pitchFamily="2" charset="2"/>
              <a:buNone/>
              <a:defRPr/>
            </a:pPr>
            <a:r>
              <a:rPr lang="en-US" altLang="zh-CN" b="0" i="1" dirty="0">
                <a:latin typeface="微软雅黑" panose="020B0503020204020204" pitchFamily="34" charset="-122"/>
                <a:ea typeface="微软雅黑" panose="020B0503020204020204" pitchFamily="34" charset="-122"/>
              </a:rPr>
              <a:t>P</a:t>
            </a:r>
            <a:r>
              <a:rPr lang="en-US" altLang="zh-CN" b="0" i="1" baseline="-25000" dirty="0">
                <a:latin typeface="微软雅黑" panose="020B0503020204020204" pitchFamily="34" charset="-122"/>
                <a:ea typeface="微软雅黑" panose="020B0503020204020204" pitchFamily="34" charset="-122"/>
              </a:rPr>
              <a:t>i</a:t>
            </a:r>
            <a:r>
              <a:rPr lang="en-US" altLang="zh-CN" b="0" i="1"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查找第</a:t>
            </a:r>
            <a:r>
              <a:rPr lang="en-US" altLang="zh-CN" b="0" i="1" dirty="0" err="1">
                <a:latin typeface="微软雅黑" panose="020B0503020204020204" pitchFamily="34" charset="-122"/>
                <a:ea typeface="微软雅黑" panose="020B0503020204020204" pitchFamily="34" charset="-122"/>
              </a:rPr>
              <a:t>i</a:t>
            </a:r>
            <a:r>
              <a:rPr lang="zh-CN" altLang="en-US" b="0" dirty="0">
                <a:latin typeface="微软雅黑" panose="020B0503020204020204" pitchFamily="34" charset="-122"/>
                <a:ea typeface="微软雅黑" panose="020B0503020204020204" pitchFamily="34" charset="-122"/>
              </a:rPr>
              <a:t>个记录的概率</a:t>
            </a:r>
          </a:p>
          <a:p>
            <a:pPr lvl="2" eaLnBrk="1" hangingPunct="1">
              <a:buFont typeface="Wingdings" panose="05000000000000000000" pitchFamily="2" charset="2"/>
              <a:buNone/>
              <a:defRPr/>
            </a:pPr>
            <a:r>
              <a:rPr lang="en-US" altLang="zh-CN" b="0" i="1" dirty="0">
                <a:latin typeface="微软雅黑" panose="020B0503020204020204" pitchFamily="34" charset="-122"/>
                <a:ea typeface="微软雅黑" panose="020B0503020204020204" pitchFamily="34" charset="-122"/>
              </a:rPr>
              <a:t>C</a:t>
            </a:r>
            <a:r>
              <a:rPr lang="en-US" altLang="zh-CN" b="0" i="1" baseline="-25000" dirty="0">
                <a:latin typeface="微软雅黑" panose="020B0503020204020204" pitchFamily="34" charset="-122"/>
                <a:ea typeface="微软雅黑" panose="020B0503020204020204" pitchFamily="34" charset="-122"/>
              </a:rPr>
              <a:t>i</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找到第</a:t>
            </a:r>
            <a:r>
              <a:rPr lang="en-US" altLang="zh-CN" b="0" i="1" dirty="0" err="1">
                <a:latin typeface="微软雅黑" panose="020B0503020204020204" pitchFamily="34" charset="-122"/>
                <a:ea typeface="微软雅黑" panose="020B0503020204020204" pitchFamily="34" charset="-122"/>
              </a:rPr>
              <a:t>i</a:t>
            </a:r>
            <a:r>
              <a:rPr lang="zh-CN" altLang="en-US" b="0" dirty="0">
                <a:latin typeface="微软雅黑" panose="020B0503020204020204" pitchFamily="34" charset="-122"/>
                <a:ea typeface="微软雅黑" panose="020B0503020204020204" pitchFamily="34" charset="-122"/>
              </a:rPr>
              <a:t>个记录数据需要比较的次数 ，</a:t>
            </a:r>
          </a:p>
          <a:p>
            <a:pPr lvl="2" eaLnBrk="1" hangingPunct="1">
              <a:buFont typeface="Wingdings" panose="05000000000000000000" pitchFamily="2" charset="2"/>
              <a:buNone/>
              <a:defRPr/>
            </a:pPr>
            <a:r>
              <a:rPr lang="zh-CN" altLang="en-US" b="0" dirty="0">
                <a:latin typeface="微软雅黑" panose="020B0503020204020204" pitchFamily="34" charset="-122"/>
                <a:ea typeface="微软雅黑" panose="020B0503020204020204" pitchFamily="34" charset="-122"/>
              </a:rPr>
              <a:t>对于顺序表，</a:t>
            </a:r>
            <a:r>
              <a:rPr kumimoji="1" lang="en-US" altLang="zh-CN" b="0" i="1" dirty="0">
                <a:solidFill>
                  <a:srgbClr val="0000FF"/>
                </a:solidFill>
                <a:latin typeface="微软雅黑" panose="020B0503020204020204" pitchFamily="34" charset="-122"/>
                <a:ea typeface="微软雅黑" panose="020B0503020204020204" pitchFamily="34" charset="-122"/>
              </a:rPr>
              <a:t>C</a:t>
            </a:r>
            <a:r>
              <a:rPr kumimoji="1" lang="en-US" altLang="zh-CN" b="0" i="1" baseline="-25000" dirty="0">
                <a:solidFill>
                  <a:srgbClr val="0000FF"/>
                </a:solidFill>
                <a:latin typeface="微软雅黑" panose="020B0503020204020204" pitchFamily="34" charset="-122"/>
                <a:ea typeface="微软雅黑" panose="020B0503020204020204" pitchFamily="34" charset="-122"/>
              </a:rPr>
              <a:t>i</a:t>
            </a:r>
            <a:r>
              <a:rPr kumimoji="1" lang="en-US" altLang="zh-CN" b="0" i="1" dirty="0">
                <a:solidFill>
                  <a:srgbClr val="0000FF"/>
                </a:solidFill>
                <a:latin typeface="微软雅黑" panose="020B0503020204020204" pitchFamily="34" charset="-122"/>
                <a:ea typeface="微软雅黑" panose="020B0503020204020204" pitchFamily="34" charset="-122"/>
              </a:rPr>
              <a:t> = n-i+1</a:t>
            </a:r>
          </a:p>
        </p:txBody>
      </p:sp>
      <p:sp>
        <p:nvSpPr>
          <p:cNvPr id="25603"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FE909D88-3DE0-483D-A860-5FC1B3BCFA73}"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138</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25604" name="Rectangle 4"/>
          <p:cNvSpPr>
            <a:spLocks noChangeArrowheads="1"/>
          </p:cNvSpPr>
          <p:nvPr/>
        </p:nvSpPr>
        <p:spPr bwMode="auto">
          <a:xfrm>
            <a:off x="1416086" y="2981215"/>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graphicFrame>
        <p:nvGraphicFramePr>
          <p:cNvPr id="25605" name="Object 3"/>
          <p:cNvGraphicFramePr>
            <a:graphicFrameLocks noChangeAspect="1"/>
          </p:cNvGraphicFramePr>
          <p:nvPr>
            <p:extLst/>
          </p:nvPr>
        </p:nvGraphicFramePr>
        <p:xfrm>
          <a:off x="3935760" y="3068714"/>
          <a:ext cx="2231824" cy="1036638"/>
        </p:xfrm>
        <a:graphic>
          <a:graphicData uri="http://schemas.openxmlformats.org/presentationml/2006/ole">
            <mc:AlternateContent xmlns:mc="http://schemas.openxmlformats.org/markup-compatibility/2006">
              <mc:Choice xmlns:v="urn:schemas-microsoft-com:vml" Requires="v">
                <p:oleObj spid="_x0000_s65607" name="Equation" r:id="rId4" imgW="876300" imgH="431800" progId="Equation.DSMT4">
                  <p:embed/>
                </p:oleObj>
              </mc:Choice>
              <mc:Fallback>
                <p:oleObj name="Equation" r:id="rId4" imgW="8763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760" y="3068714"/>
                        <a:ext cx="2231824" cy="1036638"/>
                      </a:xfrm>
                      <a:prstGeom prst="rect">
                        <a:avLst/>
                      </a:prstGeom>
                      <a:noFill/>
                      <a:ln>
                        <a:noFill/>
                      </a:ln>
                    </p:spPr>
                  </p:pic>
                </p:oleObj>
              </mc:Fallback>
            </mc:AlternateContent>
          </a:graphicData>
        </a:graphic>
      </p:graphicFrame>
      <p:sp>
        <p:nvSpPr>
          <p:cNvPr id="2" name="矩形 1"/>
          <p:cNvSpPr/>
          <p:nvPr/>
        </p:nvSpPr>
        <p:spPr>
          <a:xfrm>
            <a:off x="1232823" y="1269792"/>
            <a:ext cx="7491153"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en-US" altLang="zh-CN" sz="3200" dirty="0">
                <a:solidFill>
                  <a:srgbClr val="5B9BD5">
                    <a:lumMod val="75000"/>
                  </a:srgbClr>
                </a:solidFill>
                <a:latin typeface="微软雅黑" panose="020B0503020204020204" pitchFamily="34" charset="-122"/>
                <a:ea typeface="微软雅黑" panose="020B0503020204020204" pitchFamily="34" charset="-122"/>
              </a:rPr>
              <a:t>4.</a:t>
            </a:r>
            <a:r>
              <a:rPr lang="zh-CN" altLang="en-US" sz="3200" dirty="0">
                <a:solidFill>
                  <a:srgbClr val="5B9BD5">
                    <a:lumMod val="75000"/>
                  </a:srgbClr>
                </a:solidFill>
                <a:latin typeface="微软雅黑" panose="020B0503020204020204" pitchFamily="34" charset="-122"/>
                <a:ea typeface="微软雅黑" panose="020B0503020204020204" pitchFamily="34" charset="-122"/>
              </a:rPr>
              <a:t>顺序表上顺序查找的平均查找长度</a:t>
            </a:r>
          </a:p>
        </p:txBody>
      </p:sp>
    </p:spTree>
    <p:extLst>
      <p:ext uri="{BB962C8B-B14F-4D97-AF65-F5344CB8AC3E}">
        <p14:creationId xmlns:p14="http://schemas.microsoft.com/office/powerpoint/2010/main" val="26049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411">
                                            <p:txEl>
                                              <p:pRg st="3" end="3"/>
                                            </p:txEl>
                                          </p:spTgt>
                                        </p:tgtEl>
                                        <p:attrNameLst>
                                          <p:attrName>style.visibility</p:attrName>
                                        </p:attrNameLst>
                                      </p:cBhvr>
                                      <p:to>
                                        <p:strVal val="visible"/>
                                      </p:to>
                                    </p:set>
                                    <p:anim calcmode="lin" valueType="num">
                                      <p:cBhvr additive="base">
                                        <p:cTn id="11" dur="5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411">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anim calcmode="lin" valueType="num">
                                      <p:cBhvr additive="base">
                                        <p:cTn id="15" dur="5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411">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411">
                                            <p:txEl>
                                              <p:pRg st="5" end="5"/>
                                            </p:txEl>
                                          </p:spTgt>
                                        </p:tgtEl>
                                        <p:attrNameLst>
                                          <p:attrName>style.visibility</p:attrName>
                                        </p:attrNameLst>
                                      </p:cBhvr>
                                      <p:to>
                                        <p:strVal val="visible"/>
                                      </p:to>
                                    </p:set>
                                    <p:anim calcmode="lin" valueType="num">
                                      <p:cBhvr additive="base">
                                        <p:cTn id="19" dur="500" fill="hold"/>
                                        <p:tgtEl>
                                          <p:spTgt spid="1741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1">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605"/>
                                        </p:tgtEl>
                                        <p:attrNameLst>
                                          <p:attrName>style.visibility</p:attrName>
                                        </p:attrNameLst>
                                      </p:cBhvr>
                                      <p:to>
                                        <p:strVal val="visible"/>
                                      </p:to>
                                    </p:set>
                                    <p:anim calcmode="lin" valueType="num">
                                      <p:cBhvr additive="base">
                                        <p:cTn id="23" dur="500" fill="hold"/>
                                        <p:tgtEl>
                                          <p:spTgt spid="25605"/>
                                        </p:tgtEl>
                                        <p:attrNameLst>
                                          <p:attrName>ppt_x</p:attrName>
                                        </p:attrNameLst>
                                      </p:cBhvr>
                                      <p:tavLst>
                                        <p:tav tm="0">
                                          <p:val>
                                            <p:strVal val="#ppt_x"/>
                                          </p:val>
                                        </p:tav>
                                        <p:tav tm="100000">
                                          <p:val>
                                            <p:strVal val="#ppt_x"/>
                                          </p:val>
                                        </p:tav>
                                      </p:tavLst>
                                    </p:anim>
                                    <p:anim calcmode="lin" valueType="num">
                                      <p:cBhvr additive="base">
                                        <p:cTn id="24" dur="500" fill="hold"/>
                                        <p:tgtEl>
                                          <p:spTgt spid="256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3170" name="Rectangle 2"/>
          <p:cNvSpPr>
            <a:spLocks noGrp="1" noChangeArrowheads="1"/>
          </p:cNvSpPr>
          <p:nvPr>
            <p:ph idx="1"/>
          </p:nvPr>
        </p:nvSpPr>
        <p:spPr>
          <a:xfrm>
            <a:off x="1708150" y="764704"/>
            <a:ext cx="8424862" cy="4727798"/>
          </a:xfrm>
        </p:spPr>
        <p:txBody>
          <a:bodyPr/>
          <a:lstStyle/>
          <a:p>
            <a:pPr lvl="1" eaLnBrk="1" hangingPunct="1">
              <a:buFontTx/>
              <a:buNone/>
              <a:defRPr/>
            </a:pPr>
            <a:endParaRPr lang="zh-CN" altLang="en-US" sz="3200" b="0" dirty="0">
              <a:latin typeface="微软雅黑" panose="020B0503020204020204" pitchFamily="34" charset="-122"/>
              <a:ea typeface="微软雅黑" panose="020B0503020204020204" pitchFamily="34" charset="-122"/>
            </a:endParaRPr>
          </a:p>
          <a:p>
            <a:pPr lvl="2" eaLnBrk="1" hangingPunct="1">
              <a:defRPr/>
            </a:pPr>
            <a:r>
              <a:rPr lang="zh-CN" altLang="en-US" sz="3200" b="0" dirty="0">
                <a:solidFill>
                  <a:srgbClr val="0070C0"/>
                </a:solidFill>
                <a:latin typeface="微软雅黑" panose="020B0503020204020204" pitchFamily="34" charset="-122"/>
                <a:ea typeface="微软雅黑" panose="020B0503020204020204" pitchFamily="34" charset="-122"/>
              </a:rPr>
              <a:t>等概率情况</a:t>
            </a:r>
          </a:p>
          <a:p>
            <a:pPr lvl="2" eaLnBrk="1" hangingPunct="1">
              <a:defRPr/>
            </a:pPr>
            <a:endParaRPr lang="zh-CN" altLang="en-US" sz="3200" b="0" dirty="0">
              <a:latin typeface="微软雅黑" panose="020B0503020204020204" pitchFamily="34" charset="-122"/>
              <a:ea typeface="微软雅黑" panose="020B0503020204020204" pitchFamily="34" charset="-122"/>
            </a:endParaRPr>
          </a:p>
          <a:p>
            <a:pPr lvl="2" eaLnBrk="1" hangingPunct="1">
              <a:defRPr/>
            </a:pPr>
            <a:endParaRPr lang="zh-CN" altLang="en-US" sz="3200" b="0" dirty="0">
              <a:latin typeface="微软雅黑" panose="020B0503020204020204" pitchFamily="34" charset="-122"/>
              <a:ea typeface="微软雅黑" panose="020B0503020204020204" pitchFamily="34" charset="-122"/>
            </a:endParaRPr>
          </a:p>
          <a:p>
            <a:pPr marL="914400" lvl="2" indent="0" eaLnBrk="1" hangingPunct="1">
              <a:buNone/>
              <a:defRPr/>
            </a:pPr>
            <a:endParaRPr lang="zh-CN" altLang="en-US" sz="3200" b="0" dirty="0">
              <a:latin typeface="微软雅黑" panose="020B0503020204020204" pitchFamily="34" charset="-122"/>
              <a:ea typeface="微软雅黑" panose="020B0503020204020204" pitchFamily="34" charset="-122"/>
            </a:endParaRPr>
          </a:p>
          <a:p>
            <a:pPr lvl="2" eaLnBrk="1" hangingPunct="1">
              <a:defRPr/>
            </a:pPr>
            <a:r>
              <a:rPr lang="zh-CN" altLang="en-US" sz="3200" b="0" dirty="0">
                <a:solidFill>
                  <a:srgbClr val="0070C0"/>
                </a:solidFill>
                <a:latin typeface="微软雅黑" panose="020B0503020204020204" pitchFamily="34" charset="-122"/>
                <a:ea typeface="微软雅黑" panose="020B0503020204020204" pitchFamily="34" charset="-122"/>
              </a:rPr>
              <a:t>不等概率</a:t>
            </a:r>
          </a:p>
          <a:p>
            <a:pPr lvl="3" eaLnBrk="1" hangingPunct="1">
              <a:buFont typeface="Wingdings" panose="05000000000000000000" pitchFamily="2" charset="2"/>
              <a:buNone/>
              <a:defRPr/>
            </a:pPr>
            <a:r>
              <a:rPr kumimoji="1" lang="en-US" altLang="zh-CN" sz="3200" b="0" dirty="0">
                <a:latin typeface="微软雅黑" panose="020B0503020204020204" pitchFamily="34" charset="-122"/>
                <a:ea typeface="微软雅黑" panose="020B0503020204020204" pitchFamily="34" charset="-122"/>
              </a:rPr>
              <a:t>--</a:t>
            </a:r>
            <a:r>
              <a:rPr kumimoji="1" lang="zh-CN" altLang="en-US" sz="3200" b="0" dirty="0">
                <a:latin typeface="微软雅黑" panose="020B0503020204020204" pitchFamily="34" charset="-122"/>
                <a:ea typeface="微软雅黑" panose="020B0503020204020204" pitchFamily="34" charset="-122"/>
              </a:rPr>
              <a:t>每个元素的查找概率已知</a:t>
            </a:r>
          </a:p>
          <a:p>
            <a:pPr marL="1371600" lvl="3" indent="0" eaLnBrk="1" hangingPunct="1">
              <a:buFontTx/>
              <a:buNone/>
              <a:defRPr/>
            </a:pPr>
            <a:r>
              <a:rPr kumimoji="1" lang="en-US" altLang="zh-CN" sz="3200" b="0" dirty="0">
                <a:latin typeface="微软雅黑" panose="020B0503020204020204" pitchFamily="34" charset="-122"/>
                <a:ea typeface="微软雅黑" panose="020B0503020204020204" pitchFamily="34" charset="-122"/>
              </a:rPr>
              <a:t>--</a:t>
            </a:r>
            <a:r>
              <a:rPr kumimoji="1" lang="zh-CN" altLang="en-US" sz="3200" b="0" dirty="0">
                <a:latin typeface="微软雅黑" panose="020B0503020204020204" pitchFamily="34" charset="-122"/>
                <a:ea typeface="微软雅黑" panose="020B0503020204020204" pitchFamily="34" charset="-122"/>
              </a:rPr>
              <a:t>每个元素的查找概率未知</a:t>
            </a:r>
            <a:endParaRPr lang="zh-CN" altLang="en-US" sz="3200" b="0" dirty="0">
              <a:latin typeface="微软雅黑" panose="020B0503020204020204" pitchFamily="34" charset="-122"/>
              <a:ea typeface="微软雅黑" panose="020B0503020204020204" pitchFamily="34" charset="-122"/>
            </a:endParaRPr>
          </a:p>
        </p:txBody>
      </p:sp>
      <p:sp>
        <p:nvSpPr>
          <p:cNvPr id="27651"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8284A5D0-FEC3-4AC6-827B-18DE31DE21E1}"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139</a:t>
            </a:fld>
            <a:endParaRPr lang="en-US" altLang="zh-CN" sz="1400" b="0">
              <a:solidFill>
                <a:srgbClr val="010000"/>
              </a:solidFill>
              <a:latin typeface="Arial" panose="020B0604020202020204" pitchFamily="34" charset="0"/>
              <a:ea typeface="宋体" panose="02010600030101010101" pitchFamily="2" charset="-122"/>
            </a:endParaRPr>
          </a:p>
        </p:txBody>
      </p:sp>
      <p:graphicFrame>
        <p:nvGraphicFramePr>
          <p:cNvPr id="263173" name="Object 5"/>
          <p:cNvGraphicFramePr>
            <a:graphicFrameLocks noChangeAspect="1"/>
          </p:cNvGraphicFramePr>
          <p:nvPr>
            <p:extLst/>
          </p:nvPr>
        </p:nvGraphicFramePr>
        <p:xfrm>
          <a:off x="3160722" y="2191184"/>
          <a:ext cx="647700" cy="608013"/>
        </p:xfrm>
        <a:graphic>
          <a:graphicData uri="http://schemas.openxmlformats.org/presentationml/2006/ole">
            <mc:AlternateContent xmlns:mc="http://schemas.openxmlformats.org/markup-compatibility/2006">
              <mc:Choice xmlns:v="urn:schemas-microsoft-com:vml" Requires="v">
                <p:oleObj spid="_x0000_s66700" name="公式" r:id="rId4" imgW="418918" imgH="393529" progId="Equation.3">
                  <p:embed/>
                </p:oleObj>
              </mc:Choice>
              <mc:Fallback>
                <p:oleObj name="公式" r:id="rId4" imgW="418918"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0722" y="2191184"/>
                        <a:ext cx="647700"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3174" name="Object 6"/>
          <p:cNvGraphicFramePr>
            <a:graphicFrameLocks noChangeAspect="1"/>
          </p:cNvGraphicFramePr>
          <p:nvPr>
            <p:extLst/>
          </p:nvPr>
        </p:nvGraphicFramePr>
        <p:xfrm>
          <a:off x="3160722" y="2696009"/>
          <a:ext cx="3311525" cy="865188"/>
        </p:xfrm>
        <a:graphic>
          <a:graphicData uri="http://schemas.openxmlformats.org/presentationml/2006/ole">
            <mc:AlternateContent xmlns:mc="http://schemas.openxmlformats.org/markup-compatibility/2006">
              <mc:Choice xmlns:v="urn:schemas-microsoft-com:vml" Requires="v">
                <p:oleObj spid="_x0000_s66701" name="Equation" r:id="rId6" imgW="1790700" imgH="469900" progId="Equation.DSMT4">
                  <p:embed/>
                </p:oleObj>
              </mc:Choice>
              <mc:Fallback>
                <p:oleObj name="Equation" r:id="rId6" imgW="1790700" imgH="4699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0722" y="2696009"/>
                        <a:ext cx="33115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00517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3170">
                                            <p:txEl>
                                              <p:pRg st="1" end="1"/>
                                            </p:txEl>
                                          </p:spTgt>
                                        </p:tgtEl>
                                        <p:attrNameLst>
                                          <p:attrName>style.visibility</p:attrName>
                                        </p:attrNameLst>
                                      </p:cBhvr>
                                      <p:to>
                                        <p:strVal val="visible"/>
                                      </p:to>
                                    </p:set>
                                    <p:animEffect transition="in" filter="wipe(left)">
                                      <p:cBhvr>
                                        <p:cTn id="7" dur="500"/>
                                        <p:tgtEl>
                                          <p:spTgt spid="26317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6317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6317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3170">
                                            <p:txEl>
                                              <p:pRg st="5" end="5"/>
                                            </p:txEl>
                                          </p:spTgt>
                                        </p:tgtEl>
                                        <p:attrNameLst>
                                          <p:attrName>style.visibility</p:attrName>
                                        </p:attrNameLst>
                                      </p:cBhvr>
                                      <p:to>
                                        <p:strVal val="visible"/>
                                      </p:to>
                                    </p:set>
                                    <p:animEffect transition="in" filter="wipe(left)">
                                      <p:cBhvr>
                                        <p:cTn id="20" dur="500"/>
                                        <p:tgtEl>
                                          <p:spTgt spid="263170">
                                            <p:txEl>
                                              <p:pRg st="5" end="5"/>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63170">
                                            <p:txEl>
                                              <p:pRg st="6" end="6"/>
                                            </p:txEl>
                                          </p:spTgt>
                                        </p:tgtEl>
                                        <p:attrNameLst>
                                          <p:attrName>style.visibility</p:attrName>
                                        </p:attrNameLst>
                                      </p:cBhvr>
                                      <p:to>
                                        <p:strVal val="visible"/>
                                      </p:to>
                                    </p:set>
                                    <p:animEffect transition="in" filter="wipe(left)">
                                      <p:cBhvr>
                                        <p:cTn id="23" dur="500"/>
                                        <p:tgtEl>
                                          <p:spTgt spid="263170">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63170">
                                            <p:txEl>
                                              <p:pRg st="7" end="7"/>
                                            </p:txEl>
                                          </p:spTgt>
                                        </p:tgtEl>
                                        <p:attrNameLst>
                                          <p:attrName>style.visibility</p:attrName>
                                        </p:attrNameLst>
                                      </p:cBhvr>
                                      <p:to>
                                        <p:strVal val="visible"/>
                                      </p:to>
                                    </p:set>
                                    <p:animEffect transition="in" filter="wipe(left)">
                                      <p:cBhvr>
                                        <p:cTn id="28" dur="500"/>
                                        <p:tgtEl>
                                          <p:spTgt spid="26317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3"/>
          <p:cNvGrpSpPr>
            <a:grpSpLocks/>
          </p:cNvGrpSpPr>
          <p:nvPr/>
        </p:nvGrpSpPr>
        <p:grpSpPr bwMode="auto">
          <a:xfrm>
            <a:off x="2495600" y="1988840"/>
            <a:ext cx="7620000" cy="2133600"/>
            <a:chOff x="480" y="2784"/>
            <a:chExt cx="4800" cy="1344"/>
          </a:xfrm>
        </p:grpSpPr>
        <p:graphicFrame>
          <p:nvGraphicFramePr>
            <p:cNvPr id="5" name="Object 14"/>
            <p:cNvGraphicFramePr>
              <a:graphicFrameLocks noChangeAspect="1"/>
            </p:cNvGraphicFramePr>
            <p:nvPr/>
          </p:nvGraphicFramePr>
          <p:xfrm>
            <a:off x="480" y="2784"/>
            <a:ext cx="505" cy="1344"/>
          </p:xfrm>
          <a:graphic>
            <a:graphicData uri="http://schemas.openxmlformats.org/presentationml/2006/ole">
              <mc:AlternateContent xmlns:mc="http://schemas.openxmlformats.org/markup-compatibility/2006">
                <mc:Choice xmlns:v="urn:schemas-microsoft-com:vml" Requires="v">
                  <p:oleObj spid="_x0000_s46171" name="剪辑" r:id="rId4" imgW="859320" imgH="2287440" progId="MS_ClipArt_Gallery.2">
                    <p:embed/>
                  </p:oleObj>
                </mc:Choice>
                <mc:Fallback>
                  <p:oleObj name="剪辑" r:id="rId4" imgW="859320" imgH="228744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2784"/>
                          <a:ext cx="505" cy="1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5"/>
            <p:cNvSpPr txBox="1">
              <a:spLocks noChangeArrowheads="1"/>
            </p:cNvSpPr>
            <p:nvPr/>
          </p:nvSpPr>
          <p:spPr bwMode="auto">
            <a:xfrm>
              <a:off x="1056" y="3120"/>
              <a:ext cx="4224" cy="331"/>
            </a:xfrm>
            <a:prstGeom prst="rect">
              <a:avLst/>
            </a:prstGeom>
            <a:ln/>
            <a:extLst/>
          </p:spPr>
          <p:style>
            <a:lnRef idx="3">
              <a:schemeClr val="lt1"/>
            </a:lnRef>
            <a:fillRef idx="1">
              <a:schemeClr val="dk1"/>
            </a:fillRef>
            <a:effectRef idx="1">
              <a:schemeClr val="dk1"/>
            </a:effectRef>
            <a:fontRef idx="minor">
              <a:schemeClr val="lt1"/>
            </a:fontRef>
          </p:style>
          <p:txBody>
            <a:bodyPr lIns="90000" tIns="46800" rIns="90000" bIns="46800">
              <a:spAutoFit/>
            </a:bodyPr>
            <a:lstStyle>
              <a:lvl1pPr marL="1438275" indent="-1438275">
                <a:defRPr>
                  <a:solidFill>
                    <a:schemeClr val="tx1"/>
                  </a:solidFill>
                  <a:latin typeface="Arial" charset="0"/>
                  <a:ea typeface="宋体" charset="-122"/>
                </a:defRPr>
              </a:lvl1pPr>
              <a:lvl2pPr marL="1706563">
                <a:defRPr>
                  <a:solidFill>
                    <a:schemeClr val="tx1"/>
                  </a:solidFill>
                  <a:latin typeface="Arial" charset="0"/>
                  <a:ea typeface="宋体" charset="-122"/>
                </a:defRPr>
              </a:lvl2pPr>
              <a:lvl3pPr marL="1897063">
                <a:defRPr>
                  <a:solidFill>
                    <a:schemeClr val="tx1"/>
                  </a:solidFill>
                  <a:latin typeface="Arial" charset="0"/>
                  <a:ea typeface="宋体" charset="-122"/>
                </a:defRPr>
              </a:lvl3pPr>
              <a:lvl4pPr marL="2087563">
                <a:defRPr>
                  <a:solidFill>
                    <a:schemeClr val="tx1"/>
                  </a:solidFill>
                  <a:latin typeface="Arial" charset="0"/>
                  <a:ea typeface="宋体" charset="-122"/>
                </a:defRPr>
              </a:lvl4pPr>
              <a:lvl5pPr marL="2278063">
                <a:defRPr>
                  <a:solidFill>
                    <a:schemeClr val="tx1"/>
                  </a:solidFill>
                  <a:latin typeface="Arial" charset="0"/>
                  <a:ea typeface="宋体" charset="-122"/>
                </a:defRPr>
              </a:lvl5pPr>
              <a:lvl6pPr marL="2735263" fontAlgn="base">
                <a:spcBef>
                  <a:spcPct val="0"/>
                </a:spcBef>
                <a:spcAft>
                  <a:spcPct val="0"/>
                </a:spcAft>
                <a:defRPr>
                  <a:solidFill>
                    <a:schemeClr val="tx1"/>
                  </a:solidFill>
                  <a:latin typeface="Arial" charset="0"/>
                  <a:ea typeface="宋体" charset="-122"/>
                </a:defRPr>
              </a:lvl6pPr>
              <a:lvl7pPr marL="3192463" fontAlgn="base">
                <a:spcBef>
                  <a:spcPct val="0"/>
                </a:spcBef>
                <a:spcAft>
                  <a:spcPct val="0"/>
                </a:spcAft>
                <a:defRPr>
                  <a:solidFill>
                    <a:schemeClr val="tx1"/>
                  </a:solidFill>
                  <a:latin typeface="Arial" charset="0"/>
                  <a:ea typeface="宋体" charset="-122"/>
                </a:defRPr>
              </a:lvl7pPr>
              <a:lvl8pPr marL="3649663" fontAlgn="base">
                <a:spcBef>
                  <a:spcPct val="0"/>
                </a:spcBef>
                <a:spcAft>
                  <a:spcPct val="0"/>
                </a:spcAft>
                <a:defRPr>
                  <a:solidFill>
                    <a:schemeClr val="tx1"/>
                  </a:solidFill>
                  <a:latin typeface="Arial" charset="0"/>
                  <a:ea typeface="宋体" charset="-122"/>
                </a:defRPr>
              </a:lvl8pPr>
              <a:lvl9pPr marL="4106863" fontAlgn="base">
                <a:spcBef>
                  <a:spcPct val="0"/>
                </a:spcBef>
                <a:spcAft>
                  <a:spcPct val="0"/>
                </a:spcAft>
                <a:defRPr>
                  <a:solidFill>
                    <a:schemeClr val="tx1"/>
                  </a:solidFill>
                  <a:latin typeface="Arial" charset="0"/>
                  <a:ea typeface="宋体" charset="-122"/>
                </a:defRPr>
              </a:lvl9pPr>
            </a:lstStyle>
            <a:p>
              <a:pPr>
                <a:spcBef>
                  <a:spcPct val="50000"/>
                </a:spcBef>
              </a:pPr>
              <a:r>
                <a:rPr kumimoji="1" lang="en-US" altLang="zh-CN" sz="2800" dirty="0">
                  <a:solidFill>
                    <a:schemeClr val="bg1"/>
                  </a:solidFill>
                  <a:latin typeface="Impact" pitchFamily="34" charset="0"/>
                </a:rPr>
                <a:t>Problem :</a:t>
              </a:r>
              <a:r>
                <a:rPr kumimoji="1" lang="en-US" altLang="zh-CN" b="1" dirty="0">
                  <a:solidFill>
                    <a:schemeClr val="bg1"/>
                  </a:solidFill>
                  <a:latin typeface="Times New Roman" pitchFamily="18" charset="0"/>
                </a:rPr>
                <a:t> </a:t>
              </a:r>
              <a:r>
                <a:rPr kumimoji="1" lang="zh-CN" altLang="en-US" b="1" dirty="0">
                  <a:solidFill>
                    <a:schemeClr val="bg1"/>
                  </a:solidFill>
                  <a:latin typeface="Times New Roman" pitchFamily="18" charset="0"/>
                </a:rPr>
                <a:t>输入</a:t>
              </a:r>
              <a:r>
                <a:rPr kumimoji="1" lang="en-US" altLang="zh-CN" b="1" dirty="0">
                  <a:solidFill>
                    <a:schemeClr val="bg1"/>
                  </a:solidFill>
                  <a:latin typeface="Times New Roman" pitchFamily="18" charset="0"/>
                </a:rPr>
                <a:t>=》</a:t>
              </a:r>
              <a:r>
                <a:rPr kumimoji="1" lang="zh-CN" altLang="en-US" b="1" dirty="0">
                  <a:solidFill>
                    <a:schemeClr val="bg1"/>
                  </a:solidFill>
                  <a:latin typeface="Times New Roman" pitchFamily="18" charset="0"/>
                </a:rPr>
                <a:t>输出？</a:t>
              </a:r>
              <a:endParaRPr kumimoji="1" lang="en-US" altLang="zh-CN" b="1" dirty="0">
                <a:solidFill>
                  <a:schemeClr val="bg1"/>
                </a:solidFill>
                <a:latin typeface="Times New Roman" pitchFamily="18" charset="0"/>
              </a:endParaRPr>
            </a:p>
          </p:txBody>
        </p:sp>
      </p:grpSp>
      <p:sp>
        <p:nvSpPr>
          <p:cNvPr id="7" name="TextBox 6"/>
          <p:cNvSpPr txBox="1"/>
          <p:nvPr/>
        </p:nvSpPr>
        <p:spPr>
          <a:xfrm>
            <a:off x="3522440" y="3275072"/>
            <a:ext cx="3240360" cy="267765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dirty="0"/>
              <a:t>操作类型：</a:t>
            </a:r>
            <a:endParaRPr lang="en-US" altLang="zh-CN" dirty="0"/>
          </a:p>
          <a:p>
            <a:r>
              <a:rPr lang="en-US" altLang="zh-CN" dirty="0"/>
              <a:t>      </a:t>
            </a:r>
          </a:p>
          <a:p>
            <a:r>
              <a:rPr lang="en-US" altLang="zh-CN" dirty="0"/>
              <a:t>      </a:t>
            </a:r>
            <a:r>
              <a:rPr lang="zh-CN" altLang="en-US" dirty="0"/>
              <a:t>根据姓名查询</a:t>
            </a:r>
            <a:endParaRPr lang="en-US" altLang="zh-CN" dirty="0"/>
          </a:p>
          <a:p>
            <a:r>
              <a:rPr lang="en-US" altLang="zh-CN" dirty="0"/>
              <a:t>      </a:t>
            </a:r>
            <a:r>
              <a:rPr lang="zh-CN" altLang="en-US" dirty="0"/>
              <a:t>根据电话号码查询</a:t>
            </a:r>
            <a:endParaRPr lang="en-US" altLang="zh-CN" dirty="0"/>
          </a:p>
          <a:p>
            <a:r>
              <a:rPr lang="en-US" altLang="zh-CN" dirty="0"/>
              <a:t>      </a:t>
            </a:r>
            <a:r>
              <a:rPr lang="zh-CN" altLang="en-US" dirty="0"/>
              <a:t>根据电话号码排序</a:t>
            </a:r>
            <a:endParaRPr lang="en-US" altLang="zh-CN" dirty="0"/>
          </a:p>
          <a:p>
            <a:r>
              <a:rPr lang="en-US" altLang="zh-CN" dirty="0"/>
              <a:t>      </a:t>
            </a:r>
            <a:r>
              <a:rPr lang="zh-CN" altLang="en-US" dirty="0"/>
              <a:t>插入</a:t>
            </a:r>
            <a:endParaRPr lang="en-US" altLang="zh-CN" dirty="0"/>
          </a:p>
          <a:p>
            <a:r>
              <a:rPr lang="en-US" altLang="zh-CN" dirty="0"/>
              <a:t>      </a:t>
            </a:r>
            <a:r>
              <a:rPr lang="zh-CN" altLang="en-US" dirty="0"/>
              <a:t>删除</a:t>
            </a:r>
          </a:p>
        </p:txBody>
      </p:sp>
    </p:spTree>
    <p:extLst>
      <p:ext uri="{BB962C8B-B14F-4D97-AF65-F5344CB8AC3E}">
        <p14:creationId xmlns:p14="http://schemas.microsoft.com/office/powerpoint/2010/main" val="390022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7C02618D-410C-4B8D-B40A-F4A67218E223}" type="slidenum">
              <a:rPr lang="en-US" altLang="zh-CN" sz="1400" b="0" smtClean="0">
                <a:solidFill>
                  <a:srgbClr val="010000"/>
                </a:solidFill>
                <a:ea typeface="宋体" panose="02010600030101010101" pitchFamily="2" charset="-122"/>
              </a:rPr>
              <a:pPr defTabSz="914400" eaLnBrk="0" fontAlgn="base" hangingPunct="0">
                <a:spcBef>
                  <a:spcPct val="20000"/>
                </a:spcBef>
                <a:spcAft>
                  <a:spcPct val="0"/>
                </a:spcAft>
                <a:buClrTx/>
                <a:buFontTx/>
                <a:buNone/>
                <a:defRPr/>
              </a:pPr>
              <a:t>140</a:t>
            </a:fld>
            <a:endParaRPr lang="en-US" altLang="zh-CN" sz="1400" b="0">
              <a:solidFill>
                <a:srgbClr val="010000"/>
              </a:solidFill>
              <a:ea typeface="宋体" panose="02010600030101010101" pitchFamily="2" charset="-122"/>
            </a:endParaRPr>
          </a:p>
        </p:txBody>
      </p:sp>
      <p:sp>
        <p:nvSpPr>
          <p:cNvPr id="5" name="Rectangle 2"/>
          <p:cNvSpPr txBox="1">
            <a:spLocks noChangeArrowheads="1"/>
          </p:cNvSpPr>
          <p:nvPr/>
        </p:nvSpPr>
        <p:spPr bwMode="auto">
          <a:xfrm>
            <a:off x="3503712" y="2996952"/>
            <a:ext cx="3791843" cy="6320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lnSpcReduction="10000"/>
          </a:bodyPr>
          <a:lstStyle>
            <a:defPPr>
              <a:defRPr lang="zh-CN"/>
            </a:defPPr>
            <a:lvl1pPr algn="ctr" defTabSz="914400" eaLnBrk="1" latinLnBrk="0" hangingPunct="1">
              <a:lnSpc>
                <a:spcPct val="90000"/>
              </a:lnSpc>
              <a:buNone/>
              <a:defRPr sz="4000">
                <a:latin typeface="微软雅黑" panose="020B0503020204020204" pitchFamily="34" charset="-122"/>
                <a:ea typeface="微软雅黑" panose="020B0503020204020204" pitchFamily="34" charset="-122"/>
                <a:cs typeface="+mj-cs"/>
              </a:defRPr>
            </a:lvl1pPr>
          </a:lstStyle>
          <a:p>
            <a:pPr fontAlgn="base">
              <a:spcBef>
                <a:spcPct val="0"/>
              </a:spcBef>
              <a:spcAft>
                <a:spcPct val="0"/>
              </a:spcAft>
              <a:defRPr/>
            </a:pPr>
            <a:r>
              <a:rPr lang="en-US" altLang="zh-CN" dirty="0">
                <a:solidFill>
                  <a:srgbClr val="010000"/>
                </a:solidFill>
              </a:rPr>
              <a:t>2. </a:t>
            </a:r>
            <a:r>
              <a:rPr lang="zh-CN" altLang="en-US" dirty="0">
                <a:solidFill>
                  <a:srgbClr val="010000"/>
                </a:solidFill>
              </a:rPr>
              <a:t>索引表查找</a:t>
            </a:r>
          </a:p>
        </p:txBody>
      </p:sp>
    </p:spTree>
    <p:extLst>
      <p:ext uri="{BB962C8B-B14F-4D97-AF65-F5344CB8AC3E}">
        <p14:creationId xmlns:p14="http://schemas.microsoft.com/office/powerpoint/2010/main" val="180669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1A3F1E89-82AD-4849-A024-9469CF3F40A6}"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141</a:t>
            </a:fld>
            <a:endParaRPr lang="en-US" altLang="zh-CN" sz="1400" b="0">
              <a:solidFill>
                <a:srgbClr val="010000"/>
              </a:solidFill>
              <a:latin typeface="Arial" panose="020B0604020202020204" pitchFamily="34" charset="0"/>
              <a:ea typeface="宋体" panose="02010600030101010101" pitchFamily="2" charset="-122"/>
            </a:endParaRPr>
          </a:p>
        </p:txBody>
      </p:sp>
      <p:pic>
        <p:nvPicPr>
          <p:cNvPr id="1945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6363" y="2838450"/>
            <a:ext cx="5327650"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a:spLocks noChangeArrowheads="1"/>
          </p:cNvSpPr>
          <p:nvPr/>
        </p:nvSpPr>
        <p:spPr bwMode="auto">
          <a:xfrm>
            <a:off x="1156851" y="2060848"/>
            <a:ext cx="63401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0"/>
              </a:spcBef>
              <a:spcAft>
                <a:spcPct val="0"/>
              </a:spcAft>
              <a:buClrTx/>
              <a:buFontTx/>
              <a:buNone/>
              <a:defRPr/>
            </a:pPr>
            <a:r>
              <a:rPr lang="zh-CN" altLang="en-US" sz="3200" b="0" dirty="0">
                <a:solidFill>
                  <a:srgbClr val="010000"/>
                </a:solidFill>
                <a:latin typeface="微软雅黑" panose="020B0503020204020204" pitchFamily="34" charset="-122"/>
                <a:ea typeface="微软雅黑" panose="020B0503020204020204" pitchFamily="34" charset="-122"/>
              </a:rPr>
              <a:t>数据太多，杂乱无章，查找困难！</a:t>
            </a:r>
          </a:p>
        </p:txBody>
      </p:sp>
    </p:spTree>
    <p:extLst>
      <p:ext uri="{BB962C8B-B14F-4D97-AF65-F5344CB8AC3E}">
        <p14:creationId xmlns:p14="http://schemas.microsoft.com/office/powerpoint/2010/main" val="54328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1" nodeType="clickEffect">
                                  <p:stCondLst>
                                    <p:cond delay="0"/>
                                  </p:stCondLst>
                                  <p:childTnLst>
                                    <p:animEffect transition="out" filter="fade">
                                      <p:cBhvr>
                                        <p:cTn id="13" dur="500" tmFilter="0, 0; .2, .5; .8, .5; 1, 0"/>
                                        <p:tgtEl>
                                          <p:spTgt spid="3"/>
                                        </p:tgtEl>
                                      </p:cBhvr>
                                    </p:animEffect>
                                    <p:animScale>
                                      <p:cBhvr>
                                        <p:cTn id="14" dur="250" autoRev="1" fill="hold"/>
                                        <p:tgtEl>
                                          <p:spTgt spid="3"/>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2" nodeType="clickEffect">
                                  <p:stCondLst>
                                    <p:cond delay="0"/>
                                  </p:stCondLst>
                                  <p:childTnLst>
                                    <p:animRot by="120000">
                                      <p:cBhvr>
                                        <p:cTn id="18" dur="50" fill="hold">
                                          <p:stCondLst>
                                            <p:cond delay="0"/>
                                          </p:stCondLst>
                                        </p:cTn>
                                        <p:tgtEl>
                                          <p:spTgt spid="3"/>
                                        </p:tgtEl>
                                        <p:attrNameLst>
                                          <p:attrName>r</p:attrName>
                                        </p:attrNameLst>
                                      </p:cBhvr>
                                    </p:animRot>
                                    <p:animRot by="-240000">
                                      <p:cBhvr>
                                        <p:cTn id="19" dur="100" fill="hold">
                                          <p:stCondLst>
                                            <p:cond delay="100"/>
                                          </p:stCondLst>
                                        </p:cTn>
                                        <p:tgtEl>
                                          <p:spTgt spid="3"/>
                                        </p:tgtEl>
                                        <p:attrNameLst>
                                          <p:attrName>r</p:attrName>
                                        </p:attrNameLst>
                                      </p:cBhvr>
                                    </p:animRot>
                                    <p:animRot by="240000">
                                      <p:cBhvr>
                                        <p:cTn id="20" dur="100" fill="hold">
                                          <p:stCondLst>
                                            <p:cond delay="200"/>
                                          </p:stCondLst>
                                        </p:cTn>
                                        <p:tgtEl>
                                          <p:spTgt spid="3"/>
                                        </p:tgtEl>
                                        <p:attrNameLst>
                                          <p:attrName>r</p:attrName>
                                        </p:attrNameLst>
                                      </p:cBhvr>
                                    </p:animRot>
                                    <p:animRot by="-240000">
                                      <p:cBhvr>
                                        <p:cTn id="21" dur="100" fill="hold">
                                          <p:stCondLst>
                                            <p:cond delay="300"/>
                                          </p:stCondLst>
                                        </p:cTn>
                                        <p:tgtEl>
                                          <p:spTgt spid="3"/>
                                        </p:tgtEl>
                                        <p:attrNameLst>
                                          <p:attrName>r</p:attrName>
                                        </p:attrNameLst>
                                      </p:cBhvr>
                                    </p:animRot>
                                    <p:animRot by="120000">
                                      <p:cBhvr>
                                        <p:cTn id="22" dur="100" fill="hold">
                                          <p:stCondLst>
                                            <p:cond delay="4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7" name="内容占位符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519738" y="2192338"/>
            <a:ext cx="6115050" cy="3657600"/>
          </a:xfrm>
        </p:spPr>
      </p:pic>
      <p:sp>
        <p:nvSpPr>
          <p:cNvPr id="2150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E662977D-08A8-43CA-8859-3DC91782415D}" type="slidenum">
              <a:rPr lang="en-US" altLang="zh-CN" sz="1400" b="0" smtClean="0">
                <a:solidFill>
                  <a:srgbClr val="010000"/>
                </a:solidFill>
                <a:ea typeface="宋体" panose="02010600030101010101" pitchFamily="2" charset="-122"/>
              </a:rPr>
              <a:pPr defTabSz="914400" eaLnBrk="0" fontAlgn="base" hangingPunct="0">
                <a:spcBef>
                  <a:spcPct val="20000"/>
                </a:spcBef>
                <a:spcAft>
                  <a:spcPct val="0"/>
                </a:spcAft>
                <a:buClrTx/>
                <a:buFontTx/>
                <a:buNone/>
                <a:defRPr/>
              </a:pPr>
              <a:t>142</a:t>
            </a:fld>
            <a:endParaRPr lang="en-US" altLang="zh-CN" sz="1400" b="0">
              <a:solidFill>
                <a:srgbClr val="010000"/>
              </a:solidFill>
              <a:ea typeface="宋体" panose="02010600030101010101" pitchFamily="2" charset="-122"/>
            </a:endParaRPr>
          </a:p>
        </p:txBody>
      </p:sp>
      <p:sp>
        <p:nvSpPr>
          <p:cNvPr id="4" name="文本框 3"/>
          <p:cNvSpPr txBox="1">
            <a:spLocks noChangeArrowheads="1"/>
          </p:cNvSpPr>
          <p:nvPr/>
        </p:nvSpPr>
        <p:spPr bwMode="auto">
          <a:xfrm>
            <a:off x="1156851" y="2060848"/>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0"/>
              </a:spcBef>
              <a:spcAft>
                <a:spcPct val="0"/>
              </a:spcAft>
              <a:buClrTx/>
              <a:buFontTx/>
              <a:buNone/>
              <a:defRPr/>
            </a:pPr>
            <a:r>
              <a:rPr lang="zh-CN" altLang="en-US" sz="3200" b="0" dirty="0">
                <a:solidFill>
                  <a:srgbClr val="010000"/>
                </a:solidFill>
                <a:latin typeface="微软雅黑" panose="020B0503020204020204" pitchFamily="34" charset="-122"/>
                <a:ea typeface="微软雅黑" panose="020B0503020204020204" pitchFamily="34" charset="-122"/>
              </a:rPr>
              <a:t>建立索引！</a:t>
            </a:r>
          </a:p>
        </p:txBody>
      </p:sp>
    </p:spTree>
    <p:extLst>
      <p:ext uri="{BB962C8B-B14F-4D97-AF65-F5344CB8AC3E}">
        <p14:creationId xmlns:p14="http://schemas.microsoft.com/office/powerpoint/2010/main" val="74073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1" nodeType="clickEffect">
                                  <p:stCondLst>
                                    <p:cond delay="0"/>
                                  </p:stCondLst>
                                  <p:childTnLst>
                                    <p:animEffect transition="out" filter="fade">
                                      <p:cBhvr>
                                        <p:cTn id="13" dur="500" tmFilter="0, 0; .2, .5; .8, .5; 1, 0"/>
                                        <p:tgtEl>
                                          <p:spTgt spid="4"/>
                                        </p:tgtEl>
                                      </p:cBhvr>
                                    </p:animEffect>
                                    <p:animScale>
                                      <p:cBhvr>
                                        <p:cTn id="14" dur="250" autoRev="1" fill="hold"/>
                                        <p:tgtEl>
                                          <p:spTgt spid="4"/>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2" nodeType="clickEffect">
                                  <p:stCondLst>
                                    <p:cond delay="0"/>
                                  </p:stCondLst>
                                  <p:childTnLst>
                                    <p:animRot by="120000">
                                      <p:cBhvr>
                                        <p:cTn id="18" dur="50" fill="hold">
                                          <p:stCondLst>
                                            <p:cond delay="0"/>
                                          </p:stCondLst>
                                        </p:cTn>
                                        <p:tgtEl>
                                          <p:spTgt spid="4"/>
                                        </p:tgtEl>
                                        <p:attrNameLst>
                                          <p:attrName>r</p:attrName>
                                        </p:attrNameLst>
                                      </p:cBhvr>
                                    </p:animRot>
                                    <p:animRot by="-240000">
                                      <p:cBhvr>
                                        <p:cTn id="19" dur="100" fill="hold">
                                          <p:stCondLst>
                                            <p:cond delay="100"/>
                                          </p:stCondLst>
                                        </p:cTn>
                                        <p:tgtEl>
                                          <p:spTgt spid="4"/>
                                        </p:tgtEl>
                                        <p:attrNameLst>
                                          <p:attrName>r</p:attrName>
                                        </p:attrNameLst>
                                      </p:cBhvr>
                                    </p:animRot>
                                    <p:animRot by="240000">
                                      <p:cBhvr>
                                        <p:cTn id="20" dur="100" fill="hold">
                                          <p:stCondLst>
                                            <p:cond delay="200"/>
                                          </p:stCondLst>
                                        </p:cTn>
                                        <p:tgtEl>
                                          <p:spTgt spid="4"/>
                                        </p:tgtEl>
                                        <p:attrNameLst>
                                          <p:attrName>r</p:attrName>
                                        </p:attrNameLst>
                                      </p:cBhvr>
                                    </p:animRot>
                                    <p:animRot by="-240000">
                                      <p:cBhvr>
                                        <p:cTn id="21" dur="100" fill="hold">
                                          <p:stCondLst>
                                            <p:cond delay="300"/>
                                          </p:stCondLst>
                                        </p:cTn>
                                        <p:tgtEl>
                                          <p:spTgt spid="4"/>
                                        </p:tgtEl>
                                        <p:attrNameLst>
                                          <p:attrName>r</p:attrName>
                                        </p:attrNameLst>
                                      </p:cBhvr>
                                    </p:animRot>
                                    <p:animRot by="120000">
                                      <p:cBhvr>
                                        <p:cTn id="22" dur="100" fill="hold">
                                          <p:stCondLst>
                                            <p:cond delay="4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135560" y="1680260"/>
            <a:ext cx="3580656" cy="62785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eaLnBrk="1" fontAlgn="auto" hangingPunct="1">
              <a:lnSpc>
                <a:spcPct val="90000"/>
              </a:lnSpc>
              <a:spcAft>
                <a:spcPts val="0"/>
              </a:spcAft>
            </a:pPr>
            <a:r>
              <a:rPr lang="zh-CN" altLang="en-US" b="0" kern="1200" dirty="0">
                <a:solidFill>
                  <a:srgbClr val="5B9BD5">
                    <a:lumMod val="75000"/>
                  </a:srgbClr>
                </a:solidFill>
                <a:effectLst/>
              </a:rPr>
              <a:t>索引使用方法</a:t>
            </a:r>
          </a:p>
        </p:txBody>
      </p:sp>
      <p:sp>
        <p:nvSpPr>
          <p:cNvPr id="3" name="内容占位符 2"/>
          <p:cNvSpPr>
            <a:spLocks noGrp="1"/>
          </p:cNvSpPr>
          <p:nvPr>
            <p:ph idx="1"/>
          </p:nvPr>
        </p:nvSpPr>
        <p:spPr>
          <a:xfrm>
            <a:off x="2207568" y="2636912"/>
            <a:ext cx="6677000" cy="2511152"/>
          </a:xfrm>
        </p:spPr>
        <p:txBody>
          <a:bodyPr/>
          <a:lstStyle/>
          <a:p>
            <a:pPr>
              <a:defRPr/>
            </a:pPr>
            <a:r>
              <a:rPr lang="zh-CN" altLang="en-US" dirty="0"/>
              <a:t>先分析数据规律，建立索引</a:t>
            </a:r>
            <a:endParaRPr lang="en-US" altLang="zh-CN" dirty="0"/>
          </a:p>
          <a:p>
            <a:pPr>
              <a:defRPr/>
            </a:pPr>
            <a:r>
              <a:rPr lang="zh-CN" altLang="en-US" dirty="0"/>
              <a:t>再根据索引进行快速定位</a:t>
            </a:r>
            <a:endParaRPr lang="en-US" altLang="zh-CN" dirty="0"/>
          </a:p>
          <a:p>
            <a:pPr>
              <a:defRPr/>
            </a:pPr>
            <a:r>
              <a:rPr lang="zh-CN" altLang="en-US" dirty="0"/>
              <a:t>在定位的地方进行细致搜索</a:t>
            </a:r>
          </a:p>
        </p:txBody>
      </p:sp>
      <p:sp>
        <p:nvSpPr>
          <p:cNvPr id="2355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AA36842F-4888-4389-89C2-64EEDB15B6F1}" type="slidenum">
              <a:rPr lang="en-US" altLang="zh-CN" sz="1400" b="0" smtClean="0">
                <a:solidFill>
                  <a:srgbClr val="010000"/>
                </a:solidFill>
                <a:ea typeface="宋体" panose="02010600030101010101" pitchFamily="2" charset="-122"/>
              </a:rPr>
              <a:pPr defTabSz="914400" eaLnBrk="0" fontAlgn="base" hangingPunct="0">
                <a:spcBef>
                  <a:spcPct val="20000"/>
                </a:spcBef>
                <a:spcAft>
                  <a:spcPct val="0"/>
                </a:spcAft>
                <a:buClrTx/>
                <a:buFontTx/>
                <a:buNone/>
                <a:defRPr/>
              </a:pPr>
              <a:t>143</a:t>
            </a:fld>
            <a:endParaRPr lang="en-US" altLang="zh-CN" sz="1400" b="0">
              <a:solidFill>
                <a:srgbClr val="010000"/>
              </a:solidFill>
              <a:ea typeface="宋体" panose="02010600030101010101" pitchFamily="2" charset="-122"/>
            </a:endParaRPr>
          </a:p>
        </p:txBody>
      </p:sp>
    </p:spTree>
    <p:extLst>
      <p:ext uri="{BB962C8B-B14F-4D97-AF65-F5344CB8AC3E}">
        <p14:creationId xmlns:p14="http://schemas.microsoft.com/office/powerpoint/2010/main" val="11904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 name="内容占位符 11"/>
          <p:cNvGraphicFramePr>
            <a:graphicFrameLocks noGrp="1"/>
          </p:cNvGraphicFramePr>
          <p:nvPr>
            <p:ph idx="1"/>
          </p:nvPr>
        </p:nvGraphicFramePr>
        <p:xfrm>
          <a:off x="1219200" y="2286000"/>
          <a:ext cx="10058400" cy="371475"/>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697438613"/>
                    </a:ext>
                  </a:extLst>
                </a:gridCol>
                <a:gridCol w="1005840">
                  <a:extLst>
                    <a:ext uri="{9D8B030D-6E8A-4147-A177-3AD203B41FA5}">
                      <a16:colId xmlns:a16="http://schemas.microsoft.com/office/drawing/2014/main" val="2197883180"/>
                    </a:ext>
                  </a:extLst>
                </a:gridCol>
                <a:gridCol w="1005840">
                  <a:extLst>
                    <a:ext uri="{9D8B030D-6E8A-4147-A177-3AD203B41FA5}">
                      <a16:colId xmlns:a16="http://schemas.microsoft.com/office/drawing/2014/main" val="995152474"/>
                    </a:ext>
                  </a:extLst>
                </a:gridCol>
                <a:gridCol w="1005840">
                  <a:extLst>
                    <a:ext uri="{9D8B030D-6E8A-4147-A177-3AD203B41FA5}">
                      <a16:colId xmlns:a16="http://schemas.microsoft.com/office/drawing/2014/main" val="2866434804"/>
                    </a:ext>
                  </a:extLst>
                </a:gridCol>
                <a:gridCol w="1005840">
                  <a:extLst>
                    <a:ext uri="{9D8B030D-6E8A-4147-A177-3AD203B41FA5}">
                      <a16:colId xmlns:a16="http://schemas.microsoft.com/office/drawing/2014/main" val="2841634937"/>
                    </a:ext>
                  </a:extLst>
                </a:gridCol>
                <a:gridCol w="1005840">
                  <a:extLst>
                    <a:ext uri="{9D8B030D-6E8A-4147-A177-3AD203B41FA5}">
                      <a16:colId xmlns:a16="http://schemas.microsoft.com/office/drawing/2014/main" val="19678064"/>
                    </a:ext>
                  </a:extLst>
                </a:gridCol>
                <a:gridCol w="1005840">
                  <a:extLst>
                    <a:ext uri="{9D8B030D-6E8A-4147-A177-3AD203B41FA5}">
                      <a16:colId xmlns:a16="http://schemas.microsoft.com/office/drawing/2014/main" val="3915362189"/>
                    </a:ext>
                  </a:extLst>
                </a:gridCol>
                <a:gridCol w="1005840">
                  <a:extLst>
                    <a:ext uri="{9D8B030D-6E8A-4147-A177-3AD203B41FA5}">
                      <a16:colId xmlns:a16="http://schemas.microsoft.com/office/drawing/2014/main" val="1654549330"/>
                    </a:ext>
                  </a:extLst>
                </a:gridCol>
                <a:gridCol w="1005840">
                  <a:extLst>
                    <a:ext uri="{9D8B030D-6E8A-4147-A177-3AD203B41FA5}">
                      <a16:colId xmlns:a16="http://schemas.microsoft.com/office/drawing/2014/main" val="2948150217"/>
                    </a:ext>
                  </a:extLst>
                </a:gridCol>
                <a:gridCol w="1005840">
                  <a:extLst>
                    <a:ext uri="{9D8B030D-6E8A-4147-A177-3AD203B41FA5}">
                      <a16:colId xmlns:a16="http://schemas.microsoft.com/office/drawing/2014/main" val="517414173"/>
                    </a:ext>
                  </a:extLst>
                </a:gridCol>
              </a:tblGrid>
              <a:tr h="371475">
                <a:tc>
                  <a:txBody>
                    <a:bodyPr/>
                    <a:lstStyle/>
                    <a:p>
                      <a:endParaRPr lang="zh-CN" altLang="en-US" sz="1800"/>
                    </a:p>
                  </a:txBody>
                  <a:tcPr marT="45798" marB="45798"/>
                </a:tc>
                <a:tc>
                  <a:txBody>
                    <a:bodyPr/>
                    <a:lstStyle/>
                    <a:p>
                      <a:endParaRPr lang="zh-CN" altLang="en-US" sz="1800"/>
                    </a:p>
                  </a:txBody>
                  <a:tcPr marT="45798" marB="45798"/>
                </a:tc>
                <a:tc>
                  <a:txBody>
                    <a:bodyPr/>
                    <a:lstStyle/>
                    <a:p>
                      <a:endParaRPr lang="zh-CN" altLang="en-US" sz="1800"/>
                    </a:p>
                  </a:txBody>
                  <a:tcPr marT="45798" marB="45798"/>
                </a:tc>
                <a:tc>
                  <a:txBody>
                    <a:bodyPr/>
                    <a:lstStyle/>
                    <a:p>
                      <a:endParaRPr lang="zh-CN" altLang="en-US" sz="1800"/>
                    </a:p>
                  </a:txBody>
                  <a:tcPr marT="45798" marB="45798"/>
                </a:tc>
                <a:tc>
                  <a:txBody>
                    <a:bodyPr/>
                    <a:lstStyle/>
                    <a:p>
                      <a:endParaRPr lang="zh-CN" altLang="en-US" sz="1800"/>
                    </a:p>
                  </a:txBody>
                  <a:tcPr marT="45798" marB="45798"/>
                </a:tc>
                <a:tc>
                  <a:txBody>
                    <a:bodyPr/>
                    <a:lstStyle/>
                    <a:p>
                      <a:endParaRPr lang="zh-CN" altLang="en-US" sz="1800"/>
                    </a:p>
                  </a:txBody>
                  <a:tcPr marT="45798" marB="45798"/>
                </a:tc>
                <a:tc>
                  <a:txBody>
                    <a:bodyPr/>
                    <a:lstStyle/>
                    <a:p>
                      <a:endParaRPr lang="zh-CN" altLang="en-US" sz="1800"/>
                    </a:p>
                  </a:txBody>
                  <a:tcPr marT="45798" marB="45798"/>
                </a:tc>
                <a:tc>
                  <a:txBody>
                    <a:bodyPr/>
                    <a:lstStyle/>
                    <a:p>
                      <a:endParaRPr lang="zh-CN" altLang="en-US" sz="1800"/>
                    </a:p>
                  </a:txBody>
                  <a:tcPr marT="45798" marB="45798"/>
                </a:tc>
                <a:tc>
                  <a:txBody>
                    <a:bodyPr/>
                    <a:lstStyle/>
                    <a:p>
                      <a:endParaRPr lang="zh-CN" altLang="en-US" sz="1800"/>
                    </a:p>
                  </a:txBody>
                  <a:tcPr marT="45798" marB="45798"/>
                </a:tc>
                <a:tc>
                  <a:txBody>
                    <a:bodyPr/>
                    <a:lstStyle/>
                    <a:p>
                      <a:endParaRPr lang="zh-CN" altLang="en-US" sz="1800"/>
                    </a:p>
                  </a:txBody>
                  <a:tcPr marT="45798" marB="45798"/>
                </a:tc>
                <a:extLst>
                  <a:ext uri="{0D108BD9-81ED-4DB2-BD59-A6C34878D82A}">
                    <a16:rowId xmlns:a16="http://schemas.microsoft.com/office/drawing/2014/main" val="2686268694"/>
                  </a:ext>
                </a:extLst>
              </a:tr>
            </a:tbl>
          </a:graphicData>
        </a:graphic>
      </p:graphicFrame>
      <p:sp>
        <p:nvSpPr>
          <p:cNvPr id="2562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4B3B2B0A-F963-4413-8070-F3E16B6C7DFC}" type="slidenum">
              <a:rPr lang="en-US" altLang="zh-CN" sz="1400" b="0" smtClean="0">
                <a:solidFill>
                  <a:srgbClr val="010000"/>
                </a:solidFill>
                <a:ea typeface="宋体" panose="02010600030101010101" pitchFamily="2" charset="-122"/>
              </a:rPr>
              <a:pPr defTabSz="914400" eaLnBrk="0" fontAlgn="base" hangingPunct="0">
                <a:spcBef>
                  <a:spcPct val="20000"/>
                </a:spcBef>
                <a:spcAft>
                  <a:spcPct val="0"/>
                </a:spcAft>
                <a:buClrTx/>
                <a:buFontTx/>
                <a:buNone/>
                <a:defRPr/>
              </a:pPr>
              <a:t>144</a:t>
            </a:fld>
            <a:endParaRPr lang="en-US" altLang="zh-CN" sz="1400" b="0">
              <a:solidFill>
                <a:srgbClr val="010000"/>
              </a:solidFill>
              <a:ea typeface="宋体" panose="02010600030101010101" pitchFamily="2" charset="-122"/>
            </a:endParaRPr>
          </a:p>
        </p:txBody>
      </p:sp>
      <p:sp>
        <p:nvSpPr>
          <p:cNvPr id="6" name="圆角矩形 5"/>
          <p:cNvSpPr/>
          <p:nvPr/>
        </p:nvSpPr>
        <p:spPr>
          <a:xfrm>
            <a:off x="1123950" y="2057400"/>
            <a:ext cx="1150938" cy="1084263"/>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sp>
        <p:nvSpPr>
          <p:cNvPr id="7" name="圆角矩形 6"/>
          <p:cNvSpPr/>
          <p:nvPr/>
        </p:nvSpPr>
        <p:spPr>
          <a:xfrm>
            <a:off x="2728913" y="2057400"/>
            <a:ext cx="1150937" cy="1084263"/>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sp>
        <p:nvSpPr>
          <p:cNvPr id="8" name="圆角矩形 7"/>
          <p:cNvSpPr/>
          <p:nvPr/>
        </p:nvSpPr>
        <p:spPr>
          <a:xfrm>
            <a:off x="4354513" y="2057400"/>
            <a:ext cx="1150937" cy="1084263"/>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sp>
        <p:nvSpPr>
          <p:cNvPr id="9" name="圆角矩形 8"/>
          <p:cNvSpPr/>
          <p:nvPr/>
        </p:nvSpPr>
        <p:spPr>
          <a:xfrm>
            <a:off x="1123950" y="3573463"/>
            <a:ext cx="1150938" cy="1082675"/>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sp>
        <p:nvSpPr>
          <p:cNvPr id="10" name="圆角矩形 9"/>
          <p:cNvSpPr/>
          <p:nvPr/>
        </p:nvSpPr>
        <p:spPr>
          <a:xfrm>
            <a:off x="2717800" y="3594100"/>
            <a:ext cx="1150938" cy="1084263"/>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sp>
        <p:nvSpPr>
          <p:cNvPr id="11" name="圆角矩形 10"/>
          <p:cNvSpPr/>
          <p:nvPr/>
        </p:nvSpPr>
        <p:spPr>
          <a:xfrm>
            <a:off x="4311650" y="3594101"/>
            <a:ext cx="1152525" cy="1084262"/>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graphicFrame>
        <p:nvGraphicFramePr>
          <p:cNvPr id="13" name="表格 12"/>
          <p:cNvGraphicFramePr>
            <a:graphicFrameLocks noGrp="1"/>
          </p:cNvGraphicFramePr>
          <p:nvPr>
            <p:extLst/>
          </p:nvPr>
        </p:nvGraphicFramePr>
        <p:xfrm>
          <a:off x="1455738" y="5549900"/>
          <a:ext cx="8128000" cy="9144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344858202"/>
                    </a:ext>
                  </a:extLst>
                </a:gridCol>
                <a:gridCol w="1016000">
                  <a:extLst>
                    <a:ext uri="{9D8B030D-6E8A-4147-A177-3AD203B41FA5}">
                      <a16:colId xmlns:a16="http://schemas.microsoft.com/office/drawing/2014/main" val="2968207934"/>
                    </a:ext>
                  </a:extLst>
                </a:gridCol>
                <a:gridCol w="1016000">
                  <a:extLst>
                    <a:ext uri="{9D8B030D-6E8A-4147-A177-3AD203B41FA5}">
                      <a16:colId xmlns:a16="http://schemas.microsoft.com/office/drawing/2014/main" val="446369567"/>
                    </a:ext>
                  </a:extLst>
                </a:gridCol>
                <a:gridCol w="1016000">
                  <a:extLst>
                    <a:ext uri="{9D8B030D-6E8A-4147-A177-3AD203B41FA5}">
                      <a16:colId xmlns:a16="http://schemas.microsoft.com/office/drawing/2014/main" val="2561173044"/>
                    </a:ext>
                  </a:extLst>
                </a:gridCol>
                <a:gridCol w="1016000">
                  <a:extLst>
                    <a:ext uri="{9D8B030D-6E8A-4147-A177-3AD203B41FA5}">
                      <a16:colId xmlns:a16="http://schemas.microsoft.com/office/drawing/2014/main" val="2947209930"/>
                    </a:ext>
                  </a:extLst>
                </a:gridCol>
                <a:gridCol w="1016000">
                  <a:extLst>
                    <a:ext uri="{9D8B030D-6E8A-4147-A177-3AD203B41FA5}">
                      <a16:colId xmlns:a16="http://schemas.microsoft.com/office/drawing/2014/main" val="748536367"/>
                    </a:ext>
                  </a:extLst>
                </a:gridCol>
                <a:gridCol w="1016000">
                  <a:extLst>
                    <a:ext uri="{9D8B030D-6E8A-4147-A177-3AD203B41FA5}">
                      <a16:colId xmlns:a16="http://schemas.microsoft.com/office/drawing/2014/main" val="2386722204"/>
                    </a:ext>
                  </a:extLst>
                </a:gridCol>
                <a:gridCol w="1016000">
                  <a:extLst>
                    <a:ext uri="{9D8B030D-6E8A-4147-A177-3AD203B41FA5}">
                      <a16:colId xmlns:a16="http://schemas.microsoft.com/office/drawing/2014/main" val="879082675"/>
                    </a:ext>
                  </a:extLst>
                </a:gridCol>
              </a:tblGrid>
              <a:tr h="370840">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第一个块地址</a:t>
                      </a:r>
                    </a:p>
                  </a:txBody>
                  <a:tcPr>
                    <a:solidFill>
                      <a:srgbClr val="0070C0"/>
                    </a:solidFill>
                  </a:tcPr>
                </a:tc>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第一个块最大关键字</a:t>
                      </a:r>
                    </a:p>
                  </a:txBody>
                  <a:tcPr>
                    <a:solidFill>
                      <a:srgbClr val="0070C0"/>
                    </a:solidFill>
                  </a:tcPr>
                </a:tc>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第二个块地址</a:t>
                      </a:r>
                    </a:p>
                  </a:txBody>
                  <a:tcPr>
                    <a:solidFill>
                      <a:srgbClr val="0070C0"/>
                    </a:solidFill>
                  </a:tcPr>
                </a:tc>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第二个块最大关键字</a:t>
                      </a:r>
                    </a:p>
                  </a:txBody>
                  <a:tcPr>
                    <a:solidFill>
                      <a:srgbClr val="0070C0"/>
                    </a:solidFill>
                  </a:tcPr>
                </a:tc>
                <a:tc>
                  <a:txBody>
                    <a:bodyPr/>
                    <a:lstStyle/>
                    <a:p>
                      <a:r>
                        <a:rPr lang="en-US" altLang="zh-CN" b="0" dirty="0">
                          <a:solidFill>
                            <a:schemeClr val="bg1">
                              <a:lumMod val="20000"/>
                              <a:lumOff val="80000"/>
                            </a:schemeClr>
                          </a:solidFill>
                          <a:latin typeface="微软雅黑" panose="020B0503020204020204" pitchFamily="34" charset="-122"/>
                          <a:ea typeface="微软雅黑" panose="020B0503020204020204" pitchFamily="34" charset="-122"/>
                        </a:rPr>
                        <a:t>……</a:t>
                      </a:r>
                      <a:endParaRPr lang="zh-CN" altLang="en-US" b="0" dirty="0">
                        <a:solidFill>
                          <a:schemeClr val="bg1">
                            <a:lumMod val="20000"/>
                            <a:lumOff val="80000"/>
                          </a:schemeClr>
                        </a:solidFill>
                        <a:latin typeface="微软雅黑" panose="020B0503020204020204" pitchFamily="34" charset="-122"/>
                        <a:ea typeface="微软雅黑" panose="020B0503020204020204" pitchFamily="34" charset="-122"/>
                      </a:endParaRPr>
                    </a:p>
                  </a:txBody>
                  <a:tcPr>
                    <a:solidFill>
                      <a:srgbClr val="0070C0"/>
                    </a:solidFill>
                  </a:tcPr>
                </a:tc>
                <a:tc>
                  <a:txBody>
                    <a:bodyPr/>
                    <a:lstStyle/>
                    <a:p>
                      <a:r>
                        <a:rPr lang="en-US" altLang="zh-CN" b="0" dirty="0">
                          <a:solidFill>
                            <a:schemeClr val="bg1">
                              <a:lumMod val="20000"/>
                              <a:lumOff val="80000"/>
                            </a:schemeClr>
                          </a:solidFill>
                          <a:latin typeface="微软雅黑" panose="020B0503020204020204" pitchFamily="34" charset="-122"/>
                          <a:ea typeface="微软雅黑" panose="020B0503020204020204" pitchFamily="34" charset="-122"/>
                        </a:rPr>
                        <a:t>……</a:t>
                      </a:r>
                      <a:endParaRPr lang="zh-CN" altLang="en-US" b="0" dirty="0">
                        <a:solidFill>
                          <a:schemeClr val="bg1">
                            <a:lumMod val="20000"/>
                            <a:lumOff val="80000"/>
                          </a:schemeClr>
                        </a:solidFill>
                        <a:latin typeface="微软雅黑" panose="020B0503020204020204" pitchFamily="34" charset="-122"/>
                        <a:ea typeface="微软雅黑" panose="020B0503020204020204" pitchFamily="34" charset="-122"/>
                      </a:endParaRPr>
                    </a:p>
                  </a:txBody>
                  <a:tcPr>
                    <a:solidFill>
                      <a:srgbClr val="0070C0"/>
                    </a:solidFill>
                  </a:tcPr>
                </a:tc>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a:t>
                      </a:r>
                      <a:r>
                        <a:rPr lang="en-US" altLang="zh-CN" b="0" dirty="0">
                          <a:solidFill>
                            <a:schemeClr val="bg1">
                              <a:lumMod val="20000"/>
                              <a:lumOff val="80000"/>
                            </a:schemeClr>
                          </a:solidFill>
                          <a:latin typeface="微软雅黑" panose="020B0503020204020204" pitchFamily="34" charset="-122"/>
                          <a:ea typeface="微软雅黑" panose="020B0503020204020204" pitchFamily="34" charset="-122"/>
                        </a:rPr>
                        <a:t>n</a:t>
                      </a:r>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个块地址</a:t>
                      </a:r>
                    </a:p>
                  </a:txBody>
                  <a:tcPr>
                    <a:solidFill>
                      <a:srgbClr val="0070C0"/>
                    </a:solidFill>
                  </a:tcPr>
                </a:tc>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a:t>
                      </a:r>
                      <a:r>
                        <a:rPr lang="en-US" altLang="zh-CN" b="0" dirty="0">
                          <a:solidFill>
                            <a:schemeClr val="bg1">
                              <a:lumMod val="20000"/>
                              <a:lumOff val="80000"/>
                            </a:schemeClr>
                          </a:solidFill>
                          <a:latin typeface="微软雅黑" panose="020B0503020204020204" pitchFamily="34" charset="-122"/>
                          <a:ea typeface="微软雅黑" panose="020B0503020204020204" pitchFamily="34" charset="-122"/>
                        </a:rPr>
                        <a:t>n</a:t>
                      </a:r>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个块最大关键字</a:t>
                      </a:r>
                    </a:p>
                  </a:txBody>
                  <a:tcPr>
                    <a:solidFill>
                      <a:srgbClr val="0070C0"/>
                    </a:solidFill>
                  </a:tcPr>
                </a:tc>
                <a:extLst>
                  <a:ext uri="{0D108BD9-81ED-4DB2-BD59-A6C34878D82A}">
                    <a16:rowId xmlns:a16="http://schemas.microsoft.com/office/drawing/2014/main" val="3257136917"/>
                  </a:ext>
                </a:extLst>
              </a:tr>
            </a:tbl>
          </a:graphicData>
        </a:graphic>
      </p:graphicFrame>
      <p:sp>
        <p:nvSpPr>
          <p:cNvPr id="5" name="爆炸形 2 4"/>
          <p:cNvSpPr/>
          <p:nvPr/>
        </p:nvSpPr>
        <p:spPr>
          <a:xfrm>
            <a:off x="5231905" y="1603376"/>
            <a:ext cx="6264696" cy="3044825"/>
          </a:xfrm>
          <a:prstGeom prst="irregularSeal2">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defRPr/>
            </a:pPr>
            <a:r>
              <a:rPr lang="zh-CN" altLang="en-US" dirty="0">
                <a:solidFill>
                  <a:srgbClr val="010000"/>
                </a:solidFill>
                <a:latin typeface="微软雅黑" panose="020B0503020204020204" pitchFamily="34" charset="-122"/>
                <a:ea typeface="微软雅黑" panose="020B0503020204020204" pitchFamily="34" charset="-122"/>
              </a:rPr>
              <a:t>先分块，块间有序，就可以快速定位到块</a:t>
            </a:r>
          </a:p>
        </p:txBody>
      </p:sp>
      <p:sp>
        <p:nvSpPr>
          <p:cNvPr id="15" name="标题 1"/>
          <p:cNvSpPr>
            <a:spLocks noGrp="1"/>
          </p:cNvSpPr>
          <p:nvPr>
            <p:ph type="title"/>
          </p:nvPr>
        </p:nvSpPr>
        <p:spPr>
          <a:xfrm>
            <a:off x="4126271" y="1065452"/>
            <a:ext cx="691778" cy="627856"/>
          </a:xfrm>
          <a:ln>
            <a:noFill/>
          </a:ln>
          <a:effectLst>
            <a:outerShdw blurRad="149987" dist="250190" dir="8460000" algn="ctr">
              <a:srgbClr val="000000">
                <a:alpha val="28000"/>
              </a:srgbClr>
            </a:outerShdw>
          </a:effectLst>
        </p:spPr>
        <p:txBody>
          <a:bodyPr vert="horz" lIns="91440" tIns="45720" rIns="91440" bIns="45720" rtlCol="0" anchor="b">
            <a:normAutofit/>
          </a:bodyPr>
          <a:lstStyle/>
          <a:p>
            <a:pPr algn="ctr" eaLnBrk="1" fontAlgn="auto" hangingPunct="1">
              <a:lnSpc>
                <a:spcPct val="90000"/>
              </a:lnSpc>
              <a:spcAft>
                <a:spcPts val="0"/>
              </a:spcAft>
            </a:pPr>
            <a:r>
              <a:rPr lang="en-US" altLang="zh-CN" b="0" kern="1200" dirty="0">
                <a:solidFill>
                  <a:srgbClr val="5B9BD5">
                    <a:lumMod val="75000"/>
                  </a:srgbClr>
                </a:solidFill>
                <a:effectLst/>
              </a:rPr>
              <a:t>8</a:t>
            </a:r>
            <a:endParaRPr lang="zh-CN" altLang="en-US" b="0" kern="1200" dirty="0">
              <a:solidFill>
                <a:srgbClr val="5B9BD5">
                  <a:lumMod val="75000"/>
                </a:srgbClr>
              </a:solidFill>
              <a:effectLst/>
            </a:endParaRPr>
          </a:p>
        </p:txBody>
      </p:sp>
      <p:sp>
        <p:nvSpPr>
          <p:cNvPr id="16" name="标题 1"/>
          <p:cNvSpPr txBox="1">
            <a:spLocks/>
          </p:cNvSpPr>
          <p:nvPr/>
        </p:nvSpPr>
        <p:spPr bwMode="auto">
          <a:xfrm>
            <a:off x="1632391" y="981156"/>
            <a:ext cx="877391" cy="688658"/>
          </a:xfrm>
          <a:prstGeom prst="rect">
            <a:avLst/>
          </a:prstGeom>
          <a:noFill/>
          <a:ln w="9525">
            <a:noFill/>
            <a:miter lim="800000"/>
            <a:headEnd/>
            <a:tailEnd/>
          </a:ln>
          <a:effectLst>
            <a:outerShdw blurRad="149987" dist="250190" dir="8460000" algn="ctr">
              <a:srgbClr val="000000">
                <a:alpha val="28000"/>
              </a:srgbClr>
            </a:outerShdw>
          </a:effectLst>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4</a:t>
            </a:r>
            <a:endParaRPr lang="zh-CN" altLang="en-US" b="0" dirty="0">
              <a:solidFill>
                <a:srgbClr val="5B9BD5">
                  <a:lumMod val="75000"/>
                </a:srgbClr>
              </a:solidFill>
              <a:effectLst/>
            </a:endParaRPr>
          </a:p>
        </p:txBody>
      </p:sp>
      <p:sp>
        <p:nvSpPr>
          <p:cNvPr id="17" name="标题 1"/>
          <p:cNvSpPr txBox="1">
            <a:spLocks/>
          </p:cNvSpPr>
          <p:nvPr/>
        </p:nvSpPr>
        <p:spPr bwMode="auto">
          <a:xfrm>
            <a:off x="4834603" y="1041958"/>
            <a:ext cx="977714" cy="627856"/>
          </a:xfrm>
          <a:prstGeom prst="rect">
            <a:avLst/>
          </a:prstGeom>
          <a:noFill/>
          <a:ln w="9525">
            <a:noFill/>
            <a:miter lim="800000"/>
            <a:headEnd/>
            <a:tailEnd/>
          </a:ln>
          <a:effectLst>
            <a:outerShdw blurRad="149987" dist="250190" dir="8460000" algn="ctr">
              <a:srgbClr val="000000">
                <a:alpha val="28000"/>
              </a:srgbClr>
            </a:outerShdw>
          </a:effectLst>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90</a:t>
            </a:r>
            <a:endParaRPr lang="zh-CN" altLang="en-US" b="0" dirty="0">
              <a:solidFill>
                <a:srgbClr val="5B9BD5">
                  <a:lumMod val="75000"/>
                </a:srgbClr>
              </a:solidFill>
              <a:effectLst/>
            </a:endParaRPr>
          </a:p>
        </p:txBody>
      </p:sp>
      <p:sp>
        <p:nvSpPr>
          <p:cNvPr id="18" name="标题 1"/>
          <p:cNvSpPr txBox="1">
            <a:spLocks/>
          </p:cNvSpPr>
          <p:nvPr/>
        </p:nvSpPr>
        <p:spPr bwMode="auto">
          <a:xfrm>
            <a:off x="5812317" y="1072277"/>
            <a:ext cx="977714" cy="627856"/>
          </a:xfrm>
          <a:prstGeom prst="rect">
            <a:avLst/>
          </a:prstGeom>
          <a:noFill/>
          <a:ln w="9525">
            <a:noFill/>
            <a:miter lim="800000"/>
            <a:headEnd/>
            <a:tailEnd/>
          </a:ln>
          <a:effectLst>
            <a:outerShdw blurRad="149987" dist="250190" dir="8460000" algn="ctr">
              <a:srgbClr val="000000">
                <a:alpha val="28000"/>
              </a:srgbClr>
            </a:outerShdw>
          </a:effectLst>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88</a:t>
            </a:r>
            <a:endParaRPr lang="zh-CN" altLang="en-US" b="0" dirty="0">
              <a:solidFill>
                <a:srgbClr val="5B9BD5">
                  <a:lumMod val="75000"/>
                </a:srgbClr>
              </a:solidFill>
              <a:effectLst/>
            </a:endParaRPr>
          </a:p>
        </p:txBody>
      </p:sp>
      <p:sp>
        <p:nvSpPr>
          <p:cNvPr id="19" name="标题 1"/>
          <p:cNvSpPr txBox="1">
            <a:spLocks/>
          </p:cNvSpPr>
          <p:nvPr/>
        </p:nvSpPr>
        <p:spPr bwMode="auto">
          <a:xfrm>
            <a:off x="6769466" y="988694"/>
            <a:ext cx="1497868" cy="721360"/>
          </a:xfrm>
          <a:prstGeom prst="rect">
            <a:avLst/>
          </a:prstGeom>
          <a:noFill/>
          <a:ln w="9525">
            <a:noFill/>
            <a:miter lim="800000"/>
            <a:headEnd/>
            <a:tailEnd/>
          </a:ln>
          <a:effectLst>
            <a:outerShdw blurRad="149987" dist="250190" dir="8460000" algn="ctr">
              <a:srgbClr val="000000">
                <a:alpha val="28000"/>
              </a:srgbClr>
            </a:outerShdw>
          </a:effectLst>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89</a:t>
            </a:r>
            <a:endParaRPr lang="zh-CN" altLang="en-US" b="0" dirty="0">
              <a:solidFill>
                <a:srgbClr val="5B9BD5">
                  <a:lumMod val="75000"/>
                </a:srgbClr>
              </a:solidFill>
              <a:effectLst/>
            </a:endParaRPr>
          </a:p>
        </p:txBody>
      </p:sp>
      <p:sp>
        <p:nvSpPr>
          <p:cNvPr id="20" name="标题 1"/>
          <p:cNvSpPr txBox="1">
            <a:spLocks/>
          </p:cNvSpPr>
          <p:nvPr/>
        </p:nvSpPr>
        <p:spPr bwMode="auto">
          <a:xfrm>
            <a:off x="2596996" y="955992"/>
            <a:ext cx="1497868" cy="721360"/>
          </a:xfrm>
          <a:prstGeom prst="rect">
            <a:avLst/>
          </a:prstGeom>
          <a:noFill/>
          <a:ln w="9525">
            <a:noFill/>
            <a:miter lim="800000"/>
            <a:headEnd/>
            <a:tailEnd/>
          </a:ln>
          <a:effectLst>
            <a:outerShdw blurRad="149987" dist="250190" dir="8460000" algn="ctr">
              <a:srgbClr val="000000">
                <a:alpha val="28000"/>
              </a:srgbClr>
            </a:outerShdw>
          </a:effectLst>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70</a:t>
            </a:r>
            <a:endParaRPr lang="zh-CN" altLang="en-US" b="0" dirty="0">
              <a:solidFill>
                <a:srgbClr val="5B9BD5">
                  <a:lumMod val="75000"/>
                </a:srgbClr>
              </a:solidFill>
              <a:effectLst/>
            </a:endParaRPr>
          </a:p>
        </p:txBody>
      </p:sp>
      <p:sp>
        <p:nvSpPr>
          <p:cNvPr id="21" name="标题 1"/>
          <p:cNvSpPr txBox="1">
            <a:spLocks/>
          </p:cNvSpPr>
          <p:nvPr/>
        </p:nvSpPr>
        <p:spPr bwMode="auto">
          <a:xfrm>
            <a:off x="7857730" y="958073"/>
            <a:ext cx="1497868" cy="721360"/>
          </a:xfrm>
          <a:prstGeom prst="rect">
            <a:avLst/>
          </a:prstGeom>
          <a:noFill/>
          <a:ln w="9525">
            <a:noFill/>
            <a:miter lim="800000"/>
            <a:headEnd/>
            <a:tailEnd/>
          </a:ln>
          <a:effectLst>
            <a:outerShdw blurRad="149987" dist="250190" dir="8460000" algn="ctr">
              <a:srgbClr val="000000">
                <a:alpha val="28000"/>
              </a:srgbClr>
            </a:outerShdw>
          </a:effectLst>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a:t>
            </a:r>
            <a:endParaRPr lang="zh-CN" altLang="en-US" b="0" dirty="0">
              <a:solidFill>
                <a:srgbClr val="5B9BD5">
                  <a:lumMod val="75000"/>
                </a:srgbClr>
              </a:solidFill>
              <a:effectLst/>
            </a:endParaRPr>
          </a:p>
        </p:txBody>
      </p:sp>
    </p:spTree>
    <p:extLst>
      <p:ext uri="{BB962C8B-B14F-4D97-AF65-F5344CB8AC3E}">
        <p14:creationId xmlns:p14="http://schemas.microsoft.com/office/powerpoint/2010/main" val="147639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7.40741E-7 L -0.31914 0.13518 " pathEditMode="relative" rAng="0" ptsTypes="AA">
                                      <p:cBhvr>
                                        <p:cTn id="6" dur="750" fill="hold"/>
                                        <p:tgtEl>
                                          <p:spTgt spid="19"/>
                                        </p:tgtEl>
                                        <p:attrNameLst>
                                          <p:attrName>ppt_x</p:attrName>
                                          <p:attrName>ppt_y</p:attrName>
                                        </p:attrNameLst>
                                      </p:cBhvr>
                                      <p:rCtr x="-15964" y="6759"/>
                                    </p:animMotion>
                                  </p:childTnLst>
                                </p:cTn>
                              </p:par>
                              <p:par>
                                <p:cTn id="7" presetID="42" presetClass="path" presetSubtype="0" accel="50000" decel="50000" fill="hold" grpId="0" nodeType="withEffect">
                                  <p:stCondLst>
                                    <p:cond delay="0"/>
                                  </p:stCondLst>
                                  <p:childTnLst>
                                    <p:animMotion origin="layout" path="M 3.125E-6 -3.33333E-6 L -0.25 0.21389 " pathEditMode="relative" rAng="0" ptsTypes="AA">
                                      <p:cBhvr>
                                        <p:cTn id="8" dur="750" fill="hold"/>
                                        <p:tgtEl>
                                          <p:spTgt spid="18"/>
                                        </p:tgtEl>
                                        <p:attrNameLst>
                                          <p:attrName>ppt_x</p:attrName>
                                          <p:attrName>ppt_y</p:attrName>
                                        </p:attrNameLst>
                                      </p:cBhvr>
                                      <p:rCtr x="-12500" y="10694"/>
                                    </p:animMotion>
                                  </p:childTnLst>
                                </p:cTn>
                              </p:par>
                              <p:par>
                                <p:cTn id="9" presetID="42" presetClass="path" presetSubtype="0" accel="50000" decel="50000" fill="hold" grpId="0" nodeType="withEffect">
                                  <p:stCondLst>
                                    <p:cond delay="0"/>
                                  </p:stCondLst>
                                  <p:childTnLst>
                                    <p:animMotion origin="layout" path="M 1.45833E-6 4.81481E-6 L -0.18932 0.14537 " pathEditMode="relative" rAng="0" ptsTypes="AA">
                                      <p:cBhvr>
                                        <p:cTn id="10" dur="750" fill="hold"/>
                                        <p:tgtEl>
                                          <p:spTgt spid="17"/>
                                        </p:tgtEl>
                                        <p:attrNameLst>
                                          <p:attrName>ppt_x</p:attrName>
                                          <p:attrName>ppt_y</p:attrName>
                                        </p:attrNameLst>
                                      </p:cBhvr>
                                      <p:rCtr x="-9466" y="7269"/>
                                    </p:animMotion>
                                  </p:childTnLst>
                                </p:cTn>
                              </p:par>
                              <p:par>
                                <p:cTn id="11" presetID="42" presetClass="path" presetSubtype="0" accel="50000" decel="50000" fill="hold" grpId="0" nodeType="withEffect">
                                  <p:stCondLst>
                                    <p:cond delay="0"/>
                                  </p:stCondLst>
                                  <p:childTnLst>
                                    <p:animMotion origin="layout" path="M 3.125E-6 2.59259E-6 L -0.20391 0.14305 " pathEditMode="relative" rAng="0" ptsTypes="AA">
                                      <p:cBhvr>
                                        <p:cTn id="12" dur="750" fill="hold"/>
                                        <p:tgtEl>
                                          <p:spTgt spid="15"/>
                                        </p:tgtEl>
                                        <p:attrNameLst>
                                          <p:attrName>ppt_x</p:attrName>
                                          <p:attrName>ppt_y</p:attrName>
                                        </p:attrNameLst>
                                      </p:cBhvr>
                                      <p:rCtr x="-10195" y="7153"/>
                                    </p:animMotion>
                                  </p:childTnLst>
                                </p:cTn>
                              </p:par>
                              <p:par>
                                <p:cTn id="13" presetID="42" presetClass="path" presetSubtype="0" accel="50000" decel="50000" fill="hold" grpId="0" nodeType="withEffect">
                                  <p:stCondLst>
                                    <p:cond delay="0"/>
                                  </p:stCondLst>
                                  <p:childTnLst>
                                    <p:animMotion origin="layout" path="M 1.04167E-6 1.85185E-6 L -0.12904 0.22407 " pathEditMode="relative" rAng="0" ptsTypes="AA">
                                      <p:cBhvr>
                                        <p:cTn id="14" dur="750" fill="hold"/>
                                        <p:tgtEl>
                                          <p:spTgt spid="20"/>
                                        </p:tgtEl>
                                        <p:attrNameLst>
                                          <p:attrName>ppt_x</p:attrName>
                                          <p:attrName>ppt_y</p:attrName>
                                        </p:attrNameLst>
                                      </p:cBhvr>
                                      <p:rCtr x="-6458" y="11204"/>
                                    </p:animMotion>
                                  </p:childTnLst>
                                </p:cTn>
                              </p:par>
                              <p:par>
                                <p:cTn id="15" presetID="42" presetClass="path" presetSubtype="0" accel="50000" decel="50000" fill="hold" grpId="0" nodeType="withEffect">
                                  <p:stCondLst>
                                    <p:cond delay="0"/>
                                  </p:stCondLst>
                                  <p:childTnLst>
                                    <p:animMotion origin="layout" path="M -1.66667E-6 2.96296E-6 L -0.0539 0.14977 " pathEditMode="relative" rAng="0" ptsTypes="AA">
                                      <p:cBhvr>
                                        <p:cTn id="16" dur="750" fill="hold"/>
                                        <p:tgtEl>
                                          <p:spTgt spid="16"/>
                                        </p:tgtEl>
                                        <p:attrNameLst>
                                          <p:attrName>ppt_x</p:attrName>
                                          <p:attrName>ppt_y</p:attrName>
                                        </p:attrNameLst>
                                      </p:cBhvr>
                                      <p:rCtr x="-2695" y="7477"/>
                                    </p:animMotion>
                                  </p:childTnLst>
                                </p:cTn>
                              </p:par>
                            </p:childTnLst>
                          </p:cTn>
                        </p:par>
                        <p:par>
                          <p:cTn id="17" fill="hold">
                            <p:stCondLst>
                              <p:cond delay="750"/>
                            </p:stCondLst>
                            <p:childTnLst>
                              <p:par>
                                <p:cTn id="18" presetID="42" presetClass="path" presetSubtype="0" accel="50000" decel="50000" fill="hold" grpId="0" nodeType="afterEffect">
                                  <p:stCondLst>
                                    <p:cond delay="0"/>
                                  </p:stCondLst>
                                  <p:childTnLst>
                                    <p:animMotion origin="layout" path="M 6.25E-7 -1.11111E-6 L -0.3 0.18264 " pathEditMode="relative" rAng="0" ptsTypes="AA">
                                      <p:cBhvr>
                                        <p:cTn id="19" dur="750" fill="hold"/>
                                        <p:tgtEl>
                                          <p:spTgt spid="21"/>
                                        </p:tgtEl>
                                        <p:attrNameLst>
                                          <p:attrName>ppt_x</p:attrName>
                                          <p:attrName>ppt_y</p:attrName>
                                        </p:attrNameLst>
                                      </p:cBhvr>
                                      <p:rCtr x="-15000" y="9120"/>
                                    </p:animMotion>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ppt_w</p:attrName>
                                        </p:attrNameLst>
                                      </p:cBhvr>
                                      <p:tavLst>
                                        <p:tav tm="0">
                                          <p:val>
                                            <p:fltVal val="0"/>
                                          </p:val>
                                        </p:tav>
                                        <p:tav tm="100000">
                                          <p:val>
                                            <p:strVal val="#ppt_w"/>
                                          </p:val>
                                        </p:tav>
                                      </p:tavLst>
                                    </p:anim>
                                    <p:anim calcmode="lin" valueType="num">
                                      <p:cBhvr>
                                        <p:cTn id="25" dur="750" fill="hold"/>
                                        <p:tgtEl>
                                          <p:spTgt spid="5"/>
                                        </p:tgtEl>
                                        <p:attrNameLst>
                                          <p:attrName>ppt_h</p:attrName>
                                        </p:attrNameLst>
                                      </p:cBhvr>
                                      <p:tavLst>
                                        <p:tav tm="0">
                                          <p:val>
                                            <p:fltVal val="0"/>
                                          </p:val>
                                        </p:tav>
                                        <p:tav tm="100000">
                                          <p:val>
                                            <p:strVal val="#ppt_h"/>
                                          </p:val>
                                        </p:tav>
                                      </p:tavLst>
                                    </p:anim>
                                    <p:anim calcmode="lin" valueType="num">
                                      <p:cBhvr>
                                        <p:cTn id="26" dur="750" fill="hold"/>
                                        <p:tgtEl>
                                          <p:spTgt spid="5"/>
                                        </p:tgtEl>
                                        <p:attrNameLst>
                                          <p:attrName>style.rotation</p:attrName>
                                        </p:attrNameLst>
                                      </p:cBhvr>
                                      <p:tavLst>
                                        <p:tav tm="0">
                                          <p:val>
                                            <p:fltVal val="90"/>
                                          </p:val>
                                        </p:tav>
                                        <p:tav tm="100000">
                                          <p:val>
                                            <p:fltVal val="0"/>
                                          </p:val>
                                        </p:tav>
                                      </p:tavLst>
                                    </p:anim>
                                    <p:animEffect transition="in" filter="fade">
                                      <p:cBhvr>
                                        <p:cTn id="2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p:bldP spid="17" grpId="0"/>
      <p:bldP spid="18" grpId="0"/>
      <p:bldP spid="19" grpId="0"/>
      <p:bldP spid="20" grpId="0"/>
      <p:bldP spid="2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7" name="Rectangle 2"/>
          <p:cNvSpPr>
            <a:spLocks noGrp="1" noChangeArrowheads="1"/>
          </p:cNvSpPr>
          <p:nvPr>
            <p:ph idx="1"/>
          </p:nvPr>
        </p:nvSpPr>
        <p:spPr>
          <a:xfrm>
            <a:off x="1271464" y="2143944"/>
            <a:ext cx="10657184" cy="3661320"/>
          </a:xfrm>
        </p:spPr>
        <p:txBody>
          <a:bodyPr/>
          <a:lstStyle/>
          <a:p>
            <a:pPr marL="457200" indent="-457200" eaLnBrk="1" hangingPunct="1">
              <a:buFontTx/>
              <a:buAutoNum type="arabicParenR"/>
              <a:defRPr/>
            </a:pPr>
            <a:r>
              <a:rPr lang="zh-CN" altLang="en-US" sz="2400" b="0" dirty="0">
                <a:latin typeface="微软雅黑" panose="020B0503020204020204" pitchFamily="34" charset="-122"/>
                <a:ea typeface="微软雅黑" panose="020B0503020204020204" pitchFamily="34" charset="-122"/>
              </a:rPr>
              <a:t>分块：</a:t>
            </a:r>
            <a:endParaRPr lang="en-US" altLang="zh-CN" sz="2400" b="0" dirty="0">
              <a:latin typeface="微软雅黑" panose="020B0503020204020204" pitchFamily="34" charset="-122"/>
              <a:ea typeface="微软雅黑" panose="020B0503020204020204" pitchFamily="34" charset="-122"/>
            </a:endParaRPr>
          </a:p>
          <a:p>
            <a:pPr marL="0" indent="0" eaLnBrk="1" hangingPunct="1">
              <a:buFontTx/>
              <a:buNone/>
              <a:defRPr/>
            </a:pP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第</a:t>
            </a:r>
            <a:r>
              <a:rPr lang="en-US" altLang="zh-CN" sz="2400" b="0" dirty="0" err="1">
                <a:latin typeface="微软雅黑" panose="020B0503020204020204" pitchFamily="34" charset="-122"/>
                <a:ea typeface="微软雅黑" panose="020B0503020204020204" pitchFamily="34" charset="-122"/>
              </a:rPr>
              <a:t>R</a:t>
            </a:r>
            <a:r>
              <a:rPr lang="en-US" altLang="zh-CN" sz="2400" b="0" baseline="-25000" dirty="0" err="1">
                <a:latin typeface="微软雅黑" panose="020B0503020204020204" pitchFamily="34" charset="-122"/>
                <a:ea typeface="微软雅黑" panose="020B0503020204020204" pitchFamily="34" charset="-122"/>
              </a:rPr>
              <a:t>k</a:t>
            </a: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块中</a:t>
            </a:r>
            <a:r>
              <a:rPr lang="zh-CN" altLang="en-US" sz="2400" b="0" dirty="0">
                <a:solidFill>
                  <a:srgbClr val="FF0000"/>
                </a:solidFill>
                <a:latin typeface="微软雅黑" panose="020B0503020204020204" pitchFamily="34" charset="-122"/>
                <a:ea typeface="微软雅黑" panose="020B0503020204020204" pitchFamily="34" charset="-122"/>
              </a:rPr>
              <a:t>所有关键字</a:t>
            </a:r>
            <a:r>
              <a:rPr lang="en-US" altLang="zh-CN" sz="2400" b="0" dirty="0">
                <a:latin typeface="微软雅黑" panose="020B0503020204020204" pitchFamily="34" charset="-122"/>
                <a:ea typeface="微软雅黑" panose="020B0503020204020204" pitchFamily="34" charset="-122"/>
              </a:rPr>
              <a:t>&lt; R</a:t>
            </a:r>
            <a:r>
              <a:rPr lang="en-US" altLang="zh-CN" sz="2400" b="0" baseline="-25000" dirty="0">
                <a:latin typeface="微软雅黑" panose="020B0503020204020204" pitchFamily="34" charset="-122"/>
                <a:ea typeface="微软雅黑" panose="020B0503020204020204" pitchFamily="34" charset="-122"/>
              </a:rPr>
              <a:t>k+1</a:t>
            </a:r>
            <a:r>
              <a:rPr lang="zh-CN" altLang="en-US" sz="2400" b="0" dirty="0">
                <a:latin typeface="微软雅黑" panose="020B0503020204020204" pitchFamily="34" charset="-122"/>
                <a:ea typeface="微软雅黑" panose="020B0503020204020204" pitchFamily="34" charset="-122"/>
              </a:rPr>
              <a:t>块中所有关键字，（</a:t>
            </a:r>
            <a:r>
              <a:rPr lang="en-US" altLang="zh-CN" sz="2400" b="0" dirty="0">
                <a:latin typeface="微软雅黑" panose="020B0503020204020204" pitchFamily="34" charset="-122"/>
                <a:ea typeface="微软雅黑" panose="020B0503020204020204" pitchFamily="34" charset="-122"/>
              </a:rPr>
              <a:t>k=1, 2, …, L-1</a:t>
            </a:r>
            <a:r>
              <a:rPr lang="zh-CN" altLang="en-US" sz="2400" b="0" dirty="0">
                <a:latin typeface="微软雅黑" panose="020B0503020204020204" pitchFamily="34" charset="-122"/>
                <a:ea typeface="微软雅黑" panose="020B0503020204020204" pitchFamily="34" charset="-122"/>
              </a:rPr>
              <a:t>）</a:t>
            </a:r>
            <a:endParaRPr lang="zh-CN" altLang="en-US" sz="4000" b="0" dirty="0">
              <a:latin typeface="微软雅黑" panose="020B0503020204020204" pitchFamily="34" charset="-122"/>
              <a:ea typeface="微软雅黑" panose="020B0503020204020204" pitchFamily="34" charset="-122"/>
            </a:endParaRPr>
          </a:p>
          <a:p>
            <a:pPr marL="0" indent="0" eaLnBrk="1" hangingPunct="1">
              <a:buFontTx/>
              <a:buNone/>
              <a:defRPr/>
            </a:pPr>
            <a:r>
              <a:rPr lang="en-US" altLang="zh-CN" sz="2400" b="0" dirty="0">
                <a:latin typeface="微软雅黑" panose="020B0503020204020204" pitchFamily="34" charset="-122"/>
                <a:ea typeface="微软雅黑" panose="020B0503020204020204" pitchFamily="34" charset="-122"/>
              </a:rPr>
              <a:t>2) </a:t>
            </a:r>
            <a:r>
              <a:rPr lang="zh-CN" altLang="en-US" sz="2400" b="0" dirty="0">
                <a:latin typeface="微软雅黑" panose="020B0503020204020204" pitchFamily="34" charset="-122"/>
                <a:ea typeface="微软雅黑" panose="020B0503020204020204" pitchFamily="34" charset="-122"/>
              </a:rPr>
              <a:t>建立索引项：</a:t>
            </a:r>
            <a:endParaRPr lang="en-US" altLang="zh-CN" sz="2400" b="0" dirty="0">
              <a:latin typeface="微软雅黑" panose="020B0503020204020204" pitchFamily="34" charset="-122"/>
              <a:ea typeface="微软雅黑" panose="020B0503020204020204" pitchFamily="34" charset="-122"/>
            </a:endParaRPr>
          </a:p>
          <a:p>
            <a:pPr marL="0" indent="0" eaLnBrk="1" hangingPunct="1">
              <a:buFontTx/>
              <a:buNone/>
              <a:defRPr/>
            </a:pPr>
            <a:r>
              <a:rPr lang="zh-CN" altLang="en-US" sz="2400" b="0" dirty="0">
                <a:solidFill>
                  <a:srgbClr val="0000FF"/>
                </a:solidFill>
                <a:latin typeface="微软雅黑" panose="020B0503020204020204" pitchFamily="34" charset="-122"/>
                <a:ea typeface="微软雅黑" panose="020B0503020204020204" pitchFamily="34" charset="-122"/>
              </a:rPr>
              <a:t>关键字项：</a:t>
            </a:r>
            <a:r>
              <a:rPr lang="zh-CN" altLang="en-US" sz="2400" b="0" dirty="0">
                <a:latin typeface="微软雅黑" panose="020B0503020204020204" pitchFamily="34" charset="-122"/>
                <a:ea typeface="微软雅黑" panose="020B0503020204020204" pitchFamily="34" charset="-122"/>
              </a:rPr>
              <a:t>记载该块中最大关键字值；</a:t>
            </a:r>
          </a:p>
          <a:p>
            <a:pPr marL="0" indent="0" eaLnBrk="1" hangingPunct="1">
              <a:buFontTx/>
              <a:buNone/>
              <a:defRPr/>
            </a:pPr>
            <a:r>
              <a:rPr lang="zh-CN" altLang="en-US" sz="2400" b="0" dirty="0">
                <a:solidFill>
                  <a:srgbClr val="0000FF"/>
                </a:solidFill>
                <a:latin typeface="微软雅黑" panose="020B0503020204020204" pitchFamily="34" charset="-122"/>
                <a:ea typeface="微软雅黑" panose="020B0503020204020204" pitchFamily="34" charset="-122"/>
              </a:rPr>
              <a:t>指针项：  </a:t>
            </a:r>
            <a:r>
              <a:rPr lang="zh-CN" altLang="en-US" sz="2400" b="0" dirty="0">
                <a:latin typeface="微软雅黑" panose="020B0503020204020204" pitchFamily="34" charset="-122"/>
                <a:ea typeface="微软雅黑" panose="020B0503020204020204" pitchFamily="34" charset="-122"/>
              </a:rPr>
              <a:t>记载该块第一个记录在表中位置。</a:t>
            </a:r>
          </a:p>
          <a:p>
            <a:pPr marL="0" indent="0" eaLnBrk="1" hangingPunct="1">
              <a:buFontTx/>
              <a:buNone/>
              <a:defRPr/>
            </a:pPr>
            <a:r>
              <a:rPr lang="en-US" altLang="zh-CN" sz="2400" b="0" dirty="0">
                <a:latin typeface="微软雅黑" panose="020B0503020204020204" pitchFamily="34" charset="-122"/>
                <a:ea typeface="微软雅黑" panose="020B0503020204020204" pitchFamily="34" charset="-122"/>
              </a:rPr>
              <a:t>3) </a:t>
            </a:r>
            <a:r>
              <a:rPr lang="zh-CN" altLang="en-US" sz="2400" b="0" dirty="0">
                <a:latin typeface="微软雅黑" panose="020B0503020204020204" pitchFamily="34" charset="-122"/>
                <a:ea typeface="微软雅黑" panose="020B0503020204020204" pitchFamily="34" charset="-122"/>
              </a:rPr>
              <a:t>所有索引项组成</a:t>
            </a:r>
            <a:r>
              <a:rPr lang="zh-CN" altLang="en-US" sz="2400" b="0" dirty="0">
                <a:solidFill>
                  <a:srgbClr val="FF0000"/>
                </a:solidFill>
                <a:latin typeface="微软雅黑" panose="020B0503020204020204" pitchFamily="34" charset="-122"/>
                <a:ea typeface="微软雅黑" panose="020B0503020204020204" pitchFamily="34" charset="-122"/>
              </a:rPr>
              <a:t>索引表</a:t>
            </a:r>
            <a:r>
              <a:rPr lang="zh-CN" altLang="en-US" sz="2400" b="0" dirty="0">
                <a:latin typeface="微软雅黑" panose="020B0503020204020204" pitchFamily="34" charset="-122"/>
                <a:ea typeface="微软雅黑" panose="020B0503020204020204" pitchFamily="34" charset="-122"/>
              </a:rPr>
              <a:t>。</a:t>
            </a:r>
          </a:p>
        </p:txBody>
      </p:sp>
      <p:sp>
        <p:nvSpPr>
          <p:cNvPr id="27651"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A11BB7D4-B0E4-4773-93B4-B3A8C0CDFD7F}"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145</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2" name="矩形 1"/>
          <p:cNvSpPr/>
          <p:nvPr/>
        </p:nvSpPr>
        <p:spPr>
          <a:xfrm>
            <a:off x="1254726" y="1268760"/>
            <a:ext cx="3336170" cy="5909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defTabSz="914400">
              <a:lnSpc>
                <a:spcPct val="90000"/>
              </a:lnSpc>
              <a:spcBef>
                <a:spcPct val="0"/>
              </a:spcBef>
              <a:defRPr/>
            </a:pPr>
            <a:r>
              <a:rPr lang="zh-CN" altLang="en-US" sz="3600" dirty="0">
                <a:solidFill>
                  <a:srgbClr val="5B9BD5">
                    <a:lumMod val="75000"/>
                  </a:srgbClr>
                </a:solidFill>
                <a:latin typeface="微软雅黑" panose="020B0503020204020204" pitchFamily="34" charset="-122"/>
                <a:ea typeface="微软雅黑" panose="020B0503020204020204" pitchFamily="34" charset="-122"/>
              </a:rPr>
              <a:t>索引表的构建</a:t>
            </a:r>
          </a:p>
        </p:txBody>
      </p:sp>
    </p:spTree>
    <p:extLst>
      <p:ext uri="{BB962C8B-B14F-4D97-AF65-F5344CB8AC3E}">
        <p14:creationId xmlns:p14="http://schemas.microsoft.com/office/powerpoint/2010/main" val="353184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6627">
                                            <p:txEl>
                                              <p:pRg st="0" end="0"/>
                                            </p:txEl>
                                          </p:spTgt>
                                        </p:tgtEl>
                                        <p:attrNameLst>
                                          <p:attrName>style.visibility</p:attrName>
                                        </p:attrNameLst>
                                      </p:cBhvr>
                                      <p:to>
                                        <p:strVal val="visible"/>
                                      </p:to>
                                    </p:set>
                                    <p:anim calcmode="lin" valueType="num">
                                      <p:cBhvr>
                                        <p:cTn id="14" dur="500" fill="hold"/>
                                        <p:tgtEl>
                                          <p:spTgt spid="26627">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6627">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662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6627">
                                            <p:txEl>
                                              <p:pRg st="1" end="1"/>
                                            </p:txEl>
                                          </p:spTgt>
                                        </p:tgtEl>
                                        <p:attrNameLst>
                                          <p:attrName>style.visibility</p:attrName>
                                        </p:attrNameLst>
                                      </p:cBhvr>
                                      <p:to>
                                        <p:strVal val="visible"/>
                                      </p:to>
                                    </p:set>
                                    <p:anim calcmode="lin" valueType="num">
                                      <p:cBhvr>
                                        <p:cTn id="21" dur="500" fill="hold"/>
                                        <p:tgtEl>
                                          <p:spTgt spid="26627">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26627">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2662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6627">
                                            <p:txEl>
                                              <p:pRg st="2" end="2"/>
                                            </p:txEl>
                                          </p:spTgt>
                                        </p:tgtEl>
                                        <p:attrNameLst>
                                          <p:attrName>style.visibility</p:attrName>
                                        </p:attrNameLst>
                                      </p:cBhvr>
                                      <p:to>
                                        <p:strVal val="visible"/>
                                      </p:to>
                                    </p:set>
                                    <p:anim calcmode="lin" valueType="num">
                                      <p:cBhvr>
                                        <p:cTn id="28" dur="500" fill="hold"/>
                                        <p:tgtEl>
                                          <p:spTgt spid="26627">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26627">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26627">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6627">
                                            <p:txEl>
                                              <p:pRg st="3" end="3"/>
                                            </p:txEl>
                                          </p:spTgt>
                                        </p:tgtEl>
                                        <p:attrNameLst>
                                          <p:attrName>style.visibility</p:attrName>
                                        </p:attrNameLst>
                                      </p:cBhvr>
                                      <p:to>
                                        <p:strVal val="visible"/>
                                      </p:to>
                                    </p:set>
                                    <p:anim calcmode="lin" valueType="num">
                                      <p:cBhvr>
                                        <p:cTn id="35" dur="500" fill="hold"/>
                                        <p:tgtEl>
                                          <p:spTgt spid="26627">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26627">
                                            <p:txEl>
                                              <p:pRg st="3" end="3"/>
                                            </p:txEl>
                                          </p:spTgt>
                                        </p:tgtEl>
                                        <p:attrNameLst>
                                          <p:attrName>ppt_h</p:attrName>
                                        </p:attrNameLst>
                                      </p:cBhvr>
                                      <p:tavLst>
                                        <p:tav tm="0">
                                          <p:val>
                                            <p:fltVal val="0"/>
                                          </p:val>
                                        </p:tav>
                                        <p:tav tm="100000">
                                          <p:val>
                                            <p:strVal val="#ppt_h"/>
                                          </p:val>
                                        </p:tav>
                                      </p:tavLst>
                                    </p:anim>
                                    <p:animEffect transition="in" filter="fade">
                                      <p:cBhvr>
                                        <p:cTn id="37" dur="500"/>
                                        <p:tgtEl>
                                          <p:spTgt spid="2662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6627">
                                            <p:txEl>
                                              <p:pRg st="4" end="4"/>
                                            </p:txEl>
                                          </p:spTgt>
                                        </p:tgtEl>
                                        <p:attrNameLst>
                                          <p:attrName>style.visibility</p:attrName>
                                        </p:attrNameLst>
                                      </p:cBhvr>
                                      <p:to>
                                        <p:strVal val="visible"/>
                                      </p:to>
                                    </p:set>
                                    <p:anim calcmode="lin" valueType="num">
                                      <p:cBhvr>
                                        <p:cTn id="42" dur="500" fill="hold"/>
                                        <p:tgtEl>
                                          <p:spTgt spid="26627">
                                            <p:txEl>
                                              <p:pRg st="4" end="4"/>
                                            </p:txEl>
                                          </p:spTgt>
                                        </p:tgtEl>
                                        <p:attrNameLst>
                                          <p:attrName>ppt_w</p:attrName>
                                        </p:attrNameLst>
                                      </p:cBhvr>
                                      <p:tavLst>
                                        <p:tav tm="0">
                                          <p:val>
                                            <p:fltVal val="0"/>
                                          </p:val>
                                        </p:tav>
                                        <p:tav tm="100000">
                                          <p:val>
                                            <p:strVal val="#ppt_w"/>
                                          </p:val>
                                        </p:tav>
                                      </p:tavLst>
                                    </p:anim>
                                    <p:anim calcmode="lin" valueType="num">
                                      <p:cBhvr>
                                        <p:cTn id="43" dur="500" fill="hold"/>
                                        <p:tgtEl>
                                          <p:spTgt spid="26627">
                                            <p:txEl>
                                              <p:pRg st="4" end="4"/>
                                            </p:txEl>
                                          </p:spTgt>
                                        </p:tgtEl>
                                        <p:attrNameLst>
                                          <p:attrName>ppt_h</p:attrName>
                                        </p:attrNameLst>
                                      </p:cBhvr>
                                      <p:tavLst>
                                        <p:tav tm="0">
                                          <p:val>
                                            <p:fltVal val="0"/>
                                          </p:val>
                                        </p:tav>
                                        <p:tav tm="100000">
                                          <p:val>
                                            <p:strVal val="#ppt_h"/>
                                          </p:val>
                                        </p:tav>
                                      </p:tavLst>
                                    </p:anim>
                                    <p:animEffect transition="in" filter="fade">
                                      <p:cBhvr>
                                        <p:cTn id="44" dur="500"/>
                                        <p:tgtEl>
                                          <p:spTgt spid="26627">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627">
                                            <p:txEl>
                                              <p:pRg st="5" end="5"/>
                                            </p:txEl>
                                          </p:spTgt>
                                        </p:tgtEl>
                                        <p:attrNameLst>
                                          <p:attrName>style.visibility</p:attrName>
                                        </p:attrNameLst>
                                      </p:cBhvr>
                                      <p:to>
                                        <p:strVal val="visible"/>
                                      </p:to>
                                    </p:set>
                                    <p:anim calcmode="lin" valueType="num">
                                      <p:cBhvr>
                                        <p:cTn id="49" dur="500" fill="hold"/>
                                        <p:tgtEl>
                                          <p:spTgt spid="26627">
                                            <p:txEl>
                                              <p:pRg st="5" end="5"/>
                                            </p:txEl>
                                          </p:spTgt>
                                        </p:tgtEl>
                                        <p:attrNameLst>
                                          <p:attrName>ppt_w</p:attrName>
                                        </p:attrNameLst>
                                      </p:cBhvr>
                                      <p:tavLst>
                                        <p:tav tm="0">
                                          <p:val>
                                            <p:fltVal val="0"/>
                                          </p:val>
                                        </p:tav>
                                        <p:tav tm="100000">
                                          <p:val>
                                            <p:strVal val="#ppt_w"/>
                                          </p:val>
                                        </p:tav>
                                      </p:tavLst>
                                    </p:anim>
                                    <p:anim calcmode="lin" valueType="num">
                                      <p:cBhvr>
                                        <p:cTn id="50" dur="500" fill="hold"/>
                                        <p:tgtEl>
                                          <p:spTgt spid="26627">
                                            <p:txEl>
                                              <p:pRg st="5" end="5"/>
                                            </p:txEl>
                                          </p:spTgt>
                                        </p:tgtEl>
                                        <p:attrNameLst>
                                          <p:attrName>ppt_h</p:attrName>
                                        </p:attrNameLst>
                                      </p:cBhvr>
                                      <p:tavLst>
                                        <p:tav tm="0">
                                          <p:val>
                                            <p:fltVal val="0"/>
                                          </p:val>
                                        </p:tav>
                                        <p:tav tm="100000">
                                          <p:val>
                                            <p:strVal val="#ppt_h"/>
                                          </p:val>
                                        </p:tav>
                                      </p:tavLst>
                                    </p:anim>
                                    <p:animEffect transition="in" filter="fade">
                                      <p:cBhvr>
                                        <p:cTn id="51" dur="500"/>
                                        <p:tgtEl>
                                          <p:spTgt spid="266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2"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503" y="1668666"/>
            <a:ext cx="2875908" cy="2720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1496" y="1988840"/>
            <a:ext cx="1256590" cy="9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0171" y="1659215"/>
            <a:ext cx="3368180" cy="202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104" y="3772453"/>
            <a:ext cx="1088181" cy="919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0171" y="4784555"/>
            <a:ext cx="2824091" cy="1191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260995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8723"/>
                                        </p:tgtEl>
                                        <p:attrNameLst>
                                          <p:attrName>style.visibility</p:attrName>
                                        </p:attrNameLst>
                                      </p:cBhvr>
                                      <p:to>
                                        <p:strVal val="visible"/>
                                      </p:to>
                                    </p:set>
                                    <p:animEffect transition="in" filter="wipe(left)">
                                      <p:cBhvr>
                                        <p:cTn id="7" dur="500"/>
                                        <p:tgtEl>
                                          <p:spTgt spid="1587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8724"/>
                                        </p:tgtEl>
                                        <p:attrNameLst>
                                          <p:attrName>style.visibility</p:attrName>
                                        </p:attrNameLst>
                                      </p:cBhvr>
                                      <p:to>
                                        <p:strVal val="visible"/>
                                      </p:to>
                                    </p:set>
                                    <p:anim calcmode="lin" valueType="num">
                                      <p:cBhvr additive="base">
                                        <p:cTn id="12" dur="500" fill="hold"/>
                                        <p:tgtEl>
                                          <p:spTgt spid="158724"/>
                                        </p:tgtEl>
                                        <p:attrNameLst>
                                          <p:attrName>ppt_x</p:attrName>
                                        </p:attrNameLst>
                                      </p:cBhvr>
                                      <p:tavLst>
                                        <p:tav tm="0">
                                          <p:val>
                                            <p:strVal val="#ppt_x"/>
                                          </p:val>
                                        </p:tav>
                                        <p:tav tm="100000">
                                          <p:val>
                                            <p:strVal val="#ppt_x"/>
                                          </p:val>
                                        </p:tav>
                                      </p:tavLst>
                                    </p:anim>
                                    <p:anim calcmode="lin" valueType="num">
                                      <p:cBhvr additive="base">
                                        <p:cTn id="13" dur="500" fill="hold"/>
                                        <p:tgtEl>
                                          <p:spTgt spid="15872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158725"/>
                                        </p:tgtEl>
                                        <p:attrNameLst>
                                          <p:attrName>style.visibility</p:attrName>
                                        </p:attrNameLst>
                                      </p:cBhvr>
                                      <p:to>
                                        <p:strVal val="visible"/>
                                      </p:to>
                                    </p:set>
                                    <p:animEffect transition="in" filter="wipe(up)">
                                      <p:cBhvr>
                                        <p:cTn id="18" dur="500"/>
                                        <p:tgtEl>
                                          <p:spTgt spid="15872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8726"/>
                                        </p:tgtEl>
                                        <p:attrNameLst>
                                          <p:attrName>style.visibility</p:attrName>
                                        </p:attrNameLst>
                                      </p:cBhvr>
                                      <p:to>
                                        <p:strVal val="visible"/>
                                      </p:to>
                                    </p:set>
                                    <p:anim calcmode="lin" valueType="num">
                                      <p:cBhvr additive="base">
                                        <p:cTn id="23" dur="500" fill="hold"/>
                                        <p:tgtEl>
                                          <p:spTgt spid="158726"/>
                                        </p:tgtEl>
                                        <p:attrNameLst>
                                          <p:attrName>ppt_x</p:attrName>
                                        </p:attrNameLst>
                                      </p:cBhvr>
                                      <p:tavLst>
                                        <p:tav tm="0">
                                          <p:val>
                                            <p:strVal val="#ppt_x"/>
                                          </p:val>
                                        </p:tav>
                                        <p:tav tm="100000">
                                          <p:val>
                                            <p:strVal val="#ppt_x"/>
                                          </p:val>
                                        </p:tav>
                                      </p:tavLst>
                                    </p:anim>
                                    <p:anim calcmode="lin" valueType="num">
                                      <p:cBhvr additive="base">
                                        <p:cTn id="24" dur="500" fill="hold"/>
                                        <p:tgtEl>
                                          <p:spTgt spid="1587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1" name="Rectangle 2"/>
          <p:cNvSpPr>
            <a:spLocks noGrp="1" noChangeArrowheads="1"/>
          </p:cNvSpPr>
          <p:nvPr>
            <p:ph idx="1"/>
          </p:nvPr>
        </p:nvSpPr>
        <p:spPr>
          <a:xfrm>
            <a:off x="623392" y="1149660"/>
            <a:ext cx="3176811" cy="108012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Autofit/>
          </a:bodyPr>
          <a:lstStyle/>
          <a:p>
            <a:pPr marL="0" indent="0" algn="ctr" eaLnBrk="1" fontAlgn="auto" hangingPunct="1">
              <a:lnSpc>
                <a:spcPct val="90000"/>
              </a:lnSpc>
              <a:spcBef>
                <a:spcPct val="0"/>
              </a:spcBef>
              <a:spcAft>
                <a:spcPts val="0"/>
              </a:spcAft>
              <a:buNone/>
            </a:pP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索引表的查找</a:t>
            </a:r>
          </a:p>
          <a:p>
            <a:pPr marL="0" indent="0" algn="ctr" eaLnBrk="1" fontAlgn="auto" hangingPunct="1">
              <a:lnSpc>
                <a:spcPct val="90000"/>
              </a:lnSpc>
              <a:spcBef>
                <a:spcPct val="0"/>
              </a:spcBef>
              <a:spcAft>
                <a:spcPts val="0"/>
              </a:spcAft>
              <a:buNone/>
            </a:pP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  </a:t>
            </a:r>
          </a:p>
        </p:txBody>
      </p:sp>
      <p:sp>
        <p:nvSpPr>
          <p:cNvPr id="31747"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5EDAD19E-93FE-4895-B454-B8270C7C32F2}"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147</a:t>
            </a:fld>
            <a:endParaRPr lang="en-US" altLang="zh-CN" sz="1400" b="0">
              <a:solidFill>
                <a:srgbClr val="010000"/>
              </a:solidFill>
              <a:latin typeface="Arial" panose="020B0604020202020204" pitchFamily="34" charset="0"/>
              <a:ea typeface="宋体" panose="02010600030101010101" pitchFamily="2" charset="-122"/>
            </a:endParaRPr>
          </a:p>
        </p:txBody>
      </p:sp>
      <p:graphicFrame>
        <p:nvGraphicFramePr>
          <p:cNvPr id="2" name="图示 1"/>
          <p:cNvGraphicFramePr/>
          <p:nvPr>
            <p:extLst/>
          </p:nvPr>
        </p:nvGraphicFramePr>
        <p:xfrm>
          <a:off x="2481523" y="2348880"/>
          <a:ext cx="5976664" cy="3240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云形标注 2"/>
          <p:cNvSpPr/>
          <p:nvPr/>
        </p:nvSpPr>
        <p:spPr>
          <a:xfrm>
            <a:off x="6248400" y="1269380"/>
            <a:ext cx="3673475" cy="1079500"/>
          </a:xfrm>
          <a:prstGeom prst="cloudCallout">
            <a:avLst>
              <a:gd name="adj1" fmla="val -44309"/>
              <a:gd name="adj2" fmla="val 90316"/>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zh-CN" altLang="en-US" dirty="0">
                <a:solidFill>
                  <a:srgbClr val="010000"/>
                </a:solidFill>
                <a:latin typeface="微软雅黑" panose="020B0503020204020204" pitchFamily="34" charset="-122"/>
                <a:ea typeface="微软雅黑" panose="020B0503020204020204" pitchFamily="34" charset="-122"/>
              </a:rPr>
              <a:t>索引表有序</a:t>
            </a:r>
          </a:p>
        </p:txBody>
      </p:sp>
    </p:spTree>
    <p:extLst>
      <p:ext uri="{BB962C8B-B14F-4D97-AF65-F5344CB8AC3E}">
        <p14:creationId xmlns:p14="http://schemas.microsoft.com/office/powerpoint/2010/main" val="52791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Rectangle 2"/>
          <p:cNvSpPr>
            <a:spLocks noGrp="1" noChangeArrowheads="1"/>
          </p:cNvSpPr>
          <p:nvPr>
            <p:ph type="body" sz="half" idx="1"/>
          </p:nvPr>
        </p:nvSpPr>
        <p:spPr>
          <a:xfrm>
            <a:off x="839317" y="980728"/>
            <a:ext cx="2088033" cy="832693"/>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Autofit/>
          </a:bodyPr>
          <a:lstStyle/>
          <a:p>
            <a:pPr marL="0" indent="0" algn="ctr" eaLnBrk="1" fontAlgn="auto" hangingPunct="1">
              <a:lnSpc>
                <a:spcPct val="90000"/>
              </a:lnSpc>
              <a:spcBef>
                <a:spcPct val="0"/>
              </a:spcBef>
              <a:spcAft>
                <a:spcPts val="0"/>
              </a:spcAft>
              <a:buFontTx/>
              <a:buNone/>
            </a:pPr>
            <a:endPar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a:p>
            <a:pPr marL="0" indent="0" algn="ctr" eaLnBrk="1" fontAlgn="auto" hangingPunct="1">
              <a:lnSpc>
                <a:spcPct val="90000"/>
              </a:lnSpc>
              <a:spcBef>
                <a:spcPct val="0"/>
              </a:spcBef>
              <a:spcAft>
                <a:spcPts val="0"/>
              </a:spcAft>
              <a:buFontTx/>
              <a:buNone/>
            </a:pPr>
            <a:r>
              <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 </a:t>
            </a: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例子：</a:t>
            </a:r>
          </a:p>
        </p:txBody>
      </p:sp>
      <p:graphicFrame>
        <p:nvGraphicFramePr>
          <p:cNvPr id="333827" name="Group 3"/>
          <p:cNvGraphicFramePr>
            <a:graphicFrameLocks noGrp="1"/>
          </p:cNvGraphicFramePr>
          <p:nvPr>
            <p:ph sz="half" idx="2"/>
            <p:extLst/>
          </p:nvPr>
        </p:nvGraphicFramePr>
        <p:xfrm>
          <a:off x="2927350" y="3141663"/>
          <a:ext cx="6624637" cy="796926"/>
        </p:xfrm>
        <a:graphic>
          <a:graphicData uri="http://schemas.openxmlformats.org/drawingml/2006/table">
            <a:tbl>
              <a:tblPr/>
              <a:tblGrid>
                <a:gridCol w="1600200">
                  <a:extLst>
                    <a:ext uri="{9D8B030D-6E8A-4147-A177-3AD203B41FA5}">
                      <a16:colId xmlns:a16="http://schemas.microsoft.com/office/drawing/2014/main" val="20000"/>
                    </a:ext>
                  </a:extLst>
                </a:gridCol>
                <a:gridCol w="1044575">
                  <a:extLst>
                    <a:ext uri="{9D8B030D-6E8A-4147-A177-3AD203B41FA5}">
                      <a16:colId xmlns:a16="http://schemas.microsoft.com/office/drawing/2014/main" val="20001"/>
                    </a:ext>
                  </a:extLst>
                </a:gridCol>
                <a:gridCol w="1327150">
                  <a:extLst>
                    <a:ext uri="{9D8B030D-6E8A-4147-A177-3AD203B41FA5}">
                      <a16:colId xmlns:a16="http://schemas.microsoft.com/office/drawing/2014/main" val="20002"/>
                    </a:ext>
                  </a:extLst>
                </a:gridCol>
                <a:gridCol w="1325562">
                  <a:extLst>
                    <a:ext uri="{9D8B030D-6E8A-4147-A177-3AD203B41FA5}">
                      <a16:colId xmlns:a16="http://schemas.microsoft.com/office/drawing/2014/main" val="20003"/>
                    </a:ext>
                  </a:extLst>
                </a:gridCol>
                <a:gridCol w="1327150">
                  <a:extLst>
                    <a:ext uri="{9D8B030D-6E8A-4147-A177-3AD203B41FA5}">
                      <a16:colId xmlns:a16="http://schemas.microsoft.com/office/drawing/2014/main" val="20004"/>
                    </a:ext>
                  </a:extLst>
                </a:gridCol>
              </a:tblGrid>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823913"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2319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39888"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关键字</a:t>
                      </a:r>
                      <a:endParaRPr kumimoji="0" lang="zh-CN" altLang="pt-B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22</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48</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86</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指针</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19(n+1)</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3815"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DD6484C4-61D2-4AD6-9CBD-BF84A2C45DD9}"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148</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333848" name="Text Box 24"/>
          <p:cNvSpPr txBox="1">
            <a:spLocks noChangeArrowheads="1"/>
          </p:cNvSpPr>
          <p:nvPr/>
        </p:nvSpPr>
        <p:spPr bwMode="auto">
          <a:xfrm>
            <a:off x="2568575" y="4270375"/>
            <a:ext cx="8032750" cy="4619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defRPr/>
            </a:pPr>
            <a:r>
              <a:rPr kumimoji="1" lang="en-US" altLang="zh-CN" b="1" dirty="0">
                <a:solidFill>
                  <a:srgbClr val="F03B10"/>
                </a:solidFill>
                <a:effectLst>
                  <a:outerShdw blurRad="38100" dist="38100" dir="2700000" algn="tl">
                    <a:srgbClr val="C0C0C0"/>
                  </a:outerShdw>
                </a:effectLst>
                <a:latin typeface="Times New Roman" panose="02020603050405020304" pitchFamily="18" charset="0"/>
              </a:rPr>
              <a:t>22, 12, 13, 8, 9, 20</a:t>
            </a:r>
            <a:r>
              <a:rPr kumimoji="1" lang="en-US" altLang="zh-CN" b="1" dirty="0">
                <a:solidFill>
                  <a:srgbClr val="FFFFCC"/>
                </a:solidFill>
                <a:effectLst>
                  <a:outerShdw blurRad="38100" dist="38100" dir="2700000" algn="tl">
                    <a:srgbClr val="C0C0C0"/>
                  </a:outerShdw>
                </a:effectLst>
                <a:latin typeface="Times New Roman" panose="02020603050405020304" pitchFamily="18" charset="0"/>
              </a:rPr>
              <a:t>, </a:t>
            </a:r>
            <a:r>
              <a:rPr kumimoji="1" lang="en-US" altLang="zh-CN" b="1" dirty="0">
                <a:solidFill>
                  <a:srgbClr val="0070C0"/>
                </a:solidFill>
                <a:effectLst>
                  <a:outerShdw blurRad="38100" dist="38100" dir="2700000" algn="tl">
                    <a:srgbClr val="C0C0C0"/>
                  </a:outerShdw>
                </a:effectLst>
                <a:latin typeface="Times New Roman" panose="02020603050405020304" pitchFamily="18" charset="0"/>
              </a:rPr>
              <a:t>33, 42, 44, 38, 24, 48</a:t>
            </a:r>
            <a:r>
              <a:rPr kumimoji="1" lang="en-US" altLang="zh-CN" b="1" dirty="0">
                <a:solidFill>
                  <a:srgbClr val="FFFFCC"/>
                </a:solidFill>
                <a:effectLst>
                  <a:outerShdw blurRad="38100" dist="38100" dir="2700000" algn="tl">
                    <a:srgbClr val="C0C0C0"/>
                  </a:outerShdw>
                </a:effectLst>
                <a:latin typeface="Times New Roman" panose="02020603050405020304" pitchFamily="18" charset="0"/>
              </a:rPr>
              <a:t>, </a:t>
            </a:r>
            <a:r>
              <a:rPr kumimoji="1" lang="en-US" altLang="zh-CN" b="1" dirty="0">
                <a:solidFill>
                  <a:srgbClr val="00B050"/>
                </a:solidFill>
                <a:effectLst>
                  <a:outerShdw blurRad="38100" dist="38100" dir="2700000" algn="tl">
                    <a:srgbClr val="C0C0C0"/>
                  </a:outerShdw>
                </a:effectLst>
                <a:latin typeface="Times New Roman" panose="02020603050405020304" pitchFamily="18" charset="0"/>
              </a:rPr>
              <a:t>60, 58, 74, 49, 86, 53</a:t>
            </a:r>
          </a:p>
        </p:txBody>
      </p:sp>
      <p:sp>
        <p:nvSpPr>
          <p:cNvPr id="23578" name="Line 25"/>
          <p:cNvSpPr>
            <a:spLocks noChangeShapeType="1"/>
          </p:cNvSpPr>
          <p:nvPr/>
        </p:nvSpPr>
        <p:spPr bwMode="auto">
          <a:xfrm flipH="1">
            <a:off x="2949575" y="3863975"/>
            <a:ext cx="1706563"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23579" name="Line 26"/>
          <p:cNvSpPr>
            <a:spLocks noChangeShapeType="1"/>
          </p:cNvSpPr>
          <p:nvPr/>
        </p:nvSpPr>
        <p:spPr bwMode="auto">
          <a:xfrm flipH="1">
            <a:off x="5387975" y="3863975"/>
            <a:ext cx="636588"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23580" name="Line 27"/>
          <p:cNvSpPr>
            <a:spLocks noChangeShapeType="1"/>
          </p:cNvSpPr>
          <p:nvPr/>
        </p:nvSpPr>
        <p:spPr bwMode="auto">
          <a:xfrm>
            <a:off x="7608888" y="3863975"/>
            <a:ext cx="446087"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2" name="云形标注 1"/>
          <p:cNvSpPr/>
          <p:nvPr/>
        </p:nvSpPr>
        <p:spPr>
          <a:xfrm>
            <a:off x="8205788" y="2595563"/>
            <a:ext cx="2592387" cy="1508125"/>
          </a:xfrm>
          <a:prstGeom prst="cloudCallout">
            <a:avLst>
              <a:gd name="adj1" fmla="val -39473"/>
              <a:gd name="adj2" fmla="val 56087"/>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zh-CN" altLang="en-US" dirty="0">
                <a:solidFill>
                  <a:srgbClr val="010000"/>
                </a:solidFill>
                <a:latin typeface="微软雅黑" panose="020B0503020204020204" pitchFamily="34" charset="-122"/>
                <a:ea typeface="微软雅黑" panose="020B0503020204020204" pitchFamily="34" charset="-122"/>
              </a:rPr>
              <a:t>查找表</a:t>
            </a:r>
          </a:p>
        </p:txBody>
      </p:sp>
      <p:sp>
        <p:nvSpPr>
          <p:cNvPr id="11" name="云形标注 10"/>
          <p:cNvSpPr/>
          <p:nvPr/>
        </p:nvSpPr>
        <p:spPr>
          <a:xfrm>
            <a:off x="5124450" y="1300163"/>
            <a:ext cx="2592388" cy="1509712"/>
          </a:xfrm>
          <a:prstGeom prst="cloudCallout">
            <a:avLst>
              <a:gd name="adj1" fmla="val -39473"/>
              <a:gd name="adj2" fmla="val 56087"/>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zh-CN" altLang="en-US" dirty="0">
                <a:solidFill>
                  <a:srgbClr val="010000"/>
                </a:solidFill>
                <a:latin typeface="微软雅黑" panose="020B0503020204020204" pitchFamily="34" charset="-122"/>
                <a:ea typeface="微软雅黑" panose="020B0503020204020204" pitchFamily="34" charset="-122"/>
              </a:rPr>
              <a:t>建立索引表</a:t>
            </a:r>
          </a:p>
        </p:txBody>
      </p:sp>
    </p:spTree>
    <p:extLst>
      <p:ext uri="{BB962C8B-B14F-4D97-AF65-F5344CB8AC3E}">
        <p14:creationId xmlns:p14="http://schemas.microsoft.com/office/powerpoint/2010/main" val="856607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fade">
                                      <p:cBhvr>
                                        <p:cTn id="7" dur="500"/>
                                        <p:tgtEl>
                                          <p:spTgt spid="296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3578"/>
                                        </p:tgtEl>
                                        <p:attrNameLst>
                                          <p:attrName>style.visibility</p:attrName>
                                        </p:attrNameLst>
                                      </p:cBhvr>
                                      <p:to>
                                        <p:strVal val="visible"/>
                                      </p:to>
                                    </p:set>
                                    <p:animEffect transition="in" filter="fade">
                                      <p:cBhvr>
                                        <p:cTn id="16" dur="500"/>
                                        <p:tgtEl>
                                          <p:spTgt spid="23578"/>
                                        </p:tgtEl>
                                      </p:cBhvr>
                                    </p:animEffect>
                                  </p:childTnLst>
                                </p:cTn>
                              </p:par>
                              <p:par>
                                <p:cTn id="17" presetID="10" presetClass="entr" presetSubtype="0" fill="hold" nodeType="withEffect">
                                  <p:stCondLst>
                                    <p:cond delay="0"/>
                                  </p:stCondLst>
                                  <p:childTnLst>
                                    <p:set>
                                      <p:cBhvr>
                                        <p:cTn id="18" dur="1" fill="hold">
                                          <p:stCondLst>
                                            <p:cond delay="0"/>
                                          </p:stCondLst>
                                        </p:cTn>
                                        <p:tgtEl>
                                          <p:spTgt spid="23579"/>
                                        </p:tgtEl>
                                        <p:attrNameLst>
                                          <p:attrName>style.visibility</p:attrName>
                                        </p:attrNameLst>
                                      </p:cBhvr>
                                      <p:to>
                                        <p:strVal val="visible"/>
                                      </p:to>
                                    </p:set>
                                    <p:animEffect transition="in" filter="fade">
                                      <p:cBhvr>
                                        <p:cTn id="19" dur="500"/>
                                        <p:tgtEl>
                                          <p:spTgt spid="23579"/>
                                        </p:tgtEl>
                                      </p:cBhvr>
                                    </p:animEffect>
                                  </p:childTnLst>
                                </p:cTn>
                              </p:par>
                              <p:par>
                                <p:cTn id="20" presetID="10" presetClass="entr" presetSubtype="0" fill="hold" nodeType="withEffect">
                                  <p:stCondLst>
                                    <p:cond delay="0"/>
                                  </p:stCondLst>
                                  <p:childTnLst>
                                    <p:set>
                                      <p:cBhvr>
                                        <p:cTn id="21" dur="1" fill="hold">
                                          <p:stCondLst>
                                            <p:cond delay="0"/>
                                          </p:stCondLst>
                                        </p:cTn>
                                        <p:tgtEl>
                                          <p:spTgt spid="23580"/>
                                        </p:tgtEl>
                                        <p:attrNameLst>
                                          <p:attrName>style.visibility</p:attrName>
                                        </p:attrNameLst>
                                      </p:cBhvr>
                                      <p:to>
                                        <p:strVal val="visible"/>
                                      </p:to>
                                    </p:set>
                                    <p:animEffect transition="in" filter="fade">
                                      <p:cBhvr>
                                        <p:cTn id="22" dur="500"/>
                                        <p:tgtEl>
                                          <p:spTgt spid="235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33827"/>
                                        </p:tgtEl>
                                        <p:attrNameLst>
                                          <p:attrName>style.visibility</p:attrName>
                                        </p:attrNameLst>
                                      </p:cBhvr>
                                      <p:to>
                                        <p:strVal val="visible"/>
                                      </p:to>
                                    </p:set>
                                    <p:animEffect transition="in" filter="wipe(down)">
                                      <p:cBhvr>
                                        <p:cTn id="27" dur="500"/>
                                        <p:tgtEl>
                                          <p:spTgt spid="3338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P spid="2" grpId="0" animBg="1"/>
      <p:bldP spid="11" grpId="0" animBg="1"/>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33827" name="Group 3"/>
          <p:cNvGraphicFramePr>
            <a:graphicFrameLocks noGrp="1"/>
          </p:cNvGraphicFramePr>
          <p:nvPr>
            <p:ph sz="half" idx="2"/>
            <p:extLst/>
          </p:nvPr>
        </p:nvGraphicFramePr>
        <p:xfrm>
          <a:off x="2927350" y="3141663"/>
          <a:ext cx="6624637" cy="796926"/>
        </p:xfrm>
        <a:graphic>
          <a:graphicData uri="http://schemas.openxmlformats.org/drawingml/2006/table">
            <a:tbl>
              <a:tblPr/>
              <a:tblGrid>
                <a:gridCol w="1600200">
                  <a:extLst>
                    <a:ext uri="{9D8B030D-6E8A-4147-A177-3AD203B41FA5}">
                      <a16:colId xmlns:a16="http://schemas.microsoft.com/office/drawing/2014/main" val="20000"/>
                    </a:ext>
                  </a:extLst>
                </a:gridCol>
                <a:gridCol w="1044575">
                  <a:extLst>
                    <a:ext uri="{9D8B030D-6E8A-4147-A177-3AD203B41FA5}">
                      <a16:colId xmlns:a16="http://schemas.microsoft.com/office/drawing/2014/main" val="20001"/>
                    </a:ext>
                  </a:extLst>
                </a:gridCol>
                <a:gridCol w="1327150">
                  <a:extLst>
                    <a:ext uri="{9D8B030D-6E8A-4147-A177-3AD203B41FA5}">
                      <a16:colId xmlns:a16="http://schemas.microsoft.com/office/drawing/2014/main" val="20002"/>
                    </a:ext>
                  </a:extLst>
                </a:gridCol>
                <a:gridCol w="1325562">
                  <a:extLst>
                    <a:ext uri="{9D8B030D-6E8A-4147-A177-3AD203B41FA5}">
                      <a16:colId xmlns:a16="http://schemas.microsoft.com/office/drawing/2014/main" val="20003"/>
                    </a:ext>
                  </a:extLst>
                </a:gridCol>
                <a:gridCol w="1327150">
                  <a:extLst>
                    <a:ext uri="{9D8B030D-6E8A-4147-A177-3AD203B41FA5}">
                      <a16:colId xmlns:a16="http://schemas.microsoft.com/office/drawing/2014/main" val="20004"/>
                    </a:ext>
                  </a:extLst>
                </a:gridCol>
              </a:tblGrid>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823913"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2319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39888"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关键字</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22</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48</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86</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指针</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19(n+1)</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5863"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DE3F26DE-F9B0-4CA3-9CF2-2E5799B116D4}"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149</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333848" name="Text Box 24"/>
          <p:cNvSpPr txBox="1">
            <a:spLocks noChangeArrowheads="1"/>
          </p:cNvSpPr>
          <p:nvPr/>
        </p:nvSpPr>
        <p:spPr bwMode="auto">
          <a:xfrm>
            <a:off x="2568575" y="4270375"/>
            <a:ext cx="8032750" cy="4619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defRPr/>
            </a:pPr>
            <a:r>
              <a:rPr kumimoji="1" lang="en-US" altLang="zh-CN" b="1" dirty="0">
                <a:solidFill>
                  <a:srgbClr val="F03B10"/>
                </a:solidFill>
                <a:effectLst>
                  <a:outerShdw blurRad="38100" dist="38100" dir="2700000" algn="tl">
                    <a:srgbClr val="C0C0C0"/>
                  </a:outerShdw>
                </a:effectLst>
                <a:latin typeface="Times New Roman" panose="02020603050405020304" pitchFamily="18" charset="0"/>
              </a:rPr>
              <a:t>22, 12, 13, 8, 9, 20</a:t>
            </a:r>
            <a:r>
              <a:rPr kumimoji="1" lang="en-US" altLang="zh-CN" b="1" dirty="0">
                <a:solidFill>
                  <a:srgbClr val="FFFFCC"/>
                </a:solidFill>
                <a:effectLst>
                  <a:outerShdw blurRad="38100" dist="38100" dir="2700000" algn="tl">
                    <a:srgbClr val="C0C0C0"/>
                  </a:outerShdw>
                </a:effectLst>
                <a:latin typeface="Times New Roman" panose="02020603050405020304" pitchFamily="18" charset="0"/>
              </a:rPr>
              <a:t>, </a:t>
            </a:r>
            <a:r>
              <a:rPr kumimoji="1" lang="en-US" altLang="zh-CN" b="1" dirty="0">
                <a:solidFill>
                  <a:srgbClr val="0070C0"/>
                </a:solidFill>
                <a:effectLst>
                  <a:outerShdw blurRad="38100" dist="38100" dir="2700000" algn="tl">
                    <a:srgbClr val="C0C0C0"/>
                  </a:outerShdw>
                </a:effectLst>
                <a:latin typeface="Times New Roman" panose="02020603050405020304" pitchFamily="18" charset="0"/>
              </a:rPr>
              <a:t>33, 42, 44, 38, 24, 48, </a:t>
            </a:r>
            <a:r>
              <a:rPr kumimoji="1" lang="en-US" altLang="zh-CN" b="1" dirty="0">
                <a:solidFill>
                  <a:srgbClr val="00B050"/>
                </a:solidFill>
                <a:effectLst>
                  <a:outerShdw blurRad="38100" dist="38100" dir="2700000" algn="tl">
                    <a:srgbClr val="C0C0C0"/>
                  </a:outerShdw>
                </a:effectLst>
                <a:latin typeface="Times New Roman" panose="02020603050405020304" pitchFamily="18" charset="0"/>
              </a:rPr>
              <a:t>60, 58, 74, 49, 86, 53</a:t>
            </a:r>
          </a:p>
        </p:txBody>
      </p:sp>
      <p:sp>
        <p:nvSpPr>
          <p:cNvPr id="35865" name="Line 25"/>
          <p:cNvSpPr>
            <a:spLocks noChangeShapeType="1"/>
          </p:cNvSpPr>
          <p:nvPr/>
        </p:nvSpPr>
        <p:spPr bwMode="auto">
          <a:xfrm flipH="1">
            <a:off x="2949575" y="3863975"/>
            <a:ext cx="1706563"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35866" name="Line 26"/>
          <p:cNvSpPr>
            <a:spLocks noChangeShapeType="1"/>
          </p:cNvSpPr>
          <p:nvPr/>
        </p:nvSpPr>
        <p:spPr bwMode="auto">
          <a:xfrm flipH="1">
            <a:off x="5387975" y="3863975"/>
            <a:ext cx="636588"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35867" name="Line 27"/>
          <p:cNvSpPr>
            <a:spLocks noChangeShapeType="1"/>
          </p:cNvSpPr>
          <p:nvPr/>
        </p:nvSpPr>
        <p:spPr bwMode="auto">
          <a:xfrm>
            <a:off x="7608888" y="3863975"/>
            <a:ext cx="446087"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3" name="文本框 2"/>
          <p:cNvSpPr txBox="1">
            <a:spLocks noChangeArrowheads="1"/>
          </p:cNvSpPr>
          <p:nvPr/>
        </p:nvSpPr>
        <p:spPr bwMode="auto">
          <a:xfrm>
            <a:off x="4970250" y="2086303"/>
            <a:ext cx="2861681" cy="523220"/>
          </a:xfrm>
          <a:prstGeom prst="rect">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0"/>
              </a:spcBef>
              <a:spcAft>
                <a:spcPct val="0"/>
              </a:spcAft>
              <a:buClrTx/>
              <a:buFontTx/>
              <a:buNone/>
              <a:defRPr/>
            </a:pPr>
            <a:r>
              <a:rPr lang="zh-CN" altLang="en-US" b="0">
                <a:solidFill>
                  <a:srgbClr val="010000"/>
                </a:solidFill>
                <a:latin typeface="微软雅黑" panose="020B0503020204020204" pitchFamily="34" charset="-122"/>
                <a:ea typeface="微软雅黑" panose="020B0503020204020204" pitchFamily="34" charset="-122"/>
              </a:rPr>
              <a:t>查找关键字</a:t>
            </a:r>
            <a:r>
              <a:rPr lang="en-US" altLang="zh-CN" b="0">
                <a:solidFill>
                  <a:srgbClr val="010000"/>
                </a:solidFill>
                <a:latin typeface="微软雅黑" panose="020B0503020204020204" pitchFamily="34" charset="-122"/>
                <a:ea typeface="微软雅黑" panose="020B0503020204020204" pitchFamily="34" charset="-122"/>
              </a:rPr>
              <a:t>k=38</a:t>
            </a:r>
            <a:endParaRPr lang="zh-CN" altLang="en-US" b="0">
              <a:solidFill>
                <a:srgbClr val="010000"/>
              </a:solidFill>
              <a:latin typeface="微软雅黑" panose="020B0503020204020204" pitchFamily="34" charset="-122"/>
              <a:ea typeface="微软雅黑" panose="020B0503020204020204" pitchFamily="34" charset="-122"/>
            </a:endParaRPr>
          </a:p>
        </p:txBody>
      </p:sp>
      <p:sp>
        <p:nvSpPr>
          <p:cNvPr id="11" name="Rectangle 2"/>
          <p:cNvSpPr>
            <a:spLocks noGrp="1" noChangeArrowheads="1"/>
          </p:cNvSpPr>
          <p:nvPr>
            <p:ph type="body" sz="half" idx="1"/>
          </p:nvPr>
        </p:nvSpPr>
        <p:spPr>
          <a:xfrm>
            <a:off x="839317" y="980728"/>
            <a:ext cx="2088033" cy="832693"/>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Autofit/>
          </a:bodyPr>
          <a:lstStyle/>
          <a:p>
            <a:pPr marL="0" indent="0" algn="ctr" eaLnBrk="1" fontAlgn="auto" hangingPunct="1">
              <a:lnSpc>
                <a:spcPct val="90000"/>
              </a:lnSpc>
              <a:spcBef>
                <a:spcPct val="0"/>
              </a:spcBef>
              <a:spcAft>
                <a:spcPts val="0"/>
              </a:spcAft>
              <a:buFontTx/>
              <a:buNone/>
            </a:pPr>
            <a:endPar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a:p>
            <a:pPr marL="0" indent="0" algn="ctr" eaLnBrk="1" fontAlgn="auto" hangingPunct="1">
              <a:lnSpc>
                <a:spcPct val="90000"/>
              </a:lnSpc>
              <a:spcBef>
                <a:spcPct val="0"/>
              </a:spcBef>
              <a:spcAft>
                <a:spcPts val="0"/>
              </a:spcAft>
              <a:buFontTx/>
              <a:buNone/>
            </a:pPr>
            <a:r>
              <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 </a:t>
            </a: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例子：</a:t>
            </a:r>
          </a:p>
        </p:txBody>
      </p:sp>
    </p:spTree>
    <p:extLst>
      <p:ext uri="{BB962C8B-B14F-4D97-AF65-F5344CB8AC3E}">
        <p14:creationId xmlns:p14="http://schemas.microsoft.com/office/powerpoint/2010/main" val="319669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1" nodeType="clickEffect">
                                  <p:stCondLst>
                                    <p:cond delay="0"/>
                                  </p:stCondLst>
                                  <p:childTnLst>
                                    <p:animEffect transition="out" filter="fade">
                                      <p:cBhvr>
                                        <p:cTn id="13" dur="500" tmFilter="0, 0; .2, .5; .8, .5; 1, 0"/>
                                        <p:tgtEl>
                                          <p:spTgt spid="3"/>
                                        </p:tgtEl>
                                      </p:cBhvr>
                                    </p:animEffect>
                                    <p:animScale>
                                      <p:cBhvr>
                                        <p:cTn id="14"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a:grpSpLocks/>
          </p:cNvGrpSpPr>
          <p:nvPr/>
        </p:nvGrpSpPr>
        <p:grpSpPr bwMode="auto">
          <a:xfrm>
            <a:off x="2495550" y="4076700"/>
            <a:ext cx="1905000" cy="1752600"/>
            <a:chOff x="3600" y="2304"/>
            <a:chExt cx="1944" cy="1728"/>
          </a:xfrm>
        </p:grpSpPr>
        <p:sp>
          <p:nvSpPr>
            <p:cNvPr id="5" name="AutoShape 6"/>
            <p:cNvSpPr>
              <a:spLocks noChangeArrowheads="1"/>
            </p:cNvSpPr>
            <p:nvPr/>
          </p:nvSpPr>
          <p:spPr bwMode="auto">
            <a:xfrm flipH="1">
              <a:off x="3600" y="3259"/>
              <a:ext cx="742" cy="773"/>
            </a:xfrm>
            <a:prstGeom prst="rtTriangle">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 name="Group 7"/>
            <p:cNvGrpSpPr>
              <a:grpSpLocks/>
            </p:cNvGrpSpPr>
            <p:nvPr/>
          </p:nvGrpSpPr>
          <p:grpSpPr bwMode="auto">
            <a:xfrm>
              <a:off x="3600" y="3195"/>
              <a:ext cx="816" cy="837"/>
              <a:chOff x="576" y="3312"/>
              <a:chExt cx="528" cy="624"/>
            </a:xfrm>
          </p:grpSpPr>
          <p:sp>
            <p:nvSpPr>
              <p:cNvPr id="59" name="Freeform 8"/>
              <p:cNvSpPr>
                <a:spLocks/>
              </p:cNvSpPr>
              <p:nvPr/>
            </p:nvSpPr>
            <p:spPr bwMode="auto">
              <a:xfrm>
                <a:off x="576" y="3312"/>
                <a:ext cx="528" cy="624"/>
              </a:xfrm>
              <a:custGeom>
                <a:avLst/>
                <a:gdLst>
                  <a:gd name="T0" fmla="*/ 528 w 528"/>
                  <a:gd name="T1" fmla="*/ 0 h 624"/>
                  <a:gd name="T2" fmla="*/ 384 w 528"/>
                  <a:gd name="T3" fmla="*/ 96 h 624"/>
                  <a:gd name="T4" fmla="*/ 192 w 528"/>
                  <a:gd name="T5" fmla="*/ 336 h 624"/>
                  <a:gd name="T6" fmla="*/ 0 w 528"/>
                  <a:gd name="T7" fmla="*/ 624 h 624"/>
                </a:gdLst>
                <a:ahLst/>
                <a:cxnLst>
                  <a:cxn ang="0">
                    <a:pos x="T0" y="T1"/>
                  </a:cxn>
                  <a:cxn ang="0">
                    <a:pos x="T2" y="T3"/>
                  </a:cxn>
                  <a:cxn ang="0">
                    <a:pos x="T4" y="T5"/>
                  </a:cxn>
                  <a:cxn ang="0">
                    <a:pos x="T6" y="T7"/>
                  </a:cxn>
                </a:cxnLst>
                <a:rect l="0" t="0" r="r" b="b"/>
                <a:pathLst>
                  <a:path w="528" h="624">
                    <a:moveTo>
                      <a:pt x="528" y="0"/>
                    </a:moveTo>
                    <a:cubicBezTo>
                      <a:pt x="484" y="20"/>
                      <a:pt x="440" y="40"/>
                      <a:pt x="384" y="96"/>
                    </a:cubicBezTo>
                    <a:cubicBezTo>
                      <a:pt x="328" y="152"/>
                      <a:pt x="256" y="248"/>
                      <a:pt x="192" y="336"/>
                    </a:cubicBezTo>
                    <a:cubicBezTo>
                      <a:pt x="128" y="424"/>
                      <a:pt x="64" y="524"/>
                      <a:pt x="0" y="624"/>
                    </a:cubicBezTo>
                  </a:path>
                </a:pathLst>
              </a:custGeom>
              <a:solidFill>
                <a:schemeClr val="tx1"/>
              </a:solidFill>
              <a:ln w="9525">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Freeform 9"/>
              <p:cNvSpPr>
                <a:spLocks/>
              </p:cNvSpPr>
              <p:nvPr/>
            </p:nvSpPr>
            <p:spPr bwMode="auto">
              <a:xfrm>
                <a:off x="672" y="3696"/>
                <a:ext cx="192" cy="240"/>
              </a:xfrm>
              <a:custGeom>
                <a:avLst/>
                <a:gdLst>
                  <a:gd name="T0" fmla="*/ 192 w 192"/>
                  <a:gd name="T1" fmla="*/ 0 h 240"/>
                  <a:gd name="T2" fmla="*/ 96 w 192"/>
                  <a:gd name="T3" fmla="*/ 48 h 240"/>
                  <a:gd name="T4" fmla="*/ 48 w 192"/>
                  <a:gd name="T5" fmla="*/ 144 h 240"/>
                  <a:gd name="T6" fmla="*/ 0 w 192"/>
                  <a:gd name="T7" fmla="*/ 240 h 240"/>
                </a:gdLst>
                <a:ahLst/>
                <a:cxnLst>
                  <a:cxn ang="0">
                    <a:pos x="T0" y="T1"/>
                  </a:cxn>
                  <a:cxn ang="0">
                    <a:pos x="T2" y="T3"/>
                  </a:cxn>
                  <a:cxn ang="0">
                    <a:pos x="T4" y="T5"/>
                  </a:cxn>
                  <a:cxn ang="0">
                    <a:pos x="T6" y="T7"/>
                  </a:cxn>
                </a:cxnLst>
                <a:rect l="0" t="0" r="r" b="b"/>
                <a:pathLst>
                  <a:path w="192" h="240">
                    <a:moveTo>
                      <a:pt x="192" y="0"/>
                    </a:moveTo>
                    <a:cubicBezTo>
                      <a:pt x="156" y="12"/>
                      <a:pt x="120" y="24"/>
                      <a:pt x="96" y="48"/>
                    </a:cubicBezTo>
                    <a:cubicBezTo>
                      <a:pt x="72" y="72"/>
                      <a:pt x="64" y="112"/>
                      <a:pt x="48" y="144"/>
                    </a:cubicBezTo>
                    <a:cubicBezTo>
                      <a:pt x="32" y="176"/>
                      <a:pt x="16" y="208"/>
                      <a:pt x="0" y="240"/>
                    </a:cubicBezTo>
                  </a:path>
                </a:pathLst>
              </a:custGeom>
              <a:solidFill>
                <a:schemeClr val="tx1"/>
              </a:solidFill>
              <a:ln w="9525">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10"/>
              <p:cNvSpPr>
                <a:spLocks noChangeShapeType="1"/>
              </p:cNvSpPr>
              <p:nvPr/>
            </p:nvSpPr>
            <p:spPr bwMode="auto">
              <a:xfrm>
                <a:off x="576" y="3936"/>
                <a:ext cx="288" cy="0"/>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 name="Freeform 11"/>
            <p:cNvSpPr>
              <a:spLocks/>
            </p:cNvSpPr>
            <p:nvPr/>
          </p:nvSpPr>
          <p:spPr bwMode="auto">
            <a:xfrm>
              <a:off x="4388" y="2304"/>
              <a:ext cx="1115" cy="1103"/>
            </a:xfrm>
            <a:custGeom>
              <a:avLst/>
              <a:gdLst>
                <a:gd name="T0" fmla="*/ 0 w 1442"/>
                <a:gd name="T1" fmla="*/ 1375 h 1645"/>
                <a:gd name="T2" fmla="*/ 140 w 1442"/>
                <a:gd name="T3" fmla="*/ 1196 h 1645"/>
                <a:gd name="T4" fmla="*/ 238 w 1442"/>
                <a:gd name="T5" fmla="*/ 1089 h 1645"/>
                <a:gd name="T6" fmla="*/ 300 w 1442"/>
                <a:gd name="T7" fmla="*/ 1011 h 1645"/>
                <a:gd name="T8" fmla="*/ 305 w 1442"/>
                <a:gd name="T9" fmla="*/ 918 h 1645"/>
                <a:gd name="T10" fmla="*/ 276 w 1442"/>
                <a:gd name="T11" fmla="*/ 840 h 1645"/>
                <a:gd name="T12" fmla="*/ 233 w 1442"/>
                <a:gd name="T13" fmla="*/ 773 h 1645"/>
                <a:gd name="T14" fmla="*/ 213 w 1442"/>
                <a:gd name="T15" fmla="*/ 710 h 1645"/>
                <a:gd name="T16" fmla="*/ 191 w 1442"/>
                <a:gd name="T17" fmla="*/ 663 h 1645"/>
                <a:gd name="T18" fmla="*/ 170 w 1442"/>
                <a:gd name="T19" fmla="*/ 554 h 1645"/>
                <a:gd name="T20" fmla="*/ 172 w 1442"/>
                <a:gd name="T21" fmla="*/ 485 h 1645"/>
                <a:gd name="T22" fmla="*/ 182 w 1442"/>
                <a:gd name="T23" fmla="*/ 387 h 1645"/>
                <a:gd name="T24" fmla="*/ 211 w 1442"/>
                <a:gd name="T25" fmla="*/ 304 h 1645"/>
                <a:gd name="T26" fmla="*/ 257 w 1442"/>
                <a:gd name="T27" fmla="*/ 216 h 1645"/>
                <a:gd name="T28" fmla="*/ 305 w 1442"/>
                <a:gd name="T29" fmla="*/ 165 h 1645"/>
                <a:gd name="T30" fmla="*/ 379 w 1442"/>
                <a:gd name="T31" fmla="*/ 97 h 1645"/>
                <a:gd name="T32" fmla="*/ 484 w 1442"/>
                <a:gd name="T33" fmla="*/ 48 h 1645"/>
                <a:gd name="T34" fmla="*/ 577 w 1442"/>
                <a:gd name="T35" fmla="*/ 22 h 1645"/>
                <a:gd name="T36" fmla="*/ 689 w 1442"/>
                <a:gd name="T37" fmla="*/ 1 h 1645"/>
                <a:gd name="T38" fmla="*/ 801 w 1442"/>
                <a:gd name="T39" fmla="*/ 0 h 1645"/>
                <a:gd name="T40" fmla="*/ 891 w 1442"/>
                <a:gd name="T41" fmla="*/ 8 h 1645"/>
                <a:gd name="T42" fmla="*/ 1003 w 1442"/>
                <a:gd name="T43" fmla="*/ 34 h 1645"/>
                <a:gd name="T44" fmla="*/ 1108 w 1442"/>
                <a:gd name="T45" fmla="*/ 71 h 1645"/>
                <a:gd name="T46" fmla="*/ 1183 w 1442"/>
                <a:gd name="T47" fmla="*/ 112 h 1645"/>
                <a:gd name="T48" fmla="*/ 1271 w 1442"/>
                <a:gd name="T49" fmla="*/ 182 h 1645"/>
                <a:gd name="T50" fmla="*/ 1344 w 1442"/>
                <a:gd name="T51" fmla="*/ 273 h 1645"/>
                <a:gd name="T52" fmla="*/ 1393 w 1442"/>
                <a:gd name="T53" fmla="*/ 366 h 1645"/>
                <a:gd name="T54" fmla="*/ 1425 w 1442"/>
                <a:gd name="T55" fmla="*/ 433 h 1645"/>
                <a:gd name="T56" fmla="*/ 1442 w 1442"/>
                <a:gd name="T57" fmla="*/ 551 h 1645"/>
                <a:gd name="T58" fmla="*/ 1437 w 1442"/>
                <a:gd name="T59" fmla="*/ 674 h 1645"/>
                <a:gd name="T60" fmla="*/ 1426 w 1442"/>
                <a:gd name="T61" fmla="*/ 768 h 1645"/>
                <a:gd name="T62" fmla="*/ 1393 w 1442"/>
                <a:gd name="T63" fmla="*/ 891 h 1645"/>
                <a:gd name="T64" fmla="*/ 1350 w 1442"/>
                <a:gd name="T65" fmla="*/ 1015 h 1645"/>
                <a:gd name="T66" fmla="*/ 1297 w 1442"/>
                <a:gd name="T67" fmla="*/ 1109 h 1645"/>
                <a:gd name="T68" fmla="*/ 1226 w 1442"/>
                <a:gd name="T69" fmla="*/ 1210 h 1645"/>
                <a:gd name="T70" fmla="*/ 1141 w 1442"/>
                <a:gd name="T71" fmla="*/ 1272 h 1645"/>
                <a:gd name="T72" fmla="*/ 1056 w 1442"/>
                <a:gd name="T73" fmla="*/ 1304 h 1645"/>
                <a:gd name="T74" fmla="*/ 962 w 1442"/>
                <a:gd name="T75" fmla="*/ 1324 h 1645"/>
                <a:gd name="T76" fmla="*/ 879 w 1442"/>
                <a:gd name="T77" fmla="*/ 1323 h 1645"/>
                <a:gd name="T78" fmla="*/ 811 w 1442"/>
                <a:gd name="T79" fmla="*/ 1298 h 1645"/>
                <a:gd name="T80" fmla="*/ 752 w 1442"/>
                <a:gd name="T81" fmla="*/ 1265 h 1645"/>
                <a:gd name="T82" fmla="*/ 724 w 1442"/>
                <a:gd name="T83" fmla="*/ 1254 h 1645"/>
                <a:gd name="T84" fmla="*/ 748 w 1442"/>
                <a:gd name="T85" fmla="*/ 1319 h 1645"/>
                <a:gd name="T86" fmla="*/ 791 w 1442"/>
                <a:gd name="T87" fmla="*/ 1381 h 1645"/>
                <a:gd name="T88" fmla="*/ 811 w 1442"/>
                <a:gd name="T89" fmla="*/ 1469 h 1645"/>
                <a:gd name="T90" fmla="*/ 811 w 1442"/>
                <a:gd name="T91" fmla="*/ 1645 h 1645"/>
                <a:gd name="T92" fmla="*/ 625 w 1442"/>
                <a:gd name="T93" fmla="*/ 1631 h 1645"/>
                <a:gd name="T94" fmla="*/ 441 w 1442"/>
                <a:gd name="T95" fmla="*/ 1557 h 1645"/>
                <a:gd name="T96" fmla="*/ 305 w 1442"/>
                <a:gd name="T97" fmla="*/ 1474 h 1645"/>
                <a:gd name="T98" fmla="*/ 0 w 1442"/>
                <a:gd name="T99" fmla="*/ 1375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42" h="1645">
                  <a:moveTo>
                    <a:pt x="0" y="1375"/>
                  </a:moveTo>
                  <a:lnTo>
                    <a:pt x="140" y="1196"/>
                  </a:lnTo>
                  <a:lnTo>
                    <a:pt x="238" y="1089"/>
                  </a:lnTo>
                  <a:lnTo>
                    <a:pt x="300" y="1011"/>
                  </a:lnTo>
                  <a:lnTo>
                    <a:pt x="305" y="918"/>
                  </a:lnTo>
                  <a:lnTo>
                    <a:pt x="276" y="840"/>
                  </a:lnTo>
                  <a:lnTo>
                    <a:pt x="233" y="773"/>
                  </a:lnTo>
                  <a:lnTo>
                    <a:pt x="213" y="710"/>
                  </a:lnTo>
                  <a:lnTo>
                    <a:pt x="191" y="663"/>
                  </a:lnTo>
                  <a:lnTo>
                    <a:pt x="170" y="554"/>
                  </a:lnTo>
                  <a:lnTo>
                    <a:pt x="172" y="485"/>
                  </a:lnTo>
                  <a:lnTo>
                    <a:pt x="182" y="387"/>
                  </a:lnTo>
                  <a:lnTo>
                    <a:pt x="211" y="304"/>
                  </a:lnTo>
                  <a:lnTo>
                    <a:pt x="257" y="216"/>
                  </a:lnTo>
                  <a:lnTo>
                    <a:pt x="305" y="165"/>
                  </a:lnTo>
                  <a:lnTo>
                    <a:pt x="379" y="97"/>
                  </a:lnTo>
                  <a:lnTo>
                    <a:pt x="484" y="48"/>
                  </a:lnTo>
                  <a:lnTo>
                    <a:pt x="577" y="22"/>
                  </a:lnTo>
                  <a:lnTo>
                    <a:pt x="689" y="1"/>
                  </a:lnTo>
                  <a:lnTo>
                    <a:pt x="801" y="0"/>
                  </a:lnTo>
                  <a:lnTo>
                    <a:pt x="891" y="8"/>
                  </a:lnTo>
                  <a:lnTo>
                    <a:pt x="1003" y="34"/>
                  </a:lnTo>
                  <a:lnTo>
                    <a:pt x="1108" y="71"/>
                  </a:lnTo>
                  <a:lnTo>
                    <a:pt x="1183" y="112"/>
                  </a:lnTo>
                  <a:lnTo>
                    <a:pt x="1271" y="182"/>
                  </a:lnTo>
                  <a:lnTo>
                    <a:pt x="1344" y="273"/>
                  </a:lnTo>
                  <a:lnTo>
                    <a:pt x="1393" y="366"/>
                  </a:lnTo>
                  <a:lnTo>
                    <a:pt x="1425" y="433"/>
                  </a:lnTo>
                  <a:lnTo>
                    <a:pt x="1442" y="551"/>
                  </a:lnTo>
                  <a:lnTo>
                    <a:pt x="1437" y="674"/>
                  </a:lnTo>
                  <a:lnTo>
                    <a:pt x="1426" y="768"/>
                  </a:lnTo>
                  <a:lnTo>
                    <a:pt x="1393" y="891"/>
                  </a:lnTo>
                  <a:lnTo>
                    <a:pt x="1350" y="1015"/>
                  </a:lnTo>
                  <a:lnTo>
                    <a:pt x="1297" y="1109"/>
                  </a:lnTo>
                  <a:lnTo>
                    <a:pt x="1226" y="1210"/>
                  </a:lnTo>
                  <a:lnTo>
                    <a:pt x="1141" y="1272"/>
                  </a:lnTo>
                  <a:lnTo>
                    <a:pt x="1056" y="1304"/>
                  </a:lnTo>
                  <a:lnTo>
                    <a:pt x="962" y="1324"/>
                  </a:lnTo>
                  <a:lnTo>
                    <a:pt x="879" y="1323"/>
                  </a:lnTo>
                  <a:lnTo>
                    <a:pt x="811" y="1298"/>
                  </a:lnTo>
                  <a:lnTo>
                    <a:pt x="752" y="1265"/>
                  </a:lnTo>
                  <a:lnTo>
                    <a:pt x="724" y="1254"/>
                  </a:lnTo>
                  <a:lnTo>
                    <a:pt x="748" y="1319"/>
                  </a:lnTo>
                  <a:lnTo>
                    <a:pt x="791" y="1381"/>
                  </a:lnTo>
                  <a:lnTo>
                    <a:pt x="811" y="1469"/>
                  </a:lnTo>
                  <a:lnTo>
                    <a:pt x="811" y="1645"/>
                  </a:lnTo>
                  <a:lnTo>
                    <a:pt x="625" y="1631"/>
                  </a:lnTo>
                  <a:lnTo>
                    <a:pt x="441" y="1557"/>
                  </a:lnTo>
                  <a:lnTo>
                    <a:pt x="305" y="1474"/>
                  </a:lnTo>
                  <a:lnTo>
                    <a:pt x="0" y="1375"/>
                  </a:lnTo>
                  <a:close/>
                </a:path>
              </a:pathLst>
            </a:custGeom>
            <a:solidFill>
              <a:srgbClr val="E0A080"/>
            </a:solidFill>
            <a:ln w="6350">
              <a:solidFill>
                <a:srgbClr val="000000"/>
              </a:solidFill>
              <a:prstDash val="solid"/>
              <a:round/>
              <a:headEnd/>
              <a:tailEnd/>
            </a:ln>
          </p:spPr>
          <p:txBody>
            <a:bodyPr/>
            <a:lstStyle/>
            <a:p>
              <a:endParaRPr lang="zh-CN" altLang="en-US"/>
            </a:p>
          </p:txBody>
        </p:sp>
        <p:grpSp>
          <p:nvGrpSpPr>
            <p:cNvPr id="8" name="Group 12"/>
            <p:cNvGrpSpPr>
              <a:grpSpLocks/>
            </p:cNvGrpSpPr>
            <p:nvPr/>
          </p:nvGrpSpPr>
          <p:grpSpPr bwMode="auto">
            <a:xfrm>
              <a:off x="4667" y="2307"/>
              <a:ext cx="640" cy="204"/>
              <a:chOff x="1314" y="2649"/>
              <a:chExt cx="414" cy="152"/>
            </a:xfrm>
          </p:grpSpPr>
          <p:sp>
            <p:nvSpPr>
              <p:cNvPr id="57" name="Freeform 13"/>
              <p:cNvSpPr>
                <a:spLocks/>
              </p:cNvSpPr>
              <p:nvPr/>
            </p:nvSpPr>
            <p:spPr bwMode="auto">
              <a:xfrm>
                <a:off x="1344" y="2671"/>
                <a:ext cx="384" cy="130"/>
              </a:xfrm>
              <a:custGeom>
                <a:avLst/>
                <a:gdLst>
                  <a:gd name="T0" fmla="*/ 0 w 768"/>
                  <a:gd name="T1" fmla="*/ 259 h 259"/>
                  <a:gd name="T2" fmla="*/ 64 w 768"/>
                  <a:gd name="T3" fmla="*/ 176 h 259"/>
                  <a:gd name="T4" fmla="*/ 140 w 768"/>
                  <a:gd name="T5" fmla="*/ 115 h 259"/>
                  <a:gd name="T6" fmla="*/ 229 w 768"/>
                  <a:gd name="T7" fmla="*/ 64 h 259"/>
                  <a:gd name="T8" fmla="*/ 321 w 768"/>
                  <a:gd name="T9" fmla="*/ 29 h 259"/>
                  <a:gd name="T10" fmla="*/ 427 w 768"/>
                  <a:gd name="T11" fmla="*/ 11 h 259"/>
                  <a:gd name="T12" fmla="*/ 556 w 768"/>
                  <a:gd name="T13" fmla="*/ 0 h 259"/>
                  <a:gd name="T14" fmla="*/ 649 w 768"/>
                  <a:gd name="T15" fmla="*/ 16 h 259"/>
                  <a:gd name="T16" fmla="*/ 768 w 768"/>
                  <a:gd name="T17" fmla="*/ 56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8" h="259">
                    <a:moveTo>
                      <a:pt x="0" y="259"/>
                    </a:moveTo>
                    <a:lnTo>
                      <a:pt x="64" y="176"/>
                    </a:lnTo>
                    <a:lnTo>
                      <a:pt x="140" y="115"/>
                    </a:lnTo>
                    <a:lnTo>
                      <a:pt x="229" y="64"/>
                    </a:lnTo>
                    <a:lnTo>
                      <a:pt x="321" y="29"/>
                    </a:lnTo>
                    <a:lnTo>
                      <a:pt x="427" y="11"/>
                    </a:lnTo>
                    <a:lnTo>
                      <a:pt x="556" y="0"/>
                    </a:lnTo>
                    <a:lnTo>
                      <a:pt x="649" y="16"/>
                    </a:lnTo>
                    <a:lnTo>
                      <a:pt x="768" y="56"/>
                    </a:lnTo>
                  </a:path>
                </a:pathLst>
              </a:custGeom>
              <a:noFill/>
              <a:ln w="6350">
                <a:solidFill>
                  <a:srgbClr val="804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Freeform 14"/>
              <p:cNvSpPr>
                <a:spLocks/>
              </p:cNvSpPr>
              <p:nvPr/>
            </p:nvSpPr>
            <p:spPr bwMode="auto">
              <a:xfrm>
                <a:off x="1314" y="2649"/>
                <a:ext cx="389" cy="142"/>
              </a:xfrm>
              <a:custGeom>
                <a:avLst/>
                <a:gdLst>
                  <a:gd name="T0" fmla="*/ 0 w 776"/>
                  <a:gd name="T1" fmla="*/ 285 h 285"/>
                  <a:gd name="T2" fmla="*/ 40 w 776"/>
                  <a:gd name="T3" fmla="*/ 205 h 285"/>
                  <a:gd name="T4" fmla="*/ 88 w 776"/>
                  <a:gd name="T5" fmla="*/ 141 h 285"/>
                  <a:gd name="T6" fmla="*/ 147 w 776"/>
                  <a:gd name="T7" fmla="*/ 84 h 285"/>
                  <a:gd name="T8" fmla="*/ 227 w 776"/>
                  <a:gd name="T9" fmla="*/ 35 h 285"/>
                  <a:gd name="T10" fmla="*/ 341 w 776"/>
                  <a:gd name="T11" fmla="*/ 5 h 285"/>
                  <a:gd name="T12" fmla="*/ 450 w 776"/>
                  <a:gd name="T13" fmla="*/ 0 h 285"/>
                  <a:gd name="T14" fmla="*/ 568 w 776"/>
                  <a:gd name="T15" fmla="*/ 14 h 285"/>
                  <a:gd name="T16" fmla="*/ 668 w 776"/>
                  <a:gd name="T17" fmla="*/ 38 h 285"/>
                  <a:gd name="T18" fmla="*/ 726 w 776"/>
                  <a:gd name="T19" fmla="*/ 62 h 285"/>
                  <a:gd name="T20" fmla="*/ 776 w 776"/>
                  <a:gd name="T21" fmla="*/ 8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285">
                    <a:moveTo>
                      <a:pt x="0" y="285"/>
                    </a:moveTo>
                    <a:lnTo>
                      <a:pt x="40" y="205"/>
                    </a:lnTo>
                    <a:lnTo>
                      <a:pt x="88" y="141"/>
                    </a:lnTo>
                    <a:lnTo>
                      <a:pt x="147" y="84"/>
                    </a:lnTo>
                    <a:lnTo>
                      <a:pt x="227" y="35"/>
                    </a:lnTo>
                    <a:lnTo>
                      <a:pt x="341" y="5"/>
                    </a:lnTo>
                    <a:lnTo>
                      <a:pt x="450" y="0"/>
                    </a:lnTo>
                    <a:lnTo>
                      <a:pt x="568" y="14"/>
                    </a:lnTo>
                    <a:lnTo>
                      <a:pt x="668" y="38"/>
                    </a:lnTo>
                    <a:lnTo>
                      <a:pt x="726" y="62"/>
                    </a:lnTo>
                    <a:lnTo>
                      <a:pt x="776" y="86"/>
                    </a:lnTo>
                  </a:path>
                </a:pathLst>
              </a:custGeom>
              <a:noFill/>
              <a:ln w="6350">
                <a:solidFill>
                  <a:srgbClr val="804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 name="Group 15"/>
            <p:cNvGrpSpPr>
              <a:grpSpLocks/>
            </p:cNvGrpSpPr>
            <p:nvPr/>
          </p:nvGrpSpPr>
          <p:grpSpPr bwMode="auto">
            <a:xfrm>
              <a:off x="4427" y="2433"/>
              <a:ext cx="974" cy="579"/>
              <a:chOff x="1159" y="2743"/>
              <a:chExt cx="630" cy="432"/>
            </a:xfrm>
          </p:grpSpPr>
          <p:grpSp>
            <p:nvGrpSpPr>
              <p:cNvPr id="42" name="Group 16"/>
              <p:cNvGrpSpPr>
                <a:grpSpLocks/>
              </p:cNvGrpSpPr>
              <p:nvPr/>
            </p:nvGrpSpPr>
            <p:grpSpPr bwMode="auto">
              <a:xfrm>
                <a:off x="1159" y="2743"/>
                <a:ext cx="225" cy="249"/>
                <a:chOff x="1159" y="2743"/>
                <a:chExt cx="225" cy="249"/>
              </a:xfrm>
            </p:grpSpPr>
            <p:sp>
              <p:nvSpPr>
                <p:cNvPr id="50" name="Freeform 17"/>
                <p:cNvSpPr>
                  <a:spLocks/>
                </p:cNvSpPr>
                <p:nvPr/>
              </p:nvSpPr>
              <p:spPr bwMode="auto">
                <a:xfrm>
                  <a:off x="1159" y="2743"/>
                  <a:ext cx="225" cy="249"/>
                </a:xfrm>
                <a:custGeom>
                  <a:avLst/>
                  <a:gdLst>
                    <a:gd name="T0" fmla="*/ 24 w 449"/>
                    <a:gd name="T1" fmla="*/ 408 h 498"/>
                    <a:gd name="T2" fmla="*/ 16 w 449"/>
                    <a:gd name="T3" fmla="*/ 215 h 498"/>
                    <a:gd name="T4" fmla="*/ 75 w 449"/>
                    <a:gd name="T5" fmla="*/ 93 h 498"/>
                    <a:gd name="T6" fmla="*/ 119 w 449"/>
                    <a:gd name="T7" fmla="*/ 23 h 498"/>
                    <a:gd name="T8" fmla="*/ 162 w 449"/>
                    <a:gd name="T9" fmla="*/ 0 h 498"/>
                    <a:gd name="T10" fmla="*/ 185 w 449"/>
                    <a:gd name="T11" fmla="*/ 44 h 498"/>
                    <a:gd name="T12" fmla="*/ 220 w 449"/>
                    <a:gd name="T13" fmla="*/ 25 h 498"/>
                    <a:gd name="T14" fmla="*/ 242 w 449"/>
                    <a:gd name="T15" fmla="*/ 70 h 498"/>
                    <a:gd name="T16" fmla="*/ 265 w 449"/>
                    <a:gd name="T17" fmla="*/ 99 h 498"/>
                    <a:gd name="T18" fmla="*/ 291 w 449"/>
                    <a:gd name="T19" fmla="*/ 126 h 498"/>
                    <a:gd name="T20" fmla="*/ 286 w 449"/>
                    <a:gd name="T21" fmla="*/ 168 h 498"/>
                    <a:gd name="T22" fmla="*/ 319 w 449"/>
                    <a:gd name="T23" fmla="*/ 142 h 498"/>
                    <a:gd name="T24" fmla="*/ 351 w 449"/>
                    <a:gd name="T25" fmla="*/ 166 h 498"/>
                    <a:gd name="T26" fmla="*/ 354 w 449"/>
                    <a:gd name="T27" fmla="*/ 200 h 498"/>
                    <a:gd name="T28" fmla="*/ 391 w 449"/>
                    <a:gd name="T29" fmla="*/ 205 h 498"/>
                    <a:gd name="T30" fmla="*/ 404 w 449"/>
                    <a:gd name="T31" fmla="*/ 245 h 498"/>
                    <a:gd name="T32" fmla="*/ 433 w 449"/>
                    <a:gd name="T33" fmla="*/ 283 h 498"/>
                    <a:gd name="T34" fmla="*/ 423 w 449"/>
                    <a:gd name="T35" fmla="*/ 366 h 498"/>
                    <a:gd name="T36" fmla="*/ 438 w 449"/>
                    <a:gd name="T37" fmla="*/ 422 h 498"/>
                    <a:gd name="T38" fmla="*/ 446 w 449"/>
                    <a:gd name="T39" fmla="*/ 471 h 498"/>
                    <a:gd name="T40" fmla="*/ 417 w 449"/>
                    <a:gd name="T41" fmla="*/ 498 h 498"/>
                    <a:gd name="T42" fmla="*/ 381 w 449"/>
                    <a:gd name="T43" fmla="*/ 492 h 498"/>
                    <a:gd name="T44" fmla="*/ 351 w 449"/>
                    <a:gd name="T45" fmla="*/ 455 h 498"/>
                    <a:gd name="T46" fmla="*/ 328 w 449"/>
                    <a:gd name="T47" fmla="*/ 450 h 498"/>
                    <a:gd name="T48" fmla="*/ 290 w 449"/>
                    <a:gd name="T49" fmla="*/ 440 h 498"/>
                    <a:gd name="T50" fmla="*/ 265 w 449"/>
                    <a:gd name="T51" fmla="*/ 433 h 498"/>
                    <a:gd name="T52" fmla="*/ 248 w 449"/>
                    <a:gd name="T53" fmla="*/ 423 h 498"/>
                    <a:gd name="T54" fmla="*/ 220 w 449"/>
                    <a:gd name="T55" fmla="*/ 417 h 498"/>
                    <a:gd name="T56" fmla="*/ 200 w 449"/>
                    <a:gd name="T57" fmla="*/ 385 h 498"/>
                    <a:gd name="T58" fmla="*/ 187 w 449"/>
                    <a:gd name="T59" fmla="*/ 418 h 498"/>
                    <a:gd name="T60" fmla="*/ 158 w 449"/>
                    <a:gd name="T61" fmla="*/ 429 h 498"/>
                    <a:gd name="T62" fmla="*/ 144 w 449"/>
                    <a:gd name="T63" fmla="*/ 440 h 498"/>
                    <a:gd name="T64" fmla="*/ 119 w 449"/>
                    <a:gd name="T65" fmla="*/ 47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9" h="498">
                      <a:moveTo>
                        <a:pt x="83" y="472"/>
                      </a:moveTo>
                      <a:lnTo>
                        <a:pt x="24" y="408"/>
                      </a:lnTo>
                      <a:lnTo>
                        <a:pt x="0" y="323"/>
                      </a:lnTo>
                      <a:lnTo>
                        <a:pt x="16" y="215"/>
                      </a:lnTo>
                      <a:lnTo>
                        <a:pt x="49" y="134"/>
                      </a:lnTo>
                      <a:lnTo>
                        <a:pt x="75" y="93"/>
                      </a:lnTo>
                      <a:lnTo>
                        <a:pt x="104" y="40"/>
                      </a:lnTo>
                      <a:lnTo>
                        <a:pt x="119" y="23"/>
                      </a:lnTo>
                      <a:lnTo>
                        <a:pt x="140" y="1"/>
                      </a:lnTo>
                      <a:lnTo>
                        <a:pt x="162" y="0"/>
                      </a:lnTo>
                      <a:lnTo>
                        <a:pt x="174" y="19"/>
                      </a:lnTo>
                      <a:lnTo>
                        <a:pt x="185" y="44"/>
                      </a:lnTo>
                      <a:lnTo>
                        <a:pt x="195" y="28"/>
                      </a:lnTo>
                      <a:lnTo>
                        <a:pt x="220" y="25"/>
                      </a:lnTo>
                      <a:lnTo>
                        <a:pt x="235" y="44"/>
                      </a:lnTo>
                      <a:lnTo>
                        <a:pt x="242" y="70"/>
                      </a:lnTo>
                      <a:lnTo>
                        <a:pt x="248" y="110"/>
                      </a:lnTo>
                      <a:lnTo>
                        <a:pt x="265" y="99"/>
                      </a:lnTo>
                      <a:lnTo>
                        <a:pt x="286" y="113"/>
                      </a:lnTo>
                      <a:lnTo>
                        <a:pt x="291" y="126"/>
                      </a:lnTo>
                      <a:lnTo>
                        <a:pt x="290" y="149"/>
                      </a:lnTo>
                      <a:lnTo>
                        <a:pt x="286" y="168"/>
                      </a:lnTo>
                      <a:lnTo>
                        <a:pt x="300" y="152"/>
                      </a:lnTo>
                      <a:lnTo>
                        <a:pt x="319" y="142"/>
                      </a:lnTo>
                      <a:lnTo>
                        <a:pt x="348" y="149"/>
                      </a:lnTo>
                      <a:lnTo>
                        <a:pt x="351" y="166"/>
                      </a:lnTo>
                      <a:lnTo>
                        <a:pt x="354" y="181"/>
                      </a:lnTo>
                      <a:lnTo>
                        <a:pt x="354" y="200"/>
                      </a:lnTo>
                      <a:lnTo>
                        <a:pt x="371" y="194"/>
                      </a:lnTo>
                      <a:lnTo>
                        <a:pt x="391" y="205"/>
                      </a:lnTo>
                      <a:lnTo>
                        <a:pt x="399" y="220"/>
                      </a:lnTo>
                      <a:lnTo>
                        <a:pt x="404" y="245"/>
                      </a:lnTo>
                      <a:lnTo>
                        <a:pt x="423" y="253"/>
                      </a:lnTo>
                      <a:lnTo>
                        <a:pt x="433" y="283"/>
                      </a:lnTo>
                      <a:lnTo>
                        <a:pt x="429" y="312"/>
                      </a:lnTo>
                      <a:lnTo>
                        <a:pt x="423" y="366"/>
                      </a:lnTo>
                      <a:lnTo>
                        <a:pt x="427" y="398"/>
                      </a:lnTo>
                      <a:lnTo>
                        <a:pt x="438" y="422"/>
                      </a:lnTo>
                      <a:lnTo>
                        <a:pt x="449" y="445"/>
                      </a:lnTo>
                      <a:lnTo>
                        <a:pt x="446" y="471"/>
                      </a:lnTo>
                      <a:lnTo>
                        <a:pt x="433" y="491"/>
                      </a:lnTo>
                      <a:lnTo>
                        <a:pt x="417" y="498"/>
                      </a:lnTo>
                      <a:lnTo>
                        <a:pt x="398" y="498"/>
                      </a:lnTo>
                      <a:lnTo>
                        <a:pt x="381" y="492"/>
                      </a:lnTo>
                      <a:lnTo>
                        <a:pt x="360" y="472"/>
                      </a:lnTo>
                      <a:lnTo>
                        <a:pt x="351" y="455"/>
                      </a:lnTo>
                      <a:lnTo>
                        <a:pt x="348" y="445"/>
                      </a:lnTo>
                      <a:lnTo>
                        <a:pt x="328" y="450"/>
                      </a:lnTo>
                      <a:lnTo>
                        <a:pt x="306" y="449"/>
                      </a:lnTo>
                      <a:lnTo>
                        <a:pt x="290" y="440"/>
                      </a:lnTo>
                      <a:lnTo>
                        <a:pt x="284" y="433"/>
                      </a:lnTo>
                      <a:lnTo>
                        <a:pt x="265" y="433"/>
                      </a:lnTo>
                      <a:lnTo>
                        <a:pt x="254" y="428"/>
                      </a:lnTo>
                      <a:lnTo>
                        <a:pt x="248" y="423"/>
                      </a:lnTo>
                      <a:lnTo>
                        <a:pt x="233" y="423"/>
                      </a:lnTo>
                      <a:lnTo>
                        <a:pt x="220" y="417"/>
                      </a:lnTo>
                      <a:lnTo>
                        <a:pt x="210" y="398"/>
                      </a:lnTo>
                      <a:lnTo>
                        <a:pt x="200" y="385"/>
                      </a:lnTo>
                      <a:lnTo>
                        <a:pt x="195" y="398"/>
                      </a:lnTo>
                      <a:lnTo>
                        <a:pt x="187" y="418"/>
                      </a:lnTo>
                      <a:lnTo>
                        <a:pt x="172" y="428"/>
                      </a:lnTo>
                      <a:lnTo>
                        <a:pt x="158" y="429"/>
                      </a:lnTo>
                      <a:lnTo>
                        <a:pt x="148" y="429"/>
                      </a:lnTo>
                      <a:lnTo>
                        <a:pt x="144" y="440"/>
                      </a:lnTo>
                      <a:lnTo>
                        <a:pt x="134" y="455"/>
                      </a:lnTo>
                      <a:lnTo>
                        <a:pt x="119" y="472"/>
                      </a:lnTo>
                      <a:lnTo>
                        <a:pt x="83" y="472"/>
                      </a:lnTo>
                      <a:close/>
                    </a:path>
                  </a:pathLst>
                </a:custGeom>
                <a:solidFill>
                  <a:srgbClr val="C08040"/>
                </a:solidFill>
                <a:ln w="6350">
                  <a:solidFill>
                    <a:srgbClr val="000000"/>
                  </a:solidFill>
                  <a:prstDash val="solid"/>
                  <a:round/>
                  <a:headEnd/>
                  <a:tailEnd/>
                </a:ln>
              </p:spPr>
              <p:txBody>
                <a:bodyPr/>
                <a:lstStyle/>
                <a:p>
                  <a:endParaRPr lang="zh-CN" altLang="en-US"/>
                </a:p>
              </p:txBody>
            </p:sp>
            <p:grpSp>
              <p:nvGrpSpPr>
                <p:cNvPr id="51" name="Group 18"/>
                <p:cNvGrpSpPr>
                  <a:grpSpLocks/>
                </p:cNvGrpSpPr>
                <p:nvPr/>
              </p:nvGrpSpPr>
              <p:grpSpPr bwMode="auto">
                <a:xfrm>
                  <a:off x="1171" y="2756"/>
                  <a:ext cx="169" cy="217"/>
                  <a:chOff x="1171" y="2756"/>
                  <a:chExt cx="169" cy="217"/>
                </a:xfrm>
              </p:grpSpPr>
              <p:sp>
                <p:nvSpPr>
                  <p:cNvPr id="52" name="Freeform 19"/>
                  <p:cNvSpPr>
                    <a:spLocks/>
                  </p:cNvSpPr>
                  <p:nvPr/>
                </p:nvSpPr>
                <p:spPr bwMode="auto">
                  <a:xfrm>
                    <a:off x="1306" y="2899"/>
                    <a:ext cx="34" cy="46"/>
                  </a:xfrm>
                  <a:custGeom>
                    <a:avLst/>
                    <a:gdLst>
                      <a:gd name="T0" fmla="*/ 19 w 66"/>
                      <a:gd name="T1" fmla="*/ 93 h 93"/>
                      <a:gd name="T2" fmla="*/ 14 w 66"/>
                      <a:gd name="T3" fmla="*/ 47 h 93"/>
                      <a:gd name="T4" fmla="*/ 29 w 66"/>
                      <a:gd name="T5" fmla="*/ 20 h 93"/>
                      <a:gd name="T6" fmla="*/ 66 w 66"/>
                      <a:gd name="T7" fmla="*/ 0 h 93"/>
                      <a:gd name="T8" fmla="*/ 43 w 66"/>
                      <a:gd name="T9" fmla="*/ 4 h 93"/>
                      <a:gd name="T10" fmla="*/ 12 w 66"/>
                      <a:gd name="T11" fmla="*/ 14 h 93"/>
                      <a:gd name="T12" fmla="*/ 0 w 66"/>
                      <a:gd name="T13" fmla="*/ 38 h 93"/>
                      <a:gd name="T14" fmla="*/ 19 w 66"/>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3">
                        <a:moveTo>
                          <a:pt x="19" y="93"/>
                        </a:moveTo>
                        <a:lnTo>
                          <a:pt x="14" y="47"/>
                        </a:lnTo>
                        <a:lnTo>
                          <a:pt x="29" y="20"/>
                        </a:lnTo>
                        <a:lnTo>
                          <a:pt x="66" y="0"/>
                        </a:lnTo>
                        <a:lnTo>
                          <a:pt x="43" y="4"/>
                        </a:lnTo>
                        <a:lnTo>
                          <a:pt x="12" y="14"/>
                        </a:lnTo>
                        <a:lnTo>
                          <a:pt x="0" y="38"/>
                        </a:lnTo>
                        <a:lnTo>
                          <a:pt x="19" y="93"/>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53" name="Freeform 20"/>
                  <p:cNvSpPr>
                    <a:spLocks/>
                  </p:cNvSpPr>
                  <p:nvPr/>
                </p:nvSpPr>
                <p:spPr bwMode="auto">
                  <a:xfrm>
                    <a:off x="1243" y="2827"/>
                    <a:ext cx="54" cy="108"/>
                  </a:xfrm>
                  <a:custGeom>
                    <a:avLst/>
                    <a:gdLst>
                      <a:gd name="T0" fmla="*/ 43 w 108"/>
                      <a:gd name="T1" fmla="*/ 217 h 217"/>
                      <a:gd name="T2" fmla="*/ 22 w 108"/>
                      <a:gd name="T3" fmla="*/ 171 h 217"/>
                      <a:gd name="T4" fmla="*/ 26 w 108"/>
                      <a:gd name="T5" fmla="*/ 104 h 217"/>
                      <a:gd name="T6" fmla="*/ 60 w 108"/>
                      <a:gd name="T7" fmla="*/ 52 h 217"/>
                      <a:gd name="T8" fmla="*/ 108 w 108"/>
                      <a:gd name="T9" fmla="*/ 0 h 217"/>
                      <a:gd name="T10" fmla="*/ 81 w 108"/>
                      <a:gd name="T11" fmla="*/ 30 h 217"/>
                      <a:gd name="T12" fmla="*/ 32 w 108"/>
                      <a:gd name="T13" fmla="*/ 65 h 217"/>
                      <a:gd name="T14" fmla="*/ 0 w 108"/>
                      <a:gd name="T15" fmla="*/ 97 h 217"/>
                      <a:gd name="T16" fmla="*/ 5 w 108"/>
                      <a:gd name="T17" fmla="*/ 121 h 217"/>
                      <a:gd name="T18" fmla="*/ 4 w 108"/>
                      <a:gd name="T19" fmla="*/ 154 h 217"/>
                      <a:gd name="T20" fmla="*/ 4 w 108"/>
                      <a:gd name="T21" fmla="*/ 186 h 217"/>
                      <a:gd name="T22" fmla="*/ 43 w 108"/>
                      <a:gd name="T23"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17">
                        <a:moveTo>
                          <a:pt x="43" y="217"/>
                        </a:moveTo>
                        <a:lnTo>
                          <a:pt x="22" y="171"/>
                        </a:lnTo>
                        <a:lnTo>
                          <a:pt x="26" y="104"/>
                        </a:lnTo>
                        <a:lnTo>
                          <a:pt x="60" y="52"/>
                        </a:lnTo>
                        <a:lnTo>
                          <a:pt x="108" y="0"/>
                        </a:lnTo>
                        <a:lnTo>
                          <a:pt x="81" y="30"/>
                        </a:lnTo>
                        <a:lnTo>
                          <a:pt x="32" y="65"/>
                        </a:lnTo>
                        <a:lnTo>
                          <a:pt x="0" y="97"/>
                        </a:lnTo>
                        <a:lnTo>
                          <a:pt x="5" y="121"/>
                        </a:lnTo>
                        <a:lnTo>
                          <a:pt x="4" y="154"/>
                        </a:lnTo>
                        <a:lnTo>
                          <a:pt x="4" y="186"/>
                        </a:lnTo>
                        <a:lnTo>
                          <a:pt x="43" y="217"/>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54" name="Freeform 21"/>
                  <p:cNvSpPr>
                    <a:spLocks/>
                  </p:cNvSpPr>
                  <p:nvPr/>
                </p:nvSpPr>
                <p:spPr bwMode="auto">
                  <a:xfrm>
                    <a:off x="1171" y="2886"/>
                    <a:ext cx="37" cy="87"/>
                  </a:xfrm>
                  <a:custGeom>
                    <a:avLst/>
                    <a:gdLst>
                      <a:gd name="T0" fmla="*/ 33 w 74"/>
                      <a:gd name="T1" fmla="*/ 144 h 174"/>
                      <a:gd name="T2" fmla="*/ 0 w 74"/>
                      <a:gd name="T3" fmla="*/ 90 h 174"/>
                      <a:gd name="T4" fmla="*/ 12 w 74"/>
                      <a:gd name="T5" fmla="*/ 53 h 174"/>
                      <a:gd name="T6" fmla="*/ 42 w 74"/>
                      <a:gd name="T7" fmla="*/ 0 h 174"/>
                      <a:gd name="T8" fmla="*/ 17 w 74"/>
                      <a:gd name="T9" fmla="*/ 92 h 174"/>
                      <a:gd name="T10" fmla="*/ 36 w 74"/>
                      <a:gd name="T11" fmla="*/ 132 h 174"/>
                      <a:gd name="T12" fmla="*/ 74 w 74"/>
                      <a:gd name="T13" fmla="*/ 174 h 174"/>
                      <a:gd name="T14" fmla="*/ 33 w 74"/>
                      <a:gd name="T15" fmla="*/ 14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74">
                        <a:moveTo>
                          <a:pt x="33" y="144"/>
                        </a:moveTo>
                        <a:lnTo>
                          <a:pt x="0" y="90"/>
                        </a:lnTo>
                        <a:lnTo>
                          <a:pt x="12" y="53"/>
                        </a:lnTo>
                        <a:lnTo>
                          <a:pt x="42" y="0"/>
                        </a:lnTo>
                        <a:lnTo>
                          <a:pt x="17" y="92"/>
                        </a:lnTo>
                        <a:lnTo>
                          <a:pt x="36" y="132"/>
                        </a:lnTo>
                        <a:lnTo>
                          <a:pt x="74" y="174"/>
                        </a:lnTo>
                        <a:lnTo>
                          <a:pt x="33" y="144"/>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55" name="Freeform 22"/>
                  <p:cNvSpPr>
                    <a:spLocks/>
                  </p:cNvSpPr>
                  <p:nvPr/>
                </p:nvSpPr>
                <p:spPr bwMode="auto">
                  <a:xfrm>
                    <a:off x="1201" y="2756"/>
                    <a:ext cx="49" cy="86"/>
                  </a:xfrm>
                  <a:custGeom>
                    <a:avLst/>
                    <a:gdLst>
                      <a:gd name="T0" fmla="*/ 99 w 99"/>
                      <a:gd name="T1" fmla="*/ 0 h 171"/>
                      <a:gd name="T2" fmla="*/ 52 w 99"/>
                      <a:gd name="T3" fmla="*/ 42 h 171"/>
                      <a:gd name="T4" fmla="*/ 14 w 99"/>
                      <a:gd name="T5" fmla="*/ 83 h 171"/>
                      <a:gd name="T6" fmla="*/ 6 w 99"/>
                      <a:gd name="T7" fmla="*/ 122 h 171"/>
                      <a:gd name="T8" fmla="*/ 0 w 99"/>
                      <a:gd name="T9" fmla="*/ 171 h 171"/>
                      <a:gd name="T10" fmla="*/ 16 w 99"/>
                      <a:gd name="T11" fmla="*/ 130 h 171"/>
                      <a:gd name="T12" fmla="*/ 31 w 99"/>
                      <a:gd name="T13" fmla="*/ 87 h 171"/>
                      <a:gd name="T14" fmla="*/ 72 w 99"/>
                      <a:gd name="T15" fmla="*/ 37 h 171"/>
                      <a:gd name="T16" fmla="*/ 99 w 99"/>
                      <a:gd name="T1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71">
                        <a:moveTo>
                          <a:pt x="99" y="0"/>
                        </a:moveTo>
                        <a:lnTo>
                          <a:pt x="52" y="42"/>
                        </a:lnTo>
                        <a:lnTo>
                          <a:pt x="14" y="83"/>
                        </a:lnTo>
                        <a:lnTo>
                          <a:pt x="6" y="122"/>
                        </a:lnTo>
                        <a:lnTo>
                          <a:pt x="0" y="171"/>
                        </a:lnTo>
                        <a:lnTo>
                          <a:pt x="16" y="130"/>
                        </a:lnTo>
                        <a:lnTo>
                          <a:pt x="31" y="87"/>
                        </a:lnTo>
                        <a:lnTo>
                          <a:pt x="72" y="37"/>
                        </a:lnTo>
                        <a:lnTo>
                          <a:pt x="99" y="0"/>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56" name="Freeform 23"/>
                  <p:cNvSpPr>
                    <a:spLocks/>
                  </p:cNvSpPr>
                  <p:nvPr/>
                </p:nvSpPr>
                <p:spPr bwMode="auto">
                  <a:xfrm>
                    <a:off x="1195" y="2917"/>
                    <a:ext cx="28" cy="56"/>
                  </a:xfrm>
                  <a:custGeom>
                    <a:avLst/>
                    <a:gdLst>
                      <a:gd name="T0" fmla="*/ 21 w 57"/>
                      <a:gd name="T1" fmla="*/ 112 h 112"/>
                      <a:gd name="T2" fmla="*/ 7 w 57"/>
                      <a:gd name="T3" fmla="*/ 78 h 112"/>
                      <a:gd name="T4" fmla="*/ 0 w 57"/>
                      <a:gd name="T5" fmla="*/ 53 h 112"/>
                      <a:gd name="T6" fmla="*/ 16 w 57"/>
                      <a:gd name="T7" fmla="*/ 23 h 112"/>
                      <a:gd name="T8" fmla="*/ 50 w 57"/>
                      <a:gd name="T9" fmla="*/ 0 h 112"/>
                      <a:gd name="T10" fmla="*/ 31 w 57"/>
                      <a:gd name="T11" fmla="*/ 32 h 112"/>
                      <a:gd name="T12" fmla="*/ 18 w 57"/>
                      <a:gd name="T13" fmla="*/ 64 h 112"/>
                      <a:gd name="T14" fmla="*/ 36 w 57"/>
                      <a:gd name="T15" fmla="*/ 78 h 112"/>
                      <a:gd name="T16" fmla="*/ 57 w 57"/>
                      <a:gd name="T17" fmla="*/ 47 h 112"/>
                      <a:gd name="T18" fmla="*/ 47 w 57"/>
                      <a:gd name="T19" fmla="*/ 71 h 112"/>
                      <a:gd name="T20" fmla="*/ 21 w 57"/>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112">
                        <a:moveTo>
                          <a:pt x="21" y="112"/>
                        </a:moveTo>
                        <a:lnTo>
                          <a:pt x="7" y="78"/>
                        </a:lnTo>
                        <a:lnTo>
                          <a:pt x="0" y="53"/>
                        </a:lnTo>
                        <a:lnTo>
                          <a:pt x="16" y="23"/>
                        </a:lnTo>
                        <a:lnTo>
                          <a:pt x="50" y="0"/>
                        </a:lnTo>
                        <a:lnTo>
                          <a:pt x="31" y="32"/>
                        </a:lnTo>
                        <a:lnTo>
                          <a:pt x="18" y="64"/>
                        </a:lnTo>
                        <a:lnTo>
                          <a:pt x="36" y="78"/>
                        </a:lnTo>
                        <a:lnTo>
                          <a:pt x="57" y="47"/>
                        </a:lnTo>
                        <a:lnTo>
                          <a:pt x="47" y="71"/>
                        </a:lnTo>
                        <a:lnTo>
                          <a:pt x="21" y="112"/>
                        </a:lnTo>
                        <a:close/>
                      </a:path>
                    </a:pathLst>
                  </a:custGeom>
                  <a:solidFill>
                    <a:srgbClr val="804000"/>
                  </a:solidFill>
                  <a:ln w="6350">
                    <a:solidFill>
                      <a:srgbClr val="000000"/>
                    </a:solidFill>
                    <a:prstDash val="solid"/>
                    <a:round/>
                    <a:headEnd/>
                    <a:tailEnd/>
                  </a:ln>
                </p:spPr>
                <p:txBody>
                  <a:bodyPr/>
                  <a:lstStyle/>
                  <a:p>
                    <a:endParaRPr lang="zh-CN" altLang="en-US"/>
                  </a:p>
                </p:txBody>
              </p:sp>
            </p:grpSp>
          </p:grpSp>
          <p:grpSp>
            <p:nvGrpSpPr>
              <p:cNvPr id="43" name="Group 24"/>
              <p:cNvGrpSpPr>
                <a:grpSpLocks/>
              </p:cNvGrpSpPr>
              <p:nvPr/>
            </p:nvGrpSpPr>
            <p:grpSpPr bwMode="auto">
              <a:xfrm>
                <a:off x="1549" y="3046"/>
                <a:ext cx="240" cy="129"/>
                <a:chOff x="1549" y="3046"/>
                <a:chExt cx="240" cy="129"/>
              </a:xfrm>
            </p:grpSpPr>
            <p:sp>
              <p:nvSpPr>
                <p:cNvPr id="44" name="Freeform 25"/>
                <p:cNvSpPr>
                  <a:spLocks/>
                </p:cNvSpPr>
                <p:nvPr/>
              </p:nvSpPr>
              <p:spPr bwMode="auto">
                <a:xfrm>
                  <a:off x="1549" y="3046"/>
                  <a:ext cx="240" cy="129"/>
                </a:xfrm>
                <a:custGeom>
                  <a:avLst/>
                  <a:gdLst>
                    <a:gd name="T0" fmla="*/ 30 w 480"/>
                    <a:gd name="T1" fmla="*/ 63 h 259"/>
                    <a:gd name="T2" fmla="*/ 117 w 480"/>
                    <a:gd name="T3" fmla="*/ 67 h 259"/>
                    <a:gd name="T4" fmla="*/ 176 w 480"/>
                    <a:gd name="T5" fmla="*/ 66 h 259"/>
                    <a:gd name="T6" fmla="*/ 250 w 480"/>
                    <a:gd name="T7" fmla="*/ 31 h 259"/>
                    <a:gd name="T8" fmla="*/ 309 w 480"/>
                    <a:gd name="T9" fmla="*/ 4 h 259"/>
                    <a:gd name="T10" fmla="*/ 363 w 480"/>
                    <a:gd name="T11" fmla="*/ 0 h 259"/>
                    <a:gd name="T12" fmla="*/ 387 w 480"/>
                    <a:gd name="T13" fmla="*/ 25 h 259"/>
                    <a:gd name="T14" fmla="*/ 425 w 480"/>
                    <a:gd name="T15" fmla="*/ 43 h 259"/>
                    <a:gd name="T16" fmla="*/ 469 w 480"/>
                    <a:gd name="T17" fmla="*/ 46 h 259"/>
                    <a:gd name="T18" fmla="*/ 480 w 480"/>
                    <a:gd name="T19" fmla="*/ 67 h 259"/>
                    <a:gd name="T20" fmla="*/ 473 w 480"/>
                    <a:gd name="T21" fmla="*/ 117 h 259"/>
                    <a:gd name="T22" fmla="*/ 465 w 480"/>
                    <a:gd name="T23" fmla="*/ 149 h 259"/>
                    <a:gd name="T24" fmla="*/ 444 w 480"/>
                    <a:gd name="T25" fmla="*/ 175 h 259"/>
                    <a:gd name="T26" fmla="*/ 413 w 480"/>
                    <a:gd name="T27" fmla="*/ 207 h 259"/>
                    <a:gd name="T28" fmla="*/ 397 w 480"/>
                    <a:gd name="T29" fmla="*/ 238 h 259"/>
                    <a:gd name="T30" fmla="*/ 375 w 480"/>
                    <a:gd name="T31" fmla="*/ 256 h 259"/>
                    <a:gd name="T32" fmla="*/ 357 w 480"/>
                    <a:gd name="T33" fmla="*/ 259 h 259"/>
                    <a:gd name="T34" fmla="*/ 330 w 480"/>
                    <a:gd name="T35" fmla="*/ 233 h 259"/>
                    <a:gd name="T36" fmla="*/ 311 w 480"/>
                    <a:gd name="T37" fmla="*/ 243 h 259"/>
                    <a:gd name="T38" fmla="*/ 284 w 480"/>
                    <a:gd name="T39" fmla="*/ 244 h 259"/>
                    <a:gd name="T40" fmla="*/ 264 w 480"/>
                    <a:gd name="T41" fmla="*/ 206 h 259"/>
                    <a:gd name="T42" fmla="*/ 252 w 480"/>
                    <a:gd name="T43" fmla="*/ 212 h 259"/>
                    <a:gd name="T44" fmla="*/ 232 w 480"/>
                    <a:gd name="T45" fmla="*/ 212 h 259"/>
                    <a:gd name="T46" fmla="*/ 224 w 480"/>
                    <a:gd name="T47" fmla="*/ 191 h 259"/>
                    <a:gd name="T48" fmla="*/ 202 w 480"/>
                    <a:gd name="T49" fmla="*/ 206 h 259"/>
                    <a:gd name="T50" fmla="*/ 181 w 480"/>
                    <a:gd name="T51" fmla="*/ 218 h 259"/>
                    <a:gd name="T52" fmla="*/ 158 w 480"/>
                    <a:gd name="T53" fmla="*/ 206 h 259"/>
                    <a:gd name="T54" fmla="*/ 151 w 480"/>
                    <a:gd name="T55" fmla="*/ 186 h 259"/>
                    <a:gd name="T56" fmla="*/ 149 w 480"/>
                    <a:gd name="T57" fmla="*/ 163 h 259"/>
                    <a:gd name="T58" fmla="*/ 110 w 480"/>
                    <a:gd name="T59" fmla="*/ 168 h 259"/>
                    <a:gd name="T60" fmla="*/ 81 w 480"/>
                    <a:gd name="T61" fmla="*/ 175 h 259"/>
                    <a:gd name="T62" fmla="*/ 74 w 480"/>
                    <a:gd name="T63" fmla="*/ 159 h 259"/>
                    <a:gd name="T64" fmla="*/ 50 w 480"/>
                    <a:gd name="T65" fmla="*/ 159 h 259"/>
                    <a:gd name="T66" fmla="*/ 14 w 480"/>
                    <a:gd name="T67" fmla="*/ 134 h 259"/>
                    <a:gd name="T68" fmla="*/ 0 w 480"/>
                    <a:gd name="T69" fmla="*/ 104 h 259"/>
                    <a:gd name="T70" fmla="*/ 7 w 480"/>
                    <a:gd name="T71" fmla="*/ 91 h 259"/>
                    <a:gd name="T72" fmla="*/ 2 w 480"/>
                    <a:gd name="T73" fmla="*/ 66 h 259"/>
                    <a:gd name="T74" fmla="*/ 30 w 480"/>
                    <a:gd name="T75" fmla="*/ 6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0" h="259">
                      <a:moveTo>
                        <a:pt x="30" y="63"/>
                      </a:moveTo>
                      <a:lnTo>
                        <a:pt x="117" y="67"/>
                      </a:lnTo>
                      <a:lnTo>
                        <a:pt x="176" y="66"/>
                      </a:lnTo>
                      <a:lnTo>
                        <a:pt x="250" y="31"/>
                      </a:lnTo>
                      <a:lnTo>
                        <a:pt x="309" y="4"/>
                      </a:lnTo>
                      <a:lnTo>
                        <a:pt x="363" y="0"/>
                      </a:lnTo>
                      <a:lnTo>
                        <a:pt x="387" y="25"/>
                      </a:lnTo>
                      <a:lnTo>
                        <a:pt x="425" y="43"/>
                      </a:lnTo>
                      <a:lnTo>
                        <a:pt x="469" y="46"/>
                      </a:lnTo>
                      <a:lnTo>
                        <a:pt x="480" y="67"/>
                      </a:lnTo>
                      <a:lnTo>
                        <a:pt x="473" y="117"/>
                      </a:lnTo>
                      <a:lnTo>
                        <a:pt x="465" y="149"/>
                      </a:lnTo>
                      <a:lnTo>
                        <a:pt x="444" y="175"/>
                      </a:lnTo>
                      <a:lnTo>
                        <a:pt x="413" y="207"/>
                      </a:lnTo>
                      <a:lnTo>
                        <a:pt x="397" y="238"/>
                      </a:lnTo>
                      <a:lnTo>
                        <a:pt x="375" y="256"/>
                      </a:lnTo>
                      <a:lnTo>
                        <a:pt x="357" y="259"/>
                      </a:lnTo>
                      <a:lnTo>
                        <a:pt x="330" y="233"/>
                      </a:lnTo>
                      <a:lnTo>
                        <a:pt x="311" y="243"/>
                      </a:lnTo>
                      <a:lnTo>
                        <a:pt x="284" y="244"/>
                      </a:lnTo>
                      <a:lnTo>
                        <a:pt x="264" y="206"/>
                      </a:lnTo>
                      <a:lnTo>
                        <a:pt x="252" y="212"/>
                      </a:lnTo>
                      <a:lnTo>
                        <a:pt x="232" y="212"/>
                      </a:lnTo>
                      <a:lnTo>
                        <a:pt x="224" y="191"/>
                      </a:lnTo>
                      <a:lnTo>
                        <a:pt x="202" y="206"/>
                      </a:lnTo>
                      <a:lnTo>
                        <a:pt x="181" y="218"/>
                      </a:lnTo>
                      <a:lnTo>
                        <a:pt x="158" y="206"/>
                      </a:lnTo>
                      <a:lnTo>
                        <a:pt x="151" y="186"/>
                      </a:lnTo>
                      <a:lnTo>
                        <a:pt x="149" y="163"/>
                      </a:lnTo>
                      <a:lnTo>
                        <a:pt x="110" y="168"/>
                      </a:lnTo>
                      <a:lnTo>
                        <a:pt x="81" y="175"/>
                      </a:lnTo>
                      <a:lnTo>
                        <a:pt x="74" y="159"/>
                      </a:lnTo>
                      <a:lnTo>
                        <a:pt x="50" y="159"/>
                      </a:lnTo>
                      <a:lnTo>
                        <a:pt x="14" y="134"/>
                      </a:lnTo>
                      <a:lnTo>
                        <a:pt x="0" y="104"/>
                      </a:lnTo>
                      <a:lnTo>
                        <a:pt x="7" y="91"/>
                      </a:lnTo>
                      <a:lnTo>
                        <a:pt x="2" y="66"/>
                      </a:lnTo>
                      <a:lnTo>
                        <a:pt x="30" y="63"/>
                      </a:lnTo>
                      <a:close/>
                    </a:path>
                  </a:pathLst>
                </a:custGeom>
                <a:solidFill>
                  <a:srgbClr val="C08040"/>
                </a:solidFill>
                <a:ln w="6350">
                  <a:solidFill>
                    <a:srgbClr val="000000"/>
                  </a:solidFill>
                  <a:prstDash val="solid"/>
                  <a:round/>
                  <a:headEnd/>
                  <a:tailEnd/>
                </a:ln>
              </p:spPr>
              <p:txBody>
                <a:bodyPr/>
                <a:lstStyle/>
                <a:p>
                  <a:endParaRPr lang="zh-CN" altLang="en-US"/>
                </a:p>
              </p:txBody>
            </p:sp>
            <p:grpSp>
              <p:nvGrpSpPr>
                <p:cNvPr id="45" name="Group 26"/>
                <p:cNvGrpSpPr>
                  <a:grpSpLocks/>
                </p:cNvGrpSpPr>
                <p:nvPr/>
              </p:nvGrpSpPr>
              <p:grpSpPr bwMode="auto">
                <a:xfrm>
                  <a:off x="1585" y="3067"/>
                  <a:ext cx="180" cy="98"/>
                  <a:chOff x="1585" y="3067"/>
                  <a:chExt cx="180" cy="98"/>
                </a:xfrm>
              </p:grpSpPr>
              <p:sp>
                <p:nvSpPr>
                  <p:cNvPr id="46" name="Freeform 27"/>
                  <p:cNvSpPr>
                    <a:spLocks/>
                  </p:cNvSpPr>
                  <p:nvPr/>
                </p:nvSpPr>
                <p:spPr bwMode="auto">
                  <a:xfrm>
                    <a:off x="1585" y="3097"/>
                    <a:ext cx="55" cy="28"/>
                  </a:xfrm>
                  <a:custGeom>
                    <a:avLst/>
                    <a:gdLst>
                      <a:gd name="T0" fmla="*/ 0 w 110"/>
                      <a:gd name="T1" fmla="*/ 55 h 55"/>
                      <a:gd name="T2" fmla="*/ 58 w 110"/>
                      <a:gd name="T3" fmla="*/ 40 h 55"/>
                      <a:gd name="T4" fmla="*/ 110 w 110"/>
                      <a:gd name="T5" fmla="*/ 0 h 55"/>
                      <a:gd name="T6" fmla="*/ 90 w 110"/>
                      <a:gd name="T7" fmla="*/ 30 h 55"/>
                      <a:gd name="T8" fmla="*/ 67 w 110"/>
                      <a:gd name="T9" fmla="*/ 50 h 55"/>
                      <a:gd name="T10" fmla="*/ 0 w 110"/>
                      <a:gd name="T11" fmla="*/ 55 h 55"/>
                    </a:gdLst>
                    <a:ahLst/>
                    <a:cxnLst>
                      <a:cxn ang="0">
                        <a:pos x="T0" y="T1"/>
                      </a:cxn>
                      <a:cxn ang="0">
                        <a:pos x="T2" y="T3"/>
                      </a:cxn>
                      <a:cxn ang="0">
                        <a:pos x="T4" y="T5"/>
                      </a:cxn>
                      <a:cxn ang="0">
                        <a:pos x="T6" y="T7"/>
                      </a:cxn>
                      <a:cxn ang="0">
                        <a:pos x="T8" y="T9"/>
                      </a:cxn>
                      <a:cxn ang="0">
                        <a:pos x="T10" y="T11"/>
                      </a:cxn>
                    </a:cxnLst>
                    <a:rect l="0" t="0" r="r" b="b"/>
                    <a:pathLst>
                      <a:path w="110" h="55">
                        <a:moveTo>
                          <a:pt x="0" y="55"/>
                        </a:moveTo>
                        <a:lnTo>
                          <a:pt x="58" y="40"/>
                        </a:lnTo>
                        <a:lnTo>
                          <a:pt x="110" y="0"/>
                        </a:lnTo>
                        <a:lnTo>
                          <a:pt x="90" y="30"/>
                        </a:lnTo>
                        <a:lnTo>
                          <a:pt x="67" y="50"/>
                        </a:lnTo>
                        <a:lnTo>
                          <a:pt x="0" y="55"/>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47" name="Freeform 28"/>
                  <p:cNvSpPr>
                    <a:spLocks/>
                  </p:cNvSpPr>
                  <p:nvPr/>
                </p:nvSpPr>
                <p:spPr bwMode="auto">
                  <a:xfrm>
                    <a:off x="1659" y="3067"/>
                    <a:ext cx="44" cy="78"/>
                  </a:xfrm>
                  <a:custGeom>
                    <a:avLst/>
                    <a:gdLst>
                      <a:gd name="T0" fmla="*/ 0 w 88"/>
                      <a:gd name="T1" fmla="*/ 157 h 157"/>
                      <a:gd name="T2" fmla="*/ 31 w 88"/>
                      <a:gd name="T3" fmla="*/ 103 h 157"/>
                      <a:gd name="T4" fmla="*/ 88 w 88"/>
                      <a:gd name="T5" fmla="*/ 0 h 157"/>
                      <a:gd name="T6" fmla="*/ 71 w 88"/>
                      <a:gd name="T7" fmla="*/ 57 h 157"/>
                      <a:gd name="T8" fmla="*/ 59 w 88"/>
                      <a:gd name="T9" fmla="*/ 106 h 157"/>
                      <a:gd name="T10" fmla="*/ 0 w 88"/>
                      <a:gd name="T11" fmla="*/ 157 h 157"/>
                    </a:gdLst>
                    <a:ahLst/>
                    <a:cxnLst>
                      <a:cxn ang="0">
                        <a:pos x="T0" y="T1"/>
                      </a:cxn>
                      <a:cxn ang="0">
                        <a:pos x="T2" y="T3"/>
                      </a:cxn>
                      <a:cxn ang="0">
                        <a:pos x="T4" y="T5"/>
                      </a:cxn>
                      <a:cxn ang="0">
                        <a:pos x="T6" y="T7"/>
                      </a:cxn>
                      <a:cxn ang="0">
                        <a:pos x="T8" y="T9"/>
                      </a:cxn>
                      <a:cxn ang="0">
                        <a:pos x="T10" y="T11"/>
                      </a:cxn>
                    </a:cxnLst>
                    <a:rect l="0" t="0" r="r" b="b"/>
                    <a:pathLst>
                      <a:path w="88" h="157">
                        <a:moveTo>
                          <a:pt x="0" y="157"/>
                        </a:moveTo>
                        <a:lnTo>
                          <a:pt x="31" y="103"/>
                        </a:lnTo>
                        <a:lnTo>
                          <a:pt x="88" y="0"/>
                        </a:lnTo>
                        <a:lnTo>
                          <a:pt x="71" y="57"/>
                        </a:lnTo>
                        <a:lnTo>
                          <a:pt x="59" y="106"/>
                        </a:lnTo>
                        <a:lnTo>
                          <a:pt x="0" y="157"/>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48" name="Freeform 29"/>
                  <p:cNvSpPr>
                    <a:spLocks/>
                  </p:cNvSpPr>
                  <p:nvPr/>
                </p:nvSpPr>
                <p:spPr bwMode="auto">
                  <a:xfrm>
                    <a:off x="1711" y="3069"/>
                    <a:ext cx="32" cy="96"/>
                  </a:xfrm>
                  <a:custGeom>
                    <a:avLst/>
                    <a:gdLst>
                      <a:gd name="T0" fmla="*/ 0 w 65"/>
                      <a:gd name="T1" fmla="*/ 192 h 192"/>
                      <a:gd name="T2" fmla="*/ 48 w 65"/>
                      <a:gd name="T3" fmla="*/ 150 h 192"/>
                      <a:gd name="T4" fmla="*/ 46 w 65"/>
                      <a:gd name="T5" fmla="*/ 59 h 192"/>
                      <a:gd name="T6" fmla="*/ 15 w 65"/>
                      <a:gd name="T7" fmla="*/ 0 h 192"/>
                      <a:gd name="T8" fmla="*/ 53 w 65"/>
                      <a:gd name="T9" fmla="*/ 57 h 192"/>
                      <a:gd name="T10" fmla="*/ 65 w 65"/>
                      <a:gd name="T11" fmla="*/ 116 h 192"/>
                      <a:gd name="T12" fmla="*/ 63 w 65"/>
                      <a:gd name="T13" fmla="*/ 166 h 192"/>
                      <a:gd name="T14" fmla="*/ 0 w 65"/>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92">
                        <a:moveTo>
                          <a:pt x="0" y="192"/>
                        </a:moveTo>
                        <a:lnTo>
                          <a:pt x="48" y="150"/>
                        </a:lnTo>
                        <a:lnTo>
                          <a:pt x="46" y="59"/>
                        </a:lnTo>
                        <a:lnTo>
                          <a:pt x="15" y="0"/>
                        </a:lnTo>
                        <a:lnTo>
                          <a:pt x="53" y="57"/>
                        </a:lnTo>
                        <a:lnTo>
                          <a:pt x="65" y="116"/>
                        </a:lnTo>
                        <a:lnTo>
                          <a:pt x="63" y="166"/>
                        </a:lnTo>
                        <a:lnTo>
                          <a:pt x="0" y="192"/>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49" name="Freeform 30"/>
                  <p:cNvSpPr>
                    <a:spLocks/>
                  </p:cNvSpPr>
                  <p:nvPr/>
                </p:nvSpPr>
                <p:spPr bwMode="auto">
                  <a:xfrm>
                    <a:off x="1756" y="3099"/>
                    <a:ext cx="9" cy="37"/>
                  </a:xfrm>
                  <a:custGeom>
                    <a:avLst/>
                    <a:gdLst>
                      <a:gd name="T0" fmla="*/ 0 w 19"/>
                      <a:gd name="T1" fmla="*/ 0 h 74"/>
                      <a:gd name="T2" fmla="*/ 19 w 19"/>
                      <a:gd name="T3" fmla="*/ 51 h 74"/>
                      <a:gd name="T4" fmla="*/ 12 w 19"/>
                      <a:gd name="T5" fmla="*/ 74 h 74"/>
                    </a:gdLst>
                    <a:ahLst/>
                    <a:cxnLst>
                      <a:cxn ang="0">
                        <a:pos x="T0" y="T1"/>
                      </a:cxn>
                      <a:cxn ang="0">
                        <a:pos x="T2" y="T3"/>
                      </a:cxn>
                      <a:cxn ang="0">
                        <a:pos x="T4" y="T5"/>
                      </a:cxn>
                    </a:cxnLst>
                    <a:rect l="0" t="0" r="r" b="b"/>
                    <a:pathLst>
                      <a:path w="19" h="74">
                        <a:moveTo>
                          <a:pt x="0" y="0"/>
                        </a:moveTo>
                        <a:lnTo>
                          <a:pt x="19" y="51"/>
                        </a:lnTo>
                        <a:lnTo>
                          <a:pt x="12"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nvGrpSpPr>
            <p:cNvPr id="10" name="Group 31"/>
            <p:cNvGrpSpPr>
              <a:grpSpLocks/>
            </p:cNvGrpSpPr>
            <p:nvPr/>
          </p:nvGrpSpPr>
          <p:grpSpPr bwMode="auto">
            <a:xfrm>
              <a:off x="4002" y="3210"/>
              <a:ext cx="1274" cy="818"/>
              <a:chOff x="884" y="3323"/>
              <a:chExt cx="824" cy="610"/>
            </a:xfrm>
          </p:grpSpPr>
          <p:sp>
            <p:nvSpPr>
              <p:cNvPr id="32" name="Freeform 32"/>
              <p:cNvSpPr>
                <a:spLocks/>
              </p:cNvSpPr>
              <p:nvPr/>
            </p:nvSpPr>
            <p:spPr bwMode="auto">
              <a:xfrm>
                <a:off x="884" y="3323"/>
                <a:ext cx="824" cy="610"/>
              </a:xfrm>
              <a:custGeom>
                <a:avLst/>
                <a:gdLst>
                  <a:gd name="T0" fmla="*/ 439 w 1648"/>
                  <a:gd name="T1" fmla="*/ 586 h 1220"/>
                  <a:gd name="T2" fmla="*/ 531 w 1648"/>
                  <a:gd name="T3" fmla="*/ 627 h 1220"/>
                  <a:gd name="T4" fmla="*/ 568 w 1648"/>
                  <a:gd name="T5" fmla="*/ 573 h 1220"/>
                  <a:gd name="T6" fmla="*/ 626 w 1648"/>
                  <a:gd name="T7" fmla="*/ 498 h 1220"/>
                  <a:gd name="T8" fmla="*/ 696 w 1648"/>
                  <a:gd name="T9" fmla="*/ 422 h 1220"/>
                  <a:gd name="T10" fmla="*/ 788 w 1648"/>
                  <a:gd name="T11" fmla="*/ 350 h 1220"/>
                  <a:gd name="T12" fmla="*/ 902 w 1648"/>
                  <a:gd name="T13" fmla="*/ 268 h 1220"/>
                  <a:gd name="T14" fmla="*/ 1039 w 1648"/>
                  <a:gd name="T15" fmla="*/ 189 h 1220"/>
                  <a:gd name="T16" fmla="*/ 1188 w 1648"/>
                  <a:gd name="T17" fmla="*/ 101 h 1220"/>
                  <a:gd name="T18" fmla="*/ 1353 w 1648"/>
                  <a:gd name="T19" fmla="*/ 4 h 1220"/>
                  <a:gd name="T20" fmla="*/ 1416 w 1648"/>
                  <a:gd name="T21" fmla="*/ 0 h 1220"/>
                  <a:gd name="T22" fmla="*/ 1492 w 1648"/>
                  <a:gd name="T23" fmla="*/ 34 h 1220"/>
                  <a:gd name="T24" fmla="*/ 1560 w 1648"/>
                  <a:gd name="T25" fmla="*/ 117 h 1220"/>
                  <a:gd name="T26" fmla="*/ 1608 w 1648"/>
                  <a:gd name="T27" fmla="*/ 226 h 1220"/>
                  <a:gd name="T28" fmla="*/ 1631 w 1648"/>
                  <a:gd name="T29" fmla="*/ 350 h 1220"/>
                  <a:gd name="T30" fmla="*/ 1648 w 1648"/>
                  <a:gd name="T31" fmla="*/ 541 h 1220"/>
                  <a:gd name="T32" fmla="*/ 1642 w 1648"/>
                  <a:gd name="T33" fmla="*/ 663 h 1220"/>
                  <a:gd name="T34" fmla="*/ 1615 w 1648"/>
                  <a:gd name="T35" fmla="*/ 818 h 1220"/>
                  <a:gd name="T36" fmla="*/ 1563 w 1648"/>
                  <a:gd name="T37" fmla="*/ 969 h 1220"/>
                  <a:gd name="T38" fmla="*/ 1498 w 1648"/>
                  <a:gd name="T39" fmla="*/ 1108 h 1220"/>
                  <a:gd name="T40" fmla="*/ 1424 w 1648"/>
                  <a:gd name="T41" fmla="*/ 1220 h 1220"/>
                  <a:gd name="T42" fmla="*/ 0 w 1648"/>
                  <a:gd name="T43" fmla="*/ 1220 h 1220"/>
                  <a:gd name="T44" fmla="*/ 127 w 1648"/>
                  <a:gd name="T45" fmla="*/ 941 h 1220"/>
                  <a:gd name="T46" fmla="*/ 199 w 1648"/>
                  <a:gd name="T47" fmla="*/ 974 h 1220"/>
                  <a:gd name="T48" fmla="*/ 271 w 1648"/>
                  <a:gd name="T49" fmla="*/ 919 h 1220"/>
                  <a:gd name="T50" fmla="*/ 343 w 1648"/>
                  <a:gd name="T51" fmla="*/ 854 h 1220"/>
                  <a:gd name="T52" fmla="*/ 375 w 1648"/>
                  <a:gd name="T53" fmla="*/ 814 h 1220"/>
                  <a:gd name="T54" fmla="*/ 415 w 1648"/>
                  <a:gd name="T55" fmla="*/ 743 h 1220"/>
                  <a:gd name="T56" fmla="*/ 439 w 1648"/>
                  <a:gd name="T57" fmla="*/ 58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48" h="1220">
                    <a:moveTo>
                      <a:pt x="439" y="586"/>
                    </a:moveTo>
                    <a:lnTo>
                      <a:pt x="531" y="627"/>
                    </a:lnTo>
                    <a:lnTo>
                      <a:pt x="568" y="573"/>
                    </a:lnTo>
                    <a:lnTo>
                      <a:pt x="626" y="498"/>
                    </a:lnTo>
                    <a:lnTo>
                      <a:pt x="696" y="422"/>
                    </a:lnTo>
                    <a:lnTo>
                      <a:pt x="788" y="350"/>
                    </a:lnTo>
                    <a:lnTo>
                      <a:pt x="902" y="268"/>
                    </a:lnTo>
                    <a:lnTo>
                      <a:pt x="1039" y="189"/>
                    </a:lnTo>
                    <a:lnTo>
                      <a:pt x="1188" y="101"/>
                    </a:lnTo>
                    <a:lnTo>
                      <a:pt x="1353" y="4"/>
                    </a:lnTo>
                    <a:lnTo>
                      <a:pt x="1416" y="0"/>
                    </a:lnTo>
                    <a:lnTo>
                      <a:pt x="1492" y="34"/>
                    </a:lnTo>
                    <a:lnTo>
                      <a:pt x="1560" y="117"/>
                    </a:lnTo>
                    <a:lnTo>
                      <a:pt x="1608" y="226"/>
                    </a:lnTo>
                    <a:lnTo>
                      <a:pt x="1631" y="350"/>
                    </a:lnTo>
                    <a:lnTo>
                      <a:pt x="1648" y="541"/>
                    </a:lnTo>
                    <a:lnTo>
                      <a:pt x="1642" y="663"/>
                    </a:lnTo>
                    <a:lnTo>
                      <a:pt x="1615" y="818"/>
                    </a:lnTo>
                    <a:lnTo>
                      <a:pt x="1563" y="969"/>
                    </a:lnTo>
                    <a:lnTo>
                      <a:pt x="1498" y="1108"/>
                    </a:lnTo>
                    <a:lnTo>
                      <a:pt x="1424" y="1220"/>
                    </a:lnTo>
                    <a:lnTo>
                      <a:pt x="0" y="1220"/>
                    </a:lnTo>
                    <a:lnTo>
                      <a:pt x="127" y="941"/>
                    </a:lnTo>
                    <a:lnTo>
                      <a:pt x="199" y="974"/>
                    </a:lnTo>
                    <a:lnTo>
                      <a:pt x="271" y="919"/>
                    </a:lnTo>
                    <a:lnTo>
                      <a:pt x="343" y="854"/>
                    </a:lnTo>
                    <a:lnTo>
                      <a:pt x="375" y="814"/>
                    </a:lnTo>
                    <a:lnTo>
                      <a:pt x="415" y="743"/>
                    </a:lnTo>
                    <a:lnTo>
                      <a:pt x="439" y="586"/>
                    </a:lnTo>
                    <a:close/>
                  </a:path>
                </a:pathLst>
              </a:custGeom>
              <a:solidFill>
                <a:schemeClr val="tx1"/>
              </a:solidFill>
              <a:ln w="6350">
                <a:solidFill>
                  <a:srgbClr val="000000"/>
                </a:solidFill>
                <a:prstDash val="solid"/>
                <a:round/>
                <a:headEnd/>
                <a:tailEnd/>
              </a:ln>
            </p:spPr>
            <p:txBody>
              <a:bodyPr/>
              <a:lstStyle/>
              <a:p>
                <a:endParaRPr lang="zh-CN" altLang="en-US"/>
              </a:p>
            </p:txBody>
          </p:sp>
          <p:grpSp>
            <p:nvGrpSpPr>
              <p:cNvPr id="33" name="Group 33"/>
              <p:cNvGrpSpPr>
                <a:grpSpLocks/>
              </p:cNvGrpSpPr>
              <p:nvPr/>
            </p:nvGrpSpPr>
            <p:grpSpPr bwMode="auto">
              <a:xfrm>
                <a:off x="1130" y="3517"/>
                <a:ext cx="333" cy="320"/>
                <a:chOff x="1130" y="3517"/>
                <a:chExt cx="333" cy="320"/>
              </a:xfrm>
            </p:grpSpPr>
            <p:sp>
              <p:nvSpPr>
                <p:cNvPr id="40" name="Freeform 34"/>
                <p:cNvSpPr>
                  <a:spLocks/>
                </p:cNvSpPr>
                <p:nvPr/>
              </p:nvSpPr>
              <p:spPr bwMode="auto">
                <a:xfrm>
                  <a:off x="1130" y="3521"/>
                  <a:ext cx="333" cy="316"/>
                </a:xfrm>
                <a:custGeom>
                  <a:avLst/>
                  <a:gdLst>
                    <a:gd name="T0" fmla="*/ 0 w 667"/>
                    <a:gd name="T1" fmla="*/ 214 h 630"/>
                    <a:gd name="T2" fmla="*/ 32 w 667"/>
                    <a:gd name="T3" fmla="*/ 239 h 630"/>
                    <a:gd name="T4" fmla="*/ 63 w 667"/>
                    <a:gd name="T5" fmla="*/ 258 h 630"/>
                    <a:gd name="T6" fmla="*/ 131 w 667"/>
                    <a:gd name="T7" fmla="*/ 306 h 630"/>
                    <a:gd name="T8" fmla="*/ 188 w 667"/>
                    <a:gd name="T9" fmla="*/ 354 h 630"/>
                    <a:gd name="T10" fmla="*/ 223 w 667"/>
                    <a:gd name="T11" fmla="*/ 394 h 630"/>
                    <a:gd name="T12" fmla="*/ 260 w 667"/>
                    <a:gd name="T13" fmla="*/ 442 h 630"/>
                    <a:gd name="T14" fmla="*/ 264 w 667"/>
                    <a:gd name="T15" fmla="*/ 481 h 630"/>
                    <a:gd name="T16" fmla="*/ 296 w 667"/>
                    <a:gd name="T17" fmla="*/ 476 h 630"/>
                    <a:gd name="T18" fmla="*/ 304 w 667"/>
                    <a:gd name="T19" fmla="*/ 494 h 630"/>
                    <a:gd name="T20" fmla="*/ 323 w 667"/>
                    <a:gd name="T21" fmla="*/ 522 h 630"/>
                    <a:gd name="T22" fmla="*/ 331 w 667"/>
                    <a:gd name="T23" fmla="*/ 538 h 630"/>
                    <a:gd name="T24" fmla="*/ 323 w 667"/>
                    <a:gd name="T25" fmla="*/ 550 h 630"/>
                    <a:gd name="T26" fmla="*/ 352 w 667"/>
                    <a:gd name="T27" fmla="*/ 556 h 630"/>
                    <a:gd name="T28" fmla="*/ 400 w 667"/>
                    <a:gd name="T29" fmla="*/ 590 h 630"/>
                    <a:gd name="T30" fmla="*/ 404 w 667"/>
                    <a:gd name="T31" fmla="*/ 630 h 630"/>
                    <a:gd name="T32" fmla="*/ 409 w 667"/>
                    <a:gd name="T33" fmla="*/ 556 h 630"/>
                    <a:gd name="T34" fmla="*/ 381 w 667"/>
                    <a:gd name="T35" fmla="*/ 534 h 630"/>
                    <a:gd name="T36" fmla="*/ 388 w 667"/>
                    <a:gd name="T37" fmla="*/ 469 h 630"/>
                    <a:gd name="T38" fmla="*/ 388 w 667"/>
                    <a:gd name="T39" fmla="*/ 464 h 630"/>
                    <a:gd name="T40" fmla="*/ 397 w 667"/>
                    <a:gd name="T41" fmla="*/ 433 h 630"/>
                    <a:gd name="T42" fmla="*/ 415 w 667"/>
                    <a:gd name="T43" fmla="*/ 354 h 630"/>
                    <a:gd name="T44" fmla="*/ 443 w 667"/>
                    <a:gd name="T45" fmla="*/ 298 h 630"/>
                    <a:gd name="T46" fmla="*/ 489 w 667"/>
                    <a:gd name="T47" fmla="*/ 267 h 630"/>
                    <a:gd name="T48" fmla="*/ 543 w 667"/>
                    <a:gd name="T49" fmla="*/ 218 h 630"/>
                    <a:gd name="T50" fmla="*/ 615 w 667"/>
                    <a:gd name="T51" fmla="*/ 145 h 630"/>
                    <a:gd name="T52" fmla="*/ 643 w 667"/>
                    <a:gd name="T53" fmla="*/ 84 h 630"/>
                    <a:gd name="T54" fmla="*/ 659 w 667"/>
                    <a:gd name="T55" fmla="*/ 41 h 630"/>
                    <a:gd name="T56" fmla="*/ 667 w 667"/>
                    <a:gd name="T57" fmla="*/ 0 h 630"/>
                    <a:gd name="T58" fmla="*/ 618 w 667"/>
                    <a:gd name="T59" fmla="*/ 92 h 630"/>
                    <a:gd name="T60" fmla="*/ 571 w 667"/>
                    <a:gd name="T61" fmla="*/ 161 h 630"/>
                    <a:gd name="T62" fmla="*/ 507 w 667"/>
                    <a:gd name="T63" fmla="*/ 205 h 630"/>
                    <a:gd name="T64" fmla="*/ 461 w 667"/>
                    <a:gd name="T65" fmla="*/ 230 h 630"/>
                    <a:gd name="T66" fmla="*/ 415 w 667"/>
                    <a:gd name="T67" fmla="*/ 269 h 630"/>
                    <a:gd name="T68" fmla="*/ 368 w 667"/>
                    <a:gd name="T69" fmla="*/ 326 h 630"/>
                    <a:gd name="T70" fmla="*/ 344 w 667"/>
                    <a:gd name="T71" fmla="*/ 369 h 630"/>
                    <a:gd name="T72" fmla="*/ 340 w 667"/>
                    <a:gd name="T73" fmla="*/ 426 h 630"/>
                    <a:gd name="T74" fmla="*/ 331 w 667"/>
                    <a:gd name="T75" fmla="*/ 481 h 630"/>
                    <a:gd name="T76" fmla="*/ 344 w 667"/>
                    <a:gd name="T77" fmla="*/ 497 h 630"/>
                    <a:gd name="T78" fmla="*/ 319 w 667"/>
                    <a:gd name="T79" fmla="*/ 481 h 630"/>
                    <a:gd name="T80" fmla="*/ 313 w 667"/>
                    <a:gd name="T81" fmla="*/ 449 h 630"/>
                    <a:gd name="T82" fmla="*/ 288 w 667"/>
                    <a:gd name="T83" fmla="*/ 454 h 630"/>
                    <a:gd name="T84" fmla="*/ 285 w 667"/>
                    <a:gd name="T85" fmla="*/ 421 h 630"/>
                    <a:gd name="T86" fmla="*/ 239 w 667"/>
                    <a:gd name="T87" fmla="*/ 378 h 630"/>
                    <a:gd name="T88" fmla="*/ 176 w 667"/>
                    <a:gd name="T89" fmla="*/ 322 h 630"/>
                    <a:gd name="T90" fmla="*/ 96 w 667"/>
                    <a:gd name="T91" fmla="*/ 255 h 630"/>
                    <a:gd name="T92" fmla="*/ 0 w 667"/>
                    <a:gd name="T93" fmla="*/ 21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7" h="630">
                      <a:moveTo>
                        <a:pt x="0" y="214"/>
                      </a:moveTo>
                      <a:lnTo>
                        <a:pt x="32" y="239"/>
                      </a:lnTo>
                      <a:lnTo>
                        <a:pt x="63" y="258"/>
                      </a:lnTo>
                      <a:lnTo>
                        <a:pt x="131" y="306"/>
                      </a:lnTo>
                      <a:lnTo>
                        <a:pt x="188" y="354"/>
                      </a:lnTo>
                      <a:lnTo>
                        <a:pt x="223" y="394"/>
                      </a:lnTo>
                      <a:lnTo>
                        <a:pt x="260" y="442"/>
                      </a:lnTo>
                      <a:lnTo>
                        <a:pt x="264" y="481"/>
                      </a:lnTo>
                      <a:lnTo>
                        <a:pt x="296" y="476"/>
                      </a:lnTo>
                      <a:lnTo>
                        <a:pt x="304" y="494"/>
                      </a:lnTo>
                      <a:lnTo>
                        <a:pt x="323" y="522"/>
                      </a:lnTo>
                      <a:lnTo>
                        <a:pt x="331" y="538"/>
                      </a:lnTo>
                      <a:lnTo>
                        <a:pt x="323" y="550"/>
                      </a:lnTo>
                      <a:lnTo>
                        <a:pt x="352" y="556"/>
                      </a:lnTo>
                      <a:lnTo>
                        <a:pt x="400" y="590"/>
                      </a:lnTo>
                      <a:lnTo>
                        <a:pt x="404" y="630"/>
                      </a:lnTo>
                      <a:lnTo>
                        <a:pt x="409" y="556"/>
                      </a:lnTo>
                      <a:lnTo>
                        <a:pt x="381" y="534"/>
                      </a:lnTo>
                      <a:lnTo>
                        <a:pt x="388" y="469"/>
                      </a:lnTo>
                      <a:lnTo>
                        <a:pt x="388" y="464"/>
                      </a:lnTo>
                      <a:lnTo>
                        <a:pt x="397" y="433"/>
                      </a:lnTo>
                      <a:lnTo>
                        <a:pt x="415" y="354"/>
                      </a:lnTo>
                      <a:lnTo>
                        <a:pt x="443" y="298"/>
                      </a:lnTo>
                      <a:lnTo>
                        <a:pt x="489" y="267"/>
                      </a:lnTo>
                      <a:lnTo>
                        <a:pt x="543" y="218"/>
                      </a:lnTo>
                      <a:lnTo>
                        <a:pt x="615" y="145"/>
                      </a:lnTo>
                      <a:lnTo>
                        <a:pt x="643" y="84"/>
                      </a:lnTo>
                      <a:lnTo>
                        <a:pt x="659" y="41"/>
                      </a:lnTo>
                      <a:lnTo>
                        <a:pt x="667" y="0"/>
                      </a:lnTo>
                      <a:lnTo>
                        <a:pt x="618" y="92"/>
                      </a:lnTo>
                      <a:lnTo>
                        <a:pt x="571" y="161"/>
                      </a:lnTo>
                      <a:lnTo>
                        <a:pt x="507" y="205"/>
                      </a:lnTo>
                      <a:lnTo>
                        <a:pt x="461" y="230"/>
                      </a:lnTo>
                      <a:lnTo>
                        <a:pt x="415" y="269"/>
                      </a:lnTo>
                      <a:lnTo>
                        <a:pt x="368" y="326"/>
                      </a:lnTo>
                      <a:lnTo>
                        <a:pt x="344" y="369"/>
                      </a:lnTo>
                      <a:lnTo>
                        <a:pt x="340" y="426"/>
                      </a:lnTo>
                      <a:lnTo>
                        <a:pt x="331" y="481"/>
                      </a:lnTo>
                      <a:lnTo>
                        <a:pt x="344" y="497"/>
                      </a:lnTo>
                      <a:lnTo>
                        <a:pt x="319" y="481"/>
                      </a:lnTo>
                      <a:lnTo>
                        <a:pt x="313" y="449"/>
                      </a:lnTo>
                      <a:lnTo>
                        <a:pt x="288" y="454"/>
                      </a:lnTo>
                      <a:lnTo>
                        <a:pt x="285" y="421"/>
                      </a:lnTo>
                      <a:lnTo>
                        <a:pt x="239" y="378"/>
                      </a:lnTo>
                      <a:lnTo>
                        <a:pt x="176" y="322"/>
                      </a:lnTo>
                      <a:lnTo>
                        <a:pt x="96" y="255"/>
                      </a:lnTo>
                      <a:lnTo>
                        <a:pt x="0" y="214"/>
                      </a:lnTo>
                      <a:close/>
                    </a:path>
                  </a:pathLst>
                </a:custGeom>
                <a:solidFill>
                  <a:schemeClr val="tx1"/>
                </a:solidFill>
                <a:ln w="6350">
                  <a:solidFill>
                    <a:srgbClr val="00C0E0"/>
                  </a:solidFill>
                  <a:prstDash val="solid"/>
                  <a:round/>
                  <a:headEnd/>
                  <a:tailEnd/>
                </a:ln>
              </p:spPr>
              <p:txBody>
                <a:bodyPr/>
                <a:lstStyle/>
                <a:p>
                  <a:endParaRPr lang="zh-CN" altLang="en-US"/>
                </a:p>
              </p:txBody>
            </p:sp>
            <p:sp>
              <p:nvSpPr>
                <p:cNvPr id="41" name="Freeform 35"/>
                <p:cNvSpPr>
                  <a:spLocks/>
                </p:cNvSpPr>
                <p:nvPr/>
              </p:nvSpPr>
              <p:spPr bwMode="auto">
                <a:xfrm>
                  <a:off x="1132" y="3517"/>
                  <a:ext cx="330" cy="283"/>
                </a:xfrm>
                <a:custGeom>
                  <a:avLst/>
                  <a:gdLst>
                    <a:gd name="T0" fmla="*/ 0 w 661"/>
                    <a:gd name="T1" fmla="*/ 227 h 567"/>
                    <a:gd name="T2" fmla="*/ 56 w 661"/>
                    <a:gd name="T3" fmla="*/ 235 h 567"/>
                    <a:gd name="T4" fmla="*/ 104 w 661"/>
                    <a:gd name="T5" fmla="*/ 272 h 567"/>
                    <a:gd name="T6" fmla="*/ 195 w 661"/>
                    <a:gd name="T7" fmla="*/ 339 h 567"/>
                    <a:gd name="T8" fmla="*/ 280 w 661"/>
                    <a:gd name="T9" fmla="*/ 426 h 567"/>
                    <a:gd name="T10" fmla="*/ 283 w 661"/>
                    <a:gd name="T11" fmla="*/ 457 h 567"/>
                    <a:gd name="T12" fmla="*/ 310 w 661"/>
                    <a:gd name="T13" fmla="*/ 450 h 567"/>
                    <a:gd name="T14" fmla="*/ 327 w 661"/>
                    <a:gd name="T15" fmla="*/ 487 h 567"/>
                    <a:gd name="T16" fmla="*/ 331 w 661"/>
                    <a:gd name="T17" fmla="*/ 511 h 567"/>
                    <a:gd name="T18" fmla="*/ 390 w 661"/>
                    <a:gd name="T19" fmla="*/ 567 h 567"/>
                    <a:gd name="T20" fmla="*/ 331 w 661"/>
                    <a:gd name="T21" fmla="*/ 507 h 567"/>
                    <a:gd name="T22" fmla="*/ 324 w 661"/>
                    <a:gd name="T23" fmla="*/ 474 h 567"/>
                    <a:gd name="T24" fmla="*/ 336 w 661"/>
                    <a:gd name="T25" fmla="*/ 376 h 567"/>
                    <a:gd name="T26" fmla="*/ 387 w 661"/>
                    <a:gd name="T27" fmla="*/ 294 h 567"/>
                    <a:gd name="T28" fmla="*/ 464 w 661"/>
                    <a:gd name="T29" fmla="*/ 230 h 567"/>
                    <a:gd name="T30" fmla="*/ 539 w 661"/>
                    <a:gd name="T31" fmla="*/ 185 h 567"/>
                    <a:gd name="T32" fmla="*/ 591 w 661"/>
                    <a:gd name="T33" fmla="*/ 123 h 567"/>
                    <a:gd name="T34" fmla="*/ 628 w 661"/>
                    <a:gd name="T35" fmla="*/ 74 h 567"/>
                    <a:gd name="T36" fmla="*/ 661 w 661"/>
                    <a:gd name="T3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1" h="567">
                      <a:moveTo>
                        <a:pt x="0" y="227"/>
                      </a:moveTo>
                      <a:lnTo>
                        <a:pt x="56" y="235"/>
                      </a:lnTo>
                      <a:lnTo>
                        <a:pt x="104" y="272"/>
                      </a:lnTo>
                      <a:lnTo>
                        <a:pt x="195" y="339"/>
                      </a:lnTo>
                      <a:lnTo>
                        <a:pt x="280" y="426"/>
                      </a:lnTo>
                      <a:lnTo>
                        <a:pt x="283" y="457"/>
                      </a:lnTo>
                      <a:lnTo>
                        <a:pt x="310" y="450"/>
                      </a:lnTo>
                      <a:lnTo>
                        <a:pt x="327" y="487"/>
                      </a:lnTo>
                      <a:lnTo>
                        <a:pt x="331" y="511"/>
                      </a:lnTo>
                      <a:lnTo>
                        <a:pt x="390" y="567"/>
                      </a:lnTo>
                      <a:lnTo>
                        <a:pt x="331" y="507"/>
                      </a:lnTo>
                      <a:lnTo>
                        <a:pt x="324" y="474"/>
                      </a:lnTo>
                      <a:lnTo>
                        <a:pt x="336" y="376"/>
                      </a:lnTo>
                      <a:lnTo>
                        <a:pt x="387" y="294"/>
                      </a:lnTo>
                      <a:lnTo>
                        <a:pt x="464" y="230"/>
                      </a:lnTo>
                      <a:lnTo>
                        <a:pt x="539" y="185"/>
                      </a:lnTo>
                      <a:lnTo>
                        <a:pt x="591" y="123"/>
                      </a:lnTo>
                      <a:lnTo>
                        <a:pt x="628" y="74"/>
                      </a:lnTo>
                      <a:lnTo>
                        <a:pt x="661" y="0"/>
                      </a:lnTo>
                    </a:path>
                  </a:pathLst>
                </a:custGeom>
                <a:solidFill>
                  <a:schemeClr val="tx1"/>
                </a:solidFill>
                <a:ln w="6350">
                  <a:solidFill>
                    <a:srgbClr val="000000"/>
                  </a:solidFill>
                  <a:prstDash val="solid"/>
                  <a:round/>
                  <a:headEnd/>
                  <a:tailEnd/>
                </a:ln>
              </p:spPr>
              <p:txBody>
                <a:bodyPr/>
                <a:lstStyle/>
                <a:p>
                  <a:endParaRPr lang="zh-CN" altLang="en-US"/>
                </a:p>
              </p:txBody>
            </p:sp>
          </p:grpSp>
          <p:grpSp>
            <p:nvGrpSpPr>
              <p:cNvPr id="34" name="Group 36"/>
              <p:cNvGrpSpPr>
                <a:grpSpLocks/>
              </p:cNvGrpSpPr>
              <p:nvPr/>
            </p:nvGrpSpPr>
            <p:grpSpPr bwMode="auto">
              <a:xfrm>
                <a:off x="939" y="3808"/>
                <a:ext cx="131" cy="125"/>
                <a:chOff x="939" y="3808"/>
                <a:chExt cx="131" cy="125"/>
              </a:xfrm>
            </p:grpSpPr>
            <p:sp>
              <p:nvSpPr>
                <p:cNvPr id="38" name="Freeform 37"/>
                <p:cNvSpPr>
                  <a:spLocks/>
                </p:cNvSpPr>
                <p:nvPr/>
              </p:nvSpPr>
              <p:spPr bwMode="auto">
                <a:xfrm>
                  <a:off x="939" y="3808"/>
                  <a:ext cx="131" cy="123"/>
                </a:xfrm>
                <a:custGeom>
                  <a:avLst/>
                  <a:gdLst>
                    <a:gd name="T0" fmla="*/ 0 w 262"/>
                    <a:gd name="T1" fmla="*/ 0 h 245"/>
                    <a:gd name="T2" fmla="*/ 128 w 262"/>
                    <a:gd name="T3" fmla="*/ 33 h 245"/>
                    <a:gd name="T4" fmla="*/ 160 w 262"/>
                    <a:gd name="T5" fmla="*/ 57 h 245"/>
                    <a:gd name="T6" fmla="*/ 188 w 262"/>
                    <a:gd name="T7" fmla="*/ 133 h 245"/>
                    <a:gd name="T8" fmla="*/ 192 w 262"/>
                    <a:gd name="T9" fmla="*/ 137 h 245"/>
                    <a:gd name="T10" fmla="*/ 213 w 262"/>
                    <a:gd name="T11" fmla="*/ 161 h 245"/>
                    <a:gd name="T12" fmla="*/ 229 w 262"/>
                    <a:gd name="T13" fmla="*/ 184 h 245"/>
                    <a:gd name="T14" fmla="*/ 251 w 262"/>
                    <a:gd name="T15" fmla="*/ 198 h 245"/>
                    <a:gd name="T16" fmla="*/ 251 w 262"/>
                    <a:gd name="T17" fmla="*/ 222 h 245"/>
                    <a:gd name="T18" fmla="*/ 262 w 262"/>
                    <a:gd name="T19" fmla="*/ 245 h 245"/>
                    <a:gd name="T20" fmla="*/ 241 w 262"/>
                    <a:gd name="T21" fmla="*/ 245 h 245"/>
                    <a:gd name="T22" fmla="*/ 240 w 262"/>
                    <a:gd name="T23" fmla="*/ 235 h 245"/>
                    <a:gd name="T24" fmla="*/ 240 w 262"/>
                    <a:gd name="T25" fmla="*/ 206 h 245"/>
                    <a:gd name="T26" fmla="*/ 204 w 262"/>
                    <a:gd name="T27" fmla="*/ 188 h 245"/>
                    <a:gd name="T28" fmla="*/ 176 w 262"/>
                    <a:gd name="T29" fmla="*/ 141 h 245"/>
                    <a:gd name="T30" fmla="*/ 160 w 262"/>
                    <a:gd name="T31" fmla="*/ 109 h 245"/>
                    <a:gd name="T32" fmla="*/ 135 w 262"/>
                    <a:gd name="T33" fmla="*/ 57 h 245"/>
                    <a:gd name="T34" fmla="*/ 87 w 262"/>
                    <a:gd name="T35" fmla="*/ 29 h 245"/>
                    <a:gd name="T36" fmla="*/ 0 w 262"/>
                    <a:gd name="T3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245">
                      <a:moveTo>
                        <a:pt x="0" y="0"/>
                      </a:moveTo>
                      <a:lnTo>
                        <a:pt x="128" y="33"/>
                      </a:lnTo>
                      <a:lnTo>
                        <a:pt x="160" y="57"/>
                      </a:lnTo>
                      <a:lnTo>
                        <a:pt x="188" y="133"/>
                      </a:lnTo>
                      <a:lnTo>
                        <a:pt x="192" y="137"/>
                      </a:lnTo>
                      <a:lnTo>
                        <a:pt x="213" y="161"/>
                      </a:lnTo>
                      <a:lnTo>
                        <a:pt x="229" y="184"/>
                      </a:lnTo>
                      <a:lnTo>
                        <a:pt x="251" y="198"/>
                      </a:lnTo>
                      <a:lnTo>
                        <a:pt x="251" y="222"/>
                      </a:lnTo>
                      <a:lnTo>
                        <a:pt x="262" y="245"/>
                      </a:lnTo>
                      <a:lnTo>
                        <a:pt x="241" y="245"/>
                      </a:lnTo>
                      <a:lnTo>
                        <a:pt x="240" y="235"/>
                      </a:lnTo>
                      <a:lnTo>
                        <a:pt x="240" y="206"/>
                      </a:lnTo>
                      <a:lnTo>
                        <a:pt x="204" y="188"/>
                      </a:lnTo>
                      <a:lnTo>
                        <a:pt x="176" y="141"/>
                      </a:lnTo>
                      <a:lnTo>
                        <a:pt x="160" y="109"/>
                      </a:lnTo>
                      <a:lnTo>
                        <a:pt x="135" y="57"/>
                      </a:lnTo>
                      <a:lnTo>
                        <a:pt x="87" y="29"/>
                      </a:lnTo>
                      <a:lnTo>
                        <a:pt x="0" y="0"/>
                      </a:lnTo>
                      <a:close/>
                    </a:path>
                  </a:pathLst>
                </a:custGeom>
                <a:solidFill>
                  <a:schemeClr val="tx1"/>
                </a:solidFill>
                <a:ln w="6350">
                  <a:solidFill>
                    <a:srgbClr val="00C0E0"/>
                  </a:solidFill>
                  <a:prstDash val="solid"/>
                  <a:round/>
                  <a:headEnd/>
                  <a:tailEnd/>
                </a:ln>
              </p:spPr>
              <p:txBody>
                <a:bodyPr/>
                <a:lstStyle/>
                <a:p>
                  <a:endParaRPr lang="zh-CN" altLang="en-US"/>
                </a:p>
              </p:txBody>
            </p:sp>
            <p:sp>
              <p:nvSpPr>
                <p:cNvPr id="39" name="Freeform 38"/>
                <p:cNvSpPr>
                  <a:spLocks/>
                </p:cNvSpPr>
                <p:nvPr/>
              </p:nvSpPr>
              <p:spPr bwMode="auto">
                <a:xfrm>
                  <a:off x="946" y="3810"/>
                  <a:ext cx="112" cy="123"/>
                </a:xfrm>
                <a:custGeom>
                  <a:avLst/>
                  <a:gdLst>
                    <a:gd name="T0" fmla="*/ 0 w 222"/>
                    <a:gd name="T1" fmla="*/ 0 h 245"/>
                    <a:gd name="T2" fmla="*/ 85 w 222"/>
                    <a:gd name="T3" fmla="*/ 36 h 245"/>
                    <a:gd name="T4" fmla="*/ 122 w 222"/>
                    <a:gd name="T5" fmla="*/ 58 h 245"/>
                    <a:gd name="T6" fmla="*/ 141 w 222"/>
                    <a:gd name="T7" fmla="*/ 96 h 245"/>
                    <a:gd name="T8" fmla="*/ 160 w 222"/>
                    <a:gd name="T9" fmla="*/ 147 h 245"/>
                    <a:gd name="T10" fmla="*/ 178 w 222"/>
                    <a:gd name="T11" fmla="*/ 176 h 245"/>
                    <a:gd name="T12" fmla="*/ 204 w 222"/>
                    <a:gd name="T13" fmla="*/ 195 h 245"/>
                    <a:gd name="T14" fmla="*/ 219 w 222"/>
                    <a:gd name="T15" fmla="*/ 210 h 245"/>
                    <a:gd name="T16" fmla="*/ 222 w 222"/>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45">
                      <a:moveTo>
                        <a:pt x="0" y="0"/>
                      </a:moveTo>
                      <a:lnTo>
                        <a:pt x="85" y="36"/>
                      </a:lnTo>
                      <a:lnTo>
                        <a:pt x="122" y="58"/>
                      </a:lnTo>
                      <a:lnTo>
                        <a:pt x="141" y="96"/>
                      </a:lnTo>
                      <a:lnTo>
                        <a:pt x="160" y="147"/>
                      </a:lnTo>
                      <a:lnTo>
                        <a:pt x="178" y="176"/>
                      </a:lnTo>
                      <a:lnTo>
                        <a:pt x="204" y="195"/>
                      </a:lnTo>
                      <a:lnTo>
                        <a:pt x="219" y="210"/>
                      </a:lnTo>
                      <a:lnTo>
                        <a:pt x="222" y="245"/>
                      </a:lnTo>
                    </a:path>
                  </a:pathLst>
                </a:custGeom>
                <a:solidFill>
                  <a:schemeClr val="tx1"/>
                </a:solidFill>
                <a:ln w="6350">
                  <a:solidFill>
                    <a:srgbClr val="000000"/>
                  </a:solidFill>
                  <a:prstDash val="solid"/>
                  <a:round/>
                  <a:headEnd/>
                  <a:tailEnd/>
                </a:ln>
              </p:spPr>
              <p:txBody>
                <a:bodyPr/>
                <a:lstStyle/>
                <a:p>
                  <a:endParaRPr lang="zh-CN" altLang="en-US"/>
                </a:p>
              </p:txBody>
            </p:sp>
          </p:grpSp>
          <p:grpSp>
            <p:nvGrpSpPr>
              <p:cNvPr id="35" name="Group 39"/>
              <p:cNvGrpSpPr>
                <a:grpSpLocks/>
              </p:cNvGrpSpPr>
              <p:nvPr/>
            </p:nvGrpSpPr>
            <p:grpSpPr bwMode="auto">
              <a:xfrm>
                <a:off x="1512" y="3664"/>
                <a:ext cx="194" cy="269"/>
                <a:chOff x="1512" y="3664"/>
                <a:chExt cx="194" cy="269"/>
              </a:xfrm>
            </p:grpSpPr>
            <p:sp>
              <p:nvSpPr>
                <p:cNvPr id="36" name="Freeform 40"/>
                <p:cNvSpPr>
                  <a:spLocks/>
                </p:cNvSpPr>
                <p:nvPr/>
              </p:nvSpPr>
              <p:spPr bwMode="auto">
                <a:xfrm>
                  <a:off x="1516" y="3667"/>
                  <a:ext cx="189" cy="264"/>
                </a:xfrm>
                <a:custGeom>
                  <a:avLst/>
                  <a:gdLst>
                    <a:gd name="T0" fmla="*/ 378 w 378"/>
                    <a:gd name="T1" fmla="*/ 0 h 530"/>
                    <a:gd name="T2" fmla="*/ 366 w 378"/>
                    <a:gd name="T3" fmla="*/ 62 h 530"/>
                    <a:gd name="T4" fmla="*/ 342 w 378"/>
                    <a:gd name="T5" fmla="*/ 105 h 530"/>
                    <a:gd name="T6" fmla="*/ 298 w 378"/>
                    <a:gd name="T7" fmla="*/ 144 h 530"/>
                    <a:gd name="T8" fmla="*/ 245 w 378"/>
                    <a:gd name="T9" fmla="*/ 188 h 530"/>
                    <a:gd name="T10" fmla="*/ 184 w 378"/>
                    <a:gd name="T11" fmla="*/ 233 h 530"/>
                    <a:gd name="T12" fmla="*/ 134 w 378"/>
                    <a:gd name="T13" fmla="*/ 272 h 530"/>
                    <a:gd name="T14" fmla="*/ 95 w 378"/>
                    <a:gd name="T15" fmla="*/ 336 h 530"/>
                    <a:gd name="T16" fmla="*/ 67 w 378"/>
                    <a:gd name="T17" fmla="*/ 393 h 530"/>
                    <a:gd name="T18" fmla="*/ 54 w 378"/>
                    <a:gd name="T19" fmla="*/ 445 h 530"/>
                    <a:gd name="T20" fmla="*/ 38 w 378"/>
                    <a:gd name="T21" fmla="*/ 487 h 530"/>
                    <a:gd name="T22" fmla="*/ 20 w 378"/>
                    <a:gd name="T23" fmla="*/ 522 h 530"/>
                    <a:gd name="T24" fmla="*/ 0 w 378"/>
                    <a:gd name="T25" fmla="*/ 530 h 530"/>
                    <a:gd name="T26" fmla="*/ 27 w 378"/>
                    <a:gd name="T27" fmla="*/ 527 h 530"/>
                    <a:gd name="T28" fmla="*/ 47 w 378"/>
                    <a:gd name="T29" fmla="*/ 527 h 530"/>
                    <a:gd name="T30" fmla="*/ 79 w 378"/>
                    <a:gd name="T31" fmla="*/ 482 h 530"/>
                    <a:gd name="T32" fmla="*/ 91 w 378"/>
                    <a:gd name="T33" fmla="*/ 434 h 530"/>
                    <a:gd name="T34" fmla="*/ 107 w 378"/>
                    <a:gd name="T35" fmla="*/ 393 h 530"/>
                    <a:gd name="T36" fmla="*/ 134 w 378"/>
                    <a:gd name="T37" fmla="*/ 341 h 530"/>
                    <a:gd name="T38" fmla="*/ 171 w 378"/>
                    <a:gd name="T39" fmla="*/ 304 h 530"/>
                    <a:gd name="T40" fmla="*/ 196 w 378"/>
                    <a:gd name="T41" fmla="*/ 268 h 530"/>
                    <a:gd name="T42" fmla="*/ 241 w 378"/>
                    <a:gd name="T43" fmla="*/ 237 h 530"/>
                    <a:gd name="T44" fmla="*/ 286 w 378"/>
                    <a:gd name="T45" fmla="*/ 212 h 530"/>
                    <a:gd name="T46" fmla="*/ 325 w 378"/>
                    <a:gd name="T47" fmla="*/ 157 h 530"/>
                    <a:gd name="T48" fmla="*/ 345 w 378"/>
                    <a:gd name="T49" fmla="*/ 117 h 530"/>
                    <a:gd name="T50" fmla="*/ 363 w 378"/>
                    <a:gd name="T51" fmla="*/ 82 h 530"/>
                    <a:gd name="T52" fmla="*/ 378 w 378"/>
                    <a:gd name="T53"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8" h="530">
                      <a:moveTo>
                        <a:pt x="378" y="0"/>
                      </a:moveTo>
                      <a:lnTo>
                        <a:pt x="366" y="62"/>
                      </a:lnTo>
                      <a:lnTo>
                        <a:pt x="342" y="105"/>
                      </a:lnTo>
                      <a:lnTo>
                        <a:pt x="298" y="144"/>
                      </a:lnTo>
                      <a:lnTo>
                        <a:pt x="245" y="188"/>
                      </a:lnTo>
                      <a:lnTo>
                        <a:pt x="184" y="233"/>
                      </a:lnTo>
                      <a:lnTo>
                        <a:pt x="134" y="272"/>
                      </a:lnTo>
                      <a:lnTo>
                        <a:pt x="95" y="336"/>
                      </a:lnTo>
                      <a:lnTo>
                        <a:pt x="67" y="393"/>
                      </a:lnTo>
                      <a:lnTo>
                        <a:pt x="54" y="445"/>
                      </a:lnTo>
                      <a:lnTo>
                        <a:pt x="38" y="487"/>
                      </a:lnTo>
                      <a:lnTo>
                        <a:pt x="20" y="522"/>
                      </a:lnTo>
                      <a:lnTo>
                        <a:pt x="0" y="530"/>
                      </a:lnTo>
                      <a:lnTo>
                        <a:pt x="27" y="527"/>
                      </a:lnTo>
                      <a:lnTo>
                        <a:pt x="47" y="527"/>
                      </a:lnTo>
                      <a:lnTo>
                        <a:pt x="79" y="482"/>
                      </a:lnTo>
                      <a:lnTo>
                        <a:pt x="91" y="434"/>
                      </a:lnTo>
                      <a:lnTo>
                        <a:pt x="107" y="393"/>
                      </a:lnTo>
                      <a:lnTo>
                        <a:pt x="134" y="341"/>
                      </a:lnTo>
                      <a:lnTo>
                        <a:pt x="171" y="304"/>
                      </a:lnTo>
                      <a:lnTo>
                        <a:pt x="196" y="268"/>
                      </a:lnTo>
                      <a:lnTo>
                        <a:pt x="241" y="237"/>
                      </a:lnTo>
                      <a:lnTo>
                        <a:pt x="286" y="212"/>
                      </a:lnTo>
                      <a:lnTo>
                        <a:pt x="325" y="157"/>
                      </a:lnTo>
                      <a:lnTo>
                        <a:pt x="345" y="117"/>
                      </a:lnTo>
                      <a:lnTo>
                        <a:pt x="363" y="82"/>
                      </a:lnTo>
                      <a:lnTo>
                        <a:pt x="378" y="0"/>
                      </a:lnTo>
                      <a:close/>
                    </a:path>
                  </a:pathLst>
                </a:custGeom>
                <a:solidFill>
                  <a:schemeClr val="tx1"/>
                </a:solidFill>
                <a:ln w="6350">
                  <a:solidFill>
                    <a:srgbClr val="00C0E0"/>
                  </a:solidFill>
                  <a:prstDash val="solid"/>
                  <a:round/>
                  <a:headEnd/>
                  <a:tailEnd/>
                </a:ln>
              </p:spPr>
              <p:txBody>
                <a:bodyPr/>
                <a:lstStyle/>
                <a:p>
                  <a:endParaRPr lang="zh-CN" altLang="en-US"/>
                </a:p>
              </p:txBody>
            </p:sp>
            <p:sp>
              <p:nvSpPr>
                <p:cNvPr id="37" name="Freeform 41"/>
                <p:cNvSpPr>
                  <a:spLocks/>
                </p:cNvSpPr>
                <p:nvPr/>
              </p:nvSpPr>
              <p:spPr bwMode="auto">
                <a:xfrm>
                  <a:off x="1512" y="3664"/>
                  <a:ext cx="194" cy="269"/>
                </a:xfrm>
                <a:custGeom>
                  <a:avLst/>
                  <a:gdLst>
                    <a:gd name="T0" fmla="*/ 0 w 386"/>
                    <a:gd name="T1" fmla="*/ 539 h 539"/>
                    <a:gd name="T2" fmla="*/ 36 w 386"/>
                    <a:gd name="T3" fmla="*/ 523 h 539"/>
                    <a:gd name="T4" fmla="*/ 58 w 386"/>
                    <a:gd name="T5" fmla="*/ 491 h 539"/>
                    <a:gd name="T6" fmla="*/ 70 w 386"/>
                    <a:gd name="T7" fmla="*/ 436 h 539"/>
                    <a:gd name="T8" fmla="*/ 102 w 386"/>
                    <a:gd name="T9" fmla="*/ 341 h 539"/>
                    <a:gd name="T10" fmla="*/ 154 w 386"/>
                    <a:gd name="T11" fmla="*/ 267 h 539"/>
                    <a:gd name="T12" fmla="*/ 255 w 386"/>
                    <a:gd name="T13" fmla="*/ 196 h 539"/>
                    <a:gd name="T14" fmla="*/ 299 w 386"/>
                    <a:gd name="T15" fmla="*/ 163 h 539"/>
                    <a:gd name="T16" fmla="*/ 364 w 386"/>
                    <a:gd name="T17" fmla="*/ 93 h 539"/>
                    <a:gd name="T18" fmla="*/ 380 w 386"/>
                    <a:gd name="T19" fmla="*/ 35 h 539"/>
                    <a:gd name="T20" fmla="*/ 386 w 386"/>
                    <a:gd name="T21"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539">
                      <a:moveTo>
                        <a:pt x="0" y="539"/>
                      </a:moveTo>
                      <a:lnTo>
                        <a:pt x="36" y="523"/>
                      </a:lnTo>
                      <a:lnTo>
                        <a:pt x="58" y="491"/>
                      </a:lnTo>
                      <a:lnTo>
                        <a:pt x="70" y="436"/>
                      </a:lnTo>
                      <a:lnTo>
                        <a:pt x="102" y="341"/>
                      </a:lnTo>
                      <a:lnTo>
                        <a:pt x="154" y="267"/>
                      </a:lnTo>
                      <a:lnTo>
                        <a:pt x="255" y="196"/>
                      </a:lnTo>
                      <a:lnTo>
                        <a:pt x="299" y="163"/>
                      </a:lnTo>
                      <a:lnTo>
                        <a:pt x="364" y="93"/>
                      </a:lnTo>
                      <a:lnTo>
                        <a:pt x="380" y="35"/>
                      </a:lnTo>
                      <a:lnTo>
                        <a:pt x="386" y="0"/>
                      </a:lnTo>
                    </a:path>
                  </a:pathLst>
                </a:custGeom>
                <a:solidFill>
                  <a:schemeClr val="tx1"/>
                </a:solidFill>
                <a:ln w="6350">
                  <a:solidFill>
                    <a:srgbClr val="000000"/>
                  </a:solidFill>
                  <a:prstDash val="solid"/>
                  <a:round/>
                  <a:headEnd/>
                  <a:tailEnd/>
                </a:ln>
              </p:spPr>
              <p:txBody>
                <a:bodyPr/>
                <a:lstStyle/>
                <a:p>
                  <a:endParaRPr lang="zh-CN" altLang="en-US"/>
                </a:p>
              </p:txBody>
            </p:sp>
          </p:grpSp>
        </p:grpSp>
        <p:grpSp>
          <p:nvGrpSpPr>
            <p:cNvPr id="11" name="Group 42"/>
            <p:cNvGrpSpPr>
              <a:grpSpLocks/>
            </p:cNvGrpSpPr>
            <p:nvPr/>
          </p:nvGrpSpPr>
          <p:grpSpPr bwMode="auto">
            <a:xfrm>
              <a:off x="4504" y="2706"/>
              <a:ext cx="198" cy="231"/>
              <a:chOff x="1209" y="2947"/>
              <a:chExt cx="128" cy="172"/>
            </a:xfrm>
          </p:grpSpPr>
          <p:sp>
            <p:nvSpPr>
              <p:cNvPr id="30" name="Freeform 43"/>
              <p:cNvSpPr>
                <a:spLocks/>
              </p:cNvSpPr>
              <p:nvPr/>
            </p:nvSpPr>
            <p:spPr bwMode="auto">
              <a:xfrm>
                <a:off x="1209" y="2947"/>
                <a:ext cx="119" cy="172"/>
              </a:xfrm>
              <a:custGeom>
                <a:avLst/>
                <a:gdLst>
                  <a:gd name="T0" fmla="*/ 196 w 239"/>
                  <a:gd name="T1" fmla="*/ 57 h 346"/>
                  <a:gd name="T2" fmla="*/ 166 w 239"/>
                  <a:gd name="T3" fmla="*/ 16 h 346"/>
                  <a:gd name="T4" fmla="*/ 128 w 239"/>
                  <a:gd name="T5" fmla="*/ 1 h 346"/>
                  <a:gd name="T6" fmla="*/ 80 w 239"/>
                  <a:gd name="T7" fmla="*/ 0 h 346"/>
                  <a:gd name="T8" fmla="*/ 38 w 239"/>
                  <a:gd name="T9" fmla="*/ 27 h 346"/>
                  <a:gd name="T10" fmla="*/ 9 w 239"/>
                  <a:gd name="T11" fmla="*/ 74 h 346"/>
                  <a:gd name="T12" fmla="*/ 0 w 239"/>
                  <a:gd name="T13" fmla="*/ 129 h 346"/>
                  <a:gd name="T14" fmla="*/ 5 w 239"/>
                  <a:gd name="T15" fmla="*/ 208 h 346"/>
                  <a:gd name="T16" fmla="*/ 35 w 239"/>
                  <a:gd name="T17" fmla="*/ 250 h 346"/>
                  <a:gd name="T18" fmla="*/ 63 w 239"/>
                  <a:gd name="T19" fmla="*/ 275 h 346"/>
                  <a:gd name="T20" fmla="*/ 104 w 239"/>
                  <a:gd name="T21" fmla="*/ 296 h 346"/>
                  <a:gd name="T22" fmla="*/ 126 w 239"/>
                  <a:gd name="T23" fmla="*/ 331 h 346"/>
                  <a:gd name="T24" fmla="*/ 156 w 239"/>
                  <a:gd name="T25" fmla="*/ 346 h 346"/>
                  <a:gd name="T26" fmla="*/ 195 w 239"/>
                  <a:gd name="T27" fmla="*/ 344 h 346"/>
                  <a:gd name="T28" fmla="*/ 220 w 239"/>
                  <a:gd name="T29" fmla="*/ 320 h 346"/>
                  <a:gd name="T30" fmla="*/ 235 w 239"/>
                  <a:gd name="T31" fmla="*/ 288 h 346"/>
                  <a:gd name="T32" fmla="*/ 239 w 239"/>
                  <a:gd name="T33" fmla="*/ 249 h 346"/>
                  <a:gd name="T34" fmla="*/ 225 w 239"/>
                  <a:gd name="T35" fmla="*/ 211 h 346"/>
                  <a:gd name="T36" fmla="*/ 229 w 239"/>
                  <a:gd name="T37" fmla="*/ 159 h 346"/>
                  <a:gd name="T38" fmla="*/ 218 w 239"/>
                  <a:gd name="T39" fmla="*/ 103 h 346"/>
                  <a:gd name="T40" fmla="*/ 196 w 239"/>
                  <a:gd name="T41" fmla="*/ 5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9" h="346">
                    <a:moveTo>
                      <a:pt x="196" y="57"/>
                    </a:moveTo>
                    <a:lnTo>
                      <a:pt x="166" y="16"/>
                    </a:lnTo>
                    <a:lnTo>
                      <a:pt x="128" y="1"/>
                    </a:lnTo>
                    <a:lnTo>
                      <a:pt x="80" y="0"/>
                    </a:lnTo>
                    <a:lnTo>
                      <a:pt x="38" y="27"/>
                    </a:lnTo>
                    <a:lnTo>
                      <a:pt x="9" y="74"/>
                    </a:lnTo>
                    <a:lnTo>
                      <a:pt x="0" y="129"/>
                    </a:lnTo>
                    <a:lnTo>
                      <a:pt x="5" y="208"/>
                    </a:lnTo>
                    <a:lnTo>
                      <a:pt x="35" y="250"/>
                    </a:lnTo>
                    <a:lnTo>
                      <a:pt x="63" y="275"/>
                    </a:lnTo>
                    <a:lnTo>
                      <a:pt x="104" y="296"/>
                    </a:lnTo>
                    <a:lnTo>
                      <a:pt x="126" y="331"/>
                    </a:lnTo>
                    <a:lnTo>
                      <a:pt x="156" y="346"/>
                    </a:lnTo>
                    <a:lnTo>
                      <a:pt x="195" y="344"/>
                    </a:lnTo>
                    <a:lnTo>
                      <a:pt x="220" y="320"/>
                    </a:lnTo>
                    <a:lnTo>
                      <a:pt x="235" y="288"/>
                    </a:lnTo>
                    <a:lnTo>
                      <a:pt x="239" y="249"/>
                    </a:lnTo>
                    <a:lnTo>
                      <a:pt x="225" y="211"/>
                    </a:lnTo>
                    <a:lnTo>
                      <a:pt x="229" y="159"/>
                    </a:lnTo>
                    <a:lnTo>
                      <a:pt x="218" y="103"/>
                    </a:lnTo>
                    <a:lnTo>
                      <a:pt x="196" y="57"/>
                    </a:lnTo>
                    <a:close/>
                  </a:path>
                </a:pathLst>
              </a:custGeom>
              <a:solidFill>
                <a:srgbClr val="E0A080"/>
              </a:solidFill>
              <a:ln w="6350">
                <a:solidFill>
                  <a:srgbClr val="000000"/>
                </a:solidFill>
                <a:prstDash val="solid"/>
                <a:round/>
                <a:headEnd/>
                <a:tailEnd/>
              </a:ln>
            </p:spPr>
            <p:txBody>
              <a:bodyPr/>
              <a:lstStyle/>
              <a:p>
                <a:endParaRPr lang="zh-CN" altLang="en-US"/>
              </a:p>
            </p:txBody>
          </p:sp>
          <p:sp>
            <p:nvSpPr>
              <p:cNvPr id="31" name="Freeform 44"/>
              <p:cNvSpPr>
                <a:spLocks/>
              </p:cNvSpPr>
              <p:nvPr/>
            </p:nvSpPr>
            <p:spPr bwMode="auto">
              <a:xfrm>
                <a:off x="1239" y="2947"/>
                <a:ext cx="98" cy="163"/>
              </a:xfrm>
              <a:custGeom>
                <a:avLst/>
                <a:gdLst>
                  <a:gd name="T0" fmla="*/ 161 w 197"/>
                  <a:gd name="T1" fmla="*/ 53 h 326"/>
                  <a:gd name="T2" fmla="*/ 137 w 197"/>
                  <a:gd name="T3" fmla="*/ 15 h 326"/>
                  <a:gd name="T4" fmla="*/ 106 w 197"/>
                  <a:gd name="T5" fmla="*/ 1 h 326"/>
                  <a:gd name="T6" fmla="*/ 67 w 197"/>
                  <a:gd name="T7" fmla="*/ 0 h 326"/>
                  <a:gd name="T8" fmla="*/ 32 w 197"/>
                  <a:gd name="T9" fmla="*/ 26 h 326"/>
                  <a:gd name="T10" fmla="*/ 8 w 197"/>
                  <a:gd name="T11" fmla="*/ 70 h 326"/>
                  <a:gd name="T12" fmla="*/ 0 w 197"/>
                  <a:gd name="T13" fmla="*/ 122 h 326"/>
                  <a:gd name="T14" fmla="*/ 4 w 197"/>
                  <a:gd name="T15" fmla="*/ 196 h 326"/>
                  <a:gd name="T16" fmla="*/ 29 w 197"/>
                  <a:gd name="T17" fmla="*/ 235 h 326"/>
                  <a:gd name="T18" fmla="*/ 52 w 197"/>
                  <a:gd name="T19" fmla="*/ 259 h 326"/>
                  <a:gd name="T20" fmla="*/ 85 w 197"/>
                  <a:gd name="T21" fmla="*/ 278 h 326"/>
                  <a:gd name="T22" fmla="*/ 104 w 197"/>
                  <a:gd name="T23" fmla="*/ 313 h 326"/>
                  <a:gd name="T24" fmla="*/ 129 w 197"/>
                  <a:gd name="T25" fmla="*/ 326 h 326"/>
                  <a:gd name="T26" fmla="*/ 160 w 197"/>
                  <a:gd name="T27" fmla="*/ 324 h 326"/>
                  <a:gd name="T28" fmla="*/ 182 w 197"/>
                  <a:gd name="T29" fmla="*/ 302 h 326"/>
                  <a:gd name="T30" fmla="*/ 195 w 197"/>
                  <a:gd name="T31" fmla="*/ 272 h 326"/>
                  <a:gd name="T32" fmla="*/ 197 w 197"/>
                  <a:gd name="T33" fmla="*/ 235 h 326"/>
                  <a:gd name="T34" fmla="*/ 186 w 197"/>
                  <a:gd name="T35" fmla="*/ 198 h 326"/>
                  <a:gd name="T36" fmla="*/ 189 w 197"/>
                  <a:gd name="T37" fmla="*/ 150 h 326"/>
                  <a:gd name="T38" fmla="*/ 180 w 197"/>
                  <a:gd name="T39" fmla="*/ 97 h 326"/>
                  <a:gd name="T40" fmla="*/ 161 w 197"/>
                  <a:gd name="T41" fmla="*/ 5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7" h="326">
                    <a:moveTo>
                      <a:pt x="161" y="53"/>
                    </a:moveTo>
                    <a:lnTo>
                      <a:pt x="137" y="15"/>
                    </a:lnTo>
                    <a:lnTo>
                      <a:pt x="106" y="1"/>
                    </a:lnTo>
                    <a:lnTo>
                      <a:pt x="67" y="0"/>
                    </a:lnTo>
                    <a:lnTo>
                      <a:pt x="32" y="26"/>
                    </a:lnTo>
                    <a:lnTo>
                      <a:pt x="8" y="70"/>
                    </a:lnTo>
                    <a:lnTo>
                      <a:pt x="0" y="122"/>
                    </a:lnTo>
                    <a:lnTo>
                      <a:pt x="4" y="196"/>
                    </a:lnTo>
                    <a:lnTo>
                      <a:pt x="29" y="235"/>
                    </a:lnTo>
                    <a:lnTo>
                      <a:pt x="52" y="259"/>
                    </a:lnTo>
                    <a:lnTo>
                      <a:pt x="85" y="278"/>
                    </a:lnTo>
                    <a:lnTo>
                      <a:pt x="104" y="313"/>
                    </a:lnTo>
                    <a:lnTo>
                      <a:pt x="129" y="326"/>
                    </a:lnTo>
                    <a:lnTo>
                      <a:pt x="160" y="324"/>
                    </a:lnTo>
                    <a:lnTo>
                      <a:pt x="182" y="302"/>
                    </a:lnTo>
                    <a:lnTo>
                      <a:pt x="195" y="272"/>
                    </a:lnTo>
                    <a:lnTo>
                      <a:pt x="197" y="235"/>
                    </a:lnTo>
                    <a:lnTo>
                      <a:pt x="186" y="198"/>
                    </a:lnTo>
                    <a:lnTo>
                      <a:pt x="189" y="150"/>
                    </a:lnTo>
                    <a:lnTo>
                      <a:pt x="180" y="97"/>
                    </a:lnTo>
                    <a:lnTo>
                      <a:pt x="161" y="53"/>
                    </a:lnTo>
                    <a:close/>
                  </a:path>
                </a:pathLst>
              </a:custGeom>
              <a:solidFill>
                <a:srgbClr val="E0A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2" name="Freeform 45"/>
            <p:cNvSpPr>
              <a:spLocks/>
            </p:cNvSpPr>
            <p:nvPr/>
          </p:nvSpPr>
          <p:spPr bwMode="auto">
            <a:xfrm>
              <a:off x="4267" y="3044"/>
              <a:ext cx="768" cy="562"/>
            </a:xfrm>
            <a:custGeom>
              <a:avLst/>
              <a:gdLst>
                <a:gd name="T0" fmla="*/ 380 w 994"/>
                <a:gd name="T1" fmla="*/ 0 h 838"/>
                <a:gd name="T2" fmla="*/ 188 w 994"/>
                <a:gd name="T3" fmla="*/ 165 h 838"/>
                <a:gd name="T4" fmla="*/ 71 w 994"/>
                <a:gd name="T5" fmla="*/ 319 h 838"/>
                <a:gd name="T6" fmla="*/ 0 w 994"/>
                <a:gd name="T7" fmla="*/ 582 h 838"/>
                <a:gd name="T8" fmla="*/ 188 w 994"/>
                <a:gd name="T9" fmla="*/ 443 h 838"/>
                <a:gd name="T10" fmla="*/ 292 w 994"/>
                <a:gd name="T11" fmla="*/ 345 h 838"/>
                <a:gd name="T12" fmla="*/ 349 w 994"/>
                <a:gd name="T13" fmla="*/ 282 h 838"/>
                <a:gd name="T14" fmla="*/ 292 w 994"/>
                <a:gd name="T15" fmla="*/ 441 h 838"/>
                <a:gd name="T16" fmla="*/ 278 w 994"/>
                <a:gd name="T17" fmla="*/ 586 h 838"/>
                <a:gd name="T18" fmla="*/ 273 w 994"/>
                <a:gd name="T19" fmla="*/ 838 h 838"/>
                <a:gd name="T20" fmla="*/ 305 w 994"/>
                <a:gd name="T21" fmla="*/ 766 h 838"/>
                <a:gd name="T22" fmla="*/ 369 w 994"/>
                <a:gd name="T23" fmla="*/ 661 h 838"/>
                <a:gd name="T24" fmla="*/ 473 w 994"/>
                <a:gd name="T25" fmla="*/ 582 h 838"/>
                <a:gd name="T26" fmla="*/ 568 w 994"/>
                <a:gd name="T27" fmla="*/ 541 h 838"/>
                <a:gd name="T28" fmla="*/ 799 w 994"/>
                <a:gd name="T29" fmla="*/ 433 h 838"/>
                <a:gd name="T30" fmla="*/ 994 w 994"/>
                <a:gd name="T31" fmla="*/ 252 h 838"/>
                <a:gd name="T32" fmla="*/ 934 w 994"/>
                <a:gd name="T33" fmla="*/ 209 h 838"/>
                <a:gd name="T34" fmla="*/ 879 w 994"/>
                <a:gd name="T35" fmla="*/ 230 h 838"/>
                <a:gd name="T36" fmla="*/ 787 w 994"/>
                <a:gd name="T37" fmla="*/ 234 h 838"/>
                <a:gd name="T38" fmla="*/ 675 w 994"/>
                <a:gd name="T39" fmla="*/ 221 h 838"/>
                <a:gd name="T40" fmla="*/ 577 w 994"/>
                <a:gd name="T41" fmla="*/ 193 h 838"/>
                <a:gd name="T42" fmla="*/ 424 w 994"/>
                <a:gd name="T43" fmla="*/ 205 h 838"/>
                <a:gd name="T44" fmla="*/ 380 w 994"/>
                <a:gd name="T45"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4" h="838">
                  <a:moveTo>
                    <a:pt x="380" y="0"/>
                  </a:moveTo>
                  <a:lnTo>
                    <a:pt x="188" y="165"/>
                  </a:lnTo>
                  <a:lnTo>
                    <a:pt x="71" y="319"/>
                  </a:lnTo>
                  <a:lnTo>
                    <a:pt x="0" y="582"/>
                  </a:lnTo>
                  <a:lnTo>
                    <a:pt x="188" y="443"/>
                  </a:lnTo>
                  <a:lnTo>
                    <a:pt x="292" y="345"/>
                  </a:lnTo>
                  <a:lnTo>
                    <a:pt x="349" y="282"/>
                  </a:lnTo>
                  <a:lnTo>
                    <a:pt x="292" y="441"/>
                  </a:lnTo>
                  <a:lnTo>
                    <a:pt x="278" y="586"/>
                  </a:lnTo>
                  <a:lnTo>
                    <a:pt x="273" y="838"/>
                  </a:lnTo>
                  <a:lnTo>
                    <a:pt x="305" y="766"/>
                  </a:lnTo>
                  <a:lnTo>
                    <a:pt x="369" y="661"/>
                  </a:lnTo>
                  <a:lnTo>
                    <a:pt x="473" y="582"/>
                  </a:lnTo>
                  <a:lnTo>
                    <a:pt x="568" y="541"/>
                  </a:lnTo>
                  <a:lnTo>
                    <a:pt x="799" y="433"/>
                  </a:lnTo>
                  <a:lnTo>
                    <a:pt x="994" y="252"/>
                  </a:lnTo>
                  <a:lnTo>
                    <a:pt x="934" y="209"/>
                  </a:lnTo>
                  <a:lnTo>
                    <a:pt x="879" y="230"/>
                  </a:lnTo>
                  <a:lnTo>
                    <a:pt x="787" y="234"/>
                  </a:lnTo>
                  <a:lnTo>
                    <a:pt x="675" y="221"/>
                  </a:lnTo>
                  <a:lnTo>
                    <a:pt x="577" y="193"/>
                  </a:lnTo>
                  <a:lnTo>
                    <a:pt x="424" y="205"/>
                  </a:lnTo>
                  <a:lnTo>
                    <a:pt x="380" y="0"/>
                  </a:lnTo>
                  <a:close/>
                </a:path>
              </a:pathLst>
            </a:custGeom>
            <a:solidFill>
              <a:srgbClr val="FFFFFF"/>
            </a:solidFill>
            <a:ln w="6350">
              <a:solidFill>
                <a:srgbClr val="000000"/>
              </a:solidFill>
              <a:prstDash val="solid"/>
              <a:round/>
              <a:headEnd/>
              <a:tailEnd/>
            </a:ln>
          </p:spPr>
          <p:txBody>
            <a:bodyPr/>
            <a:lstStyle/>
            <a:p>
              <a:endParaRPr lang="zh-CN" altLang="en-US"/>
            </a:p>
          </p:txBody>
        </p:sp>
        <p:sp>
          <p:nvSpPr>
            <p:cNvPr id="13" name="Freeform 46" descr="宽下对角线"/>
            <p:cNvSpPr>
              <a:spLocks/>
            </p:cNvSpPr>
            <p:nvPr/>
          </p:nvSpPr>
          <p:spPr bwMode="auto">
            <a:xfrm>
              <a:off x="4154" y="3225"/>
              <a:ext cx="414" cy="619"/>
            </a:xfrm>
            <a:custGeom>
              <a:avLst/>
              <a:gdLst>
                <a:gd name="T0" fmla="*/ 473 w 537"/>
                <a:gd name="T1" fmla="*/ 0 h 925"/>
                <a:gd name="T2" fmla="*/ 537 w 537"/>
                <a:gd name="T3" fmla="*/ 48 h 925"/>
                <a:gd name="T4" fmla="*/ 531 w 537"/>
                <a:gd name="T5" fmla="*/ 180 h 925"/>
                <a:gd name="T6" fmla="*/ 406 w 537"/>
                <a:gd name="T7" fmla="*/ 280 h 925"/>
                <a:gd name="T8" fmla="*/ 316 w 537"/>
                <a:gd name="T9" fmla="*/ 606 h 925"/>
                <a:gd name="T10" fmla="*/ 0 w 537"/>
                <a:gd name="T11" fmla="*/ 925 h 925"/>
                <a:gd name="T12" fmla="*/ 145 w 537"/>
                <a:gd name="T13" fmla="*/ 476 h 925"/>
                <a:gd name="T14" fmla="*/ 305 w 537"/>
                <a:gd name="T15" fmla="*/ 231 h 925"/>
                <a:gd name="T16" fmla="*/ 330 w 537"/>
                <a:gd name="T17" fmla="*/ 80 h 925"/>
                <a:gd name="T18" fmla="*/ 473 w 537"/>
                <a:gd name="T19" fmla="*/ 0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7" h="925">
                  <a:moveTo>
                    <a:pt x="473" y="0"/>
                  </a:moveTo>
                  <a:lnTo>
                    <a:pt x="537" y="48"/>
                  </a:lnTo>
                  <a:lnTo>
                    <a:pt x="531" y="180"/>
                  </a:lnTo>
                  <a:lnTo>
                    <a:pt x="406" y="280"/>
                  </a:lnTo>
                  <a:lnTo>
                    <a:pt x="316" y="606"/>
                  </a:lnTo>
                  <a:lnTo>
                    <a:pt x="0" y="925"/>
                  </a:lnTo>
                  <a:lnTo>
                    <a:pt x="145" y="476"/>
                  </a:lnTo>
                  <a:lnTo>
                    <a:pt x="305" y="231"/>
                  </a:lnTo>
                  <a:lnTo>
                    <a:pt x="330" y="80"/>
                  </a:lnTo>
                  <a:lnTo>
                    <a:pt x="473" y="0"/>
                  </a:lnTo>
                  <a:close/>
                </a:path>
              </a:pathLst>
            </a:custGeom>
            <a:pattFill prst="wdDnDiag">
              <a:fgClr>
                <a:schemeClr val="hlink"/>
              </a:fgClr>
              <a:bgClr>
                <a:srgbClr val="FFFFFF"/>
              </a:bgClr>
            </a:pattFill>
            <a:ln w="6350">
              <a:solidFill>
                <a:srgbClr val="000000"/>
              </a:solidFill>
              <a:prstDash val="solid"/>
              <a:round/>
              <a:headEnd/>
              <a:tailEnd/>
            </a:ln>
          </p:spPr>
          <p:txBody>
            <a:bodyPr/>
            <a:lstStyle/>
            <a:p>
              <a:endParaRPr lang="zh-CN" altLang="en-US"/>
            </a:p>
          </p:txBody>
        </p:sp>
        <p:grpSp>
          <p:nvGrpSpPr>
            <p:cNvPr id="14" name="Group 47"/>
            <p:cNvGrpSpPr>
              <a:grpSpLocks/>
            </p:cNvGrpSpPr>
            <p:nvPr/>
          </p:nvGrpSpPr>
          <p:grpSpPr bwMode="auto">
            <a:xfrm>
              <a:off x="3781" y="3260"/>
              <a:ext cx="518" cy="498"/>
              <a:chOff x="741" y="3360"/>
              <a:chExt cx="335" cy="372"/>
            </a:xfrm>
          </p:grpSpPr>
          <p:sp>
            <p:nvSpPr>
              <p:cNvPr id="24" name="Freeform 48"/>
              <p:cNvSpPr>
                <a:spLocks/>
              </p:cNvSpPr>
              <p:nvPr/>
            </p:nvSpPr>
            <p:spPr bwMode="auto">
              <a:xfrm>
                <a:off x="741" y="3360"/>
                <a:ext cx="335" cy="372"/>
              </a:xfrm>
              <a:custGeom>
                <a:avLst/>
                <a:gdLst>
                  <a:gd name="T0" fmla="*/ 571 w 669"/>
                  <a:gd name="T1" fmla="*/ 72 h 745"/>
                  <a:gd name="T2" fmla="*/ 511 w 669"/>
                  <a:gd name="T3" fmla="*/ 192 h 745"/>
                  <a:gd name="T4" fmla="*/ 409 w 669"/>
                  <a:gd name="T5" fmla="*/ 169 h 745"/>
                  <a:gd name="T6" fmla="*/ 314 w 669"/>
                  <a:gd name="T7" fmla="*/ 140 h 745"/>
                  <a:gd name="T8" fmla="*/ 229 w 669"/>
                  <a:gd name="T9" fmla="*/ 102 h 745"/>
                  <a:gd name="T10" fmla="*/ 167 w 669"/>
                  <a:gd name="T11" fmla="*/ 75 h 745"/>
                  <a:gd name="T12" fmla="*/ 52 w 669"/>
                  <a:gd name="T13" fmla="*/ 0 h 745"/>
                  <a:gd name="T14" fmla="*/ 20 w 669"/>
                  <a:gd name="T15" fmla="*/ 12 h 745"/>
                  <a:gd name="T16" fmla="*/ 16 w 669"/>
                  <a:gd name="T17" fmla="*/ 85 h 745"/>
                  <a:gd name="T18" fmla="*/ 64 w 669"/>
                  <a:gd name="T19" fmla="*/ 153 h 745"/>
                  <a:gd name="T20" fmla="*/ 25 w 669"/>
                  <a:gd name="T21" fmla="*/ 144 h 745"/>
                  <a:gd name="T22" fmla="*/ 0 w 669"/>
                  <a:gd name="T23" fmla="*/ 176 h 745"/>
                  <a:gd name="T24" fmla="*/ 7 w 669"/>
                  <a:gd name="T25" fmla="*/ 208 h 745"/>
                  <a:gd name="T26" fmla="*/ 41 w 669"/>
                  <a:gd name="T27" fmla="*/ 249 h 745"/>
                  <a:gd name="T28" fmla="*/ 25 w 669"/>
                  <a:gd name="T29" fmla="*/ 265 h 745"/>
                  <a:gd name="T30" fmla="*/ 7 w 669"/>
                  <a:gd name="T31" fmla="*/ 289 h 745"/>
                  <a:gd name="T32" fmla="*/ 7 w 669"/>
                  <a:gd name="T33" fmla="*/ 319 h 745"/>
                  <a:gd name="T34" fmla="*/ 25 w 669"/>
                  <a:gd name="T35" fmla="*/ 368 h 745"/>
                  <a:gd name="T36" fmla="*/ 80 w 669"/>
                  <a:gd name="T37" fmla="*/ 415 h 745"/>
                  <a:gd name="T38" fmla="*/ 55 w 669"/>
                  <a:gd name="T39" fmla="*/ 431 h 745"/>
                  <a:gd name="T40" fmla="*/ 44 w 669"/>
                  <a:gd name="T41" fmla="*/ 472 h 745"/>
                  <a:gd name="T42" fmla="*/ 59 w 669"/>
                  <a:gd name="T43" fmla="*/ 512 h 745"/>
                  <a:gd name="T44" fmla="*/ 109 w 669"/>
                  <a:gd name="T45" fmla="*/ 537 h 745"/>
                  <a:gd name="T46" fmla="*/ 173 w 669"/>
                  <a:gd name="T47" fmla="*/ 561 h 745"/>
                  <a:gd name="T48" fmla="*/ 225 w 669"/>
                  <a:gd name="T49" fmla="*/ 605 h 745"/>
                  <a:gd name="T50" fmla="*/ 265 w 669"/>
                  <a:gd name="T51" fmla="*/ 645 h 745"/>
                  <a:gd name="T52" fmla="*/ 301 w 669"/>
                  <a:gd name="T53" fmla="*/ 685 h 745"/>
                  <a:gd name="T54" fmla="*/ 343 w 669"/>
                  <a:gd name="T55" fmla="*/ 730 h 745"/>
                  <a:gd name="T56" fmla="*/ 417 w 669"/>
                  <a:gd name="T57" fmla="*/ 745 h 745"/>
                  <a:gd name="T58" fmla="*/ 560 w 669"/>
                  <a:gd name="T59" fmla="*/ 561 h 745"/>
                  <a:gd name="T60" fmla="*/ 584 w 669"/>
                  <a:gd name="T61" fmla="*/ 424 h 745"/>
                  <a:gd name="T62" fmla="*/ 593 w 669"/>
                  <a:gd name="T63" fmla="*/ 344 h 745"/>
                  <a:gd name="T64" fmla="*/ 629 w 669"/>
                  <a:gd name="T65" fmla="*/ 303 h 745"/>
                  <a:gd name="T66" fmla="*/ 656 w 669"/>
                  <a:gd name="T67" fmla="*/ 261 h 745"/>
                  <a:gd name="T68" fmla="*/ 669 w 669"/>
                  <a:gd name="T69" fmla="*/ 197 h 745"/>
                  <a:gd name="T70" fmla="*/ 666 w 669"/>
                  <a:gd name="T71" fmla="*/ 154 h 745"/>
                  <a:gd name="T72" fmla="*/ 652 w 669"/>
                  <a:gd name="T73" fmla="*/ 118 h 745"/>
                  <a:gd name="T74" fmla="*/ 629 w 669"/>
                  <a:gd name="T75" fmla="*/ 83 h 745"/>
                  <a:gd name="T76" fmla="*/ 602 w 669"/>
                  <a:gd name="T77" fmla="*/ 68 h 745"/>
                  <a:gd name="T78" fmla="*/ 571 w 669"/>
                  <a:gd name="T79" fmla="*/ 72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9" h="745">
                    <a:moveTo>
                      <a:pt x="571" y="72"/>
                    </a:moveTo>
                    <a:lnTo>
                      <a:pt x="511" y="192"/>
                    </a:lnTo>
                    <a:lnTo>
                      <a:pt x="409" y="169"/>
                    </a:lnTo>
                    <a:lnTo>
                      <a:pt x="314" y="140"/>
                    </a:lnTo>
                    <a:lnTo>
                      <a:pt x="229" y="102"/>
                    </a:lnTo>
                    <a:lnTo>
                      <a:pt x="167" y="75"/>
                    </a:lnTo>
                    <a:lnTo>
                      <a:pt x="52" y="0"/>
                    </a:lnTo>
                    <a:lnTo>
                      <a:pt x="20" y="12"/>
                    </a:lnTo>
                    <a:lnTo>
                      <a:pt x="16" y="85"/>
                    </a:lnTo>
                    <a:lnTo>
                      <a:pt x="64" y="153"/>
                    </a:lnTo>
                    <a:lnTo>
                      <a:pt x="25" y="144"/>
                    </a:lnTo>
                    <a:lnTo>
                      <a:pt x="0" y="176"/>
                    </a:lnTo>
                    <a:lnTo>
                      <a:pt x="7" y="208"/>
                    </a:lnTo>
                    <a:lnTo>
                      <a:pt x="41" y="249"/>
                    </a:lnTo>
                    <a:lnTo>
                      <a:pt x="25" y="265"/>
                    </a:lnTo>
                    <a:lnTo>
                      <a:pt x="7" y="289"/>
                    </a:lnTo>
                    <a:lnTo>
                      <a:pt x="7" y="319"/>
                    </a:lnTo>
                    <a:lnTo>
                      <a:pt x="25" y="368"/>
                    </a:lnTo>
                    <a:lnTo>
                      <a:pt x="80" y="415"/>
                    </a:lnTo>
                    <a:lnTo>
                      <a:pt x="55" y="431"/>
                    </a:lnTo>
                    <a:lnTo>
                      <a:pt x="44" y="472"/>
                    </a:lnTo>
                    <a:lnTo>
                      <a:pt x="59" y="512"/>
                    </a:lnTo>
                    <a:lnTo>
                      <a:pt x="109" y="537"/>
                    </a:lnTo>
                    <a:lnTo>
                      <a:pt x="173" y="561"/>
                    </a:lnTo>
                    <a:lnTo>
                      <a:pt x="225" y="605"/>
                    </a:lnTo>
                    <a:lnTo>
                      <a:pt x="265" y="645"/>
                    </a:lnTo>
                    <a:lnTo>
                      <a:pt x="301" y="685"/>
                    </a:lnTo>
                    <a:lnTo>
                      <a:pt x="343" y="730"/>
                    </a:lnTo>
                    <a:lnTo>
                      <a:pt x="417" y="745"/>
                    </a:lnTo>
                    <a:lnTo>
                      <a:pt x="560" y="561"/>
                    </a:lnTo>
                    <a:lnTo>
                      <a:pt x="584" y="424"/>
                    </a:lnTo>
                    <a:lnTo>
                      <a:pt x="593" y="344"/>
                    </a:lnTo>
                    <a:lnTo>
                      <a:pt x="629" y="303"/>
                    </a:lnTo>
                    <a:lnTo>
                      <a:pt x="656" y="261"/>
                    </a:lnTo>
                    <a:lnTo>
                      <a:pt x="669" y="197"/>
                    </a:lnTo>
                    <a:lnTo>
                      <a:pt x="666" y="154"/>
                    </a:lnTo>
                    <a:lnTo>
                      <a:pt x="652" y="118"/>
                    </a:lnTo>
                    <a:lnTo>
                      <a:pt x="629" y="83"/>
                    </a:lnTo>
                    <a:lnTo>
                      <a:pt x="602" y="68"/>
                    </a:lnTo>
                    <a:lnTo>
                      <a:pt x="571" y="72"/>
                    </a:lnTo>
                    <a:close/>
                  </a:path>
                </a:pathLst>
              </a:custGeom>
              <a:solidFill>
                <a:srgbClr val="E0A080"/>
              </a:solidFill>
              <a:ln w="6350">
                <a:solidFill>
                  <a:srgbClr val="000000"/>
                </a:solidFill>
                <a:prstDash val="solid"/>
                <a:round/>
                <a:headEnd/>
                <a:tailEnd/>
              </a:ln>
            </p:spPr>
            <p:txBody>
              <a:bodyPr/>
              <a:lstStyle/>
              <a:p>
                <a:endParaRPr lang="zh-CN" altLang="en-US"/>
              </a:p>
            </p:txBody>
          </p:sp>
          <p:grpSp>
            <p:nvGrpSpPr>
              <p:cNvPr id="25" name="Group 49"/>
              <p:cNvGrpSpPr>
                <a:grpSpLocks/>
              </p:cNvGrpSpPr>
              <p:nvPr/>
            </p:nvGrpSpPr>
            <p:grpSpPr bwMode="auto">
              <a:xfrm>
                <a:off x="762" y="3416"/>
                <a:ext cx="249" cy="182"/>
                <a:chOff x="762" y="3416"/>
                <a:chExt cx="249" cy="182"/>
              </a:xfrm>
            </p:grpSpPr>
            <p:sp>
              <p:nvSpPr>
                <p:cNvPr id="26" name="Freeform 50"/>
                <p:cNvSpPr>
                  <a:spLocks/>
                </p:cNvSpPr>
                <p:nvPr/>
              </p:nvSpPr>
              <p:spPr bwMode="auto">
                <a:xfrm>
                  <a:off x="769" y="3432"/>
                  <a:ext cx="177" cy="62"/>
                </a:xfrm>
                <a:custGeom>
                  <a:avLst/>
                  <a:gdLst>
                    <a:gd name="T0" fmla="*/ 0 w 354"/>
                    <a:gd name="T1" fmla="*/ 0 h 124"/>
                    <a:gd name="T2" fmla="*/ 79 w 354"/>
                    <a:gd name="T3" fmla="*/ 59 h 124"/>
                    <a:gd name="T4" fmla="*/ 175 w 354"/>
                    <a:gd name="T5" fmla="*/ 105 h 124"/>
                    <a:gd name="T6" fmla="*/ 275 w 354"/>
                    <a:gd name="T7" fmla="*/ 124 h 124"/>
                    <a:gd name="T8" fmla="*/ 354 w 354"/>
                    <a:gd name="T9" fmla="*/ 124 h 124"/>
                  </a:gdLst>
                  <a:ahLst/>
                  <a:cxnLst>
                    <a:cxn ang="0">
                      <a:pos x="T0" y="T1"/>
                    </a:cxn>
                    <a:cxn ang="0">
                      <a:pos x="T2" y="T3"/>
                    </a:cxn>
                    <a:cxn ang="0">
                      <a:pos x="T4" y="T5"/>
                    </a:cxn>
                    <a:cxn ang="0">
                      <a:pos x="T6" y="T7"/>
                    </a:cxn>
                    <a:cxn ang="0">
                      <a:pos x="T8" y="T9"/>
                    </a:cxn>
                  </a:cxnLst>
                  <a:rect l="0" t="0" r="r" b="b"/>
                  <a:pathLst>
                    <a:path w="354" h="124">
                      <a:moveTo>
                        <a:pt x="0" y="0"/>
                      </a:moveTo>
                      <a:lnTo>
                        <a:pt x="79" y="59"/>
                      </a:lnTo>
                      <a:lnTo>
                        <a:pt x="175" y="105"/>
                      </a:lnTo>
                      <a:lnTo>
                        <a:pt x="275" y="124"/>
                      </a:lnTo>
                      <a:lnTo>
                        <a:pt x="354" y="12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51"/>
                <p:cNvSpPr>
                  <a:spLocks/>
                </p:cNvSpPr>
                <p:nvPr/>
              </p:nvSpPr>
              <p:spPr bwMode="auto">
                <a:xfrm>
                  <a:off x="762" y="3488"/>
                  <a:ext cx="128" cy="57"/>
                </a:xfrm>
                <a:custGeom>
                  <a:avLst/>
                  <a:gdLst>
                    <a:gd name="T0" fmla="*/ 0 w 257"/>
                    <a:gd name="T1" fmla="*/ 0 h 116"/>
                    <a:gd name="T2" fmla="*/ 59 w 257"/>
                    <a:gd name="T3" fmla="*/ 47 h 116"/>
                    <a:gd name="T4" fmla="*/ 148 w 257"/>
                    <a:gd name="T5" fmla="*/ 91 h 116"/>
                    <a:gd name="T6" fmla="*/ 257 w 257"/>
                    <a:gd name="T7" fmla="*/ 116 h 116"/>
                  </a:gdLst>
                  <a:ahLst/>
                  <a:cxnLst>
                    <a:cxn ang="0">
                      <a:pos x="T0" y="T1"/>
                    </a:cxn>
                    <a:cxn ang="0">
                      <a:pos x="T2" y="T3"/>
                    </a:cxn>
                    <a:cxn ang="0">
                      <a:pos x="T4" y="T5"/>
                    </a:cxn>
                    <a:cxn ang="0">
                      <a:pos x="T6" y="T7"/>
                    </a:cxn>
                  </a:cxnLst>
                  <a:rect l="0" t="0" r="r" b="b"/>
                  <a:pathLst>
                    <a:path w="257" h="116">
                      <a:moveTo>
                        <a:pt x="0" y="0"/>
                      </a:moveTo>
                      <a:lnTo>
                        <a:pt x="59" y="47"/>
                      </a:lnTo>
                      <a:lnTo>
                        <a:pt x="148" y="91"/>
                      </a:lnTo>
                      <a:lnTo>
                        <a:pt x="257" y="116"/>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52"/>
                <p:cNvSpPr>
                  <a:spLocks/>
                </p:cNvSpPr>
                <p:nvPr/>
              </p:nvSpPr>
              <p:spPr bwMode="auto">
                <a:xfrm>
                  <a:off x="781" y="3567"/>
                  <a:ext cx="87" cy="31"/>
                </a:xfrm>
                <a:custGeom>
                  <a:avLst/>
                  <a:gdLst>
                    <a:gd name="T0" fmla="*/ 0 w 172"/>
                    <a:gd name="T1" fmla="*/ 0 h 62"/>
                    <a:gd name="T2" fmla="*/ 81 w 172"/>
                    <a:gd name="T3" fmla="*/ 41 h 62"/>
                    <a:gd name="T4" fmla="*/ 172 w 172"/>
                    <a:gd name="T5" fmla="*/ 62 h 62"/>
                  </a:gdLst>
                  <a:ahLst/>
                  <a:cxnLst>
                    <a:cxn ang="0">
                      <a:pos x="T0" y="T1"/>
                    </a:cxn>
                    <a:cxn ang="0">
                      <a:pos x="T2" y="T3"/>
                    </a:cxn>
                    <a:cxn ang="0">
                      <a:pos x="T4" y="T5"/>
                    </a:cxn>
                  </a:cxnLst>
                  <a:rect l="0" t="0" r="r" b="b"/>
                  <a:pathLst>
                    <a:path w="172" h="62">
                      <a:moveTo>
                        <a:pt x="0" y="0"/>
                      </a:moveTo>
                      <a:lnTo>
                        <a:pt x="81" y="41"/>
                      </a:lnTo>
                      <a:lnTo>
                        <a:pt x="172" y="6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53"/>
                <p:cNvSpPr>
                  <a:spLocks/>
                </p:cNvSpPr>
                <p:nvPr/>
              </p:nvSpPr>
              <p:spPr bwMode="auto">
                <a:xfrm>
                  <a:off x="1005" y="3416"/>
                  <a:ext cx="6" cy="38"/>
                </a:xfrm>
                <a:custGeom>
                  <a:avLst/>
                  <a:gdLst>
                    <a:gd name="T0" fmla="*/ 6 w 12"/>
                    <a:gd name="T1" fmla="*/ 75 h 75"/>
                    <a:gd name="T2" fmla="*/ 0 w 12"/>
                    <a:gd name="T3" fmla="*/ 43 h 75"/>
                    <a:gd name="T4" fmla="*/ 1 w 12"/>
                    <a:gd name="T5" fmla="*/ 25 h 75"/>
                    <a:gd name="T6" fmla="*/ 12 w 12"/>
                    <a:gd name="T7" fmla="*/ 0 h 75"/>
                  </a:gdLst>
                  <a:ahLst/>
                  <a:cxnLst>
                    <a:cxn ang="0">
                      <a:pos x="T0" y="T1"/>
                    </a:cxn>
                    <a:cxn ang="0">
                      <a:pos x="T2" y="T3"/>
                    </a:cxn>
                    <a:cxn ang="0">
                      <a:pos x="T4" y="T5"/>
                    </a:cxn>
                    <a:cxn ang="0">
                      <a:pos x="T6" y="T7"/>
                    </a:cxn>
                  </a:cxnLst>
                  <a:rect l="0" t="0" r="r" b="b"/>
                  <a:pathLst>
                    <a:path w="12" h="75">
                      <a:moveTo>
                        <a:pt x="6" y="75"/>
                      </a:moveTo>
                      <a:lnTo>
                        <a:pt x="0" y="43"/>
                      </a:lnTo>
                      <a:lnTo>
                        <a:pt x="1" y="25"/>
                      </a:lnTo>
                      <a:lnTo>
                        <a:pt x="12"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5" name="Freeform 54"/>
            <p:cNvSpPr>
              <a:spLocks/>
            </p:cNvSpPr>
            <p:nvPr/>
          </p:nvSpPr>
          <p:spPr bwMode="auto">
            <a:xfrm>
              <a:off x="4024" y="3511"/>
              <a:ext cx="362" cy="368"/>
            </a:xfrm>
            <a:custGeom>
              <a:avLst/>
              <a:gdLst>
                <a:gd name="T0" fmla="*/ 279 w 467"/>
                <a:gd name="T1" fmla="*/ 0 h 549"/>
                <a:gd name="T2" fmla="*/ 375 w 467"/>
                <a:gd name="T3" fmla="*/ 66 h 549"/>
                <a:gd name="T4" fmla="*/ 467 w 467"/>
                <a:gd name="T5" fmla="*/ 152 h 549"/>
                <a:gd name="T6" fmla="*/ 464 w 467"/>
                <a:gd name="T7" fmla="*/ 203 h 549"/>
                <a:gd name="T8" fmla="*/ 443 w 467"/>
                <a:gd name="T9" fmla="*/ 249 h 549"/>
                <a:gd name="T10" fmla="*/ 395 w 467"/>
                <a:gd name="T11" fmla="*/ 346 h 549"/>
                <a:gd name="T12" fmla="*/ 304 w 467"/>
                <a:gd name="T13" fmla="*/ 465 h 549"/>
                <a:gd name="T14" fmla="*/ 203 w 467"/>
                <a:gd name="T15" fmla="*/ 549 h 549"/>
                <a:gd name="T16" fmla="*/ 95 w 467"/>
                <a:gd name="T17" fmla="*/ 520 h 549"/>
                <a:gd name="T18" fmla="*/ 29 w 467"/>
                <a:gd name="T19" fmla="*/ 474 h 549"/>
                <a:gd name="T20" fmla="*/ 0 w 467"/>
                <a:gd name="T21" fmla="*/ 416 h 549"/>
                <a:gd name="T22" fmla="*/ 0 w 467"/>
                <a:gd name="T23" fmla="*/ 337 h 549"/>
                <a:gd name="T24" fmla="*/ 29 w 467"/>
                <a:gd name="T25" fmla="*/ 346 h 549"/>
                <a:gd name="T26" fmla="*/ 95 w 467"/>
                <a:gd name="T27" fmla="*/ 314 h 549"/>
                <a:gd name="T28" fmla="*/ 143 w 467"/>
                <a:gd name="T29" fmla="*/ 257 h 549"/>
                <a:gd name="T30" fmla="*/ 234 w 467"/>
                <a:gd name="T31" fmla="*/ 149 h 549"/>
                <a:gd name="T32" fmla="*/ 279 w 467"/>
                <a:gd name="T33"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 h="549">
                  <a:moveTo>
                    <a:pt x="279" y="0"/>
                  </a:moveTo>
                  <a:lnTo>
                    <a:pt x="375" y="66"/>
                  </a:lnTo>
                  <a:lnTo>
                    <a:pt x="467" y="152"/>
                  </a:lnTo>
                  <a:lnTo>
                    <a:pt x="464" y="203"/>
                  </a:lnTo>
                  <a:lnTo>
                    <a:pt x="443" y="249"/>
                  </a:lnTo>
                  <a:lnTo>
                    <a:pt x="395" y="346"/>
                  </a:lnTo>
                  <a:lnTo>
                    <a:pt x="304" y="465"/>
                  </a:lnTo>
                  <a:lnTo>
                    <a:pt x="203" y="549"/>
                  </a:lnTo>
                  <a:lnTo>
                    <a:pt x="95" y="520"/>
                  </a:lnTo>
                  <a:lnTo>
                    <a:pt x="29" y="474"/>
                  </a:lnTo>
                  <a:lnTo>
                    <a:pt x="0" y="416"/>
                  </a:lnTo>
                  <a:lnTo>
                    <a:pt x="0" y="337"/>
                  </a:lnTo>
                  <a:lnTo>
                    <a:pt x="29" y="346"/>
                  </a:lnTo>
                  <a:lnTo>
                    <a:pt x="95" y="314"/>
                  </a:lnTo>
                  <a:lnTo>
                    <a:pt x="143" y="257"/>
                  </a:lnTo>
                  <a:lnTo>
                    <a:pt x="234" y="149"/>
                  </a:lnTo>
                  <a:lnTo>
                    <a:pt x="279" y="0"/>
                  </a:lnTo>
                  <a:close/>
                </a:path>
              </a:pathLst>
            </a:custGeom>
            <a:solidFill>
              <a:srgbClr val="FFFFFF"/>
            </a:solidFill>
            <a:ln w="6350">
              <a:solidFill>
                <a:srgbClr val="000000"/>
              </a:solidFill>
              <a:prstDash val="solid"/>
              <a:round/>
              <a:headEnd/>
              <a:tailEnd/>
            </a:ln>
          </p:spPr>
          <p:txBody>
            <a:bodyPr/>
            <a:lstStyle/>
            <a:p>
              <a:endParaRPr lang="zh-CN" altLang="en-US"/>
            </a:p>
          </p:txBody>
        </p:sp>
        <p:grpSp>
          <p:nvGrpSpPr>
            <p:cNvPr id="16" name="Group 55"/>
            <p:cNvGrpSpPr>
              <a:grpSpLocks/>
            </p:cNvGrpSpPr>
            <p:nvPr/>
          </p:nvGrpSpPr>
          <p:grpSpPr bwMode="auto">
            <a:xfrm>
              <a:off x="5088" y="2496"/>
              <a:ext cx="456" cy="393"/>
              <a:chOff x="1846" y="1786"/>
              <a:chExt cx="456" cy="393"/>
            </a:xfrm>
          </p:grpSpPr>
          <p:sp>
            <p:nvSpPr>
              <p:cNvPr id="17" name="Freeform 56"/>
              <p:cNvSpPr>
                <a:spLocks/>
              </p:cNvSpPr>
              <p:nvPr/>
            </p:nvSpPr>
            <p:spPr bwMode="auto">
              <a:xfrm>
                <a:off x="2048" y="1928"/>
                <a:ext cx="217" cy="202"/>
              </a:xfrm>
              <a:custGeom>
                <a:avLst/>
                <a:gdLst>
                  <a:gd name="T0" fmla="*/ 15 w 217"/>
                  <a:gd name="T1" fmla="*/ 81 h 202"/>
                  <a:gd name="T2" fmla="*/ 40 w 217"/>
                  <a:gd name="T3" fmla="*/ 41 h 202"/>
                  <a:gd name="T4" fmla="*/ 56 w 217"/>
                  <a:gd name="T5" fmla="*/ 27 h 202"/>
                  <a:gd name="T6" fmla="*/ 90 w 217"/>
                  <a:gd name="T7" fmla="*/ 9 h 202"/>
                  <a:gd name="T8" fmla="*/ 129 w 217"/>
                  <a:gd name="T9" fmla="*/ 0 h 202"/>
                  <a:gd name="T10" fmla="*/ 163 w 217"/>
                  <a:gd name="T11" fmla="*/ 0 h 202"/>
                  <a:gd name="T12" fmla="*/ 185 w 217"/>
                  <a:gd name="T13" fmla="*/ 7 h 202"/>
                  <a:gd name="T14" fmla="*/ 204 w 217"/>
                  <a:gd name="T15" fmla="*/ 31 h 202"/>
                  <a:gd name="T16" fmla="*/ 217 w 217"/>
                  <a:gd name="T17" fmla="*/ 65 h 202"/>
                  <a:gd name="T18" fmla="*/ 213 w 217"/>
                  <a:gd name="T19" fmla="*/ 101 h 202"/>
                  <a:gd name="T20" fmla="*/ 194 w 217"/>
                  <a:gd name="T21" fmla="*/ 133 h 202"/>
                  <a:gd name="T22" fmla="*/ 180 w 217"/>
                  <a:gd name="T23" fmla="*/ 158 h 202"/>
                  <a:gd name="T24" fmla="*/ 140 w 217"/>
                  <a:gd name="T25" fmla="*/ 181 h 202"/>
                  <a:gd name="T26" fmla="*/ 90 w 217"/>
                  <a:gd name="T27" fmla="*/ 192 h 202"/>
                  <a:gd name="T28" fmla="*/ 47 w 217"/>
                  <a:gd name="T29" fmla="*/ 202 h 202"/>
                  <a:gd name="T30" fmla="*/ 17 w 217"/>
                  <a:gd name="T31" fmla="*/ 192 h 202"/>
                  <a:gd name="T32" fmla="*/ 2 w 217"/>
                  <a:gd name="T33" fmla="*/ 173 h 202"/>
                  <a:gd name="T34" fmla="*/ 0 w 217"/>
                  <a:gd name="T35" fmla="*/ 140 h 202"/>
                  <a:gd name="T36" fmla="*/ 15 w 217"/>
                  <a:gd name="T37" fmla="*/ 8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7" h="202">
                    <a:moveTo>
                      <a:pt x="15" y="81"/>
                    </a:moveTo>
                    <a:lnTo>
                      <a:pt x="40" y="41"/>
                    </a:lnTo>
                    <a:lnTo>
                      <a:pt x="56" y="27"/>
                    </a:lnTo>
                    <a:lnTo>
                      <a:pt x="90" y="9"/>
                    </a:lnTo>
                    <a:lnTo>
                      <a:pt x="129" y="0"/>
                    </a:lnTo>
                    <a:lnTo>
                      <a:pt x="163" y="0"/>
                    </a:lnTo>
                    <a:lnTo>
                      <a:pt x="185" y="7"/>
                    </a:lnTo>
                    <a:lnTo>
                      <a:pt x="204" y="31"/>
                    </a:lnTo>
                    <a:lnTo>
                      <a:pt x="217" y="65"/>
                    </a:lnTo>
                    <a:lnTo>
                      <a:pt x="213" y="101"/>
                    </a:lnTo>
                    <a:lnTo>
                      <a:pt x="194" y="133"/>
                    </a:lnTo>
                    <a:lnTo>
                      <a:pt x="180" y="158"/>
                    </a:lnTo>
                    <a:lnTo>
                      <a:pt x="140" y="181"/>
                    </a:lnTo>
                    <a:lnTo>
                      <a:pt x="90" y="192"/>
                    </a:lnTo>
                    <a:lnTo>
                      <a:pt x="47" y="202"/>
                    </a:lnTo>
                    <a:lnTo>
                      <a:pt x="17" y="192"/>
                    </a:lnTo>
                    <a:lnTo>
                      <a:pt x="2" y="173"/>
                    </a:lnTo>
                    <a:lnTo>
                      <a:pt x="0" y="140"/>
                    </a:lnTo>
                    <a:lnTo>
                      <a:pt x="15" y="81"/>
                    </a:lnTo>
                    <a:close/>
                  </a:path>
                </a:pathLst>
              </a:custGeom>
              <a:solidFill>
                <a:srgbClr val="F0F0FF"/>
              </a:solidFill>
              <a:ln w="14288">
                <a:solidFill>
                  <a:srgbClr val="000000"/>
                </a:solidFill>
                <a:prstDash val="solid"/>
                <a:round/>
                <a:headEnd/>
                <a:tailEnd/>
              </a:ln>
            </p:spPr>
            <p:txBody>
              <a:bodyPr/>
              <a:lstStyle/>
              <a:p>
                <a:endParaRPr lang="zh-CN" altLang="en-US"/>
              </a:p>
            </p:txBody>
          </p:sp>
          <p:sp>
            <p:nvSpPr>
              <p:cNvPr id="18" name="Freeform 57"/>
              <p:cNvSpPr>
                <a:spLocks/>
              </p:cNvSpPr>
              <p:nvPr/>
            </p:nvSpPr>
            <p:spPr bwMode="auto">
              <a:xfrm>
                <a:off x="2141" y="1865"/>
                <a:ext cx="161" cy="126"/>
              </a:xfrm>
              <a:custGeom>
                <a:avLst/>
                <a:gdLst>
                  <a:gd name="T0" fmla="*/ 20 w 161"/>
                  <a:gd name="T1" fmla="*/ 0 h 126"/>
                  <a:gd name="T2" fmla="*/ 155 w 161"/>
                  <a:gd name="T3" fmla="*/ 75 h 126"/>
                  <a:gd name="T4" fmla="*/ 160 w 161"/>
                  <a:gd name="T5" fmla="*/ 85 h 126"/>
                  <a:gd name="T6" fmla="*/ 161 w 161"/>
                  <a:gd name="T7" fmla="*/ 100 h 126"/>
                  <a:gd name="T8" fmla="*/ 159 w 161"/>
                  <a:gd name="T9" fmla="*/ 112 h 126"/>
                  <a:gd name="T10" fmla="*/ 155 w 161"/>
                  <a:gd name="T11" fmla="*/ 122 h 126"/>
                  <a:gd name="T12" fmla="*/ 149 w 161"/>
                  <a:gd name="T13" fmla="*/ 126 h 126"/>
                  <a:gd name="T14" fmla="*/ 136 w 161"/>
                  <a:gd name="T15" fmla="*/ 126 h 126"/>
                  <a:gd name="T16" fmla="*/ 13 w 161"/>
                  <a:gd name="T17" fmla="*/ 55 h 126"/>
                  <a:gd name="T18" fmla="*/ 3 w 161"/>
                  <a:gd name="T19" fmla="*/ 45 h 126"/>
                  <a:gd name="T20" fmla="*/ 0 w 161"/>
                  <a:gd name="T21" fmla="*/ 31 h 126"/>
                  <a:gd name="T22" fmla="*/ 3 w 161"/>
                  <a:gd name="T23" fmla="*/ 16 h 126"/>
                  <a:gd name="T24" fmla="*/ 8 w 161"/>
                  <a:gd name="T25" fmla="*/ 8 h 126"/>
                  <a:gd name="T26" fmla="*/ 14 w 161"/>
                  <a:gd name="T27" fmla="*/ 2 h 126"/>
                  <a:gd name="T28" fmla="*/ 20 w 161"/>
                  <a:gd name="T2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 h="126">
                    <a:moveTo>
                      <a:pt x="20" y="0"/>
                    </a:moveTo>
                    <a:lnTo>
                      <a:pt x="155" y="75"/>
                    </a:lnTo>
                    <a:lnTo>
                      <a:pt x="160" y="85"/>
                    </a:lnTo>
                    <a:lnTo>
                      <a:pt x="161" y="100"/>
                    </a:lnTo>
                    <a:lnTo>
                      <a:pt x="159" y="112"/>
                    </a:lnTo>
                    <a:lnTo>
                      <a:pt x="155" y="122"/>
                    </a:lnTo>
                    <a:lnTo>
                      <a:pt x="149" y="126"/>
                    </a:lnTo>
                    <a:lnTo>
                      <a:pt x="136" y="126"/>
                    </a:lnTo>
                    <a:lnTo>
                      <a:pt x="13" y="55"/>
                    </a:lnTo>
                    <a:lnTo>
                      <a:pt x="3" y="45"/>
                    </a:lnTo>
                    <a:lnTo>
                      <a:pt x="0" y="31"/>
                    </a:lnTo>
                    <a:lnTo>
                      <a:pt x="3" y="16"/>
                    </a:lnTo>
                    <a:lnTo>
                      <a:pt x="8" y="8"/>
                    </a:lnTo>
                    <a:lnTo>
                      <a:pt x="14" y="2"/>
                    </a:lnTo>
                    <a:lnTo>
                      <a:pt x="20" y="0"/>
                    </a:lnTo>
                    <a:close/>
                  </a:path>
                </a:pathLst>
              </a:custGeom>
              <a:solidFill>
                <a:srgbClr val="C08040"/>
              </a:solidFill>
              <a:ln w="14288">
                <a:solidFill>
                  <a:srgbClr val="000000"/>
                </a:solidFill>
                <a:prstDash val="solid"/>
                <a:round/>
                <a:headEnd/>
                <a:tailEnd/>
              </a:ln>
            </p:spPr>
            <p:txBody>
              <a:bodyPr/>
              <a:lstStyle/>
              <a:p>
                <a:endParaRPr lang="zh-CN" altLang="en-US"/>
              </a:p>
            </p:txBody>
          </p:sp>
          <p:sp>
            <p:nvSpPr>
              <p:cNvPr id="19" name="Freeform 58"/>
              <p:cNvSpPr>
                <a:spLocks/>
              </p:cNvSpPr>
              <p:nvPr/>
            </p:nvSpPr>
            <p:spPr bwMode="auto">
              <a:xfrm>
                <a:off x="1995" y="1873"/>
                <a:ext cx="295" cy="306"/>
              </a:xfrm>
              <a:custGeom>
                <a:avLst/>
                <a:gdLst>
                  <a:gd name="T0" fmla="*/ 91 w 295"/>
                  <a:gd name="T1" fmla="*/ 0 h 306"/>
                  <a:gd name="T2" fmla="*/ 177 w 295"/>
                  <a:gd name="T3" fmla="*/ 70 h 306"/>
                  <a:gd name="T4" fmla="*/ 213 w 295"/>
                  <a:gd name="T5" fmla="*/ 102 h 306"/>
                  <a:gd name="T6" fmla="*/ 248 w 295"/>
                  <a:gd name="T7" fmla="*/ 140 h 306"/>
                  <a:gd name="T8" fmla="*/ 270 w 295"/>
                  <a:gd name="T9" fmla="*/ 169 h 306"/>
                  <a:gd name="T10" fmla="*/ 289 w 295"/>
                  <a:gd name="T11" fmla="*/ 199 h 306"/>
                  <a:gd name="T12" fmla="*/ 295 w 295"/>
                  <a:gd name="T13" fmla="*/ 233 h 306"/>
                  <a:gd name="T14" fmla="*/ 291 w 295"/>
                  <a:gd name="T15" fmla="*/ 269 h 306"/>
                  <a:gd name="T16" fmla="*/ 275 w 295"/>
                  <a:gd name="T17" fmla="*/ 291 h 306"/>
                  <a:gd name="T18" fmla="*/ 248 w 295"/>
                  <a:gd name="T19" fmla="*/ 306 h 306"/>
                  <a:gd name="T20" fmla="*/ 183 w 295"/>
                  <a:gd name="T21" fmla="*/ 306 h 306"/>
                  <a:gd name="T22" fmla="*/ 137 w 295"/>
                  <a:gd name="T23" fmla="*/ 300 h 306"/>
                  <a:gd name="T24" fmla="*/ 68 w 295"/>
                  <a:gd name="T25" fmla="*/ 281 h 306"/>
                  <a:gd name="T26" fmla="*/ 55 w 295"/>
                  <a:gd name="T27" fmla="*/ 260 h 306"/>
                  <a:gd name="T28" fmla="*/ 35 w 295"/>
                  <a:gd name="T29" fmla="*/ 233 h 306"/>
                  <a:gd name="T30" fmla="*/ 0 w 295"/>
                  <a:gd name="T31" fmla="*/ 219 h 306"/>
                  <a:gd name="T32" fmla="*/ 31 w 295"/>
                  <a:gd name="T33" fmla="*/ 174 h 306"/>
                  <a:gd name="T34" fmla="*/ 31 w 295"/>
                  <a:gd name="T35" fmla="*/ 70 h 306"/>
                  <a:gd name="T36" fmla="*/ 91 w 295"/>
                  <a:gd name="T3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306">
                    <a:moveTo>
                      <a:pt x="91" y="0"/>
                    </a:moveTo>
                    <a:lnTo>
                      <a:pt x="177" y="70"/>
                    </a:lnTo>
                    <a:lnTo>
                      <a:pt x="213" y="102"/>
                    </a:lnTo>
                    <a:lnTo>
                      <a:pt x="248" y="140"/>
                    </a:lnTo>
                    <a:lnTo>
                      <a:pt x="270" y="169"/>
                    </a:lnTo>
                    <a:lnTo>
                      <a:pt x="289" y="199"/>
                    </a:lnTo>
                    <a:lnTo>
                      <a:pt x="295" y="233"/>
                    </a:lnTo>
                    <a:lnTo>
                      <a:pt x="291" y="269"/>
                    </a:lnTo>
                    <a:lnTo>
                      <a:pt x="275" y="291"/>
                    </a:lnTo>
                    <a:lnTo>
                      <a:pt x="248" y="306"/>
                    </a:lnTo>
                    <a:lnTo>
                      <a:pt x="183" y="306"/>
                    </a:lnTo>
                    <a:lnTo>
                      <a:pt x="137" y="300"/>
                    </a:lnTo>
                    <a:lnTo>
                      <a:pt x="68" y="281"/>
                    </a:lnTo>
                    <a:lnTo>
                      <a:pt x="55" y="260"/>
                    </a:lnTo>
                    <a:lnTo>
                      <a:pt x="35" y="233"/>
                    </a:lnTo>
                    <a:lnTo>
                      <a:pt x="0" y="219"/>
                    </a:lnTo>
                    <a:lnTo>
                      <a:pt x="31" y="174"/>
                    </a:lnTo>
                    <a:lnTo>
                      <a:pt x="31" y="70"/>
                    </a:lnTo>
                    <a:lnTo>
                      <a:pt x="91" y="0"/>
                    </a:lnTo>
                    <a:close/>
                  </a:path>
                </a:pathLst>
              </a:custGeom>
              <a:solidFill>
                <a:srgbClr val="E0A080"/>
              </a:solidFill>
              <a:ln w="14288">
                <a:solidFill>
                  <a:srgbClr val="000000"/>
                </a:solidFill>
                <a:prstDash val="solid"/>
                <a:round/>
                <a:headEnd/>
                <a:tailEnd/>
              </a:ln>
            </p:spPr>
            <p:txBody>
              <a:bodyPr/>
              <a:lstStyle/>
              <a:p>
                <a:endParaRPr lang="zh-CN" altLang="en-US"/>
              </a:p>
            </p:txBody>
          </p:sp>
          <p:grpSp>
            <p:nvGrpSpPr>
              <p:cNvPr id="20" name="Group 59"/>
              <p:cNvGrpSpPr>
                <a:grpSpLocks/>
              </p:cNvGrpSpPr>
              <p:nvPr/>
            </p:nvGrpSpPr>
            <p:grpSpPr bwMode="auto">
              <a:xfrm>
                <a:off x="1846" y="1786"/>
                <a:ext cx="277" cy="268"/>
                <a:chOff x="1846" y="1786"/>
                <a:chExt cx="277" cy="268"/>
              </a:xfrm>
            </p:grpSpPr>
            <p:sp>
              <p:nvSpPr>
                <p:cNvPr id="21" name="Freeform 60"/>
                <p:cNvSpPr>
                  <a:spLocks/>
                </p:cNvSpPr>
                <p:nvPr/>
              </p:nvSpPr>
              <p:spPr bwMode="auto">
                <a:xfrm>
                  <a:off x="1846" y="1851"/>
                  <a:ext cx="219" cy="203"/>
                </a:xfrm>
                <a:custGeom>
                  <a:avLst/>
                  <a:gdLst>
                    <a:gd name="T0" fmla="*/ 16 w 219"/>
                    <a:gd name="T1" fmla="*/ 82 h 203"/>
                    <a:gd name="T2" fmla="*/ 41 w 219"/>
                    <a:gd name="T3" fmla="*/ 43 h 203"/>
                    <a:gd name="T4" fmla="*/ 57 w 219"/>
                    <a:gd name="T5" fmla="*/ 26 h 203"/>
                    <a:gd name="T6" fmla="*/ 91 w 219"/>
                    <a:gd name="T7" fmla="*/ 8 h 203"/>
                    <a:gd name="T8" fmla="*/ 132 w 219"/>
                    <a:gd name="T9" fmla="*/ 0 h 203"/>
                    <a:gd name="T10" fmla="*/ 167 w 219"/>
                    <a:gd name="T11" fmla="*/ 0 h 203"/>
                    <a:gd name="T12" fmla="*/ 189 w 219"/>
                    <a:gd name="T13" fmla="*/ 7 h 203"/>
                    <a:gd name="T14" fmla="*/ 209 w 219"/>
                    <a:gd name="T15" fmla="*/ 31 h 203"/>
                    <a:gd name="T16" fmla="*/ 219 w 219"/>
                    <a:gd name="T17" fmla="*/ 66 h 203"/>
                    <a:gd name="T18" fmla="*/ 217 w 219"/>
                    <a:gd name="T19" fmla="*/ 104 h 203"/>
                    <a:gd name="T20" fmla="*/ 198 w 219"/>
                    <a:gd name="T21" fmla="*/ 136 h 203"/>
                    <a:gd name="T22" fmla="*/ 182 w 219"/>
                    <a:gd name="T23" fmla="*/ 158 h 203"/>
                    <a:gd name="T24" fmla="*/ 143 w 219"/>
                    <a:gd name="T25" fmla="*/ 180 h 203"/>
                    <a:gd name="T26" fmla="*/ 91 w 219"/>
                    <a:gd name="T27" fmla="*/ 192 h 203"/>
                    <a:gd name="T28" fmla="*/ 50 w 219"/>
                    <a:gd name="T29" fmla="*/ 203 h 203"/>
                    <a:gd name="T30" fmla="*/ 21 w 219"/>
                    <a:gd name="T31" fmla="*/ 192 h 203"/>
                    <a:gd name="T32" fmla="*/ 6 w 219"/>
                    <a:gd name="T33" fmla="*/ 173 h 203"/>
                    <a:gd name="T34" fmla="*/ 0 w 219"/>
                    <a:gd name="T35" fmla="*/ 141 h 203"/>
                    <a:gd name="T36" fmla="*/ 16 w 219"/>
                    <a:gd name="T37" fmla="*/ 8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203">
                      <a:moveTo>
                        <a:pt x="16" y="82"/>
                      </a:moveTo>
                      <a:lnTo>
                        <a:pt x="41" y="43"/>
                      </a:lnTo>
                      <a:lnTo>
                        <a:pt x="57" y="26"/>
                      </a:lnTo>
                      <a:lnTo>
                        <a:pt x="91" y="8"/>
                      </a:lnTo>
                      <a:lnTo>
                        <a:pt x="132" y="0"/>
                      </a:lnTo>
                      <a:lnTo>
                        <a:pt x="167" y="0"/>
                      </a:lnTo>
                      <a:lnTo>
                        <a:pt x="189" y="7"/>
                      </a:lnTo>
                      <a:lnTo>
                        <a:pt x="209" y="31"/>
                      </a:lnTo>
                      <a:lnTo>
                        <a:pt x="219" y="66"/>
                      </a:lnTo>
                      <a:lnTo>
                        <a:pt x="217" y="104"/>
                      </a:lnTo>
                      <a:lnTo>
                        <a:pt x="198" y="136"/>
                      </a:lnTo>
                      <a:lnTo>
                        <a:pt x="182" y="158"/>
                      </a:lnTo>
                      <a:lnTo>
                        <a:pt x="143" y="180"/>
                      </a:lnTo>
                      <a:lnTo>
                        <a:pt x="91" y="192"/>
                      </a:lnTo>
                      <a:lnTo>
                        <a:pt x="50" y="203"/>
                      </a:lnTo>
                      <a:lnTo>
                        <a:pt x="21" y="192"/>
                      </a:lnTo>
                      <a:lnTo>
                        <a:pt x="6" y="173"/>
                      </a:lnTo>
                      <a:lnTo>
                        <a:pt x="0" y="141"/>
                      </a:lnTo>
                      <a:lnTo>
                        <a:pt x="16" y="82"/>
                      </a:lnTo>
                      <a:close/>
                    </a:path>
                  </a:pathLst>
                </a:custGeom>
                <a:solidFill>
                  <a:srgbClr val="F0F0FF"/>
                </a:solidFill>
                <a:ln w="14288">
                  <a:solidFill>
                    <a:srgbClr val="000000"/>
                  </a:solidFill>
                  <a:prstDash val="solid"/>
                  <a:round/>
                  <a:headEnd/>
                  <a:tailEnd/>
                </a:ln>
              </p:spPr>
              <p:txBody>
                <a:bodyPr/>
                <a:lstStyle/>
                <a:p>
                  <a:endParaRPr lang="zh-CN" altLang="en-US"/>
                </a:p>
              </p:txBody>
            </p:sp>
            <p:sp>
              <p:nvSpPr>
                <p:cNvPr id="22" name="Oval 61"/>
                <p:cNvSpPr>
                  <a:spLocks noChangeArrowheads="1"/>
                </p:cNvSpPr>
                <p:nvPr/>
              </p:nvSpPr>
              <p:spPr bwMode="auto">
                <a:xfrm>
                  <a:off x="1872" y="1995"/>
                  <a:ext cx="61" cy="58"/>
                </a:xfrm>
                <a:prstGeom prst="ellipse">
                  <a:avLst/>
                </a:prstGeom>
                <a:solidFill>
                  <a:srgbClr val="008080"/>
                </a:solidFill>
                <a:ln w="14288">
                  <a:solidFill>
                    <a:srgbClr val="000000"/>
                  </a:solidFill>
                  <a:round/>
                  <a:headEnd/>
                  <a:tailEnd/>
                </a:ln>
              </p:spPr>
              <p:txBody>
                <a:bodyPr/>
                <a:lstStyle/>
                <a:p>
                  <a:endParaRPr lang="zh-CN" altLang="en-US"/>
                </a:p>
              </p:txBody>
            </p:sp>
            <p:sp>
              <p:nvSpPr>
                <p:cNvPr id="23" name="Freeform 62"/>
                <p:cNvSpPr>
                  <a:spLocks/>
                </p:cNvSpPr>
                <p:nvPr/>
              </p:nvSpPr>
              <p:spPr bwMode="auto">
                <a:xfrm>
                  <a:off x="1896" y="1786"/>
                  <a:ext cx="227" cy="132"/>
                </a:xfrm>
                <a:custGeom>
                  <a:avLst/>
                  <a:gdLst>
                    <a:gd name="T0" fmla="*/ 32 w 227"/>
                    <a:gd name="T1" fmla="*/ 0 h 132"/>
                    <a:gd name="T2" fmla="*/ 218 w 227"/>
                    <a:gd name="T3" fmla="*/ 78 h 132"/>
                    <a:gd name="T4" fmla="*/ 225 w 227"/>
                    <a:gd name="T5" fmla="*/ 88 h 132"/>
                    <a:gd name="T6" fmla="*/ 227 w 227"/>
                    <a:gd name="T7" fmla="*/ 105 h 132"/>
                    <a:gd name="T8" fmla="*/ 223 w 227"/>
                    <a:gd name="T9" fmla="*/ 116 h 132"/>
                    <a:gd name="T10" fmla="*/ 217 w 227"/>
                    <a:gd name="T11" fmla="*/ 127 h 132"/>
                    <a:gd name="T12" fmla="*/ 208 w 227"/>
                    <a:gd name="T13" fmla="*/ 131 h 132"/>
                    <a:gd name="T14" fmla="*/ 191 w 227"/>
                    <a:gd name="T15" fmla="*/ 132 h 132"/>
                    <a:gd name="T16" fmla="*/ 18 w 227"/>
                    <a:gd name="T17" fmla="*/ 58 h 132"/>
                    <a:gd name="T18" fmla="*/ 4 w 227"/>
                    <a:gd name="T19" fmla="*/ 47 h 132"/>
                    <a:gd name="T20" fmla="*/ 0 w 227"/>
                    <a:gd name="T21" fmla="*/ 32 h 132"/>
                    <a:gd name="T22" fmla="*/ 4 w 227"/>
                    <a:gd name="T23" fmla="*/ 17 h 132"/>
                    <a:gd name="T24" fmla="*/ 11 w 227"/>
                    <a:gd name="T25" fmla="*/ 9 h 132"/>
                    <a:gd name="T26" fmla="*/ 20 w 227"/>
                    <a:gd name="T27" fmla="*/ 3 h 132"/>
                    <a:gd name="T28" fmla="*/ 32 w 227"/>
                    <a:gd name="T2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132">
                      <a:moveTo>
                        <a:pt x="32" y="0"/>
                      </a:moveTo>
                      <a:lnTo>
                        <a:pt x="218" y="78"/>
                      </a:lnTo>
                      <a:lnTo>
                        <a:pt x="225" y="88"/>
                      </a:lnTo>
                      <a:lnTo>
                        <a:pt x="227" y="105"/>
                      </a:lnTo>
                      <a:lnTo>
                        <a:pt x="223" y="116"/>
                      </a:lnTo>
                      <a:lnTo>
                        <a:pt x="217" y="127"/>
                      </a:lnTo>
                      <a:lnTo>
                        <a:pt x="208" y="131"/>
                      </a:lnTo>
                      <a:lnTo>
                        <a:pt x="191" y="132"/>
                      </a:lnTo>
                      <a:lnTo>
                        <a:pt x="18" y="58"/>
                      </a:lnTo>
                      <a:lnTo>
                        <a:pt x="4" y="47"/>
                      </a:lnTo>
                      <a:lnTo>
                        <a:pt x="0" y="32"/>
                      </a:lnTo>
                      <a:lnTo>
                        <a:pt x="4" y="17"/>
                      </a:lnTo>
                      <a:lnTo>
                        <a:pt x="11" y="9"/>
                      </a:lnTo>
                      <a:lnTo>
                        <a:pt x="20" y="3"/>
                      </a:lnTo>
                      <a:lnTo>
                        <a:pt x="32" y="0"/>
                      </a:lnTo>
                      <a:close/>
                    </a:path>
                  </a:pathLst>
                </a:custGeom>
                <a:solidFill>
                  <a:srgbClr val="C08040"/>
                </a:solidFill>
                <a:ln w="14288">
                  <a:solidFill>
                    <a:srgbClr val="000000"/>
                  </a:solidFill>
                  <a:prstDash val="solid"/>
                  <a:round/>
                  <a:headEnd/>
                  <a:tailEnd/>
                </a:ln>
              </p:spPr>
              <p:txBody>
                <a:bodyPr/>
                <a:lstStyle/>
                <a:p>
                  <a:endParaRPr lang="zh-CN" altLang="en-US"/>
                </a:p>
              </p:txBody>
            </p:sp>
          </p:grpSp>
        </p:grpSp>
      </p:grpSp>
      <p:sp>
        <p:nvSpPr>
          <p:cNvPr id="62" name="AutoShape 71"/>
          <p:cNvSpPr>
            <a:spLocks noChangeArrowheads="1"/>
          </p:cNvSpPr>
          <p:nvPr/>
        </p:nvSpPr>
        <p:spPr bwMode="auto">
          <a:xfrm>
            <a:off x="5159375" y="2852738"/>
            <a:ext cx="5113338" cy="2057400"/>
          </a:xfrm>
          <a:prstGeom prst="cloudCallout">
            <a:avLst>
              <a:gd name="adj1" fmla="val -66361"/>
              <a:gd name="adj2" fmla="val 104782"/>
            </a:avLst>
          </a:prstGeom>
          <a:ln>
            <a:headEnd/>
            <a:tailEnd/>
          </a:ln>
          <a:extLst/>
        </p:spPr>
        <p:style>
          <a:lnRef idx="1">
            <a:schemeClr val="accent6"/>
          </a:lnRef>
          <a:fillRef idx="3">
            <a:schemeClr val="accent6"/>
          </a:fillRef>
          <a:effectRef idx="2">
            <a:schemeClr val="accent6"/>
          </a:effectRef>
          <a:fontRef idx="minor">
            <a:schemeClr val="lt1"/>
          </a:fontRef>
        </p:style>
        <p:txBody>
          <a:bodyPr wrap="none" anchor="ctr"/>
          <a:lstStyle/>
          <a:p>
            <a:pPr algn="ctr"/>
            <a:r>
              <a:rPr kumimoji="1" lang="en-US" altLang="zh-CN" b="1" dirty="0">
                <a:latin typeface="Times New Roman" pitchFamily="18" charset="0"/>
              </a:rPr>
              <a:t>           </a:t>
            </a:r>
            <a:r>
              <a:rPr kumimoji="1" lang="zh-CN" altLang="en-US" b="1" dirty="0">
                <a:solidFill>
                  <a:schemeClr val="tx1"/>
                </a:solidFill>
                <a:latin typeface="Times New Roman" pitchFamily="18" charset="0"/>
              </a:rPr>
              <a:t>电话号码本中的数据如何存储在内存中</a:t>
            </a:r>
            <a:r>
              <a:rPr kumimoji="1" lang="zh-CN" altLang="en-US" b="1" dirty="0">
                <a:latin typeface="Times New Roman" pitchFamily="18" charset="0"/>
              </a:rPr>
              <a:t>？</a:t>
            </a:r>
            <a:endParaRPr kumimoji="1" lang="en-US" altLang="zh-CN" b="1" dirty="0">
              <a:latin typeface="Times New Roman" pitchFamily="18" charset="0"/>
            </a:endParaRPr>
          </a:p>
        </p:txBody>
      </p:sp>
      <p:sp>
        <p:nvSpPr>
          <p:cNvPr id="2" name="圆角矩形 1"/>
          <p:cNvSpPr/>
          <p:nvPr/>
        </p:nvSpPr>
        <p:spPr>
          <a:xfrm>
            <a:off x="3109290" y="660138"/>
            <a:ext cx="6187191"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要做查询排序先得构建电话号码本</a:t>
            </a:r>
          </a:p>
        </p:txBody>
      </p:sp>
    </p:spTree>
    <p:extLst>
      <p:ext uri="{BB962C8B-B14F-4D97-AF65-F5344CB8AC3E}">
        <p14:creationId xmlns:p14="http://schemas.microsoft.com/office/powerpoint/2010/main" val="103668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strips(upRight)">
                                      <p:cBhvr>
                                        <p:cTn id="11" dur="500"/>
                                        <p:tgtEl>
                                          <p:spTgt spid="62"/>
                                        </p:tgtEl>
                                      </p:cBhvr>
                                    </p:animEffect>
                                  </p:childTnLst>
                                  <p:subTnLst>
                                    <p:set>
                                      <p:cBhvr override="childStyle">
                                        <p:cTn dur="1" fill="hold" display="0" masterRel="nextClick" afterEffect="1"/>
                                        <p:tgtEl>
                                          <p:spTgt spid="62"/>
                                        </p:tgtEl>
                                        <p:attrNameLst>
                                          <p:attrName>style.visibility</p:attrName>
                                        </p:attrNameLst>
                                      </p:cBhvr>
                                      <p:to>
                                        <p:strVal val="hidden"/>
                                      </p:to>
                                    </p:set>
                                    <p:audio>
                                      <p:cMediaNode>
                                        <p:cTn display="0" masterRel="sameClick">
                                          <p:stCondLst>
                                            <p:cond evt="begin" delay="0">
                                              <p:tn val="9"/>
                                            </p:cond>
                                          </p:stCondLst>
                                          <p:endCondLst>
                                            <p:cond evt="onStopAudio" delay="0">
                                              <p:tgtEl>
                                                <p:sldTgt/>
                                              </p:tgtEl>
                                            </p:cond>
                                          </p:endCondLst>
                                        </p:cTn>
                                        <p:tgtEl>
                                          <p:sndTgt r:embed="rId2"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911"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008EBA38-34B1-4934-9E87-99A8077F5448}"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150</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11" name="Rectangle 2"/>
          <p:cNvSpPr>
            <a:spLocks noGrp="1" noChangeArrowheads="1"/>
          </p:cNvSpPr>
          <p:nvPr>
            <p:ph type="body" sz="half" idx="1"/>
          </p:nvPr>
        </p:nvSpPr>
        <p:spPr>
          <a:xfrm>
            <a:off x="839317" y="980728"/>
            <a:ext cx="2088033" cy="832693"/>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Autofit/>
          </a:bodyPr>
          <a:lstStyle/>
          <a:p>
            <a:pPr marL="0" indent="0" algn="ctr" eaLnBrk="1" fontAlgn="auto" hangingPunct="1">
              <a:lnSpc>
                <a:spcPct val="90000"/>
              </a:lnSpc>
              <a:spcBef>
                <a:spcPct val="0"/>
              </a:spcBef>
              <a:spcAft>
                <a:spcPts val="0"/>
              </a:spcAft>
              <a:buFontTx/>
              <a:buNone/>
            </a:pPr>
            <a:endPar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a:p>
            <a:pPr marL="0" indent="0" algn="ctr" eaLnBrk="1" fontAlgn="auto" hangingPunct="1">
              <a:lnSpc>
                <a:spcPct val="90000"/>
              </a:lnSpc>
              <a:spcBef>
                <a:spcPct val="0"/>
              </a:spcBef>
              <a:spcAft>
                <a:spcPts val="0"/>
              </a:spcAft>
              <a:buFontTx/>
              <a:buNone/>
            </a:pPr>
            <a:r>
              <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 </a:t>
            </a: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例子：</a:t>
            </a:r>
          </a:p>
        </p:txBody>
      </p:sp>
      <p:graphicFrame>
        <p:nvGraphicFramePr>
          <p:cNvPr id="13" name="Group 3"/>
          <p:cNvGraphicFramePr>
            <a:graphicFrameLocks noGrp="1"/>
          </p:cNvGraphicFramePr>
          <p:nvPr>
            <p:ph sz="half" idx="2"/>
            <p:extLst/>
          </p:nvPr>
        </p:nvGraphicFramePr>
        <p:xfrm>
          <a:off x="2927350" y="3141663"/>
          <a:ext cx="6624637" cy="796926"/>
        </p:xfrm>
        <a:graphic>
          <a:graphicData uri="http://schemas.openxmlformats.org/drawingml/2006/table">
            <a:tbl>
              <a:tblPr/>
              <a:tblGrid>
                <a:gridCol w="1600200">
                  <a:extLst>
                    <a:ext uri="{9D8B030D-6E8A-4147-A177-3AD203B41FA5}">
                      <a16:colId xmlns:a16="http://schemas.microsoft.com/office/drawing/2014/main" val="20000"/>
                    </a:ext>
                  </a:extLst>
                </a:gridCol>
                <a:gridCol w="1044575">
                  <a:extLst>
                    <a:ext uri="{9D8B030D-6E8A-4147-A177-3AD203B41FA5}">
                      <a16:colId xmlns:a16="http://schemas.microsoft.com/office/drawing/2014/main" val="20001"/>
                    </a:ext>
                  </a:extLst>
                </a:gridCol>
                <a:gridCol w="1327150">
                  <a:extLst>
                    <a:ext uri="{9D8B030D-6E8A-4147-A177-3AD203B41FA5}">
                      <a16:colId xmlns:a16="http://schemas.microsoft.com/office/drawing/2014/main" val="20002"/>
                    </a:ext>
                  </a:extLst>
                </a:gridCol>
                <a:gridCol w="1325562">
                  <a:extLst>
                    <a:ext uri="{9D8B030D-6E8A-4147-A177-3AD203B41FA5}">
                      <a16:colId xmlns:a16="http://schemas.microsoft.com/office/drawing/2014/main" val="20003"/>
                    </a:ext>
                  </a:extLst>
                </a:gridCol>
                <a:gridCol w="1327150">
                  <a:extLst>
                    <a:ext uri="{9D8B030D-6E8A-4147-A177-3AD203B41FA5}">
                      <a16:colId xmlns:a16="http://schemas.microsoft.com/office/drawing/2014/main" val="20004"/>
                    </a:ext>
                  </a:extLst>
                </a:gridCol>
              </a:tblGrid>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823913"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2319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39888"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关键字</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22</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48</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86</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指针</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19(n+1)</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Text Box 24"/>
          <p:cNvSpPr txBox="1">
            <a:spLocks noChangeArrowheads="1"/>
          </p:cNvSpPr>
          <p:nvPr/>
        </p:nvSpPr>
        <p:spPr bwMode="auto">
          <a:xfrm>
            <a:off x="2568575" y="4270375"/>
            <a:ext cx="8032750" cy="4619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defRPr/>
            </a:pPr>
            <a:r>
              <a:rPr kumimoji="1" lang="en-US" altLang="zh-CN" b="1" dirty="0">
                <a:solidFill>
                  <a:srgbClr val="F03B10"/>
                </a:solidFill>
                <a:effectLst>
                  <a:outerShdw blurRad="38100" dist="38100" dir="2700000" algn="tl">
                    <a:srgbClr val="C0C0C0"/>
                  </a:outerShdw>
                </a:effectLst>
                <a:latin typeface="Times New Roman" panose="02020603050405020304" pitchFamily="18" charset="0"/>
              </a:rPr>
              <a:t>22, 12, 13, 8, 9, 20</a:t>
            </a:r>
            <a:r>
              <a:rPr kumimoji="1" lang="en-US" altLang="zh-CN" b="1" dirty="0">
                <a:solidFill>
                  <a:srgbClr val="FFFFCC"/>
                </a:solidFill>
                <a:effectLst>
                  <a:outerShdw blurRad="38100" dist="38100" dir="2700000" algn="tl">
                    <a:srgbClr val="C0C0C0"/>
                  </a:outerShdw>
                </a:effectLst>
                <a:latin typeface="Times New Roman" panose="02020603050405020304" pitchFamily="18" charset="0"/>
              </a:rPr>
              <a:t>, </a:t>
            </a:r>
            <a:r>
              <a:rPr kumimoji="1" lang="en-US" altLang="zh-CN" b="1" dirty="0">
                <a:solidFill>
                  <a:srgbClr val="0070C0"/>
                </a:solidFill>
                <a:effectLst>
                  <a:outerShdw blurRad="38100" dist="38100" dir="2700000" algn="tl">
                    <a:srgbClr val="C0C0C0"/>
                  </a:outerShdw>
                </a:effectLst>
                <a:latin typeface="Times New Roman" panose="02020603050405020304" pitchFamily="18" charset="0"/>
              </a:rPr>
              <a:t>33, 42, 44, 38, 24, 48, </a:t>
            </a:r>
            <a:r>
              <a:rPr kumimoji="1" lang="en-US" altLang="zh-CN" b="1" dirty="0">
                <a:solidFill>
                  <a:srgbClr val="00B050"/>
                </a:solidFill>
                <a:effectLst>
                  <a:outerShdw blurRad="38100" dist="38100" dir="2700000" algn="tl">
                    <a:srgbClr val="C0C0C0"/>
                  </a:outerShdw>
                </a:effectLst>
                <a:latin typeface="Times New Roman" panose="02020603050405020304" pitchFamily="18" charset="0"/>
              </a:rPr>
              <a:t>60, 58, 74, 49, 86, 53</a:t>
            </a:r>
          </a:p>
        </p:txBody>
      </p:sp>
      <p:sp>
        <p:nvSpPr>
          <p:cNvPr id="15" name="Line 25"/>
          <p:cNvSpPr>
            <a:spLocks noChangeShapeType="1"/>
          </p:cNvSpPr>
          <p:nvPr/>
        </p:nvSpPr>
        <p:spPr bwMode="auto">
          <a:xfrm flipH="1">
            <a:off x="2949575" y="3863975"/>
            <a:ext cx="1706563"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6" name="Line 26"/>
          <p:cNvSpPr>
            <a:spLocks noChangeShapeType="1"/>
          </p:cNvSpPr>
          <p:nvPr/>
        </p:nvSpPr>
        <p:spPr bwMode="auto">
          <a:xfrm flipH="1">
            <a:off x="5387975" y="3863975"/>
            <a:ext cx="636588"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7" name="Line 27"/>
          <p:cNvSpPr>
            <a:spLocks noChangeShapeType="1"/>
          </p:cNvSpPr>
          <p:nvPr/>
        </p:nvSpPr>
        <p:spPr bwMode="auto">
          <a:xfrm>
            <a:off x="7608888" y="3863975"/>
            <a:ext cx="446087"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8" name="文本框 17"/>
          <p:cNvSpPr txBox="1">
            <a:spLocks noChangeArrowheads="1"/>
          </p:cNvSpPr>
          <p:nvPr/>
        </p:nvSpPr>
        <p:spPr bwMode="auto">
          <a:xfrm>
            <a:off x="4970250" y="2086303"/>
            <a:ext cx="2861681" cy="523220"/>
          </a:xfrm>
          <a:prstGeom prst="rect">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0"/>
              </a:spcBef>
              <a:spcAft>
                <a:spcPct val="0"/>
              </a:spcAft>
              <a:buClrTx/>
              <a:buFontTx/>
              <a:buNone/>
              <a:defRPr/>
            </a:pPr>
            <a:r>
              <a:rPr lang="zh-CN" altLang="en-US" b="0" dirty="0">
                <a:solidFill>
                  <a:srgbClr val="010000"/>
                </a:solidFill>
                <a:latin typeface="微软雅黑" panose="020B0503020204020204" pitchFamily="34" charset="-122"/>
                <a:ea typeface="微软雅黑" panose="020B0503020204020204" pitchFamily="34" charset="-122"/>
              </a:rPr>
              <a:t>查找关键字</a:t>
            </a:r>
            <a:r>
              <a:rPr lang="en-US" altLang="zh-CN" b="0" dirty="0">
                <a:solidFill>
                  <a:srgbClr val="010000"/>
                </a:solidFill>
                <a:latin typeface="微软雅黑" panose="020B0503020204020204" pitchFamily="34" charset="-122"/>
                <a:ea typeface="微软雅黑" panose="020B0503020204020204" pitchFamily="34" charset="-122"/>
              </a:rPr>
              <a:t>k=50</a:t>
            </a:r>
            <a:endParaRPr lang="zh-CN" altLang="en-US" b="0" dirty="0">
              <a:solidFill>
                <a:srgbClr val="0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219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1" nodeType="clickEffect">
                                  <p:stCondLst>
                                    <p:cond delay="0"/>
                                  </p:stCondLst>
                                  <p:childTnLst>
                                    <p:animEffect transition="out" filter="fade">
                                      <p:cBhvr>
                                        <p:cTn id="13" dur="500" tmFilter="0, 0; .2, .5; .8, .5; 1, 0"/>
                                        <p:tgtEl>
                                          <p:spTgt spid="18"/>
                                        </p:tgtEl>
                                      </p:cBhvr>
                                    </p:animEffect>
                                    <p:animScale>
                                      <p:cBhvr>
                                        <p:cTn id="14"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59"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771D9F4F-F010-47B2-84B6-4CBE6D819105}"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151</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11" name="Rectangle 2"/>
          <p:cNvSpPr>
            <a:spLocks noGrp="1" noChangeArrowheads="1"/>
          </p:cNvSpPr>
          <p:nvPr>
            <p:ph type="body" sz="half" idx="1"/>
          </p:nvPr>
        </p:nvSpPr>
        <p:spPr>
          <a:xfrm>
            <a:off x="839317" y="980728"/>
            <a:ext cx="2088033" cy="832693"/>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Autofit/>
          </a:bodyPr>
          <a:lstStyle/>
          <a:p>
            <a:pPr marL="0" indent="0" algn="ctr" eaLnBrk="1" fontAlgn="auto" hangingPunct="1">
              <a:lnSpc>
                <a:spcPct val="90000"/>
              </a:lnSpc>
              <a:spcBef>
                <a:spcPct val="0"/>
              </a:spcBef>
              <a:spcAft>
                <a:spcPts val="0"/>
              </a:spcAft>
              <a:buFontTx/>
              <a:buNone/>
            </a:pPr>
            <a:endPar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a:p>
            <a:pPr marL="0" indent="0" algn="ctr" eaLnBrk="1" fontAlgn="auto" hangingPunct="1">
              <a:lnSpc>
                <a:spcPct val="90000"/>
              </a:lnSpc>
              <a:spcBef>
                <a:spcPct val="0"/>
              </a:spcBef>
              <a:spcAft>
                <a:spcPts val="0"/>
              </a:spcAft>
              <a:buFontTx/>
              <a:buNone/>
            </a:pPr>
            <a:r>
              <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 </a:t>
            </a: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例子：</a:t>
            </a:r>
          </a:p>
        </p:txBody>
      </p:sp>
      <p:graphicFrame>
        <p:nvGraphicFramePr>
          <p:cNvPr id="13" name="Group 3"/>
          <p:cNvGraphicFramePr>
            <a:graphicFrameLocks noGrp="1"/>
          </p:cNvGraphicFramePr>
          <p:nvPr>
            <p:ph sz="half" idx="2"/>
            <p:extLst/>
          </p:nvPr>
        </p:nvGraphicFramePr>
        <p:xfrm>
          <a:off x="2936081" y="2204864"/>
          <a:ext cx="6624637" cy="796926"/>
        </p:xfrm>
        <a:graphic>
          <a:graphicData uri="http://schemas.openxmlformats.org/drawingml/2006/table">
            <a:tbl>
              <a:tblPr/>
              <a:tblGrid>
                <a:gridCol w="1600200">
                  <a:extLst>
                    <a:ext uri="{9D8B030D-6E8A-4147-A177-3AD203B41FA5}">
                      <a16:colId xmlns:a16="http://schemas.microsoft.com/office/drawing/2014/main" val="20000"/>
                    </a:ext>
                  </a:extLst>
                </a:gridCol>
                <a:gridCol w="1044575">
                  <a:extLst>
                    <a:ext uri="{9D8B030D-6E8A-4147-A177-3AD203B41FA5}">
                      <a16:colId xmlns:a16="http://schemas.microsoft.com/office/drawing/2014/main" val="20001"/>
                    </a:ext>
                  </a:extLst>
                </a:gridCol>
                <a:gridCol w="1327150">
                  <a:extLst>
                    <a:ext uri="{9D8B030D-6E8A-4147-A177-3AD203B41FA5}">
                      <a16:colId xmlns:a16="http://schemas.microsoft.com/office/drawing/2014/main" val="20002"/>
                    </a:ext>
                  </a:extLst>
                </a:gridCol>
                <a:gridCol w="1325562">
                  <a:extLst>
                    <a:ext uri="{9D8B030D-6E8A-4147-A177-3AD203B41FA5}">
                      <a16:colId xmlns:a16="http://schemas.microsoft.com/office/drawing/2014/main" val="20003"/>
                    </a:ext>
                  </a:extLst>
                </a:gridCol>
                <a:gridCol w="1327150">
                  <a:extLst>
                    <a:ext uri="{9D8B030D-6E8A-4147-A177-3AD203B41FA5}">
                      <a16:colId xmlns:a16="http://schemas.microsoft.com/office/drawing/2014/main" val="20004"/>
                    </a:ext>
                  </a:extLst>
                </a:gridCol>
              </a:tblGrid>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823913"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2319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39888"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关键字</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22</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48</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86</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指针</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19(n+1)</a:t>
                      </a: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Text Box 24"/>
          <p:cNvSpPr txBox="1">
            <a:spLocks noChangeArrowheads="1"/>
          </p:cNvSpPr>
          <p:nvPr/>
        </p:nvSpPr>
        <p:spPr bwMode="auto">
          <a:xfrm>
            <a:off x="2577306" y="3333576"/>
            <a:ext cx="8032750" cy="4619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defRPr/>
            </a:pPr>
            <a:r>
              <a:rPr kumimoji="1" lang="en-US" altLang="zh-CN" b="1" dirty="0">
                <a:solidFill>
                  <a:srgbClr val="F03B10"/>
                </a:solidFill>
                <a:effectLst>
                  <a:outerShdw blurRad="38100" dist="38100" dir="2700000" algn="tl">
                    <a:srgbClr val="C0C0C0"/>
                  </a:outerShdw>
                </a:effectLst>
                <a:latin typeface="Times New Roman" panose="02020603050405020304" pitchFamily="18" charset="0"/>
              </a:rPr>
              <a:t>22, 12, 13, 8, 9, 20</a:t>
            </a:r>
            <a:r>
              <a:rPr kumimoji="1" lang="en-US" altLang="zh-CN" b="1" dirty="0">
                <a:solidFill>
                  <a:srgbClr val="FFFFCC"/>
                </a:solidFill>
                <a:effectLst>
                  <a:outerShdw blurRad="38100" dist="38100" dir="2700000" algn="tl">
                    <a:srgbClr val="C0C0C0"/>
                  </a:outerShdw>
                </a:effectLst>
                <a:latin typeface="Times New Roman" panose="02020603050405020304" pitchFamily="18" charset="0"/>
              </a:rPr>
              <a:t>, </a:t>
            </a:r>
            <a:r>
              <a:rPr kumimoji="1" lang="en-US" altLang="zh-CN" b="1" dirty="0">
                <a:solidFill>
                  <a:srgbClr val="0070C0"/>
                </a:solidFill>
                <a:effectLst>
                  <a:outerShdw blurRad="38100" dist="38100" dir="2700000" algn="tl">
                    <a:srgbClr val="C0C0C0"/>
                  </a:outerShdw>
                </a:effectLst>
                <a:latin typeface="Times New Roman" panose="02020603050405020304" pitchFamily="18" charset="0"/>
              </a:rPr>
              <a:t>33, 42, 44, 38, 24, 48, </a:t>
            </a:r>
            <a:r>
              <a:rPr kumimoji="1" lang="en-US" altLang="zh-CN" b="1" dirty="0">
                <a:solidFill>
                  <a:srgbClr val="00B050"/>
                </a:solidFill>
                <a:effectLst>
                  <a:outerShdw blurRad="38100" dist="38100" dir="2700000" algn="tl">
                    <a:srgbClr val="C0C0C0"/>
                  </a:outerShdw>
                </a:effectLst>
                <a:latin typeface="Times New Roman" panose="02020603050405020304" pitchFamily="18" charset="0"/>
              </a:rPr>
              <a:t>60, 58, 74, 49, 86, 53</a:t>
            </a:r>
          </a:p>
        </p:txBody>
      </p:sp>
      <p:sp>
        <p:nvSpPr>
          <p:cNvPr id="15" name="Line 25"/>
          <p:cNvSpPr>
            <a:spLocks noChangeShapeType="1"/>
          </p:cNvSpPr>
          <p:nvPr/>
        </p:nvSpPr>
        <p:spPr bwMode="auto">
          <a:xfrm flipH="1">
            <a:off x="2958306" y="2927176"/>
            <a:ext cx="1706563"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6" name="Line 26"/>
          <p:cNvSpPr>
            <a:spLocks noChangeShapeType="1"/>
          </p:cNvSpPr>
          <p:nvPr/>
        </p:nvSpPr>
        <p:spPr bwMode="auto">
          <a:xfrm flipH="1">
            <a:off x="5396706" y="2927176"/>
            <a:ext cx="636588"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7" name="Line 27"/>
          <p:cNvSpPr>
            <a:spLocks noChangeShapeType="1"/>
          </p:cNvSpPr>
          <p:nvPr/>
        </p:nvSpPr>
        <p:spPr bwMode="auto">
          <a:xfrm>
            <a:off x="7617619" y="2927176"/>
            <a:ext cx="446087" cy="48260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8" name="椭圆 17"/>
          <p:cNvSpPr/>
          <p:nvPr/>
        </p:nvSpPr>
        <p:spPr>
          <a:xfrm>
            <a:off x="3647728" y="4214376"/>
            <a:ext cx="5472608" cy="1831210"/>
          </a:xfrm>
          <a:prstGeom prst="ellipse">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eaLnBrk="0" fontAlgn="base" hangingPunct="0">
              <a:spcBef>
                <a:spcPct val="0"/>
              </a:spcBef>
              <a:spcAft>
                <a:spcPct val="0"/>
              </a:spcAft>
              <a:defRPr/>
            </a:pPr>
            <a:r>
              <a:rPr lang="zh-CN" altLang="en-US" b="1">
                <a:solidFill>
                  <a:srgbClr val="C9C9C9">
                    <a:lumMod val="20000"/>
                    <a:lumOff val="80000"/>
                  </a:srgbClr>
                </a:solidFill>
                <a:latin typeface="微软雅黑" panose="020B0503020204020204" pitchFamily="34" charset="-122"/>
                <a:ea typeface="微软雅黑" panose="020B0503020204020204" pitchFamily="34" charset="-122"/>
              </a:rPr>
              <a:t>思考：块内查找如何结束？</a:t>
            </a:r>
            <a:endParaRPr lang="zh-CN" altLang="en-US" b="1" dirty="0">
              <a:solidFill>
                <a:srgbClr val="C9C9C9">
                  <a:lumMod val="20000"/>
                  <a:lumOff val="80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087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1" nodeType="clickEffect">
                                  <p:stCondLst>
                                    <p:cond delay="0"/>
                                  </p:stCondLst>
                                  <p:childTnLst>
                                    <p:animRot by="120000">
                                      <p:cBhvr>
                                        <p:cTn id="11" dur="50" fill="hold">
                                          <p:stCondLst>
                                            <p:cond delay="0"/>
                                          </p:stCondLst>
                                        </p:cTn>
                                        <p:tgtEl>
                                          <p:spTgt spid="18"/>
                                        </p:tgtEl>
                                        <p:attrNameLst>
                                          <p:attrName>r</p:attrName>
                                        </p:attrNameLst>
                                      </p:cBhvr>
                                    </p:animRot>
                                    <p:animRot by="-240000">
                                      <p:cBhvr>
                                        <p:cTn id="12" dur="100" fill="hold">
                                          <p:stCondLst>
                                            <p:cond delay="100"/>
                                          </p:stCondLst>
                                        </p:cTn>
                                        <p:tgtEl>
                                          <p:spTgt spid="18"/>
                                        </p:tgtEl>
                                        <p:attrNameLst>
                                          <p:attrName>r</p:attrName>
                                        </p:attrNameLst>
                                      </p:cBhvr>
                                    </p:animRot>
                                    <p:animRot by="240000">
                                      <p:cBhvr>
                                        <p:cTn id="13" dur="100" fill="hold">
                                          <p:stCondLst>
                                            <p:cond delay="200"/>
                                          </p:stCondLst>
                                        </p:cTn>
                                        <p:tgtEl>
                                          <p:spTgt spid="18"/>
                                        </p:tgtEl>
                                        <p:attrNameLst>
                                          <p:attrName>r</p:attrName>
                                        </p:attrNameLst>
                                      </p:cBhvr>
                                    </p:animRot>
                                    <p:animRot by="-240000">
                                      <p:cBhvr>
                                        <p:cTn id="14" dur="100" fill="hold">
                                          <p:stCondLst>
                                            <p:cond delay="300"/>
                                          </p:stCondLst>
                                        </p:cTn>
                                        <p:tgtEl>
                                          <p:spTgt spid="18"/>
                                        </p:tgtEl>
                                        <p:attrNameLst>
                                          <p:attrName>r</p:attrName>
                                        </p:attrNameLst>
                                      </p:cBhvr>
                                    </p:animRot>
                                    <p:animRot by="120000">
                                      <p:cBhvr>
                                        <p:cTn id="15" dur="100" fill="hold">
                                          <p:stCondLst>
                                            <p:cond delay="4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43673" y="1556792"/>
            <a:ext cx="5985159" cy="1606102"/>
          </a:xfrm>
        </p:spPr>
        <p:txBody>
          <a:bodyPr/>
          <a:lstStyle/>
          <a:p>
            <a:pPr algn="ctr"/>
            <a:r>
              <a:rPr lang="zh-CN" altLang="en-US" dirty="0"/>
              <a:t>第二个项目</a:t>
            </a:r>
          </a:p>
        </p:txBody>
      </p:sp>
      <p:sp>
        <p:nvSpPr>
          <p:cNvPr id="3" name="副标题 2"/>
          <p:cNvSpPr>
            <a:spLocks noGrp="1"/>
          </p:cNvSpPr>
          <p:nvPr>
            <p:ph type="subTitle" idx="1"/>
          </p:nvPr>
        </p:nvSpPr>
        <p:spPr>
          <a:xfrm>
            <a:off x="3863753" y="3789041"/>
            <a:ext cx="4655297" cy="1128495"/>
          </a:xfrm>
        </p:spPr>
        <p:txBody>
          <a:bodyPr/>
          <a:lstStyle/>
          <a:p>
            <a:pPr algn="ctr"/>
            <a:r>
              <a:rPr lang="zh-CN" altLang="en-US" dirty="0"/>
              <a:t>迷宫游戏</a:t>
            </a:r>
          </a:p>
        </p:txBody>
      </p:sp>
    </p:spTree>
    <p:extLst>
      <p:ext uri="{BB962C8B-B14F-4D97-AF65-F5344CB8AC3E}">
        <p14:creationId xmlns:p14="http://schemas.microsoft.com/office/powerpoint/2010/main" val="4231501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1066800" y="1896991"/>
            <a:ext cx="10058400" cy="3657600"/>
          </a:xfrm>
        </p:spPr>
        <p:txBody>
          <a:bodyPr/>
          <a:lstStyle/>
          <a:p>
            <a:r>
              <a:rPr lang="zh-CN" altLang="zh-CN" dirty="0"/>
              <a:t>迷宫</a:t>
            </a:r>
            <a:r>
              <a:rPr lang="zh-CN" altLang="en-US" dirty="0"/>
              <a:t>游戏</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2492897"/>
            <a:ext cx="3096344" cy="311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19736" y="5843978"/>
            <a:ext cx="1415772" cy="461665"/>
          </a:xfrm>
          <a:prstGeom prst="rect">
            <a:avLst/>
          </a:prstGeom>
          <a:noFill/>
        </p:spPr>
        <p:txBody>
          <a:bodyPr wrap="none" rtlCol="0">
            <a:spAutoFit/>
          </a:bodyPr>
          <a:lstStyle/>
          <a:p>
            <a:r>
              <a:rPr lang="zh-CN" altLang="en-US" b="1" dirty="0">
                <a:solidFill>
                  <a:srgbClr val="010000"/>
                </a:solidFill>
              </a:rPr>
              <a:t>迷宫地图</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2492896"/>
            <a:ext cx="3024336"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082046" y="5674657"/>
            <a:ext cx="1415772" cy="461665"/>
          </a:xfrm>
          <a:prstGeom prst="rect">
            <a:avLst/>
          </a:prstGeom>
          <a:noFill/>
        </p:spPr>
        <p:txBody>
          <a:bodyPr wrap="none" rtlCol="0">
            <a:spAutoFit/>
          </a:bodyPr>
          <a:lstStyle/>
          <a:p>
            <a:r>
              <a:rPr lang="zh-CN" altLang="en-US" b="1" dirty="0">
                <a:solidFill>
                  <a:srgbClr val="010000"/>
                </a:solidFill>
              </a:rPr>
              <a:t>迷宫路径</a:t>
            </a:r>
          </a:p>
        </p:txBody>
      </p:sp>
    </p:spTree>
    <p:extLst>
      <p:ext uri="{BB962C8B-B14F-4D97-AF65-F5344CB8AC3E}">
        <p14:creationId xmlns:p14="http://schemas.microsoft.com/office/powerpoint/2010/main" val="381646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21452"/>
            <a:ext cx="8229600" cy="4525963"/>
          </a:xfrm>
        </p:spPr>
        <p:txBody>
          <a:bodyPr>
            <a:normAutofit lnSpcReduction="10000"/>
          </a:bodyPr>
          <a:lstStyle/>
          <a:p>
            <a:pPr marL="0" indent="0">
              <a:buNone/>
            </a:pPr>
            <a:r>
              <a:rPr lang="zh-CN" altLang="en-US" b="1" dirty="0"/>
              <a:t>实验要求</a:t>
            </a:r>
            <a:endParaRPr lang="en-US" altLang="zh-CN" b="1" dirty="0"/>
          </a:p>
          <a:p>
            <a:pPr marL="365760" lvl="1" indent="0">
              <a:buNone/>
            </a:pPr>
            <a:r>
              <a:rPr lang="zh-CN" altLang="en-US" b="1" dirty="0"/>
              <a:t>基本要求：从文件中读出迷宫数据，寻找并打印路径通路；存储迷宫数据到文件。</a:t>
            </a:r>
            <a:endParaRPr lang="en-US" altLang="zh-CN" b="1" dirty="0"/>
          </a:p>
          <a:p>
            <a:pPr marL="777240" lvl="2" indent="0">
              <a:buNone/>
            </a:pPr>
            <a:r>
              <a:rPr lang="zh-CN" altLang="en-US" b="1" dirty="0"/>
              <a:t>文件中迷宫地图数据格式为：</a:t>
            </a:r>
            <a:endParaRPr lang="en-US" altLang="zh-CN" b="1" dirty="0"/>
          </a:p>
          <a:p>
            <a:pPr marL="1097280" lvl="3" indent="0">
              <a:buNone/>
            </a:pPr>
            <a:r>
              <a:rPr lang="zh-CN" altLang="en-US" b="1" dirty="0"/>
              <a:t>长 宽  入口 出口 迷宫地图数据</a:t>
            </a:r>
            <a:endParaRPr lang="en-US" altLang="zh-CN" b="1" dirty="0"/>
          </a:p>
          <a:p>
            <a:pPr marL="1097280" lvl="3" indent="0">
              <a:buNone/>
            </a:pPr>
            <a:r>
              <a:rPr lang="zh-CN" altLang="en-US" b="1" dirty="0"/>
              <a:t>迷宫地图数据由</a:t>
            </a:r>
            <a:r>
              <a:rPr lang="en-US" altLang="zh-CN" b="1" dirty="0"/>
              <a:t>01</a:t>
            </a:r>
            <a:r>
              <a:rPr lang="zh-CN" altLang="en-US" b="1" dirty="0"/>
              <a:t>二进制组成，</a:t>
            </a:r>
            <a:r>
              <a:rPr lang="en-US" altLang="zh-CN" b="1" dirty="0"/>
              <a:t>1</a:t>
            </a:r>
            <a:r>
              <a:rPr lang="zh-CN" altLang="en-US" b="1" dirty="0"/>
              <a:t>表示墙壁，</a:t>
            </a:r>
            <a:r>
              <a:rPr lang="en-US" altLang="zh-CN" b="1" dirty="0"/>
              <a:t>0</a:t>
            </a:r>
            <a:r>
              <a:rPr lang="zh-CN" altLang="en-US" b="1" dirty="0"/>
              <a:t>表示通路</a:t>
            </a:r>
            <a:endParaRPr lang="en-US" altLang="zh-CN" b="1" dirty="0"/>
          </a:p>
          <a:p>
            <a:pPr marL="777240" lvl="2" indent="0">
              <a:buNone/>
            </a:pPr>
            <a:r>
              <a:rPr lang="zh-CN" altLang="en-US" b="1" dirty="0"/>
              <a:t> 可以采用字符显示迷宫地图和路径，比如</a:t>
            </a:r>
            <a:r>
              <a:rPr lang="en-US" altLang="zh-CN" b="1" dirty="0"/>
              <a:t>□</a:t>
            </a:r>
            <a:r>
              <a:rPr lang="zh-CN" altLang="en-US" b="1" dirty="0"/>
              <a:t>表示通路，</a:t>
            </a:r>
            <a:r>
              <a:rPr lang="en-US" altLang="zh-CN" b="1" dirty="0"/>
              <a:t> ▇</a:t>
            </a:r>
            <a:r>
              <a:rPr lang="zh-CN" altLang="en-US" b="1" dirty="0"/>
              <a:t>表示墙壁，</a:t>
            </a:r>
            <a:r>
              <a:rPr lang="en-US" altLang="zh-CN" b="1" dirty="0"/>
              <a:t> ※</a:t>
            </a:r>
            <a:r>
              <a:rPr lang="zh-CN" altLang="en-US" b="1" dirty="0"/>
              <a:t>表示找到的路径，如图</a:t>
            </a:r>
            <a:r>
              <a:rPr lang="en-US" altLang="zh-CN" b="1" dirty="0"/>
              <a:t>1</a:t>
            </a:r>
            <a:r>
              <a:rPr lang="zh-CN" altLang="en-US" b="1" dirty="0"/>
              <a:t>所示。</a:t>
            </a:r>
            <a:endParaRPr lang="en-US" altLang="zh-CN" b="1" dirty="0"/>
          </a:p>
          <a:p>
            <a:pPr marL="777240" lvl="2" indent="0">
              <a:buNone/>
            </a:pPr>
            <a:r>
              <a:rPr lang="zh-CN" altLang="en-US" b="1" dirty="0"/>
              <a:t>也可以采用</a:t>
            </a:r>
            <a:r>
              <a:rPr lang="en-US" altLang="zh-CN" b="1" dirty="0"/>
              <a:t>windows</a:t>
            </a:r>
            <a:r>
              <a:rPr lang="zh-CN" altLang="en-US" b="1" dirty="0"/>
              <a:t>窗体设计和绘制迷宫地图和路径</a:t>
            </a:r>
            <a:endParaRPr lang="en-US" altLang="zh-CN" b="1" dirty="0"/>
          </a:p>
          <a:p>
            <a:pPr marL="365760" lvl="1" indent="0">
              <a:buNone/>
            </a:pPr>
            <a:r>
              <a:rPr lang="zh-CN" altLang="en-US" b="1" dirty="0"/>
              <a:t>中级要求：寻找多入口多出口地图的所有通路</a:t>
            </a:r>
            <a:endParaRPr lang="en-US" altLang="zh-CN" b="1" dirty="0"/>
          </a:p>
          <a:p>
            <a:pPr marL="365760" lvl="1" indent="0">
              <a:buNone/>
            </a:pPr>
            <a:r>
              <a:rPr lang="zh-CN" altLang="en-US" b="1" dirty="0"/>
              <a:t>高级要求：自动生成迷宫地图</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3855709"/>
            <a:ext cx="2952328" cy="1960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010867" y="5924619"/>
            <a:ext cx="3171061" cy="461665"/>
          </a:xfrm>
          <a:prstGeom prst="rect">
            <a:avLst/>
          </a:prstGeom>
          <a:noFill/>
        </p:spPr>
        <p:txBody>
          <a:bodyPr wrap="none" rtlCol="0">
            <a:spAutoFit/>
          </a:bodyPr>
          <a:lstStyle/>
          <a:p>
            <a:r>
              <a:rPr lang="zh-CN" altLang="en-US" b="1" dirty="0">
                <a:solidFill>
                  <a:srgbClr val="010000"/>
                </a:solidFill>
              </a:rPr>
              <a:t>图</a:t>
            </a:r>
            <a:r>
              <a:rPr lang="en-US" altLang="zh-CN" b="1" dirty="0">
                <a:solidFill>
                  <a:srgbClr val="010000"/>
                </a:solidFill>
              </a:rPr>
              <a:t>1 </a:t>
            </a:r>
            <a:r>
              <a:rPr lang="zh-CN" altLang="en-US" b="1" dirty="0">
                <a:solidFill>
                  <a:srgbClr val="010000"/>
                </a:solidFill>
              </a:rPr>
              <a:t>字符界面迷宫地图</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4224" y="1159065"/>
            <a:ext cx="2448272" cy="24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915209" y="3491539"/>
            <a:ext cx="4046301" cy="461665"/>
          </a:xfrm>
          <a:prstGeom prst="rect">
            <a:avLst/>
          </a:prstGeom>
          <a:noFill/>
        </p:spPr>
        <p:txBody>
          <a:bodyPr wrap="none" rtlCol="0">
            <a:spAutoFit/>
          </a:bodyPr>
          <a:lstStyle/>
          <a:p>
            <a:r>
              <a:rPr lang="zh-CN" altLang="en-US" b="1" dirty="0">
                <a:solidFill>
                  <a:srgbClr val="010000"/>
                </a:solidFill>
              </a:rPr>
              <a:t>图</a:t>
            </a:r>
            <a:r>
              <a:rPr lang="en-US" altLang="zh-CN" b="1" dirty="0">
                <a:solidFill>
                  <a:srgbClr val="010000"/>
                </a:solidFill>
              </a:rPr>
              <a:t>2 windows</a:t>
            </a:r>
            <a:r>
              <a:rPr lang="zh-CN" altLang="en-US" b="1" dirty="0">
                <a:solidFill>
                  <a:srgbClr val="010000"/>
                </a:solidFill>
              </a:rPr>
              <a:t>界面的迷宫地图</a:t>
            </a:r>
          </a:p>
        </p:txBody>
      </p:sp>
    </p:spTree>
    <p:extLst>
      <p:ext uri="{BB962C8B-B14F-4D97-AF65-F5344CB8AC3E}">
        <p14:creationId xmlns:p14="http://schemas.microsoft.com/office/powerpoint/2010/main" val="324884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1000"/>
                                        <p:tgtEl>
                                          <p:spTgt spid="2050"/>
                                        </p:tgtEl>
                                      </p:cBhvr>
                                    </p:animEffect>
                                    <p:anim calcmode="lin" valueType="num">
                                      <p:cBhvr>
                                        <p:cTn id="35" dur="1000" fill="hold"/>
                                        <p:tgtEl>
                                          <p:spTgt spid="2050"/>
                                        </p:tgtEl>
                                        <p:attrNameLst>
                                          <p:attrName>ppt_x</p:attrName>
                                        </p:attrNameLst>
                                      </p:cBhvr>
                                      <p:tavLst>
                                        <p:tav tm="0">
                                          <p:val>
                                            <p:strVal val="#ppt_x"/>
                                          </p:val>
                                        </p:tav>
                                        <p:tav tm="100000">
                                          <p:val>
                                            <p:strVal val="#ppt_x"/>
                                          </p:val>
                                        </p:tav>
                                      </p:tavLst>
                                    </p:anim>
                                    <p:anim calcmode="lin" valueType="num">
                                      <p:cBhvr>
                                        <p:cTn id="36" dur="1000" fill="hold"/>
                                        <p:tgtEl>
                                          <p:spTgt spid="205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 calcmode="lin" valueType="num">
                                      <p:cBhvr additive="base">
                                        <p:cTn id="4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circle(in)">
                                      <p:cBhvr>
                                        <p:cTn id="52" dur="2000"/>
                                        <p:tgtEl>
                                          <p:spTgt spid="6"/>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circle(in)">
                                      <p:cBhvr>
                                        <p:cTn id="55" dur="20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 calcmode="lin" valueType="num">
                                      <p:cBhvr additive="base">
                                        <p:cTn id="6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 calcmode="lin" valueType="num">
                                      <p:cBhvr additive="base">
                                        <p:cTn id="6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txBox="1">
            <a:spLocks/>
          </p:cNvSpPr>
          <p:nvPr/>
        </p:nvSpPr>
        <p:spPr bwMode="auto">
          <a:xfrm>
            <a:off x="4316963" y="3066579"/>
            <a:ext cx="3516829" cy="79446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defPPr>
              <a:defRPr lang="zh-CN"/>
            </a:defPPr>
            <a:lvl1pPr eaLnBrk="1" hangingPunct="1">
              <a:lnSpc>
                <a:spcPct val="85000"/>
              </a:lnSpc>
              <a:defRPr sz="4000" b="0" kern="0">
                <a:solidFill>
                  <a:schemeClr val="tx2"/>
                </a:solidFill>
                <a:effectLst/>
                <a:latin typeface="微软雅黑" panose="020B0503020204020204" pitchFamily="34" charset="-122"/>
                <a:ea typeface="微软雅黑" panose="020B0503020204020204" pitchFamily="34" charset="-122"/>
                <a:cs typeface="+mj-cs"/>
              </a:defRPr>
            </a:lvl1pPr>
            <a:lvl2pPr>
              <a:lnSpc>
                <a:spcPct val="85000"/>
              </a:lnSpc>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nSpc>
                <a:spcPct val="85000"/>
              </a:lnSpc>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nSpc>
                <a:spcPct val="85000"/>
              </a:lnSpc>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nSpc>
                <a:spcPct val="85000"/>
              </a:lnSpc>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defRPr>
            </a:lvl9pPr>
          </a:lstStyle>
          <a:p>
            <a:pPr defTabSz="914400" fontAlgn="base">
              <a:spcBef>
                <a:spcPct val="0"/>
              </a:spcBef>
              <a:spcAft>
                <a:spcPct val="0"/>
              </a:spcAft>
              <a:defRPr/>
            </a:pPr>
            <a:r>
              <a:rPr lang="en-US" altLang="zh-CN" dirty="0">
                <a:solidFill>
                  <a:srgbClr val="010000"/>
                </a:solidFill>
              </a:rPr>
              <a:t>3.</a:t>
            </a:r>
            <a:r>
              <a:rPr lang="zh-CN" altLang="en-US" dirty="0">
                <a:solidFill>
                  <a:srgbClr val="010000"/>
                </a:solidFill>
              </a:rPr>
              <a:t>哈希查找</a:t>
            </a:r>
          </a:p>
        </p:txBody>
      </p:sp>
    </p:spTree>
    <p:extLst>
      <p:ext uri="{BB962C8B-B14F-4D97-AF65-F5344CB8AC3E}">
        <p14:creationId xmlns:p14="http://schemas.microsoft.com/office/powerpoint/2010/main" val="242282932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9"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0FC84F17-DCBE-4006-B830-5FDF93E9E3DA}"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156</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6" name="标题 1"/>
          <p:cNvSpPr>
            <a:spLocks noGrp="1"/>
          </p:cNvSpPr>
          <p:nvPr>
            <p:ph type="title"/>
          </p:nvPr>
        </p:nvSpPr>
        <p:spPr>
          <a:xfrm>
            <a:off x="479376" y="977807"/>
            <a:ext cx="6408712" cy="662781"/>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eaLnBrk="1" fontAlgn="auto" hangingPunct="1">
              <a:lnSpc>
                <a:spcPct val="90000"/>
              </a:lnSpc>
              <a:spcAft>
                <a:spcPts val="0"/>
              </a:spcAft>
            </a:pPr>
            <a:r>
              <a:rPr lang="zh-CN" altLang="en-US" b="0" kern="1200" dirty="0">
                <a:solidFill>
                  <a:srgbClr val="5B9BD5">
                    <a:lumMod val="75000"/>
                  </a:srgbClr>
                </a:solidFill>
                <a:effectLst/>
                <a:latin typeface="微软雅黑" panose="020B0503020204020204" pitchFamily="34" charset="-122"/>
                <a:ea typeface="微软雅黑" panose="020B0503020204020204" pitchFamily="34" charset="-122"/>
              </a:rPr>
              <a:t>学号范围：</a:t>
            </a:r>
            <a:r>
              <a:rPr lang="en-US" altLang="zh-CN" b="0" kern="1200" dirty="0">
                <a:solidFill>
                  <a:srgbClr val="5B9BD5">
                    <a:lumMod val="75000"/>
                  </a:srgbClr>
                </a:solidFill>
                <a:effectLst/>
                <a:latin typeface="微软雅黑" panose="020B0503020204020204" pitchFamily="34" charset="-122"/>
                <a:ea typeface="微软雅黑" panose="020B0503020204020204" pitchFamily="34" charset="-122"/>
              </a:rPr>
              <a:t>XX000 ~ XX999 </a:t>
            </a:r>
            <a:endParaRPr lang="zh-CN" altLang="en-US" b="0" kern="1200" dirty="0">
              <a:solidFill>
                <a:srgbClr val="5B9BD5">
                  <a:lumMod val="75000"/>
                </a:srgbClr>
              </a:solidFill>
              <a:effectLst/>
              <a:latin typeface="微软雅黑" panose="020B0503020204020204" pitchFamily="34" charset="-122"/>
              <a:ea typeface="微软雅黑" panose="020B0503020204020204" pitchFamily="34" charset="-122"/>
            </a:endParaRPr>
          </a:p>
        </p:txBody>
      </p:sp>
      <p:pic>
        <p:nvPicPr>
          <p:cNvPr id="7"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3592" y="1869628"/>
            <a:ext cx="7868617" cy="4351338"/>
          </a:xfrm>
        </p:spPr>
      </p:pic>
    </p:spTree>
    <p:extLst>
      <p:ext uri="{BB962C8B-B14F-4D97-AF65-F5344CB8AC3E}">
        <p14:creationId xmlns:p14="http://schemas.microsoft.com/office/powerpoint/2010/main" val="373277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6" presetClass="entr" presetSubtype="37"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1"/>
          <p:cNvSpPr txBox="1">
            <a:spLocks/>
          </p:cNvSpPr>
          <p:nvPr/>
        </p:nvSpPr>
        <p:spPr bwMode="auto">
          <a:xfrm>
            <a:off x="911424" y="908720"/>
            <a:ext cx="4464496" cy="74949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Autofit/>
          </a:bodyPr>
          <a:lstStyle>
            <a:lvl1pPr>
              <a:lnSpc>
                <a:spcPct val="85000"/>
              </a:lnSpc>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lvl="1">
              <a:lnSpc>
                <a:spcPct val="85000"/>
              </a:lnSpc>
              <a:defRPr sz="3600" b="0">
                <a:solidFill>
                  <a:srgbClr val="0070C0"/>
                </a:solidFill>
                <a:effectLst/>
                <a:latin typeface="微软雅黑" panose="020B0503020204020204" pitchFamily="34" charset="-122"/>
                <a:ea typeface="微软雅黑" panose="020B0503020204020204" pitchFamily="34" charset="-122"/>
              </a:defRPr>
            </a:lvl2pPr>
            <a:lvl3pPr>
              <a:lnSpc>
                <a:spcPct val="85000"/>
              </a:lnSpc>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nSpc>
                <a:spcPct val="85000"/>
              </a:lnSpc>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nSpc>
                <a:spcPct val="85000"/>
              </a:lnSpc>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defRPr>
            </a:lvl9pPr>
          </a:lstStyle>
          <a:p>
            <a:pPr defTabSz="914400" eaLnBrk="0" fontAlgn="base" hangingPunct="0">
              <a:spcBef>
                <a:spcPct val="0"/>
              </a:spcBef>
              <a:spcAft>
                <a:spcPct val="0"/>
              </a:spcAft>
              <a:defRPr/>
            </a:pPr>
            <a:r>
              <a:rPr lang="zh-CN" altLang="en-US" b="0" dirty="0">
                <a:solidFill>
                  <a:srgbClr val="0070C0"/>
                </a:solidFill>
                <a:effectLst/>
                <a:latin typeface="微软雅黑" panose="020B0503020204020204" pitchFamily="34" charset="-122"/>
                <a:ea typeface="微软雅黑" panose="020B0503020204020204" pitchFamily="34" charset="-122"/>
              </a:rPr>
              <a:t>查找学号：</a:t>
            </a:r>
            <a:r>
              <a:rPr lang="en-US" altLang="zh-CN" b="0" dirty="0">
                <a:solidFill>
                  <a:srgbClr val="0070C0"/>
                </a:solidFill>
                <a:effectLst/>
                <a:latin typeface="微软雅黑" panose="020B0503020204020204" pitchFamily="34" charset="-122"/>
                <a:ea typeface="微软雅黑" panose="020B0503020204020204" pitchFamily="34" charset="-122"/>
              </a:rPr>
              <a:t>17138</a:t>
            </a:r>
            <a:r>
              <a:rPr lang="zh-CN" altLang="en-US" b="0" dirty="0">
                <a:solidFill>
                  <a:srgbClr val="0070C0"/>
                </a:solidFill>
                <a:effectLst/>
                <a:latin typeface="微软雅黑" panose="020B0503020204020204" pitchFamily="34" charset="-122"/>
                <a:ea typeface="微软雅黑" panose="020B0503020204020204" pitchFamily="34" charset="-122"/>
              </a:rPr>
              <a:t>？</a:t>
            </a:r>
          </a:p>
        </p:txBody>
      </p:sp>
      <p:pic>
        <p:nvPicPr>
          <p:cNvPr id="7"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3592" y="1869628"/>
            <a:ext cx="7868617" cy="4351338"/>
          </a:xfrm>
        </p:spPr>
      </p:pic>
    </p:spTree>
    <p:extLst>
      <p:ext uri="{BB962C8B-B14F-4D97-AF65-F5344CB8AC3E}">
        <p14:creationId xmlns:p14="http://schemas.microsoft.com/office/powerpoint/2010/main" val="18564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Aft>
                <a:spcPct val="0"/>
              </a:spcAft>
              <a:defRPr/>
            </a:pPr>
            <a:fld id="{0E4C8CDB-9E4E-4275-996B-36FC0AC755E6}" type="slidenum">
              <a:rPr lang="en-US" altLang="zh-CN" smtClean="0">
                <a:solidFill>
                  <a:srgbClr val="010000"/>
                </a:solidFill>
                <a:latin typeface="Tahoma" panose="020B0604030504040204" pitchFamily="34" charset="0"/>
              </a:rPr>
              <a:pPr defTabSz="914400" eaLnBrk="0" fontAlgn="base" hangingPunct="0">
                <a:spcAft>
                  <a:spcPct val="0"/>
                </a:spcAft>
                <a:defRPr/>
              </a:pPr>
              <a:t>158</a:t>
            </a:fld>
            <a:endParaRPr lang="en-US" altLang="zh-CN">
              <a:solidFill>
                <a:srgbClr val="010000"/>
              </a:solidFill>
              <a:latin typeface="Tahoma" panose="020B0604030504040204" pitchFamily="34" charset="0"/>
            </a:endParaRPr>
          </a:p>
        </p:txBody>
      </p:sp>
      <p:sp>
        <p:nvSpPr>
          <p:cNvPr id="7" name="内容占位符 2"/>
          <p:cNvSpPr>
            <a:spLocks noGrp="1"/>
          </p:cNvSpPr>
          <p:nvPr>
            <p:ph idx="1"/>
          </p:nvPr>
        </p:nvSpPr>
        <p:spPr>
          <a:xfrm>
            <a:off x="2063552" y="2060848"/>
            <a:ext cx="7886700" cy="1385926"/>
          </a:xfrm>
        </p:spPr>
        <p:txBody>
          <a:bodyPr/>
          <a:lstStyle/>
          <a:p>
            <a:r>
              <a:rPr lang="zh-CN" altLang="en-US" sz="3200" b="0" dirty="0">
                <a:effectLst/>
                <a:latin typeface="微软雅黑" panose="020B0503020204020204" pitchFamily="34" charset="-122"/>
                <a:ea typeface="微软雅黑" panose="020B0503020204020204" pitchFamily="34" charset="-122"/>
              </a:rPr>
              <a:t>顺序查找：</a:t>
            </a:r>
            <a:r>
              <a:rPr lang="en-US" altLang="zh-CN" sz="3200" b="0" dirty="0">
                <a:effectLst/>
                <a:latin typeface="微软雅黑" panose="020B0503020204020204" pitchFamily="34" charset="-122"/>
                <a:ea typeface="微软雅黑" panose="020B0503020204020204" pitchFamily="34" charset="-122"/>
              </a:rPr>
              <a:t>O(n),</a:t>
            </a:r>
            <a:r>
              <a:rPr lang="zh-CN" altLang="en-US" sz="3200" b="0" dirty="0">
                <a:effectLst/>
                <a:latin typeface="微软雅黑" panose="020B0503020204020204" pitchFamily="34" charset="-122"/>
                <a:ea typeface="微软雅黑" panose="020B0503020204020204" pitchFamily="34" charset="-122"/>
              </a:rPr>
              <a:t>平均约比较</a:t>
            </a:r>
            <a:r>
              <a:rPr lang="en-US" altLang="zh-CN" sz="3200" b="0" dirty="0">
                <a:effectLst/>
                <a:latin typeface="微软雅黑" panose="020B0503020204020204" pitchFamily="34" charset="-122"/>
                <a:ea typeface="微软雅黑" panose="020B0503020204020204" pitchFamily="34" charset="-122"/>
              </a:rPr>
              <a:t>500</a:t>
            </a:r>
            <a:r>
              <a:rPr lang="zh-CN" altLang="en-US" sz="3200" b="0" dirty="0">
                <a:effectLst/>
                <a:latin typeface="微软雅黑" panose="020B0503020204020204" pitchFamily="34" charset="-122"/>
                <a:ea typeface="微软雅黑" panose="020B0503020204020204" pitchFamily="34" charset="-122"/>
              </a:rPr>
              <a:t>次</a:t>
            </a:r>
            <a:endParaRPr lang="en-US" altLang="zh-CN" sz="3200" b="0" dirty="0">
              <a:effectLst/>
              <a:latin typeface="微软雅黑" panose="020B0503020204020204" pitchFamily="34" charset="-122"/>
              <a:ea typeface="微软雅黑" panose="020B0503020204020204" pitchFamily="34" charset="-122"/>
            </a:endParaRPr>
          </a:p>
          <a:p>
            <a:r>
              <a:rPr lang="zh-CN" altLang="en-US" sz="3200" b="0" dirty="0">
                <a:effectLst/>
                <a:latin typeface="微软雅黑" panose="020B0503020204020204" pitchFamily="34" charset="-122"/>
                <a:ea typeface="微软雅黑" panose="020B0503020204020204" pitchFamily="34" charset="-122"/>
              </a:rPr>
              <a:t>索引查找：由索引表决定</a:t>
            </a:r>
          </a:p>
        </p:txBody>
      </p:sp>
      <p:sp>
        <p:nvSpPr>
          <p:cNvPr id="8" name="文本框 7"/>
          <p:cNvSpPr txBox="1"/>
          <p:nvPr/>
        </p:nvSpPr>
        <p:spPr>
          <a:xfrm>
            <a:off x="3359696" y="3970424"/>
            <a:ext cx="5028128" cy="584775"/>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zh-CN"/>
            </a:defPPr>
            <a:lvl1pPr>
              <a:defRPr kumimoji="1" sz="1800" b="0">
                <a:latin typeface="微软雅黑" panose="020B0503020204020204" pitchFamily="34" charset="-122"/>
                <a:ea typeface="微软雅黑" panose="020B0503020204020204" pitchFamily="34" charset="-122"/>
              </a:defRPr>
            </a:lvl1pPr>
          </a:lstStyle>
          <a:p>
            <a:pPr algn="ctr" defTabSz="914400" eaLnBrk="0" fontAlgn="base" hangingPunct="0">
              <a:spcBef>
                <a:spcPct val="0"/>
              </a:spcBef>
              <a:spcAft>
                <a:spcPct val="0"/>
              </a:spcAft>
              <a:defRPr/>
            </a:pPr>
            <a:r>
              <a:rPr lang="zh-CN" altLang="en-US" sz="3200" dirty="0">
                <a:solidFill>
                  <a:srgbClr val="010000"/>
                </a:solidFill>
              </a:rPr>
              <a:t>有没有效率更高的算法？</a:t>
            </a:r>
          </a:p>
        </p:txBody>
      </p:sp>
    </p:spTree>
    <p:extLst>
      <p:ext uri="{BB962C8B-B14F-4D97-AF65-F5344CB8AC3E}">
        <p14:creationId xmlns:p14="http://schemas.microsoft.com/office/powerpoint/2010/main" val="36887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5"/>
          <p:cNvSpPr>
            <a:spLocks noChangeArrowheads="1"/>
          </p:cNvSpPr>
          <p:nvPr/>
        </p:nvSpPr>
        <p:spPr bwMode="auto">
          <a:xfrm>
            <a:off x="1703512" y="1443822"/>
            <a:ext cx="880637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lnSpc>
                <a:spcPct val="125000"/>
              </a:lnSpc>
              <a:defRPr/>
            </a:pPr>
            <a:r>
              <a:rPr kumimoji="1" lang="zh-CN" altLang="en-US" sz="2800" dirty="0">
                <a:solidFill>
                  <a:srgbClr val="010000"/>
                </a:solidFill>
                <a:latin typeface="微软雅黑" panose="020B0503020204020204" pitchFamily="34" charset="-122"/>
                <a:ea typeface="微软雅黑" panose="020B0503020204020204" pitchFamily="34" charset="-122"/>
              </a:rPr>
              <a:t>取给定学号的后三位，</a:t>
            </a:r>
            <a:r>
              <a:rPr kumimoji="1" lang="zh-CN" altLang="en-US" sz="2800" b="1" dirty="0">
                <a:solidFill>
                  <a:srgbClr val="010000"/>
                </a:solidFill>
                <a:latin typeface="微软雅黑" panose="020B0503020204020204" pitchFamily="34" charset="-122"/>
                <a:ea typeface="微软雅黑" panose="020B0503020204020204" pitchFamily="34" charset="-122"/>
              </a:rPr>
              <a:t>不需要经过比较</a:t>
            </a:r>
            <a:r>
              <a:rPr kumimoji="1" lang="zh-CN" altLang="en-US" sz="2800" dirty="0">
                <a:solidFill>
                  <a:srgbClr val="010000"/>
                </a:solidFill>
                <a:latin typeface="微软雅黑" panose="020B0503020204020204" pitchFamily="34" charset="-122"/>
                <a:ea typeface="微软雅黑" panose="020B0503020204020204" pitchFamily="34" charset="-122"/>
              </a:rPr>
              <a:t>，便可</a:t>
            </a:r>
            <a:r>
              <a:rPr kumimoji="1" lang="zh-CN" altLang="en-US" sz="2800" b="1" dirty="0">
                <a:solidFill>
                  <a:srgbClr val="010000"/>
                </a:solidFill>
                <a:latin typeface="微软雅黑" panose="020B0503020204020204" pitchFamily="34" charset="-122"/>
                <a:ea typeface="微软雅黑" panose="020B0503020204020204" pitchFamily="34" charset="-122"/>
              </a:rPr>
              <a:t>直接</a:t>
            </a:r>
            <a:r>
              <a:rPr kumimoji="1" lang="zh-CN" altLang="en-US" sz="2800" dirty="0">
                <a:solidFill>
                  <a:srgbClr val="010000"/>
                </a:solidFill>
                <a:latin typeface="微软雅黑" panose="020B0503020204020204" pitchFamily="34" charset="-122"/>
                <a:ea typeface="微软雅黑" panose="020B0503020204020204" pitchFamily="34" charset="-122"/>
              </a:rPr>
              <a:t>从查找表中</a:t>
            </a:r>
            <a:r>
              <a:rPr kumimoji="1" lang="zh-CN" altLang="en-US" sz="2800" b="1" dirty="0">
                <a:solidFill>
                  <a:srgbClr val="010000"/>
                </a:solidFill>
                <a:latin typeface="微软雅黑" panose="020B0503020204020204" pitchFamily="34" charset="-122"/>
                <a:ea typeface="微软雅黑" panose="020B0503020204020204" pitchFamily="34" charset="-122"/>
              </a:rPr>
              <a:t>找到</a:t>
            </a:r>
            <a:r>
              <a:rPr kumimoji="1" lang="zh-CN" altLang="en-US" sz="2800" dirty="0">
                <a:solidFill>
                  <a:srgbClr val="010000"/>
                </a:solidFill>
                <a:latin typeface="微软雅黑" panose="020B0503020204020204" pitchFamily="34" charset="-122"/>
                <a:ea typeface="微软雅黑" panose="020B0503020204020204" pitchFamily="34" charset="-122"/>
              </a:rPr>
              <a:t>给定学生的记录。</a:t>
            </a:r>
          </a:p>
        </p:txBody>
      </p:sp>
      <p:graphicFrame>
        <p:nvGraphicFramePr>
          <p:cNvPr id="10" name="图示 9"/>
          <p:cNvGraphicFramePr/>
          <p:nvPr>
            <p:extLst/>
          </p:nvPr>
        </p:nvGraphicFramePr>
        <p:xfrm>
          <a:off x="2783632" y="184482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下弧形箭头 10"/>
          <p:cNvSpPr/>
          <p:nvPr/>
        </p:nvSpPr>
        <p:spPr>
          <a:xfrm>
            <a:off x="4348520" y="4551472"/>
            <a:ext cx="2966225" cy="512957"/>
          </a:xfrm>
          <a:prstGeom prst="curvedUp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400">
              <a:defRPr/>
            </a:pPr>
            <a:r>
              <a:rPr lang="zh-CN" altLang="en-US" sz="1800" kern="0" dirty="0">
                <a:solidFill>
                  <a:prstClr val="black"/>
                </a:solidFill>
                <a:latin typeface="微软雅黑" panose="020B0503020204020204" pitchFamily="34" charset="-122"/>
                <a:ea typeface="微软雅黑" panose="020B0503020204020204" pitchFamily="34" charset="-122"/>
              </a:rPr>
              <a:t>映射关系</a:t>
            </a:r>
          </a:p>
        </p:txBody>
      </p:sp>
    </p:spTree>
    <p:extLst>
      <p:ext uri="{BB962C8B-B14F-4D97-AF65-F5344CB8AC3E}">
        <p14:creationId xmlns:p14="http://schemas.microsoft.com/office/powerpoint/2010/main" val="375179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graphicEl>
                                              <a:dgm id="{600319D2-BA2F-4A07-8D4B-B2BA427B6B76}"/>
                                            </p:graphicEl>
                                          </p:spTgt>
                                        </p:tgtEl>
                                        <p:attrNameLst>
                                          <p:attrName>style.visibility</p:attrName>
                                        </p:attrNameLst>
                                      </p:cBhvr>
                                      <p:to>
                                        <p:strVal val="visible"/>
                                      </p:to>
                                    </p:set>
                                    <p:animEffect transition="in" filter="wipe(left)">
                                      <p:cBhvr>
                                        <p:cTn id="12" dur="500"/>
                                        <p:tgtEl>
                                          <p:spTgt spid="10">
                                            <p:graphicEl>
                                              <a:dgm id="{600319D2-BA2F-4A07-8D4B-B2BA427B6B7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graphicEl>
                                              <a:dgm id="{5404D64C-1725-4B30-AB88-B1410DD2AA41}"/>
                                            </p:graphicEl>
                                          </p:spTgt>
                                        </p:tgtEl>
                                        <p:attrNameLst>
                                          <p:attrName>style.visibility</p:attrName>
                                        </p:attrNameLst>
                                      </p:cBhvr>
                                      <p:to>
                                        <p:strVal val="visible"/>
                                      </p:to>
                                    </p:set>
                                    <p:animEffect transition="in" filter="wipe(left)">
                                      <p:cBhvr>
                                        <p:cTn id="17" dur="500"/>
                                        <p:tgtEl>
                                          <p:spTgt spid="10">
                                            <p:graphicEl>
                                              <a:dgm id="{5404D64C-1725-4B30-AB88-B1410DD2AA4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Graphic spid="10" grpId="0">
        <p:bldSub>
          <a:bldDgm bld="one"/>
        </p:bldSub>
      </p:bldGraphic>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0098" name="Group 2"/>
          <p:cNvGrpSpPr>
            <a:grpSpLocks/>
          </p:cNvGrpSpPr>
          <p:nvPr/>
        </p:nvGrpSpPr>
        <p:grpSpPr bwMode="auto">
          <a:xfrm>
            <a:off x="4394201" y="908050"/>
            <a:ext cx="3933825" cy="4516438"/>
            <a:chOff x="3060" y="4248"/>
            <a:chExt cx="2560" cy="3588"/>
          </a:xfrm>
        </p:grpSpPr>
        <p:sp>
          <p:nvSpPr>
            <p:cNvPr id="260099" name="Text Box 3"/>
            <p:cNvSpPr txBox="1">
              <a:spLocks noChangeArrowheads="1"/>
            </p:cNvSpPr>
            <p:nvPr/>
          </p:nvSpPr>
          <p:spPr bwMode="auto">
            <a:xfrm>
              <a:off x="3060" y="4248"/>
              <a:ext cx="1980" cy="468"/>
            </a:xfrm>
            <a:prstGeom prst="rect">
              <a:avLst/>
            </a:prstGeom>
            <a:ln>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b="1" dirty="0">
                  <a:solidFill>
                    <a:schemeClr val="bg1"/>
                  </a:solidFill>
                  <a:latin typeface="Times New Roman" pitchFamily="18" charset="0"/>
                  <a:ea typeface="宋体" charset="-122"/>
                </a:rPr>
                <a:t>问题的理解</a:t>
              </a:r>
              <a:endParaRPr lang="zh-CN" altLang="en-US" b="1" dirty="0">
                <a:solidFill>
                  <a:schemeClr val="bg1"/>
                </a:solidFill>
                <a:ea typeface="宋体" charset="-122"/>
              </a:endParaRPr>
            </a:p>
          </p:txBody>
        </p:sp>
        <p:sp>
          <p:nvSpPr>
            <p:cNvPr id="260100" name="Text Box 4"/>
            <p:cNvSpPr txBox="1">
              <a:spLocks noChangeArrowheads="1"/>
            </p:cNvSpPr>
            <p:nvPr/>
          </p:nvSpPr>
          <p:spPr bwMode="auto">
            <a:xfrm>
              <a:off x="3060" y="5028"/>
              <a:ext cx="1980" cy="468"/>
            </a:xfrm>
            <a:prstGeom prst="rect">
              <a:avLst/>
            </a:prstGeom>
            <a:ln w="38100">
              <a:solidFill>
                <a:srgbClr val="FF0000"/>
              </a:solidFill>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b="1">
                  <a:solidFill>
                    <a:schemeClr val="bg1"/>
                  </a:solidFill>
                  <a:latin typeface="Times New Roman" pitchFamily="18" charset="0"/>
                  <a:ea typeface="宋体" charset="-122"/>
                </a:rPr>
                <a:t>数据结构设计</a:t>
              </a:r>
              <a:endParaRPr lang="zh-CN" altLang="en-US" b="1">
                <a:solidFill>
                  <a:schemeClr val="bg1"/>
                </a:solidFill>
                <a:ea typeface="宋体" charset="-122"/>
              </a:endParaRPr>
            </a:p>
          </p:txBody>
        </p:sp>
        <p:sp>
          <p:nvSpPr>
            <p:cNvPr id="260101" name="Text Box 5"/>
            <p:cNvSpPr txBox="1">
              <a:spLocks noChangeArrowheads="1"/>
            </p:cNvSpPr>
            <p:nvPr/>
          </p:nvSpPr>
          <p:spPr bwMode="auto">
            <a:xfrm>
              <a:off x="3060" y="5808"/>
              <a:ext cx="1980" cy="468"/>
            </a:xfrm>
            <a:prstGeom prst="rect">
              <a:avLst/>
            </a:prstGeom>
            <a:ln>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b="1">
                  <a:solidFill>
                    <a:schemeClr val="bg1"/>
                  </a:solidFill>
                  <a:latin typeface="Times New Roman" pitchFamily="18" charset="0"/>
                  <a:ea typeface="宋体" charset="-122"/>
                </a:rPr>
                <a:t>算法设计</a:t>
              </a:r>
              <a:endParaRPr lang="zh-CN" altLang="en-US" b="1">
                <a:solidFill>
                  <a:schemeClr val="bg1"/>
                </a:solidFill>
                <a:ea typeface="宋体" charset="-122"/>
              </a:endParaRPr>
            </a:p>
          </p:txBody>
        </p:sp>
        <p:sp>
          <p:nvSpPr>
            <p:cNvPr id="260102" name="Text Box 6"/>
            <p:cNvSpPr txBox="1">
              <a:spLocks noChangeArrowheads="1"/>
            </p:cNvSpPr>
            <p:nvPr/>
          </p:nvSpPr>
          <p:spPr bwMode="auto">
            <a:xfrm>
              <a:off x="3060" y="6588"/>
              <a:ext cx="1980" cy="468"/>
            </a:xfrm>
            <a:prstGeom prst="rect">
              <a:avLst/>
            </a:prstGeom>
            <a:ln>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b="1">
                  <a:solidFill>
                    <a:schemeClr val="bg1"/>
                  </a:solidFill>
                  <a:latin typeface="Times New Roman" pitchFamily="18" charset="0"/>
                  <a:ea typeface="宋体" charset="-122"/>
                </a:rPr>
                <a:t>算法分析</a:t>
              </a:r>
              <a:endParaRPr lang="zh-CN" altLang="en-US" b="1">
                <a:solidFill>
                  <a:schemeClr val="bg1"/>
                </a:solidFill>
                <a:ea typeface="宋体" charset="-122"/>
              </a:endParaRPr>
            </a:p>
          </p:txBody>
        </p:sp>
        <p:sp>
          <p:nvSpPr>
            <p:cNvPr id="260103" name="Text Box 7"/>
            <p:cNvSpPr txBox="1">
              <a:spLocks noChangeArrowheads="1"/>
            </p:cNvSpPr>
            <p:nvPr/>
          </p:nvSpPr>
          <p:spPr bwMode="auto">
            <a:xfrm>
              <a:off x="3060" y="7368"/>
              <a:ext cx="1980" cy="468"/>
            </a:xfrm>
            <a:prstGeom prst="rect">
              <a:avLst/>
            </a:prstGeom>
            <a:ln>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b="1">
                  <a:solidFill>
                    <a:schemeClr val="bg1"/>
                  </a:solidFill>
                  <a:latin typeface="Times New Roman" pitchFamily="18" charset="0"/>
                  <a:ea typeface="宋体" charset="-122"/>
                </a:rPr>
                <a:t>程序实现与测试</a:t>
              </a:r>
              <a:endParaRPr lang="zh-CN" altLang="en-US" b="1">
                <a:solidFill>
                  <a:schemeClr val="bg1"/>
                </a:solidFill>
                <a:ea typeface="宋体" charset="-122"/>
              </a:endParaRPr>
            </a:p>
          </p:txBody>
        </p:sp>
        <p:sp>
          <p:nvSpPr>
            <p:cNvPr id="260104" name="Line 8"/>
            <p:cNvSpPr>
              <a:spLocks noChangeShapeType="1"/>
            </p:cNvSpPr>
            <p:nvPr/>
          </p:nvSpPr>
          <p:spPr bwMode="auto">
            <a:xfrm>
              <a:off x="4010" y="4718"/>
              <a:ext cx="0" cy="312"/>
            </a:xfrm>
            <a:prstGeom prst="line">
              <a:avLst/>
            </a:prstGeom>
            <a:ln>
              <a:solidFill>
                <a:schemeClr val="tx1"/>
              </a:solidFill>
              <a:headEnd/>
              <a:tailEnd type="triangle" w="med" len="me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05" name="Line 9"/>
            <p:cNvSpPr>
              <a:spLocks noChangeShapeType="1"/>
            </p:cNvSpPr>
            <p:nvPr/>
          </p:nvSpPr>
          <p:spPr bwMode="auto">
            <a:xfrm>
              <a:off x="4010" y="5496"/>
              <a:ext cx="0" cy="312"/>
            </a:xfrm>
            <a:prstGeom prst="line">
              <a:avLst/>
            </a:prstGeom>
            <a:ln>
              <a:solidFill>
                <a:schemeClr val="tx1"/>
              </a:solidFill>
              <a:headEnd/>
              <a:tailEnd type="triangle" w="med" len="me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06" name="Line 10"/>
            <p:cNvSpPr>
              <a:spLocks noChangeShapeType="1"/>
            </p:cNvSpPr>
            <p:nvPr/>
          </p:nvSpPr>
          <p:spPr bwMode="auto">
            <a:xfrm>
              <a:off x="4010" y="6276"/>
              <a:ext cx="0" cy="312"/>
            </a:xfrm>
            <a:prstGeom prst="line">
              <a:avLst/>
            </a:prstGeom>
            <a:ln>
              <a:solidFill>
                <a:schemeClr val="tx1"/>
              </a:solidFill>
              <a:headEnd/>
              <a:tailEnd type="triangle" w="med" len="me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07" name="Line 11"/>
            <p:cNvSpPr>
              <a:spLocks noChangeShapeType="1"/>
            </p:cNvSpPr>
            <p:nvPr/>
          </p:nvSpPr>
          <p:spPr bwMode="auto">
            <a:xfrm>
              <a:off x="4000" y="7056"/>
              <a:ext cx="0" cy="312"/>
            </a:xfrm>
            <a:prstGeom prst="line">
              <a:avLst/>
            </a:prstGeom>
            <a:ln>
              <a:solidFill>
                <a:schemeClr val="tx1"/>
              </a:solidFill>
              <a:headEnd/>
              <a:tailEnd type="triangle" w="med" len="me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08" name="Line 12"/>
            <p:cNvSpPr>
              <a:spLocks noChangeShapeType="1"/>
            </p:cNvSpPr>
            <p:nvPr/>
          </p:nvSpPr>
          <p:spPr bwMode="auto">
            <a:xfrm>
              <a:off x="5060" y="6814"/>
              <a:ext cx="540" cy="0"/>
            </a:xfrm>
            <a:prstGeom prst="line">
              <a:avLst/>
            </a:prstGeom>
            <a:ln>
              <a:solidFill>
                <a:schemeClr val="tx1"/>
              </a:solidFill>
              <a:headEnd/>
              <a:tailEn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09" name="Line 13"/>
            <p:cNvSpPr>
              <a:spLocks noChangeShapeType="1"/>
            </p:cNvSpPr>
            <p:nvPr/>
          </p:nvSpPr>
          <p:spPr bwMode="auto">
            <a:xfrm flipH="1">
              <a:off x="4000" y="4812"/>
              <a:ext cx="1620" cy="0"/>
            </a:xfrm>
            <a:prstGeom prst="line">
              <a:avLst/>
            </a:prstGeom>
            <a:ln>
              <a:solidFill>
                <a:schemeClr val="tx1"/>
              </a:solidFill>
              <a:headEnd/>
              <a:tailEnd type="triangle" w="med" len="me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sp>
          <p:nvSpPr>
            <p:cNvPr id="260110" name="Line 14"/>
            <p:cNvSpPr>
              <a:spLocks noChangeShapeType="1"/>
            </p:cNvSpPr>
            <p:nvPr/>
          </p:nvSpPr>
          <p:spPr bwMode="auto">
            <a:xfrm>
              <a:off x="5610" y="4812"/>
              <a:ext cx="0" cy="2028"/>
            </a:xfrm>
            <a:prstGeom prst="line">
              <a:avLst/>
            </a:prstGeom>
            <a:ln>
              <a:solidFill>
                <a:schemeClr val="tx1"/>
              </a:solidFill>
              <a:headEnd/>
              <a:tailEnd/>
            </a:ln>
            <a:extLst/>
          </p:spPr>
          <p:style>
            <a:lnRef idx="1">
              <a:schemeClr val="dk1"/>
            </a:lnRef>
            <a:fillRef idx="2">
              <a:schemeClr val="dk1"/>
            </a:fillRef>
            <a:effectRef idx="1">
              <a:schemeClr val="dk1"/>
            </a:effectRef>
            <a:fontRef idx="minor">
              <a:schemeClr val="dk1"/>
            </a:fontRef>
          </p:style>
          <p:txBody>
            <a:bodyPr/>
            <a:lstStyle/>
            <a:p>
              <a:endParaRPr lang="zh-CN" altLang="en-US"/>
            </a:p>
          </p:txBody>
        </p:sp>
      </p:grpSp>
      <p:sp>
        <p:nvSpPr>
          <p:cNvPr id="2" name="灯片编号占位符 1"/>
          <p:cNvSpPr>
            <a:spLocks noGrp="1"/>
          </p:cNvSpPr>
          <p:nvPr>
            <p:ph type="sldNum" sz="quarter" idx="12"/>
          </p:nvPr>
        </p:nvSpPr>
        <p:spPr>
          <a:xfrm rot="900000">
            <a:off x="8372401" y="-25635"/>
            <a:ext cx="2287319" cy="365125"/>
          </a:xfrm>
        </p:spPr>
        <p:txBody>
          <a:bodyPr/>
          <a:lstStyle/>
          <a:p>
            <a:fld id="{7B4C26F3-AB5C-478F-8324-15184DC3904C}" type="slidenum">
              <a:rPr lang="zh-CN" altLang="en-US" smtClean="0"/>
              <a:pPr/>
              <a:t>16</a:t>
            </a:fld>
            <a:endParaRPr lang="zh-CN" altLang="en-US" dirty="0"/>
          </a:p>
        </p:txBody>
      </p:sp>
    </p:spTree>
    <p:extLst>
      <p:ext uri="{BB962C8B-B14F-4D97-AF65-F5344CB8AC3E}">
        <p14:creationId xmlns:p14="http://schemas.microsoft.com/office/powerpoint/2010/main" val="923751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0098"/>
                                        </p:tgtEl>
                                        <p:attrNameLst>
                                          <p:attrName>style.visibility</p:attrName>
                                        </p:attrNameLst>
                                      </p:cBhvr>
                                      <p:to>
                                        <p:strVal val="visible"/>
                                      </p:to>
                                    </p:set>
                                    <p:anim calcmode="lin" valueType="num">
                                      <p:cBhvr additive="base">
                                        <p:cTn id="7" dur="500" fill="hold"/>
                                        <p:tgtEl>
                                          <p:spTgt spid="260098"/>
                                        </p:tgtEl>
                                        <p:attrNameLst>
                                          <p:attrName>ppt_x</p:attrName>
                                        </p:attrNameLst>
                                      </p:cBhvr>
                                      <p:tavLst>
                                        <p:tav tm="0">
                                          <p:val>
                                            <p:strVal val="#ppt_x"/>
                                          </p:val>
                                        </p:tav>
                                        <p:tav tm="100000">
                                          <p:val>
                                            <p:strVal val="#ppt_x"/>
                                          </p:val>
                                        </p:tav>
                                      </p:tavLst>
                                    </p:anim>
                                    <p:anim calcmode="lin" valueType="num">
                                      <p:cBhvr additive="base">
                                        <p:cTn id="8" dur="500" fill="hold"/>
                                        <p:tgtEl>
                                          <p:spTgt spid="260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 Box 3"/>
          <p:cNvSpPr txBox="1">
            <a:spLocks noChangeArrowheads="1"/>
          </p:cNvSpPr>
          <p:nvPr/>
        </p:nvSpPr>
        <p:spPr bwMode="auto">
          <a:xfrm>
            <a:off x="1183268" y="1885374"/>
            <a:ext cx="943364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eaLnBrk="0" fontAlgn="base" hangingPunct="0">
              <a:lnSpc>
                <a:spcPct val="125000"/>
              </a:lnSpc>
              <a:spcBef>
                <a:spcPct val="0"/>
              </a:spcBef>
              <a:spcAft>
                <a:spcPct val="0"/>
              </a:spcAft>
              <a:defRPr/>
            </a:pPr>
            <a:r>
              <a:rPr kumimoji="1" lang="zh-CN" altLang="en-US" sz="2800" dirty="0">
                <a:solidFill>
                  <a:srgbClr val="010000"/>
                </a:solidFill>
                <a:latin typeface="微软雅黑" panose="020B0503020204020204" pitchFamily="34" charset="-122"/>
                <a:ea typeface="微软雅黑" panose="020B0503020204020204" pitchFamily="34" charset="-122"/>
              </a:rPr>
              <a:t>一般情况下，需在关键字与记录在表中的存储位置之间建立一个函数关系，以 </a:t>
            </a:r>
            <a:r>
              <a:rPr kumimoji="1" lang="en-US" altLang="zh-CN" sz="2800" dirty="0">
                <a:solidFill>
                  <a:srgbClr val="0070C0"/>
                </a:solidFill>
                <a:latin typeface="微软雅黑" panose="020B0503020204020204" pitchFamily="34" charset="-122"/>
                <a:ea typeface="微软雅黑" panose="020B0503020204020204" pitchFamily="34" charset="-122"/>
              </a:rPr>
              <a:t>H(key) </a:t>
            </a:r>
            <a:r>
              <a:rPr kumimoji="1" lang="zh-CN" altLang="en-US" sz="2800" dirty="0">
                <a:solidFill>
                  <a:srgbClr val="010000"/>
                </a:solidFill>
                <a:latin typeface="微软雅黑" panose="020B0503020204020204" pitchFamily="34" charset="-122"/>
                <a:ea typeface="微软雅黑" panose="020B0503020204020204" pitchFamily="34" charset="-122"/>
              </a:rPr>
              <a:t>作为关键字为 </a:t>
            </a:r>
            <a:r>
              <a:rPr kumimoji="1" lang="en-US" altLang="zh-CN" sz="2800" dirty="0">
                <a:solidFill>
                  <a:srgbClr val="010000"/>
                </a:solidFill>
                <a:latin typeface="微软雅黑" panose="020B0503020204020204" pitchFamily="34" charset="-122"/>
                <a:ea typeface="微软雅黑" panose="020B0503020204020204" pitchFamily="34" charset="-122"/>
              </a:rPr>
              <a:t>key </a:t>
            </a:r>
            <a:r>
              <a:rPr kumimoji="1" lang="zh-CN" altLang="en-US" sz="2800" dirty="0">
                <a:solidFill>
                  <a:srgbClr val="010000"/>
                </a:solidFill>
                <a:latin typeface="微软雅黑" panose="020B0503020204020204" pitchFamily="34" charset="-122"/>
                <a:ea typeface="微软雅黑" panose="020B0503020204020204" pitchFamily="34" charset="-122"/>
              </a:rPr>
              <a:t>的记录在表中的位置，通常称这个函数 </a:t>
            </a:r>
            <a:r>
              <a:rPr kumimoji="1" lang="en-US" altLang="zh-CN" sz="2800" dirty="0">
                <a:solidFill>
                  <a:srgbClr val="010000"/>
                </a:solidFill>
                <a:latin typeface="微软雅黑" panose="020B0503020204020204" pitchFamily="34" charset="-122"/>
                <a:ea typeface="微软雅黑" panose="020B0503020204020204" pitchFamily="34" charset="-122"/>
              </a:rPr>
              <a:t>h(key) </a:t>
            </a:r>
            <a:r>
              <a:rPr kumimoji="1" lang="zh-CN" altLang="en-US" sz="2800" dirty="0">
                <a:solidFill>
                  <a:srgbClr val="010000"/>
                </a:solidFill>
                <a:latin typeface="微软雅黑" panose="020B0503020204020204" pitchFamily="34" charset="-122"/>
                <a:ea typeface="微软雅黑" panose="020B0503020204020204" pitchFamily="34" charset="-122"/>
              </a:rPr>
              <a:t>为</a:t>
            </a:r>
            <a:r>
              <a:rPr kumimoji="1" lang="zh-CN" altLang="en-US" sz="2800" dirty="0">
                <a:solidFill>
                  <a:srgbClr val="0070C0"/>
                </a:solidFill>
                <a:latin typeface="微软雅黑" panose="020B0503020204020204" pitchFamily="34" charset="-122"/>
                <a:ea typeface="微软雅黑" panose="020B0503020204020204" pitchFamily="34" charset="-122"/>
              </a:rPr>
              <a:t>哈希函数。</a:t>
            </a:r>
          </a:p>
        </p:txBody>
      </p:sp>
      <p:sp>
        <p:nvSpPr>
          <p:cNvPr id="24" name="Rectangle 4"/>
          <p:cNvSpPr>
            <a:spLocks noChangeArrowheads="1"/>
          </p:cNvSpPr>
          <p:nvPr/>
        </p:nvSpPr>
        <p:spPr bwMode="auto">
          <a:xfrm>
            <a:off x="2639616" y="4465623"/>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eaLnBrk="0" fontAlgn="base" hangingPunct="0">
              <a:spcBef>
                <a:spcPct val="0"/>
              </a:spcBef>
              <a:spcAft>
                <a:spcPct val="0"/>
              </a:spcAft>
              <a:defRPr/>
            </a:pPr>
            <a:endParaRPr lang="zh-CN" altLang="en-US" sz="1350">
              <a:solidFill>
                <a:srgbClr val="010000"/>
              </a:solidFill>
              <a:latin typeface="Arial" panose="020B0604020202020204" pitchFamily="34" charset="0"/>
            </a:endParaRPr>
          </a:p>
        </p:txBody>
      </p:sp>
      <p:graphicFrame>
        <p:nvGraphicFramePr>
          <p:cNvPr id="25" name="Object 5"/>
          <p:cNvGraphicFramePr>
            <a:graphicFrameLocks noChangeAspect="1"/>
          </p:cNvGraphicFramePr>
          <p:nvPr>
            <p:extLst/>
          </p:nvPr>
        </p:nvGraphicFramePr>
        <p:xfrm>
          <a:off x="3143672" y="4221088"/>
          <a:ext cx="5215855" cy="1284223"/>
        </p:xfrm>
        <a:graphic>
          <a:graphicData uri="http://schemas.openxmlformats.org/presentationml/2006/ole">
            <mc:AlternateContent xmlns:mc="http://schemas.openxmlformats.org/markup-compatibility/2006">
              <mc:Choice xmlns:v="urn:schemas-microsoft-com:vml" Requires="v">
                <p:oleObj spid="_x0000_s67655" name="Visio" r:id="rId4" imgW="2334535" imgH="577413" progId="Visio.Drawing.11">
                  <p:embed/>
                </p:oleObj>
              </mc:Choice>
              <mc:Fallback>
                <p:oleObj name="Visio" r:id="rId4" imgW="2334535" imgH="57741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672" y="4221088"/>
                        <a:ext cx="5215855" cy="1284223"/>
                      </a:xfrm>
                      <a:prstGeom prst="rect">
                        <a:avLst/>
                      </a:prstGeom>
                      <a:noFill/>
                      <a:extLst/>
                    </p:spPr>
                  </p:pic>
                </p:oleObj>
              </mc:Fallback>
            </mc:AlternateContent>
          </a:graphicData>
        </a:graphic>
      </p:graphicFrame>
      <p:sp>
        <p:nvSpPr>
          <p:cNvPr id="26" name="文本框 25"/>
          <p:cNvSpPr txBox="1"/>
          <p:nvPr/>
        </p:nvSpPr>
        <p:spPr>
          <a:xfrm>
            <a:off x="1162288" y="1078411"/>
            <a:ext cx="2954656" cy="5909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defPPr>
              <a:defRPr lang="zh-CN"/>
            </a:defPPr>
            <a:lvl1pPr algn="ctr" eaLnBrk="1" fontAlgn="auto" hangingPunct="1">
              <a:lnSpc>
                <a:spcPct val="90000"/>
              </a:lnSpc>
              <a:spcAft>
                <a:spcPts val="0"/>
              </a:spcAft>
              <a:defRPr sz="3600">
                <a:solidFill>
                  <a:srgbClr val="5B9BD5">
                    <a:lumMod val="75000"/>
                  </a:srgbClr>
                </a:solidFill>
                <a:latin typeface="微软雅黑" panose="020B0503020204020204" pitchFamily="34" charset="-122"/>
                <a:ea typeface="微软雅黑" panose="020B0503020204020204" pitchFamily="34" charset="-122"/>
                <a:cs typeface="+mj-cs"/>
              </a:defRPr>
            </a:lvl1pPr>
          </a:lstStyle>
          <a:p>
            <a:pPr defTabSz="914400">
              <a:spcBef>
                <a:spcPct val="0"/>
              </a:spcBef>
              <a:defRPr/>
            </a:pPr>
            <a:r>
              <a:rPr lang="zh-CN" altLang="en-US" dirty="0"/>
              <a:t>哈希函数定义</a:t>
            </a:r>
          </a:p>
        </p:txBody>
      </p:sp>
    </p:spTree>
    <p:extLst>
      <p:ext uri="{BB962C8B-B14F-4D97-AF65-F5344CB8AC3E}">
        <p14:creationId xmlns:p14="http://schemas.microsoft.com/office/powerpoint/2010/main" val="303575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 calcmode="lin" valueType="num">
                                      <p:cBhvr>
                                        <p:cTn id="9" dur="750" fill="hold"/>
                                        <p:tgtEl>
                                          <p:spTgt spid="26"/>
                                        </p:tgtEl>
                                        <p:attrNameLst>
                                          <p:attrName>style.rotation</p:attrName>
                                        </p:attrNameLst>
                                      </p:cBhvr>
                                      <p:tavLst>
                                        <p:tav tm="0">
                                          <p:val>
                                            <p:fltVal val="90"/>
                                          </p:val>
                                        </p:tav>
                                        <p:tav tm="100000">
                                          <p:val>
                                            <p:fltVal val="0"/>
                                          </p:val>
                                        </p:tav>
                                      </p:tavLst>
                                    </p:anim>
                                    <p:animEffect transition="in" filter="fade">
                                      <p:cBhvr>
                                        <p:cTn id="10" dur="7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iterate type="wd">
                                    <p:tmPct val="100000"/>
                                  </p:iterate>
                                  <p:childTnLst>
                                    <p:set>
                                      <p:cBhvr>
                                        <p:cTn id="14" dur="1" fill="hold">
                                          <p:stCondLst>
                                            <p:cond delay="0"/>
                                          </p:stCondLst>
                                        </p:cTn>
                                        <p:tgtEl>
                                          <p:spTgt spid="23"/>
                                        </p:tgtEl>
                                        <p:attrNameLst>
                                          <p:attrName>style.visibility</p:attrName>
                                        </p:attrNameLst>
                                      </p:cBhvr>
                                      <p:to>
                                        <p:strVal val="visible"/>
                                      </p:to>
                                    </p:set>
                                    <p:animEffect transition="in" filter="strips(downRight)">
                                      <p:cBhvr>
                                        <p:cTn id="15" dur="5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box(in)">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6" grpId="0"/>
    </p:bld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1CEDACF2-0E1B-428E-B42C-CEE98C2BC1B7}" type="slidenum">
              <a:rPr lang="en-US" altLang="zh-CN" sz="1400" b="0" smtClean="0">
                <a:solidFill>
                  <a:srgbClr val="010000"/>
                </a:solidFill>
                <a:latin typeface="Arial" panose="020B0604020202020204" pitchFamily="34" charset="0"/>
                <a:ea typeface="宋体" panose="02010600030101010101" pitchFamily="2" charset="-122"/>
              </a:rPr>
              <a:pPr defTabSz="914400" eaLnBrk="0" fontAlgn="base" hangingPunct="0">
                <a:spcBef>
                  <a:spcPct val="20000"/>
                </a:spcBef>
                <a:spcAft>
                  <a:spcPct val="0"/>
                </a:spcAft>
                <a:buClrTx/>
                <a:buFontTx/>
                <a:buNone/>
                <a:defRPr/>
              </a:pPr>
              <a:t>161</a:t>
            </a:fld>
            <a:endParaRPr lang="en-US" altLang="zh-CN" sz="1400" b="0">
              <a:solidFill>
                <a:srgbClr val="010000"/>
              </a:solidFill>
              <a:latin typeface="Arial" panose="020B0604020202020204" pitchFamily="34" charset="0"/>
              <a:ea typeface="宋体" panose="02010600030101010101" pitchFamily="2" charset="-122"/>
            </a:endParaRPr>
          </a:p>
        </p:txBody>
      </p:sp>
      <p:sp>
        <p:nvSpPr>
          <p:cNvPr id="7" name="Text Box 2"/>
          <p:cNvSpPr txBox="1">
            <a:spLocks noChangeArrowheads="1"/>
          </p:cNvSpPr>
          <p:nvPr/>
        </p:nvSpPr>
        <p:spPr bwMode="auto">
          <a:xfrm>
            <a:off x="767408" y="1196752"/>
            <a:ext cx="10225136" cy="113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500" rIns="13500">
            <a:spAutoFit/>
          </a:bodyPr>
          <a:lstStyle/>
          <a:p>
            <a:pPr defTabSz="914400" eaLnBrk="0" fontAlgn="base" hangingPunct="0">
              <a:lnSpc>
                <a:spcPct val="130000"/>
              </a:lnSpc>
              <a:spcBef>
                <a:spcPct val="0"/>
              </a:spcBef>
              <a:spcAft>
                <a:spcPct val="0"/>
              </a:spcAft>
              <a:defRPr/>
            </a:pPr>
            <a:r>
              <a:rPr kumimoji="1" lang="en-US" altLang="zh-CN" sz="2600" dirty="0">
                <a:solidFill>
                  <a:srgbClr val="010000"/>
                </a:solidFill>
                <a:latin typeface="微软雅黑" panose="020B0503020204020204" pitchFamily="34" charset="-122"/>
                <a:ea typeface="微软雅黑" panose="020B0503020204020204" pitchFamily="34" charset="-122"/>
              </a:rPr>
              <a:t>1)   </a:t>
            </a:r>
            <a:r>
              <a:rPr kumimoji="1" lang="zh-CN" altLang="en-US" sz="2600" dirty="0">
                <a:solidFill>
                  <a:srgbClr val="010000"/>
                </a:solidFill>
                <a:latin typeface="微软雅黑" panose="020B0503020204020204" pitchFamily="34" charset="-122"/>
                <a:ea typeface="微软雅黑" panose="020B0503020204020204" pitchFamily="34" charset="-122"/>
              </a:rPr>
              <a:t>哈希函数是一个</a:t>
            </a:r>
            <a:r>
              <a:rPr kumimoji="1" lang="zh-CN" altLang="en-US" sz="2600" b="1" dirty="0">
                <a:solidFill>
                  <a:srgbClr val="010000"/>
                </a:solidFill>
                <a:latin typeface="微软雅黑" panose="020B0503020204020204" pitchFamily="34" charset="-122"/>
                <a:ea typeface="微软雅黑" panose="020B0503020204020204" pitchFamily="34" charset="-122"/>
              </a:rPr>
              <a:t>映象</a:t>
            </a:r>
            <a:r>
              <a:rPr kumimoji="1" lang="zh-CN" altLang="en-US" sz="2600" dirty="0">
                <a:solidFill>
                  <a:srgbClr val="010000"/>
                </a:solidFill>
                <a:latin typeface="微软雅黑" panose="020B0503020204020204" pitchFamily="34" charset="-122"/>
                <a:ea typeface="微软雅黑" panose="020B0503020204020204" pitchFamily="34" charset="-122"/>
              </a:rPr>
              <a:t>，即：</a:t>
            </a:r>
            <a:r>
              <a:rPr kumimoji="1" lang="zh-CN" altLang="en-US" sz="2600" b="1" dirty="0">
                <a:solidFill>
                  <a:srgbClr val="010000"/>
                </a:solidFill>
                <a:latin typeface="微软雅黑" panose="020B0503020204020204" pitchFamily="34" charset="-122"/>
                <a:ea typeface="微软雅黑" panose="020B0503020204020204" pitchFamily="34" charset="-122"/>
              </a:rPr>
              <a:t>将关键字的集合映射到某个地址集合上</a:t>
            </a:r>
            <a:r>
              <a:rPr kumimoji="1" lang="zh-CN" altLang="en-US" sz="2600" dirty="0">
                <a:solidFill>
                  <a:srgbClr val="010000"/>
                </a:solidFill>
                <a:latin typeface="微软雅黑" panose="020B0503020204020204" pitchFamily="34" charset="-122"/>
                <a:ea typeface="微软雅黑" panose="020B0503020204020204" pitchFamily="34" charset="-122"/>
              </a:rPr>
              <a:t>， 它的设置很灵活，只要这个地址集合的大小不超出允许范围即可；</a:t>
            </a:r>
          </a:p>
        </p:txBody>
      </p:sp>
    </p:spTree>
    <p:extLst>
      <p:ext uri="{BB962C8B-B14F-4D97-AF65-F5344CB8AC3E}">
        <p14:creationId xmlns:p14="http://schemas.microsoft.com/office/powerpoint/2010/main" val="316332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914400" eaLnBrk="0" fontAlgn="base" hangingPunct="0">
              <a:spcAft>
                <a:spcPct val="0"/>
              </a:spcAft>
              <a:defRPr/>
            </a:pPr>
            <a:fld id="{C7CBEE40-E024-48A8-A719-1279B1A3D1B1}" type="slidenum">
              <a:rPr lang="en-US" altLang="zh-CN" smtClean="0">
                <a:solidFill>
                  <a:srgbClr val="010000"/>
                </a:solidFill>
              </a:rPr>
              <a:pPr defTabSz="914400" eaLnBrk="0" fontAlgn="base" hangingPunct="0">
                <a:spcAft>
                  <a:spcPct val="0"/>
                </a:spcAft>
                <a:defRPr/>
              </a:pPr>
              <a:t>162</a:t>
            </a:fld>
            <a:endParaRPr lang="en-US" altLang="zh-CN">
              <a:solidFill>
                <a:srgbClr val="010000"/>
              </a:solidFill>
            </a:endParaRPr>
          </a:p>
        </p:txBody>
      </p:sp>
      <p:sp>
        <p:nvSpPr>
          <p:cNvPr id="5" name="Text Box 2"/>
          <p:cNvSpPr txBox="1">
            <a:spLocks noChangeArrowheads="1"/>
          </p:cNvSpPr>
          <p:nvPr/>
        </p:nvSpPr>
        <p:spPr bwMode="auto">
          <a:xfrm>
            <a:off x="767408" y="1196752"/>
            <a:ext cx="10225136" cy="113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500" rIns="13500">
            <a:spAutoFit/>
          </a:bodyPr>
          <a:lstStyle/>
          <a:p>
            <a:pPr defTabSz="914400" eaLnBrk="0" fontAlgn="base" hangingPunct="0">
              <a:lnSpc>
                <a:spcPct val="130000"/>
              </a:lnSpc>
              <a:spcBef>
                <a:spcPct val="0"/>
              </a:spcBef>
              <a:spcAft>
                <a:spcPct val="0"/>
              </a:spcAft>
              <a:defRPr/>
            </a:pPr>
            <a:r>
              <a:rPr kumimoji="1" lang="en-US" altLang="zh-CN" sz="2600" dirty="0">
                <a:solidFill>
                  <a:srgbClr val="010000"/>
                </a:solidFill>
                <a:latin typeface="微软雅黑" panose="020B0503020204020204" pitchFamily="34" charset="-122"/>
                <a:ea typeface="微软雅黑" panose="020B0503020204020204" pitchFamily="34" charset="-122"/>
              </a:rPr>
              <a:t>1)   </a:t>
            </a:r>
            <a:r>
              <a:rPr kumimoji="1" lang="zh-CN" altLang="en-US" sz="2600" dirty="0">
                <a:solidFill>
                  <a:srgbClr val="010000"/>
                </a:solidFill>
                <a:latin typeface="微软雅黑" panose="020B0503020204020204" pitchFamily="34" charset="-122"/>
                <a:ea typeface="微软雅黑" panose="020B0503020204020204" pitchFamily="34" charset="-122"/>
              </a:rPr>
              <a:t>哈希函数是一个</a:t>
            </a:r>
            <a:r>
              <a:rPr kumimoji="1" lang="zh-CN" altLang="en-US" sz="2600" b="1" dirty="0">
                <a:solidFill>
                  <a:srgbClr val="010000"/>
                </a:solidFill>
                <a:latin typeface="微软雅黑" panose="020B0503020204020204" pitchFamily="34" charset="-122"/>
                <a:ea typeface="微软雅黑" panose="020B0503020204020204" pitchFamily="34" charset="-122"/>
              </a:rPr>
              <a:t>映象</a:t>
            </a:r>
            <a:r>
              <a:rPr kumimoji="1" lang="zh-CN" altLang="en-US" sz="2600" dirty="0">
                <a:solidFill>
                  <a:srgbClr val="010000"/>
                </a:solidFill>
                <a:latin typeface="微软雅黑" panose="020B0503020204020204" pitchFamily="34" charset="-122"/>
                <a:ea typeface="微软雅黑" panose="020B0503020204020204" pitchFamily="34" charset="-122"/>
              </a:rPr>
              <a:t>，即：</a:t>
            </a:r>
            <a:r>
              <a:rPr kumimoji="1" lang="zh-CN" altLang="en-US" sz="2600" b="1" dirty="0">
                <a:solidFill>
                  <a:srgbClr val="010000"/>
                </a:solidFill>
                <a:latin typeface="微软雅黑" panose="020B0503020204020204" pitchFamily="34" charset="-122"/>
                <a:ea typeface="微软雅黑" panose="020B0503020204020204" pitchFamily="34" charset="-122"/>
              </a:rPr>
              <a:t>将关键字的集合映射到某个地址集合上</a:t>
            </a:r>
            <a:r>
              <a:rPr kumimoji="1" lang="zh-CN" altLang="en-US" sz="2600" dirty="0">
                <a:solidFill>
                  <a:srgbClr val="010000"/>
                </a:solidFill>
                <a:latin typeface="微软雅黑" panose="020B0503020204020204" pitchFamily="34" charset="-122"/>
                <a:ea typeface="微软雅黑" panose="020B0503020204020204" pitchFamily="34" charset="-122"/>
              </a:rPr>
              <a:t>， 它的设置很灵活，只要这个地址集合的大小不超出允许范围即可；</a:t>
            </a:r>
          </a:p>
        </p:txBody>
      </p:sp>
      <p:sp>
        <p:nvSpPr>
          <p:cNvPr id="6" name="Rectangle 4"/>
          <p:cNvSpPr>
            <a:spLocks noChangeArrowheads="1"/>
          </p:cNvSpPr>
          <p:nvPr/>
        </p:nvSpPr>
        <p:spPr bwMode="auto">
          <a:xfrm>
            <a:off x="787232" y="2492896"/>
            <a:ext cx="10133304" cy="113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500" rIns="13500">
            <a:spAutoFit/>
          </a:bodyPr>
          <a:lstStyle/>
          <a:p>
            <a:pPr defTabSz="914400" eaLnBrk="0" fontAlgn="base" hangingPunct="0">
              <a:lnSpc>
                <a:spcPct val="130000"/>
              </a:lnSpc>
              <a:spcBef>
                <a:spcPct val="0"/>
              </a:spcBef>
              <a:spcAft>
                <a:spcPct val="0"/>
              </a:spcAft>
              <a:defRPr/>
            </a:pPr>
            <a:r>
              <a:rPr kumimoji="1" lang="en-US" altLang="zh-CN" sz="2600" dirty="0">
                <a:solidFill>
                  <a:srgbClr val="010000"/>
                </a:solidFill>
                <a:latin typeface="微软雅黑" panose="020B0503020204020204" pitchFamily="34" charset="-122"/>
                <a:ea typeface="微软雅黑" panose="020B0503020204020204" pitchFamily="34" charset="-122"/>
              </a:rPr>
              <a:t>2)  </a:t>
            </a:r>
            <a:r>
              <a:rPr kumimoji="1" lang="zh-CN" altLang="en-US" sz="2600" dirty="0">
                <a:solidFill>
                  <a:srgbClr val="010000"/>
                </a:solidFill>
                <a:latin typeface="微软雅黑" panose="020B0503020204020204" pitchFamily="34" charset="-122"/>
                <a:ea typeface="微软雅黑" panose="020B0503020204020204" pitchFamily="34" charset="-122"/>
              </a:rPr>
              <a:t>由于哈希函数是一个</a:t>
            </a:r>
            <a:r>
              <a:rPr kumimoji="1" lang="zh-CN" altLang="en-US" sz="2600" b="1" dirty="0">
                <a:solidFill>
                  <a:srgbClr val="010000"/>
                </a:solidFill>
                <a:latin typeface="微软雅黑" panose="020B0503020204020204" pitchFamily="34" charset="-122"/>
                <a:ea typeface="微软雅黑" panose="020B0503020204020204" pitchFamily="34" charset="-122"/>
              </a:rPr>
              <a:t>压缩映象</a:t>
            </a:r>
            <a:r>
              <a:rPr kumimoji="1" lang="zh-CN" altLang="en-US" sz="2600" dirty="0">
                <a:solidFill>
                  <a:srgbClr val="010000"/>
                </a:solidFill>
                <a:latin typeface="微软雅黑" panose="020B0503020204020204" pitchFamily="34" charset="-122"/>
                <a:ea typeface="微软雅黑" panose="020B0503020204020204" pitchFamily="34" charset="-122"/>
              </a:rPr>
              <a:t>，因此，在一般情况下，很容易产生“冲突”现象，即： </a:t>
            </a:r>
            <a:r>
              <a:rPr kumimoji="1" lang="en-US" altLang="zh-CN" sz="2600" b="1" dirty="0">
                <a:solidFill>
                  <a:srgbClr val="010000"/>
                </a:solidFill>
                <a:latin typeface="微软雅黑" panose="020B0503020204020204" pitchFamily="34" charset="-122"/>
                <a:ea typeface="微软雅黑" panose="020B0503020204020204" pitchFamily="34" charset="-122"/>
              </a:rPr>
              <a:t>key1</a:t>
            </a:r>
            <a:r>
              <a:rPr kumimoji="1" lang="en-US" altLang="zh-CN" sz="2600" b="1" dirty="0">
                <a:solidFill>
                  <a:srgbClr val="010000"/>
                </a:solidFill>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600" b="1" dirty="0">
                <a:solidFill>
                  <a:srgbClr val="010000"/>
                </a:solidFill>
                <a:latin typeface="微软雅黑" panose="020B0503020204020204" pitchFamily="34" charset="-122"/>
                <a:ea typeface="微软雅黑" panose="020B0503020204020204" pitchFamily="34" charset="-122"/>
              </a:rPr>
              <a:t> key2</a:t>
            </a:r>
            <a:r>
              <a:rPr kumimoji="1" lang="zh-CN" altLang="en-US" sz="2600" dirty="0">
                <a:solidFill>
                  <a:srgbClr val="010000"/>
                </a:solidFill>
                <a:latin typeface="微软雅黑" panose="020B0503020204020204" pitchFamily="34" charset="-122"/>
                <a:ea typeface="微软雅黑" panose="020B0503020204020204" pitchFamily="34" charset="-122"/>
              </a:rPr>
              <a:t>，而  </a:t>
            </a:r>
            <a:r>
              <a:rPr kumimoji="1" lang="en-US" altLang="zh-CN" sz="2600" b="1" dirty="0">
                <a:solidFill>
                  <a:srgbClr val="010000"/>
                </a:solidFill>
                <a:latin typeface="微软雅黑" panose="020B0503020204020204" pitchFamily="34" charset="-122"/>
                <a:ea typeface="微软雅黑" panose="020B0503020204020204" pitchFamily="34" charset="-122"/>
              </a:rPr>
              <a:t>h(key1) = h(key2)</a:t>
            </a:r>
            <a:r>
              <a:rPr kumimoji="1" lang="zh-CN" altLang="en-US" sz="2600" dirty="0">
                <a:solidFill>
                  <a:srgbClr val="010000"/>
                </a:solidFill>
                <a:latin typeface="微软雅黑" panose="020B0503020204020204" pitchFamily="34" charset="-122"/>
                <a:ea typeface="微软雅黑" panose="020B0503020204020204" pitchFamily="34" charset="-122"/>
              </a:rPr>
              <a:t>。</a:t>
            </a:r>
          </a:p>
        </p:txBody>
      </p:sp>
      <p:sp>
        <p:nvSpPr>
          <p:cNvPr id="7" name="Rectangle 4"/>
          <p:cNvSpPr>
            <a:spLocks noChangeArrowheads="1"/>
          </p:cNvSpPr>
          <p:nvPr/>
        </p:nvSpPr>
        <p:spPr bwMode="auto">
          <a:xfrm>
            <a:off x="859240" y="4005064"/>
            <a:ext cx="10133304" cy="56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500" rIns="13500">
            <a:spAutoFit/>
          </a:bodyPr>
          <a:lstStyle/>
          <a:p>
            <a:pPr algn="ctr" defTabSz="914400" eaLnBrk="0" fontAlgn="base" hangingPunct="0">
              <a:lnSpc>
                <a:spcPct val="130000"/>
              </a:lnSpc>
              <a:spcBef>
                <a:spcPct val="0"/>
              </a:spcBef>
              <a:spcAft>
                <a:spcPct val="0"/>
              </a:spcAft>
              <a:defRPr/>
            </a:pPr>
            <a:r>
              <a:rPr kumimoji="1" lang="en-US" altLang="zh-CN" sz="2600" dirty="0">
                <a:solidFill>
                  <a:srgbClr val="010000"/>
                </a:solidFill>
                <a:latin typeface="微软雅黑" panose="020B0503020204020204" pitchFamily="34" charset="-122"/>
                <a:ea typeface="微软雅黑" panose="020B0503020204020204" pitchFamily="34" charset="-122"/>
              </a:rPr>
              <a:t>H(key)=key %10</a:t>
            </a:r>
            <a:endParaRPr kumimoji="1" lang="zh-CN" altLang="en-US" sz="2600" dirty="0">
              <a:solidFill>
                <a:srgbClr val="0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86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up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767408" y="3933056"/>
            <a:ext cx="9900173" cy="113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500" rIns="13500">
            <a:spAutoFit/>
          </a:bodyPr>
          <a:lstStyle>
            <a:defPPr>
              <a:defRPr lang="zh-CN"/>
            </a:defPPr>
            <a:lvl1pPr>
              <a:lnSpc>
                <a:spcPct val="130000"/>
              </a:lnSpc>
              <a:defRPr kumimoji="1" sz="2600">
                <a:latin typeface="微软雅黑" panose="020B0503020204020204" pitchFamily="34" charset="-122"/>
                <a:ea typeface="微软雅黑" panose="020B0503020204020204" pitchFamily="34" charset="-122"/>
              </a:defRPr>
            </a:lvl1pPr>
          </a:lstStyle>
          <a:p>
            <a:pPr defTabSz="914400" eaLnBrk="0" fontAlgn="base" hangingPunct="0">
              <a:spcBef>
                <a:spcPct val="0"/>
              </a:spcBef>
              <a:spcAft>
                <a:spcPct val="0"/>
              </a:spcAft>
              <a:defRPr/>
            </a:pPr>
            <a:r>
              <a:rPr lang="en-US" altLang="zh-CN" dirty="0">
                <a:solidFill>
                  <a:srgbClr val="010000"/>
                </a:solidFill>
              </a:rPr>
              <a:t>3)  </a:t>
            </a:r>
            <a:r>
              <a:rPr lang="zh-CN" altLang="en-US" b="1" dirty="0">
                <a:solidFill>
                  <a:srgbClr val="010000"/>
                </a:solidFill>
              </a:rPr>
              <a:t>很难</a:t>
            </a:r>
            <a:r>
              <a:rPr lang="zh-CN" altLang="en-US" dirty="0">
                <a:solidFill>
                  <a:srgbClr val="010000"/>
                </a:solidFill>
              </a:rPr>
              <a:t>找到一个不产生冲突的哈希函数。一般情况下，</a:t>
            </a:r>
            <a:r>
              <a:rPr lang="zh-CN" altLang="en-US" b="1" dirty="0">
                <a:solidFill>
                  <a:srgbClr val="010000"/>
                </a:solidFill>
              </a:rPr>
              <a:t>只能</a:t>
            </a:r>
            <a:r>
              <a:rPr lang="zh-CN" altLang="en-US" dirty="0">
                <a:solidFill>
                  <a:srgbClr val="010000"/>
                </a:solidFill>
              </a:rPr>
              <a:t>选择恰当的哈希函数，使冲突尽可能少地产生。</a:t>
            </a:r>
          </a:p>
        </p:txBody>
      </p:sp>
      <p:sp>
        <p:nvSpPr>
          <p:cNvPr id="6" name="Text Box 6"/>
          <p:cNvSpPr txBox="1">
            <a:spLocks noChangeArrowheads="1"/>
          </p:cNvSpPr>
          <p:nvPr/>
        </p:nvSpPr>
        <p:spPr bwMode="auto">
          <a:xfrm>
            <a:off x="1893443" y="5229200"/>
            <a:ext cx="7920881" cy="1200329"/>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a:spAutoFit/>
          </a:bodyPr>
          <a:lstStyle>
            <a:defPPr>
              <a:defRPr lang="zh-CN"/>
            </a:defPPr>
            <a:lvl1pPr>
              <a:spcBef>
                <a:spcPct val="50000"/>
              </a:spcBef>
              <a:defRPr sz="1600">
                <a:latin typeface="微软雅黑" panose="020B0503020204020204" pitchFamily="34" charset="-122"/>
                <a:ea typeface="微软雅黑" panose="020B0503020204020204" pitchFamily="34" charset="-122"/>
              </a:defRPr>
            </a:lvl1pPr>
            <a:lvl2pPr lvl="1">
              <a:defRPr sz="1600" b="1">
                <a:latin typeface="微软雅黑" panose="020B0503020204020204" pitchFamily="34" charset="-122"/>
                <a:ea typeface="微软雅黑" panose="020B0503020204020204" pitchFamily="34" charset="-122"/>
              </a:defRPr>
            </a:lvl2pPr>
          </a:lstStyle>
          <a:p>
            <a:pPr defTabSz="914400" eaLnBrk="0" fontAlgn="base" hangingPunct="0">
              <a:lnSpc>
                <a:spcPct val="150000"/>
              </a:lnSpc>
              <a:spcAft>
                <a:spcPct val="0"/>
              </a:spcAft>
              <a:defRPr/>
            </a:pPr>
            <a:r>
              <a:rPr lang="zh-CN" altLang="en-US" sz="2400" dirty="0">
                <a:solidFill>
                  <a:srgbClr val="010000"/>
                </a:solidFill>
              </a:rPr>
              <a:t>因此，哈希查找需要做两方面事情：选择一个“</a:t>
            </a:r>
            <a:r>
              <a:rPr lang="zh-CN" altLang="en-US" sz="2400" b="1" dirty="0">
                <a:solidFill>
                  <a:srgbClr val="010000"/>
                </a:solidFill>
              </a:rPr>
              <a:t>好</a:t>
            </a:r>
            <a:r>
              <a:rPr lang="zh-CN" altLang="en-US" sz="2400" dirty="0">
                <a:solidFill>
                  <a:srgbClr val="010000"/>
                </a:solidFill>
              </a:rPr>
              <a:t>”的哈希函数；提供一种</a:t>
            </a:r>
            <a:r>
              <a:rPr lang="zh-CN" altLang="en-US" sz="2400" b="1" dirty="0">
                <a:solidFill>
                  <a:srgbClr val="010000"/>
                </a:solidFill>
              </a:rPr>
              <a:t>“处理冲突”</a:t>
            </a:r>
            <a:r>
              <a:rPr lang="zh-CN" altLang="en-US" sz="2400" dirty="0">
                <a:solidFill>
                  <a:srgbClr val="010000"/>
                </a:solidFill>
              </a:rPr>
              <a:t> 的方法。</a:t>
            </a:r>
          </a:p>
        </p:txBody>
      </p:sp>
      <p:sp>
        <p:nvSpPr>
          <p:cNvPr id="7" name="Text Box 2"/>
          <p:cNvSpPr txBox="1">
            <a:spLocks noChangeArrowheads="1"/>
          </p:cNvSpPr>
          <p:nvPr/>
        </p:nvSpPr>
        <p:spPr bwMode="auto">
          <a:xfrm>
            <a:off x="767408" y="1196752"/>
            <a:ext cx="10225136" cy="113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500" rIns="13500">
            <a:spAutoFit/>
          </a:bodyPr>
          <a:lstStyle/>
          <a:p>
            <a:pPr defTabSz="914400" eaLnBrk="0" fontAlgn="base" hangingPunct="0">
              <a:lnSpc>
                <a:spcPct val="130000"/>
              </a:lnSpc>
              <a:spcBef>
                <a:spcPct val="0"/>
              </a:spcBef>
              <a:spcAft>
                <a:spcPct val="0"/>
              </a:spcAft>
              <a:defRPr/>
            </a:pPr>
            <a:r>
              <a:rPr kumimoji="1" lang="en-US" altLang="zh-CN" sz="2600" dirty="0">
                <a:solidFill>
                  <a:srgbClr val="010000"/>
                </a:solidFill>
                <a:latin typeface="微软雅黑" panose="020B0503020204020204" pitchFamily="34" charset="-122"/>
                <a:ea typeface="微软雅黑" panose="020B0503020204020204" pitchFamily="34" charset="-122"/>
              </a:rPr>
              <a:t>1)   </a:t>
            </a:r>
            <a:r>
              <a:rPr kumimoji="1" lang="zh-CN" altLang="en-US" sz="2600" dirty="0">
                <a:solidFill>
                  <a:srgbClr val="010000"/>
                </a:solidFill>
                <a:latin typeface="微软雅黑" panose="020B0503020204020204" pitchFamily="34" charset="-122"/>
                <a:ea typeface="微软雅黑" panose="020B0503020204020204" pitchFamily="34" charset="-122"/>
              </a:rPr>
              <a:t>哈希函数是一个</a:t>
            </a:r>
            <a:r>
              <a:rPr kumimoji="1" lang="zh-CN" altLang="en-US" sz="2600" b="1" dirty="0">
                <a:solidFill>
                  <a:srgbClr val="010000"/>
                </a:solidFill>
                <a:latin typeface="微软雅黑" panose="020B0503020204020204" pitchFamily="34" charset="-122"/>
                <a:ea typeface="微软雅黑" panose="020B0503020204020204" pitchFamily="34" charset="-122"/>
              </a:rPr>
              <a:t>映象</a:t>
            </a:r>
            <a:r>
              <a:rPr kumimoji="1" lang="zh-CN" altLang="en-US" sz="2600" dirty="0">
                <a:solidFill>
                  <a:srgbClr val="010000"/>
                </a:solidFill>
                <a:latin typeface="微软雅黑" panose="020B0503020204020204" pitchFamily="34" charset="-122"/>
                <a:ea typeface="微软雅黑" panose="020B0503020204020204" pitchFamily="34" charset="-122"/>
              </a:rPr>
              <a:t>，即：</a:t>
            </a:r>
            <a:r>
              <a:rPr kumimoji="1" lang="zh-CN" altLang="en-US" sz="2600" b="1" dirty="0">
                <a:solidFill>
                  <a:srgbClr val="010000"/>
                </a:solidFill>
                <a:latin typeface="微软雅黑" panose="020B0503020204020204" pitchFamily="34" charset="-122"/>
                <a:ea typeface="微软雅黑" panose="020B0503020204020204" pitchFamily="34" charset="-122"/>
              </a:rPr>
              <a:t>将关键字的集合映射到某个地址集合上</a:t>
            </a:r>
            <a:r>
              <a:rPr kumimoji="1" lang="zh-CN" altLang="en-US" sz="2600" dirty="0">
                <a:solidFill>
                  <a:srgbClr val="010000"/>
                </a:solidFill>
                <a:latin typeface="微软雅黑" panose="020B0503020204020204" pitchFamily="34" charset="-122"/>
                <a:ea typeface="微软雅黑" panose="020B0503020204020204" pitchFamily="34" charset="-122"/>
              </a:rPr>
              <a:t>， 它的设置很灵活，只要这个地址集合的大小不超出允许范围即可；</a:t>
            </a:r>
          </a:p>
        </p:txBody>
      </p:sp>
      <p:sp>
        <p:nvSpPr>
          <p:cNvPr id="8" name="Rectangle 4"/>
          <p:cNvSpPr>
            <a:spLocks noChangeArrowheads="1"/>
          </p:cNvSpPr>
          <p:nvPr/>
        </p:nvSpPr>
        <p:spPr bwMode="auto">
          <a:xfrm>
            <a:off x="787232" y="2492896"/>
            <a:ext cx="10133304" cy="113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500" rIns="13500">
            <a:spAutoFit/>
          </a:bodyPr>
          <a:lstStyle/>
          <a:p>
            <a:pPr defTabSz="914400" eaLnBrk="0" fontAlgn="base" hangingPunct="0">
              <a:lnSpc>
                <a:spcPct val="130000"/>
              </a:lnSpc>
              <a:spcBef>
                <a:spcPct val="0"/>
              </a:spcBef>
              <a:spcAft>
                <a:spcPct val="0"/>
              </a:spcAft>
              <a:defRPr/>
            </a:pPr>
            <a:r>
              <a:rPr kumimoji="1" lang="en-US" altLang="zh-CN" sz="2600" dirty="0">
                <a:solidFill>
                  <a:srgbClr val="010000"/>
                </a:solidFill>
                <a:latin typeface="微软雅黑" panose="020B0503020204020204" pitchFamily="34" charset="-122"/>
                <a:ea typeface="微软雅黑" panose="020B0503020204020204" pitchFamily="34" charset="-122"/>
              </a:rPr>
              <a:t>2)  </a:t>
            </a:r>
            <a:r>
              <a:rPr kumimoji="1" lang="zh-CN" altLang="en-US" sz="2600" dirty="0">
                <a:solidFill>
                  <a:srgbClr val="010000"/>
                </a:solidFill>
                <a:latin typeface="微软雅黑" panose="020B0503020204020204" pitchFamily="34" charset="-122"/>
                <a:ea typeface="微软雅黑" panose="020B0503020204020204" pitchFamily="34" charset="-122"/>
              </a:rPr>
              <a:t>由于哈希函数是一个</a:t>
            </a:r>
            <a:r>
              <a:rPr kumimoji="1" lang="zh-CN" altLang="en-US" sz="2600" b="1" dirty="0">
                <a:solidFill>
                  <a:srgbClr val="010000"/>
                </a:solidFill>
                <a:latin typeface="微软雅黑" panose="020B0503020204020204" pitchFamily="34" charset="-122"/>
                <a:ea typeface="微软雅黑" panose="020B0503020204020204" pitchFamily="34" charset="-122"/>
              </a:rPr>
              <a:t>压缩映象</a:t>
            </a:r>
            <a:r>
              <a:rPr kumimoji="1" lang="zh-CN" altLang="en-US" sz="2600" dirty="0">
                <a:solidFill>
                  <a:srgbClr val="010000"/>
                </a:solidFill>
                <a:latin typeface="微软雅黑" panose="020B0503020204020204" pitchFamily="34" charset="-122"/>
                <a:ea typeface="微软雅黑" panose="020B0503020204020204" pitchFamily="34" charset="-122"/>
              </a:rPr>
              <a:t>，因此，在一般情况下，很容易产生“冲突”现象，即： </a:t>
            </a:r>
            <a:r>
              <a:rPr kumimoji="1" lang="en-US" altLang="zh-CN" sz="2600" b="1" dirty="0">
                <a:solidFill>
                  <a:srgbClr val="010000"/>
                </a:solidFill>
                <a:latin typeface="微软雅黑" panose="020B0503020204020204" pitchFamily="34" charset="-122"/>
                <a:ea typeface="微软雅黑" panose="020B0503020204020204" pitchFamily="34" charset="-122"/>
              </a:rPr>
              <a:t>key1</a:t>
            </a:r>
            <a:r>
              <a:rPr kumimoji="1" lang="en-US" altLang="zh-CN" sz="2600" b="1" dirty="0">
                <a:solidFill>
                  <a:srgbClr val="010000"/>
                </a:solidFill>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600" b="1" dirty="0">
                <a:solidFill>
                  <a:srgbClr val="010000"/>
                </a:solidFill>
                <a:latin typeface="微软雅黑" panose="020B0503020204020204" pitchFamily="34" charset="-122"/>
                <a:ea typeface="微软雅黑" panose="020B0503020204020204" pitchFamily="34" charset="-122"/>
              </a:rPr>
              <a:t> key2</a:t>
            </a:r>
            <a:r>
              <a:rPr kumimoji="1" lang="zh-CN" altLang="en-US" sz="2600" dirty="0">
                <a:solidFill>
                  <a:srgbClr val="010000"/>
                </a:solidFill>
                <a:latin typeface="微软雅黑" panose="020B0503020204020204" pitchFamily="34" charset="-122"/>
                <a:ea typeface="微软雅黑" panose="020B0503020204020204" pitchFamily="34" charset="-122"/>
              </a:rPr>
              <a:t>，而  </a:t>
            </a:r>
            <a:r>
              <a:rPr kumimoji="1" lang="en-US" altLang="zh-CN" sz="2600" b="1" dirty="0">
                <a:solidFill>
                  <a:srgbClr val="010000"/>
                </a:solidFill>
                <a:latin typeface="微软雅黑" panose="020B0503020204020204" pitchFamily="34" charset="-122"/>
                <a:ea typeface="微软雅黑" panose="020B0503020204020204" pitchFamily="34" charset="-122"/>
              </a:rPr>
              <a:t>h(key1) = h(key2)</a:t>
            </a:r>
            <a:r>
              <a:rPr kumimoji="1" lang="zh-CN" altLang="en-US" sz="2600" dirty="0">
                <a:solidFill>
                  <a:srgbClr val="01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1694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idx="1"/>
          </p:nvPr>
        </p:nvSpPr>
        <p:spPr>
          <a:xfrm>
            <a:off x="839416" y="1222632"/>
            <a:ext cx="2016224" cy="594122"/>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marL="0" indent="0" algn="ctr" eaLnBrk="1" fontAlgn="auto" hangingPunct="1">
              <a:lnSpc>
                <a:spcPct val="90000"/>
              </a:lnSpc>
              <a:spcBef>
                <a:spcPct val="0"/>
              </a:spcBef>
              <a:spcAft>
                <a:spcPts val="0"/>
              </a:spcAft>
              <a:buNone/>
            </a:pPr>
            <a:r>
              <a:rPr lang="zh-CN" altLang="en-US" sz="36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哈希表</a:t>
            </a:r>
          </a:p>
        </p:txBody>
      </p:sp>
      <p:sp>
        <p:nvSpPr>
          <p:cNvPr id="6" name="Rectangle 6"/>
          <p:cNvSpPr>
            <a:spLocks noGrp="1" noChangeArrowheads="1"/>
          </p:cNvSpPr>
          <p:nvPr>
            <p:ph type="sldNum" sz="quarter" idx="12"/>
          </p:nvPr>
        </p:nvSpPr>
        <p:spPr>
          <a:xfrm>
            <a:off x="7392144" y="5633298"/>
            <a:ext cx="2057400" cy="365125"/>
          </a:xfrm>
          <a:ln/>
        </p:spPr>
        <p:txBody>
          <a:bodyPr/>
          <a:lstStyle/>
          <a:p>
            <a:pPr defTabSz="914400" eaLnBrk="0" fontAlgn="base" hangingPunct="0">
              <a:spcAft>
                <a:spcPct val="0"/>
              </a:spcAft>
              <a:defRPr/>
            </a:pPr>
            <a:fld id="{5BF8C406-DEAA-4E17-A5A9-32A1242BCF9B}" type="slidenum">
              <a:rPr lang="en-US" altLang="zh-CN">
                <a:solidFill>
                  <a:srgbClr val="010000"/>
                </a:solidFill>
              </a:rPr>
              <a:pPr defTabSz="914400" eaLnBrk="0" fontAlgn="base" hangingPunct="0">
                <a:spcAft>
                  <a:spcPct val="0"/>
                </a:spcAft>
                <a:defRPr/>
              </a:pPr>
              <a:t>164</a:t>
            </a:fld>
            <a:endParaRPr lang="en-US" altLang="zh-CN">
              <a:solidFill>
                <a:srgbClr val="010000"/>
              </a:solidFill>
            </a:endParaRPr>
          </a:p>
        </p:txBody>
      </p:sp>
      <p:sp>
        <p:nvSpPr>
          <p:cNvPr id="7" name="Text Box 2"/>
          <p:cNvSpPr txBox="1">
            <a:spLocks noChangeArrowheads="1"/>
          </p:cNvSpPr>
          <p:nvPr/>
        </p:nvSpPr>
        <p:spPr bwMode="auto">
          <a:xfrm>
            <a:off x="1127448" y="1961853"/>
            <a:ext cx="9937104"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eaLnBrk="0" fontAlgn="base" hangingPunct="0">
              <a:lnSpc>
                <a:spcPct val="140000"/>
              </a:lnSpc>
              <a:spcBef>
                <a:spcPct val="0"/>
              </a:spcBef>
              <a:spcAft>
                <a:spcPct val="0"/>
              </a:spcAft>
              <a:defRPr/>
            </a:pPr>
            <a:r>
              <a:rPr kumimoji="1" lang="zh-CN" altLang="en-US" dirty="0">
                <a:solidFill>
                  <a:srgbClr val="010000"/>
                </a:solidFill>
                <a:latin typeface="微软雅黑" panose="020B0503020204020204" pitchFamily="34" charset="-122"/>
                <a:ea typeface="微软雅黑" panose="020B0503020204020204" pitchFamily="34" charset="-122"/>
              </a:rPr>
              <a:t>根据设定的</a:t>
            </a:r>
            <a:r>
              <a:rPr kumimoji="1" lang="zh-CN" altLang="en-US" b="1" dirty="0">
                <a:solidFill>
                  <a:srgbClr val="010000"/>
                </a:solidFill>
                <a:latin typeface="微软雅黑" panose="020B0503020204020204" pitchFamily="34" charset="-122"/>
                <a:ea typeface="微软雅黑" panose="020B0503020204020204" pitchFamily="34" charset="-122"/>
              </a:rPr>
              <a:t>哈希函数 </a:t>
            </a:r>
            <a:r>
              <a:rPr kumimoji="1" lang="en-US" altLang="zh-CN" b="1" dirty="0">
                <a:solidFill>
                  <a:srgbClr val="010000"/>
                </a:solidFill>
                <a:latin typeface="微软雅黑" panose="020B0503020204020204" pitchFamily="34" charset="-122"/>
                <a:ea typeface="微软雅黑" panose="020B0503020204020204" pitchFamily="34" charset="-122"/>
              </a:rPr>
              <a:t>H(key)</a:t>
            </a:r>
            <a:r>
              <a:rPr kumimoji="1" lang="en-US" altLang="zh-CN" dirty="0">
                <a:solidFill>
                  <a:srgbClr val="010000"/>
                </a:solidFill>
                <a:latin typeface="微软雅黑" panose="020B0503020204020204" pitchFamily="34" charset="-122"/>
                <a:ea typeface="微软雅黑" panose="020B0503020204020204" pitchFamily="34" charset="-122"/>
              </a:rPr>
              <a:t> </a:t>
            </a:r>
            <a:r>
              <a:rPr kumimoji="1" lang="zh-CN" altLang="en-US" dirty="0">
                <a:solidFill>
                  <a:srgbClr val="010000"/>
                </a:solidFill>
                <a:latin typeface="微软雅黑" panose="020B0503020204020204" pitchFamily="34" charset="-122"/>
                <a:ea typeface="微软雅黑" panose="020B0503020204020204" pitchFamily="34" charset="-122"/>
              </a:rPr>
              <a:t>和提供的</a:t>
            </a:r>
            <a:r>
              <a:rPr kumimoji="1" lang="zh-CN" altLang="en-US" b="1" dirty="0">
                <a:solidFill>
                  <a:srgbClr val="010000"/>
                </a:solidFill>
                <a:latin typeface="微软雅黑" panose="020B0503020204020204" pitchFamily="34" charset="-122"/>
                <a:ea typeface="微软雅黑" panose="020B0503020204020204" pitchFamily="34" charset="-122"/>
              </a:rPr>
              <a:t>处理冲突的方法</a:t>
            </a:r>
            <a:r>
              <a:rPr kumimoji="1" lang="zh-CN" altLang="en-US" dirty="0">
                <a:solidFill>
                  <a:srgbClr val="010000"/>
                </a:solidFill>
                <a:latin typeface="微软雅黑" panose="020B0503020204020204" pitchFamily="34" charset="-122"/>
                <a:ea typeface="微软雅黑" panose="020B0503020204020204" pitchFamily="34" charset="-122"/>
              </a:rPr>
              <a:t>，将一组关键字</a:t>
            </a:r>
            <a:r>
              <a:rPr kumimoji="1" lang="zh-CN" altLang="en-US" b="1" dirty="0">
                <a:solidFill>
                  <a:srgbClr val="010000"/>
                </a:solidFill>
                <a:latin typeface="微软雅黑" panose="020B0503020204020204" pitchFamily="34" charset="-122"/>
                <a:ea typeface="微软雅黑" panose="020B0503020204020204" pitchFamily="34" charset="-122"/>
              </a:rPr>
              <a:t>映象到</a:t>
            </a:r>
            <a:r>
              <a:rPr kumimoji="1" lang="zh-CN" altLang="en-US" dirty="0">
                <a:solidFill>
                  <a:srgbClr val="010000"/>
                </a:solidFill>
                <a:latin typeface="微软雅黑" panose="020B0503020204020204" pitchFamily="34" charset="-122"/>
                <a:ea typeface="微软雅黑" panose="020B0503020204020204" pitchFamily="34" charset="-122"/>
              </a:rPr>
              <a:t>一个地址连续的地址空间上，并以关键字在地址空间中的</a:t>
            </a:r>
            <a:r>
              <a:rPr kumimoji="1" lang="zh-CN" altLang="en-US" b="1" dirty="0">
                <a:solidFill>
                  <a:srgbClr val="010000"/>
                </a:solidFill>
                <a:latin typeface="微软雅黑" panose="020B0503020204020204" pitchFamily="34" charset="-122"/>
                <a:ea typeface="微软雅黑" panose="020B0503020204020204" pitchFamily="34" charset="-122"/>
              </a:rPr>
              <a:t>“象”</a:t>
            </a:r>
            <a:r>
              <a:rPr kumimoji="1" lang="zh-CN" altLang="en-US" dirty="0">
                <a:solidFill>
                  <a:srgbClr val="010000"/>
                </a:solidFill>
                <a:latin typeface="微软雅黑" panose="020B0503020204020204" pitchFamily="34" charset="-122"/>
                <a:ea typeface="微软雅黑" panose="020B0503020204020204" pitchFamily="34" charset="-122"/>
              </a:rPr>
              <a:t>作为相应记录在表中的</a:t>
            </a:r>
            <a:r>
              <a:rPr kumimoji="1" lang="zh-CN" altLang="en-US" b="1" dirty="0">
                <a:solidFill>
                  <a:srgbClr val="010000"/>
                </a:solidFill>
                <a:latin typeface="微软雅黑" panose="020B0503020204020204" pitchFamily="34" charset="-122"/>
                <a:ea typeface="微软雅黑" panose="020B0503020204020204" pitchFamily="34" charset="-122"/>
              </a:rPr>
              <a:t>存储位置</a:t>
            </a:r>
            <a:r>
              <a:rPr kumimoji="1" lang="zh-CN" altLang="en-US" dirty="0">
                <a:solidFill>
                  <a:srgbClr val="010000"/>
                </a:solidFill>
                <a:latin typeface="微软雅黑" panose="020B0503020204020204" pitchFamily="34" charset="-122"/>
                <a:ea typeface="微软雅黑" panose="020B0503020204020204" pitchFamily="34" charset="-122"/>
              </a:rPr>
              <a:t>，如此构造所得的查找表称之为</a:t>
            </a:r>
            <a:r>
              <a:rPr kumimoji="1" lang="zh-CN" altLang="en-US" b="1" dirty="0">
                <a:solidFill>
                  <a:srgbClr val="010000"/>
                </a:solidFill>
                <a:latin typeface="微软雅黑" panose="020B0503020204020204" pitchFamily="34" charset="-122"/>
                <a:ea typeface="微软雅黑" panose="020B0503020204020204" pitchFamily="34" charset="-122"/>
              </a:rPr>
              <a:t>哈希表</a:t>
            </a:r>
            <a:r>
              <a:rPr kumimoji="1" lang="zh-CN" altLang="en-US" dirty="0">
                <a:solidFill>
                  <a:srgbClr val="010000"/>
                </a:solidFill>
                <a:latin typeface="微软雅黑" panose="020B0503020204020204" pitchFamily="34" charset="-122"/>
                <a:ea typeface="微软雅黑" panose="020B0503020204020204" pitchFamily="34" charset="-122"/>
              </a:rPr>
              <a:t>。</a:t>
            </a:r>
          </a:p>
        </p:txBody>
      </p:sp>
      <p:graphicFrame>
        <p:nvGraphicFramePr>
          <p:cNvPr id="8" name="Object 5"/>
          <p:cNvGraphicFramePr>
            <a:graphicFrameLocks noChangeAspect="1"/>
          </p:cNvGraphicFramePr>
          <p:nvPr>
            <p:extLst/>
          </p:nvPr>
        </p:nvGraphicFramePr>
        <p:xfrm>
          <a:off x="1487488" y="4345686"/>
          <a:ext cx="5229620" cy="1287612"/>
        </p:xfrm>
        <a:graphic>
          <a:graphicData uri="http://schemas.openxmlformats.org/presentationml/2006/ole">
            <mc:AlternateContent xmlns:mc="http://schemas.openxmlformats.org/markup-compatibility/2006">
              <mc:Choice xmlns:v="urn:schemas-microsoft-com:vml" Requires="v">
                <p:oleObj spid="_x0000_s68679" name="Visio" r:id="rId4" imgW="2334535" imgH="577413" progId="Visio.Drawing.11">
                  <p:embed/>
                </p:oleObj>
              </mc:Choice>
              <mc:Fallback>
                <p:oleObj name="Visio" r:id="rId4" imgW="2334535" imgH="57741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488" y="4345686"/>
                        <a:ext cx="5229620" cy="1287612"/>
                      </a:xfrm>
                      <a:prstGeom prst="rect">
                        <a:avLst/>
                      </a:prstGeom>
                      <a:noFill/>
                      <a:extLst/>
                    </p:spPr>
                  </p:pic>
                </p:oleObj>
              </mc:Fallback>
            </mc:AlternateContent>
          </a:graphicData>
        </a:graphic>
      </p:graphicFrame>
      <p:sp>
        <p:nvSpPr>
          <p:cNvPr id="9" name="文本框 8"/>
          <p:cNvSpPr txBox="1"/>
          <p:nvPr/>
        </p:nvSpPr>
        <p:spPr>
          <a:xfrm>
            <a:off x="3287688" y="5629091"/>
            <a:ext cx="1789144"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sz="1800" dirty="0">
                <a:solidFill>
                  <a:srgbClr val="010000"/>
                </a:solidFill>
                <a:latin typeface="微软雅黑" panose="020B0503020204020204" pitchFamily="34" charset="-122"/>
                <a:ea typeface="微软雅黑" panose="020B0503020204020204" pitchFamily="34" charset="-122"/>
              </a:rPr>
              <a:t>冲突处理</a:t>
            </a:r>
            <a:r>
              <a:rPr lang="en-US" altLang="zh-CN" sz="1800" dirty="0">
                <a:solidFill>
                  <a:srgbClr val="010000"/>
                </a:solidFill>
                <a:latin typeface="微软雅黑" panose="020B0503020204020204" pitchFamily="34" charset="-122"/>
                <a:ea typeface="微软雅黑" panose="020B0503020204020204" pitchFamily="34" charset="-122"/>
              </a:rPr>
              <a:t>C(key)</a:t>
            </a:r>
            <a:endParaRPr lang="zh-CN" altLang="en-US" sz="1800" dirty="0">
              <a:solidFill>
                <a:srgbClr val="01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752184" y="4469338"/>
            <a:ext cx="2800393" cy="830997"/>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defPPr>
              <a:defRPr lang="zh-CN"/>
            </a:defPPr>
            <a:lvl1pPr>
              <a:defRPr sz="2400">
                <a:solidFill>
                  <a:schemeClr val="bg1">
                    <a:lumMod val="20000"/>
                    <a:lumOff val="80000"/>
                  </a:schemeClr>
                </a:solidFill>
                <a:latin typeface="微软雅黑" panose="020B0503020204020204" pitchFamily="34" charset="-122"/>
                <a:ea typeface="微软雅黑" panose="020B0503020204020204" pitchFamily="34" charset="-122"/>
              </a:defRPr>
            </a:lvl1pPr>
            <a:lvl2pPr lvl="1">
              <a:buFontTx/>
              <a:buChar char="•"/>
              <a:defRPr sz="2400">
                <a:solidFill>
                  <a:schemeClr val="bg1">
                    <a:lumMod val="20000"/>
                    <a:lumOff val="80000"/>
                  </a:schemeClr>
                </a:solidFill>
                <a:latin typeface="微软雅黑" panose="020B0503020204020204" pitchFamily="34" charset="-122"/>
                <a:ea typeface="微软雅黑" panose="020B0503020204020204" pitchFamily="34" charset="-122"/>
              </a:defRPr>
            </a:lvl2pPr>
          </a:lstStyle>
          <a:p>
            <a:pPr defTabSz="914400" eaLnBrk="0" fontAlgn="base" hangingPunct="0">
              <a:spcBef>
                <a:spcPct val="0"/>
              </a:spcBef>
              <a:spcAft>
                <a:spcPct val="0"/>
              </a:spcAft>
              <a:defRPr/>
            </a:pPr>
            <a:r>
              <a:rPr lang="zh-CN" altLang="en-US" dirty="0">
                <a:solidFill>
                  <a:srgbClr val="C0C0C0">
                    <a:lumMod val="20000"/>
                    <a:lumOff val="80000"/>
                  </a:srgbClr>
                </a:solidFill>
              </a:rPr>
              <a:t>地址空间存储的数据集合称为哈希表</a:t>
            </a:r>
          </a:p>
        </p:txBody>
      </p:sp>
    </p:spTree>
    <p:extLst>
      <p:ext uri="{BB962C8B-B14F-4D97-AF65-F5344CB8AC3E}">
        <p14:creationId xmlns:p14="http://schemas.microsoft.com/office/powerpoint/2010/main" val="29016690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4228747" y="2928228"/>
            <a:ext cx="3867398" cy="1087397"/>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l" fontAlgn="base">
              <a:lnSpc>
                <a:spcPct val="85000"/>
              </a:lnSpc>
              <a:spcAft>
                <a:spcPct val="0"/>
              </a:spcAft>
            </a:pPr>
            <a:r>
              <a:rPr lang="zh-CN" altLang="en-US" sz="4000" kern="0" dirty="0">
                <a:solidFill>
                  <a:srgbClr val="010000"/>
                </a:solidFill>
                <a:latin typeface="微软雅黑" panose="020B0503020204020204" pitchFamily="34" charset="-122"/>
                <a:ea typeface="微软雅黑" panose="020B0503020204020204" pitchFamily="34" charset="-122"/>
              </a:rPr>
              <a:t>常见的哈希函数</a:t>
            </a:r>
          </a:p>
        </p:txBody>
      </p:sp>
    </p:spTree>
    <p:extLst>
      <p:ext uri="{BB962C8B-B14F-4D97-AF65-F5344CB8AC3E}">
        <p14:creationId xmlns:p14="http://schemas.microsoft.com/office/powerpoint/2010/main" val="20027858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57864" y="1526458"/>
            <a:ext cx="2887294" cy="4351338"/>
          </a:xfrm>
        </p:spPr>
      </p:pic>
      <p:sp>
        <p:nvSpPr>
          <p:cNvPr id="3" name="矩形 2"/>
          <p:cNvSpPr/>
          <p:nvPr/>
        </p:nvSpPr>
        <p:spPr>
          <a:xfrm>
            <a:off x="5557318" y="2932686"/>
            <a:ext cx="4134465" cy="769441"/>
          </a:xfrm>
          <a:prstGeom prst="rect">
            <a:avLst/>
          </a:prstGeom>
        </p:spPr>
        <p:txBody>
          <a:bodyPr wrap="none">
            <a:spAutoFit/>
          </a:bodyPr>
          <a:lstStyle/>
          <a:p>
            <a:pPr algn="ctr" defTabSz="914400">
              <a:defRPr/>
            </a:pPr>
            <a:r>
              <a:rPr lang="zh-CN" altLang="en-US" sz="4400" dirty="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好的哈希函数？</a:t>
            </a:r>
          </a:p>
        </p:txBody>
      </p:sp>
    </p:spTree>
    <p:extLst>
      <p:ext uri="{BB962C8B-B14F-4D97-AF65-F5344CB8AC3E}">
        <p14:creationId xmlns:p14="http://schemas.microsoft.com/office/powerpoint/2010/main" val="319404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 calcmode="lin" valueType="num">
                                      <p:cBhvr>
                                        <p:cTn id="16" dur="500" fill="hold"/>
                                        <p:tgtEl>
                                          <p:spTgt spid="3"/>
                                        </p:tgtEl>
                                        <p:attrNameLst>
                                          <p:attrName>style.rotation</p:attrName>
                                        </p:attrNameLst>
                                      </p:cBhvr>
                                      <p:tavLst>
                                        <p:tav tm="0">
                                          <p:val>
                                            <p:fltVal val="360"/>
                                          </p:val>
                                        </p:tav>
                                        <p:tav tm="100000">
                                          <p:val>
                                            <p:fltVal val="0"/>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179394" y="1348043"/>
            <a:ext cx="2723866" cy="748992"/>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r>
              <a:rPr lang="zh-CN" altLang="en-US" sz="4000" dirty="0">
                <a:solidFill>
                  <a:srgbClr val="5B9BD5">
                    <a:lumMod val="75000"/>
                  </a:srgbClr>
                </a:solidFill>
                <a:latin typeface="微软雅黑" panose="020B0503020204020204" pitchFamily="34" charset="-122"/>
                <a:ea typeface="微软雅黑" panose="020B0503020204020204" pitchFamily="34" charset="-122"/>
              </a:rPr>
              <a:t>哈希函数</a:t>
            </a:r>
          </a:p>
        </p:txBody>
      </p:sp>
      <p:sp>
        <p:nvSpPr>
          <p:cNvPr id="350211" name="Rectangle 3"/>
          <p:cNvSpPr>
            <a:spLocks noGrp="1" noChangeArrowheads="1"/>
          </p:cNvSpPr>
          <p:nvPr>
            <p:ph idx="1"/>
          </p:nvPr>
        </p:nvSpPr>
        <p:spPr>
          <a:xfrm>
            <a:off x="654329" y="2572835"/>
            <a:ext cx="11178280" cy="2558723"/>
          </a:xfrm>
        </p:spPr>
        <p:txBody>
          <a:bodyPr>
            <a:noAutofit/>
          </a:bodyPr>
          <a:lstStyle/>
          <a:p>
            <a:pPr lvl="2">
              <a:lnSpc>
                <a:spcPct val="150000"/>
              </a:lnSpc>
              <a:buFont typeface="Wingdings" panose="05000000000000000000" pitchFamily="2" charset="2"/>
              <a:buNone/>
            </a:pPr>
            <a:r>
              <a:rPr kumimoji="1" lang="zh-CN" altLang="en-US" sz="3200" dirty="0">
                <a:latin typeface="微软雅黑" panose="020B0503020204020204" pitchFamily="34" charset="-122"/>
                <a:ea typeface="微软雅黑" panose="020B0503020204020204" pitchFamily="34" charset="-122"/>
              </a:rPr>
              <a:t>一般来说，一个好的哈希函数应满足下列两个条件：</a:t>
            </a:r>
          </a:p>
          <a:p>
            <a:pPr lvl="2">
              <a:lnSpc>
                <a:spcPct val="150000"/>
              </a:lnSpc>
              <a:buFont typeface="Wingdings" panose="05000000000000000000" pitchFamily="2" charset="2"/>
              <a:buNone/>
            </a:pPr>
            <a:r>
              <a:rPr kumimoji="1" lang="zh-CN" altLang="en-US" sz="3200" dirty="0">
                <a:solidFill>
                  <a:srgbClr val="0070C0"/>
                </a:solidFill>
                <a:latin typeface="微软雅黑" panose="020B0503020204020204" pitchFamily="34" charset="-122"/>
                <a:ea typeface="微软雅黑" panose="020B0503020204020204" pitchFamily="34" charset="-122"/>
              </a:rPr>
              <a:t>（</a:t>
            </a:r>
            <a:r>
              <a:rPr kumimoji="1" lang="en-US" altLang="zh-CN" sz="3200" dirty="0">
                <a:solidFill>
                  <a:srgbClr val="0070C0"/>
                </a:solidFill>
                <a:latin typeface="微软雅黑" panose="020B0503020204020204" pitchFamily="34" charset="-122"/>
                <a:ea typeface="微软雅黑" panose="020B0503020204020204" pitchFamily="34" charset="-122"/>
              </a:rPr>
              <a:t>1</a:t>
            </a:r>
            <a:r>
              <a:rPr kumimoji="1" lang="zh-CN" altLang="en-US" sz="3200" dirty="0">
                <a:solidFill>
                  <a:srgbClr val="0070C0"/>
                </a:solidFill>
                <a:latin typeface="微软雅黑" panose="020B0503020204020204" pitchFamily="34" charset="-122"/>
                <a:ea typeface="微软雅黑" panose="020B0503020204020204" pitchFamily="34" charset="-122"/>
              </a:rPr>
              <a:t>）计算简单</a:t>
            </a:r>
          </a:p>
          <a:p>
            <a:pPr lvl="2">
              <a:lnSpc>
                <a:spcPct val="150000"/>
              </a:lnSpc>
              <a:buFont typeface="Wingdings" panose="05000000000000000000" pitchFamily="2" charset="2"/>
              <a:buNone/>
            </a:pPr>
            <a:r>
              <a:rPr kumimoji="1" lang="zh-CN" altLang="en-US" sz="3200" dirty="0">
                <a:solidFill>
                  <a:srgbClr val="0070C0"/>
                </a:solidFill>
                <a:latin typeface="微软雅黑" panose="020B0503020204020204" pitchFamily="34" charset="-122"/>
                <a:ea typeface="微软雅黑" panose="020B0503020204020204" pitchFamily="34" charset="-122"/>
              </a:rPr>
              <a:t>（</a:t>
            </a:r>
            <a:r>
              <a:rPr kumimoji="1" lang="en-US" altLang="zh-CN" sz="3200" dirty="0">
                <a:solidFill>
                  <a:srgbClr val="0070C0"/>
                </a:solidFill>
                <a:latin typeface="微软雅黑" panose="020B0503020204020204" pitchFamily="34" charset="-122"/>
                <a:ea typeface="微软雅黑" panose="020B0503020204020204" pitchFamily="34" charset="-122"/>
              </a:rPr>
              <a:t>2</a:t>
            </a:r>
            <a:r>
              <a:rPr kumimoji="1" lang="zh-CN" altLang="en-US" sz="3200" dirty="0">
                <a:solidFill>
                  <a:srgbClr val="0070C0"/>
                </a:solidFill>
                <a:latin typeface="微软雅黑" panose="020B0503020204020204" pitchFamily="34" charset="-122"/>
                <a:ea typeface="微软雅黑" panose="020B0503020204020204" pitchFamily="34" charset="-122"/>
              </a:rPr>
              <a:t>）冲突少 </a:t>
            </a:r>
          </a:p>
        </p:txBody>
      </p:sp>
      <p:sp>
        <p:nvSpPr>
          <p:cNvPr id="4" name="Rectangle 6"/>
          <p:cNvSpPr>
            <a:spLocks noGrp="1" noChangeArrowheads="1"/>
          </p:cNvSpPr>
          <p:nvPr>
            <p:ph type="sldNum" sz="quarter" idx="12"/>
          </p:nvPr>
        </p:nvSpPr>
        <p:spPr>
          <a:ln/>
        </p:spPr>
        <p:txBody>
          <a:bodyPr/>
          <a:lstStyle/>
          <a:p>
            <a:pPr defTabSz="914400">
              <a:defRPr/>
            </a:pPr>
            <a:fld id="{E68D7D60-4CD7-4C74-9660-3E7E745EADFA}" type="slidenum">
              <a:rPr lang="en-US" altLang="zh-CN">
                <a:solidFill>
                  <a:prstClr val="black">
                    <a:tint val="75000"/>
                  </a:prstClr>
                </a:solidFill>
              </a:rPr>
              <a:pPr defTabSz="914400">
                <a:defRPr/>
              </a:pPr>
              <a:t>167</a:t>
            </a:fld>
            <a:endParaRPr lang="en-US" altLang="zh-CN">
              <a:solidFill>
                <a:prstClr val="black">
                  <a:tint val="75000"/>
                </a:prstClr>
              </a:solidFill>
            </a:endParaRPr>
          </a:p>
        </p:txBody>
      </p:sp>
    </p:spTree>
    <p:extLst>
      <p:ext uri="{BB962C8B-B14F-4D97-AF65-F5344CB8AC3E}">
        <p14:creationId xmlns:p14="http://schemas.microsoft.com/office/powerpoint/2010/main" val="144469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0211">
                                            <p:txEl>
                                              <p:pRg st="0" end="0"/>
                                            </p:txEl>
                                          </p:spTgt>
                                        </p:tgtEl>
                                        <p:attrNameLst>
                                          <p:attrName>style.visibility</p:attrName>
                                        </p:attrNameLst>
                                      </p:cBhvr>
                                      <p:to>
                                        <p:strVal val="visible"/>
                                      </p:to>
                                    </p:set>
                                    <p:animEffect transition="in" filter="wipe(left)">
                                      <p:cBhvr>
                                        <p:cTn id="12" dur="500"/>
                                        <p:tgtEl>
                                          <p:spTgt spid="3502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0211">
                                            <p:txEl>
                                              <p:pRg st="1" end="1"/>
                                            </p:txEl>
                                          </p:spTgt>
                                        </p:tgtEl>
                                        <p:attrNameLst>
                                          <p:attrName>style.visibility</p:attrName>
                                        </p:attrNameLst>
                                      </p:cBhvr>
                                      <p:to>
                                        <p:strVal val="visible"/>
                                      </p:to>
                                    </p:set>
                                    <p:animEffect transition="in" filter="wipe(left)">
                                      <p:cBhvr>
                                        <p:cTn id="17" dur="500"/>
                                        <p:tgtEl>
                                          <p:spTgt spid="3502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0211">
                                            <p:txEl>
                                              <p:pRg st="2" end="2"/>
                                            </p:txEl>
                                          </p:spTgt>
                                        </p:tgtEl>
                                        <p:attrNameLst>
                                          <p:attrName>style.visibility</p:attrName>
                                        </p:attrNameLst>
                                      </p:cBhvr>
                                      <p:to>
                                        <p:strVal val="visible"/>
                                      </p:to>
                                    </p:set>
                                    <p:animEffect transition="in" filter="wipe(left)">
                                      <p:cBhvr>
                                        <p:cTn id="22" dur="500"/>
                                        <p:tgtEl>
                                          <p:spTgt spid="3502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0211" grpId="0" build="p"/>
    </p:bld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0211" name="Rectangle 3"/>
          <p:cNvSpPr>
            <a:spLocks noGrp="1" noChangeArrowheads="1"/>
          </p:cNvSpPr>
          <p:nvPr>
            <p:ph idx="1"/>
          </p:nvPr>
        </p:nvSpPr>
        <p:spPr>
          <a:xfrm>
            <a:off x="1500489" y="1887082"/>
            <a:ext cx="7206781" cy="4319143"/>
          </a:xfrm>
        </p:spPr>
        <p:txBody>
          <a:bodyPr>
            <a:noAutofit/>
          </a:bodyPr>
          <a:lstStyle/>
          <a:p>
            <a:pPr lvl="2">
              <a:lnSpc>
                <a:spcPct val="120000"/>
              </a:lnSpc>
              <a:buFont typeface="Wingdings" panose="05000000000000000000" pitchFamily="2" charset="2"/>
              <a:buNone/>
            </a:pPr>
            <a:r>
              <a:rPr kumimoji="1" lang="zh-CN" altLang="en-US" sz="2800" dirty="0">
                <a:latin typeface="微软雅黑" panose="020B0503020204020204" pitchFamily="34" charset="-122"/>
                <a:ea typeface="微软雅黑" panose="020B0503020204020204" pitchFamily="34" charset="-122"/>
              </a:rPr>
              <a:t>常见的哈希函数构造方法有：</a:t>
            </a:r>
          </a:p>
          <a:p>
            <a:pPr lvl="3">
              <a:lnSpc>
                <a:spcPct val="120000"/>
              </a:lnSpc>
            </a:pPr>
            <a:r>
              <a:rPr kumimoji="1" lang="zh-CN" altLang="en-US" sz="2800" dirty="0">
                <a:solidFill>
                  <a:srgbClr val="002060"/>
                </a:solidFill>
                <a:latin typeface="微软雅黑" panose="020B0503020204020204" pitchFamily="34" charset="-122"/>
                <a:ea typeface="微软雅黑" panose="020B0503020204020204" pitchFamily="34" charset="-122"/>
              </a:rPr>
              <a:t>直接哈希函数</a:t>
            </a:r>
          </a:p>
          <a:p>
            <a:pPr lvl="3">
              <a:lnSpc>
                <a:spcPct val="120000"/>
              </a:lnSpc>
            </a:pPr>
            <a:r>
              <a:rPr kumimoji="1" lang="zh-CN" altLang="en-US" sz="2800" dirty="0">
                <a:solidFill>
                  <a:srgbClr val="002060"/>
                </a:solidFill>
                <a:latin typeface="微软雅黑" panose="020B0503020204020204" pitchFamily="34" charset="-122"/>
                <a:ea typeface="微软雅黑" panose="020B0503020204020204" pitchFamily="34" charset="-122"/>
              </a:rPr>
              <a:t>数字分析法</a:t>
            </a:r>
          </a:p>
          <a:p>
            <a:pPr lvl="3">
              <a:lnSpc>
                <a:spcPct val="120000"/>
              </a:lnSpc>
            </a:pPr>
            <a:r>
              <a:rPr kumimoji="1" lang="zh-CN" altLang="en-US" sz="2800" dirty="0">
                <a:solidFill>
                  <a:srgbClr val="002060"/>
                </a:solidFill>
                <a:latin typeface="微软雅黑" panose="020B0503020204020204" pitchFamily="34" charset="-122"/>
                <a:ea typeface="微软雅黑" panose="020B0503020204020204" pitchFamily="34" charset="-122"/>
              </a:rPr>
              <a:t>平方取中法</a:t>
            </a:r>
          </a:p>
          <a:p>
            <a:pPr lvl="3">
              <a:lnSpc>
                <a:spcPct val="120000"/>
              </a:lnSpc>
            </a:pPr>
            <a:r>
              <a:rPr kumimoji="1" lang="zh-CN" altLang="en-US" sz="2800" dirty="0">
                <a:solidFill>
                  <a:srgbClr val="002060"/>
                </a:solidFill>
                <a:latin typeface="微软雅黑" panose="020B0503020204020204" pitchFamily="34" charset="-122"/>
                <a:ea typeface="微软雅黑" panose="020B0503020204020204" pitchFamily="34" charset="-122"/>
              </a:rPr>
              <a:t>折叠法</a:t>
            </a:r>
          </a:p>
          <a:p>
            <a:pPr lvl="3">
              <a:lnSpc>
                <a:spcPct val="120000"/>
              </a:lnSpc>
            </a:pPr>
            <a:r>
              <a:rPr kumimoji="1" lang="zh-CN" altLang="en-US" sz="2800" dirty="0">
                <a:solidFill>
                  <a:srgbClr val="002060"/>
                </a:solidFill>
                <a:latin typeface="微软雅黑" panose="020B0503020204020204" pitchFamily="34" charset="-122"/>
                <a:ea typeface="微软雅黑" panose="020B0503020204020204" pitchFamily="34" charset="-122"/>
              </a:rPr>
              <a:t>除留余数法</a:t>
            </a:r>
          </a:p>
          <a:p>
            <a:pPr lvl="3">
              <a:lnSpc>
                <a:spcPct val="120000"/>
              </a:lnSpc>
            </a:pPr>
            <a:r>
              <a:rPr kumimoji="1" lang="zh-CN" altLang="en-US" sz="2800" dirty="0">
                <a:solidFill>
                  <a:srgbClr val="002060"/>
                </a:solidFill>
                <a:latin typeface="微软雅黑" panose="020B0503020204020204" pitchFamily="34" charset="-122"/>
                <a:ea typeface="微软雅黑" panose="020B0503020204020204" pitchFamily="34" charset="-122"/>
              </a:rPr>
              <a:t>随机数法</a:t>
            </a:r>
          </a:p>
        </p:txBody>
      </p:sp>
      <p:sp>
        <p:nvSpPr>
          <p:cNvPr id="4" name="Rectangle 6"/>
          <p:cNvSpPr>
            <a:spLocks noGrp="1" noChangeArrowheads="1"/>
          </p:cNvSpPr>
          <p:nvPr>
            <p:ph type="sldNum" sz="quarter" idx="12"/>
          </p:nvPr>
        </p:nvSpPr>
        <p:spPr>
          <a:ln/>
        </p:spPr>
        <p:txBody>
          <a:bodyPr/>
          <a:lstStyle/>
          <a:p>
            <a:pPr defTabSz="914400">
              <a:defRPr/>
            </a:pPr>
            <a:fld id="{E68D7D60-4CD7-4C74-9660-3E7E745EADFA}" type="slidenum">
              <a:rPr lang="en-US" altLang="zh-CN">
                <a:solidFill>
                  <a:prstClr val="black">
                    <a:tint val="75000"/>
                  </a:prstClr>
                </a:solidFill>
              </a:rPr>
              <a:pPr defTabSz="914400">
                <a:defRPr/>
              </a:pPr>
              <a:t>168</a:t>
            </a:fld>
            <a:endParaRPr lang="en-US" altLang="zh-CN">
              <a:solidFill>
                <a:prstClr val="black">
                  <a:tint val="75000"/>
                </a:prstClr>
              </a:solidFill>
            </a:endParaRPr>
          </a:p>
        </p:txBody>
      </p:sp>
      <p:sp>
        <p:nvSpPr>
          <p:cNvPr id="6" name="标题 1"/>
          <p:cNvSpPr>
            <a:spLocks noGrp="1"/>
          </p:cNvSpPr>
          <p:nvPr>
            <p:ph type="title"/>
          </p:nvPr>
        </p:nvSpPr>
        <p:spPr>
          <a:xfrm>
            <a:off x="1097508" y="911315"/>
            <a:ext cx="2723866" cy="748992"/>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r>
              <a:rPr lang="zh-CN" altLang="en-US" sz="4000" dirty="0">
                <a:solidFill>
                  <a:srgbClr val="5B9BD5">
                    <a:lumMod val="75000"/>
                  </a:srgbClr>
                </a:solidFill>
                <a:latin typeface="微软雅黑" panose="020B0503020204020204" pitchFamily="34" charset="-122"/>
                <a:ea typeface="微软雅黑" panose="020B0503020204020204" pitchFamily="34" charset="-122"/>
              </a:rPr>
              <a:t>哈希函数</a:t>
            </a:r>
          </a:p>
        </p:txBody>
      </p:sp>
    </p:spTree>
    <p:extLst>
      <p:ext uri="{BB962C8B-B14F-4D97-AF65-F5344CB8AC3E}">
        <p14:creationId xmlns:p14="http://schemas.microsoft.com/office/powerpoint/2010/main" val="891937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0211">
                                            <p:txEl>
                                              <p:pRg st="1" end="1"/>
                                            </p:txEl>
                                          </p:spTgt>
                                        </p:tgtEl>
                                        <p:attrNameLst>
                                          <p:attrName>style.visibility</p:attrName>
                                        </p:attrNameLst>
                                      </p:cBhvr>
                                      <p:to>
                                        <p:strVal val="visible"/>
                                      </p:to>
                                    </p:set>
                                    <p:animEffect transition="in" filter="wipe(left)">
                                      <p:cBhvr>
                                        <p:cTn id="7" dur="500"/>
                                        <p:tgtEl>
                                          <p:spTgt spid="350211">
                                            <p:txEl>
                                              <p:pRg st="1" end="1"/>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50211">
                                            <p:txEl>
                                              <p:pRg st="2" end="2"/>
                                            </p:txEl>
                                          </p:spTgt>
                                        </p:tgtEl>
                                        <p:attrNameLst>
                                          <p:attrName>style.visibility</p:attrName>
                                        </p:attrNameLst>
                                      </p:cBhvr>
                                      <p:to>
                                        <p:strVal val="visible"/>
                                      </p:to>
                                    </p:set>
                                    <p:animEffect transition="in" filter="wipe(left)">
                                      <p:cBhvr>
                                        <p:cTn id="11" dur="500"/>
                                        <p:tgtEl>
                                          <p:spTgt spid="350211">
                                            <p:txEl>
                                              <p:pRg st="2" end="2"/>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0211">
                                            <p:txEl>
                                              <p:pRg st="3" end="3"/>
                                            </p:txEl>
                                          </p:spTgt>
                                        </p:tgtEl>
                                        <p:attrNameLst>
                                          <p:attrName>style.visibility</p:attrName>
                                        </p:attrNameLst>
                                      </p:cBhvr>
                                      <p:to>
                                        <p:strVal val="visible"/>
                                      </p:to>
                                    </p:set>
                                    <p:animEffect transition="in" filter="wipe(left)">
                                      <p:cBhvr>
                                        <p:cTn id="15" dur="500"/>
                                        <p:tgtEl>
                                          <p:spTgt spid="350211">
                                            <p:txEl>
                                              <p:pRg st="3" end="3"/>
                                            </p:txEl>
                                          </p:spTgt>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350211">
                                            <p:txEl>
                                              <p:pRg st="4" end="4"/>
                                            </p:txEl>
                                          </p:spTgt>
                                        </p:tgtEl>
                                        <p:attrNameLst>
                                          <p:attrName>style.visibility</p:attrName>
                                        </p:attrNameLst>
                                      </p:cBhvr>
                                      <p:to>
                                        <p:strVal val="visible"/>
                                      </p:to>
                                    </p:set>
                                    <p:animEffect transition="in" filter="wipe(left)">
                                      <p:cBhvr>
                                        <p:cTn id="19" dur="500"/>
                                        <p:tgtEl>
                                          <p:spTgt spid="350211">
                                            <p:txEl>
                                              <p:pRg st="4" end="4"/>
                                            </p:txEl>
                                          </p:spTgt>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350211">
                                            <p:txEl>
                                              <p:pRg st="5" end="5"/>
                                            </p:txEl>
                                          </p:spTgt>
                                        </p:tgtEl>
                                        <p:attrNameLst>
                                          <p:attrName>style.visibility</p:attrName>
                                        </p:attrNameLst>
                                      </p:cBhvr>
                                      <p:to>
                                        <p:strVal val="visible"/>
                                      </p:to>
                                    </p:set>
                                    <p:animEffect transition="in" filter="wipe(left)">
                                      <p:cBhvr>
                                        <p:cTn id="23" dur="500"/>
                                        <p:tgtEl>
                                          <p:spTgt spid="350211">
                                            <p:txEl>
                                              <p:pRg st="5" end="5"/>
                                            </p:txEl>
                                          </p:spTgt>
                                        </p:tgtEl>
                                      </p:cBhvr>
                                    </p:animEffect>
                                  </p:childTnLst>
                                </p:cTn>
                              </p:par>
                            </p:childTnLst>
                          </p:cTn>
                        </p:par>
                        <p:par>
                          <p:cTn id="24" fill="hold" nodeType="afterGroup">
                            <p:stCondLst>
                              <p:cond delay="2500"/>
                            </p:stCondLst>
                            <p:childTnLst>
                              <p:par>
                                <p:cTn id="25" presetID="22" presetClass="entr" presetSubtype="8" fill="hold" nodeType="afterEffect">
                                  <p:stCondLst>
                                    <p:cond delay="0"/>
                                  </p:stCondLst>
                                  <p:childTnLst>
                                    <p:set>
                                      <p:cBhvr>
                                        <p:cTn id="26" dur="1" fill="hold">
                                          <p:stCondLst>
                                            <p:cond delay="0"/>
                                          </p:stCondLst>
                                        </p:cTn>
                                        <p:tgtEl>
                                          <p:spTgt spid="350211">
                                            <p:txEl>
                                              <p:pRg st="6" end="6"/>
                                            </p:txEl>
                                          </p:spTgt>
                                        </p:tgtEl>
                                        <p:attrNameLst>
                                          <p:attrName>style.visibility</p:attrName>
                                        </p:attrNameLst>
                                      </p:cBhvr>
                                      <p:to>
                                        <p:strVal val="visible"/>
                                      </p:to>
                                    </p:set>
                                    <p:animEffect transition="in" filter="wipe(left)">
                                      <p:cBhvr>
                                        <p:cTn id="27" dur="500"/>
                                        <p:tgtEl>
                                          <p:spTgt spid="3502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51235" name="Group 3"/>
          <p:cNvGraphicFramePr>
            <a:graphicFrameLocks noGrp="1"/>
          </p:cNvGraphicFramePr>
          <p:nvPr>
            <p:ph sz="half" idx="2"/>
            <p:extLst/>
          </p:nvPr>
        </p:nvGraphicFramePr>
        <p:xfrm>
          <a:off x="1924338" y="2645491"/>
          <a:ext cx="8052176" cy="1266825"/>
        </p:xfrm>
        <a:graphic>
          <a:graphicData uri="http://schemas.openxmlformats.org/drawingml/2006/table">
            <a:tbl>
              <a:tblPr/>
              <a:tblGrid>
                <a:gridCol w="1129441">
                  <a:extLst>
                    <a:ext uri="{9D8B030D-6E8A-4147-A177-3AD203B41FA5}">
                      <a16:colId xmlns:a16="http://schemas.microsoft.com/office/drawing/2014/main" val="20000"/>
                    </a:ext>
                  </a:extLst>
                </a:gridCol>
                <a:gridCol w="1131012">
                  <a:extLst>
                    <a:ext uri="{9D8B030D-6E8A-4147-A177-3AD203B41FA5}">
                      <a16:colId xmlns:a16="http://schemas.microsoft.com/office/drawing/2014/main" val="20001"/>
                    </a:ext>
                  </a:extLst>
                </a:gridCol>
                <a:gridCol w="1131012">
                  <a:extLst>
                    <a:ext uri="{9D8B030D-6E8A-4147-A177-3AD203B41FA5}">
                      <a16:colId xmlns:a16="http://schemas.microsoft.com/office/drawing/2014/main" val="20002"/>
                    </a:ext>
                  </a:extLst>
                </a:gridCol>
                <a:gridCol w="1129442">
                  <a:extLst>
                    <a:ext uri="{9D8B030D-6E8A-4147-A177-3AD203B41FA5}">
                      <a16:colId xmlns:a16="http://schemas.microsoft.com/office/drawing/2014/main" val="20003"/>
                    </a:ext>
                  </a:extLst>
                </a:gridCol>
                <a:gridCol w="1132581">
                  <a:extLst>
                    <a:ext uri="{9D8B030D-6E8A-4147-A177-3AD203B41FA5}">
                      <a16:colId xmlns:a16="http://schemas.microsoft.com/office/drawing/2014/main" val="20004"/>
                    </a:ext>
                  </a:extLst>
                </a:gridCol>
                <a:gridCol w="1131012">
                  <a:extLst>
                    <a:ext uri="{9D8B030D-6E8A-4147-A177-3AD203B41FA5}">
                      <a16:colId xmlns:a16="http://schemas.microsoft.com/office/drawing/2014/main" val="20005"/>
                    </a:ext>
                  </a:extLst>
                </a:gridCol>
                <a:gridCol w="1267676">
                  <a:extLst>
                    <a:ext uri="{9D8B030D-6E8A-4147-A177-3AD203B41FA5}">
                      <a16:colId xmlns:a16="http://schemas.microsoft.com/office/drawing/2014/main" val="20006"/>
                    </a:ext>
                  </a:extLst>
                </a:gridCol>
              </a:tblGrid>
              <a:tr h="422672">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哈希地址</a:t>
                      </a:r>
                      <a:endParaRPr kumimoji="0" lang="zh-CN" altLang="pt-BR"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a:t>
                      </a:r>
                      <a:endParaRPr kumimoji="0" lang="pt-BR"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02</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03</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481">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出生年份</a:t>
                      </a:r>
                      <a:endParaRPr kumimoji="0" lang="zh-CN" altLang="pt-BR"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1949</a:t>
                      </a:r>
                      <a:endParaRPr kumimoji="0" lang="pt-BR"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1950</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1951</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1970</a:t>
                      </a:r>
                      <a:endParaRPr kumimoji="0" lang="pt-BR"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2672">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出生人数</a:t>
                      </a:r>
                      <a:endParaRPr kumimoji="0" lang="zh-CN" altLang="pt-BR"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8" name="灯片编号占位符 6"/>
          <p:cNvSpPr>
            <a:spLocks noGrp="1"/>
          </p:cNvSpPr>
          <p:nvPr>
            <p:ph type="sldNum" sz="quarter" idx="12"/>
          </p:nvPr>
        </p:nvSpPr>
        <p:spPr/>
        <p:txBody>
          <a:bodyPr/>
          <a:lstStyle/>
          <a:p>
            <a:pPr defTabSz="914400">
              <a:defRPr/>
            </a:pPr>
            <a:fld id="{C0BC3FA6-A463-4756-BBFA-DFE14C70F004}" type="slidenum">
              <a:rPr lang="en-US" altLang="zh-CN">
                <a:solidFill>
                  <a:prstClr val="black">
                    <a:tint val="75000"/>
                  </a:prstClr>
                </a:solidFill>
              </a:rPr>
              <a:pPr defTabSz="914400">
                <a:defRPr/>
              </a:pPr>
              <a:t>169</a:t>
            </a:fld>
            <a:endParaRPr lang="en-US" altLang="zh-CN">
              <a:solidFill>
                <a:prstClr val="black">
                  <a:tint val="75000"/>
                </a:prstClr>
              </a:solidFill>
            </a:endParaRPr>
          </a:p>
        </p:txBody>
      </p:sp>
      <p:sp>
        <p:nvSpPr>
          <p:cNvPr id="351269" name="Rectangle 37"/>
          <p:cNvSpPr>
            <a:spLocks noChangeArrowheads="1"/>
          </p:cNvSpPr>
          <p:nvPr/>
        </p:nvSpPr>
        <p:spPr bwMode="auto">
          <a:xfrm>
            <a:off x="3081758" y="4670207"/>
            <a:ext cx="4812984" cy="584775"/>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spAutoFit/>
          </a:bodyPr>
          <a:lstStyle/>
          <a:p>
            <a:pPr defTabSz="914400" eaLnBrk="0" hangingPunct="0">
              <a:defRPr/>
            </a:pPr>
            <a:r>
              <a:rPr lang="en-US" altLang="zh-CN" sz="3200" dirty="0">
                <a:solidFill>
                  <a:prstClr val="black"/>
                </a:solidFill>
              </a:rPr>
              <a:t>H</a:t>
            </a:r>
            <a:r>
              <a:rPr lang="zh-CN" altLang="en-US" sz="3200" dirty="0">
                <a:solidFill>
                  <a:prstClr val="black"/>
                </a:solidFill>
              </a:rPr>
              <a:t>（</a:t>
            </a:r>
            <a:r>
              <a:rPr lang="en-US" altLang="zh-CN" sz="3200" dirty="0">
                <a:solidFill>
                  <a:prstClr val="black"/>
                </a:solidFill>
              </a:rPr>
              <a:t>key</a:t>
            </a:r>
            <a:r>
              <a:rPr lang="zh-CN" altLang="en-US" sz="3200" dirty="0">
                <a:solidFill>
                  <a:prstClr val="black"/>
                </a:solidFill>
              </a:rPr>
              <a:t>）</a:t>
            </a:r>
            <a:r>
              <a:rPr lang="en-US" altLang="zh-CN" sz="3200" dirty="0">
                <a:solidFill>
                  <a:prstClr val="black"/>
                </a:solidFill>
              </a:rPr>
              <a:t>=key +</a:t>
            </a:r>
            <a:r>
              <a:rPr lang="zh-CN" altLang="en-US" sz="3200" dirty="0">
                <a:solidFill>
                  <a:prstClr val="black"/>
                </a:solidFill>
              </a:rPr>
              <a:t>（</a:t>
            </a:r>
            <a:r>
              <a:rPr lang="en-US" altLang="zh-CN" sz="3200" dirty="0">
                <a:solidFill>
                  <a:prstClr val="black"/>
                </a:solidFill>
              </a:rPr>
              <a:t>-1948</a:t>
            </a:r>
            <a:r>
              <a:rPr lang="zh-CN" altLang="en-US" sz="3200" dirty="0">
                <a:solidFill>
                  <a:prstClr val="black"/>
                </a:solidFill>
              </a:rPr>
              <a:t>） </a:t>
            </a:r>
          </a:p>
        </p:txBody>
      </p:sp>
      <p:sp>
        <p:nvSpPr>
          <p:cNvPr id="3" name="矩形 2"/>
          <p:cNvSpPr/>
          <p:nvPr/>
        </p:nvSpPr>
        <p:spPr>
          <a:xfrm>
            <a:off x="511989" y="1414962"/>
            <a:ext cx="6853159" cy="6463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defTabSz="914400">
              <a:lnSpc>
                <a:spcPct val="90000"/>
              </a:lnSpc>
              <a:spcBef>
                <a:spcPct val="0"/>
              </a:spcBef>
              <a:defRPr/>
            </a:pPr>
            <a:r>
              <a:rPr lang="zh-CN" altLang="en-US" sz="3200" dirty="0">
                <a:solidFill>
                  <a:srgbClr val="5B9BD5">
                    <a:lumMod val="75000"/>
                  </a:srgbClr>
                </a:solidFill>
                <a:latin typeface="微软雅黑" panose="020B0503020204020204" pitchFamily="34" charset="-122"/>
                <a:ea typeface="微软雅黑" panose="020B0503020204020204" pitchFamily="34" charset="-122"/>
              </a:rPr>
              <a:t>解放后每年出生人数的统计：</a:t>
            </a:r>
          </a:p>
        </p:txBody>
      </p:sp>
      <p:sp>
        <p:nvSpPr>
          <p:cNvPr id="4" name="矩形 3"/>
          <p:cNvSpPr/>
          <p:nvPr/>
        </p:nvSpPr>
        <p:spPr>
          <a:xfrm>
            <a:off x="3081758" y="2645491"/>
            <a:ext cx="6894756" cy="40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9698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51235"/>
                                        </p:tgtEl>
                                        <p:attrNameLst>
                                          <p:attrName>style.visibility</p:attrName>
                                        </p:attrNameLst>
                                      </p:cBhvr>
                                      <p:to>
                                        <p:strVal val="visible"/>
                                      </p:to>
                                    </p:set>
                                    <p:animEffect transition="in" filter="box(out)">
                                      <p:cBhvr>
                                        <p:cTn id="7" dur="500"/>
                                        <p:tgtEl>
                                          <p:spTgt spid="351235"/>
                                        </p:tgtEl>
                                      </p:cBhvr>
                                    </p:animEffect>
                                  </p:childTnLst>
                                </p:cTn>
                              </p:par>
                              <p:par>
                                <p:cTn id="8" presetID="1" presetClass="entr" presetSubtype="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0"/>
                                        <p:tgtEl>
                                          <p:spTgt spid="4"/>
                                        </p:tgtEl>
                                        <p:attrNameLst>
                                          <p:attrName>ppt_y</p:attrName>
                                        </p:attrNameLst>
                                      </p:cBhvr>
                                      <p:tavLst>
                                        <p:tav tm="0">
                                          <p:val>
                                            <p:strVal val="ppt_y"/>
                                          </p:val>
                                        </p:tav>
                                        <p:tav tm="100000">
                                          <p:val>
                                            <p:strVal val="ppt_y+.1"/>
                                          </p:val>
                                        </p:tav>
                                      </p:tavLst>
                                    </p:anim>
                                    <p:set>
                                      <p:cBhvr>
                                        <p:cTn id="16" dur="1" fill="hold">
                                          <p:stCondLst>
                                            <p:cond delay="9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351269"/>
                                        </p:tgtEl>
                                        <p:attrNameLst>
                                          <p:attrName>style.visibility</p:attrName>
                                        </p:attrNameLst>
                                      </p:cBhvr>
                                      <p:to>
                                        <p:strVal val="visible"/>
                                      </p:to>
                                    </p:set>
                                    <p:animEffect transition="in" filter="barn(outVertical)">
                                      <p:cBhvr>
                                        <p:cTn id="21" dur="500"/>
                                        <p:tgtEl>
                                          <p:spTgt spid="35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69" grpId="0" animBg="1"/>
      <p:bldP spid="4" grpId="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3604798" y="2931114"/>
            <a:ext cx="3430939" cy="790014"/>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altLang="zh-CN" sz="3200" dirty="0">
                <a:ln>
                  <a:noFill/>
                </a:ln>
                <a:solidFill>
                  <a:srgbClr val="5B9BD5">
                    <a:lumMod val="75000"/>
                  </a:srgbClr>
                </a:solidFill>
                <a:latin typeface="微软雅黑" panose="020B0503020204020204" pitchFamily="34" charset="-122"/>
                <a:ea typeface="微软雅黑" panose="020B0503020204020204" pitchFamily="34" charset="-122"/>
              </a:rPr>
              <a:t>2.2 </a:t>
            </a:r>
            <a:r>
              <a:rPr lang="zh-CN" altLang="en-US" sz="3200" dirty="0">
                <a:ln>
                  <a:noFill/>
                </a:ln>
                <a:solidFill>
                  <a:srgbClr val="5B9BD5">
                    <a:lumMod val="75000"/>
                  </a:srgbClr>
                </a:solidFill>
                <a:latin typeface="微软雅黑" panose="020B0503020204020204" pitchFamily="34" charset="-122"/>
                <a:ea typeface="微软雅黑" panose="020B0503020204020204" pitchFamily="34" charset="-122"/>
              </a:rPr>
              <a:t>基础知识</a:t>
            </a:r>
          </a:p>
        </p:txBody>
      </p:sp>
    </p:spTree>
    <p:extLst>
      <p:ext uri="{BB962C8B-B14F-4D97-AF65-F5344CB8AC3E}">
        <p14:creationId xmlns:p14="http://schemas.microsoft.com/office/powerpoint/2010/main" val="22220606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1234" name="Rectangle 2"/>
          <p:cNvSpPr>
            <a:spLocks noGrp="1" noChangeArrowheads="1"/>
          </p:cNvSpPr>
          <p:nvPr>
            <p:ph type="body" sz="half" idx="1"/>
          </p:nvPr>
        </p:nvSpPr>
        <p:spPr>
          <a:xfrm>
            <a:off x="1370284" y="1811954"/>
            <a:ext cx="9416951" cy="1825763"/>
          </a:xfrm>
        </p:spPr>
        <p:txBody>
          <a:bodyPr>
            <a:normAutofit/>
          </a:bodyPr>
          <a:lstStyle/>
          <a:p>
            <a:pPr marL="400050" indent="-400050">
              <a:lnSpc>
                <a:spcPct val="110000"/>
              </a:lnSpc>
            </a:pPr>
            <a:r>
              <a:rPr lang="zh-CN" altLang="en-US" sz="2600" dirty="0">
                <a:latin typeface="微软雅黑" panose="020B0503020204020204" pitchFamily="34" charset="-122"/>
                <a:ea typeface="微软雅黑" panose="020B0503020204020204" pitchFamily="34" charset="-122"/>
              </a:rPr>
              <a:t>取关键字本身或关键字的某个线性函数值作为哈希地址，</a:t>
            </a:r>
          </a:p>
          <a:p>
            <a:pPr marL="400050" indent="-400050">
              <a:lnSpc>
                <a:spcPct val="110000"/>
              </a:lnSpc>
            </a:pPr>
            <a:r>
              <a:rPr lang="zh-CN" altLang="en-US" sz="2600" dirty="0">
                <a:latin typeface="微软雅黑" panose="020B0503020204020204" pitchFamily="34" charset="-122"/>
                <a:ea typeface="微软雅黑" panose="020B0503020204020204" pitchFamily="34" charset="-122"/>
              </a:rPr>
              <a:t>即：</a:t>
            </a:r>
            <a:r>
              <a:rPr lang="en-US" altLang="zh-CN" sz="2600" dirty="0">
                <a:latin typeface="微软雅黑" panose="020B0503020204020204" pitchFamily="34" charset="-122"/>
                <a:ea typeface="微软雅黑" panose="020B0503020204020204" pitchFamily="34" charset="-122"/>
              </a:rPr>
              <a:t>H</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key</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=key</a:t>
            </a:r>
          </a:p>
          <a:p>
            <a:pPr marL="400050" indent="-400050">
              <a:lnSpc>
                <a:spcPct val="110000"/>
              </a:lnSpc>
            </a:pPr>
            <a:r>
              <a:rPr lang="zh-CN" altLang="en-US" sz="2600" dirty="0">
                <a:latin typeface="微软雅黑" panose="020B0503020204020204" pitchFamily="34" charset="-122"/>
                <a:ea typeface="微软雅黑" panose="020B0503020204020204" pitchFamily="34" charset="-122"/>
              </a:rPr>
              <a:t>或   </a:t>
            </a:r>
            <a:r>
              <a:rPr lang="en-US" altLang="zh-CN" sz="2600" dirty="0">
                <a:latin typeface="微软雅黑" panose="020B0503020204020204" pitchFamily="34" charset="-122"/>
                <a:ea typeface="微软雅黑" panose="020B0503020204020204" pitchFamily="34" charset="-122"/>
              </a:rPr>
              <a:t>H</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key</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=a* </a:t>
            </a:r>
            <a:r>
              <a:rPr lang="en-US" altLang="zh-CN" sz="2600" dirty="0" err="1">
                <a:latin typeface="微软雅黑" panose="020B0503020204020204" pitchFamily="34" charset="-122"/>
                <a:ea typeface="微软雅黑" panose="020B0503020204020204" pitchFamily="34" charset="-122"/>
              </a:rPr>
              <a:t>key+b</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a</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b</a:t>
            </a:r>
            <a:r>
              <a:rPr lang="zh-CN" altLang="en-US" sz="2600" dirty="0">
                <a:latin typeface="微软雅黑" panose="020B0503020204020204" pitchFamily="34" charset="-122"/>
                <a:ea typeface="微软雅黑" panose="020B0503020204020204" pitchFamily="34" charset="-122"/>
              </a:rPr>
              <a:t>为常数）。</a:t>
            </a:r>
          </a:p>
          <a:p>
            <a:pPr marL="400050" indent="-400050">
              <a:lnSpc>
                <a:spcPct val="110000"/>
              </a:lnSpc>
            </a:pPr>
            <a:endParaRPr lang="zh-CN" altLang="en-US" sz="2600" dirty="0">
              <a:latin typeface="微软雅黑" panose="020B0503020204020204" pitchFamily="34" charset="-122"/>
              <a:ea typeface="微软雅黑" panose="020B0503020204020204" pitchFamily="34" charset="-122"/>
            </a:endParaRPr>
          </a:p>
        </p:txBody>
      </p:sp>
      <p:sp>
        <p:nvSpPr>
          <p:cNvPr id="2" name="矩形 1"/>
          <p:cNvSpPr/>
          <p:nvPr/>
        </p:nvSpPr>
        <p:spPr>
          <a:xfrm>
            <a:off x="1518092" y="984510"/>
            <a:ext cx="3775393" cy="6463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fontScale="92500"/>
          </a:bodyPr>
          <a:lstStyle/>
          <a:p>
            <a:pPr algn="ctr" defTabSz="914400">
              <a:lnSpc>
                <a:spcPct val="90000"/>
              </a:lnSpc>
              <a:spcBef>
                <a:spcPct val="0"/>
              </a:spcBef>
              <a:defRPr/>
            </a:pPr>
            <a:r>
              <a:rPr lang="en-US" altLang="zh-CN" sz="4000" dirty="0">
                <a:solidFill>
                  <a:srgbClr val="5B9BD5">
                    <a:lumMod val="75000"/>
                  </a:srgbClr>
                </a:solidFill>
                <a:latin typeface="微软雅黑" panose="020B0503020204020204" pitchFamily="34" charset="-122"/>
                <a:ea typeface="微软雅黑" panose="020B0503020204020204" pitchFamily="34" charset="-122"/>
              </a:rPr>
              <a:t>1</a:t>
            </a:r>
            <a:r>
              <a:rPr lang="zh-CN" altLang="en-US" sz="4000" dirty="0">
                <a:solidFill>
                  <a:srgbClr val="5B9BD5">
                    <a:lumMod val="75000"/>
                  </a:srgbClr>
                </a:solidFill>
                <a:latin typeface="微软雅黑" panose="020B0503020204020204" pitchFamily="34" charset="-122"/>
                <a:ea typeface="微软雅黑" panose="020B0503020204020204" pitchFamily="34" charset="-122"/>
              </a:rPr>
              <a:t>）直接哈希函数：</a:t>
            </a:r>
          </a:p>
        </p:txBody>
      </p:sp>
      <p:graphicFrame>
        <p:nvGraphicFramePr>
          <p:cNvPr id="10" name="Group 3"/>
          <p:cNvGraphicFramePr>
            <a:graphicFrameLocks noGrp="1"/>
          </p:cNvGraphicFramePr>
          <p:nvPr>
            <p:ph sz="half" idx="2"/>
            <p:extLst/>
          </p:nvPr>
        </p:nvGraphicFramePr>
        <p:xfrm>
          <a:off x="1473961" y="4375353"/>
          <a:ext cx="8052176" cy="1266825"/>
        </p:xfrm>
        <a:graphic>
          <a:graphicData uri="http://schemas.openxmlformats.org/drawingml/2006/table">
            <a:tbl>
              <a:tblPr/>
              <a:tblGrid>
                <a:gridCol w="1129441">
                  <a:extLst>
                    <a:ext uri="{9D8B030D-6E8A-4147-A177-3AD203B41FA5}">
                      <a16:colId xmlns:a16="http://schemas.microsoft.com/office/drawing/2014/main" val="20000"/>
                    </a:ext>
                  </a:extLst>
                </a:gridCol>
                <a:gridCol w="1131012">
                  <a:extLst>
                    <a:ext uri="{9D8B030D-6E8A-4147-A177-3AD203B41FA5}">
                      <a16:colId xmlns:a16="http://schemas.microsoft.com/office/drawing/2014/main" val="20001"/>
                    </a:ext>
                  </a:extLst>
                </a:gridCol>
                <a:gridCol w="1131012">
                  <a:extLst>
                    <a:ext uri="{9D8B030D-6E8A-4147-A177-3AD203B41FA5}">
                      <a16:colId xmlns:a16="http://schemas.microsoft.com/office/drawing/2014/main" val="20002"/>
                    </a:ext>
                  </a:extLst>
                </a:gridCol>
                <a:gridCol w="1129442">
                  <a:extLst>
                    <a:ext uri="{9D8B030D-6E8A-4147-A177-3AD203B41FA5}">
                      <a16:colId xmlns:a16="http://schemas.microsoft.com/office/drawing/2014/main" val="20003"/>
                    </a:ext>
                  </a:extLst>
                </a:gridCol>
                <a:gridCol w="1132581">
                  <a:extLst>
                    <a:ext uri="{9D8B030D-6E8A-4147-A177-3AD203B41FA5}">
                      <a16:colId xmlns:a16="http://schemas.microsoft.com/office/drawing/2014/main" val="20004"/>
                    </a:ext>
                  </a:extLst>
                </a:gridCol>
                <a:gridCol w="1131012">
                  <a:extLst>
                    <a:ext uri="{9D8B030D-6E8A-4147-A177-3AD203B41FA5}">
                      <a16:colId xmlns:a16="http://schemas.microsoft.com/office/drawing/2014/main" val="20005"/>
                    </a:ext>
                  </a:extLst>
                </a:gridCol>
                <a:gridCol w="1267676">
                  <a:extLst>
                    <a:ext uri="{9D8B030D-6E8A-4147-A177-3AD203B41FA5}">
                      <a16:colId xmlns:a16="http://schemas.microsoft.com/office/drawing/2014/main" val="20006"/>
                    </a:ext>
                  </a:extLst>
                </a:gridCol>
              </a:tblGrid>
              <a:tr h="422672">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哈希地址</a:t>
                      </a:r>
                      <a:endParaRPr kumimoji="0" lang="zh-CN" altLang="pt-BR"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a:t>
                      </a:r>
                      <a:endParaRPr kumimoji="0" lang="pt-BR"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02</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03</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481">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出生年份</a:t>
                      </a:r>
                      <a:endParaRPr kumimoji="0" lang="zh-CN" altLang="pt-BR"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1949</a:t>
                      </a:r>
                      <a:endParaRPr kumimoji="0" lang="pt-BR"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1950</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1951</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1970</a:t>
                      </a:r>
                      <a:endParaRPr kumimoji="0" lang="pt-BR"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2672">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出生人数</a:t>
                      </a:r>
                      <a:endParaRPr kumimoji="0" lang="zh-CN" altLang="pt-BR"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pt-BR"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13500" marR="13500" marT="35100" marB="35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 name="Rectangle 37"/>
          <p:cNvSpPr>
            <a:spLocks noChangeArrowheads="1"/>
          </p:cNvSpPr>
          <p:nvPr/>
        </p:nvSpPr>
        <p:spPr bwMode="auto">
          <a:xfrm>
            <a:off x="3405789" y="5874556"/>
            <a:ext cx="4188519" cy="52322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spAutoFit/>
          </a:bodyPr>
          <a:lstStyle/>
          <a:p>
            <a:pPr defTabSz="914400" eaLnBrk="0" hangingPunct="0">
              <a:defRPr/>
            </a:pPr>
            <a:r>
              <a:rPr lang="en-US" altLang="zh-CN" sz="2800" dirty="0">
                <a:solidFill>
                  <a:prstClr val="black"/>
                </a:solidFill>
              </a:rPr>
              <a:t>H</a:t>
            </a:r>
            <a:r>
              <a:rPr lang="zh-CN" altLang="en-US" sz="2800" dirty="0">
                <a:solidFill>
                  <a:prstClr val="black"/>
                </a:solidFill>
              </a:rPr>
              <a:t>（</a:t>
            </a:r>
            <a:r>
              <a:rPr lang="en-US" altLang="zh-CN" sz="2800" dirty="0">
                <a:solidFill>
                  <a:prstClr val="black"/>
                </a:solidFill>
              </a:rPr>
              <a:t>key</a:t>
            </a:r>
            <a:r>
              <a:rPr lang="zh-CN" altLang="en-US" sz="2800" dirty="0">
                <a:solidFill>
                  <a:prstClr val="black"/>
                </a:solidFill>
              </a:rPr>
              <a:t>）</a:t>
            </a:r>
            <a:r>
              <a:rPr lang="en-US" altLang="zh-CN" sz="2800" dirty="0">
                <a:solidFill>
                  <a:prstClr val="black"/>
                </a:solidFill>
              </a:rPr>
              <a:t>=key +</a:t>
            </a:r>
            <a:r>
              <a:rPr lang="zh-CN" altLang="en-US" sz="2800" dirty="0">
                <a:solidFill>
                  <a:prstClr val="black"/>
                </a:solidFill>
              </a:rPr>
              <a:t>（</a:t>
            </a:r>
            <a:r>
              <a:rPr lang="en-US" altLang="zh-CN" sz="2800" dirty="0">
                <a:solidFill>
                  <a:prstClr val="black"/>
                </a:solidFill>
              </a:rPr>
              <a:t>-1948</a:t>
            </a:r>
            <a:r>
              <a:rPr lang="zh-CN" altLang="en-US" sz="2800" dirty="0">
                <a:solidFill>
                  <a:prstClr val="black"/>
                </a:solidFill>
              </a:rPr>
              <a:t>） </a:t>
            </a:r>
          </a:p>
        </p:txBody>
      </p:sp>
      <p:sp>
        <p:nvSpPr>
          <p:cNvPr id="12" name="矩形 11"/>
          <p:cNvSpPr/>
          <p:nvPr/>
        </p:nvSpPr>
        <p:spPr>
          <a:xfrm>
            <a:off x="2631381" y="4375353"/>
            <a:ext cx="6894756" cy="40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3" name="矩形 12"/>
          <p:cNvSpPr/>
          <p:nvPr/>
        </p:nvSpPr>
        <p:spPr>
          <a:xfrm>
            <a:off x="1194377" y="3603664"/>
            <a:ext cx="5179128" cy="6463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defTabSz="914400">
              <a:lnSpc>
                <a:spcPct val="90000"/>
              </a:lnSpc>
              <a:spcBef>
                <a:spcPct val="0"/>
              </a:spcBef>
              <a:defRPr/>
            </a:pPr>
            <a:r>
              <a:rPr lang="zh-CN" altLang="en-US" sz="2800" dirty="0">
                <a:solidFill>
                  <a:srgbClr val="5B9BD5">
                    <a:lumMod val="75000"/>
                  </a:srgbClr>
                </a:solidFill>
                <a:latin typeface="微软雅黑" panose="020B0503020204020204" pitchFamily="34" charset="-122"/>
                <a:ea typeface="微软雅黑" panose="020B0503020204020204" pitchFamily="34" charset="-122"/>
              </a:rPr>
              <a:t>解放后每年出生人数的统计：</a:t>
            </a:r>
          </a:p>
        </p:txBody>
      </p:sp>
    </p:spTree>
    <p:extLst>
      <p:ext uri="{BB962C8B-B14F-4D97-AF65-F5344CB8AC3E}">
        <p14:creationId xmlns:p14="http://schemas.microsoft.com/office/powerpoint/2010/main" val="222162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1234">
                                            <p:txEl>
                                              <p:pRg st="0" end="0"/>
                                            </p:txEl>
                                          </p:spTgt>
                                        </p:tgtEl>
                                        <p:attrNameLst>
                                          <p:attrName>style.visibility</p:attrName>
                                        </p:attrNameLst>
                                      </p:cBhvr>
                                      <p:to>
                                        <p:strVal val="visible"/>
                                      </p:to>
                                    </p:set>
                                    <p:animEffect transition="in" filter="fade">
                                      <p:cBhvr>
                                        <p:cTn id="10" dur="500"/>
                                        <p:tgtEl>
                                          <p:spTgt spid="35123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1234">
                                            <p:txEl>
                                              <p:pRg st="1" end="1"/>
                                            </p:txEl>
                                          </p:spTgt>
                                        </p:tgtEl>
                                        <p:attrNameLst>
                                          <p:attrName>style.visibility</p:attrName>
                                        </p:attrNameLst>
                                      </p:cBhvr>
                                      <p:to>
                                        <p:strVal val="visible"/>
                                      </p:to>
                                    </p:set>
                                    <p:animEffect transition="in" filter="fade">
                                      <p:cBhvr>
                                        <p:cTn id="15" dur="500"/>
                                        <p:tgtEl>
                                          <p:spTgt spid="35123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1234">
                                            <p:txEl>
                                              <p:pRg st="2" end="2"/>
                                            </p:txEl>
                                          </p:spTgt>
                                        </p:tgtEl>
                                        <p:attrNameLst>
                                          <p:attrName>style.visibility</p:attrName>
                                        </p:attrNameLst>
                                      </p:cBhvr>
                                      <p:to>
                                        <p:strVal val="visible"/>
                                      </p:to>
                                    </p:set>
                                    <p:animEffect transition="in" filter="fade">
                                      <p:cBhvr>
                                        <p:cTn id="20" dur="500"/>
                                        <p:tgtEl>
                                          <p:spTgt spid="3512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build="p"/>
      <p:bldP spid="2" grpId="0"/>
    </p:bld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53283" name="Object 3"/>
          <p:cNvGraphicFramePr>
            <a:graphicFrameLocks noGrp="1" noChangeAspect="1"/>
          </p:cNvGraphicFramePr>
          <p:nvPr>
            <p:ph sz="half" idx="2"/>
            <p:extLst/>
          </p:nvPr>
        </p:nvGraphicFramePr>
        <p:xfrm>
          <a:off x="900752" y="1665026"/>
          <a:ext cx="3807725" cy="3870418"/>
        </p:xfrm>
        <a:graphic>
          <a:graphicData uri="http://schemas.openxmlformats.org/presentationml/2006/ole">
            <mc:AlternateContent xmlns:mc="http://schemas.openxmlformats.org/markup-compatibility/2006">
              <mc:Choice xmlns:v="urn:schemas-microsoft-com:vml" Requires="v">
                <p:oleObj spid="_x0000_s69703" name="文档" r:id="rId4" imgW="2140458" imgH="1887093" progId="Word.Document.8">
                  <p:embed/>
                </p:oleObj>
              </mc:Choice>
              <mc:Fallback>
                <p:oleObj name="文档" r:id="rId4" imgW="2140458" imgH="1887093"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752" y="1665026"/>
                        <a:ext cx="3807725" cy="387041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noFill/>
                      </a:ln>
                      <a:effectLst/>
                      <a:extLst/>
                    </p:spPr>
                  </p:pic>
                </p:oleObj>
              </mc:Fallback>
            </mc:AlternateContent>
          </a:graphicData>
        </a:graphic>
      </p:graphicFrame>
      <p:sp>
        <p:nvSpPr>
          <p:cNvPr id="5" name="灯片编号占位符 6"/>
          <p:cNvSpPr>
            <a:spLocks noGrp="1"/>
          </p:cNvSpPr>
          <p:nvPr>
            <p:ph type="sldNum" sz="quarter" idx="12"/>
          </p:nvPr>
        </p:nvSpPr>
        <p:spPr/>
        <p:txBody>
          <a:bodyPr/>
          <a:lstStyle/>
          <a:p>
            <a:pPr defTabSz="914400">
              <a:defRPr/>
            </a:pPr>
            <a:fld id="{3A13CAFF-095F-44EC-8D60-8B32E5C5F44D}" type="slidenum">
              <a:rPr lang="en-US" altLang="zh-CN">
                <a:solidFill>
                  <a:prstClr val="black">
                    <a:tint val="75000"/>
                  </a:prstClr>
                </a:solidFill>
              </a:rPr>
              <a:pPr defTabSz="914400">
                <a:defRPr/>
              </a:pPr>
              <a:t>171</a:t>
            </a:fld>
            <a:endParaRPr lang="en-US" altLang="zh-CN">
              <a:solidFill>
                <a:prstClr val="black">
                  <a:tint val="75000"/>
                </a:prstClr>
              </a:solidFill>
            </a:endParaRPr>
          </a:p>
        </p:txBody>
      </p:sp>
      <p:sp>
        <p:nvSpPr>
          <p:cNvPr id="353284" name="Rectangle 4"/>
          <p:cNvSpPr>
            <a:spLocks noChangeArrowheads="1"/>
          </p:cNvSpPr>
          <p:nvPr/>
        </p:nvSpPr>
        <p:spPr bwMode="auto">
          <a:xfrm>
            <a:off x="5415006" y="2369128"/>
            <a:ext cx="5721567" cy="2462213"/>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a:spAutoFit/>
          </a:bodyPr>
          <a:lstStyle/>
          <a:p>
            <a:pPr defTabSz="914400">
              <a:spcBef>
                <a:spcPct val="50000"/>
              </a:spcBef>
              <a:defRPr/>
            </a:pPr>
            <a:r>
              <a:rPr lang="en-US" altLang="zh-CN" sz="2200" dirty="0">
                <a:solidFill>
                  <a:prstClr val="black"/>
                </a:solidFill>
                <a:latin typeface="微软雅黑" panose="020B0503020204020204" pitchFamily="34" charset="-122"/>
                <a:ea typeface="微软雅黑" panose="020B0503020204020204" pitchFamily="34" charset="-122"/>
              </a:rPr>
              <a:t>n=80,d=8,r=10,s=2</a:t>
            </a:r>
          </a:p>
          <a:p>
            <a:pPr defTabSz="914400">
              <a:spcBef>
                <a:spcPct val="50000"/>
              </a:spcBef>
              <a:defRPr/>
            </a:pPr>
            <a:r>
              <a:rPr lang="en-US" altLang="zh-CN" sz="2200" dirty="0">
                <a:solidFill>
                  <a:prstClr val="black"/>
                </a:solidFill>
                <a:latin typeface="微软雅黑" panose="020B0503020204020204" pitchFamily="34" charset="-122"/>
                <a:ea typeface="微软雅黑" panose="020B0503020204020204" pitchFamily="34" charset="-122"/>
              </a:rPr>
              <a:t>1</a:t>
            </a:r>
            <a:r>
              <a:rPr lang="zh-CN" altLang="en-US" sz="2200" dirty="0">
                <a:solidFill>
                  <a:prstClr val="black"/>
                </a:solidFill>
                <a:latin typeface="微软雅黑" panose="020B0503020204020204" pitchFamily="34" charset="-122"/>
                <a:ea typeface="微软雅黑" panose="020B0503020204020204" pitchFamily="34" charset="-122"/>
              </a:rPr>
              <a:t>，</a:t>
            </a:r>
            <a:r>
              <a:rPr lang="en-US" altLang="zh-CN" sz="2200" dirty="0">
                <a:solidFill>
                  <a:prstClr val="black"/>
                </a:solidFill>
                <a:latin typeface="微软雅黑" panose="020B0503020204020204" pitchFamily="34" charset="-122"/>
                <a:ea typeface="微软雅黑" panose="020B0503020204020204" pitchFamily="34" charset="-122"/>
              </a:rPr>
              <a:t>2</a:t>
            </a:r>
            <a:r>
              <a:rPr lang="zh-CN" altLang="en-US" sz="2200" dirty="0">
                <a:solidFill>
                  <a:prstClr val="black"/>
                </a:solidFill>
                <a:latin typeface="微软雅黑" panose="020B0503020204020204" pitchFamily="34" charset="-122"/>
                <a:ea typeface="微软雅黑" panose="020B0503020204020204" pitchFamily="34" charset="-122"/>
              </a:rPr>
              <a:t>，</a:t>
            </a:r>
            <a:r>
              <a:rPr lang="en-US" altLang="zh-CN" sz="2200" dirty="0">
                <a:solidFill>
                  <a:prstClr val="black"/>
                </a:solidFill>
                <a:latin typeface="微软雅黑" panose="020B0503020204020204" pitchFamily="34" charset="-122"/>
                <a:ea typeface="微软雅黑" panose="020B0503020204020204" pitchFamily="34" charset="-122"/>
              </a:rPr>
              <a:t>3</a:t>
            </a:r>
            <a:r>
              <a:rPr lang="zh-CN" altLang="en-US" sz="2200" dirty="0">
                <a:solidFill>
                  <a:prstClr val="black"/>
                </a:solidFill>
                <a:latin typeface="微软雅黑" panose="020B0503020204020204" pitchFamily="34" charset="-122"/>
                <a:ea typeface="微软雅黑" panose="020B0503020204020204" pitchFamily="34" charset="-122"/>
              </a:rPr>
              <a:t>，</a:t>
            </a:r>
            <a:r>
              <a:rPr lang="en-US" altLang="zh-CN" sz="2200" dirty="0">
                <a:solidFill>
                  <a:prstClr val="black"/>
                </a:solidFill>
                <a:latin typeface="微软雅黑" panose="020B0503020204020204" pitchFamily="34" charset="-122"/>
                <a:ea typeface="微软雅黑" panose="020B0503020204020204" pitchFamily="34" charset="-122"/>
              </a:rPr>
              <a:t>8</a:t>
            </a:r>
            <a:r>
              <a:rPr lang="zh-CN" altLang="en-US" sz="2200" dirty="0">
                <a:solidFill>
                  <a:prstClr val="black"/>
                </a:solidFill>
                <a:latin typeface="微软雅黑" panose="020B0503020204020204" pitchFamily="34" charset="-122"/>
                <a:ea typeface="微软雅黑" panose="020B0503020204020204" pitchFamily="34" charset="-122"/>
              </a:rPr>
              <a:t>位分布不均匀，不能取。可取第</a:t>
            </a:r>
            <a:r>
              <a:rPr lang="en-US" altLang="zh-CN" sz="2200" dirty="0">
                <a:solidFill>
                  <a:prstClr val="black"/>
                </a:solidFill>
                <a:latin typeface="微软雅黑" panose="020B0503020204020204" pitchFamily="34" charset="-122"/>
                <a:ea typeface="微软雅黑" panose="020B0503020204020204" pitchFamily="34" charset="-122"/>
              </a:rPr>
              <a:t>4</a:t>
            </a:r>
            <a:r>
              <a:rPr lang="zh-CN" altLang="en-US" sz="2200" dirty="0">
                <a:solidFill>
                  <a:prstClr val="black"/>
                </a:solidFill>
                <a:latin typeface="微软雅黑" panose="020B0503020204020204" pitchFamily="34" charset="-122"/>
                <a:ea typeface="微软雅黑" panose="020B0503020204020204" pitchFamily="34" charset="-122"/>
              </a:rPr>
              <a:t>、</a:t>
            </a:r>
            <a:r>
              <a:rPr lang="en-US" altLang="zh-CN" sz="2200" dirty="0">
                <a:solidFill>
                  <a:prstClr val="black"/>
                </a:solidFill>
                <a:latin typeface="微软雅黑" panose="020B0503020204020204" pitchFamily="34" charset="-122"/>
                <a:ea typeface="微软雅黑" panose="020B0503020204020204" pitchFamily="34" charset="-122"/>
              </a:rPr>
              <a:t>6</a:t>
            </a:r>
            <a:r>
              <a:rPr lang="zh-CN" altLang="en-US" sz="2200" dirty="0">
                <a:solidFill>
                  <a:prstClr val="black"/>
                </a:solidFill>
                <a:latin typeface="微软雅黑" panose="020B0503020204020204" pitchFamily="34" charset="-122"/>
                <a:ea typeface="微软雅黑" panose="020B0503020204020204" pitchFamily="34" charset="-122"/>
              </a:rPr>
              <a:t>两位组成的</a:t>
            </a:r>
            <a:r>
              <a:rPr lang="en-US" altLang="zh-CN" sz="2200" dirty="0">
                <a:solidFill>
                  <a:prstClr val="black"/>
                </a:solidFill>
                <a:latin typeface="微软雅黑" panose="020B0503020204020204" pitchFamily="34" charset="-122"/>
                <a:ea typeface="微软雅黑" panose="020B0503020204020204" pitchFamily="34" charset="-122"/>
              </a:rPr>
              <a:t>2</a:t>
            </a:r>
            <a:r>
              <a:rPr lang="zh-CN" altLang="en-US" sz="2200" dirty="0">
                <a:solidFill>
                  <a:prstClr val="black"/>
                </a:solidFill>
                <a:latin typeface="微软雅黑" panose="020B0503020204020204" pitchFamily="34" charset="-122"/>
                <a:ea typeface="微软雅黑" panose="020B0503020204020204" pitchFamily="34" charset="-122"/>
              </a:rPr>
              <a:t>位十进制数作为每个数据的哈希地址，则图中列出的关键字的哈希地址分别为：</a:t>
            </a:r>
            <a:endParaRPr lang="en-US" altLang="zh-CN" sz="2200" dirty="0">
              <a:solidFill>
                <a:prstClr val="black"/>
              </a:solidFill>
              <a:latin typeface="微软雅黑" panose="020B0503020204020204" pitchFamily="34" charset="-122"/>
              <a:ea typeface="微软雅黑" panose="020B0503020204020204" pitchFamily="34" charset="-122"/>
            </a:endParaRPr>
          </a:p>
          <a:p>
            <a:pPr defTabSz="914400">
              <a:spcBef>
                <a:spcPct val="50000"/>
              </a:spcBef>
              <a:defRPr/>
            </a:pPr>
            <a:r>
              <a:rPr lang="en-US" altLang="zh-CN" sz="2200" b="1" dirty="0">
                <a:solidFill>
                  <a:srgbClr val="0070C0"/>
                </a:solidFill>
                <a:latin typeface="微软雅黑" panose="020B0503020204020204" pitchFamily="34" charset="-122"/>
                <a:ea typeface="微软雅黑" panose="020B0503020204020204" pitchFamily="34" charset="-122"/>
              </a:rPr>
              <a:t>45</a:t>
            </a:r>
            <a:r>
              <a:rPr lang="zh-CN" altLang="en-US" sz="2200" b="1" dirty="0">
                <a:solidFill>
                  <a:srgbClr val="0070C0"/>
                </a:solidFill>
                <a:latin typeface="微软雅黑" panose="020B0503020204020204" pitchFamily="34" charset="-122"/>
                <a:ea typeface="微软雅黑" panose="020B0503020204020204" pitchFamily="34" charset="-122"/>
              </a:rPr>
              <a:t>，</a:t>
            </a:r>
            <a:r>
              <a:rPr lang="en-US" altLang="zh-CN" sz="2200" b="1" dirty="0">
                <a:solidFill>
                  <a:srgbClr val="0070C0"/>
                </a:solidFill>
                <a:latin typeface="微软雅黑" panose="020B0503020204020204" pitchFamily="34" charset="-122"/>
                <a:ea typeface="微软雅黑" panose="020B0503020204020204" pitchFamily="34" charset="-122"/>
              </a:rPr>
              <a:t>72</a:t>
            </a:r>
            <a:r>
              <a:rPr lang="zh-CN" altLang="en-US" sz="2200" b="1" dirty="0">
                <a:solidFill>
                  <a:srgbClr val="0070C0"/>
                </a:solidFill>
                <a:latin typeface="微软雅黑" panose="020B0503020204020204" pitchFamily="34" charset="-122"/>
                <a:ea typeface="微软雅黑" panose="020B0503020204020204" pitchFamily="34" charset="-122"/>
              </a:rPr>
              <a:t>，</a:t>
            </a:r>
            <a:r>
              <a:rPr lang="en-US" altLang="zh-CN" sz="2200" b="1" dirty="0">
                <a:solidFill>
                  <a:srgbClr val="0070C0"/>
                </a:solidFill>
                <a:latin typeface="微软雅黑" panose="020B0503020204020204" pitchFamily="34" charset="-122"/>
                <a:ea typeface="微软雅黑" panose="020B0503020204020204" pitchFamily="34" charset="-122"/>
              </a:rPr>
              <a:t>84</a:t>
            </a:r>
            <a:r>
              <a:rPr lang="zh-CN" altLang="en-US" sz="2200" b="1" dirty="0">
                <a:solidFill>
                  <a:srgbClr val="0070C0"/>
                </a:solidFill>
                <a:latin typeface="微软雅黑" panose="020B0503020204020204" pitchFamily="34" charset="-122"/>
                <a:ea typeface="微软雅黑" panose="020B0503020204020204" pitchFamily="34" charset="-122"/>
              </a:rPr>
              <a:t>，</a:t>
            </a:r>
            <a:r>
              <a:rPr lang="en-US" altLang="zh-CN" sz="2200" b="1" dirty="0">
                <a:solidFill>
                  <a:srgbClr val="0070C0"/>
                </a:solidFill>
                <a:latin typeface="微软雅黑" panose="020B0503020204020204" pitchFamily="34" charset="-122"/>
                <a:ea typeface="微软雅黑" panose="020B0503020204020204" pitchFamily="34" charset="-122"/>
              </a:rPr>
              <a:t>03</a:t>
            </a:r>
            <a:r>
              <a:rPr lang="zh-CN" altLang="en-US" sz="2200" b="1" dirty="0">
                <a:solidFill>
                  <a:srgbClr val="0070C0"/>
                </a:solidFill>
                <a:latin typeface="微软雅黑" panose="020B0503020204020204" pitchFamily="34" charset="-122"/>
                <a:ea typeface="微软雅黑" panose="020B0503020204020204" pitchFamily="34" charset="-122"/>
              </a:rPr>
              <a:t>，</a:t>
            </a:r>
            <a:r>
              <a:rPr lang="en-US" altLang="zh-CN" sz="2200" b="1" dirty="0">
                <a:solidFill>
                  <a:srgbClr val="0070C0"/>
                </a:solidFill>
                <a:latin typeface="微软雅黑" panose="020B0503020204020204" pitchFamily="34" charset="-122"/>
                <a:ea typeface="微软雅黑" panose="020B0503020204020204" pitchFamily="34" charset="-122"/>
              </a:rPr>
              <a:t>28</a:t>
            </a:r>
            <a:r>
              <a:rPr lang="zh-CN" altLang="en-US" sz="2200" b="1" dirty="0">
                <a:solidFill>
                  <a:srgbClr val="0070C0"/>
                </a:solidFill>
                <a:latin typeface="微软雅黑" panose="020B0503020204020204" pitchFamily="34" charset="-122"/>
                <a:ea typeface="微软雅黑" panose="020B0503020204020204" pitchFamily="34" charset="-122"/>
              </a:rPr>
              <a:t>，</a:t>
            </a:r>
            <a:r>
              <a:rPr lang="en-US" altLang="zh-CN" sz="2200" b="1" dirty="0">
                <a:solidFill>
                  <a:srgbClr val="0070C0"/>
                </a:solidFill>
                <a:latin typeface="微软雅黑" panose="020B0503020204020204" pitchFamily="34" charset="-122"/>
                <a:ea typeface="微软雅黑" panose="020B0503020204020204" pitchFamily="34" charset="-122"/>
              </a:rPr>
              <a:t>39</a:t>
            </a:r>
            <a:r>
              <a:rPr lang="zh-CN" altLang="en-US" sz="2200" b="1" dirty="0">
                <a:solidFill>
                  <a:srgbClr val="0070C0"/>
                </a:solidFill>
                <a:latin typeface="微软雅黑" panose="020B0503020204020204" pitchFamily="34" charset="-122"/>
                <a:ea typeface="微软雅黑" panose="020B0503020204020204" pitchFamily="34" charset="-122"/>
              </a:rPr>
              <a:t>，</a:t>
            </a:r>
            <a:r>
              <a:rPr lang="en-US" altLang="zh-CN" sz="2200" b="1" dirty="0">
                <a:solidFill>
                  <a:srgbClr val="0070C0"/>
                </a:solidFill>
                <a:latin typeface="微软雅黑" panose="020B0503020204020204" pitchFamily="34" charset="-122"/>
                <a:ea typeface="微软雅黑" panose="020B0503020204020204" pitchFamily="34" charset="-122"/>
              </a:rPr>
              <a:t>51</a:t>
            </a:r>
            <a:r>
              <a:rPr lang="zh-CN" altLang="en-US" sz="2200" b="1" dirty="0">
                <a:solidFill>
                  <a:srgbClr val="0070C0"/>
                </a:solidFill>
                <a:latin typeface="微软雅黑" panose="020B0503020204020204" pitchFamily="34" charset="-122"/>
                <a:ea typeface="微软雅黑" panose="020B0503020204020204" pitchFamily="34" charset="-122"/>
              </a:rPr>
              <a:t>，</a:t>
            </a:r>
            <a:r>
              <a:rPr lang="en-US" altLang="zh-CN" sz="2200" b="1" dirty="0">
                <a:solidFill>
                  <a:srgbClr val="0070C0"/>
                </a:solidFill>
                <a:latin typeface="微软雅黑" panose="020B0503020204020204" pitchFamily="34" charset="-122"/>
                <a:ea typeface="微软雅黑" panose="020B0503020204020204" pitchFamily="34" charset="-122"/>
              </a:rPr>
              <a:t>65</a:t>
            </a:r>
            <a:r>
              <a:rPr lang="zh-CN" altLang="en-US" sz="2200" b="1" dirty="0">
                <a:solidFill>
                  <a:srgbClr val="0070C0"/>
                </a:solidFill>
                <a:latin typeface="微软雅黑" panose="020B0503020204020204" pitchFamily="34" charset="-122"/>
                <a:ea typeface="微软雅黑" panose="020B0503020204020204" pitchFamily="34" charset="-122"/>
              </a:rPr>
              <a:t>，</a:t>
            </a:r>
            <a:r>
              <a:rPr lang="en-US" altLang="zh-CN" sz="2200" b="1" dirty="0">
                <a:solidFill>
                  <a:srgbClr val="0070C0"/>
                </a:solidFill>
                <a:latin typeface="微软雅黑" panose="020B0503020204020204" pitchFamily="34" charset="-122"/>
                <a:ea typeface="微软雅黑" panose="020B0503020204020204" pitchFamily="34" charset="-122"/>
              </a:rPr>
              <a:t>13</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0331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53283"/>
                                        </p:tgtEl>
                                        <p:attrNameLst>
                                          <p:attrName>style.visibility</p:attrName>
                                        </p:attrNameLst>
                                      </p:cBhvr>
                                      <p:to>
                                        <p:strVal val="visible"/>
                                      </p:to>
                                    </p:set>
                                    <p:animEffect transition="in" filter="box(in)">
                                      <p:cBhvr>
                                        <p:cTn id="7" dur="500"/>
                                        <p:tgtEl>
                                          <p:spTgt spid="3532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53284"/>
                                        </p:tgtEl>
                                        <p:attrNameLst>
                                          <p:attrName>style.visibility</p:attrName>
                                        </p:attrNameLst>
                                      </p:cBhvr>
                                      <p:to>
                                        <p:strVal val="visible"/>
                                      </p:to>
                                    </p:set>
                                    <p:animEffect transition="in" filter="box(out)">
                                      <p:cBhvr>
                                        <p:cTn id="12" dur="500"/>
                                        <p:tgtEl>
                                          <p:spTgt spid="353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4" grpId="0" animBg="1"/>
    </p:bld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3282" name="Rectangle 2"/>
          <p:cNvSpPr>
            <a:spLocks noGrp="1" noChangeArrowheads="1"/>
          </p:cNvSpPr>
          <p:nvPr>
            <p:ph type="body" sz="half" idx="1"/>
          </p:nvPr>
        </p:nvSpPr>
        <p:spPr>
          <a:xfrm>
            <a:off x="1112422" y="1656476"/>
            <a:ext cx="10106038" cy="1924986"/>
          </a:xfrm>
        </p:spPr>
        <p:txBody>
          <a:bodyPr>
            <a:normAutofit/>
          </a:bodyPr>
          <a:lstStyle/>
          <a:p>
            <a:pPr marL="0" indent="0">
              <a:lnSpc>
                <a:spcPct val="120000"/>
              </a:lnSpc>
            </a:pPr>
            <a:r>
              <a:rPr lang="zh-CN" altLang="en-US" sz="2400" dirty="0">
                <a:latin typeface="微软雅黑" panose="020B0503020204020204" pitchFamily="34" charset="-122"/>
                <a:ea typeface="微软雅黑" panose="020B0503020204020204" pitchFamily="34" charset="-122"/>
              </a:rPr>
              <a:t>设ｎ个ｄ位数的关键字，由ｒ个不同的符号组成，此ｒ个符号在关键字各位出现的频率不一定相同，可能在某些位上均匀分布，即每个符号出现的次数都接近于ｎ／ｒ次，而在另一些位上分布不均匀。则</a:t>
            </a:r>
            <a:r>
              <a:rPr lang="zh-CN" altLang="en-US" sz="2400" b="1" dirty="0">
                <a:solidFill>
                  <a:srgbClr val="0070C0"/>
                </a:solidFill>
                <a:latin typeface="微软雅黑" panose="020B0503020204020204" pitchFamily="34" charset="-122"/>
                <a:ea typeface="微软雅黑" panose="020B0503020204020204" pitchFamily="34" charset="-122"/>
              </a:rPr>
              <a:t>选择其中分布均匀的</a:t>
            </a:r>
            <a:r>
              <a:rPr lang="en-US" altLang="zh-CN" sz="2400" b="1" dirty="0">
                <a:solidFill>
                  <a:srgbClr val="0070C0"/>
                </a:solidFill>
                <a:latin typeface="微软雅黑" panose="020B0503020204020204" pitchFamily="34" charset="-122"/>
                <a:ea typeface="微软雅黑" panose="020B0503020204020204" pitchFamily="34" charset="-122"/>
              </a:rPr>
              <a:t>s</a:t>
            </a:r>
            <a:r>
              <a:rPr lang="zh-CN" altLang="en-US" sz="2400" b="1" dirty="0">
                <a:solidFill>
                  <a:srgbClr val="0070C0"/>
                </a:solidFill>
                <a:latin typeface="微软雅黑" panose="020B0503020204020204" pitchFamily="34" charset="-122"/>
                <a:ea typeface="微软雅黑" panose="020B0503020204020204" pitchFamily="34" charset="-122"/>
              </a:rPr>
              <a:t>位作为哈希地址</a:t>
            </a:r>
            <a:r>
              <a:rPr lang="zh-CN" altLang="en-US" sz="2400" dirty="0">
                <a:latin typeface="微软雅黑" panose="020B0503020204020204" pitchFamily="34" charset="-122"/>
                <a:ea typeface="微软雅黑" panose="020B0503020204020204" pitchFamily="34" charset="-122"/>
              </a:rPr>
              <a:t>，即</a:t>
            </a:r>
            <a:r>
              <a:rPr lang="en-US" altLang="zh-CN" sz="2400" dirty="0">
                <a:latin typeface="微软雅黑" panose="020B0503020204020204" pitchFamily="34" charset="-122"/>
                <a:ea typeface="微软雅黑" panose="020B0503020204020204" pitchFamily="34" charset="-122"/>
              </a:rPr>
              <a:t>H</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中数字均匀分布的</a:t>
            </a:r>
            <a:r>
              <a:rPr lang="en-US" altLang="zh-CN" sz="2400" dirty="0">
                <a:latin typeface="微软雅黑" panose="020B0503020204020204" pitchFamily="34" charset="-122"/>
                <a:ea typeface="微软雅黑" panose="020B0503020204020204" pitchFamily="34" charset="-122"/>
              </a:rPr>
              <a:t>s</a:t>
            </a:r>
            <a:r>
              <a:rPr lang="zh-CN" altLang="en-US" sz="2400" dirty="0">
                <a:latin typeface="微软雅黑" panose="020B0503020204020204" pitchFamily="34" charset="-122"/>
                <a:ea typeface="微软雅黑" panose="020B0503020204020204" pitchFamily="34" charset="-122"/>
              </a:rPr>
              <a:t>位” </a:t>
            </a:r>
          </a:p>
        </p:txBody>
      </p:sp>
      <p:sp>
        <p:nvSpPr>
          <p:cNvPr id="5" name="灯片编号占位符 6"/>
          <p:cNvSpPr>
            <a:spLocks noGrp="1"/>
          </p:cNvSpPr>
          <p:nvPr>
            <p:ph type="sldNum" sz="quarter" idx="12"/>
          </p:nvPr>
        </p:nvSpPr>
        <p:spPr/>
        <p:txBody>
          <a:bodyPr/>
          <a:lstStyle/>
          <a:p>
            <a:pPr defTabSz="914400">
              <a:defRPr/>
            </a:pPr>
            <a:fld id="{3A13CAFF-095F-44EC-8D60-8B32E5C5F44D}" type="slidenum">
              <a:rPr lang="en-US" altLang="zh-CN">
                <a:solidFill>
                  <a:prstClr val="black">
                    <a:tint val="75000"/>
                  </a:prstClr>
                </a:solidFill>
              </a:rPr>
              <a:pPr defTabSz="914400">
                <a:defRPr/>
              </a:pPr>
              <a:t>172</a:t>
            </a:fld>
            <a:endParaRPr lang="en-US" altLang="zh-CN">
              <a:solidFill>
                <a:prstClr val="black">
                  <a:tint val="75000"/>
                </a:prstClr>
              </a:solidFill>
            </a:endParaRPr>
          </a:p>
        </p:txBody>
      </p:sp>
      <p:sp>
        <p:nvSpPr>
          <p:cNvPr id="2" name="矩形 1"/>
          <p:cNvSpPr/>
          <p:nvPr/>
        </p:nvSpPr>
        <p:spPr>
          <a:xfrm>
            <a:off x="880410" y="821894"/>
            <a:ext cx="3326552" cy="6463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defTabSz="914400">
              <a:lnSpc>
                <a:spcPct val="90000"/>
              </a:lnSpc>
              <a:spcBef>
                <a:spcPct val="0"/>
              </a:spcBef>
              <a:defRPr/>
            </a:pPr>
            <a:r>
              <a:rPr lang="en-US" altLang="zh-CN" sz="3200" dirty="0">
                <a:solidFill>
                  <a:srgbClr val="5B9BD5">
                    <a:lumMod val="75000"/>
                  </a:srgbClr>
                </a:solidFill>
                <a:latin typeface="微软雅黑" panose="020B0503020204020204" pitchFamily="34" charset="-122"/>
                <a:ea typeface="微软雅黑" panose="020B0503020204020204" pitchFamily="34" charset="-122"/>
              </a:rPr>
              <a:t>2</a:t>
            </a:r>
            <a:r>
              <a:rPr lang="zh-CN" altLang="en-US" sz="3200" dirty="0">
                <a:solidFill>
                  <a:srgbClr val="5B9BD5">
                    <a:lumMod val="75000"/>
                  </a:srgbClr>
                </a:solidFill>
                <a:latin typeface="微软雅黑" panose="020B0503020204020204" pitchFamily="34" charset="-122"/>
                <a:ea typeface="微软雅黑" panose="020B0503020204020204" pitchFamily="34" charset="-122"/>
              </a:rPr>
              <a:t>）</a:t>
            </a:r>
            <a:r>
              <a:rPr lang="en-US" altLang="zh-CN" sz="3200" dirty="0">
                <a:solidFill>
                  <a:srgbClr val="5B9BD5">
                    <a:lumMod val="75000"/>
                  </a:srgbClr>
                </a:solidFill>
                <a:latin typeface="微软雅黑" panose="020B0503020204020204" pitchFamily="34" charset="-122"/>
                <a:ea typeface="微软雅黑" panose="020B0503020204020204" pitchFamily="34" charset="-122"/>
              </a:rPr>
              <a:t> </a:t>
            </a:r>
            <a:r>
              <a:rPr lang="zh-CN" altLang="en-US" sz="3200" dirty="0">
                <a:solidFill>
                  <a:srgbClr val="5B9BD5">
                    <a:lumMod val="75000"/>
                  </a:srgbClr>
                </a:solidFill>
                <a:latin typeface="微软雅黑" panose="020B0503020204020204" pitchFamily="34" charset="-122"/>
                <a:ea typeface="微软雅黑" panose="020B0503020204020204" pitchFamily="34" charset="-122"/>
              </a:rPr>
              <a:t>数字分析法</a:t>
            </a:r>
          </a:p>
        </p:txBody>
      </p:sp>
      <p:graphicFrame>
        <p:nvGraphicFramePr>
          <p:cNvPr id="9" name="Object 3"/>
          <p:cNvGraphicFramePr>
            <a:graphicFrameLocks noGrp="1" noChangeAspect="1"/>
          </p:cNvGraphicFramePr>
          <p:nvPr>
            <p:ph sz="half" idx="2"/>
            <p:extLst/>
          </p:nvPr>
        </p:nvGraphicFramePr>
        <p:xfrm>
          <a:off x="1982377" y="3769713"/>
          <a:ext cx="2524835" cy="2566406"/>
        </p:xfrm>
        <a:graphic>
          <a:graphicData uri="http://schemas.openxmlformats.org/presentationml/2006/ole">
            <mc:AlternateContent xmlns:mc="http://schemas.openxmlformats.org/markup-compatibility/2006">
              <mc:Choice xmlns:v="urn:schemas-microsoft-com:vml" Requires="v">
                <p:oleObj spid="_x0000_s70727" name="文档" r:id="rId4" imgW="2140458" imgH="1887093" progId="Word.Document.8">
                  <p:embed/>
                </p:oleObj>
              </mc:Choice>
              <mc:Fallback>
                <p:oleObj name="文档" r:id="rId4" imgW="2140458" imgH="1887093"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377" y="3769713"/>
                        <a:ext cx="2524835" cy="256640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noFill/>
                      </a:ln>
                      <a:effectLst/>
                      <a:extLst/>
                    </p:spPr>
                  </p:pic>
                </p:oleObj>
              </mc:Fallback>
            </mc:AlternateContent>
          </a:graphicData>
        </a:graphic>
      </p:graphicFrame>
      <p:sp>
        <p:nvSpPr>
          <p:cNvPr id="10" name="Rectangle 4"/>
          <p:cNvSpPr>
            <a:spLocks noChangeArrowheads="1"/>
          </p:cNvSpPr>
          <p:nvPr/>
        </p:nvSpPr>
        <p:spPr bwMode="auto">
          <a:xfrm>
            <a:off x="5374063" y="4001572"/>
            <a:ext cx="4588803" cy="2031325"/>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a:spAutoFit/>
          </a:bodyPr>
          <a:lstStyle/>
          <a:p>
            <a:pPr defTabSz="914400">
              <a:spcBef>
                <a:spcPct val="50000"/>
              </a:spcBef>
              <a:defRPr/>
            </a:pPr>
            <a:r>
              <a:rPr lang="en-US" altLang="zh-CN" sz="1800" dirty="0">
                <a:solidFill>
                  <a:prstClr val="black"/>
                </a:solidFill>
                <a:latin typeface="微软雅黑" panose="020B0503020204020204" pitchFamily="34" charset="-122"/>
                <a:ea typeface="微软雅黑" panose="020B0503020204020204" pitchFamily="34" charset="-122"/>
              </a:rPr>
              <a:t>n=80,d=8,r=10,s=2</a:t>
            </a:r>
          </a:p>
          <a:p>
            <a:pPr defTabSz="914400">
              <a:spcBef>
                <a:spcPct val="50000"/>
              </a:spcBef>
              <a:defRPr/>
            </a:pPr>
            <a:r>
              <a:rPr lang="en-US" altLang="zh-CN" sz="1800" dirty="0">
                <a:solidFill>
                  <a:prstClr val="black"/>
                </a:solidFill>
                <a:latin typeface="微软雅黑" panose="020B0503020204020204" pitchFamily="34" charset="-122"/>
                <a:ea typeface="微软雅黑" panose="020B0503020204020204" pitchFamily="34" charset="-122"/>
              </a:rPr>
              <a:t>1</a:t>
            </a:r>
            <a:r>
              <a:rPr lang="zh-CN" altLang="en-US" sz="1800" dirty="0">
                <a:solidFill>
                  <a:prstClr val="black"/>
                </a:solidFill>
                <a:latin typeface="微软雅黑" panose="020B0503020204020204" pitchFamily="34" charset="-122"/>
                <a:ea typeface="微软雅黑" panose="020B0503020204020204" pitchFamily="34" charset="-122"/>
              </a:rPr>
              <a:t>，</a:t>
            </a:r>
            <a:r>
              <a:rPr lang="en-US" altLang="zh-CN" sz="1800" dirty="0">
                <a:solidFill>
                  <a:prstClr val="black"/>
                </a:solidFill>
                <a:latin typeface="微软雅黑" panose="020B0503020204020204" pitchFamily="34" charset="-122"/>
                <a:ea typeface="微软雅黑" panose="020B0503020204020204" pitchFamily="34" charset="-122"/>
              </a:rPr>
              <a:t>2</a:t>
            </a:r>
            <a:r>
              <a:rPr lang="zh-CN" altLang="en-US" sz="1800" dirty="0">
                <a:solidFill>
                  <a:prstClr val="black"/>
                </a:solidFill>
                <a:latin typeface="微软雅黑" panose="020B0503020204020204" pitchFamily="34" charset="-122"/>
                <a:ea typeface="微软雅黑" panose="020B0503020204020204" pitchFamily="34" charset="-122"/>
              </a:rPr>
              <a:t>，</a:t>
            </a:r>
            <a:r>
              <a:rPr lang="en-US" altLang="zh-CN" sz="1800" dirty="0">
                <a:solidFill>
                  <a:prstClr val="black"/>
                </a:solidFill>
                <a:latin typeface="微软雅黑" panose="020B0503020204020204" pitchFamily="34" charset="-122"/>
                <a:ea typeface="微软雅黑" panose="020B0503020204020204" pitchFamily="34" charset="-122"/>
              </a:rPr>
              <a:t>3</a:t>
            </a:r>
            <a:r>
              <a:rPr lang="zh-CN" altLang="en-US" sz="1800" dirty="0">
                <a:solidFill>
                  <a:prstClr val="black"/>
                </a:solidFill>
                <a:latin typeface="微软雅黑" panose="020B0503020204020204" pitchFamily="34" charset="-122"/>
                <a:ea typeface="微软雅黑" panose="020B0503020204020204" pitchFamily="34" charset="-122"/>
              </a:rPr>
              <a:t>，</a:t>
            </a:r>
            <a:r>
              <a:rPr lang="en-US" altLang="zh-CN" sz="1800" dirty="0">
                <a:solidFill>
                  <a:prstClr val="black"/>
                </a:solidFill>
                <a:latin typeface="微软雅黑" panose="020B0503020204020204" pitchFamily="34" charset="-122"/>
                <a:ea typeface="微软雅黑" panose="020B0503020204020204" pitchFamily="34" charset="-122"/>
              </a:rPr>
              <a:t>8</a:t>
            </a:r>
            <a:r>
              <a:rPr lang="zh-CN" altLang="en-US" sz="1800" dirty="0">
                <a:solidFill>
                  <a:prstClr val="black"/>
                </a:solidFill>
                <a:latin typeface="微软雅黑" panose="020B0503020204020204" pitchFamily="34" charset="-122"/>
                <a:ea typeface="微软雅黑" panose="020B0503020204020204" pitchFamily="34" charset="-122"/>
              </a:rPr>
              <a:t>位分布不均匀，不能取。可取第</a:t>
            </a:r>
            <a:r>
              <a:rPr lang="en-US" altLang="zh-CN" sz="1800" dirty="0">
                <a:solidFill>
                  <a:prstClr val="black"/>
                </a:solidFill>
                <a:latin typeface="微软雅黑" panose="020B0503020204020204" pitchFamily="34" charset="-122"/>
                <a:ea typeface="微软雅黑" panose="020B0503020204020204" pitchFamily="34" charset="-122"/>
              </a:rPr>
              <a:t>4</a:t>
            </a:r>
            <a:r>
              <a:rPr lang="zh-CN" altLang="en-US" sz="1800" dirty="0">
                <a:solidFill>
                  <a:prstClr val="black"/>
                </a:solidFill>
                <a:latin typeface="微软雅黑" panose="020B0503020204020204" pitchFamily="34" charset="-122"/>
                <a:ea typeface="微软雅黑" panose="020B0503020204020204" pitchFamily="34" charset="-122"/>
              </a:rPr>
              <a:t>、</a:t>
            </a:r>
            <a:r>
              <a:rPr lang="en-US" altLang="zh-CN" sz="1800" dirty="0">
                <a:solidFill>
                  <a:prstClr val="black"/>
                </a:solidFill>
                <a:latin typeface="微软雅黑" panose="020B0503020204020204" pitchFamily="34" charset="-122"/>
                <a:ea typeface="微软雅黑" panose="020B0503020204020204" pitchFamily="34" charset="-122"/>
              </a:rPr>
              <a:t>6</a:t>
            </a:r>
            <a:r>
              <a:rPr lang="zh-CN" altLang="en-US" sz="1800" dirty="0">
                <a:solidFill>
                  <a:prstClr val="black"/>
                </a:solidFill>
                <a:latin typeface="微软雅黑" panose="020B0503020204020204" pitchFamily="34" charset="-122"/>
                <a:ea typeface="微软雅黑" panose="020B0503020204020204" pitchFamily="34" charset="-122"/>
              </a:rPr>
              <a:t>两位组成的</a:t>
            </a:r>
            <a:r>
              <a:rPr lang="en-US" altLang="zh-CN" sz="1800" dirty="0">
                <a:solidFill>
                  <a:prstClr val="black"/>
                </a:solidFill>
                <a:latin typeface="微软雅黑" panose="020B0503020204020204" pitchFamily="34" charset="-122"/>
                <a:ea typeface="微软雅黑" panose="020B0503020204020204" pitchFamily="34" charset="-122"/>
              </a:rPr>
              <a:t>2</a:t>
            </a:r>
            <a:r>
              <a:rPr lang="zh-CN" altLang="en-US" sz="1800" dirty="0">
                <a:solidFill>
                  <a:prstClr val="black"/>
                </a:solidFill>
                <a:latin typeface="微软雅黑" panose="020B0503020204020204" pitchFamily="34" charset="-122"/>
                <a:ea typeface="微软雅黑" panose="020B0503020204020204" pitchFamily="34" charset="-122"/>
              </a:rPr>
              <a:t>位十进制数作为每个数据的哈希地址，则图中列出的关键字的哈希地址分别为：</a:t>
            </a:r>
            <a:endParaRPr lang="en-US" altLang="zh-CN" sz="1800" dirty="0">
              <a:solidFill>
                <a:prstClr val="black"/>
              </a:solidFill>
              <a:latin typeface="微软雅黑" panose="020B0503020204020204" pitchFamily="34" charset="-122"/>
              <a:ea typeface="微软雅黑" panose="020B0503020204020204" pitchFamily="34" charset="-122"/>
            </a:endParaRPr>
          </a:p>
          <a:p>
            <a:pPr defTabSz="914400">
              <a:spcBef>
                <a:spcPct val="50000"/>
              </a:spcBef>
              <a:defRPr/>
            </a:pPr>
            <a:r>
              <a:rPr lang="en-US" altLang="zh-CN" sz="1800" b="1" dirty="0">
                <a:solidFill>
                  <a:srgbClr val="0070C0"/>
                </a:solidFill>
                <a:latin typeface="微软雅黑" panose="020B0503020204020204" pitchFamily="34" charset="-122"/>
                <a:ea typeface="微软雅黑" panose="020B0503020204020204" pitchFamily="34" charset="-122"/>
              </a:rPr>
              <a:t>45</a:t>
            </a:r>
            <a:r>
              <a:rPr lang="zh-CN" altLang="en-US" sz="1800" b="1" dirty="0">
                <a:solidFill>
                  <a:srgbClr val="0070C0"/>
                </a:solidFill>
                <a:latin typeface="微软雅黑" panose="020B0503020204020204" pitchFamily="34" charset="-122"/>
                <a:ea typeface="微软雅黑" panose="020B0503020204020204" pitchFamily="34" charset="-122"/>
              </a:rPr>
              <a:t>，</a:t>
            </a:r>
            <a:r>
              <a:rPr lang="en-US" altLang="zh-CN" sz="1800" b="1" dirty="0">
                <a:solidFill>
                  <a:srgbClr val="0070C0"/>
                </a:solidFill>
                <a:latin typeface="微软雅黑" panose="020B0503020204020204" pitchFamily="34" charset="-122"/>
                <a:ea typeface="微软雅黑" panose="020B0503020204020204" pitchFamily="34" charset="-122"/>
              </a:rPr>
              <a:t>72</a:t>
            </a:r>
            <a:r>
              <a:rPr lang="zh-CN" altLang="en-US" sz="1800" b="1" dirty="0">
                <a:solidFill>
                  <a:srgbClr val="0070C0"/>
                </a:solidFill>
                <a:latin typeface="微软雅黑" panose="020B0503020204020204" pitchFamily="34" charset="-122"/>
                <a:ea typeface="微软雅黑" panose="020B0503020204020204" pitchFamily="34" charset="-122"/>
              </a:rPr>
              <a:t>，</a:t>
            </a:r>
            <a:r>
              <a:rPr lang="en-US" altLang="zh-CN" sz="1800" b="1" dirty="0">
                <a:solidFill>
                  <a:srgbClr val="0070C0"/>
                </a:solidFill>
                <a:latin typeface="微软雅黑" panose="020B0503020204020204" pitchFamily="34" charset="-122"/>
                <a:ea typeface="微软雅黑" panose="020B0503020204020204" pitchFamily="34" charset="-122"/>
              </a:rPr>
              <a:t>84</a:t>
            </a:r>
            <a:r>
              <a:rPr lang="zh-CN" altLang="en-US" sz="1800" b="1" dirty="0">
                <a:solidFill>
                  <a:srgbClr val="0070C0"/>
                </a:solidFill>
                <a:latin typeface="微软雅黑" panose="020B0503020204020204" pitchFamily="34" charset="-122"/>
                <a:ea typeface="微软雅黑" panose="020B0503020204020204" pitchFamily="34" charset="-122"/>
              </a:rPr>
              <a:t>，</a:t>
            </a:r>
            <a:r>
              <a:rPr lang="en-US" altLang="zh-CN" sz="1800" b="1" dirty="0">
                <a:solidFill>
                  <a:srgbClr val="0070C0"/>
                </a:solidFill>
                <a:latin typeface="微软雅黑" panose="020B0503020204020204" pitchFamily="34" charset="-122"/>
                <a:ea typeface="微软雅黑" panose="020B0503020204020204" pitchFamily="34" charset="-122"/>
              </a:rPr>
              <a:t>03</a:t>
            </a:r>
            <a:r>
              <a:rPr lang="zh-CN" altLang="en-US" sz="1800" b="1" dirty="0">
                <a:solidFill>
                  <a:srgbClr val="0070C0"/>
                </a:solidFill>
                <a:latin typeface="微软雅黑" panose="020B0503020204020204" pitchFamily="34" charset="-122"/>
                <a:ea typeface="微软雅黑" panose="020B0503020204020204" pitchFamily="34" charset="-122"/>
              </a:rPr>
              <a:t>，</a:t>
            </a:r>
            <a:r>
              <a:rPr lang="en-US" altLang="zh-CN" sz="1800" b="1" dirty="0">
                <a:solidFill>
                  <a:srgbClr val="0070C0"/>
                </a:solidFill>
                <a:latin typeface="微软雅黑" panose="020B0503020204020204" pitchFamily="34" charset="-122"/>
                <a:ea typeface="微软雅黑" panose="020B0503020204020204" pitchFamily="34" charset="-122"/>
              </a:rPr>
              <a:t>28</a:t>
            </a:r>
            <a:r>
              <a:rPr lang="zh-CN" altLang="en-US" sz="1800" b="1" dirty="0">
                <a:solidFill>
                  <a:srgbClr val="0070C0"/>
                </a:solidFill>
                <a:latin typeface="微软雅黑" panose="020B0503020204020204" pitchFamily="34" charset="-122"/>
                <a:ea typeface="微软雅黑" panose="020B0503020204020204" pitchFamily="34" charset="-122"/>
              </a:rPr>
              <a:t>，</a:t>
            </a:r>
            <a:r>
              <a:rPr lang="en-US" altLang="zh-CN" sz="1800" b="1" dirty="0">
                <a:solidFill>
                  <a:srgbClr val="0070C0"/>
                </a:solidFill>
                <a:latin typeface="微软雅黑" panose="020B0503020204020204" pitchFamily="34" charset="-122"/>
                <a:ea typeface="微软雅黑" panose="020B0503020204020204" pitchFamily="34" charset="-122"/>
              </a:rPr>
              <a:t>39</a:t>
            </a:r>
            <a:r>
              <a:rPr lang="zh-CN" altLang="en-US" sz="1800" b="1" dirty="0">
                <a:solidFill>
                  <a:srgbClr val="0070C0"/>
                </a:solidFill>
                <a:latin typeface="微软雅黑" panose="020B0503020204020204" pitchFamily="34" charset="-122"/>
                <a:ea typeface="微软雅黑" panose="020B0503020204020204" pitchFamily="34" charset="-122"/>
              </a:rPr>
              <a:t>，</a:t>
            </a:r>
            <a:r>
              <a:rPr lang="en-US" altLang="zh-CN" sz="1800" b="1" dirty="0">
                <a:solidFill>
                  <a:srgbClr val="0070C0"/>
                </a:solidFill>
                <a:latin typeface="微软雅黑" panose="020B0503020204020204" pitchFamily="34" charset="-122"/>
                <a:ea typeface="微软雅黑" panose="020B0503020204020204" pitchFamily="34" charset="-122"/>
              </a:rPr>
              <a:t>51</a:t>
            </a:r>
            <a:r>
              <a:rPr lang="zh-CN" altLang="en-US" sz="1800" b="1" dirty="0">
                <a:solidFill>
                  <a:srgbClr val="0070C0"/>
                </a:solidFill>
                <a:latin typeface="微软雅黑" panose="020B0503020204020204" pitchFamily="34" charset="-122"/>
                <a:ea typeface="微软雅黑" panose="020B0503020204020204" pitchFamily="34" charset="-122"/>
              </a:rPr>
              <a:t>，</a:t>
            </a:r>
            <a:r>
              <a:rPr lang="en-US" altLang="zh-CN" sz="1800" b="1" dirty="0">
                <a:solidFill>
                  <a:srgbClr val="0070C0"/>
                </a:solidFill>
                <a:latin typeface="微软雅黑" panose="020B0503020204020204" pitchFamily="34" charset="-122"/>
                <a:ea typeface="微软雅黑" panose="020B0503020204020204" pitchFamily="34" charset="-122"/>
              </a:rPr>
              <a:t>65</a:t>
            </a:r>
            <a:r>
              <a:rPr lang="zh-CN" altLang="en-US" sz="1800" b="1" dirty="0">
                <a:solidFill>
                  <a:srgbClr val="0070C0"/>
                </a:solidFill>
                <a:latin typeface="微软雅黑" panose="020B0503020204020204" pitchFamily="34" charset="-122"/>
                <a:ea typeface="微软雅黑" panose="020B0503020204020204" pitchFamily="34" charset="-122"/>
              </a:rPr>
              <a:t>，</a:t>
            </a:r>
            <a:r>
              <a:rPr lang="en-US" altLang="zh-CN" sz="1800" b="1" dirty="0">
                <a:solidFill>
                  <a:srgbClr val="0070C0"/>
                </a:solidFill>
                <a:latin typeface="微软雅黑" panose="020B0503020204020204" pitchFamily="34" charset="-122"/>
                <a:ea typeface="微软雅黑" panose="020B0503020204020204" pitchFamily="34" charset="-122"/>
              </a:rPr>
              <a:t>13</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540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3282">
                                            <p:txEl>
                                              <p:pRg st="0" end="0"/>
                                            </p:txEl>
                                          </p:spTgt>
                                        </p:tgtEl>
                                        <p:attrNameLst>
                                          <p:attrName>style.visibility</p:attrName>
                                        </p:attrNameLst>
                                      </p:cBhvr>
                                      <p:to>
                                        <p:strVal val="visible"/>
                                      </p:to>
                                    </p:set>
                                    <p:animEffect transition="in" filter="fade">
                                      <p:cBhvr>
                                        <p:cTn id="7" dur="500"/>
                                        <p:tgtEl>
                                          <p:spTgt spid="35328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build="p"/>
      <p:bldP spid="2" grpId="0"/>
    </p:bld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55331" name="Group 3"/>
          <p:cNvGraphicFramePr>
            <a:graphicFrameLocks noGrp="1"/>
          </p:cNvGraphicFramePr>
          <p:nvPr>
            <p:ph sz="half" idx="2"/>
            <p:extLst/>
          </p:nvPr>
        </p:nvGraphicFramePr>
        <p:xfrm>
          <a:off x="1559794" y="3340122"/>
          <a:ext cx="5675710" cy="2490221"/>
        </p:xfrm>
        <a:graphic>
          <a:graphicData uri="http://schemas.openxmlformats.org/drawingml/2006/table">
            <a:tbl>
              <a:tblPr/>
              <a:tblGrid>
                <a:gridCol w="1350169">
                  <a:extLst>
                    <a:ext uri="{9D8B030D-6E8A-4147-A177-3AD203B41FA5}">
                      <a16:colId xmlns:a16="http://schemas.microsoft.com/office/drawing/2014/main" val="20000"/>
                    </a:ext>
                  </a:extLst>
                </a:gridCol>
                <a:gridCol w="1350169">
                  <a:extLst>
                    <a:ext uri="{9D8B030D-6E8A-4147-A177-3AD203B41FA5}">
                      <a16:colId xmlns:a16="http://schemas.microsoft.com/office/drawing/2014/main" val="20001"/>
                    </a:ext>
                  </a:extLst>
                </a:gridCol>
                <a:gridCol w="1350169">
                  <a:extLst>
                    <a:ext uri="{9D8B030D-6E8A-4147-A177-3AD203B41FA5}">
                      <a16:colId xmlns:a16="http://schemas.microsoft.com/office/drawing/2014/main" val="20002"/>
                    </a:ext>
                  </a:extLst>
                </a:gridCol>
                <a:gridCol w="1625203">
                  <a:extLst>
                    <a:ext uri="{9D8B030D-6E8A-4147-A177-3AD203B41FA5}">
                      <a16:colId xmlns:a16="http://schemas.microsoft.com/office/drawing/2014/main" val="20003"/>
                    </a:ext>
                  </a:extLst>
                </a:gridCol>
              </a:tblGrid>
              <a:tr h="238125">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zh-CN" altLang="pt-BR"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a:t>
                      </a:r>
                      <a:endParaRPr kumimoji="0" lang="zh-CN" altLang="pt-BR"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zh-CN" altLang="pt-BR"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关键字</a:t>
                      </a:r>
                      <a:endParaRPr kumimoji="0" lang="zh-CN" altLang="pt-BR"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pt-BR"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关键字</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pt-BR"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zh-CN" altLang="pt-BR"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哈希地址</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pt-BR"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pt-BR"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5740">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010</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8125">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210</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6935">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J</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440</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440</a:t>
                      </a:r>
                      <a:endParaRPr kumimoji="0" lang="pt-BR"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8125">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I0</a:t>
                      </a:r>
                      <a:endParaRPr kumimoji="0" lang="pt-BR"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1160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370</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370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6935">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2061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310</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541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6621">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P2</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2062</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314</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704</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314</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6935">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2161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734</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734</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8125">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Q2</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2162</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741</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304</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6935">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Q3</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2163</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745</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651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745</a:t>
                      </a:r>
                      <a:endParaRPr kumimoji="0" lang="pt-BR"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0" name="灯片编号占位符 6"/>
          <p:cNvSpPr>
            <a:spLocks noGrp="1"/>
          </p:cNvSpPr>
          <p:nvPr>
            <p:ph type="sldNum" sz="quarter" idx="12"/>
          </p:nvPr>
        </p:nvSpPr>
        <p:spPr/>
        <p:txBody>
          <a:bodyPr/>
          <a:lstStyle/>
          <a:p>
            <a:pPr defTabSz="914400">
              <a:defRPr/>
            </a:pPr>
            <a:fld id="{A78BDC92-19E0-4CA7-AD9B-003353F3EC9F}" type="slidenum">
              <a:rPr lang="en-US" altLang="zh-CN">
                <a:solidFill>
                  <a:prstClr val="black">
                    <a:tint val="75000"/>
                  </a:prstClr>
                </a:solidFill>
              </a:rPr>
              <a:pPr defTabSz="914400">
                <a:defRPr/>
              </a:pPr>
              <a:t>173</a:t>
            </a:fld>
            <a:endParaRPr lang="en-US" altLang="zh-CN">
              <a:solidFill>
                <a:prstClr val="black">
                  <a:tint val="75000"/>
                </a:prstClr>
              </a:solidFill>
            </a:endParaRPr>
          </a:p>
        </p:txBody>
      </p:sp>
      <p:sp>
        <p:nvSpPr>
          <p:cNvPr id="3" name="文本框 2"/>
          <p:cNvSpPr txBox="1"/>
          <p:nvPr/>
        </p:nvSpPr>
        <p:spPr>
          <a:xfrm>
            <a:off x="1374269" y="1178809"/>
            <a:ext cx="9112756" cy="1754326"/>
          </a:xfrm>
          <a:prstGeom prst="rect">
            <a:avLst/>
          </a:prstGeom>
          <a:noFill/>
          <a:ln>
            <a:solidFill>
              <a:schemeClr val="accent1"/>
            </a:solidFill>
          </a:ln>
        </p:spPr>
        <p:txBody>
          <a:bodyPr wrap="square" rtlCol="0">
            <a:spAutoFit/>
          </a:bodyPr>
          <a:lstStyle/>
          <a:p>
            <a:pPr defTabSz="914400">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题目：请为</a:t>
            </a:r>
            <a:r>
              <a:rPr lang="en-US" altLang="zh-CN" dirty="0">
                <a:solidFill>
                  <a:prstClr val="black"/>
                </a:solidFill>
                <a:latin typeface="微软雅黑" panose="020B0503020204020204" pitchFamily="34" charset="-122"/>
                <a:ea typeface="微软雅黑" panose="020B0503020204020204" pitchFamily="34" charset="-122"/>
              </a:rPr>
              <a:t>BASIC</a:t>
            </a:r>
            <a:r>
              <a:rPr lang="zh-CN" altLang="en-US" dirty="0">
                <a:solidFill>
                  <a:prstClr val="black"/>
                </a:solidFill>
                <a:latin typeface="微软雅黑" panose="020B0503020204020204" pitchFamily="34" charset="-122"/>
                <a:ea typeface="微软雅黑" panose="020B0503020204020204" pitchFamily="34" charset="-122"/>
              </a:rPr>
              <a:t>源程序中的标识符建立一个哈希表。假设</a:t>
            </a:r>
            <a:r>
              <a:rPr lang="en-US" altLang="zh-CN" dirty="0">
                <a:solidFill>
                  <a:prstClr val="black"/>
                </a:solidFill>
                <a:latin typeface="微软雅黑" panose="020B0503020204020204" pitchFamily="34" charset="-122"/>
                <a:ea typeface="微软雅黑" panose="020B0503020204020204" pitchFamily="34" charset="-122"/>
              </a:rPr>
              <a:t>BASIC</a:t>
            </a:r>
            <a:r>
              <a:rPr lang="zh-CN" altLang="en-US" dirty="0">
                <a:solidFill>
                  <a:prstClr val="black"/>
                </a:solidFill>
                <a:latin typeface="微软雅黑" panose="020B0503020204020204" pitchFamily="34" charset="-122"/>
                <a:ea typeface="微软雅黑" panose="020B0503020204020204" pitchFamily="34" charset="-122"/>
              </a:rPr>
              <a:t>语言中允许的标识符为一个字母，或一个字母加一个汉字。取标识符在计算机中的八进制数为它的关键字。</a:t>
            </a:r>
          </a:p>
        </p:txBody>
      </p:sp>
      <p:sp>
        <p:nvSpPr>
          <p:cNvPr id="4" name="文本框 3"/>
          <p:cNvSpPr txBox="1"/>
          <p:nvPr/>
        </p:nvSpPr>
        <p:spPr>
          <a:xfrm>
            <a:off x="7613718" y="3431070"/>
            <a:ext cx="2935572" cy="2308324"/>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defPPr>
              <a:defRPr lang="zh-CN"/>
            </a:defPPr>
            <a:lvl1pPr>
              <a:spcBef>
                <a:spcPct val="50000"/>
              </a:spcBef>
              <a:defRPr>
                <a:latin typeface="微软雅黑" panose="020B0503020204020204" pitchFamily="34" charset="-122"/>
                <a:ea typeface="微软雅黑" panose="020B0503020204020204" pitchFamily="34" charset="-122"/>
              </a:defRPr>
            </a:lvl1pPr>
          </a:lstStyle>
          <a:p>
            <a:pPr defTabSz="914400">
              <a:defRPr/>
            </a:pPr>
            <a:r>
              <a:rPr lang="zh-CN" altLang="en-US" sz="1800" dirty="0">
                <a:solidFill>
                  <a:prstClr val="black"/>
                </a:solidFill>
              </a:rPr>
              <a:t>解：标识符数量为</a:t>
            </a:r>
            <a:endParaRPr lang="en-US" altLang="zh-CN" sz="1800" dirty="0">
              <a:solidFill>
                <a:prstClr val="black"/>
              </a:solidFill>
            </a:endParaRPr>
          </a:p>
          <a:p>
            <a:pPr defTabSz="914400">
              <a:defRPr/>
            </a:pPr>
            <a:r>
              <a:rPr lang="en-US" altLang="zh-CN" sz="1800" dirty="0">
                <a:solidFill>
                  <a:prstClr val="black"/>
                </a:solidFill>
              </a:rPr>
              <a:t>26+26*10=286</a:t>
            </a:r>
          </a:p>
          <a:p>
            <a:pPr defTabSz="914400">
              <a:defRPr/>
            </a:pPr>
            <a:r>
              <a:rPr lang="zh-CN" altLang="en-US" sz="1800" dirty="0">
                <a:solidFill>
                  <a:prstClr val="black"/>
                </a:solidFill>
              </a:rPr>
              <a:t>需要的存储空间为</a:t>
            </a:r>
            <a:r>
              <a:rPr lang="en-US" altLang="zh-CN" sz="1800" dirty="0">
                <a:solidFill>
                  <a:prstClr val="black"/>
                </a:solidFill>
              </a:rPr>
              <a:t>3</a:t>
            </a:r>
            <a:r>
              <a:rPr lang="zh-CN" altLang="en-US" sz="1800" dirty="0">
                <a:solidFill>
                  <a:prstClr val="black"/>
                </a:solidFill>
              </a:rPr>
              <a:t>位</a:t>
            </a:r>
            <a:r>
              <a:rPr lang="en-US" altLang="zh-CN" sz="1800" dirty="0">
                <a:solidFill>
                  <a:prstClr val="black"/>
                </a:solidFill>
              </a:rPr>
              <a:t>8</a:t>
            </a:r>
            <a:r>
              <a:rPr lang="zh-CN" altLang="en-US" sz="1800" dirty="0">
                <a:solidFill>
                  <a:prstClr val="black"/>
                </a:solidFill>
              </a:rPr>
              <a:t>进制或者</a:t>
            </a:r>
            <a:r>
              <a:rPr lang="en-US" altLang="zh-CN" sz="1800" dirty="0">
                <a:solidFill>
                  <a:prstClr val="black"/>
                </a:solidFill>
              </a:rPr>
              <a:t>9</a:t>
            </a:r>
            <a:r>
              <a:rPr lang="zh-CN" altLang="en-US" sz="1800" dirty="0">
                <a:solidFill>
                  <a:prstClr val="black"/>
                </a:solidFill>
              </a:rPr>
              <a:t>位二进制。表中的关键字没有均匀分布，采用平方后的中间</a:t>
            </a:r>
            <a:r>
              <a:rPr lang="en-US" altLang="zh-CN" sz="1800" dirty="0">
                <a:solidFill>
                  <a:prstClr val="black"/>
                </a:solidFill>
              </a:rPr>
              <a:t>3</a:t>
            </a:r>
            <a:r>
              <a:rPr lang="zh-CN" altLang="en-US" sz="1800" dirty="0">
                <a:solidFill>
                  <a:prstClr val="black"/>
                </a:solidFill>
              </a:rPr>
              <a:t>位均匀发布，可以作为哈希地址</a:t>
            </a:r>
          </a:p>
        </p:txBody>
      </p:sp>
      <p:sp>
        <p:nvSpPr>
          <p:cNvPr id="5" name="矩形 4"/>
          <p:cNvSpPr/>
          <p:nvPr/>
        </p:nvSpPr>
        <p:spPr>
          <a:xfrm>
            <a:off x="4240239" y="3340122"/>
            <a:ext cx="2995265" cy="2490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prstClr val="white"/>
              </a:solidFill>
            </a:endParaRPr>
          </a:p>
        </p:txBody>
      </p:sp>
    </p:spTree>
    <p:extLst>
      <p:ext uri="{BB962C8B-B14F-4D97-AF65-F5344CB8AC3E}">
        <p14:creationId xmlns:p14="http://schemas.microsoft.com/office/powerpoint/2010/main" val="747827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55331"/>
                                        </p:tgtEl>
                                        <p:attrNameLst>
                                          <p:attrName>style.visibility</p:attrName>
                                        </p:attrNameLst>
                                      </p:cBhvr>
                                      <p:to>
                                        <p:strVal val="visible"/>
                                      </p:to>
                                    </p:set>
                                    <p:animEffect transition="in" filter="box(in)">
                                      <p:cBhvr>
                                        <p:cTn id="7" dur="500"/>
                                        <p:tgtEl>
                                          <p:spTgt spid="3553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1" nodeType="clickEffect">
                                  <p:stCondLst>
                                    <p:cond delay="0"/>
                                  </p:stCondLst>
                                  <p:childTnLst>
                                    <p:animEffect transition="out" filter="fade">
                                      <p:cBhvr>
                                        <p:cTn id="14" dur="1000"/>
                                        <p:tgtEl>
                                          <p:spTgt spid="5"/>
                                        </p:tgtEl>
                                      </p:cBhvr>
                                    </p:animEffect>
                                    <p:anim calcmode="lin" valueType="num">
                                      <p:cBhvr>
                                        <p:cTn id="15" dur="1000"/>
                                        <p:tgtEl>
                                          <p:spTgt spid="5"/>
                                        </p:tgtEl>
                                        <p:attrNameLst>
                                          <p:attrName>ppt_x</p:attrName>
                                        </p:attrNameLst>
                                      </p:cBhvr>
                                      <p:tavLst>
                                        <p:tav tm="0">
                                          <p:val>
                                            <p:strVal val="ppt_x"/>
                                          </p:val>
                                        </p:tav>
                                        <p:tav tm="100000">
                                          <p:val>
                                            <p:strVal val="ppt_x"/>
                                          </p:val>
                                        </p:tav>
                                      </p:tavLst>
                                    </p:anim>
                                    <p:anim calcmode="lin" valueType="num">
                                      <p:cBhvr>
                                        <p:cTn id="16" dur="1000"/>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5330" name="Rectangle 2"/>
          <p:cNvSpPr>
            <a:spLocks noGrp="1" noChangeArrowheads="1"/>
          </p:cNvSpPr>
          <p:nvPr>
            <p:ph type="body" sz="half" idx="1"/>
          </p:nvPr>
        </p:nvSpPr>
        <p:spPr>
          <a:xfrm>
            <a:off x="1328773" y="1691118"/>
            <a:ext cx="9362969" cy="1667336"/>
          </a:xfrm>
        </p:spPr>
        <p:txBody>
          <a:bodyPr>
            <a:noAutofit/>
          </a:bodyPr>
          <a:lstStyle/>
          <a:p>
            <a:pPr marL="0" indent="0">
              <a:lnSpc>
                <a:spcPct val="120000"/>
              </a:lnSpc>
            </a:pPr>
            <a:r>
              <a:rPr lang="zh-CN" altLang="en-US" sz="2600" dirty="0">
                <a:latin typeface="微软雅黑" panose="020B0503020204020204" pitchFamily="34" charset="-122"/>
                <a:ea typeface="微软雅黑" panose="020B0503020204020204" pitchFamily="34" charset="-122"/>
              </a:rPr>
              <a:t>取关键字平方后的中间几位作为哈希地址，即哈希函数为：</a:t>
            </a:r>
          </a:p>
          <a:p>
            <a:pPr lvl="2">
              <a:lnSpc>
                <a:spcPct val="120000"/>
              </a:lnSpc>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  H</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key</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=“key</a:t>
            </a:r>
            <a:r>
              <a:rPr lang="en-US" altLang="zh-CN" sz="2600" baseline="300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的中间几位”，</a:t>
            </a:r>
          </a:p>
          <a:p>
            <a:pPr lvl="2">
              <a:lnSpc>
                <a:spcPct val="120000"/>
              </a:lnSpc>
              <a:buFont typeface="Wingdings" panose="05000000000000000000" pitchFamily="2" charset="2"/>
              <a:buNone/>
            </a:pPr>
            <a:r>
              <a:rPr lang="zh-CN" altLang="en-US" sz="2600" dirty="0">
                <a:latin typeface="微软雅黑" panose="020B0503020204020204" pitchFamily="34" charset="-122"/>
                <a:ea typeface="微软雅黑" panose="020B0503020204020204" pitchFamily="34" charset="-122"/>
              </a:rPr>
              <a:t>其中，所取的位数由哈希表的大小确定</a:t>
            </a:r>
          </a:p>
        </p:txBody>
      </p:sp>
      <p:graphicFrame>
        <p:nvGraphicFramePr>
          <p:cNvPr id="355331" name="Group 3"/>
          <p:cNvGraphicFramePr>
            <a:graphicFrameLocks noGrp="1"/>
          </p:cNvGraphicFramePr>
          <p:nvPr>
            <p:ph sz="half" idx="2"/>
            <p:extLst/>
          </p:nvPr>
        </p:nvGraphicFramePr>
        <p:xfrm>
          <a:off x="2470244" y="3562066"/>
          <a:ext cx="6218102" cy="2748070"/>
        </p:xfrm>
        <a:graphic>
          <a:graphicData uri="http://schemas.openxmlformats.org/drawingml/2006/table">
            <a:tbl>
              <a:tblPr>
                <a:effectLst/>
              </a:tblPr>
              <a:tblGrid>
                <a:gridCol w="1479196">
                  <a:extLst>
                    <a:ext uri="{9D8B030D-6E8A-4147-A177-3AD203B41FA5}">
                      <a16:colId xmlns:a16="http://schemas.microsoft.com/office/drawing/2014/main" val="20000"/>
                    </a:ext>
                  </a:extLst>
                </a:gridCol>
                <a:gridCol w="1479196">
                  <a:extLst>
                    <a:ext uri="{9D8B030D-6E8A-4147-A177-3AD203B41FA5}">
                      <a16:colId xmlns:a16="http://schemas.microsoft.com/office/drawing/2014/main" val="20001"/>
                    </a:ext>
                  </a:extLst>
                </a:gridCol>
                <a:gridCol w="1479196">
                  <a:extLst>
                    <a:ext uri="{9D8B030D-6E8A-4147-A177-3AD203B41FA5}">
                      <a16:colId xmlns:a16="http://schemas.microsoft.com/office/drawing/2014/main" val="20002"/>
                    </a:ext>
                  </a:extLst>
                </a:gridCol>
                <a:gridCol w="1780514">
                  <a:extLst>
                    <a:ext uri="{9D8B030D-6E8A-4147-A177-3AD203B41FA5}">
                      <a16:colId xmlns:a16="http://schemas.microsoft.com/office/drawing/2014/main" val="20003"/>
                    </a:ext>
                  </a:extLst>
                </a:gridCol>
              </a:tblGrid>
              <a:tr h="262782">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zh-CN" altLang="pt-BR"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a:t>
                      </a:r>
                      <a:endParaRPr kumimoji="0" lang="zh-CN" altLang="pt-BR"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zh-CN" altLang="pt-BR"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关键字</a:t>
                      </a:r>
                      <a:endParaRPr kumimoji="0" lang="zh-CN" altLang="pt-BR"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pt-BR"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关键字</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pt-BR"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zh-CN" altLang="pt-BR"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哈希地址</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pt-BR"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pt-BR"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5452">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010</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2782">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210</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210</a:t>
                      </a:r>
                      <a:endParaRPr kumimoji="0" lang="pt-BR"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1468">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J</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440</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440</a:t>
                      </a:r>
                      <a:endParaRPr kumimoji="0" lang="pt-BR"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2782">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1160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370</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370</a:t>
                      </a:r>
                      <a:endParaRPr kumimoji="0" lang="pt-BR"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1468">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2061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310</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541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310</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5618">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P2</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2062</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314</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704</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314</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1468">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2161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734</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734</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2782">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Q2</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2162</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741</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304</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1468">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Q3</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2163</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pt-BR" altLang="zh-CN" sz="1400" b="0" i="0" u="sng"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745</a:t>
                      </a:r>
                      <a:r>
                        <a:rPr kumimoji="0" lang="pt-BR"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651</a:t>
                      </a:r>
                      <a:endParaRPr kumimoji="0" lang="pt-BR"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343400" algn="r"/>
                        </a:tabLst>
                      </a:pPr>
                      <a:r>
                        <a:rPr kumimoji="0" lang="pt-BR"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745</a:t>
                      </a:r>
                      <a:endParaRPr kumimoji="0" lang="pt-BR"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7500" marR="675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0" name="灯片编号占位符 6"/>
          <p:cNvSpPr>
            <a:spLocks noGrp="1"/>
          </p:cNvSpPr>
          <p:nvPr>
            <p:ph type="sldNum" sz="quarter" idx="12"/>
          </p:nvPr>
        </p:nvSpPr>
        <p:spPr/>
        <p:txBody>
          <a:bodyPr/>
          <a:lstStyle/>
          <a:p>
            <a:pPr defTabSz="914400">
              <a:defRPr/>
            </a:pPr>
            <a:fld id="{A78BDC92-19E0-4CA7-AD9B-003353F3EC9F}" type="slidenum">
              <a:rPr lang="en-US" altLang="zh-CN">
                <a:solidFill>
                  <a:prstClr val="black">
                    <a:tint val="75000"/>
                  </a:prstClr>
                </a:solidFill>
              </a:rPr>
              <a:pPr defTabSz="914400">
                <a:defRPr/>
              </a:pPr>
              <a:t>174</a:t>
            </a:fld>
            <a:endParaRPr lang="en-US" altLang="zh-CN">
              <a:solidFill>
                <a:prstClr val="black">
                  <a:tint val="75000"/>
                </a:prstClr>
              </a:solidFill>
            </a:endParaRPr>
          </a:p>
        </p:txBody>
      </p:sp>
      <p:sp>
        <p:nvSpPr>
          <p:cNvPr id="2" name="矩形 1"/>
          <p:cNvSpPr/>
          <p:nvPr/>
        </p:nvSpPr>
        <p:spPr>
          <a:xfrm>
            <a:off x="1328773" y="1052125"/>
            <a:ext cx="2698175" cy="5355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fontScale="92500"/>
          </a:bodyPr>
          <a:lstStyle/>
          <a:p>
            <a:pPr algn="ctr" defTabSz="914400">
              <a:lnSpc>
                <a:spcPct val="90000"/>
              </a:lnSpc>
              <a:spcBef>
                <a:spcPct val="0"/>
              </a:spcBef>
              <a:defRPr/>
            </a:pPr>
            <a:r>
              <a:rPr lang="en-US" altLang="zh-CN" sz="3200" dirty="0">
                <a:solidFill>
                  <a:srgbClr val="5B9BD5">
                    <a:lumMod val="75000"/>
                  </a:srgbClr>
                </a:solidFill>
                <a:latin typeface="微软雅黑" panose="020B0503020204020204" pitchFamily="34" charset="-122"/>
                <a:ea typeface="微软雅黑" panose="020B0503020204020204" pitchFamily="34" charset="-122"/>
              </a:rPr>
              <a:t>3</a:t>
            </a:r>
            <a:r>
              <a:rPr lang="zh-CN" altLang="en-US" sz="3200" dirty="0">
                <a:solidFill>
                  <a:srgbClr val="5B9BD5">
                    <a:lumMod val="75000"/>
                  </a:srgbClr>
                </a:solidFill>
                <a:latin typeface="微软雅黑" panose="020B0503020204020204" pitchFamily="34" charset="-122"/>
                <a:ea typeface="微软雅黑" panose="020B0503020204020204" pitchFamily="34" charset="-122"/>
              </a:rPr>
              <a:t>）平方取中法</a:t>
            </a:r>
          </a:p>
        </p:txBody>
      </p:sp>
    </p:spTree>
    <p:extLst>
      <p:ext uri="{BB962C8B-B14F-4D97-AF65-F5344CB8AC3E}">
        <p14:creationId xmlns:p14="http://schemas.microsoft.com/office/powerpoint/2010/main" val="42249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5330">
                                            <p:txEl>
                                              <p:pRg st="0" end="0"/>
                                            </p:txEl>
                                          </p:spTgt>
                                        </p:tgtEl>
                                        <p:attrNameLst>
                                          <p:attrName>style.visibility</p:attrName>
                                        </p:attrNameLst>
                                      </p:cBhvr>
                                      <p:to>
                                        <p:strVal val="visible"/>
                                      </p:to>
                                    </p:set>
                                    <p:animEffect transition="in" filter="fade">
                                      <p:cBhvr>
                                        <p:cTn id="12" dur="500"/>
                                        <p:tgtEl>
                                          <p:spTgt spid="35533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5330">
                                            <p:txEl>
                                              <p:pRg st="1" end="1"/>
                                            </p:txEl>
                                          </p:spTgt>
                                        </p:tgtEl>
                                        <p:attrNameLst>
                                          <p:attrName>style.visibility</p:attrName>
                                        </p:attrNameLst>
                                      </p:cBhvr>
                                      <p:to>
                                        <p:strVal val="visible"/>
                                      </p:to>
                                    </p:set>
                                    <p:animEffect transition="in" filter="fade">
                                      <p:cBhvr>
                                        <p:cTn id="15" dur="500"/>
                                        <p:tgtEl>
                                          <p:spTgt spid="355330">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5330">
                                            <p:txEl>
                                              <p:pRg st="2" end="2"/>
                                            </p:txEl>
                                          </p:spTgt>
                                        </p:tgtEl>
                                        <p:attrNameLst>
                                          <p:attrName>style.visibility</p:attrName>
                                        </p:attrNameLst>
                                      </p:cBhvr>
                                      <p:to>
                                        <p:strVal val="visible"/>
                                      </p:to>
                                    </p:set>
                                    <p:animEffect transition="in" filter="fade">
                                      <p:cBhvr>
                                        <p:cTn id="18" dur="500"/>
                                        <p:tgtEl>
                                          <p:spTgt spid="35533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55331"/>
                                        </p:tgtEl>
                                        <p:attrNameLst>
                                          <p:attrName>style.visibility</p:attrName>
                                        </p:attrNameLst>
                                      </p:cBhvr>
                                      <p:to>
                                        <p:strVal val="visible"/>
                                      </p:to>
                                    </p:set>
                                    <p:animEffect transition="in" filter="wipe(up)">
                                      <p:cBhvr>
                                        <p:cTn id="23" dur="500"/>
                                        <p:tgtEl>
                                          <p:spTgt spid="355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build="p"/>
      <p:bldP spid="2" grpId="0"/>
    </p:bld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pPr defTabSz="914400">
              <a:defRPr/>
            </a:pPr>
            <a:fld id="{C66906E7-116D-4FD7-B362-E1ECC76BC767}" type="slidenum">
              <a:rPr lang="en-US" altLang="zh-CN">
                <a:solidFill>
                  <a:prstClr val="black">
                    <a:tint val="75000"/>
                  </a:prstClr>
                </a:solidFill>
              </a:rPr>
              <a:pPr defTabSz="914400">
                <a:defRPr/>
              </a:pPr>
              <a:t>175</a:t>
            </a:fld>
            <a:endParaRPr lang="en-US" altLang="zh-CN">
              <a:solidFill>
                <a:prstClr val="black">
                  <a:tint val="75000"/>
                </a:prstClr>
              </a:solidFill>
            </a:endParaRPr>
          </a:p>
        </p:txBody>
      </p:sp>
      <p:sp>
        <p:nvSpPr>
          <p:cNvPr id="357378" name="Text Box 2"/>
          <p:cNvSpPr txBox="1">
            <a:spLocks noChangeArrowheads="1"/>
          </p:cNvSpPr>
          <p:nvPr/>
        </p:nvSpPr>
        <p:spPr bwMode="auto">
          <a:xfrm>
            <a:off x="1392304" y="2467030"/>
            <a:ext cx="9284174" cy="250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lnSpc>
                <a:spcPct val="140000"/>
              </a:lnSpc>
              <a:defRPr/>
            </a:pPr>
            <a:r>
              <a:rPr kumimoji="1" lang="zh-CN" altLang="en-US" sz="2800" dirty="0">
                <a:solidFill>
                  <a:prstClr val="black"/>
                </a:solidFill>
                <a:latin typeface="微软雅黑" panose="020B0503020204020204" pitchFamily="34" charset="-122"/>
                <a:ea typeface="微软雅黑" panose="020B0503020204020204" pitchFamily="34" charset="-122"/>
              </a:rPr>
              <a:t>以关键字的平方值的中间几位作为存储地址。求“关键字的平方值” 的目的是“扩大差别”和“贡献均衡”。</a:t>
            </a:r>
          </a:p>
          <a:p>
            <a:pPr defTabSz="914400">
              <a:lnSpc>
                <a:spcPct val="140000"/>
              </a:lnSpc>
              <a:defRPr/>
            </a:pPr>
            <a:r>
              <a:rPr kumimoji="1" lang="zh-CN" altLang="en-US" sz="2800" dirty="0">
                <a:solidFill>
                  <a:prstClr val="black"/>
                </a:solidFill>
                <a:latin typeface="微软雅黑" panose="020B0503020204020204" pitchFamily="34" charset="-122"/>
                <a:ea typeface="微软雅黑" panose="020B0503020204020204" pitchFamily="34" charset="-122"/>
              </a:rPr>
              <a:t>即：关键字的各位都在平方值的中间几位有所贡献，</a:t>
            </a:r>
            <a:r>
              <a:rPr kumimoji="1" lang="en-US" altLang="zh-CN" sz="2800" dirty="0">
                <a:solidFill>
                  <a:prstClr val="black"/>
                </a:solidFill>
                <a:latin typeface="微软雅黑" panose="020B0503020204020204" pitchFamily="34" charset="-122"/>
                <a:ea typeface="微软雅黑" panose="020B0503020204020204" pitchFamily="34" charset="-122"/>
              </a:rPr>
              <a:t>Hash</a:t>
            </a:r>
            <a:r>
              <a:rPr kumimoji="1" lang="zh-CN" altLang="en-US" sz="2800" dirty="0">
                <a:solidFill>
                  <a:prstClr val="black"/>
                </a:solidFill>
                <a:latin typeface="微软雅黑" panose="020B0503020204020204" pitchFamily="34" charset="-122"/>
                <a:ea typeface="微软雅黑" panose="020B0503020204020204" pitchFamily="34" charset="-122"/>
              </a:rPr>
              <a:t>值中应该有各位影子。</a:t>
            </a:r>
          </a:p>
        </p:txBody>
      </p:sp>
      <p:sp>
        <p:nvSpPr>
          <p:cNvPr id="357379" name="Text Box 3"/>
          <p:cNvSpPr txBox="1">
            <a:spLocks noChangeArrowheads="1"/>
          </p:cNvSpPr>
          <p:nvPr/>
        </p:nvSpPr>
        <p:spPr bwMode="auto">
          <a:xfrm>
            <a:off x="1392304" y="1351129"/>
            <a:ext cx="3834789" cy="584775"/>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p:spPr>
        <p:txBody>
          <a:bodyPr wrap="square">
            <a:spAutoFit/>
          </a:bodyPr>
          <a:lstStyle>
            <a:defPPr>
              <a:defRPr lang="zh-CN"/>
            </a:defPPr>
            <a:lvl1pPr>
              <a:defRPr sz="2400">
                <a:solidFill>
                  <a:schemeClr val="bg1">
                    <a:lumMod val="20000"/>
                    <a:lumOff val="80000"/>
                  </a:schemeClr>
                </a:solidFill>
                <a:latin typeface="微软雅黑" panose="020B0503020204020204" pitchFamily="34" charset="-122"/>
                <a:ea typeface="微软雅黑" panose="020B0503020204020204" pitchFamily="34" charset="-122"/>
              </a:defRPr>
            </a:lvl1pPr>
            <a:lvl2pPr lvl="1">
              <a:buFontTx/>
              <a:buChar char="•"/>
              <a:defRPr sz="2400">
                <a:solidFill>
                  <a:schemeClr val="bg1">
                    <a:lumMod val="20000"/>
                    <a:lumOff val="80000"/>
                  </a:schemeClr>
                </a:solidFill>
                <a:latin typeface="微软雅黑" panose="020B0503020204020204" pitchFamily="34" charset="-122"/>
                <a:ea typeface="微软雅黑" panose="020B0503020204020204" pitchFamily="34" charset="-122"/>
              </a:defRPr>
            </a:lvl2pPr>
          </a:lstStyle>
          <a:p>
            <a:pPr algn="ctr" defTabSz="914400">
              <a:defRPr/>
            </a:pPr>
            <a:r>
              <a:rPr lang="zh-CN" altLang="en-US" sz="3200" dirty="0">
                <a:solidFill>
                  <a:prstClr val="white">
                    <a:lumMod val="20000"/>
                    <a:lumOff val="80000"/>
                  </a:prstClr>
                </a:solidFill>
              </a:rPr>
              <a:t>平方取中法思想      </a:t>
            </a:r>
          </a:p>
        </p:txBody>
      </p:sp>
    </p:spTree>
    <p:extLst>
      <p:ext uri="{BB962C8B-B14F-4D97-AF65-F5344CB8AC3E}">
        <p14:creationId xmlns:p14="http://schemas.microsoft.com/office/powerpoint/2010/main" val="34815067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57379"/>
                                        </p:tgtEl>
                                        <p:attrNameLst>
                                          <p:attrName>style.visibility</p:attrName>
                                        </p:attrNameLst>
                                      </p:cBhvr>
                                      <p:to>
                                        <p:strVal val="visible"/>
                                      </p:to>
                                    </p:set>
                                    <p:anim calcmode="lin" valueType="num">
                                      <p:cBhvr>
                                        <p:cTn id="7" dur="750" fill="hold"/>
                                        <p:tgtEl>
                                          <p:spTgt spid="357379"/>
                                        </p:tgtEl>
                                        <p:attrNameLst>
                                          <p:attrName>ppt_w</p:attrName>
                                        </p:attrNameLst>
                                      </p:cBhvr>
                                      <p:tavLst>
                                        <p:tav tm="0">
                                          <p:val>
                                            <p:strVal val="#ppt_w*0.70"/>
                                          </p:val>
                                        </p:tav>
                                        <p:tav tm="100000">
                                          <p:val>
                                            <p:strVal val="#ppt_w"/>
                                          </p:val>
                                        </p:tav>
                                      </p:tavLst>
                                    </p:anim>
                                    <p:anim calcmode="lin" valueType="num">
                                      <p:cBhvr>
                                        <p:cTn id="8" dur="750" fill="hold"/>
                                        <p:tgtEl>
                                          <p:spTgt spid="357379"/>
                                        </p:tgtEl>
                                        <p:attrNameLst>
                                          <p:attrName>ppt_h</p:attrName>
                                        </p:attrNameLst>
                                      </p:cBhvr>
                                      <p:tavLst>
                                        <p:tav tm="0">
                                          <p:val>
                                            <p:strVal val="#ppt_h"/>
                                          </p:val>
                                        </p:tav>
                                        <p:tav tm="100000">
                                          <p:val>
                                            <p:strVal val="#ppt_h"/>
                                          </p:val>
                                        </p:tav>
                                      </p:tavLst>
                                    </p:anim>
                                    <p:animEffect transition="in" filter="fade">
                                      <p:cBhvr>
                                        <p:cTn id="9" dur="750"/>
                                        <p:tgtEl>
                                          <p:spTgt spid="357379"/>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57378"/>
                                        </p:tgtEl>
                                        <p:attrNameLst>
                                          <p:attrName>style.visibility</p:attrName>
                                        </p:attrNameLst>
                                      </p:cBhvr>
                                      <p:to>
                                        <p:strVal val="visible"/>
                                      </p:to>
                                    </p:set>
                                    <p:anim calcmode="lin" valueType="num">
                                      <p:cBhvr>
                                        <p:cTn id="12" dur="750" fill="hold"/>
                                        <p:tgtEl>
                                          <p:spTgt spid="357378"/>
                                        </p:tgtEl>
                                        <p:attrNameLst>
                                          <p:attrName>ppt_w</p:attrName>
                                        </p:attrNameLst>
                                      </p:cBhvr>
                                      <p:tavLst>
                                        <p:tav tm="0">
                                          <p:val>
                                            <p:strVal val="#ppt_w*0.70"/>
                                          </p:val>
                                        </p:tav>
                                        <p:tav tm="100000">
                                          <p:val>
                                            <p:strVal val="#ppt_w"/>
                                          </p:val>
                                        </p:tav>
                                      </p:tavLst>
                                    </p:anim>
                                    <p:anim calcmode="lin" valueType="num">
                                      <p:cBhvr>
                                        <p:cTn id="13" dur="750" fill="hold"/>
                                        <p:tgtEl>
                                          <p:spTgt spid="357378"/>
                                        </p:tgtEl>
                                        <p:attrNameLst>
                                          <p:attrName>ppt_h</p:attrName>
                                        </p:attrNameLst>
                                      </p:cBhvr>
                                      <p:tavLst>
                                        <p:tav tm="0">
                                          <p:val>
                                            <p:strVal val="#ppt_h"/>
                                          </p:val>
                                        </p:tav>
                                        <p:tav tm="100000">
                                          <p:val>
                                            <p:strVal val="#ppt_h"/>
                                          </p:val>
                                        </p:tav>
                                      </p:tavLst>
                                    </p:anim>
                                    <p:animEffect transition="in" filter="fade">
                                      <p:cBhvr>
                                        <p:cTn id="14" dur="750"/>
                                        <p:tgtEl>
                                          <p:spTgt spid="357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p:bldP spid="357379" grpId="0" animBg="1"/>
    </p:bld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4411" y="1920099"/>
            <a:ext cx="3950767" cy="4097092"/>
          </a:xfrm>
        </p:spPr>
      </p:pic>
      <p:sp>
        <p:nvSpPr>
          <p:cNvPr id="7" name="云形标注 6"/>
          <p:cNvSpPr/>
          <p:nvPr/>
        </p:nvSpPr>
        <p:spPr>
          <a:xfrm>
            <a:off x="5736981" y="1091822"/>
            <a:ext cx="4389658" cy="1496108"/>
          </a:xfrm>
          <a:prstGeom prst="cloudCallout">
            <a:avLst>
              <a:gd name="adj1" fmla="val -61374"/>
              <a:gd name="adj2" fmla="val 89661"/>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dirty="0">
                <a:solidFill>
                  <a:prstClr val="white"/>
                </a:solidFill>
                <a:latin typeface="微软雅黑" panose="020B0503020204020204" pitchFamily="34" charset="-122"/>
                <a:ea typeface="微软雅黑" panose="020B0503020204020204" pitchFamily="34" charset="-122"/>
              </a:rPr>
              <a:t>关键字位数特别多，怎么办？</a:t>
            </a:r>
          </a:p>
        </p:txBody>
      </p:sp>
    </p:spTree>
    <p:extLst>
      <p:ext uri="{BB962C8B-B14F-4D97-AF65-F5344CB8AC3E}">
        <p14:creationId xmlns:p14="http://schemas.microsoft.com/office/powerpoint/2010/main" val="15973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32" presetClass="emph" presetSubtype="0" fill="hold" grpId="1" nodeType="afterEffect">
                                  <p:stCondLst>
                                    <p:cond delay="0"/>
                                  </p:stCondLst>
                                  <p:childTnLst>
                                    <p:animRot by="120000">
                                      <p:cBhvr>
                                        <p:cTn id="10" dur="50" fill="hold">
                                          <p:stCondLst>
                                            <p:cond delay="0"/>
                                          </p:stCondLst>
                                        </p:cTn>
                                        <p:tgtEl>
                                          <p:spTgt spid="7"/>
                                        </p:tgtEl>
                                        <p:attrNameLst>
                                          <p:attrName>r</p:attrName>
                                        </p:attrNameLst>
                                      </p:cBhvr>
                                    </p:animRot>
                                    <p:animRot by="-240000">
                                      <p:cBhvr>
                                        <p:cTn id="11" dur="100" fill="hold">
                                          <p:stCondLst>
                                            <p:cond delay="100"/>
                                          </p:stCondLst>
                                        </p:cTn>
                                        <p:tgtEl>
                                          <p:spTgt spid="7"/>
                                        </p:tgtEl>
                                        <p:attrNameLst>
                                          <p:attrName>r</p:attrName>
                                        </p:attrNameLst>
                                      </p:cBhvr>
                                    </p:animRot>
                                    <p:animRot by="240000">
                                      <p:cBhvr>
                                        <p:cTn id="12" dur="100" fill="hold">
                                          <p:stCondLst>
                                            <p:cond delay="200"/>
                                          </p:stCondLst>
                                        </p:cTn>
                                        <p:tgtEl>
                                          <p:spTgt spid="7"/>
                                        </p:tgtEl>
                                        <p:attrNameLst>
                                          <p:attrName>r</p:attrName>
                                        </p:attrNameLst>
                                      </p:cBhvr>
                                    </p:animRot>
                                    <p:animRot by="-240000">
                                      <p:cBhvr>
                                        <p:cTn id="13" dur="100" fill="hold">
                                          <p:stCondLst>
                                            <p:cond delay="300"/>
                                          </p:stCondLst>
                                        </p:cTn>
                                        <p:tgtEl>
                                          <p:spTgt spid="7"/>
                                        </p:tgtEl>
                                        <p:attrNameLst>
                                          <p:attrName>r</p:attrName>
                                        </p:attrNameLst>
                                      </p:cBhvr>
                                    </p:animRot>
                                    <p:animRot by="120000">
                                      <p:cBhvr>
                                        <p:cTn id="14"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02" name="Rectangle 2"/>
          <p:cNvSpPr>
            <a:spLocks noGrp="1" noChangeArrowheads="1"/>
          </p:cNvSpPr>
          <p:nvPr>
            <p:ph type="body" sz="half" idx="1"/>
          </p:nvPr>
        </p:nvSpPr>
        <p:spPr>
          <a:xfrm>
            <a:off x="846933" y="1585428"/>
            <a:ext cx="9894511" cy="1981194"/>
          </a:xfrm>
        </p:spPr>
        <p:txBody>
          <a:bodyPr>
            <a:noAutofit/>
          </a:bodyPr>
          <a:lstStyle/>
          <a:p>
            <a:pPr marL="0" indent="0">
              <a:lnSpc>
                <a:spcPct val="120000"/>
              </a:lnSpc>
            </a:pPr>
            <a:r>
              <a:rPr lang="zh-CN" altLang="en-US" sz="2000" dirty="0">
                <a:solidFill>
                  <a:schemeClr val="accent5">
                    <a:lumMod val="75000"/>
                  </a:schemeClr>
                </a:solidFill>
                <a:latin typeface="微软雅黑" panose="020B0503020204020204" pitchFamily="34" charset="-122"/>
                <a:ea typeface="微软雅黑" panose="020B0503020204020204" pitchFamily="34" charset="-122"/>
              </a:rPr>
              <a:t>关键字位数较长</a:t>
            </a:r>
            <a:r>
              <a:rPr lang="zh-CN" altLang="en-US" sz="2000" dirty="0">
                <a:latin typeface="微软雅黑" panose="020B0503020204020204" pitchFamily="34" charset="-122"/>
                <a:ea typeface="微软雅黑" panose="020B0503020204020204" pitchFamily="34" charset="-122"/>
              </a:rPr>
              <a:t>时，可将关键字分割成位数相等的几部分（最后一部分位数可以不同），取这几部分的叠加和（舍去高位的进位）作为哈希地址。位数由存储地址的位数确定。叠加时有两种方法：</a:t>
            </a:r>
          </a:p>
          <a:p>
            <a:pPr lvl="3">
              <a:lnSpc>
                <a:spcPct val="120000"/>
              </a:lnSpc>
            </a:pPr>
            <a:r>
              <a:rPr lang="zh-CN" altLang="en-US" sz="2000" dirty="0">
                <a:solidFill>
                  <a:schemeClr val="accent5">
                    <a:lumMod val="75000"/>
                  </a:schemeClr>
                </a:solidFill>
                <a:latin typeface="微软雅黑" panose="020B0503020204020204" pitchFamily="34" charset="-122"/>
                <a:ea typeface="微软雅黑" panose="020B0503020204020204" pitchFamily="34" charset="-122"/>
              </a:rPr>
              <a:t>移位叠加法</a:t>
            </a:r>
            <a:r>
              <a:rPr lang="zh-CN" altLang="en-US" sz="2000" dirty="0">
                <a:latin typeface="微软雅黑" panose="020B0503020204020204" pitchFamily="34" charset="-122"/>
                <a:ea typeface="微软雅黑" panose="020B0503020204020204" pitchFamily="34" charset="-122"/>
              </a:rPr>
              <a:t>，即将每部分的最后一位对齐，然后相加；</a:t>
            </a:r>
          </a:p>
          <a:p>
            <a:pPr lvl="3">
              <a:lnSpc>
                <a:spcPct val="120000"/>
              </a:lnSpc>
            </a:pPr>
            <a:r>
              <a:rPr lang="zh-CN" altLang="en-US" sz="2000" dirty="0">
                <a:solidFill>
                  <a:schemeClr val="accent5">
                    <a:lumMod val="75000"/>
                  </a:schemeClr>
                </a:solidFill>
                <a:latin typeface="微软雅黑" panose="020B0503020204020204" pitchFamily="34" charset="-122"/>
                <a:ea typeface="微软雅黑" panose="020B0503020204020204" pitchFamily="34" charset="-122"/>
              </a:rPr>
              <a:t>边界叠加法</a:t>
            </a:r>
            <a:r>
              <a:rPr lang="zh-CN" altLang="en-US" sz="2000" dirty="0">
                <a:latin typeface="微软雅黑" panose="020B0503020204020204" pitchFamily="34" charset="-122"/>
                <a:ea typeface="微软雅黑" panose="020B0503020204020204" pitchFamily="34" charset="-122"/>
              </a:rPr>
              <a:t>，即把关键字看作一纸条，从一端向另一端沿边界逐次折叠，然后对齐相加。 </a:t>
            </a:r>
          </a:p>
        </p:txBody>
      </p:sp>
      <p:sp>
        <p:nvSpPr>
          <p:cNvPr id="6" name="灯片编号占位符 6"/>
          <p:cNvSpPr>
            <a:spLocks noGrp="1"/>
          </p:cNvSpPr>
          <p:nvPr>
            <p:ph type="sldNum" sz="quarter" idx="12"/>
          </p:nvPr>
        </p:nvSpPr>
        <p:spPr>
          <a:xfrm>
            <a:off x="7808989" y="6282860"/>
            <a:ext cx="2411412" cy="196850"/>
          </a:xfrm>
        </p:spPr>
        <p:txBody>
          <a:bodyPr/>
          <a:lstStyle/>
          <a:p>
            <a:pPr defTabSz="914400">
              <a:defRPr/>
            </a:pPr>
            <a:fld id="{3CB39A73-5BCA-4345-83C0-B1139036D854}" type="slidenum">
              <a:rPr lang="en-US" altLang="zh-CN">
                <a:solidFill>
                  <a:prstClr val="black">
                    <a:tint val="75000"/>
                  </a:prstClr>
                </a:solidFill>
              </a:rPr>
              <a:pPr defTabSz="914400">
                <a:defRPr/>
              </a:pPr>
              <a:t>177</a:t>
            </a:fld>
            <a:endParaRPr lang="en-US" altLang="zh-CN">
              <a:solidFill>
                <a:prstClr val="black">
                  <a:tint val="75000"/>
                </a:prstClr>
              </a:solidFill>
            </a:endParaRPr>
          </a:p>
        </p:txBody>
      </p:sp>
      <p:sp>
        <p:nvSpPr>
          <p:cNvPr id="358403" name="Rectangle 3"/>
          <p:cNvSpPr>
            <a:spLocks noChangeArrowheads="1"/>
          </p:cNvSpPr>
          <p:nvPr/>
        </p:nvSpPr>
        <p:spPr bwMode="auto">
          <a:xfrm>
            <a:off x="2292428" y="2576025"/>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a:defRPr/>
            </a:pPr>
            <a:endParaRPr lang="zh-CN" altLang="en-US" sz="1350">
              <a:solidFill>
                <a:prstClr val="black"/>
              </a:solidFill>
            </a:endParaRPr>
          </a:p>
        </p:txBody>
      </p:sp>
      <p:graphicFrame>
        <p:nvGraphicFramePr>
          <p:cNvPr id="358404" name="Object 4"/>
          <p:cNvGraphicFramePr>
            <a:graphicFrameLocks noChangeAspect="1"/>
          </p:cNvGraphicFramePr>
          <p:nvPr>
            <p:extLst/>
          </p:nvPr>
        </p:nvGraphicFramePr>
        <p:xfrm>
          <a:off x="3120675" y="4016367"/>
          <a:ext cx="4374356" cy="1585913"/>
        </p:xfrm>
        <a:graphic>
          <a:graphicData uri="http://schemas.openxmlformats.org/presentationml/2006/ole">
            <mc:AlternateContent xmlns:mc="http://schemas.openxmlformats.org/markup-compatibility/2006">
              <mc:Choice xmlns:v="urn:schemas-microsoft-com:vml" Requires="v">
                <p:oleObj spid="_x0000_s71751" name="Visio" r:id="rId4" imgW="2857581" imgH="1039269" progId="Visio.Drawing.11">
                  <p:embed/>
                </p:oleObj>
              </mc:Choice>
              <mc:Fallback>
                <p:oleObj name="Visio" r:id="rId4" imgW="2857581" imgH="103926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675" y="4016367"/>
                        <a:ext cx="4374356" cy="158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846933" y="897153"/>
            <a:ext cx="1877438" cy="5355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fontScale="85000" lnSpcReduction="10000"/>
          </a:bodyPr>
          <a:lstStyle/>
          <a:p>
            <a:pPr algn="ctr" defTabSz="914400">
              <a:lnSpc>
                <a:spcPct val="90000"/>
              </a:lnSpc>
              <a:spcBef>
                <a:spcPct val="0"/>
              </a:spcBef>
              <a:defRPr/>
            </a:pPr>
            <a:r>
              <a:rPr lang="en-US" altLang="zh-CN" sz="3200" dirty="0">
                <a:solidFill>
                  <a:srgbClr val="5B9BD5">
                    <a:lumMod val="75000"/>
                  </a:srgbClr>
                </a:solidFill>
                <a:latin typeface="微软雅黑" panose="020B0503020204020204" pitchFamily="34" charset="-122"/>
                <a:ea typeface="微软雅黑" panose="020B0503020204020204" pitchFamily="34" charset="-122"/>
              </a:rPr>
              <a:t>4</a:t>
            </a:r>
            <a:r>
              <a:rPr lang="zh-CN" altLang="en-US" sz="3200" dirty="0">
                <a:solidFill>
                  <a:srgbClr val="5B9BD5">
                    <a:lumMod val="75000"/>
                  </a:srgbClr>
                </a:solidFill>
                <a:latin typeface="微软雅黑" panose="020B0503020204020204" pitchFamily="34" charset="-122"/>
                <a:ea typeface="微软雅黑" panose="020B0503020204020204" pitchFamily="34" charset="-122"/>
              </a:rPr>
              <a:t>）折叠法</a:t>
            </a:r>
          </a:p>
        </p:txBody>
      </p:sp>
      <p:sp>
        <p:nvSpPr>
          <p:cNvPr id="9" name="文本框 8"/>
          <p:cNvSpPr txBox="1"/>
          <p:nvPr/>
        </p:nvSpPr>
        <p:spPr>
          <a:xfrm>
            <a:off x="2724371" y="5965245"/>
            <a:ext cx="5928078" cy="461665"/>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defTabSz="914400">
              <a:defRPr/>
            </a:pPr>
            <a:r>
              <a:rPr lang="zh-CN" altLang="en-US" dirty="0">
                <a:solidFill>
                  <a:prstClr val="black"/>
                </a:solidFill>
                <a:latin typeface="微软雅黑" panose="020B0503020204020204" pitchFamily="34" charset="-122"/>
                <a:ea typeface="微软雅黑" panose="020B0503020204020204" pitchFamily="34" charset="-122"/>
              </a:rPr>
              <a:t>此方法适合于</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关键字的数字位数特别多。</a:t>
            </a:r>
          </a:p>
        </p:txBody>
      </p:sp>
    </p:spTree>
    <p:extLst>
      <p:ext uri="{BB962C8B-B14F-4D97-AF65-F5344CB8AC3E}">
        <p14:creationId xmlns:p14="http://schemas.microsoft.com/office/powerpoint/2010/main" val="305289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8402">
                                            <p:txEl>
                                              <p:pRg st="1" end="1"/>
                                            </p:txEl>
                                          </p:spTgt>
                                        </p:tgtEl>
                                        <p:attrNameLst>
                                          <p:attrName>style.visibility</p:attrName>
                                        </p:attrNameLst>
                                      </p:cBhvr>
                                      <p:to>
                                        <p:strVal val="visible"/>
                                      </p:to>
                                    </p:set>
                                    <p:animEffect transition="in" filter="wipe(left)">
                                      <p:cBhvr>
                                        <p:cTn id="7" dur="500"/>
                                        <p:tgtEl>
                                          <p:spTgt spid="35840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8402">
                                            <p:txEl>
                                              <p:pRg st="2" end="2"/>
                                            </p:txEl>
                                          </p:spTgt>
                                        </p:tgtEl>
                                        <p:attrNameLst>
                                          <p:attrName>style.visibility</p:attrName>
                                        </p:attrNameLst>
                                      </p:cBhvr>
                                      <p:to>
                                        <p:strVal val="visible"/>
                                      </p:to>
                                    </p:set>
                                    <p:animEffect transition="in" filter="wipe(left)">
                                      <p:cBhvr>
                                        <p:cTn id="12" dur="500"/>
                                        <p:tgtEl>
                                          <p:spTgt spid="35840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58404"/>
                                        </p:tgtEl>
                                        <p:attrNameLst>
                                          <p:attrName>style.visibility</p:attrName>
                                        </p:attrNameLst>
                                      </p:cBhvr>
                                      <p:to>
                                        <p:strVal val="visible"/>
                                      </p:to>
                                    </p:set>
                                    <p:animEffect transition="in" filter="box(out)">
                                      <p:cBhvr>
                                        <p:cTn id="17" dur="500"/>
                                        <p:tgtEl>
                                          <p:spTgt spid="35840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500"/>
                            </p:stCondLst>
                            <p:childTnLst>
                              <p:par>
                                <p:cTn id="26" presetID="26" presetClass="emph" presetSubtype="0" fill="hold" grpId="1" nodeType="afterEffect">
                                  <p:stCondLst>
                                    <p:cond delay="0"/>
                                  </p:stCondLst>
                                  <p:childTnLst>
                                    <p:animEffect transition="out" filter="fade">
                                      <p:cBhvr>
                                        <p:cTn id="27" dur="500" tmFilter="0, 0; .2, .5; .8, .5; 1, 0"/>
                                        <p:tgtEl>
                                          <p:spTgt spid="9"/>
                                        </p:tgtEl>
                                      </p:cBhvr>
                                    </p:animEffect>
                                    <p:animScale>
                                      <p:cBhvr>
                                        <p:cTn id="28"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0450" name="Rectangle 2"/>
          <p:cNvSpPr>
            <a:spLocks noGrp="1" noChangeArrowheads="1"/>
          </p:cNvSpPr>
          <p:nvPr>
            <p:ph type="body" sz="half" idx="1"/>
          </p:nvPr>
        </p:nvSpPr>
        <p:spPr>
          <a:xfrm>
            <a:off x="1053083" y="1836400"/>
            <a:ext cx="10040901" cy="1496161"/>
          </a:xfrm>
        </p:spPr>
        <p:txBody>
          <a:bodyPr>
            <a:normAutofit/>
          </a:bodyPr>
          <a:lstStyle/>
          <a:p>
            <a:pPr marL="0" indent="0">
              <a:lnSpc>
                <a:spcPct val="150000"/>
              </a:lnSpc>
              <a:buNone/>
            </a:pPr>
            <a:r>
              <a:rPr lang="zh-CN" altLang="en-US" sz="2400" dirty="0">
                <a:latin typeface="微软雅黑" panose="020B0503020204020204" pitchFamily="34" charset="-122"/>
                <a:ea typeface="微软雅黑" panose="020B0503020204020204" pitchFamily="34" charset="-122"/>
              </a:rPr>
              <a:t>取关键字被某个不大于哈希表长度</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的数</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除后的余数作为哈希地址，即：</a:t>
            </a:r>
          </a:p>
          <a:p>
            <a:pPr marL="914400" lvl="2" indent="0">
              <a:lnSpc>
                <a:spcPct val="150000"/>
              </a:lnSpc>
              <a:buNone/>
            </a:pPr>
            <a:r>
              <a:rPr lang="en-US" altLang="zh-CN" sz="2400" dirty="0">
                <a:latin typeface="微软雅黑" panose="020B0503020204020204" pitchFamily="34" charset="-122"/>
                <a:ea typeface="微软雅黑" panose="020B0503020204020204" pitchFamily="34" charset="-122"/>
              </a:rPr>
              <a:t>H</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=key MOD p(</a:t>
            </a:r>
            <a:r>
              <a:rPr lang="en-US" altLang="zh-CN" sz="2400" dirty="0" err="1">
                <a:latin typeface="微软雅黑" panose="020B0503020204020204" pitchFamily="34" charset="-122"/>
                <a:ea typeface="微软雅黑" panose="020B0503020204020204" pitchFamily="34" charset="-122"/>
              </a:rPr>
              <a:t>p≤m</a:t>
            </a:r>
            <a:r>
              <a:rPr lang="en-US" altLang="zh-CN" sz="2400" dirty="0">
                <a:latin typeface="微软雅黑" panose="020B0503020204020204" pitchFamily="34" charset="-122"/>
                <a:ea typeface="微软雅黑" panose="020B0503020204020204" pitchFamily="34" charset="-122"/>
              </a:rPr>
              <a:t>) </a:t>
            </a:r>
          </a:p>
        </p:txBody>
      </p:sp>
      <p:graphicFrame>
        <p:nvGraphicFramePr>
          <p:cNvPr id="360451" name="Object 3"/>
          <p:cNvGraphicFramePr>
            <a:graphicFrameLocks noGrp="1" noChangeAspect="1"/>
          </p:cNvGraphicFramePr>
          <p:nvPr>
            <p:ph sz="half" idx="2"/>
            <p:extLst/>
          </p:nvPr>
        </p:nvGraphicFramePr>
        <p:xfrm>
          <a:off x="3967239" y="3561590"/>
          <a:ext cx="4086091" cy="943275"/>
        </p:xfrm>
        <a:graphic>
          <a:graphicData uri="http://schemas.openxmlformats.org/presentationml/2006/ole">
            <mc:AlternateContent xmlns:mc="http://schemas.openxmlformats.org/markup-compatibility/2006">
              <mc:Choice xmlns:v="urn:schemas-microsoft-com:vml" Requires="v">
                <p:oleObj spid="_x0000_s72775" name="文档" r:id="rId4" imgW="2221230" imgH="419481" progId="Word.Document.8">
                  <p:embed/>
                </p:oleObj>
              </mc:Choice>
              <mc:Fallback>
                <p:oleObj name="文档" r:id="rId4" imgW="2221230" imgH="419481"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7239" y="3561590"/>
                        <a:ext cx="4086091" cy="943275"/>
                      </a:xfrm>
                      <a:prstGeom prst="rect">
                        <a:avLst/>
                      </a:prstGeom>
                      <a:noFill/>
                      <a:ln>
                        <a:noFill/>
                      </a:ln>
                      <a:effectLst/>
                      <a:extLst/>
                    </p:spPr>
                  </p:pic>
                </p:oleObj>
              </mc:Fallback>
            </mc:AlternateContent>
          </a:graphicData>
        </a:graphic>
      </p:graphicFrame>
      <p:sp>
        <p:nvSpPr>
          <p:cNvPr id="5" name="灯片编号占位符 6"/>
          <p:cNvSpPr>
            <a:spLocks noGrp="1"/>
          </p:cNvSpPr>
          <p:nvPr>
            <p:ph type="sldNum" sz="quarter" idx="12"/>
          </p:nvPr>
        </p:nvSpPr>
        <p:spPr/>
        <p:txBody>
          <a:bodyPr/>
          <a:lstStyle/>
          <a:p>
            <a:pPr defTabSz="914400">
              <a:defRPr/>
            </a:pPr>
            <a:fld id="{51132865-F13E-4B05-8ED6-30D2823F13F4}" type="slidenum">
              <a:rPr lang="en-US" altLang="zh-CN">
                <a:solidFill>
                  <a:prstClr val="black">
                    <a:tint val="75000"/>
                  </a:prstClr>
                </a:solidFill>
              </a:rPr>
              <a:pPr defTabSz="914400">
                <a:defRPr/>
              </a:pPr>
              <a:t>178</a:t>
            </a:fld>
            <a:endParaRPr lang="en-US" altLang="zh-CN">
              <a:solidFill>
                <a:prstClr val="black">
                  <a:tint val="75000"/>
                </a:prstClr>
              </a:solidFill>
            </a:endParaRPr>
          </a:p>
        </p:txBody>
      </p:sp>
      <p:sp>
        <p:nvSpPr>
          <p:cNvPr id="360452" name="Text Box 4"/>
          <p:cNvSpPr txBox="1">
            <a:spLocks noChangeArrowheads="1"/>
          </p:cNvSpPr>
          <p:nvPr/>
        </p:nvSpPr>
        <p:spPr bwMode="auto">
          <a:xfrm>
            <a:off x="1808812" y="4872460"/>
            <a:ext cx="7841963"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30000"/>
              </a:spcBef>
              <a:defRPr/>
            </a:pPr>
            <a:r>
              <a:rPr lang="zh-CN" altLang="en-US" dirty="0">
                <a:solidFill>
                  <a:prstClr val="black"/>
                </a:solidFill>
                <a:latin typeface="微软雅黑" panose="020B0503020204020204" pitchFamily="34" charset="-122"/>
                <a:ea typeface="微软雅黑" panose="020B0503020204020204" pitchFamily="34" charset="-122"/>
              </a:rPr>
              <a:t>其中</a:t>
            </a:r>
            <a:r>
              <a:rPr lang="en-US" altLang="zh-CN" dirty="0">
                <a:solidFill>
                  <a:prstClr val="black"/>
                </a:solidFill>
                <a:latin typeface="微软雅黑" panose="020B0503020204020204" pitchFamily="34" charset="-122"/>
                <a:ea typeface="微软雅黑" panose="020B0503020204020204" pitchFamily="34" charset="-122"/>
              </a:rPr>
              <a:t>p</a:t>
            </a:r>
            <a:r>
              <a:rPr lang="zh-CN" altLang="en-US" dirty="0">
                <a:solidFill>
                  <a:prstClr val="black"/>
                </a:solidFill>
                <a:latin typeface="微软雅黑" panose="020B0503020204020204" pitchFamily="34" charset="-122"/>
                <a:ea typeface="微软雅黑" panose="020B0503020204020204" pitchFamily="34" charset="-122"/>
              </a:rPr>
              <a:t>的选择很重要，如果选得不好会产生很多冲突。</a:t>
            </a:r>
            <a:endParaRPr lang="en-US" altLang="zh-CN" dirty="0">
              <a:solidFill>
                <a:prstClr val="black"/>
              </a:solidFill>
              <a:latin typeface="微软雅黑" panose="020B0503020204020204" pitchFamily="34" charset="-122"/>
              <a:ea typeface="微软雅黑" panose="020B0503020204020204" pitchFamily="34" charset="-122"/>
            </a:endParaRPr>
          </a:p>
          <a:p>
            <a:pPr defTabSz="914400">
              <a:spcBef>
                <a:spcPct val="30000"/>
              </a:spcBef>
              <a:defRPr/>
            </a:pPr>
            <a:r>
              <a:rPr lang="zh-CN" altLang="en-US" dirty="0">
                <a:solidFill>
                  <a:prstClr val="black"/>
                </a:solidFill>
                <a:latin typeface="微软雅黑" panose="020B0503020204020204" pitchFamily="34" charset="-122"/>
                <a:ea typeface="微软雅黑" panose="020B0503020204020204" pitchFamily="34" charset="-122"/>
              </a:rPr>
              <a:t>比如</a:t>
            </a:r>
            <a:r>
              <a:rPr lang="zh-CN" altLang="en-US" dirty="0">
                <a:solidFill>
                  <a:srgbClr val="FF0000"/>
                </a:solidFill>
                <a:latin typeface="微软雅黑" panose="020B0503020204020204" pitchFamily="34" charset="-122"/>
                <a:ea typeface="微软雅黑" panose="020B0503020204020204" pitchFamily="34" charset="-122"/>
              </a:rPr>
              <a:t>关键字都是</a:t>
            </a:r>
            <a:r>
              <a:rPr lang="en-US" altLang="zh-CN" dirty="0">
                <a:solidFill>
                  <a:srgbClr val="FF0000"/>
                </a:solidFill>
                <a:latin typeface="微软雅黑" panose="020B0503020204020204" pitchFamily="34" charset="-122"/>
                <a:ea typeface="微软雅黑" panose="020B0503020204020204" pitchFamily="34" charset="-122"/>
              </a:rPr>
              <a:t>10</a:t>
            </a:r>
            <a:r>
              <a:rPr lang="zh-CN" altLang="en-US" dirty="0">
                <a:solidFill>
                  <a:srgbClr val="FF0000"/>
                </a:solidFill>
                <a:latin typeface="微软雅黑" panose="020B0503020204020204" pitchFamily="34" charset="-122"/>
                <a:ea typeface="微软雅黑" panose="020B0503020204020204" pitchFamily="34" charset="-122"/>
              </a:rPr>
              <a:t>的倍数，而</a:t>
            </a:r>
            <a:r>
              <a:rPr lang="en-US" altLang="zh-CN" dirty="0">
                <a:solidFill>
                  <a:srgbClr val="FF0000"/>
                </a:solidFill>
                <a:latin typeface="微软雅黑" panose="020B0503020204020204" pitchFamily="34" charset="-122"/>
                <a:ea typeface="微软雅黑" panose="020B0503020204020204" pitchFamily="34" charset="-122"/>
              </a:rPr>
              <a:t>p=10</a:t>
            </a:r>
          </a:p>
          <a:p>
            <a:pPr defTabSz="914400">
              <a:spcBef>
                <a:spcPct val="30000"/>
              </a:spcBef>
              <a:defRPr/>
            </a:pPr>
            <a:r>
              <a:rPr lang="zh-CN" altLang="en-US" dirty="0">
                <a:solidFill>
                  <a:srgbClr val="FF0000"/>
                </a:solidFill>
                <a:latin typeface="微软雅黑" panose="020B0503020204020204" pitchFamily="34" charset="-122"/>
                <a:ea typeface="微软雅黑" panose="020B0503020204020204" pitchFamily="34" charset="-122"/>
              </a:rPr>
              <a:t>一般取小于表长的最大质数</a:t>
            </a:r>
          </a:p>
        </p:txBody>
      </p:sp>
      <p:sp>
        <p:nvSpPr>
          <p:cNvPr id="2" name="矩形 1"/>
          <p:cNvSpPr/>
          <p:nvPr/>
        </p:nvSpPr>
        <p:spPr>
          <a:xfrm>
            <a:off x="851066" y="1071840"/>
            <a:ext cx="2576346" cy="5355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fontScale="85000" lnSpcReduction="10000"/>
          </a:bodyPr>
          <a:lstStyle/>
          <a:p>
            <a:pPr algn="ctr" defTabSz="914400">
              <a:lnSpc>
                <a:spcPct val="90000"/>
              </a:lnSpc>
              <a:spcBef>
                <a:spcPct val="0"/>
              </a:spcBef>
              <a:defRPr/>
            </a:pPr>
            <a:r>
              <a:rPr lang="en-US" altLang="zh-CN" sz="3200" dirty="0">
                <a:solidFill>
                  <a:srgbClr val="5B9BD5">
                    <a:lumMod val="75000"/>
                  </a:srgbClr>
                </a:solidFill>
                <a:latin typeface="微软雅黑" panose="020B0503020204020204" pitchFamily="34" charset="-122"/>
                <a:ea typeface="微软雅黑" panose="020B0503020204020204" pitchFamily="34" charset="-122"/>
              </a:rPr>
              <a:t>5</a:t>
            </a:r>
            <a:r>
              <a:rPr lang="zh-CN" altLang="en-US" sz="3200" dirty="0">
                <a:solidFill>
                  <a:srgbClr val="5B9BD5">
                    <a:lumMod val="75000"/>
                  </a:srgbClr>
                </a:solidFill>
                <a:latin typeface="微软雅黑" panose="020B0503020204020204" pitchFamily="34" charset="-122"/>
                <a:ea typeface="微软雅黑" panose="020B0503020204020204" pitchFamily="34" charset="-122"/>
              </a:rPr>
              <a:t>）除留余数法</a:t>
            </a:r>
          </a:p>
        </p:txBody>
      </p:sp>
      <p:sp>
        <p:nvSpPr>
          <p:cNvPr id="3" name="矩形 2"/>
          <p:cNvSpPr/>
          <p:nvPr/>
        </p:nvSpPr>
        <p:spPr>
          <a:xfrm>
            <a:off x="1311008" y="3561590"/>
            <a:ext cx="2281658" cy="461665"/>
          </a:xfrm>
          <a:prstGeom prst="rect">
            <a:avLst/>
          </a:prstGeom>
        </p:spPr>
        <p:txBody>
          <a:bodyPr wrap="square">
            <a:spAutoFit/>
          </a:bodyPr>
          <a:lstStyle/>
          <a:p>
            <a:pPr marL="914400" lvl="2" defTabSz="914400">
              <a:buFont typeface="Wingdings" panose="05000000000000000000" pitchFamily="2" charset="2"/>
              <a:buNone/>
              <a:defRPr/>
            </a:pPr>
            <a:r>
              <a:rPr lang="zh-CN" altLang="en-US" dirty="0">
                <a:solidFill>
                  <a:prstClr val="black"/>
                </a:solidFill>
                <a:latin typeface="微软雅黑" panose="020B0503020204020204" pitchFamily="34" charset="-122"/>
                <a:ea typeface="微软雅黑" panose="020B0503020204020204" pitchFamily="34" charset="-122"/>
              </a:rPr>
              <a:t>例 </a:t>
            </a:r>
            <a:r>
              <a:rPr lang="en-US" altLang="zh-CN" dirty="0">
                <a:solidFill>
                  <a:prstClr val="black"/>
                </a:solidFill>
                <a:latin typeface="微软雅黑" panose="020B0503020204020204" pitchFamily="34" charset="-122"/>
                <a:ea typeface="微软雅黑" panose="020B0503020204020204" pitchFamily="34" charset="-122"/>
              </a:rPr>
              <a:t>p=21</a:t>
            </a:r>
          </a:p>
        </p:txBody>
      </p:sp>
    </p:spTree>
    <p:extLst>
      <p:ext uri="{BB962C8B-B14F-4D97-AF65-F5344CB8AC3E}">
        <p14:creationId xmlns:p14="http://schemas.microsoft.com/office/powerpoint/2010/main" val="966497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0450">
                                            <p:txEl>
                                              <p:pRg st="0" end="0"/>
                                            </p:txEl>
                                          </p:spTgt>
                                        </p:tgtEl>
                                        <p:attrNameLst>
                                          <p:attrName>style.visibility</p:attrName>
                                        </p:attrNameLst>
                                      </p:cBhvr>
                                      <p:to>
                                        <p:strVal val="visible"/>
                                      </p:to>
                                    </p:set>
                                    <p:animEffect transition="in" filter="fade">
                                      <p:cBhvr>
                                        <p:cTn id="12" dur="500"/>
                                        <p:tgtEl>
                                          <p:spTgt spid="36045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0450">
                                            <p:txEl>
                                              <p:pRg st="1" end="1"/>
                                            </p:txEl>
                                          </p:spTgt>
                                        </p:tgtEl>
                                        <p:attrNameLst>
                                          <p:attrName>style.visibility</p:attrName>
                                        </p:attrNameLst>
                                      </p:cBhvr>
                                      <p:to>
                                        <p:strVal val="visible"/>
                                      </p:to>
                                    </p:set>
                                    <p:animEffect transition="in" filter="fade">
                                      <p:cBhvr>
                                        <p:cTn id="15" dur="500"/>
                                        <p:tgtEl>
                                          <p:spTgt spid="36045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nodeType="clickEffect">
                                  <p:stCondLst>
                                    <p:cond delay="0"/>
                                  </p:stCondLst>
                                  <p:childTnLst>
                                    <p:set>
                                      <p:cBhvr>
                                        <p:cTn id="24" dur="1" fill="hold">
                                          <p:stCondLst>
                                            <p:cond delay="0"/>
                                          </p:stCondLst>
                                        </p:cTn>
                                        <p:tgtEl>
                                          <p:spTgt spid="360451"/>
                                        </p:tgtEl>
                                        <p:attrNameLst>
                                          <p:attrName>style.visibility</p:attrName>
                                        </p:attrNameLst>
                                      </p:cBhvr>
                                      <p:to>
                                        <p:strVal val="visible"/>
                                      </p:to>
                                    </p:set>
                                    <p:animEffect transition="in" filter="box(out)">
                                      <p:cBhvr>
                                        <p:cTn id="25" dur="500"/>
                                        <p:tgtEl>
                                          <p:spTgt spid="360451"/>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360452"/>
                                        </p:tgtEl>
                                        <p:attrNameLst>
                                          <p:attrName>style.visibility</p:attrName>
                                        </p:attrNameLst>
                                      </p:cBhvr>
                                      <p:to>
                                        <p:strVal val="visible"/>
                                      </p:to>
                                    </p:set>
                                    <p:anim calcmode="lin" valueType="num">
                                      <p:cBhvr>
                                        <p:cTn id="30" dur="500" fill="hold"/>
                                        <p:tgtEl>
                                          <p:spTgt spid="360452"/>
                                        </p:tgtEl>
                                        <p:attrNameLst>
                                          <p:attrName>ppt_w</p:attrName>
                                        </p:attrNameLst>
                                      </p:cBhvr>
                                      <p:tavLst>
                                        <p:tav tm="0">
                                          <p:val>
                                            <p:fltVal val="0"/>
                                          </p:val>
                                        </p:tav>
                                        <p:tav tm="100000">
                                          <p:val>
                                            <p:strVal val="#ppt_w"/>
                                          </p:val>
                                        </p:tav>
                                      </p:tavLst>
                                    </p:anim>
                                    <p:anim calcmode="lin" valueType="num">
                                      <p:cBhvr>
                                        <p:cTn id="31" dur="500" fill="hold"/>
                                        <p:tgtEl>
                                          <p:spTgt spid="360452"/>
                                        </p:tgtEl>
                                        <p:attrNameLst>
                                          <p:attrName>ppt_h</p:attrName>
                                        </p:attrNameLst>
                                      </p:cBhvr>
                                      <p:tavLst>
                                        <p:tav tm="0">
                                          <p:val>
                                            <p:fltVal val="0"/>
                                          </p:val>
                                        </p:tav>
                                        <p:tav tm="100000">
                                          <p:val>
                                            <p:strVal val="#ppt_h"/>
                                          </p:val>
                                        </p:tav>
                                      </p:tavLst>
                                    </p:anim>
                                    <p:anim calcmode="lin" valueType="num">
                                      <p:cBhvr>
                                        <p:cTn id="32" dur="500" fill="hold"/>
                                        <p:tgtEl>
                                          <p:spTgt spid="360452"/>
                                        </p:tgtEl>
                                        <p:attrNameLst>
                                          <p:attrName>style.rotation</p:attrName>
                                        </p:attrNameLst>
                                      </p:cBhvr>
                                      <p:tavLst>
                                        <p:tav tm="0">
                                          <p:val>
                                            <p:fltVal val="90"/>
                                          </p:val>
                                        </p:tav>
                                        <p:tav tm="100000">
                                          <p:val>
                                            <p:fltVal val="0"/>
                                          </p:val>
                                        </p:tav>
                                      </p:tavLst>
                                    </p:anim>
                                    <p:animEffect transition="in" filter="fade">
                                      <p:cBhvr>
                                        <p:cTn id="33" dur="500"/>
                                        <p:tgtEl>
                                          <p:spTgt spid="360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0" grpId="0" build="p"/>
      <p:bldP spid="360452" grpId="0"/>
      <p:bldP spid="2" grpId="0"/>
      <p:bldP spid="3" grpId="0"/>
    </p:bld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2498" name="Rectangle 2"/>
          <p:cNvSpPr>
            <a:spLocks noGrp="1" noChangeArrowheads="1"/>
          </p:cNvSpPr>
          <p:nvPr>
            <p:ph type="body" sz="half" idx="1"/>
          </p:nvPr>
        </p:nvSpPr>
        <p:spPr>
          <a:xfrm>
            <a:off x="1315014" y="1749055"/>
            <a:ext cx="8688302" cy="1653874"/>
          </a:xfrm>
        </p:spPr>
        <p:txBody>
          <a:bodyPr>
            <a:noAutofit/>
          </a:bodyPr>
          <a:lstStyle/>
          <a:p>
            <a:pPr marL="400050" indent="-400050"/>
            <a:r>
              <a:rPr lang="zh-CN" altLang="en-US" sz="2400" dirty="0">
                <a:latin typeface="微软雅黑" panose="020B0503020204020204" pitchFamily="34" charset="-122"/>
                <a:ea typeface="微软雅黑" panose="020B0503020204020204" pitchFamily="34" charset="-122"/>
              </a:rPr>
              <a:t>选择一个随机函数，取关键字的随机函数值作为哈希地址，</a:t>
            </a:r>
          </a:p>
          <a:p>
            <a:pPr marL="400050" indent="-400050"/>
            <a:r>
              <a:rPr lang="zh-CN" altLang="en-US" sz="2400" dirty="0">
                <a:latin typeface="微软雅黑" panose="020B0503020204020204" pitchFamily="34" charset="-122"/>
                <a:ea typeface="微软雅黑" panose="020B0503020204020204" pitchFamily="34" charset="-122"/>
              </a:rPr>
              <a:t>即：</a:t>
            </a:r>
            <a:r>
              <a:rPr lang="en-US" altLang="zh-CN" sz="2400" dirty="0">
                <a:latin typeface="微软雅黑" panose="020B0503020204020204" pitchFamily="34" charset="-122"/>
                <a:ea typeface="微软雅黑" panose="020B0503020204020204" pitchFamily="34" charset="-122"/>
              </a:rPr>
              <a:t>H</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=random</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a:t>
            </a:r>
          </a:p>
          <a:p>
            <a:pPr marL="400050" indent="-400050"/>
            <a:r>
              <a:rPr lang="zh-CN" altLang="en-US" sz="2400" dirty="0">
                <a:latin typeface="微软雅黑" panose="020B0503020204020204" pitchFamily="34" charset="-122"/>
                <a:ea typeface="微软雅黑" panose="020B0503020204020204" pitchFamily="34" charset="-122"/>
              </a:rPr>
              <a:t>其中</a:t>
            </a:r>
            <a:r>
              <a:rPr lang="en-US" altLang="zh-CN" sz="2400" dirty="0">
                <a:latin typeface="微软雅黑" panose="020B0503020204020204" pitchFamily="34" charset="-122"/>
                <a:ea typeface="微软雅黑" panose="020B0503020204020204" pitchFamily="34" charset="-122"/>
              </a:rPr>
              <a:t>random</a:t>
            </a:r>
            <a:r>
              <a:rPr lang="zh-CN" altLang="en-US" sz="2400" dirty="0">
                <a:latin typeface="微软雅黑" panose="020B0503020204020204" pitchFamily="34" charset="-122"/>
                <a:ea typeface="微软雅黑" panose="020B0503020204020204" pitchFamily="34" charset="-122"/>
              </a:rPr>
              <a:t>为随机函数。</a:t>
            </a:r>
          </a:p>
          <a:p>
            <a:pPr marL="400050" indent="-400050"/>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6"/>
          <p:cNvSpPr>
            <a:spLocks noGrp="1"/>
          </p:cNvSpPr>
          <p:nvPr>
            <p:ph type="sldNum" sz="quarter" idx="12"/>
          </p:nvPr>
        </p:nvSpPr>
        <p:spPr/>
        <p:txBody>
          <a:bodyPr/>
          <a:lstStyle/>
          <a:p>
            <a:pPr defTabSz="914400">
              <a:defRPr/>
            </a:pPr>
            <a:fld id="{BC39DD19-4FEF-4899-91FF-88722A3832C7}" type="slidenum">
              <a:rPr lang="en-US" altLang="zh-CN">
                <a:solidFill>
                  <a:prstClr val="black">
                    <a:tint val="75000"/>
                  </a:prstClr>
                </a:solidFill>
              </a:rPr>
              <a:pPr defTabSz="914400">
                <a:defRPr/>
              </a:pPr>
              <a:t>179</a:t>
            </a:fld>
            <a:endParaRPr lang="en-US" altLang="zh-CN">
              <a:solidFill>
                <a:prstClr val="black">
                  <a:tint val="75000"/>
                </a:prstClr>
              </a:solidFill>
            </a:endParaRPr>
          </a:p>
        </p:txBody>
      </p:sp>
      <p:sp>
        <p:nvSpPr>
          <p:cNvPr id="2" name="矩形 1"/>
          <p:cNvSpPr/>
          <p:nvPr/>
        </p:nvSpPr>
        <p:spPr>
          <a:xfrm>
            <a:off x="1315014" y="955418"/>
            <a:ext cx="2287806" cy="5355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fontScale="85000" lnSpcReduction="10000"/>
          </a:bodyPr>
          <a:lstStyle/>
          <a:p>
            <a:pPr algn="ctr" defTabSz="914400">
              <a:lnSpc>
                <a:spcPct val="90000"/>
              </a:lnSpc>
              <a:spcBef>
                <a:spcPct val="0"/>
              </a:spcBef>
              <a:defRPr/>
            </a:pPr>
            <a:r>
              <a:rPr lang="en-US" altLang="zh-CN" sz="3200" dirty="0">
                <a:solidFill>
                  <a:srgbClr val="5B9BD5">
                    <a:lumMod val="75000"/>
                  </a:srgbClr>
                </a:solidFill>
                <a:latin typeface="微软雅黑" panose="020B0503020204020204" pitchFamily="34" charset="-122"/>
                <a:ea typeface="微软雅黑" panose="020B0503020204020204" pitchFamily="34" charset="-122"/>
              </a:rPr>
              <a:t>6</a:t>
            </a:r>
            <a:r>
              <a:rPr lang="zh-CN" altLang="en-US" sz="3200" dirty="0">
                <a:solidFill>
                  <a:srgbClr val="5B9BD5">
                    <a:lumMod val="75000"/>
                  </a:srgbClr>
                </a:solidFill>
                <a:latin typeface="微软雅黑" panose="020B0503020204020204" pitchFamily="34" charset="-122"/>
                <a:ea typeface="微软雅黑" panose="020B0503020204020204" pitchFamily="34" charset="-122"/>
              </a:rPr>
              <a:t>）</a:t>
            </a:r>
            <a:r>
              <a:rPr lang="en-US" altLang="zh-CN" sz="3200" dirty="0">
                <a:solidFill>
                  <a:srgbClr val="5B9BD5">
                    <a:lumMod val="75000"/>
                  </a:srgbClr>
                </a:solidFill>
                <a:latin typeface="微软雅黑" panose="020B0503020204020204" pitchFamily="34" charset="-122"/>
                <a:ea typeface="微软雅黑" panose="020B0503020204020204" pitchFamily="34" charset="-122"/>
              </a:rPr>
              <a:t> </a:t>
            </a:r>
            <a:r>
              <a:rPr lang="zh-CN" altLang="en-US" sz="3200" dirty="0">
                <a:solidFill>
                  <a:srgbClr val="5B9BD5">
                    <a:lumMod val="75000"/>
                  </a:srgbClr>
                </a:solidFill>
                <a:latin typeface="微软雅黑" panose="020B0503020204020204" pitchFamily="34" charset="-122"/>
                <a:ea typeface="微软雅黑" panose="020B0503020204020204" pitchFamily="34" charset="-122"/>
              </a:rPr>
              <a:t>随机数法</a:t>
            </a:r>
          </a:p>
        </p:txBody>
      </p:sp>
      <p:sp>
        <p:nvSpPr>
          <p:cNvPr id="4" name="矩形 3"/>
          <p:cNvSpPr/>
          <p:nvPr/>
        </p:nvSpPr>
        <p:spPr>
          <a:xfrm>
            <a:off x="1653978" y="3237676"/>
            <a:ext cx="9318822" cy="3194721"/>
          </a:xfrm>
          <a:prstGeom prst="rect">
            <a:avLst/>
          </a:prstGeom>
        </p:spPr>
        <p:txBody>
          <a:bodyPr wrap="square">
            <a:spAutoFit/>
          </a:bodyPr>
          <a:lstStyle/>
          <a:p>
            <a:pPr marL="400050" indent="-400050" defTabSz="914400">
              <a:lnSpc>
                <a:spcPct val="120000"/>
              </a:lnSpc>
              <a:defRPr/>
            </a:pPr>
            <a:r>
              <a:rPr lang="zh-CN" altLang="en-US" dirty="0">
                <a:solidFill>
                  <a:prstClr val="black"/>
                </a:solidFill>
                <a:latin typeface="微软雅黑" panose="020B0503020204020204" pitchFamily="34" charset="-122"/>
                <a:ea typeface="微软雅黑" panose="020B0503020204020204" pitchFamily="34" charset="-122"/>
              </a:rPr>
              <a:t>实际工作中需根据不同的情况采用不同的哈希函数。通常需要考虑的因素有：</a:t>
            </a:r>
          </a:p>
          <a:p>
            <a:pPr marL="1358504" lvl="3" indent="-228600" defTabSz="914400">
              <a:lnSpc>
                <a:spcPct val="120000"/>
              </a:lnSpc>
              <a:defRPr/>
            </a:pPr>
            <a:r>
              <a:rPr lang="zh-CN" altLang="en-US" dirty="0">
                <a:solidFill>
                  <a:srgbClr val="4472C4">
                    <a:lumMod val="75000"/>
                  </a:srgbClr>
                </a:solidFill>
                <a:latin typeface="微软雅黑" panose="020B0503020204020204" pitchFamily="34" charset="-122"/>
                <a:ea typeface="微软雅黑" panose="020B0503020204020204" pitchFamily="34" charset="-122"/>
              </a:rPr>
              <a:t>计算哈希函数所需时间；</a:t>
            </a:r>
          </a:p>
          <a:p>
            <a:pPr marL="1358504" lvl="3" indent="-228600" defTabSz="914400">
              <a:lnSpc>
                <a:spcPct val="120000"/>
              </a:lnSpc>
              <a:defRPr/>
            </a:pPr>
            <a:r>
              <a:rPr lang="zh-CN" altLang="en-US" dirty="0">
                <a:solidFill>
                  <a:srgbClr val="4472C4">
                    <a:lumMod val="75000"/>
                  </a:srgbClr>
                </a:solidFill>
                <a:latin typeface="微软雅黑" panose="020B0503020204020204" pitchFamily="34" charset="-122"/>
                <a:ea typeface="微软雅黑" panose="020B0503020204020204" pitchFamily="34" charset="-122"/>
              </a:rPr>
              <a:t>关键字的长度；</a:t>
            </a:r>
          </a:p>
          <a:p>
            <a:pPr marL="1358504" lvl="3" indent="-228600" defTabSz="914400">
              <a:lnSpc>
                <a:spcPct val="120000"/>
              </a:lnSpc>
              <a:defRPr/>
            </a:pPr>
            <a:r>
              <a:rPr lang="zh-CN" altLang="en-US" dirty="0">
                <a:solidFill>
                  <a:srgbClr val="4472C4">
                    <a:lumMod val="75000"/>
                  </a:srgbClr>
                </a:solidFill>
                <a:latin typeface="微软雅黑" panose="020B0503020204020204" pitchFamily="34" charset="-122"/>
                <a:ea typeface="微软雅黑" panose="020B0503020204020204" pitchFamily="34" charset="-122"/>
              </a:rPr>
              <a:t>哈希表的大小；</a:t>
            </a:r>
          </a:p>
          <a:p>
            <a:pPr marL="1358504" lvl="3" indent="-228600" defTabSz="914400">
              <a:lnSpc>
                <a:spcPct val="120000"/>
              </a:lnSpc>
              <a:defRPr/>
            </a:pPr>
            <a:r>
              <a:rPr lang="zh-CN" altLang="en-US" dirty="0">
                <a:solidFill>
                  <a:srgbClr val="4472C4">
                    <a:lumMod val="75000"/>
                  </a:srgbClr>
                </a:solidFill>
                <a:latin typeface="微软雅黑" panose="020B0503020204020204" pitchFamily="34" charset="-122"/>
                <a:ea typeface="微软雅黑" panose="020B0503020204020204" pitchFamily="34" charset="-122"/>
              </a:rPr>
              <a:t>关键字的分布情况；</a:t>
            </a:r>
          </a:p>
          <a:p>
            <a:pPr marL="1358504" lvl="3" indent="-228600" defTabSz="914400">
              <a:lnSpc>
                <a:spcPct val="120000"/>
              </a:lnSpc>
              <a:defRPr/>
            </a:pPr>
            <a:r>
              <a:rPr lang="zh-CN" altLang="en-US" dirty="0">
                <a:solidFill>
                  <a:srgbClr val="4472C4">
                    <a:lumMod val="75000"/>
                  </a:srgbClr>
                </a:solidFill>
                <a:latin typeface="微软雅黑" panose="020B0503020204020204" pitchFamily="34" charset="-122"/>
                <a:ea typeface="微软雅黑" panose="020B0503020204020204" pitchFamily="34" charset="-122"/>
              </a:rPr>
              <a:t>记录的查找频率。 </a:t>
            </a:r>
          </a:p>
        </p:txBody>
      </p:sp>
    </p:spTree>
    <p:extLst>
      <p:ext uri="{BB962C8B-B14F-4D97-AF65-F5344CB8AC3E}">
        <p14:creationId xmlns:p14="http://schemas.microsoft.com/office/powerpoint/2010/main" val="315366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62498">
                                            <p:txEl>
                                              <p:pRg st="0" end="0"/>
                                            </p:txEl>
                                          </p:spTgt>
                                        </p:tgtEl>
                                        <p:attrNameLst>
                                          <p:attrName>style.visibility</p:attrName>
                                        </p:attrNameLst>
                                      </p:cBhvr>
                                      <p:to>
                                        <p:strVal val="visible"/>
                                      </p:to>
                                    </p:set>
                                    <p:animEffect transition="in" filter="fade">
                                      <p:cBhvr>
                                        <p:cTn id="14" dur="500"/>
                                        <p:tgtEl>
                                          <p:spTgt spid="362498">
                                            <p:txEl>
                                              <p:pRg st="0" end="0"/>
                                            </p:txEl>
                                          </p:spTgt>
                                        </p:tgtEl>
                                      </p:cBhvr>
                                    </p:animEffect>
                                    <p:anim calcmode="lin" valueType="num">
                                      <p:cBhvr>
                                        <p:cTn id="15" dur="500" fill="hold"/>
                                        <p:tgtEl>
                                          <p:spTgt spid="362498">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6249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362498">
                                            <p:txEl>
                                              <p:pRg st="1" end="1"/>
                                            </p:txEl>
                                          </p:spTgt>
                                        </p:tgtEl>
                                        <p:attrNameLst>
                                          <p:attrName>style.visibility</p:attrName>
                                        </p:attrNameLst>
                                      </p:cBhvr>
                                      <p:to>
                                        <p:strVal val="visible"/>
                                      </p:to>
                                    </p:set>
                                    <p:animEffect transition="in" filter="fade">
                                      <p:cBhvr>
                                        <p:cTn id="21" dur="500"/>
                                        <p:tgtEl>
                                          <p:spTgt spid="362498">
                                            <p:txEl>
                                              <p:pRg st="1" end="1"/>
                                            </p:txEl>
                                          </p:spTgt>
                                        </p:tgtEl>
                                      </p:cBhvr>
                                    </p:animEffect>
                                    <p:anim calcmode="lin" valueType="num">
                                      <p:cBhvr>
                                        <p:cTn id="22" dur="500" fill="hold"/>
                                        <p:tgtEl>
                                          <p:spTgt spid="362498">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36249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362498">
                                            <p:txEl>
                                              <p:pRg st="2" end="2"/>
                                            </p:txEl>
                                          </p:spTgt>
                                        </p:tgtEl>
                                        <p:attrNameLst>
                                          <p:attrName>style.visibility</p:attrName>
                                        </p:attrNameLst>
                                      </p:cBhvr>
                                      <p:to>
                                        <p:strVal val="visible"/>
                                      </p:to>
                                    </p:set>
                                    <p:animEffect transition="in" filter="fade">
                                      <p:cBhvr>
                                        <p:cTn id="28" dur="500"/>
                                        <p:tgtEl>
                                          <p:spTgt spid="362498">
                                            <p:txEl>
                                              <p:pRg st="2" end="2"/>
                                            </p:txEl>
                                          </p:spTgt>
                                        </p:tgtEl>
                                      </p:cBhvr>
                                    </p:animEffect>
                                    <p:anim calcmode="lin" valueType="num">
                                      <p:cBhvr>
                                        <p:cTn id="29" dur="500" fill="hold"/>
                                        <p:tgtEl>
                                          <p:spTgt spid="362498">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36249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1000"/>
                                        <p:tgtEl>
                                          <p:spTgt spid="4">
                                            <p:txEl>
                                              <p:pRg st="0" end="0"/>
                                            </p:txEl>
                                          </p:spTgt>
                                        </p:tgtEl>
                                      </p:cBhvr>
                                    </p:animEffect>
                                    <p:anim calcmode="lin" valueType="num">
                                      <p:cBhvr>
                                        <p:cTn id="3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fade">
                                      <p:cBhvr>
                                        <p:cTn id="42" dur="500"/>
                                        <p:tgtEl>
                                          <p:spTgt spid="4">
                                            <p:txEl>
                                              <p:pRg st="1" end="1"/>
                                            </p:txEl>
                                          </p:spTgt>
                                        </p:tgtEl>
                                      </p:cBhvr>
                                    </p:animEffect>
                                    <p:anim calcmode="lin" valueType="num">
                                      <p:cBhvr>
                                        <p:cTn id="4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4"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Effect transition="in" filter="fade">
                                      <p:cBhvr>
                                        <p:cTn id="49" dur="500"/>
                                        <p:tgtEl>
                                          <p:spTgt spid="4">
                                            <p:txEl>
                                              <p:pRg st="2" end="2"/>
                                            </p:txEl>
                                          </p:spTgt>
                                        </p:tgtEl>
                                      </p:cBhvr>
                                    </p:animEffect>
                                    <p:anim calcmode="lin" valueType="num">
                                      <p:cBhvr>
                                        <p:cTn id="5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1"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4">
                                            <p:txEl>
                                              <p:pRg st="3" end="3"/>
                                            </p:txEl>
                                          </p:spTgt>
                                        </p:tgtEl>
                                        <p:attrNameLst>
                                          <p:attrName>style.visibility</p:attrName>
                                        </p:attrNameLst>
                                      </p:cBhvr>
                                      <p:to>
                                        <p:strVal val="visible"/>
                                      </p:to>
                                    </p:set>
                                    <p:animEffect transition="in" filter="fade">
                                      <p:cBhvr>
                                        <p:cTn id="56" dur="500"/>
                                        <p:tgtEl>
                                          <p:spTgt spid="4">
                                            <p:txEl>
                                              <p:pRg st="3" end="3"/>
                                            </p:txEl>
                                          </p:spTgt>
                                        </p:tgtEl>
                                      </p:cBhvr>
                                    </p:animEffect>
                                    <p:anim calcmode="lin" valueType="num">
                                      <p:cBhvr>
                                        <p:cTn id="5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8"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animEffect transition="in" filter="fade">
                                      <p:cBhvr>
                                        <p:cTn id="63" dur="500"/>
                                        <p:tgtEl>
                                          <p:spTgt spid="4">
                                            <p:txEl>
                                              <p:pRg st="4" end="4"/>
                                            </p:txEl>
                                          </p:spTgt>
                                        </p:tgtEl>
                                      </p:cBhvr>
                                    </p:animEffect>
                                    <p:anim calcmode="lin" valueType="num">
                                      <p:cBhvr>
                                        <p:cTn id="6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65"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4">
                                            <p:txEl>
                                              <p:pRg st="5" end="5"/>
                                            </p:txEl>
                                          </p:spTgt>
                                        </p:tgtEl>
                                        <p:attrNameLst>
                                          <p:attrName>style.visibility</p:attrName>
                                        </p:attrNameLst>
                                      </p:cBhvr>
                                      <p:to>
                                        <p:strVal val="visible"/>
                                      </p:to>
                                    </p:set>
                                    <p:animEffect transition="in" filter="fade">
                                      <p:cBhvr>
                                        <p:cTn id="70" dur="500"/>
                                        <p:tgtEl>
                                          <p:spTgt spid="4">
                                            <p:txEl>
                                              <p:pRg st="5" end="5"/>
                                            </p:txEl>
                                          </p:spTgt>
                                        </p:tgtEl>
                                      </p:cBhvr>
                                    </p:animEffect>
                                    <p:anim calcmode="lin" valueType="num">
                                      <p:cBhvr>
                                        <p:cTn id="7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72"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8" grpId="0" build="p"/>
      <p:bldP spid="2" grpId="0"/>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29488" y="1412776"/>
            <a:ext cx="9753600" cy="1143000"/>
          </a:xfr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zh-CN" altLang="en-US" sz="3200" b="0" dirty="0">
                <a:solidFill>
                  <a:srgbClr val="0070C0"/>
                </a:solidFill>
                <a:effectLst/>
                <a:latin typeface="微软雅黑" panose="020B0503020204020204" pitchFamily="34" charset="-122"/>
                <a:ea typeface="微软雅黑" panose="020B0503020204020204" pitchFamily="34" charset="-122"/>
              </a:rPr>
              <a:t>线性表（</a:t>
            </a:r>
            <a:r>
              <a:rPr lang="en-US" altLang="zh-CN" sz="3200" b="0" dirty="0" err="1">
                <a:solidFill>
                  <a:srgbClr val="0070C0"/>
                </a:solidFill>
                <a:effectLst/>
                <a:latin typeface="微软雅黑" panose="020B0503020204020204" pitchFamily="34" charset="-122"/>
                <a:ea typeface="微软雅黑" panose="020B0503020204020204" pitchFamily="34" charset="-122"/>
              </a:rPr>
              <a:t>linear_list</a:t>
            </a:r>
            <a:r>
              <a:rPr lang="zh-CN" altLang="en-US" sz="3200" b="0" dirty="0">
                <a:solidFill>
                  <a:srgbClr val="0070C0"/>
                </a:solidFill>
                <a:effectLst/>
                <a:latin typeface="微软雅黑" panose="020B0503020204020204" pitchFamily="34" charset="-122"/>
                <a:ea typeface="微软雅黑" panose="020B0503020204020204" pitchFamily="34" charset="-122"/>
              </a:rPr>
              <a:t>）</a:t>
            </a:r>
          </a:p>
        </p:txBody>
      </p:sp>
      <p:sp>
        <p:nvSpPr>
          <p:cNvPr id="2" name="矩形 1"/>
          <p:cNvSpPr/>
          <p:nvPr/>
        </p:nvSpPr>
        <p:spPr>
          <a:xfrm>
            <a:off x="1529488" y="2780928"/>
            <a:ext cx="9319039" cy="2031325"/>
          </a:xfrm>
          <a:prstGeom prst="rect">
            <a:avLst/>
          </a:prstGeom>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线性表是最基本和最常用的一类数据结构，它表示的是线性结构。</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在线性结构中，数据元素之间存在着一对一的关系，其特点是数据元素之间按某种规定存在一个顺序关系。</a:t>
            </a: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p>
        </p:txBody>
      </p:sp>
      <p:sp>
        <p:nvSpPr>
          <p:cNvPr id="4" name="Rectangle 2"/>
          <p:cNvSpPr txBox="1">
            <a:spLocks noChangeArrowheads="1"/>
          </p:cNvSpPr>
          <p:nvPr/>
        </p:nvSpPr>
        <p:spPr bwMode="auto">
          <a:xfrm>
            <a:off x="860794" y="616124"/>
            <a:ext cx="9753600" cy="11430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3429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6pPr>
            <a:lvl7pPr marL="6858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7pPr>
            <a:lvl8pPr marL="10287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8pPr>
            <a:lvl9pPr marL="13716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9pPr>
          </a:lstStyle>
          <a:p>
            <a:pPr defTabSz="914400"/>
            <a:r>
              <a:rPr lang="en-US" altLang="zh-CN" sz="3200" b="0" kern="0" dirty="0">
                <a:solidFill>
                  <a:srgbClr val="0070C0"/>
                </a:solidFill>
                <a:effectLst/>
                <a:latin typeface="微软雅黑" panose="020B0503020204020204" pitchFamily="34" charset="-122"/>
                <a:ea typeface="微软雅黑" panose="020B0503020204020204" pitchFamily="34" charset="-122"/>
              </a:rPr>
              <a:t>2.2.1 </a:t>
            </a:r>
            <a:r>
              <a:rPr lang="zh-CN" altLang="en-US" sz="3200" b="0" kern="0" dirty="0">
                <a:solidFill>
                  <a:srgbClr val="0070C0"/>
                </a:solidFill>
                <a:effectLst/>
                <a:latin typeface="微软雅黑" panose="020B0503020204020204" pitchFamily="34" charset="-122"/>
                <a:ea typeface="微软雅黑" panose="020B0503020204020204" pitchFamily="34" charset="-122"/>
              </a:rPr>
              <a:t>线性表</a:t>
            </a:r>
          </a:p>
        </p:txBody>
      </p:sp>
    </p:spTree>
    <p:extLst>
      <p:ext uri="{BB962C8B-B14F-4D97-AF65-F5344CB8AC3E}">
        <p14:creationId xmlns:p14="http://schemas.microsoft.com/office/powerpoint/2010/main" val="129508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p:cTn id="7" dur="500" fill="hold"/>
                                        <p:tgtEl>
                                          <p:spTgt spid="39938"/>
                                        </p:tgtEl>
                                        <p:attrNameLst>
                                          <p:attrName>ppt_w</p:attrName>
                                        </p:attrNameLst>
                                      </p:cBhvr>
                                      <p:tavLst>
                                        <p:tav tm="0">
                                          <p:val>
                                            <p:fltVal val="0"/>
                                          </p:val>
                                        </p:tav>
                                        <p:tav tm="100000">
                                          <p:val>
                                            <p:strVal val="#ppt_w"/>
                                          </p:val>
                                        </p:tav>
                                      </p:tavLst>
                                    </p:anim>
                                    <p:anim calcmode="lin" valueType="num">
                                      <p:cBhvr>
                                        <p:cTn id="8" dur="500" fill="hold"/>
                                        <p:tgtEl>
                                          <p:spTgt spid="39938"/>
                                        </p:tgtEl>
                                        <p:attrNameLst>
                                          <p:attrName>ppt_h</p:attrName>
                                        </p:attrNameLst>
                                      </p:cBhvr>
                                      <p:tavLst>
                                        <p:tav tm="0">
                                          <p:val>
                                            <p:fltVal val="0"/>
                                          </p:val>
                                        </p:tav>
                                        <p:tav tm="100000">
                                          <p:val>
                                            <p:strVal val="#ppt_h"/>
                                          </p:val>
                                        </p:tav>
                                      </p:tavLst>
                                    </p:anim>
                                    <p:animEffect transition="in" filter="fade">
                                      <p:cBhvr>
                                        <p:cTn id="9" dur="500"/>
                                        <p:tgtEl>
                                          <p:spTgt spid="399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p:cTn id="21"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P spid="2" grpId="0" build="p"/>
      <p:bldP spid="4"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7FA459F-0AC6-4E29-973C-F067F2625CFC}"/>
              </a:ext>
            </a:extLst>
          </p:cNvPr>
          <p:cNvSpPr>
            <a:spLocks noGrp="1"/>
          </p:cNvSpPr>
          <p:nvPr>
            <p:ph idx="1"/>
          </p:nvPr>
        </p:nvSpPr>
        <p:spPr/>
        <p:txBody>
          <a:bodyPr>
            <a:normAutofit lnSpcReduction="10000"/>
          </a:bodyPr>
          <a:lstStyle/>
          <a:p>
            <a:r>
              <a:rPr lang="zh-CN" altLang="en-US" dirty="0"/>
              <a:t>对于以下一些关键字应该选择什么哈希函数？</a:t>
            </a:r>
            <a:endParaRPr lang="en-US" altLang="zh-CN" dirty="0"/>
          </a:p>
          <a:p>
            <a:endParaRPr lang="en-US" altLang="zh-CN" dirty="0"/>
          </a:p>
          <a:p>
            <a:r>
              <a:rPr lang="en-US" altLang="zh-CN" dirty="0"/>
              <a:t>43234445567980     67957975124356</a:t>
            </a:r>
          </a:p>
          <a:p>
            <a:endParaRPr lang="en-US" altLang="zh-CN" dirty="0"/>
          </a:p>
          <a:p>
            <a:r>
              <a:rPr lang="en-US" altLang="zh-CN" dirty="0"/>
              <a:t>78 82 63 57</a:t>
            </a:r>
          </a:p>
          <a:p>
            <a:endParaRPr lang="en-US" altLang="zh-CN" dirty="0"/>
          </a:p>
          <a:p>
            <a:r>
              <a:rPr lang="en-US" altLang="zh-CN" dirty="0">
                <a:highlight>
                  <a:srgbClr val="FFFF00"/>
                </a:highlight>
              </a:rPr>
              <a:t>Cheng   wang   Lin</a:t>
            </a:r>
          </a:p>
          <a:p>
            <a:endParaRPr lang="en-US" altLang="zh-CN" dirty="0"/>
          </a:p>
          <a:p>
            <a:r>
              <a:rPr lang="en-US" altLang="zh-CN" dirty="0"/>
              <a:t>6784  6823 6325</a:t>
            </a:r>
            <a:endParaRPr lang="zh-CN" altLang="en-US" dirty="0"/>
          </a:p>
        </p:txBody>
      </p:sp>
    </p:spTree>
    <p:extLst>
      <p:ext uri="{BB962C8B-B14F-4D97-AF65-F5344CB8AC3E}">
        <p14:creationId xmlns:p14="http://schemas.microsoft.com/office/powerpoint/2010/main" val="37703570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2933" y="2839686"/>
            <a:ext cx="2856485" cy="2962281"/>
          </a:xfrm>
        </p:spPr>
      </p:pic>
      <p:sp>
        <p:nvSpPr>
          <p:cNvPr id="5" name="云形标注 4"/>
          <p:cNvSpPr/>
          <p:nvPr/>
        </p:nvSpPr>
        <p:spPr>
          <a:xfrm>
            <a:off x="5126817" y="1157493"/>
            <a:ext cx="5614629" cy="1948722"/>
          </a:xfrm>
          <a:prstGeom prst="cloudCallout">
            <a:avLst>
              <a:gd name="adj1" fmla="val -50773"/>
              <a:gd name="adj2" fmla="val 7403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微软雅黑" panose="020B0503020204020204" pitchFamily="34" charset="-122"/>
                <a:ea typeface="微软雅黑" panose="020B0503020204020204" pitchFamily="34" charset="-122"/>
              </a:rPr>
              <a:t>我有一个电话号码本，怎么根据姓名建立哈希表呢？</a:t>
            </a:r>
          </a:p>
        </p:txBody>
      </p:sp>
      <p:pic>
        <p:nvPicPr>
          <p:cNvPr id="2" name="图片 1">
            <a:extLst>
              <a:ext uri="{FF2B5EF4-FFF2-40B4-BE49-F238E27FC236}">
                <a16:creationId xmlns:a16="http://schemas.microsoft.com/office/drawing/2014/main" id="{825E2F4A-11EC-47E2-ABC3-AB94E3730ED0}"/>
              </a:ext>
            </a:extLst>
          </p:cNvPr>
          <p:cNvPicPr>
            <a:picLocks noChangeAspect="1"/>
          </p:cNvPicPr>
          <p:nvPr/>
        </p:nvPicPr>
        <p:blipFill>
          <a:blip r:embed="rId3"/>
          <a:stretch>
            <a:fillRect/>
          </a:stretch>
        </p:blipFill>
        <p:spPr>
          <a:xfrm>
            <a:off x="6096000" y="3751786"/>
            <a:ext cx="5054819" cy="2533635"/>
          </a:xfrm>
          <a:prstGeom prst="rect">
            <a:avLst/>
          </a:prstGeom>
        </p:spPr>
      </p:pic>
    </p:spTree>
    <p:extLst>
      <p:ext uri="{BB962C8B-B14F-4D97-AF65-F5344CB8AC3E}">
        <p14:creationId xmlns:p14="http://schemas.microsoft.com/office/powerpoint/2010/main" val="336498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down)">
                                      <p:cBhvr>
                                        <p:cTn id="7" dur="500"/>
                                        <p:tgtEl>
                                          <p:spTgt spid="5">
                                            <p:bg/>
                                          </p:spTgt>
                                        </p:tgtEl>
                                      </p:cBhvr>
                                    </p:animEffect>
                                  </p:childTnLst>
                                </p:cTn>
                              </p:par>
                              <p:par>
                                <p:cTn id="8" presetID="22" presetClass="entr" presetSubtype="4" fill="hold" grpId="0" nodeType="withEffect">
                                  <p:stCondLst>
                                    <p:cond delay="0"/>
                                  </p:stCondLst>
                                  <p:iterate type="lt">
                                    <p:tmPct val="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down)">
                                      <p:cBhvr>
                                        <p:cTn id="10" dur="500"/>
                                        <p:tgtEl>
                                          <p:spTgt spid="5">
                                            <p:txEl>
                                              <p:pRg st="0" end="0"/>
                                            </p:txEl>
                                          </p:spTgt>
                                        </p:tgtEl>
                                      </p:cBhvr>
                                    </p:animEffect>
                                  </p:childTnLst>
                                </p:cTn>
                              </p:par>
                            </p:childTnLst>
                          </p:cTn>
                        </p:par>
                        <p:par>
                          <p:cTn id="11" fill="hold">
                            <p:stCondLst>
                              <p:cond delay="500"/>
                            </p:stCondLst>
                            <p:childTnLst>
                              <p:par>
                                <p:cTn id="12" presetID="34" presetClass="emph" presetSubtype="0" fill="hold" grpId="1" nodeType="afterEffect">
                                  <p:stCondLst>
                                    <p:cond delay="0"/>
                                  </p:stCondLst>
                                  <p:iterate type="lt">
                                    <p:tmPct val="10000"/>
                                  </p:iterate>
                                  <p:childTnLst>
                                    <p:animMotion origin="layout" path="M 0.0 0.0 L 0.0 -0.07213" pathEditMode="relative" ptsTypes="">
                                      <p:cBhvr>
                                        <p:cTn id="13" dur="250" accel="50000" decel="50000" autoRev="1" fill="hold">
                                          <p:stCondLst>
                                            <p:cond delay="0"/>
                                          </p:stCondLst>
                                        </p:cTn>
                                        <p:tgtEl>
                                          <p:spTgt spid="5">
                                            <p:bg/>
                                          </p:spTgt>
                                        </p:tgtEl>
                                        <p:attrNameLst>
                                          <p:attrName>ppt_x</p:attrName>
                                          <p:attrName>ppt_y</p:attrName>
                                        </p:attrNameLst>
                                      </p:cBhvr>
                                    </p:animMotion>
                                    <p:animRot by="1500000">
                                      <p:cBhvr>
                                        <p:cTn id="14" dur="125" fill="hold">
                                          <p:stCondLst>
                                            <p:cond delay="0"/>
                                          </p:stCondLst>
                                        </p:cTn>
                                        <p:tgtEl>
                                          <p:spTgt spid="5">
                                            <p:bg/>
                                          </p:spTgt>
                                        </p:tgtEl>
                                        <p:attrNameLst>
                                          <p:attrName>r</p:attrName>
                                        </p:attrNameLst>
                                      </p:cBhvr>
                                    </p:animRot>
                                    <p:animRot by="-1500000">
                                      <p:cBhvr>
                                        <p:cTn id="15" dur="125" fill="hold">
                                          <p:stCondLst>
                                            <p:cond delay="125"/>
                                          </p:stCondLst>
                                        </p:cTn>
                                        <p:tgtEl>
                                          <p:spTgt spid="5">
                                            <p:bg/>
                                          </p:spTgt>
                                        </p:tgtEl>
                                        <p:attrNameLst>
                                          <p:attrName>r</p:attrName>
                                        </p:attrNameLst>
                                      </p:cBhvr>
                                    </p:animRot>
                                    <p:animRot by="-1500000">
                                      <p:cBhvr>
                                        <p:cTn id="16" dur="125" fill="hold">
                                          <p:stCondLst>
                                            <p:cond delay="250"/>
                                          </p:stCondLst>
                                        </p:cTn>
                                        <p:tgtEl>
                                          <p:spTgt spid="5">
                                            <p:bg/>
                                          </p:spTgt>
                                        </p:tgtEl>
                                        <p:attrNameLst>
                                          <p:attrName>r</p:attrName>
                                        </p:attrNameLst>
                                      </p:cBhvr>
                                    </p:animRot>
                                    <p:animRot by="1500000">
                                      <p:cBhvr>
                                        <p:cTn id="17" dur="125" fill="hold">
                                          <p:stCondLst>
                                            <p:cond delay="375"/>
                                          </p:stCondLst>
                                        </p:cTn>
                                        <p:tgtEl>
                                          <p:spTgt spid="5">
                                            <p:bg/>
                                          </p:spTgt>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1"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5">
                                            <p:txEl>
                                              <p:pRg st="0" end="0"/>
                                            </p:txEl>
                                          </p:spTgt>
                                        </p:tgtEl>
                                        <p:attrNameLst>
                                          <p:attrName>ppt_x</p:attrName>
                                          <p:attrName>ppt_y</p:attrName>
                                        </p:attrNameLst>
                                      </p:cBhvr>
                                    </p:animMotion>
                                    <p:animRot by="1500000">
                                      <p:cBhvr>
                                        <p:cTn id="22" dur="125" fill="hold">
                                          <p:stCondLst>
                                            <p:cond delay="0"/>
                                          </p:stCondLst>
                                        </p:cTn>
                                        <p:tgtEl>
                                          <p:spTgt spid="5">
                                            <p:txEl>
                                              <p:pRg st="0" end="0"/>
                                            </p:txEl>
                                          </p:spTgt>
                                        </p:tgtEl>
                                        <p:attrNameLst>
                                          <p:attrName>r</p:attrName>
                                        </p:attrNameLst>
                                      </p:cBhvr>
                                    </p:animRot>
                                    <p:animRot by="-1500000">
                                      <p:cBhvr>
                                        <p:cTn id="23" dur="125" fill="hold">
                                          <p:stCondLst>
                                            <p:cond delay="125"/>
                                          </p:stCondLst>
                                        </p:cTn>
                                        <p:tgtEl>
                                          <p:spTgt spid="5">
                                            <p:txEl>
                                              <p:pRg st="0" end="0"/>
                                            </p:txEl>
                                          </p:spTgt>
                                        </p:tgtEl>
                                        <p:attrNameLst>
                                          <p:attrName>r</p:attrName>
                                        </p:attrNameLst>
                                      </p:cBhvr>
                                    </p:animRot>
                                    <p:animRot by="-1500000">
                                      <p:cBhvr>
                                        <p:cTn id="24" dur="125" fill="hold">
                                          <p:stCondLst>
                                            <p:cond delay="250"/>
                                          </p:stCondLst>
                                        </p:cTn>
                                        <p:tgtEl>
                                          <p:spTgt spid="5">
                                            <p:txEl>
                                              <p:pRg st="0" end="0"/>
                                            </p:txEl>
                                          </p:spTgt>
                                        </p:tgtEl>
                                        <p:attrNameLst>
                                          <p:attrName>r</p:attrName>
                                        </p:attrNameLst>
                                      </p:cBhvr>
                                    </p:animRot>
                                    <p:animRot by="1500000">
                                      <p:cBhvr>
                                        <p:cTn id="25" dur="125" fill="hold">
                                          <p:stCondLst>
                                            <p:cond delay="375"/>
                                          </p:stCondLst>
                                        </p:cTn>
                                        <p:tgtEl>
                                          <p:spTgt spid="5">
                                            <p:txEl>
                                              <p:pRg st="0" end="0"/>
                                            </p:txEl>
                                          </p:spTgt>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5" grpId="1" build="p"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173DD19-6E4A-4B88-AD41-78170B18ED69}"/>
              </a:ext>
            </a:extLst>
          </p:cNvPr>
          <p:cNvSpPr>
            <a:spLocks noGrp="1"/>
          </p:cNvSpPr>
          <p:nvPr>
            <p:ph idx="1"/>
          </p:nvPr>
        </p:nvSpPr>
        <p:spPr/>
        <p:txBody>
          <a:bodyPr/>
          <a:lstStyle/>
          <a:p>
            <a:r>
              <a:rPr lang="en-US" altLang="zh-CN" dirty="0"/>
              <a:t>hash</a:t>
            </a:r>
            <a:r>
              <a:rPr lang="zh-CN" altLang="en-US" dirty="0"/>
              <a:t>函数的本质是扫描字符串过程中</a:t>
            </a:r>
            <a:r>
              <a:rPr lang="en-US" altLang="zh-CN" dirty="0"/>
              <a:t>, </a:t>
            </a:r>
            <a:r>
              <a:rPr lang="zh-CN" altLang="en-US" dirty="0"/>
              <a:t>根据之前的结果</a:t>
            </a:r>
            <a:r>
              <a:rPr lang="en-US" altLang="zh-CN" dirty="0"/>
              <a:t>, </a:t>
            </a:r>
            <a:r>
              <a:rPr lang="zh-CN" altLang="en-US" dirty="0"/>
              <a:t>当前位置</a:t>
            </a:r>
            <a:r>
              <a:rPr lang="en-US" altLang="zh-CN" dirty="0"/>
              <a:t>,</a:t>
            </a:r>
            <a:r>
              <a:rPr lang="zh-CN" altLang="en-US" dirty="0"/>
              <a:t>当前字符的值使用一个公式计算出当前结果</a:t>
            </a:r>
            <a:r>
              <a:rPr lang="en-US" altLang="zh-CN" dirty="0"/>
              <a:t>.</a:t>
            </a:r>
            <a:endParaRPr lang="zh-CN" altLang="en-US" dirty="0"/>
          </a:p>
        </p:txBody>
      </p:sp>
      <p:sp>
        <p:nvSpPr>
          <p:cNvPr id="7" name="文本框 6">
            <a:extLst>
              <a:ext uri="{FF2B5EF4-FFF2-40B4-BE49-F238E27FC236}">
                <a16:creationId xmlns:a16="http://schemas.microsoft.com/office/drawing/2014/main" id="{063DB817-3E93-4E44-ADCA-1FCEA661F0B3}"/>
              </a:ext>
            </a:extLst>
          </p:cNvPr>
          <p:cNvSpPr txBox="1"/>
          <p:nvPr/>
        </p:nvSpPr>
        <p:spPr>
          <a:xfrm>
            <a:off x="838200" y="1103587"/>
            <a:ext cx="3068469" cy="584775"/>
          </a:xfrm>
          <a:prstGeom prst="rect">
            <a:avLst/>
          </a:prstGeom>
          <a:noFill/>
        </p:spPr>
        <p:txBody>
          <a:bodyPr wrap="none" rtlCol="0">
            <a:spAutoFit/>
          </a:bodyPr>
          <a:lstStyle/>
          <a:p>
            <a:r>
              <a:rPr lang="zh-CN" altLang="en-US" sz="3200" b="1" dirty="0"/>
              <a:t>字符串哈希函数</a:t>
            </a:r>
          </a:p>
        </p:txBody>
      </p:sp>
      <p:pic>
        <p:nvPicPr>
          <p:cNvPr id="9" name="图片 8">
            <a:extLst>
              <a:ext uri="{FF2B5EF4-FFF2-40B4-BE49-F238E27FC236}">
                <a16:creationId xmlns:a16="http://schemas.microsoft.com/office/drawing/2014/main" id="{918B3749-A90C-496F-BE79-ED0E136E2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100" y="3102030"/>
            <a:ext cx="8735799" cy="2920398"/>
          </a:xfrm>
          <a:prstGeom prst="rect">
            <a:avLst/>
          </a:prstGeom>
        </p:spPr>
      </p:pic>
      <p:sp>
        <p:nvSpPr>
          <p:cNvPr id="10" name="矩形 9">
            <a:extLst>
              <a:ext uri="{FF2B5EF4-FFF2-40B4-BE49-F238E27FC236}">
                <a16:creationId xmlns:a16="http://schemas.microsoft.com/office/drawing/2014/main" id="{234B76DE-1AE1-46CE-9B4D-C3F0BD4554A0}"/>
              </a:ext>
            </a:extLst>
          </p:cNvPr>
          <p:cNvSpPr/>
          <p:nvPr/>
        </p:nvSpPr>
        <p:spPr>
          <a:xfrm>
            <a:off x="6320233" y="5324280"/>
            <a:ext cx="3880057" cy="4143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58577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63DB817-3E93-4E44-ADCA-1FCEA661F0B3}"/>
              </a:ext>
            </a:extLst>
          </p:cNvPr>
          <p:cNvSpPr txBox="1"/>
          <p:nvPr/>
        </p:nvSpPr>
        <p:spPr>
          <a:xfrm>
            <a:off x="838200" y="1103587"/>
            <a:ext cx="1596912" cy="461665"/>
          </a:xfrm>
          <a:prstGeom prst="rect">
            <a:avLst/>
          </a:prstGeom>
          <a:noFill/>
        </p:spPr>
        <p:txBody>
          <a:bodyPr wrap="none" rtlCol="0">
            <a:spAutoFit/>
          </a:bodyPr>
          <a:lstStyle/>
          <a:p>
            <a:r>
              <a:rPr lang="en-US" altLang="zh-CN" b="1" dirty="0"/>
              <a:t>BKDR Hash</a:t>
            </a:r>
          </a:p>
        </p:txBody>
      </p:sp>
      <p:pic>
        <p:nvPicPr>
          <p:cNvPr id="5" name="图片 4">
            <a:extLst>
              <a:ext uri="{FF2B5EF4-FFF2-40B4-BE49-F238E27FC236}">
                <a16:creationId xmlns:a16="http://schemas.microsoft.com/office/drawing/2014/main" id="{EC81057B-A6FD-451B-99BD-15A087F39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948847"/>
            <a:ext cx="9759925" cy="4278532"/>
          </a:xfrm>
          <a:prstGeom prst="rect">
            <a:avLst/>
          </a:prstGeom>
        </p:spPr>
      </p:pic>
      <p:sp>
        <p:nvSpPr>
          <p:cNvPr id="8" name="矩形 7">
            <a:extLst>
              <a:ext uri="{FF2B5EF4-FFF2-40B4-BE49-F238E27FC236}">
                <a16:creationId xmlns:a16="http://schemas.microsoft.com/office/drawing/2014/main" id="{1DE944FE-DB67-499E-A86A-C889AABDCBB1}"/>
              </a:ext>
            </a:extLst>
          </p:cNvPr>
          <p:cNvSpPr/>
          <p:nvPr/>
        </p:nvSpPr>
        <p:spPr>
          <a:xfrm>
            <a:off x="6737130" y="5576528"/>
            <a:ext cx="3652345" cy="3355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123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63DB817-3E93-4E44-ADCA-1FCEA661F0B3}"/>
              </a:ext>
            </a:extLst>
          </p:cNvPr>
          <p:cNvSpPr txBox="1"/>
          <p:nvPr/>
        </p:nvSpPr>
        <p:spPr>
          <a:xfrm>
            <a:off x="699404" y="641921"/>
            <a:ext cx="1204369" cy="461665"/>
          </a:xfrm>
          <a:prstGeom prst="rect">
            <a:avLst/>
          </a:prstGeom>
          <a:noFill/>
        </p:spPr>
        <p:txBody>
          <a:bodyPr wrap="none" rtlCol="0">
            <a:spAutoFit/>
          </a:bodyPr>
          <a:lstStyle/>
          <a:p>
            <a:r>
              <a:rPr lang="en-US" altLang="zh-CN" b="1" dirty="0"/>
              <a:t>RS Hash</a:t>
            </a:r>
          </a:p>
        </p:txBody>
      </p:sp>
      <p:pic>
        <p:nvPicPr>
          <p:cNvPr id="3" name="图片 2">
            <a:extLst>
              <a:ext uri="{FF2B5EF4-FFF2-40B4-BE49-F238E27FC236}">
                <a16:creationId xmlns:a16="http://schemas.microsoft.com/office/drawing/2014/main" id="{C8657211-F6D7-460A-93DF-CB9088539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89" y="1103586"/>
            <a:ext cx="8671034" cy="5532198"/>
          </a:xfrm>
          <a:prstGeom prst="rect">
            <a:avLst/>
          </a:prstGeom>
        </p:spPr>
      </p:pic>
      <p:sp>
        <p:nvSpPr>
          <p:cNvPr id="8" name="矩形 7">
            <a:extLst>
              <a:ext uri="{FF2B5EF4-FFF2-40B4-BE49-F238E27FC236}">
                <a16:creationId xmlns:a16="http://schemas.microsoft.com/office/drawing/2014/main" id="{1DE944FE-DB67-499E-A86A-C889AABDCBB1}"/>
              </a:ext>
            </a:extLst>
          </p:cNvPr>
          <p:cNvSpPr/>
          <p:nvPr/>
        </p:nvSpPr>
        <p:spPr>
          <a:xfrm>
            <a:off x="6598803" y="6033729"/>
            <a:ext cx="3373820" cy="3513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120550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2933" y="2839686"/>
            <a:ext cx="2856485" cy="2962281"/>
          </a:xfrm>
        </p:spPr>
      </p:pic>
      <p:sp>
        <p:nvSpPr>
          <p:cNvPr id="5" name="云形标注 4"/>
          <p:cNvSpPr/>
          <p:nvPr/>
        </p:nvSpPr>
        <p:spPr>
          <a:xfrm>
            <a:off x="5126817" y="1157493"/>
            <a:ext cx="5614629" cy="1948722"/>
          </a:xfrm>
          <a:prstGeom prst="cloudCallout">
            <a:avLst>
              <a:gd name="adj1" fmla="val -50773"/>
              <a:gd name="adj2" fmla="val 7403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微软雅黑" panose="020B0503020204020204" pitchFamily="34" charset="-122"/>
                <a:ea typeface="微软雅黑" panose="020B0503020204020204" pitchFamily="34" charset="-122"/>
              </a:rPr>
              <a:t>建立哈希表如果遇到两个相同关键字的情况怎么办？</a:t>
            </a:r>
          </a:p>
        </p:txBody>
      </p:sp>
      <p:sp>
        <p:nvSpPr>
          <p:cNvPr id="6" name="云形标注 4">
            <a:extLst>
              <a:ext uri="{FF2B5EF4-FFF2-40B4-BE49-F238E27FC236}">
                <a16:creationId xmlns:a16="http://schemas.microsoft.com/office/drawing/2014/main" id="{4BCDDF83-7D3D-49E9-943E-5835D8FD6827}"/>
              </a:ext>
            </a:extLst>
          </p:cNvPr>
          <p:cNvSpPr/>
          <p:nvPr/>
        </p:nvSpPr>
        <p:spPr>
          <a:xfrm>
            <a:off x="5126816" y="3346465"/>
            <a:ext cx="5614629" cy="1948722"/>
          </a:xfrm>
          <a:prstGeom prst="cloudCallout">
            <a:avLst>
              <a:gd name="adj1" fmla="val -54423"/>
              <a:gd name="adj2" fmla="val 51386"/>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微软雅黑" panose="020B0503020204020204" pitchFamily="34" charset="-122"/>
                <a:ea typeface="微软雅黑" panose="020B0503020204020204" pitchFamily="34" charset="-122"/>
              </a:rPr>
              <a:t>有可能有两个相同关键字吗？</a:t>
            </a:r>
          </a:p>
        </p:txBody>
      </p:sp>
    </p:spTree>
    <p:extLst>
      <p:ext uri="{BB962C8B-B14F-4D97-AF65-F5344CB8AC3E}">
        <p14:creationId xmlns:p14="http://schemas.microsoft.com/office/powerpoint/2010/main" val="140052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down)">
                                      <p:cBhvr>
                                        <p:cTn id="7" dur="500"/>
                                        <p:tgtEl>
                                          <p:spTgt spid="5">
                                            <p:bg/>
                                          </p:spTgt>
                                        </p:tgtEl>
                                      </p:cBhvr>
                                    </p:animEffect>
                                  </p:childTnLst>
                                </p:cTn>
                              </p:par>
                              <p:par>
                                <p:cTn id="8" presetID="22" presetClass="entr" presetSubtype="4" fill="hold" grpId="0" nodeType="withEffect">
                                  <p:stCondLst>
                                    <p:cond delay="0"/>
                                  </p:stCondLst>
                                  <p:iterate type="lt">
                                    <p:tmPct val="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down)">
                                      <p:cBhvr>
                                        <p:cTn id="10" dur="500"/>
                                        <p:tgtEl>
                                          <p:spTgt spid="5">
                                            <p:txEl>
                                              <p:pRg st="0" end="0"/>
                                            </p:txEl>
                                          </p:spTgt>
                                        </p:tgtEl>
                                      </p:cBhvr>
                                    </p:animEffect>
                                  </p:childTnLst>
                                </p:cTn>
                              </p:par>
                            </p:childTnLst>
                          </p:cTn>
                        </p:par>
                        <p:par>
                          <p:cTn id="11" fill="hold">
                            <p:stCondLst>
                              <p:cond delay="500"/>
                            </p:stCondLst>
                            <p:childTnLst>
                              <p:par>
                                <p:cTn id="12" presetID="34" presetClass="emph" presetSubtype="0" fill="hold" grpId="1" nodeType="afterEffect">
                                  <p:stCondLst>
                                    <p:cond delay="0"/>
                                  </p:stCondLst>
                                  <p:iterate type="lt">
                                    <p:tmPct val="10000"/>
                                  </p:iterate>
                                  <p:childTnLst>
                                    <p:animMotion origin="layout" path="M 0.0 0.0 L 0.0 -0.07213" pathEditMode="relative" ptsTypes="">
                                      <p:cBhvr>
                                        <p:cTn id="13" dur="250" accel="50000" decel="50000" autoRev="1" fill="hold">
                                          <p:stCondLst>
                                            <p:cond delay="0"/>
                                          </p:stCondLst>
                                        </p:cTn>
                                        <p:tgtEl>
                                          <p:spTgt spid="5">
                                            <p:bg/>
                                          </p:spTgt>
                                        </p:tgtEl>
                                        <p:attrNameLst>
                                          <p:attrName>ppt_x</p:attrName>
                                          <p:attrName>ppt_y</p:attrName>
                                        </p:attrNameLst>
                                      </p:cBhvr>
                                    </p:animMotion>
                                    <p:animRot by="1500000">
                                      <p:cBhvr>
                                        <p:cTn id="14" dur="125" fill="hold">
                                          <p:stCondLst>
                                            <p:cond delay="0"/>
                                          </p:stCondLst>
                                        </p:cTn>
                                        <p:tgtEl>
                                          <p:spTgt spid="5">
                                            <p:bg/>
                                          </p:spTgt>
                                        </p:tgtEl>
                                        <p:attrNameLst>
                                          <p:attrName>r</p:attrName>
                                        </p:attrNameLst>
                                      </p:cBhvr>
                                    </p:animRot>
                                    <p:animRot by="-1500000">
                                      <p:cBhvr>
                                        <p:cTn id="15" dur="125" fill="hold">
                                          <p:stCondLst>
                                            <p:cond delay="125"/>
                                          </p:stCondLst>
                                        </p:cTn>
                                        <p:tgtEl>
                                          <p:spTgt spid="5">
                                            <p:bg/>
                                          </p:spTgt>
                                        </p:tgtEl>
                                        <p:attrNameLst>
                                          <p:attrName>r</p:attrName>
                                        </p:attrNameLst>
                                      </p:cBhvr>
                                    </p:animRot>
                                    <p:animRot by="-1500000">
                                      <p:cBhvr>
                                        <p:cTn id="16" dur="125" fill="hold">
                                          <p:stCondLst>
                                            <p:cond delay="250"/>
                                          </p:stCondLst>
                                        </p:cTn>
                                        <p:tgtEl>
                                          <p:spTgt spid="5">
                                            <p:bg/>
                                          </p:spTgt>
                                        </p:tgtEl>
                                        <p:attrNameLst>
                                          <p:attrName>r</p:attrName>
                                        </p:attrNameLst>
                                      </p:cBhvr>
                                    </p:animRot>
                                    <p:animRot by="1500000">
                                      <p:cBhvr>
                                        <p:cTn id="17" dur="125" fill="hold">
                                          <p:stCondLst>
                                            <p:cond delay="375"/>
                                          </p:stCondLst>
                                        </p:cTn>
                                        <p:tgtEl>
                                          <p:spTgt spid="5">
                                            <p:bg/>
                                          </p:spTgt>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1" nodeType="clickEffect">
                                  <p:stCondLst>
                                    <p:cond delay="0"/>
                                  </p:stCondLst>
                                  <p:iterate type="lt">
                                    <p:tmPct val="10000"/>
                                  </p:iterate>
                                  <p:childTnLst>
                                    <p:animMotion origin="layout" path="M 8.33333E-7 -2.59259E-6 L 8.33333E-7 -0.07222 " pathEditMode="relative" rAng="0" ptsTypes="AA">
                                      <p:cBhvr>
                                        <p:cTn id="21" dur="250" accel="50000" decel="50000" autoRev="1" fill="hold">
                                          <p:stCondLst>
                                            <p:cond delay="0"/>
                                          </p:stCondLst>
                                        </p:cTn>
                                        <p:tgtEl>
                                          <p:spTgt spid="5">
                                            <p:txEl>
                                              <p:pRg st="0" end="0"/>
                                            </p:txEl>
                                          </p:spTgt>
                                        </p:tgtEl>
                                        <p:attrNameLst>
                                          <p:attrName>ppt_x</p:attrName>
                                          <p:attrName>ppt_y</p:attrName>
                                        </p:attrNameLst>
                                      </p:cBhvr>
                                      <p:rCtr x="0" y="-3611"/>
                                    </p:animMotion>
                                    <p:animRot by="1500000">
                                      <p:cBhvr>
                                        <p:cTn id="22" dur="125" fill="hold">
                                          <p:stCondLst>
                                            <p:cond delay="0"/>
                                          </p:stCondLst>
                                        </p:cTn>
                                        <p:tgtEl>
                                          <p:spTgt spid="5">
                                            <p:txEl>
                                              <p:pRg st="0" end="0"/>
                                            </p:txEl>
                                          </p:spTgt>
                                        </p:tgtEl>
                                        <p:attrNameLst>
                                          <p:attrName>r</p:attrName>
                                        </p:attrNameLst>
                                      </p:cBhvr>
                                    </p:animRot>
                                    <p:animRot by="-1500000">
                                      <p:cBhvr>
                                        <p:cTn id="23" dur="125" fill="hold">
                                          <p:stCondLst>
                                            <p:cond delay="125"/>
                                          </p:stCondLst>
                                        </p:cTn>
                                        <p:tgtEl>
                                          <p:spTgt spid="5">
                                            <p:txEl>
                                              <p:pRg st="0" end="0"/>
                                            </p:txEl>
                                          </p:spTgt>
                                        </p:tgtEl>
                                        <p:attrNameLst>
                                          <p:attrName>r</p:attrName>
                                        </p:attrNameLst>
                                      </p:cBhvr>
                                    </p:animRot>
                                    <p:animRot by="-1500000">
                                      <p:cBhvr>
                                        <p:cTn id="24" dur="125" fill="hold">
                                          <p:stCondLst>
                                            <p:cond delay="250"/>
                                          </p:stCondLst>
                                        </p:cTn>
                                        <p:tgtEl>
                                          <p:spTgt spid="5">
                                            <p:txEl>
                                              <p:pRg st="0" end="0"/>
                                            </p:txEl>
                                          </p:spTgt>
                                        </p:tgtEl>
                                        <p:attrNameLst>
                                          <p:attrName>r</p:attrName>
                                        </p:attrNameLst>
                                      </p:cBhvr>
                                    </p:animRot>
                                    <p:animRot by="1500000">
                                      <p:cBhvr>
                                        <p:cTn id="25" dur="125" fill="hold">
                                          <p:stCondLst>
                                            <p:cond delay="375"/>
                                          </p:stCondLst>
                                        </p:cTn>
                                        <p:tgtEl>
                                          <p:spTgt spid="5">
                                            <p:txEl>
                                              <p:pRg st="0" end="0"/>
                                            </p:txEl>
                                          </p:spTgt>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
                                            <p:bg/>
                                          </p:spTgt>
                                        </p:tgtEl>
                                        <p:attrNameLst>
                                          <p:attrName>style.visibility</p:attrName>
                                        </p:attrNameLst>
                                      </p:cBhvr>
                                      <p:to>
                                        <p:strVal val="visible"/>
                                      </p:to>
                                    </p:set>
                                    <p:animEffect transition="in" filter="wipe(down)">
                                      <p:cBhvr>
                                        <p:cTn id="30" dur="500"/>
                                        <p:tgtEl>
                                          <p:spTgt spid="6">
                                            <p:bg/>
                                          </p:spTgt>
                                        </p:tgtEl>
                                      </p:cBhvr>
                                    </p:animEffect>
                                  </p:childTnLst>
                                </p:cTn>
                              </p:par>
                              <p:par>
                                <p:cTn id="31" presetID="22" presetClass="entr" presetSubtype="4" fill="hold" grpId="0" nodeType="withEffect">
                                  <p:stCondLst>
                                    <p:cond delay="0"/>
                                  </p:stCondLst>
                                  <p:iterate type="lt">
                                    <p:tmPct val="0"/>
                                  </p:iterate>
                                  <p:childTnLst>
                                    <p:set>
                                      <p:cBhvr>
                                        <p:cTn id="32" dur="1" fill="hold">
                                          <p:stCondLst>
                                            <p:cond delay="0"/>
                                          </p:stCondLst>
                                        </p:cTn>
                                        <p:tgtEl>
                                          <p:spTgt spid="6">
                                            <p:txEl>
                                              <p:pRg st="0" end="0"/>
                                            </p:txEl>
                                          </p:spTgt>
                                        </p:tgtEl>
                                        <p:attrNameLst>
                                          <p:attrName>style.visibility</p:attrName>
                                        </p:attrNameLst>
                                      </p:cBhvr>
                                      <p:to>
                                        <p:strVal val="visible"/>
                                      </p:to>
                                    </p:set>
                                    <p:animEffect transition="in" filter="wipe(down)">
                                      <p:cBhvr>
                                        <p:cTn id="33" dur="500"/>
                                        <p:tgtEl>
                                          <p:spTgt spid="6">
                                            <p:txEl>
                                              <p:pRg st="0" end="0"/>
                                            </p:txEl>
                                          </p:spTgt>
                                        </p:tgtEl>
                                      </p:cBhvr>
                                    </p:animEffect>
                                  </p:childTnLst>
                                </p:cTn>
                              </p:par>
                            </p:childTnLst>
                          </p:cTn>
                        </p:par>
                        <p:par>
                          <p:cTn id="34" fill="hold">
                            <p:stCondLst>
                              <p:cond delay="500"/>
                            </p:stCondLst>
                            <p:childTnLst>
                              <p:par>
                                <p:cTn id="35" presetID="34" presetClass="emph" presetSubtype="0" fill="hold" grpId="1" nodeType="after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6">
                                            <p:bg/>
                                          </p:spTgt>
                                        </p:tgtEl>
                                        <p:attrNameLst>
                                          <p:attrName>ppt_x</p:attrName>
                                          <p:attrName>ppt_y</p:attrName>
                                        </p:attrNameLst>
                                      </p:cBhvr>
                                    </p:animMotion>
                                    <p:animRot by="1500000">
                                      <p:cBhvr>
                                        <p:cTn id="37" dur="125" fill="hold">
                                          <p:stCondLst>
                                            <p:cond delay="0"/>
                                          </p:stCondLst>
                                        </p:cTn>
                                        <p:tgtEl>
                                          <p:spTgt spid="6">
                                            <p:bg/>
                                          </p:spTgt>
                                        </p:tgtEl>
                                        <p:attrNameLst>
                                          <p:attrName>r</p:attrName>
                                        </p:attrNameLst>
                                      </p:cBhvr>
                                    </p:animRot>
                                    <p:animRot by="-1500000">
                                      <p:cBhvr>
                                        <p:cTn id="38" dur="125" fill="hold">
                                          <p:stCondLst>
                                            <p:cond delay="125"/>
                                          </p:stCondLst>
                                        </p:cTn>
                                        <p:tgtEl>
                                          <p:spTgt spid="6">
                                            <p:bg/>
                                          </p:spTgt>
                                        </p:tgtEl>
                                        <p:attrNameLst>
                                          <p:attrName>r</p:attrName>
                                        </p:attrNameLst>
                                      </p:cBhvr>
                                    </p:animRot>
                                    <p:animRot by="-1500000">
                                      <p:cBhvr>
                                        <p:cTn id="39" dur="125" fill="hold">
                                          <p:stCondLst>
                                            <p:cond delay="250"/>
                                          </p:stCondLst>
                                        </p:cTn>
                                        <p:tgtEl>
                                          <p:spTgt spid="6">
                                            <p:bg/>
                                          </p:spTgt>
                                        </p:tgtEl>
                                        <p:attrNameLst>
                                          <p:attrName>r</p:attrName>
                                        </p:attrNameLst>
                                      </p:cBhvr>
                                    </p:animRot>
                                    <p:animRot by="1500000">
                                      <p:cBhvr>
                                        <p:cTn id="40" dur="125" fill="hold">
                                          <p:stCondLst>
                                            <p:cond delay="375"/>
                                          </p:stCondLst>
                                        </p:cTn>
                                        <p:tgtEl>
                                          <p:spTgt spid="6">
                                            <p:bg/>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34" presetClass="emph" presetSubtype="0" fill="hold" grpId="1" nodeType="clickEffect">
                                  <p:stCondLst>
                                    <p:cond delay="0"/>
                                  </p:stCondLst>
                                  <p:iterate type="lt">
                                    <p:tmPct val="10000"/>
                                  </p:iterate>
                                  <p:childTnLst>
                                    <p:animMotion origin="layout" path="M 8.33333E-7 -2.59259E-6 L 8.33333E-7 -0.07222 " pathEditMode="relative" rAng="0" ptsTypes="AA">
                                      <p:cBhvr>
                                        <p:cTn id="44" dur="250" accel="50000" decel="50000" autoRev="1" fill="hold">
                                          <p:stCondLst>
                                            <p:cond delay="0"/>
                                          </p:stCondLst>
                                        </p:cTn>
                                        <p:tgtEl>
                                          <p:spTgt spid="6">
                                            <p:txEl>
                                              <p:pRg st="0" end="0"/>
                                            </p:txEl>
                                          </p:spTgt>
                                        </p:tgtEl>
                                        <p:attrNameLst>
                                          <p:attrName>ppt_x</p:attrName>
                                          <p:attrName>ppt_y</p:attrName>
                                        </p:attrNameLst>
                                      </p:cBhvr>
                                      <p:rCtr x="0" y="-3611"/>
                                    </p:animMotion>
                                    <p:animRot by="1500000">
                                      <p:cBhvr>
                                        <p:cTn id="45" dur="125" fill="hold">
                                          <p:stCondLst>
                                            <p:cond delay="0"/>
                                          </p:stCondLst>
                                        </p:cTn>
                                        <p:tgtEl>
                                          <p:spTgt spid="6">
                                            <p:txEl>
                                              <p:pRg st="0" end="0"/>
                                            </p:txEl>
                                          </p:spTgt>
                                        </p:tgtEl>
                                        <p:attrNameLst>
                                          <p:attrName>r</p:attrName>
                                        </p:attrNameLst>
                                      </p:cBhvr>
                                    </p:animRot>
                                    <p:animRot by="-1500000">
                                      <p:cBhvr>
                                        <p:cTn id="46" dur="125" fill="hold">
                                          <p:stCondLst>
                                            <p:cond delay="125"/>
                                          </p:stCondLst>
                                        </p:cTn>
                                        <p:tgtEl>
                                          <p:spTgt spid="6">
                                            <p:txEl>
                                              <p:pRg st="0" end="0"/>
                                            </p:txEl>
                                          </p:spTgt>
                                        </p:tgtEl>
                                        <p:attrNameLst>
                                          <p:attrName>r</p:attrName>
                                        </p:attrNameLst>
                                      </p:cBhvr>
                                    </p:animRot>
                                    <p:animRot by="-1500000">
                                      <p:cBhvr>
                                        <p:cTn id="47" dur="125" fill="hold">
                                          <p:stCondLst>
                                            <p:cond delay="250"/>
                                          </p:stCondLst>
                                        </p:cTn>
                                        <p:tgtEl>
                                          <p:spTgt spid="6">
                                            <p:txEl>
                                              <p:pRg st="0" end="0"/>
                                            </p:txEl>
                                          </p:spTgt>
                                        </p:tgtEl>
                                        <p:attrNameLst>
                                          <p:attrName>r</p:attrName>
                                        </p:attrNameLst>
                                      </p:cBhvr>
                                    </p:animRot>
                                    <p:animRot by="1500000">
                                      <p:cBhvr>
                                        <p:cTn id="48" dur="125" fill="hold">
                                          <p:stCondLst>
                                            <p:cond delay="375"/>
                                          </p:stCondLst>
                                        </p:cTn>
                                        <p:tgtEl>
                                          <p:spTgt spid="6">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5" grpId="1" build="p" animBg="1"/>
      <p:bldP spid="6" grpId="0" build="p" animBg="1"/>
      <p:bldP spid="6" grpId="1" build="p" animBg="1"/>
    </p:bld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3"/>
          <p:cNvSpPr>
            <a:spLocks noGrp="1" noChangeArrowheads="1"/>
          </p:cNvSpPr>
          <p:nvPr>
            <p:ph idx="1"/>
          </p:nvPr>
        </p:nvSpPr>
        <p:spPr>
          <a:xfrm>
            <a:off x="1841379" y="2211694"/>
            <a:ext cx="9066107" cy="3209392"/>
          </a:xfrm>
        </p:spPr>
        <p:txBody>
          <a:bodyPr>
            <a:noAutofit/>
          </a:bodyPr>
          <a:lstStyle/>
          <a:p>
            <a:pPr>
              <a:lnSpc>
                <a:spcPct val="120000"/>
              </a:lnSpc>
              <a:spcBef>
                <a:spcPct val="50000"/>
              </a:spcBef>
            </a:pPr>
            <a:r>
              <a:rPr kumimoji="1" lang="zh-CN" altLang="en-US" sz="2400" b="1" dirty="0">
                <a:solidFill>
                  <a:srgbClr val="0070C0"/>
                </a:solidFill>
                <a:latin typeface="微软雅黑" panose="020B0503020204020204" pitchFamily="34" charset="-122"/>
                <a:ea typeface="微软雅黑" panose="020B0503020204020204" pitchFamily="34" charset="-122"/>
              </a:rPr>
              <a:t>冲突：</a:t>
            </a:r>
            <a:endParaRPr kumimoji="1" lang="en-US" altLang="zh-CN" sz="2400" b="1" dirty="0">
              <a:solidFill>
                <a:srgbClr val="0070C0"/>
              </a:solidFill>
              <a:latin typeface="微软雅黑" panose="020B0503020204020204" pitchFamily="34" charset="-122"/>
              <a:ea typeface="微软雅黑" panose="020B0503020204020204" pitchFamily="34" charset="-122"/>
            </a:endParaRPr>
          </a:p>
          <a:p>
            <a:pPr marL="0" indent="0">
              <a:lnSpc>
                <a:spcPct val="120000"/>
              </a:lnSpc>
              <a:spcBef>
                <a:spcPct val="50000"/>
              </a:spcBef>
              <a:buNone/>
            </a:pPr>
            <a:r>
              <a:rPr kumimoji="1" lang="zh-CN" altLang="en-US" sz="2400" dirty="0">
                <a:latin typeface="微软雅黑" panose="020B0503020204020204" pitchFamily="34" charset="-122"/>
                <a:ea typeface="微软雅黑" panose="020B0503020204020204" pitchFamily="34" charset="-122"/>
              </a:rPr>
              <a:t>是指由关键字得到的</a:t>
            </a:r>
            <a:r>
              <a:rPr kumimoji="1" lang="en-US" altLang="zh-CN" sz="2400" dirty="0">
                <a:latin typeface="微软雅黑" panose="020B0503020204020204" pitchFamily="34" charset="-122"/>
                <a:ea typeface="微软雅黑" panose="020B0503020204020204" pitchFamily="34" charset="-122"/>
              </a:rPr>
              <a:t>Hash</a:t>
            </a:r>
            <a:r>
              <a:rPr kumimoji="1" lang="zh-CN" altLang="en-US" sz="2400" dirty="0">
                <a:latin typeface="微软雅黑" panose="020B0503020204020204" pitchFamily="34" charset="-122"/>
                <a:ea typeface="微软雅黑" panose="020B0503020204020204" pitchFamily="34" charset="-122"/>
              </a:rPr>
              <a:t>地址上已有其他记录。</a:t>
            </a:r>
            <a:endParaRPr kumimoji="1" lang="en-US" altLang="zh-CN" sz="2400" dirty="0">
              <a:latin typeface="微软雅黑" panose="020B0503020204020204" pitchFamily="34" charset="-122"/>
              <a:ea typeface="微软雅黑" panose="020B0503020204020204" pitchFamily="34" charset="-122"/>
            </a:endParaRPr>
          </a:p>
          <a:p>
            <a:pPr marL="0" indent="0">
              <a:lnSpc>
                <a:spcPct val="120000"/>
              </a:lnSpc>
              <a:spcBef>
                <a:spcPct val="50000"/>
              </a:spcBef>
              <a:buNone/>
            </a:pPr>
            <a:r>
              <a:rPr kumimoji="1" lang="zh-CN" altLang="en-US" sz="2400" dirty="0">
                <a:latin typeface="微软雅黑" panose="020B0503020204020204" pitchFamily="34" charset="-122"/>
                <a:ea typeface="微软雅黑" panose="020B0503020204020204" pitchFamily="34" charset="-122"/>
              </a:rPr>
              <a:t>好的哈希函数可以减少冲突，但很难避免冲突。</a:t>
            </a:r>
          </a:p>
          <a:p>
            <a:pPr>
              <a:lnSpc>
                <a:spcPct val="120000"/>
              </a:lnSpc>
              <a:spcBef>
                <a:spcPct val="50000"/>
              </a:spcBef>
            </a:pPr>
            <a:endParaRPr kumimoji="1" lang="en-US" altLang="zh-CN" sz="2400" dirty="0">
              <a:latin typeface="微软雅黑" panose="020B0503020204020204" pitchFamily="34" charset="-122"/>
              <a:ea typeface="微软雅黑" panose="020B0503020204020204" pitchFamily="34" charset="-122"/>
            </a:endParaRPr>
          </a:p>
          <a:p>
            <a:pPr>
              <a:lnSpc>
                <a:spcPct val="120000"/>
              </a:lnSpc>
            </a:pPr>
            <a:r>
              <a:rPr kumimoji="1" lang="zh-CN" altLang="en-US" sz="2400" b="1" dirty="0">
                <a:solidFill>
                  <a:srgbClr val="0070C0"/>
                </a:solidFill>
                <a:latin typeface="微软雅黑" panose="020B0503020204020204" pitchFamily="34" charset="-122"/>
                <a:ea typeface="微软雅黑" panose="020B0503020204020204" pitchFamily="34" charset="-122"/>
              </a:rPr>
              <a:t>冲突处理 ：</a:t>
            </a:r>
          </a:p>
          <a:p>
            <a:pPr marL="0" indent="0">
              <a:lnSpc>
                <a:spcPct val="120000"/>
              </a:lnSpc>
              <a:buNone/>
            </a:pPr>
            <a:r>
              <a:rPr kumimoji="1" lang="zh-CN" altLang="en-US" sz="2400" dirty="0">
                <a:latin typeface="微软雅黑" panose="020B0503020204020204" pitchFamily="34" charset="-122"/>
                <a:ea typeface="微软雅黑" panose="020B0503020204020204" pitchFamily="34" charset="-122"/>
              </a:rPr>
              <a:t>为出现哈希地址冲突的关键字寻找下一个哈希地址。</a:t>
            </a:r>
          </a:p>
          <a:p>
            <a:pPr>
              <a:lnSpc>
                <a:spcPct val="120000"/>
              </a:lnSpc>
            </a:pPr>
            <a:endParaRPr kumimoji="1" lang="zh-CN" altLang="en-US" sz="2400"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p:nvPr>
        </p:nvSpPr>
        <p:spPr>
          <a:xfrm>
            <a:off x="1445078" y="1230086"/>
            <a:ext cx="2626179" cy="6422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a:r>
              <a:rPr lang="zh-CN" altLang="en-US" sz="3600" dirty="0">
                <a:solidFill>
                  <a:schemeClr val="accent1">
                    <a:lumMod val="75000"/>
                  </a:schemeClr>
                </a:solidFill>
                <a:latin typeface="微软雅黑" panose="020B0503020204020204" pitchFamily="34" charset="-122"/>
                <a:ea typeface="微软雅黑" panose="020B0503020204020204" pitchFamily="34" charset="-122"/>
              </a:rPr>
              <a:t>冲突处理</a:t>
            </a:r>
          </a:p>
        </p:txBody>
      </p:sp>
    </p:spTree>
    <p:extLst>
      <p:ext uri="{BB962C8B-B14F-4D97-AF65-F5344CB8AC3E}">
        <p14:creationId xmlns:p14="http://schemas.microsoft.com/office/powerpoint/2010/main" val="327844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vertic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randombar(vertical)">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randombar(vertical)">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5"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vertic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randombar(vertical)">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3"/>
          <p:cNvSpPr>
            <a:spLocks noGrp="1" noChangeArrowheads="1"/>
          </p:cNvSpPr>
          <p:nvPr>
            <p:ph idx="1"/>
          </p:nvPr>
        </p:nvSpPr>
        <p:spPr>
          <a:xfrm>
            <a:off x="1699864" y="1992086"/>
            <a:ext cx="7718997" cy="3200400"/>
          </a:xfrm>
        </p:spPr>
        <p:txBody>
          <a:bodyPr>
            <a:noAutofit/>
          </a:bodyPr>
          <a:lstStyle/>
          <a:p>
            <a:pPr marL="0" indent="0">
              <a:lnSpc>
                <a:spcPct val="150000"/>
              </a:lnSpc>
              <a:buNone/>
            </a:pPr>
            <a:r>
              <a:rPr kumimoji="1" lang="zh-CN" altLang="en-US" sz="2400" dirty="0">
                <a:latin typeface="微软雅黑" panose="020B0503020204020204" pitchFamily="34" charset="-122"/>
                <a:ea typeface="微软雅黑" panose="020B0503020204020204" pitchFamily="34" charset="-122"/>
              </a:rPr>
              <a:t>常见的冲突处理方法有：</a:t>
            </a:r>
          </a:p>
          <a:p>
            <a:pPr lvl="3">
              <a:lnSpc>
                <a:spcPct val="150000"/>
              </a:lnSpc>
            </a:pPr>
            <a:r>
              <a:rPr kumimoji="1" lang="zh-CN" altLang="en-US" sz="2400" dirty="0">
                <a:solidFill>
                  <a:srgbClr val="0070C0"/>
                </a:solidFill>
                <a:latin typeface="微软雅黑" panose="020B0503020204020204" pitchFamily="34" charset="-122"/>
                <a:ea typeface="微软雅黑" panose="020B0503020204020204" pitchFamily="34" charset="-122"/>
              </a:rPr>
              <a:t>开放地址法</a:t>
            </a:r>
          </a:p>
          <a:p>
            <a:pPr lvl="3">
              <a:lnSpc>
                <a:spcPct val="150000"/>
              </a:lnSpc>
            </a:pPr>
            <a:r>
              <a:rPr kumimoji="1" lang="zh-CN" altLang="en-US" sz="2400" dirty="0">
                <a:solidFill>
                  <a:srgbClr val="0070C0"/>
                </a:solidFill>
                <a:latin typeface="微软雅黑" panose="020B0503020204020204" pitchFamily="34" charset="-122"/>
                <a:ea typeface="微软雅黑" panose="020B0503020204020204" pitchFamily="34" charset="-122"/>
              </a:rPr>
              <a:t>再哈希法</a:t>
            </a:r>
          </a:p>
          <a:p>
            <a:pPr lvl="3">
              <a:lnSpc>
                <a:spcPct val="150000"/>
              </a:lnSpc>
            </a:pPr>
            <a:r>
              <a:rPr kumimoji="1" lang="zh-CN" altLang="en-US" sz="2400" dirty="0">
                <a:solidFill>
                  <a:srgbClr val="0070C0"/>
                </a:solidFill>
                <a:latin typeface="微软雅黑" panose="020B0503020204020204" pitchFamily="34" charset="-122"/>
                <a:ea typeface="微软雅黑" panose="020B0503020204020204" pitchFamily="34" charset="-122"/>
              </a:rPr>
              <a:t>链地址法</a:t>
            </a:r>
          </a:p>
          <a:p>
            <a:pPr lvl="3">
              <a:lnSpc>
                <a:spcPct val="150000"/>
              </a:lnSpc>
            </a:pPr>
            <a:r>
              <a:rPr kumimoji="1" lang="zh-CN" altLang="en-US" sz="2400" dirty="0">
                <a:solidFill>
                  <a:srgbClr val="0070C0"/>
                </a:solidFill>
                <a:latin typeface="微软雅黑" panose="020B0503020204020204" pitchFamily="34" charset="-122"/>
                <a:ea typeface="微软雅黑" panose="020B0503020204020204" pitchFamily="34" charset="-122"/>
              </a:rPr>
              <a:t>公共溢出区法</a:t>
            </a:r>
          </a:p>
        </p:txBody>
      </p:sp>
      <p:sp>
        <p:nvSpPr>
          <p:cNvPr id="14" name="标题 1"/>
          <p:cNvSpPr>
            <a:spLocks noGrp="1"/>
          </p:cNvSpPr>
          <p:nvPr>
            <p:ph type="title"/>
          </p:nvPr>
        </p:nvSpPr>
        <p:spPr>
          <a:xfrm>
            <a:off x="1445078" y="1230086"/>
            <a:ext cx="2626179" cy="6422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a:r>
              <a:rPr lang="zh-CN" altLang="en-US" sz="3600" dirty="0">
                <a:solidFill>
                  <a:schemeClr val="accent1">
                    <a:lumMod val="75000"/>
                  </a:schemeClr>
                </a:solidFill>
                <a:latin typeface="微软雅黑" panose="020B0503020204020204" pitchFamily="34" charset="-122"/>
                <a:ea typeface="微软雅黑" panose="020B0503020204020204" pitchFamily="34" charset="-122"/>
              </a:rPr>
              <a:t>冲突处理</a:t>
            </a:r>
          </a:p>
        </p:txBody>
      </p:sp>
    </p:spTree>
    <p:extLst>
      <p:ext uri="{BB962C8B-B14F-4D97-AF65-F5344CB8AC3E}">
        <p14:creationId xmlns:p14="http://schemas.microsoft.com/office/powerpoint/2010/main" val="290921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wipe(left)">
                                      <p:cBhvr>
                                        <p:cTn id="7" dur="500"/>
                                        <p:tgtEl>
                                          <p:spTgt spid="1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animEffect transition="in" filter="wipe(left)">
                                      <p:cBhvr>
                                        <p:cTn id="11" dur="500"/>
                                        <p:tgtEl>
                                          <p:spTgt spid="13">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animEffect transition="in" filter="wipe(left)">
                                      <p:cBhvr>
                                        <p:cTn id="15" dur="500"/>
                                        <p:tgtEl>
                                          <p:spTgt spid="13">
                                            <p:txEl>
                                              <p:pRg st="3" end="3"/>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wipe(left)">
                                      <p:cBhvr>
                                        <p:cTn id="19"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2"/>
          <p:cNvSpPr>
            <a:spLocks noGrp="1" noChangeArrowheads="1"/>
          </p:cNvSpPr>
          <p:nvPr>
            <p:ph idx="1"/>
          </p:nvPr>
        </p:nvSpPr>
        <p:spPr>
          <a:xfrm>
            <a:off x="1664087" y="2031206"/>
            <a:ext cx="6797005" cy="2235994"/>
          </a:xfrm>
        </p:spPr>
        <p:txBody>
          <a:bodyPr>
            <a:normAutofit fontScale="92500" lnSpcReduction="20000"/>
          </a:bodyPr>
          <a:lstStyle/>
          <a:p>
            <a:pPr marL="457200" indent="-457200">
              <a:lnSpc>
                <a:spcPct val="130000"/>
              </a:lnSpc>
            </a:pPr>
            <a:r>
              <a:rPr kumimoji="1" lang="zh-CN" altLang="en-US" sz="2400" dirty="0">
                <a:latin typeface="微软雅黑" panose="020B0503020204020204" pitchFamily="34" charset="-122"/>
                <a:ea typeface="微软雅黑" panose="020B0503020204020204" pitchFamily="34" charset="-122"/>
              </a:rPr>
              <a:t>为产生冲突的地址 </a:t>
            </a:r>
            <a:r>
              <a:rPr kumimoji="1" lang="en-US" altLang="zh-CN" sz="2400" dirty="0">
                <a:latin typeface="微软雅黑" panose="020B0503020204020204" pitchFamily="34" charset="-122"/>
                <a:ea typeface="微软雅黑" panose="020B0503020204020204" pitchFamily="34" charset="-122"/>
              </a:rPr>
              <a:t>H(key) </a:t>
            </a:r>
            <a:r>
              <a:rPr kumimoji="1" lang="zh-CN" altLang="en-US" sz="2400" dirty="0">
                <a:latin typeface="微软雅黑" panose="020B0503020204020204" pitchFamily="34" charset="-122"/>
                <a:ea typeface="微软雅黑" panose="020B0503020204020204" pitchFamily="34" charset="-122"/>
              </a:rPr>
              <a:t>求得一个地址序列：</a:t>
            </a:r>
          </a:p>
          <a:p>
            <a:pPr marL="971550" lvl="2" indent="-285750">
              <a:lnSpc>
                <a:spcPct val="130000"/>
              </a:lnSpc>
              <a:buNone/>
            </a:pPr>
            <a:r>
              <a:rPr kumimoji="1" lang="en-US" altLang="zh-CN" sz="2400" dirty="0">
                <a:latin typeface="微软雅黑" panose="020B0503020204020204" pitchFamily="34" charset="-122"/>
                <a:ea typeface="微软雅黑" panose="020B0503020204020204" pitchFamily="34" charset="-122"/>
              </a:rPr>
              <a:t>H</a:t>
            </a:r>
            <a:r>
              <a:rPr kumimoji="1" lang="en-US" altLang="zh-CN" sz="2400" baseline="-25000" dirty="0">
                <a:latin typeface="微软雅黑" panose="020B0503020204020204" pitchFamily="34" charset="-122"/>
                <a:ea typeface="微软雅黑" panose="020B0503020204020204" pitchFamily="34" charset="-122"/>
              </a:rPr>
              <a:t>0</a:t>
            </a:r>
            <a:r>
              <a:rPr kumimoji="1" lang="en-US" altLang="zh-CN" sz="2400" dirty="0">
                <a:latin typeface="微软雅黑" panose="020B0503020204020204" pitchFamily="34" charset="-122"/>
                <a:ea typeface="微软雅黑" panose="020B0503020204020204" pitchFamily="34" charset="-122"/>
              </a:rPr>
              <a:t>, H</a:t>
            </a:r>
            <a:r>
              <a:rPr kumimoji="1" lang="en-US" altLang="zh-CN" sz="2400" baseline="-25000" dirty="0">
                <a:latin typeface="微软雅黑" panose="020B0503020204020204" pitchFamily="34" charset="-122"/>
                <a:ea typeface="微软雅黑" panose="020B0503020204020204" pitchFamily="34" charset="-122"/>
              </a:rPr>
              <a:t>1</a:t>
            </a:r>
            <a:r>
              <a:rPr kumimoji="1" lang="en-US" altLang="zh-CN" sz="2400" dirty="0">
                <a:latin typeface="微软雅黑" panose="020B0503020204020204" pitchFamily="34" charset="-122"/>
                <a:ea typeface="微软雅黑" panose="020B0503020204020204" pitchFamily="34" charset="-122"/>
              </a:rPr>
              <a:t>, H</a:t>
            </a:r>
            <a:r>
              <a:rPr kumimoji="1" lang="en-US" altLang="zh-CN" sz="2400" baseline="-25000" dirty="0">
                <a:latin typeface="微软雅黑" panose="020B0503020204020204" pitchFamily="34" charset="-122"/>
                <a:ea typeface="微软雅黑" panose="020B0503020204020204" pitchFamily="34" charset="-122"/>
              </a:rPr>
              <a:t>2</a:t>
            </a:r>
            <a:r>
              <a:rPr kumimoji="1" lang="en-US" altLang="zh-CN" sz="2400" dirty="0">
                <a:latin typeface="微软雅黑" panose="020B0503020204020204" pitchFamily="34" charset="-122"/>
                <a:ea typeface="微软雅黑" panose="020B0503020204020204" pitchFamily="34" charset="-122"/>
              </a:rPr>
              <a:t>, …, H</a:t>
            </a:r>
            <a:r>
              <a:rPr kumimoji="1" lang="en-US" altLang="zh-CN" sz="2400" baseline="-25000" dirty="0">
                <a:latin typeface="微软雅黑" panose="020B0503020204020204" pitchFamily="34" charset="-122"/>
                <a:ea typeface="微软雅黑" panose="020B0503020204020204" pitchFamily="34" charset="-122"/>
              </a:rPr>
              <a:t>s</a:t>
            </a:r>
            <a:r>
              <a:rPr kumimoji="1" lang="en-US" altLang="zh-CN" sz="2400" dirty="0">
                <a:latin typeface="微软雅黑" panose="020B0503020204020204" pitchFamily="34" charset="-122"/>
                <a:ea typeface="微软雅黑" panose="020B0503020204020204" pitchFamily="34" charset="-122"/>
              </a:rPr>
              <a:t>     </a:t>
            </a:r>
            <a:r>
              <a:rPr kumimoji="1" lang="en-US" altLang="zh-CN" sz="2400" i="1" dirty="0">
                <a:latin typeface="微软雅黑" panose="020B0503020204020204" pitchFamily="34" charset="-122"/>
                <a:ea typeface="微软雅黑" panose="020B0503020204020204" pitchFamily="34" charset="-122"/>
              </a:rPr>
              <a:t>1≤ s≤m-1</a:t>
            </a:r>
            <a:endParaRPr kumimoji="1" lang="en-US" altLang="zh-CN" sz="2400" dirty="0">
              <a:latin typeface="微软雅黑" panose="020B0503020204020204" pitchFamily="34" charset="-122"/>
              <a:ea typeface="微软雅黑" panose="020B0503020204020204" pitchFamily="34" charset="-122"/>
            </a:endParaRPr>
          </a:p>
          <a:p>
            <a:pPr marL="971550" lvl="2" indent="-285750">
              <a:lnSpc>
                <a:spcPct val="130000"/>
              </a:lnSpc>
              <a:buNone/>
            </a:pPr>
            <a:r>
              <a:rPr kumimoji="1" lang="zh-CN" altLang="en-US" sz="2400" dirty="0">
                <a:latin typeface="微软雅黑" panose="020B0503020204020204" pitchFamily="34" charset="-122"/>
                <a:ea typeface="微软雅黑" panose="020B0503020204020204" pitchFamily="34" charset="-122"/>
              </a:rPr>
              <a:t>其中：</a:t>
            </a:r>
            <a:r>
              <a:rPr kumimoji="1" lang="en-US" altLang="zh-CN" sz="2400" dirty="0">
                <a:latin typeface="微软雅黑" panose="020B0503020204020204" pitchFamily="34" charset="-122"/>
                <a:ea typeface="微软雅黑" panose="020B0503020204020204" pitchFamily="34" charset="-122"/>
              </a:rPr>
              <a:t>H</a:t>
            </a:r>
            <a:r>
              <a:rPr kumimoji="1" lang="en-US" altLang="zh-CN" sz="2400" baseline="-25000" dirty="0">
                <a:latin typeface="微软雅黑" panose="020B0503020204020204" pitchFamily="34" charset="-122"/>
                <a:ea typeface="微软雅黑" panose="020B0503020204020204" pitchFamily="34" charset="-122"/>
              </a:rPr>
              <a:t>0 </a:t>
            </a:r>
            <a:r>
              <a:rPr kumimoji="1" lang="en-US" altLang="zh-CN" sz="2400" dirty="0">
                <a:latin typeface="微软雅黑" panose="020B0503020204020204" pitchFamily="34" charset="-122"/>
                <a:ea typeface="微软雅黑" panose="020B0503020204020204" pitchFamily="34" charset="-122"/>
              </a:rPr>
              <a:t>= H(key)</a:t>
            </a:r>
          </a:p>
          <a:p>
            <a:pPr marL="971550" lvl="2" indent="-285750">
              <a:lnSpc>
                <a:spcPct val="130000"/>
              </a:lnSpc>
              <a:buNone/>
            </a:pPr>
            <a:r>
              <a:rPr kumimoji="1" lang="en-US" altLang="zh-CN" sz="2400" dirty="0">
                <a:latin typeface="微软雅黑" panose="020B0503020204020204" pitchFamily="34" charset="-122"/>
                <a:ea typeface="微软雅黑" panose="020B0503020204020204" pitchFamily="34" charset="-122"/>
              </a:rPr>
              <a:t>            H</a:t>
            </a:r>
            <a:r>
              <a:rPr kumimoji="1" lang="en-US" altLang="zh-CN" sz="2400" baseline="-25000" dirty="0">
                <a:latin typeface="微软雅黑" panose="020B0503020204020204" pitchFamily="34" charset="-122"/>
                <a:ea typeface="微软雅黑" panose="020B0503020204020204" pitchFamily="34" charset="-122"/>
              </a:rPr>
              <a:t>i</a:t>
            </a:r>
            <a:r>
              <a:rPr kumimoji="1" lang="en-US" altLang="zh-CN" sz="2400" dirty="0">
                <a:latin typeface="微软雅黑" panose="020B0503020204020204" pitchFamily="34" charset="-122"/>
                <a:ea typeface="微软雅黑" panose="020B0503020204020204" pitchFamily="34" charset="-122"/>
              </a:rPr>
              <a:t> = ( H(key) + </a:t>
            </a:r>
            <a:r>
              <a:rPr kumimoji="1" lang="en-US" altLang="zh-CN" sz="2400" i="1" dirty="0">
                <a:latin typeface="微软雅黑" panose="020B0503020204020204" pitchFamily="34" charset="-122"/>
                <a:ea typeface="微软雅黑" panose="020B0503020204020204" pitchFamily="34" charset="-122"/>
              </a:rPr>
              <a:t>d</a:t>
            </a:r>
            <a:r>
              <a:rPr kumimoji="1" lang="en-US" altLang="zh-CN" sz="2400" i="1" baseline="-25000" dirty="0">
                <a:latin typeface="微软雅黑" panose="020B0503020204020204" pitchFamily="34" charset="-122"/>
                <a:ea typeface="微软雅黑" panose="020B0503020204020204" pitchFamily="34" charset="-122"/>
              </a:rPr>
              <a:t>i </a:t>
            </a:r>
            <a:r>
              <a:rPr kumimoji="1" lang="en-US" altLang="zh-CN" sz="2400" dirty="0">
                <a:latin typeface="微软雅黑" panose="020B0503020204020204" pitchFamily="34" charset="-122"/>
                <a:ea typeface="微软雅黑" panose="020B0503020204020204" pitchFamily="34" charset="-122"/>
              </a:rPr>
              <a:t>) MOD m </a:t>
            </a:r>
          </a:p>
          <a:p>
            <a:pPr marL="971550" lvl="2" indent="-285750">
              <a:lnSpc>
                <a:spcPct val="130000"/>
              </a:lnSpc>
              <a:buNone/>
            </a:pPr>
            <a:r>
              <a:rPr kumimoji="1" lang="en-US" altLang="zh-CN" sz="2400" dirty="0">
                <a:latin typeface="微软雅黑" panose="020B0503020204020204" pitchFamily="34" charset="-122"/>
                <a:ea typeface="微软雅黑" panose="020B0503020204020204" pitchFamily="34" charset="-122"/>
              </a:rPr>
              <a:t>                       </a:t>
            </a:r>
            <a:r>
              <a:rPr kumimoji="1" lang="en-US" altLang="zh-CN" sz="2400" i="1" dirty="0" err="1">
                <a:latin typeface="微软雅黑" panose="020B0503020204020204" pitchFamily="34" charset="-122"/>
                <a:ea typeface="微软雅黑" panose="020B0503020204020204" pitchFamily="34" charset="-122"/>
              </a:rPr>
              <a:t>i</a:t>
            </a:r>
            <a:r>
              <a:rPr kumimoji="1" lang="en-US" altLang="zh-CN" sz="2400" i="1" dirty="0">
                <a:latin typeface="微软雅黑" panose="020B0503020204020204" pitchFamily="34" charset="-122"/>
                <a:ea typeface="微软雅黑" panose="020B0503020204020204" pitchFamily="34" charset="-122"/>
              </a:rPr>
              <a:t>=1, 2, …, s</a:t>
            </a:r>
            <a:endParaRPr kumimoji="1" lang="zh-CN" altLang="en-US" sz="2400" dirty="0">
              <a:latin typeface="微软雅黑" panose="020B0503020204020204" pitchFamily="34" charset="-122"/>
              <a:ea typeface="微软雅黑" panose="020B0503020204020204" pitchFamily="34" charset="-122"/>
            </a:endParaRPr>
          </a:p>
        </p:txBody>
      </p:sp>
      <p:sp>
        <p:nvSpPr>
          <p:cNvPr id="13" name="Text Box 3"/>
          <p:cNvSpPr txBox="1">
            <a:spLocks noChangeArrowheads="1"/>
          </p:cNvSpPr>
          <p:nvPr/>
        </p:nvSpPr>
        <p:spPr bwMode="auto">
          <a:xfrm>
            <a:off x="2030067" y="4427253"/>
            <a:ext cx="6065044"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lnSpc>
                <a:spcPct val="120000"/>
              </a:lnSpc>
              <a:defRPr/>
            </a:pPr>
            <a:r>
              <a:rPr kumimoji="1" lang="zh-CN" altLang="en-US" dirty="0">
                <a:solidFill>
                  <a:prstClr val="black"/>
                </a:solidFill>
                <a:latin typeface="微软雅黑" panose="020B0503020204020204" pitchFamily="34" charset="-122"/>
                <a:ea typeface="微软雅黑" panose="020B0503020204020204" pitchFamily="34" charset="-122"/>
              </a:rPr>
              <a:t>其中</a:t>
            </a:r>
            <a:r>
              <a:rPr kumimoji="1" lang="en-US" altLang="zh-CN" dirty="0">
                <a:solidFill>
                  <a:prstClr val="black"/>
                </a:solidFill>
                <a:latin typeface="微软雅黑" panose="020B0503020204020204" pitchFamily="34" charset="-122"/>
                <a:ea typeface="微软雅黑" panose="020B0503020204020204" pitchFamily="34" charset="-122"/>
              </a:rPr>
              <a:t>: </a:t>
            </a:r>
            <a:r>
              <a:rPr kumimoji="1" lang="en-US" altLang="zh-CN" dirty="0">
                <a:solidFill>
                  <a:srgbClr val="FF0000"/>
                </a:solidFill>
                <a:latin typeface="微软雅黑" panose="020B0503020204020204" pitchFamily="34" charset="-122"/>
                <a:ea typeface="微软雅黑" panose="020B0503020204020204" pitchFamily="34" charset="-122"/>
              </a:rPr>
              <a:t>Hi </a:t>
            </a:r>
            <a:r>
              <a:rPr kumimoji="1" lang="zh-CN" altLang="en-US" dirty="0">
                <a:solidFill>
                  <a:prstClr val="black"/>
                </a:solidFill>
                <a:latin typeface="微软雅黑" panose="020B0503020204020204" pitchFamily="34" charset="-122"/>
                <a:ea typeface="微软雅黑" panose="020B0503020204020204" pitchFamily="34" charset="-122"/>
              </a:rPr>
              <a:t>为第</a:t>
            </a:r>
            <a:r>
              <a:rPr kumimoji="1" lang="en-US" altLang="zh-CN" dirty="0" err="1">
                <a:solidFill>
                  <a:prstClr val="black"/>
                </a:solidFill>
                <a:latin typeface="微软雅黑" panose="020B0503020204020204" pitchFamily="34" charset="-122"/>
                <a:ea typeface="微软雅黑" panose="020B0503020204020204" pitchFamily="34" charset="-122"/>
              </a:rPr>
              <a:t>i</a:t>
            </a:r>
            <a:r>
              <a:rPr kumimoji="1" lang="zh-CN" altLang="en-US" dirty="0">
                <a:solidFill>
                  <a:prstClr val="black"/>
                </a:solidFill>
                <a:latin typeface="微软雅黑" panose="020B0503020204020204" pitchFamily="34" charset="-122"/>
                <a:ea typeface="微软雅黑" panose="020B0503020204020204" pitchFamily="34" charset="-122"/>
              </a:rPr>
              <a:t>次冲突的地址，</a:t>
            </a:r>
            <a:r>
              <a:rPr kumimoji="1" lang="en-US" altLang="zh-CN" i="1" dirty="0" err="1">
                <a:solidFill>
                  <a:prstClr val="black"/>
                </a:solidFill>
                <a:latin typeface="微软雅黑" panose="020B0503020204020204" pitchFamily="34" charset="-122"/>
                <a:ea typeface="微软雅黑" panose="020B0503020204020204" pitchFamily="34" charset="-122"/>
              </a:rPr>
              <a:t>i</a:t>
            </a:r>
            <a:r>
              <a:rPr kumimoji="1" lang="en-US" altLang="zh-CN" i="1" dirty="0">
                <a:solidFill>
                  <a:prstClr val="black"/>
                </a:solidFill>
                <a:latin typeface="微软雅黑" panose="020B0503020204020204" pitchFamily="34" charset="-122"/>
                <a:ea typeface="微软雅黑" panose="020B0503020204020204" pitchFamily="34" charset="-122"/>
              </a:rPr>
              <a:t>=1, 2, …, s</a:t>
            </a:r>
            <a:endParaRPr kumimoji="1" lang="en-US" altLang="zh-CN" dirty="0">
              <a:solidFill>
                <a:prstClr val="black"/>
              </a:solidFill>
              <a:latin typeface="微软雅黑" panose="020B0503020204020204" pitchFamily="34" charset="-122"/>
              <a:ea typeface="微软雅黑" panose="020B0503020204020204" pitchFamily="34" charset="-122"/>
            </a:endParaRPr>
          </a:p>
          <a:p>
            <a:pPr defTabSz="914400">
              <a:defRPr/>
            </a:pPr>
            <a:r>
              <a:rPr kumimoji="1" lang="en-US" altLang="zh-CN" dirty="0">
                <a:solidFill>
                  <a:prstClr val="black"/>
                </a:solidFill>
                <a:latin typeface="微软雅黑" panose="020B0503020204020204" pitchFamily="34" charset="-122"/>
                <a:ea typeface="微软雅黑" panose="020B0503020204020204" pitchFamily="34" charset="-122"/>
              </a:rPr>
              <a:t>      </a:t>
            </a:r>
            <a:r>
              <a:rPr kumimoji="1" lang="en-US" altLang="zh-CN" dirty="0">
                <a:solidFill>
                  <a:srgbClr val="FF0000"/>
                </a:solidFill>
                <a:latin typeface="微软雅黑" panose="020B0503020204020204" pitchFamily="34" charset="-122"/>
                <a:ea typeface="微软雅黑" panose="020B0503020204020204" pitchFamily="34" charset="-122"/>
              </a:rPr>
              <a:t>H</a:t>
            </a:r>
            <a:r>
              <a:rPr kumimoji="1" lang="zh-CN" altLang="en-US" dirty="0">
                <a:solidFill>
                  <a:srgbClr val="FF0000"/>
                </a:solidFill>
                <a:latin typeface="微软雅黑" panose="020B0503020204020204" pitchFamily="34" charset="-122"/>
                <a:ea typeface="微软雅黑" panose="020B0503020204020204" pitchFamily="34" charset="-122"/>
              </a:rPr>
              <a:t>（</a:t>
            </a:r>
            <a:r>
              <a:rPr kumimoji="1" lang="en-US" altLang="zh-CN" dirty="0">
                <a:solidFill>
                  <a:srgbClr val="FF0000"/>
                </a:solidFill>
                <a:latin typeface="微软雅黑" panose="020B0503020204020204" pitchFamily="34" charset="-122"/>
                <a:ea typeface="微软雅黑" panose="020B0503020204020204" pitchFamily="34" charset="-122"/>
              </a:rPr>
              <a:t>key</a:t>
            </a:r>
            <a:r>
              <a:rPr kumimoji="1" lang="zh-CN" altLang="en-US" dirty="0">
                <a:solidFill>
                  <a:srgbClr val="FF0000"/>
                </a:solidFill>
                <a:latin typeface="微软雅黑" panose="020B0503020204020204" pitchFamily="34" charset="-122"/>
                <a:ea typeface="微软雅黑" panose="020B0503020204020204" pitchFamily="34" charset="-122"/>
              </a:rPr>
              <a:t>）</a:t>
            </a:r>
            <a:r>
              <a:rPr kumimoji="1" lang="zh-CN" altLang="en-US" dirty="0">
                <a:solidFill>
                  <a:prstClr val="black"/>
                </a:solidFill>
                <a:latin typeface="微软雅黑" panose="020B0503020204020204" pitchFamily="34" charset="-122"/>
                <a:ea typeface="微软雅黑" panose="020B0503020204020204" pitchFamily="34" charset="-122"/>
              </a:rPr>
              <a:t>为</a:t>
            </a:r>
            <a:r>
              <a:rPr kumimoji="1" lang="en-US" altLang="zh-CN" dirty="0">
                <a:solidFill>
                  <a:prstClr val="black"/>
                </a:solidFill>
                <a:latin typeface="微软雅黑" panose="020B0503020204020204" pitchFamily="34" charset="-122"/>
                <a:ea typeface="微软雅黑" panose="020B0503020204020204" pitchFamily="34" charset="-122"/>
              </a:rPr>
              <a:t>Hash</a:t>
            </a:r>
            <a:r>
              <a:rPr kumimoji="1" lang="zh-CN" altLang="en-US" dirty="0">
                <a:solidFill>
                  <a:prstClr val="black"/>
                </a:solidFill>
                <a:latin typeface="微软雅黑" panose="020B0503020204020204" pitchFamily="34" charset="-122"/>
                <a:ea typeface="微软雅黑" panose="020B0503020204020204" pitchFamily="34" charset="-122"/>
              </a:rPr>
              <a:t>函数值</a:t>
            </a:r>
            <a:endParaRPr kumimoji="1" lang="en-US" altLang="zh-CN" dirty="0">
              <a:solidFill>
                <a:prstClr val="black"/>
              </a:solidFill>
              <a:latin typeface="微软雅黑" panose="020B0503020204020204" pitchFamily="34" charset="-122"/>
              <a:ea typeface="微软雅黑" panose="020B0503020204020204" pitchFamily="34" charset="-122"/>
            </a:endParaRPr>
          </a:p>
          <a:p>
            <a:pPr defTabSz="914400">
              <a:defRPr/>
            </a:pPr>
            <a:r>
              <a:rPr kumimoji="1" lang="en-US" altLang="zh-CN" dirty="0">
                <a:solidFill>
                  <a:srgbClr val="FFFF00"/>
                </a:solidFill>
                <a:latin typeface="微软雅黑" panose="020B0503020204020204" pitchFamily="34" charset="-122"/>
                <a:ea typeface="微软雅黑" panose="020B0503020204020204" pitchFamily="34" charset="-122"/>
              </a:rPr>
              <a:t>      </a:t>
            </a:r>
            <a:r>
              <a:rPr kumimoji="1" lang="en-US" altLang="zh-CN" dirty="0">
                <a:solidFill>
                  <a:srgbClr val="FF0000"/>
                </a:solidFill>
                <a:latin typeface="微软雅黑" panose="020B0503020204020204" pitchFamily="34" charset="-122"/>
                <a:ea typeface="微软雅黑" panose="020B0503020204020204" pitchFamily="34" charset="-122"/>
              </a:rPr>
              <a:t>m  </a:t>
            </a:r>
            <a:r>
              <a:rPr kumimoji="1" lang="zh-CN" altLang="en-US" dirty="0">
                <a:solidFill>
                  <a:prstClr val="black"/>
                </a:solidFill>
                <a:latin typeface="微软雅黑" panose="020B0503020204020204" pitchFamily="34" charset="-122"/>
                <a:ea typeface="微软雅黑" panose="020B0503020204020204" pitchFamily="34" charset="-122"/>
              </a:rPr>
              <a:t>为</a:t>
            </a:r>
            <a:r>
              <a:rPr kumimoji="1" lang="en-US" altLang="zh-CN" dirty="0">
                <a:solidFill>
                  <a:prstClr val="black"/>
                </a:solidFill>
                <a:latin typeface="微软雅黑" panose="020B0503020204020204" pitchFamily="34" charset="-122"/>
                <a:ea typeface="微软雅黑" panose="020B0503020204020204" pitchFamily="34" charset="-122"/>
              </a:rPr>
              <a:t>Hash</a:t>
            </a:r>
            <a:r>
              <a:rPr kumimoji="1" lang="zh-CN" altLang="en-US" dirty="0">
                <a:solidFill>
                  <a:prstClr val="black"/>
                </a:solidFill>
                <a:latin typeface="微软雅黑" panose="020B0503020204020204" pitchFamily="34" charset="-122"/>
                <a:ea typeface="微软雅黑" panose="020B0503020204020204" pitchFamily="34" charset="-122"/>
              </a:rPr>
              <a:t>表表长</a:t>
            </a:r>
            <a:endParaRPr kumimoji="1" lang="en-US" altLang="zh-CN" dirty="0">
              <a:solidFill>
                <a:prstClr val="black"/>
              </a:solidFill>
              <a:latin typeface="微软雅黑" panose="020B0503020204020204" pitchFamily="34" charset="-122"/>
              <a:ea typeface="微软雅黑" panose="020B0503020204020204" pitchFamily="34" charset="-122"/>
            </a:endParaRPr>
          </a:p>
          <a:p>
            <a:pPr defTabSz="914400">
              <a:defRPr/>
            </a:pPr>
            <a:r>
              <a:rPr kumimoji="1" lang="en-US" altLang="zh-CN" dirty="0">
                <a:solidFill>
                  <a:srgbClr val="FFFF00"/>
                </a:solidFill>
                <a:latin typeface="微软雅黑" panose="020B0503020204020204" pitchFamily="34" charset="-122"/>
                <a:ea typeface="微软雅黑" panose="020B0503020204020204" pitchFamily="34" charset="-122"/>
              </a:rPr>
              <a:t>      </a:t>
            </a:r>
            <a:r>
              <a:rPr kumimoji="1" lang="en-US" altLang="zh-CN" dirty="0">
                <a:solidFill>
                  <a:srgbClr val="FF0000"/>
                </a:solidFill>
                <a:latin typeface="微软雅黑" panose="020B0503020204020204" pitchFamily="34" charset="-122"/>
                <a:ea typeface="微软雅黑" panose="020B0503020204020204" pitchFamily="34" charset="-122"/>
              </a:rPr>
              <a:t>d</a:t>
            </a:r>
            <a:r>
              <a:rPr kumimoji="1" lang="en-US" altLang="zh-CN" baseline="-25000" dirty="0">
                <a:solidFill>
                  <a:srgbClr val="FF0000"/>
                </a:solidFill>
                <a:latin typeface="微软雅黑" panose="020B0503020204020204" pitchFamily="34" charset="-122"/>
                <a:ea typeface="微软雅黑" panose="020B0503020204020204" pitchFamily="34" charset="-122"/>
              </a:rPr>
              <a:t>i</a:t>
            </a:r>
            <a:r>
              <a:rPr kumimoji="1" lang="en-US" altLang="zh-CN" dirty="0">
                <a:solidFill>
                  <a:srgbClr val="FF0000"/>
                </a:solidFill>
                <a:latin typeface="微软雅黑" panose="020B0503020204020204" pitchFamily="34" charset="-122"/>
                <a:ea typeface="微软雅黑" panose="020B0503020204020204" pitchFamily="34" charset="-122"/>
              </a:rPr>
              <a:t> </a:t>
            </a:r>
            <a:r>
              <a:rPr kumimoji="1" lang="zh-CN" altLang="en-US" dirty="0">
                <a:solidFill>
                  <a:prstClr val="black"/>
                </a:solidFill>
                <a:latin typeface="微软雅黑" panose="020B0503020204020204" pitchFamily="34" charset="-122"/>
                <a:ea typeface="微软雅黑" panose="020B0503020204020204" pitchFamily="34" charset="-122"/>
              </a:rPr>
              <a:t>为增量序列</a:t>
            </a:r>
          </a:p>
        </p:txBody>
      </p:sp>
      <p:sp>
        <p:nvSpPr>
          <p:cNvPr id="14" name="矩形 13"/>
          <p:cNvSpPr/>
          <p:nvPr/>
        </p:nvSpPr>
        <p:spPr>
          <a:xfrm>
            <a:off x="1664087" y="1131274"/>
            <a:ext cx="2986715" cy="5847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pPr marL="457200" indent="-457200" defTabSz="914400">
              <a:defRPr/>
            </a:pPr>
            <a:r>
              <a:rPr kumimoji="1" lang="en-US" altLang="zh-CN" sz="3200" dirty="0">
                <a:solidFill>
                  <a:srgbClr val="0070C0"/>
                </a:solidFill>
                <a:latin typeface="微软雅黑" panose="020B0503020204020204" pitchFamily="34" charset="-122"/>
                <a:ea typeface="微软雅黑" panose="020B0503020204020204" pitchFamily="34" charset="-122"/>
              </a:rPr>
              <a:t>1</a:t>
            </a:r>
            <a:r>
              <a:rPr kumimoji="1" lang="zh-CN" altLang="en-US" sz="3200" dirty="0">
                <a:solidFill>
                  <a:srgbClr val="0070C0"/>
                </a:solidFill>
                <a:latin typeface="微软雅黑" panose="020B0503020204020204" pitchFamily="34" charset="-122"/>
                <a:ea typeface="微软雅黑" panose="020B0503020204020204" pitchFamily="34" charset="-122"/>
              </a:rPr>
              <a:t>）开放地址法</a:t>
            </a:r>
          </a:p>
        </p:txBody>
      </p:sp>
    </p:spTree>
    <p:extLst>
      <p:ext uri="{BB962C8B-B14F-4D97-AF65-F5344CB8AC3E}">
        <p14:creationId xmlns:p14="http://schemas.microsoft.com/office/powerpoint/2010/main" val="42003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wipe(left)">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left)">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wipe(left)">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wipe(left)">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147555" y="1896498"/>
            <a:ext cx="5506641" cy="51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eaLnBrk="0" hangingPunct="0">
              <a:defRPr sz="4400" b="1">
                <a:solidFill>
                  <a:schemeClr val="tx2"/>
                </a:solidFill>
                <a:latin typeface="Times New Roman" panose="02020603050405020304" pitchFamily="18" charset="0"/>
                <a:ea typeface="华文新魏" panose="02010800040101010101" pitchFamily="2" charset="-122"/>
              </a:defRPr>
            </a:lvl1pPr>
            <a:lvl2pPr algn="ctr" eaLnBrk="0" hangingPunct="0">
              <a:defRPr sz="4400" b="1">
                <a:solidFill>
                  <a:schemeClr val="tx2"/>
                </a:solidFill>
                <a:latin typeface="Times New Roman" panose="02020603050405020304" pitchFamily="18" charset="0"/>
                <a:ea typeface="华文新魏" panose="02010800040101010101" pitchFamily="2" charset="-122"/>
              </a:defRPr>
            </a:lvl2pPr>
            <a:lvl3pPr algn="ctr" eaLnBrk="0" hangingPunct="0">
              <a:defRPr sz="4400" b="1">
                <a:solidFill>
                  <a:schemeClr val="tx2"/>
                </a:solidFill>
                <a:latin typeface="Times New Roman" panose="02020603050405020304" pitchFamily="18" charset="0"/>
                <a:ea typeface="华文新魏" panose="02010800040101010101" pitchFamily="2" charset="-122"/>
              </a:defRPr>
            </a:lvl3pPr>
            <a:lvl4pPr algn="ctr" eaLnBrk="0" hangingPunct="0">
              <a:defRPr sz="4400" b="1">
                <a:solidFill>
                  <a:schemeClr val="tx2"/>
                </a:solidFill>
                <a:latin typeface="Times New Roman" panose="02020603050405020304" pitchFamily="18" charset="0"/>
                <a:ea typeface="华文新魏" panose="02010800040101010101" pitchFamily="2" charset="-122"/>
              </a:defRPr>
            </a:lvl4pPr>
            <a:lvl5pPr algn="ctr" eaLnBrk="0" hangingPunct="0">
              <a:defRPr sz="4400" b="1">
                <a:solidFill>
                  <a:schemeClr val="tx2"/>
                </a:solidFill>
                <a:latin typeface="Times New Roman" panose="02020603050405020304" pitchFamily="18" charset="0"/>
                <a:ea typeface="华文新魏" panose="02010800040101010101" pitchFamily="2" charset="-122"/>
              </a:defRPr>
            </a:lvl5pPr>
            <a:lvl6pPr marL="457200" algn="ctr" eaLnBrk="0" fontAlgn="base" hangingPunct="0">
              <a:spcBef>
                <a:spcPct val="0"/>
              </a:spcBef>
              <a:spcAft>
                <a:spcPct val="0"/>
              </a:spcAft>
              <a:defRPr sz="4400" b="1">
                <a:solidFill>
                  <a:schemeClr val="tx2"/>
                </a:solidFill>
                <a:latin typeface="Times New Roman" panose="02020603050405020304" pitchFamily="18" charset="0"/>
                <a:ea typeface="华文新魏" panose="02010800040101010101" pitchFamily="2" charset="-122"/>
              </a:defRPr>
            </a:lvl6pPr>
            <a:lvl7pPr marL="914400" algn="ctr" eaLnBrk="0" fontAlgn="base" hangingPunct="0">
              <a:spcBef>
                <a:spcPct val="0"/>
              </a:spcBef>
              <a:spcAft>
                <a:spcPct val="0"/>
              </a:spcAft>
              <a:defRPr sz="4400" b="1">
                <a:solidFill>
                  <a:schemeClr val="tx2"/>
                </a:solidFill>
                <a:latin typeface="Times New Roman" panose="02020603050405020304" pitchFamily="18" charset="0"/>
                <a:ea typeface="华文新魏" panose="02010800040101010101" pitchFamily="2" charset="-122"/>
              </a:defRPr>
            </a:lvl7pPr>
            <a:lvl8pPr marL="1371600" algn="ctr" eaLnBrk="0" fontAlgn="base" hangingPunct="0">
              <a:spcBef>
                <a:spcPct val="0"/>
              </a:spcBef>
              <a:spcAft>
                <a:spcPct val="0"/>
              </a:spcAft>
              <a:defRPr sz="4400" b="1">
                <a:solidFill>
                  <a:schemeClr val="tx2"/>
                </a:solidFill>
                <a:latin typeface="Times New Roman" panose="02020603050405020304" pitchFamily="18" charset="0"/>
                <a:ea typeface="华文新魏" panose="02010800040101010101" pitchFamily="2" charset="-122"/>
              </a:defRPr>
            </a:lvl8pPr>
            <a:lvl9pPr marL="1828800" algn="ctr" eaLnBrk="0" fontAlgn="base" hangingPunct="0">
              <a:spcBef>
                <a:spcPct val="0"/>
              </a:spcBef>
              <a:spcAft>
                <a:spcPct val="0"/>
              </a:spcAft>
              <a:defRPr sz="4400" b="1">
                <a:solidFill>
                  <a:schemeClr val="tx2"/>
                </a:solidFill>
                <a:latin typeface="Times New Roman" panose="02020603050405020304" pitchFamily="18" charset="0"/>
                <a:ea typeface="华文新魏" panose="02010800040101010101" pitchFamily="2" charset="-122"/>
              </a:defRPr>
            </a:lvl9pPr>
          </a:lstStyle>
          <a:p>
            <a:pPr algn="just" defTabSz="914400">
              <a:defRPr/>
            </a:pPr>
            <a:r>
              <a:rPr lang="zh-CN" altLang="en-US" sz="2400" b="0" dirty="0">
                <a:solidFill>
                  <a:prstClr val="black"/>
                </a:solidFill>
                <a:latin typeface="微软雅黑" panose="020B0503020204020204" pitchFamily="34" charset="-122"/>
                <a:ea typeface="微软雅黑" panose="020B0503020204020204" pitchFamily="34" charset="-122"/>
              </a:rPr>
              <a:t>对增量 </a:t>
            </a:r>
            <a:r>
              <a:rPr lang="en-US" altLang="zh-CN" sz="2400" b="0" i="1" dirty="0">
                <a:solidFill>
                  <a:srgbClr val="0000FF"/>
                </a:solidFill>
                <a:latin typeface="微软雅黑" panose="020B0503020204020204" pitchFamily="34" charset="-122"/>
                <a:ea typeface="微软雅黑" panose="020B0503020204020204" pitchFamily="34" charset="-122"/>
              </a:rPr>
              <a:t>d</a:t>
            </a:r>
            <a:r>
              <a:rPr lang="en-US" altLang="zh-CN" sz="2400" b="0" i="1" baseline="-25000" dirty="0">
                <a:solidFill>
                  <a:srgbClr val="0000FF"/>
                </a:solidFill>
                <a:latin typeface="微软雅黑" panose="020B0503020204020204" pitchFamily="34" charset="-122"/>
                <a:ea typeface="微软雅黑" panose="020B0503020204020204" pitchFamily="34" charset="-122"/>
              </a:rPr>
              <a:t>i</a:t>
            </a:r>
            <a:r>
              <a:rPr lang="en-US" altLang="zh-CN" sz="2400" b="0" baseline="-25000" dirty="0">
                <a:solidFill>
                  <a:srgbClr val="0000FF"/>
                </a:solidFill>
                <a:latin typeface="微软雅黑" panose="020B0503020204020204" pitchFamily="34" charset="-122"/>
                <a:ea typeface="微软雅黑" panose="020B0503020204020204" pitchFamily="34" charset="-122"/>
              </a:rPr>
              <a:t> </a:t>
            </a:r>
            <a:r>
              <a:rPr lang="en-US" altLang="zh-CN" sz="2400" b="0" baseline="-25000" dirty="0">
                <a:solidFill>
                  <a:prstClr val="black"/>
                </a:solidFill>
                <a:latin typeface="微软雅黑" panose="020B0503020204020204" pitchFamily="34" charset="-122"/>
                <a:ea typeface="微软雅黑" panose="020B0503020204020204" pitchFamily="34" charset="-122"/>
              </a:rPr>
              <a:t> </a:t>
            </a:r>
            <a:r>
              <a:rPr lang="zh-CN" altLang="en-US" sz="2400" b="0" dirty="0">
                <a:solidFill>
                  <a:prstClr val="black"/>
                </a:solidFill>
                <a:latin typeface="微软雅黑" panose="020B0503020204020204" pitchFamily="34" charset="-122"/>
                <a:ea typeface="微软雅黑" panose="020B0503020204020204" pitchFamily="34" charset="-122"/>
              </a:rPr>
              <a:t>有三种取法：</a:t>
            </a:r>
          </a:p>
        </p:txBody>
      </p:sp>
      <p:sp>
        <p:nvSpPr>
          <p:cNvPr id="7" name="Rectangle 4"/>
          <p:cNvSpPr>
            <a:spLocks noChangeArrowheads="1"/>
          </p:cNvSpPr>
          <p:nvPr/>
        </p:nvSpPr>
        <p:spPr bwMode="auto">
          <a:xfrm>
            <a:off x="2147555" y="2690458"/>
            <a:ext cx="5313760" cy="3500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Aft>
                <a:spcPct val="20000"/>
              </a:spcAft>
              <a:defRPr sz="32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buBlip>
                <a:blip r:embed="rId3"/>
              </a:buBlip>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buChar char="Ø"/>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n"/>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defRPr>
            </a:lvl9pPr>
          </a:lstStyle>
          <a:p>
            <a:pPr defTabSz="914400">
              <a:lnSpc>
                <a:spcPct val="130000"/>
              </a:lnSpc>
              <a:defRPr/>
            </a:pPr>
            <a:r>
              <a:rPr lang="en-US" altLang="zh-CN" sz="2400" dirty="0">
                <a:solidFill>
                  <a:srgbClr val="A50021"/>
                </a:solidFill>
                <a:latin typeface="微软雅黑" panose="020B0503020204020204" pitchFamily="34" charset="-122"/>
                <a:ea typeface="微软雅黑" panose="020B0503020204020204" pitchFamily="34" charset="-122"/>
              </a:rPr>
              <a:t>1) </a:t>
            </a:r>
            <a:r>
              <a:rPr lang="zh-CN" altLang="en-US" sz="2400" dirty="0">
                <a:solidFill>
                  <a:prstClr val="black"/>
                </a:solidFill>
                <a:latin typeface="微软雅黑" panose="020B0503020204020204" pitchFamily="34" charset="-122"/>
                <a:ea typeface="微软雅黑" panose="020B0503020204020204" pitchFamily="34" charset="-122"/>
              </a:rPr>
              <a:t>线性探测再散列</a:t>
            </a:r>
            <a:br>
              <a:rPr lang="zh-CN" altLang="en-US" sz="2400" dirty="0">
                <a:solidFill>
                  <a:srgbClr val="A50021"/>
                </a:solidFill>
                <a:latin typeface="微软雅黑" panose="020B0503020204020204" pitchFamily="34" charset="-122"/>
                <a:ea typeface="微软雅黑" panose="020B0503020204020204" pitchFamily="34" charset="-122"/>
              </a:rPr>
            </a:br>
            <a:r>
              <a:rPr lang="zh-CN" altLang="en-US" sz="2400" dirty="0">
                <a:solidFill>
                  <a:srgbClr val="A50021"/>
                </a:solidFill>
                <a:latin typeface="微软雅黑" panose="020B0503020204020204" pitchFamily="34" charset="-122"/>
                <a:ea typeface="微软雅黑" panose="020B0503020204020204" pitchFamily="34" charset="-122"/>
              </a:rPr>
              <a:t>  </a:t>
            </a:r>
            <a:r>
              <a:rPr lang="en-US" altLang="zh-CN" sz="2400" i="1" dirty="0">
                <a:solidFill>
                  <a:srgbClr val="FF0000"/>
                </a:solidFill>
                <a:latin typeface="微软雅黑" panose="020B0503020204020204" pitchFamily="34" charset="-122"/>
                <a:ea typeface="微软雅黑" panose="020B0503020204020204" pitchFamily="34" charset="-122"/>
              </a:rPr>
              <a:t>d</a:t>
            </a:r>
            <a:r>
              <a:rPr lang="en-US" altLang="zh-CN" sz="2400" i="1" baseline="-25000" dirty="0">
                <a:solidFill>
                  <a:srgbClr val="FF0000"/>
                </a:solidFill>
                <a:latin typeface="微软雅黑" panose="020B0503020204020204" pitchFamily="34" charset="-122"/>
                <a:ea typeface="微软雅黑" panose="020B0503020204020204" pitchFamily="34" charset="-122"/>
              </a:rPr>
              <a:t>i</a:t>
            </a:r>
            <a:r>
              <a:rPr lang="en-US" altLang="zh-CN" sz="2400" i="1" dirty="0">
                <a:solidFill>
                  <a:srgbClr val="FF0000"/>
                </a:solidFill>
                <a:latin typeface="微软雅黑" panose="020B0503020204020204" pitchFamily="34" charset="-122"/>
                <a:ea typeface="微软雅黑" panose="020B0503020204020204" pitchFamily="34" charset="-122"/>
              </a:rPr>
              <a:t> = c</a:t>
            </a:r>
            <a:r>
              <a:rPr lang="en-US" altLang="zh-CN" sz="2400" i="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i="1" dirty="0" err="1">
                <a:solidFill>
                  <a:srgbClr val="FF0000"/>
                </a:solidFill>
                <a:latin typeface="微软雅黑" panose="020B0503020204020204" pitchFamily="34" charset="-122"/>
                <a:ea typeface="微软雅黑" panose="020B0503020204020204" pitchFamily="34" charset="-122"/>
              </a:rPr>
              <a:t>i</a:t>
            </a:r>
            <a:r>
              <a:rPr lang="en-US" altLang="zh-CN" sz="2400" dirty="0">
                <a:solidFill>
                  <a:srgbClr val="A50021"/>
                </a:solidFill>
                <a:latin typeface="微软雅黑" panose="020B0503020204020204" pitchFamily="34" charset="-122"/>
                <a:ea typeface="微软雅黑" panose="020B0503020204020204" pitchFamily="34" charset="-122"/>
              </a:rPr>
              <a:t>   </a:t>
            </a:r>
            <a:r>
              <a:rPr lang="zh-CN" altLang="en-US" sz="2400" dirty="0">
                <a:solidFill>
                  <a:srgbClr val="A50021"/>
                </a:solidFill>
                <a:latin typeface="微软雅黑" panose="020B0503020204020204" pitchFamily="34" charset="-122"/>
                <a:ea typeface="微软雅黑" panose="020B0503020204020204" pitchFamily="34" charset="-122"/>
              </a:rPr>
              <a:t>最简单的情况  </a:t>
            </a:r>
            <a:r>
              <a:rPr lang="en-US" altLang="zh-CN" sz="2400" i="1" dirty="0">
                <a:solidFill>
                  <a:srgbClr val="A50021"/>
                </a:solidFill>
                <a:latin typeface="微软雅黑" panose="020B0503020204020204" pitchFamily="34" charset="-122"/>
                <a:ea typeface="微软雅黑" panose="020B0503020204020204" pitchFamily="34" charset="-122"/>
              </a:rPr>
              <a:t>c=1</a:t>
            </a:r>
            <a:endParaRPr lang="en-US" altLang="zh-CN" sz="2400" dirty="0">
              <a:solidFill>
                <a:srgbClr val="A50021"/>
              </a:solidFill>
              <a:latin typeface="微软雅黑" panose="020B0503020204020204" pitchFamily="34" charset="-122"/>
              <a:ea typeface="微软雅黑" panose="020B0503020204020204" pitchFamily="34" charset="-122"/>
            </a:endParaRPr>
          </a:p>
          <a:p>
            <a:pPr defTabSz="914400">
              <a:lnSpc>
                <a:spcPct val="130000"/>
              </a:lnSpc>
              <a:defRPr/>
            </a:pPr>
            <a:r>
              <a:rPr lang="en-US" altLang="zh-CN" sz="2400" dirty="0">
                <a:solidFill>
                  <a:srgbClr val="A50021"/>
                </a:solidFill>
                <a:latin typeface="微软雅黑" panose="020B0503020204020204" pitchFamily="34" charset="-122"/>
                <a:ea typeface="微软雅黑" panose="020B0503020204020204" pitchFamily="34" charset="-122"/>
              </a:rPr>
              <a:t>2) </a:t>
            </a:r>
            <a:r>
              <a:rPr lang="zh-CN" altLang="en-US" sz="2400" dirty="0">
                <a:solidFill>
                  <a:prstClr val="black"/>
                </a:solidFill>
                <a:latin typeface="微软雅黑" panose="020B0503020204020204" pitchFamily="34" charset="-122"/>
                <a:ea typeface="微软雅黑" panose="020B0503020204020204" pitchFamily="34" charset="-122"/>
              </a:rPr>
              <a:t>平方探测再散列</a:t>
            </a:r>
            <a:br>
              <a:rPr lang="zh-CN" altLang="en-US" sz="2400" dirty="0">
                <a:solidFill>
                  <a:prstClr val="black"/>
                </a:solidFill>
                <a:latin typeface="微软雅黑" panose="020B0503020204020204" pitchFamily="34" charset="-122"/>
                <a:ea typeface="微软雅黑" panose="020B0503020204020204" pitchFamily="34" charset="-122"/>
              </a:rPr>
            </a:br>
            <a:r>
              <a:rPr lang="zh-CN" altLang="en-US" sz="2400" dirty="0">
                <a:solidFill>
                  <a:srgbClr val="A50021"/>
                </a:solidFill>
                <a:latin typeface="微软雅黑" panose="020B0503020204020204" pitchFamily="34" charset="-122"/>
                <a:ea typeface="微软雅黑" panose="020B0503020204020204" pitchFamily="34" charset="-122"/>
              </a:rPr>
              <a:t>  </a:t>
            </a:r>
            <a:r>
              <a:rPr lang="en-US" altLang="zh-CN" sz="2400" i="1" dirty="0">
                <a:solidFill>
                  <a:srgbClr val="FF0000"/>
                </a:solidFill>
                <a:latin typeface="微软雅黑" panose="020B0503020204020204" pitchFamily="34" charset="-122"/>
                <a:ea typeface="微软雅黑" panose="020B0503020204020204" pitchFamily="34" charset="-122"/>
              </a:rPr>
              <a:t>d</a:t>
            </a:r>
            <a:r>
              <a:rPr lang="en-US" altLang="zh-CN" sz="2400" i="1" baseline="-25000" dirty="0">
                <a:solidFill>
                  <a:srgbClr val="FF0000"/>
                </a:solidFill>
                <a:latin typeface="微软雅黑" panose="020B0503020204020204" pitchFamily="34" charset="-122"/>
                <a:ea typeface="微软雅黑" panose="020B0503020204020204" pitchFamily="34" charset="-122"/>
              </a:rPr>
              <a:t>i</a:t>
            </a:r>
            <a:r>
              <a:rPr lang="en-US" altLang="zh-CN" sz="2400" i="1" dirty="0">
                <a:solidFill>
                  <a:srgbClr val="FF0000"/>
                </a:solidFill>
                <a:latin typeface="微软雅黑" panose="020B0503020204020204" pitchFamily="34" charset="-122"/>
                <a:ea typeface="微软雅黑" panose="020B0503020204020204" pitchFamily="34" charset="-122"/>
              </a:rPr>
              <a:t> = 1</a:t>
            </a:r>
            <a:r>
              <a:rPr lang="en-US" altLang="zh-CN" sz="2400" i="1" baseline="30000" dirty="0">
                <a:solidFill>
                  <a:srgbClr val="FF0000"/>
                </a:solidFill>
                <a:latin typeface="微软雅黑" panose="020B0503020204020204" pitchFamily="34" charset="-122"/>
                <a:ea typeface="微软雅黑" panose="020B0503020204020204" pitchFamily="34" charset="-122"/>
              </a:rPr>
              <a:t>2</a:t>
            </a:r>
            <a:r>
              <a:rPr lang="en-US" altLang="zh-CN" sz="2400" i="1" dirty="0">
                <a:solidFill>
                  <a:srgbClr val="FF0000"/>
                </a:solidFill>
                <a:latin typeface="微软雅黑" panose="020B0503020204020204" pitchFamily="34" charset="-122"/>
                <a:ea typeface="微软雅黑" panose="020B0503020204020204" pitchFamily="34" charset="-122"/>
              </a:rPr>
              <a:t>, -1</a:t>
            </a:r>
            <a:r>
              <a:rPr lang="en-US" altLang="zh-CN" sz="2400" i="1" baseline="30000" dirty="0">
                <a:solidFill>
                  <a:srgbClr val="FF0000"/>
                </a:solidFill>
                <a:latin typeface="微软雅黑" panose="020B0503020204020204" pitchFamily="34" charset="-122"/>
                <a:ea typeface="微软雅黑" panose="020B0503020204020204" pitchFamily="34" charset="-122"/>
              </a:rPr>
              <a:t>2</a:t>
            </a:r>
            <a:r>
              <a:rPr lang="en-US" altLang="zh-CN" sz="2400" i="1" dirty="0">
                <a:solidFill>
                  <a:srgbClr val="FF0000"/>
                </a:solidFill>
                <a:latin typeface="微软雅黑" panose="020B0503020204020204" pitchFamily="34" charset="-122"/>
                <a:ea typeface="微软雅黑" panose="020B0503020204020204" pitchFamily="34" charset="-122"/>
              </a:rPr>
              <a:t>, 2</a:t>
            </a:r>
            <a:r>
              <a:rPr lang="en-US" altLang="zh-CN" sz="2400" i="1" baseline="30000" dirty="0">
                <a:solidFill>
                  <a:srgbClr val="FF0000"/>
                </a:solidFill>
                <a:latin typeface="微软雅黑" panose="020B0503020204020204" pitchFamily="34" charset="-122"/>
                <a:ea typeface="微软雅黑" panose="020B0503020204020204" pitchFamily="34" charset="-122"/>
              </a:rPr>
              <a:t>2</a:t>
            </a:r>
            <a:r>
              <a:rPr lang="en-US" altLang="zh-CN" sz="2400" i="1" dirty="0">
                <a:solidFill>
                  <a:srgbClr val="FF0000"/>
                </a:solidFill>
                <a:latin typeface="微软雅黑" panose="020B0503020204020204" pitchFamily="34" charset="-122"/>
                <a:ea typeface="微软雅黑" panose="020B0503020204020204" pitchFamily="34" charset="-122"/>
              </a:rPr>
              <a:t>, -2</a:t>
            </a:r>
            <a:r>
              <a:rPr lang="en-US" altLang="zh-CN" sz="2400" i="1" baseline="30000" dirty="0">
                <a:solidFill>
                  <a:srgbClr val="FF0000"/>
                </a:solidFill>
                <a:latin typeface="微软雅黑" panose="020B0503020204020204" pitchFamily="34" charset="-122"/>
                <a:ea typeface="微软雅黑" panose="020B0503020204020204" pitchFamily="34" charset="-122"/>
              </a:rPr>
              <a:t>2</a:t>
            </a:r>
            <a:r>
              <a:rPr lang="en-US" altLang="zh-CN" sz="2400" i="1" dirty="0">
                <a:solidFill>
                  <a:srgbClr val="FF0000"/>
                </a:solidFill>
                <a:latin typeface="微软雅黑" panose="020B0503020204020204" pitchFamily="34" charset="-122"/>
                <a:ea typeface="微软雅黑" panose="020B0503020204020204" pitchFamily="34" charset="-122"/>
              </a:rPr>
              <a:t>, …,</a:t>
            </a:r>
          </a:p>
          <a:p>
            <a:pPr defTabSz="914400">
              <a:lnSpc>
                <a:spcPct val="130000"/>
              </a:lnSpc>
              <a:defRPr/>
            </a:pPr>
            <a:r>
              <a:rPr lang="zh-CN" altLang="en-US" sz="2400" i="1" dirty="0">
                <a:solidFill>
                  <a:srgbClr val="FF0000"/>
                </a:solidFill>
                <a:latin typeface="微软雅黑" panose="020B0503020204020204" pitchFamily="34" charset="-122"/>
                <a:ea typeface="微软雅黑" panose="020B0503020204020204" pitchFamily="34" charset="-122"/>
              </a:rPr>
              <a:t>或者</a:t>
            </a:r>
            <a:r>
              <a:rPr lang="en-US" altLang="zh-CN" sz="2400" i="1" dirty="0">
                <a:solidFill>
                  <a:srgbClr val="FF0000"/>
                </a:solidFill>
                <a:latin typeface="微软雅黑" panose="020B0503020204020204" pitchFamily="34" charset="-122"/>
                <a:ea typeface="微软雅黑" panose="020B0503020204020204" pitchFamily="34" charset="-122"/>
              </a:rPr>
              <a:t>d</a:t>
            </a:r>
            <a:r>
              <a:rPr lang="en-US" altLang="zh-CN" sz="2400" i="1" baseline="-25000" dirty="0">
                <a:solidFill>
                  <a:srgbClr val="FF0000"/>
                </a:solidFill>
                <a:latin typeface="微软雅黑" panose="020B0503020204020204" pitchFamily="34" charset="-122"/>
                <a:ea typeface="微软雅黑" panose="020B0503020204020204" pitchFamily="34" charset="-122"/>
              </a:rPr>
              <a:t>i</a:t>
            </a:r>
            <a:r>
              <a:rPr lang="en-US" altLang="zh-CN" sz="2400" i="1" dirty="0">
                <a:solidFill>
                  <a:srgbClr val="FF0000"/>
                </a:solidFill>
                <a:latin typeface="微软雅黑" panose="020B0503020204020204" pitchFamily="34" charset="-122"/>
                <a:ea typeface="微软雅黑" panose="020B0503020204020204" pitchFamily="34" charset="-122"/>
              </a:rPr>
              <a:t>=1</a:t>
            </a:r>
            <a:r>
              <a:rPr lang="en-US" altLang="zh-CN" sz="2400" i="1" baseline="30000" dirty="0">
                <a:solidFill>
                  <a:srgbClr val="FF0000"/>
                </a:solidFill>
                <a:latin typeface="微软雅黑" panose="020B0503020204020204" pitchFamily="34" charset="-122"/>
                <a:ea typeface="微软雅黑" panose="020B0503020204020204" pitchFamily="34" charset="-122"/>
              </a:rPr>
              <a:t>2</a:t>
            </a:r>
            <a:r>
              <a:rPr lang="en-US" altLang="zh-CN" sz="2400" i="1" dirty="0">
                <a:solidFill>
                  <a:srgbClr val="FF0000"/>
                </a:solidFill>
                <a:latin typeface="微软雅黑" panose="020B0503020204020204" pitchFamily="34" charset="-122"/>
                <a:ea typeface="微软雅黑" panose="020B0503020204020204" pitchFamily="34" charset="-122"/>
              </a:rPr>
              <a:t>,2</a:t>
            </a:r>
            <a:r>
              <a:rPr lang="en-US" altLang="zh-CN" sz="2400" i="1" baseline="30000" dirty="0">
                <a:solidFill>
                  <a:srgbClr val="FF0000"/>
                </a:solidFill>
                <a:latin typeface="微软雅黑" panose="020B0503020204020204" pitchFamily="34" charset="-122"/>
                <a:ea typeface="微软雅黑" panose="020B0503020204020204" pitchFamily="34" charset="-122"/>
              </a:rPr>
              <a:t>2</a:t>
            </a:r>
            <a:r>
              <a:rPr lang="en-US" altLang="zh-CN" sz="2400" i="1" dirty="0">
                <a:solidFill>
                  <a:srgbClr val="FF0000"/>
                </a:solidFill>
                <a:latin typeface="微软雅黑" panose="020B0503020204020204" pitchFamily="34" charset="-122"/>
                <a:ea typeface="微软雅黑" panose="020B0503020204020204" pitchFamily="34" charset="-122"/>
              </a:rPr>
              <a:t>,3</a:t>
            </a:r>
            <a:r>
              <a:rPr lang="en-US" altLang="zh-CN" sz="2400" i="1" baseline="30000" dirty="0">
                <a:solidFill>
                  <a:srgbClr val="FF0000"/>
                </a:solidFill>
                <a:latin typeface="微软雅黑" panose="020B0503020204020204" pitchFamily="34" charset="-122"/>
                <a:ea typeface="微软雅黑" panose="020B0503020204020204" pitchFamily="34" charset="-122"/>
              </a:rPr>
              <a:t>2</a:t>
            </a:r>
            <a:r>
              <a:rPr lang="en-US" altLang="zh-CN" sz="2400" i="1" dirty="0">
                <a:solidFill>
                  <a:srgbClr val="FF0000"/>
                </a:solidFill>
                <a:latin typeface="微软雅黑" panose="020B0503020204020204" pitchFamily="34" charset="-122"/>
                <a:ea typeface="微软雅黑" panose="020B0503020204020204" pitchFamily="34" charset="-122"/>
              </a:rPr>
              <a:t>,…</a:t>
            </a:r>
            <a:endParaRPr lang="en-US" altLang="zh-CN" sz="2400" dirty="0">
              <a:solidFill>
                <a:srgbClr val="A50021"/>
              </a:solidFill>
              <a:latin typeface="微软雅黑" panose="020B0503020204020204" pitchFamily="34" charset="-122"/>
              <a:ea typeface="微软雅黑" panose="020B0503020204020204" pitchFamily="34" charset="-122"/>
            </a:endParaRPr>
          </a:p>
          <a:p>
            <a:pPr defTabSz="914400">
              <a:lnSpc>
                <a:spcPct val="130000"/>
              </a:lnSpc>
              <a:defRPr/>
            </a:pPr>
            <a:r>
              <a:rPr lang="en-US" altLang="zh-CN" sz="2400" dirty="0">
                <a:solidFill>
                  <a:srgbClr val="A50021"/>
                </a:solidFill>
                <a:latin typeface="微软雅黑" panose="020B0503020204020204" pitchFamily="34" charset="-122"/>
                <a:ea typeface="微软雅黑" panose="020B0503020204020204" pitchFamily="34" charset="-122"/>
              </a:rPr>
              <a:t>3) </a:t>
            </a:r>
            <a:r>
              <a:rPr lang="zh-CN" altLang="en-US" sz="2400" dirty="0">
                <a:solidFill>
                  <a:prstClr val="black"/>
                </a:solidFill>
                <a:latin typeface="微软雅黑" panose="020B0503020204020204" pitchFamily="34" charset="-122"/>
                <a:ea typeface="微软雅黑" panose="020B0503020204020204" pitchFamily="34" charset="-122"/>
              </a:rPr>
              <a:t>随机探测再散列</a:t>
            </a:r>
            <a:br>
              <a:rPr lang="zh-CN" altLang="en-US" sz="2400" dirty="0">
                <a:solidFill>
                  <a:srgbClr val="A50021"/>
                </a:solidFill>
                <a:latin typeface="微软雅黑" panose="020B0503020204020204" pitchFamily="34" charset="-122"/>
                <a:ea typeface="微软雅黑" panose="020B0503020204020204" pitchFamily="34" charset="-122"/>
              </a:rPr>
            </a:br>
            <a:r>
              <a:rPr lang="zh-CN" altLang="en-US" sz="2400" dirty="0">
                <a:solidFill>
                  <a:srgbClr val="A50021"/>
                </a:solidFill>
                <a:latin typeface="微软雅黑" panose="020B0503020204020204" pitchFamily="34" charset="-122"/>
                <a:ea typeface="微软雅黑" panose="020B0503020204020204" pitchFamily="34" charset="-122"/>
              </a:rPr>
              <a:t>  </a:t>
            </a:r>
            <a:r>
              <a:rPr lang="en-US" altLang="zh-CN" sz="2400" i="1" dirty="0">
                <a:solidFill>
                  <a:srgbClr val="FF0000"/>
                </a:solidFill>
                <a:latin typeface="微软雅黑" panose="020B0503020204020204" pitchFamily="34" charset="-122"/>
                <a:ea typeface="微软雅黑" panose="020B0503020204020204" pitchFamily="34" charset="-122"/>
              </a:rPr>
              <a:t>d</a:t>
            </a:r>
            <a:r>
              <a:rPr lang="en-US" altLang="zh-CN" sz="2400" i="1" baseline="-25000" dirty="0">
                <a:solidFill>
                  <a:srgbClr val="FF0000"/>
                </a:solidFill>
                <a:latin typeface="微软雅黑" panose="020B0503020204020204" pitchFamily="34" charset="-122"/>
                <a:ea typeface="微软雅黑" panose="020B0503020204020204" pitchFamily="34" charset="-122"/>
              </a:rPr>
              <a:t>i</a:t>
            </a:r>
            <a:r>
              <a:rPr lang="en-US" altLang="zh-CN" sz="2400" i="1"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是一组伪随机数列</a:t>
            </a:r>
            <a:endParaRPr lang="en-US" altLang="zh-CN" sz="2400" i="1" dirty="0">
              <a:solidFill>
                <a:srgbClr val="A50021"/>
              </a:solidFill>
              <a:latin typeface="微软雅黑" panose="020B0503020204020204" pitchFamily="34" charset="-122"/>
              <a:ea typeface="微软雅黑" panose="020B0503020204020204" pitchFamily="34" charset="-122"/>
            </a:endParaRPr>
          </a:p>
        </p:txBody>
      </p:sp>
      <p:sp>
        <p:nvSpPr>
          <p:cNvPr id="9" name="矩形 8"/>
          <p:cNvSpPr/>
          <p:nvPr/>
        </p:nvSpPr>
        <p:spPr>
          <a:xfrm>
            <a:off x="1664087" y="1131274"/>
            <a:ext cx="2986715" cy="5847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pPr marL="457200" indent="-457200" defTabSz="914400">
              <a:defRPr/>
            </a:pPr>
            <a:r>
              <a:rPr kumimoji="1" lang="en-US" altLang="zh-CN" sz="3200" dirty="0">
                <a:solidFill>
                  <a:srgbClr val="0070C0"/>
                </a:solidFill>
                <a:latin typeface="微软雅黑" panose="020B0503020204020204" pitchFamily="34" charset="-122"/>
                <a:ea typeface="微软雅黑" panose="020B0503020204020204" pitchFamily="34" charset="-122"/>
              </a:rPr>
              <a:t>1</a:t>
            </a:r>
            <a:r>
              <a:rPr kumimoji="1" lang="zh-CN" altLang="en-US" sz="3200" dirty="0">
                <a:solidFill>
                  <a:srgbClr val="0070C0"/>
                </a:solidFill>
                <a:latin typeface="微软雅黑" panose="020B0503020204020204" pitchFamily="34" charset="-122"/>
                <a:ea typeface="微软雅黑" panose="020B0503020204020204" pitchFamily="34" charset="-122"/>
              </a:rPr>
              <a:t>）开放地址法</a:t>
            </a:r>
          </a:p>
        </p:txBody>
      </p:sp>
    </p:spTree>
    <p:extLst>
      <p:ext uri="{BB962C8B-B14F-4D97-AF65-F5344CB8AC3E}">
        <p14:creationId xmlns:p14="http://schemas.microsoft.com/office/powerpoint/2010/main" val="396016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left)">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left)">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wipe(left)">
                                      <p:cBhvr>
                                        <p:cTn id="3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build="p" autoUpdateAnimBg="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1199456" y="3501008"/>
            <a:ext cx="8447087" cy="2808312"/>
          </a:xfrm>
          <a:gradFill flip="none" rotWithShape="1">
            <a:gsLst>
              <a:gs pos="0">
                <a:srgbClr val="AFBDD5"/>
              </a:gs>
              <a:gs pos="50000">
                <a:srgbClr val="FBFBFB"/>
              </a:gs>
              <a:gs pos="100000">
                <a:srgbClr val="F8F8F8"/>
              </a:gs>
            </a:gsLst>
            <a:lin ang="27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r>
              <a:rPr lang="zh-CN" altLang="en-US" sz="2400" b="0" dirty="0">
                <a:latin typeface="微软雅黑" panose="020B0503020204020204" pitchFamily="34" charset="-122"/>
                <a:ea typeface="微软雅黑" panose="020B0503020204020204" pitchFamily="34" charset="-122"/>
              </a:rPr>
              <a:t>主要内容</a:t>
            </a:r>
          </a:p>
          <a:p>
            <a:pPr lvl="1"/>
            <a:r>
              <a:rPr lang="zh-CN" altLang="en-US" sz="2400" b="0" dirty="0">
                <a:latin typeface="微软雅黑" panose="020B0503020204020204" pitchFamily="34" charset="-122"/>
                <a:ea typeface="微软雅黑" panose="020B0503020204020204" pitchFamily="34" charset="-122"/>
              </a:rPr>
              <a:t>线性表基本概念</a:t>
            </a:r>
            <a:endParaRPr lang="en-US" altLang="zh-CN" sz="2400" b="0" dirty="0">
              <a:latin typeface="微软雅黑" panose="020B0503020204020204" pitchFamily="34" charset="-122"/>
              <a:ea typeface="微软雅黑" panose="020B0503020204020204" pitchFamily="34" charset="-122"/>
            </a:endParaRPr>
          </a:p>
          <a:p>
            <a:pPr lvl="1"/>
            <a:r>
              <a:rPr lang="zh-CN" altLang="en-US" sz="2400" b="0" dirty="0">
                <a:latin typeface="微软雅黑" panose="020B0503020204020204" pitchFamily="34" charset="-122"/>
                <a:ea typeface="微软雅黑" panose="020B0503020204020204" pitchFamily="34" charset="-122"/>
              </a:rPr>
              <a:t>线性表的两种存储结构：顺序和链式存储结构</a:t>
            </a:r>
          </a:p>
          <a:p>
            <a:pPr lvl="1"/>
            <a:r>
              <a:rPr lang="zh-CN" altLang="en-US" sz="2400" b="0" dirty="0">
                <a:latin typeface="微软雅黑" panose="020B0503020204020204" pitchFamily="34" charset="-122"/>
                <a:ea typeface="微软雅黑" panose="020B0503020204020204" pitchFamily="34" charset="-122"/>
              </a:rPr>
              <a:t>线性表的简单应用</a:t>
            </a:r>
            <a:endParaRPr lang="en-US" altLang="zh-CN" sz="2400" b="0" dirty="0">
              <a:latin typeface="微软雅黑" panose="020B0503020204020204" pitchFamily="34" charset="-122"/>
              <a:ea typeface="微软雅黑" panose="020B0503020204020204" pitchFamily="34" charset="-122"/>
            </a:endParaRPr>
          </a:p>
          <a:p>
            <a:pPr lvl="1"/>
            <a:r>
              <a:rPr lang="zh-CN" altLang="en-US" sz="2400" b="0" dirty="0">
                <a:latin typeface="微软雅黑" panose="020B0503020204020204" pitchFamily="34" charset="-122"/>
                <a:ea typeface="微软雅黑" panose="020B0503020204020204" pitchFamily="34" charset="-122"/>
              </a:rPr>
              <a:t>线性表的扩展</a:t>
            </a:r>
          </a:p>
        </p:txBody>
      </p:sp>
      <p:sp>
        <p:nvSpPr>
          <p:cNvPr id="39940" name="Text Box 4"/>
          <p:cNvSpPr txBox="1">
            <a:spLocks noChangeArrowheads="1"/>
          </p:cNvSpPr>
          <p:nvPr/>
        </p:nvSpPr>
        <p:spPr bwMode="auto">
          <a:xfrm>
            <a:off x="1202017" y="1916832"/>
            <a:ext cx="887401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线性表</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是最基本和最常用的一类数据结构，它表示的是线性结构。</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在线性结构中，数据元素之间存在着</a:t>
            </a: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一对一</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的关系，其特点是数据元素之间按某种规定存在一个</a:t>
            </a: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顺序关系</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p>
        </p:txBody>
      </p:sp>
      <p:sp>
        <p:nvSpPr>
          <p:cNvPr id="6" name="Rectangle 2"/>
          <p:cNvSpPr>
            <a:spLocks noGrp="1" noChangeArrowheads="1"/>
          </p:cNvSpPr>
          <p:nvPr>
            <p:ph type="title"/>
          </p:nvPr>
        </p:nvSpPr>
        <p:spPr>
          <a:xfrm>
            <a:off x="1199456" y="836712"/>
            <a:ext cx="9753600" cy="1143000"/>
          </a:xfr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zh-CN" altLang="en-US" sz="3200" b="0" dirty="0">
                <a:solidFill>
                  <a:srgbClr val="0070C0"/>
                </a:solidFill>
                <a:effectLst/>
                <a:latin typeface="微软雅黑" panose="020B0503020204020204" pitchFamily="34" charset="-122"/>
                <a:ea typeface="微软雅黑" panose="020B0503020204020204" pitchFamily="34" charset="-122"/>
              </a:rPr>
              <a:t>线性表（</a:t>
            </a:r>
            <a:r>
              <a:rPr lang="en-US" altLang="zh-CN" sz="3200" b="0" dirty="0" err="1">
                <a:solidFill>
                  <a:srgbClr val="0070C0"/>
                </a:solidFill>
                <a:effectLst/>
                <a:latin typeface="微软雅黑" panose="020B0503020204020204" pitchFamily="34" charset="-122"/>
                <a:ea typeface="微软雅黑" panose="020B0503020204020204" pitchFamily="34" charset="-122"/>
              </a:rPr>
              <a:t>linear_list</a:t>
            </a:r>
            <a:r>
              <a:rPr lang="zh-CN" altLang="en-US" sz="3200" b="0" dirty="0">
                <a:solidFill>
                  <a:srgbClr val="0070C0"/>
                </a:solidFill>
                <a:effectLst/>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5874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barn(outVertical)">
                                      <p:cBhvr>
                                        <p:cTn id="7" dur="500"/>
                                        <p:tgtEl>
                                          <p:spTgt spid="399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939">
                                            <p:bg/>
                                          </p:spTgt>
                                        </p:tgtEl>
                                        <p:attrNameLst>
                                          <p:attrName>style.visibility</p:attrName>
                                        </p:attrNameLst>
                                      </p:cBhvr>
                                      <p:to>
                                        <p:strVal val="visible"/>
                                      </p:to>
                                    </p:set>
                                    <p:animEffect transition="in" filter="barn(outVertical)">
                                      <p:cBhvr>
                                        <p:cTn id="12" dur="500"/>
                                        <p:tgtEl>
                                          <p:spTgt spid="39939">
                                            <p:bg/>
                                          </p:spTgt>
                                        </p:tgtEl>
                                      </p:cBhvr>
                                    </p:animEffect>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9939">
                                            <p:txEl>
                                              <p:pRg st="0" end="0"/>
                                            </p:txEl>
                                          </p:spTgt>
                                        </p:tgtEl>
                                        <p:attrNameLst>
                                          <p:attrName>style.visibility</p:attrName>
                                        </p:attrNameLst>
                                      </p:cBhvr>
                                      <p:to>
                                        <p:strVal val="visible"/>
                                      </p:to>
                                    </p:set>
                                    <p:animEffect transition="in" filter="barn(outVertical)">
                                      <p:cBhvr>
                                        <p:cTn id="16" dur="500"/>
                                        <p:tgtEl>
                                          <p:spTgt spid="39939">
                                            <p:txEl>
                                              <p:pRg st="0" end="0"/>
                                            </p:txEl>
                                          </p:spTgt>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39939">
                                            <p:txEl>
                                              <p:pRg st="1" end="1"/>
                                            </p:txEl>
                                          </p:spTgt>
                                        </p:tgtEl>
                                        <p:attrNameLst>
                                          <p:attrName>style.visibility</p:attrName>
                                        </p:attrNameLst>
                                      </p:cBhvr>
                                      <p:to>
                                        <p:strVal val="visible"/>
                                      </p:to>
                                    </p:set>
                                    <p:animEffect transition="in" filter="barn(outVertical)">
                                      <p:cBhvr>
                                        <p:cTn id="19" dur="500"/>
                                        <p:tgtEl>
                                          <p:spTgt spid="39939">
                                            <p:txEl>
                                              <p:pRg st="1" end="1"/>
                                            </p:txEl>
                                          </p:spTgt>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39939">
                                            <p:txEl>
                                              <p:pRg st="2" end="2"/>
                                            </p:txEl>
                                          </p:spTgt>
                                        </p:tgtEl>
                                        <p:attrNameLst>
                                          <p:attrName>style.visibility</p:attrName>
                                        </p:attrNameLst>
                                      </p:cBhvr>
                                      <p:to>
                                        <p:strVal val="visible"/>
                                      </p:to>
                                    </p:set>
                                    <p:animEffect transition="in" filter="barn(outVertical)">
                                      <p:cBhvr>
                                        <p:cTn id="22" dur="500"/>
                                        <p:tgtEl>
                                          <p:spTgt spid="39939">
                                            <p:txEl>
                                              <p:pRg st="2" end="2"/>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39939">
                                            <p:txEl>
                                              <p:pRg st="3" end="3"/>
                                            </p:txEl>
                                          </p:spTgt>
                                        </p:tgtEl>
                                        <p:attrNameLst>
                                          <p:attrName>style.visibility</p:attrName>
                                        </p:attrNameLst>
                                      </p:cBhvr>
                                      <p:to>
                                        <p:strVal val="visible"/>
                                      </p:to>
                                    </p:set>
                                    <p:animEffect transition="in" filter="barn(outVertical)">
                                      <p:cBhvr>
                                        <p:cTn id="25" dur="500"/>
                                        <p:tgtEl>
                                          <p:spTgt spid="39939">
                                            <p:txEl>
                                              <p:pRg st="3" end="3"/>
                                            </p:txEl>
                                          </p:spTgt>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39939">
                                            <p:txEl>
                                              <p:pRg st="4" end="4"/>
                                            </p:txEl>
                                          </p:spTgt>
                                        </p:tgtEl>
                                        <p:attrNameLst>
                                          <p:attrName>style.visibility</p:attrName>
                                        </p:attrNameLst>
                                      </p:cBhvr>
                                      <p:to>
                                        <p:strVal val="visible"/>
                                      </p:to>
                                    </p:set>
                                    <p:animEffect transition="in" filter="barn(outVertical)">
                                      <p:cBhvr>
                                        <p:cTn id="28" dur="500"/>
                                        <p:tgtEl>
                                          <p:spTgt spid="399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uiExpand="1" build="p" animBg="1"/>
      <p:bldP spid="39940"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p:cNvSpPr>
            <a:spLocks noGrp="1"/>
          </p:cNvSpPr>
          <p:nvPr>
            <p:ph type="sldNum" sz="quarter" idx="12"/>
          </p:nvPr>
        </p:nvSpPr>
        <p:spPr>
          <a:xfrm rot="900000">
            <a:off x="9916746" y="6200776"/>
            <a:ext cx="716206" cy="365125"/>
          </a:xfrm>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7F40D193-2919-4242-B94E-855C8FD5F5A5}" type="slidenum">
              <a:rPr lang="en-US" altLang="zh-CN" smtClean="0"/>
              <a:pPr eaLnBrk="1" hangingPunct="1"/>
              <a:t>190</a:t>
            </a:fld>
            <a:endParaRPr lang="en-US" altLang="zh-CN" dirty="0"/>
          </a:p>
        </p:txBody>
      </p:sp>
      <p:sp>
        <p:nvSpPr>
          <p:cNvPr id="29698" name="Text Box 2"/>
          <p:cNvSpPr txBox="1">
            <a:spLocks noChangeArrowheads="1"/>
          </p:cNvSpPr>
          <p:nvPr/>
        </p:nvSpPr>
        <p:spPr bwMode="auto">
          <a:xfrm>
            <a:off x="2390141" y="865927"/>
            <a:ext cx="695007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000" b="1">
                <a:latin typeface="Times New Roman" pitchFamily="18" charset="0"/>
              </a:rPr>
              <a:t>例  表长为</a:t>
            </a:r>
            <a:r>
              <a:rPr kumimoji="1" lang="en-US" altLang="zh-CN" sz="2000" b="1">
                <a:latin typeface="Times New Roman" pitchFamily="18" charset="0"/>
              </a:rPr>
              <a:t>11</a:t>
            </a:r>
            <a:r>
              <a:rPr kumimoji="1" lang="zh-CN" altLang="en-US" sz="2000" b="1">
                <a:latin typeface="Times New Roman" pitchFamily="18" charset="0"/>
              </a:rPr>
              <a:t>的哈希表中已填有关键字为</a:t>
            </a:r>
            <a:r>
              <a:rPr kumimoji="1" lang="en-US" altLang="zh-CN" sz="2000" b="1">
                <a:latin typeface="Times New Roman" pitchFamily="18" charset="0"/>
              </a:rPr>
              <a:t>17</a:t>
            </a:r>
            <a:r>
              <a:rPr kumimoji="1" lang="zh-CN" altLang="en-US" sz="2000" b="1">
                <a:latin typeface="Times New Roman" pitchFamily="18" charset="0"/>
              </a:rPr>
              <a:t>，</a:t>
            </a:r>
            <a:r>
              <a:rPr kumimoji="1" lang="en-US" altLang="zh-CN" sz="2000" b="1">
                <a:latin typeface="Times New Roman" pitchFamily="18" charset="0"/>
              </a:rPr>
              <a:t>60</a:t>
            </a:r>
            <a:r>
              <a:rPr kumimoji="1" lang="zh-CN" altLang="en-US" sz="2000" b="1">
                <a:latin typeface="Times New Roman" pitchFamily="18" charset="0"/>
              </a:rPr>
              <a:t>，</a:t>
            </a:r>
            <a:r>
              <a:rPr kumimoji="1" lang="en-US" altLang="zh-CN" sz="2000" b="1">
                <a:latin typeface="Times New Roman" pitchFamily="18" charset="0"/>
              </a:rPr>
              <a:t>29</a:t>
            </a:r>
            <a:r>
              <a:rPr kumimoji="1" lang="zh-CN" altLang="en-US" sz="2000" b="1">
                <a:latin typeface="Times New Roman" pitchFamily="18" charset="0"/>
              </a:rPr>
              <a:t>的记录，</a:t>
            </a:r>
          </a:p>
          <a:p>
            <a:pPr eaLnBrk="1" hangingPunct="1"/>
            <a:r>
              <a:rPr kumimoji="1" lang="zh-CN" altLang="en-US" sz="2000" b="1">
                <a:latin typeface="Times New Roman" pitchFamily="18" charset="0"/>
              </a:rPr>
              <a:t>       </a:t>
            </a:r>
            <a:r>
              <a:rPr kumimoji="1" lang="en-US" altLang="zh-CN" sz="2000" b="1">
                <a:latin typeface="Times New Roman" pitchFamily="18" charset="0"/>
              </a:rPr>
              <a:t>H(key)=key  MOD  11,</a:t>
            </a:r>
            <a:r>
              <a:rPr kumimoji="1" lang="zh-CN" altLang="zh-CN" sz="2000" b="1">
                <a:latin typeface="Times New Roman" pitchFamily="18" charset="0"/>
              </a:rPr>
              <a:t>现有第4个记录，其关键字为38，</a:t>
            </a:r>
          </a:p>
          <a:p>
            <a:pPr eaLnBrk="1" hangingPunct="1"/>
            <a:r>
              <a:rPr kumimoji="1" lang="zh-CN" altLang="zh-CN" sz="2000" b="1">
                <a:latin typeface="Times New Roman" pitchFamily="18" charset="0"/>
              </a:rPr>
              <a:t>       按三种处理冲突的方法，将它填入表中</a:t>
            </a:r>
            <a:endParaRPr kumimoji="1" lang="zh-CN" altLang="en-US" sz="2000" b="1">
              <a:latin typeface="Times New Roman" pitchFamily="18" charset="0"/>
            </a:endParaRPr>
          </a:p>
        </p:txBody>
      </p:sp>
      <p:grpSp>
        <p:nvGrpSpPr>
          <p:cNvPr id="29721" name="Group 25"/>
          <p:cNvGrpSpPr>
            <a:grpSpLocks/>
          </p:cNvGrpSpPr>
          <p:nvPr/>
        </p:nvGrpSpPr>
        <p:grpSpPr bwMode="auto">
          <a:xfrm>
            <a:off x="3236279" y="2131164"/>
            <a:ext cx="4256087" cy="690562"/>
            <a:chOff x="1261" y="1173"/>
            <a:chExt cx="2681" cy="435"/>
          </a:xfrm>
        </p:grpSpPr>
        <p:sp>
          <p:nvSpPr>
            <p:cNvPr id="60427" name="Text Box 5"/>
            <p:cNvSpPr txBox="1">
              <a:spLocks noChangeArrowheads="1"/>
            </p:cNvSpPr>
            <p:nvPr/>
          </p:nvSpPr>
          <p:spPr bwMode="auto">
            <a:xfrm>
              <a:off x="1295" y="1173"/>
              <a:ext cx="263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0    1    2    3    4    5    6    7    8    9   10</a:t>
              </a:r>
            </a:p>
          </p:txBody>
        </p:sp>
        <p:sp>
          <p:nvSpPr>
            <p:cNvPr id="60428" name="Rectangle 7"/>
            <p:cNvSpPr>
              <a:spLocks noChangeArrowheads="1"/>
            </p:cNvSpPr>
            <p:nvPr/>
          </p:nvSpPr>
          <p:spPr bwMode="auto">
            <a:xfrm>
              <a:off x="1261" y="1366"/>
              <a:ext cx="2681" cy="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29" name="Line 8"/>
            <p:cNvSpPr>
              <a:spLocks noChangeShapeType="1"/>
            </p:cNvSpPr>
            <p:nvPr/>
          </p:nvSpPr>
          <p:spPr bwMode="auto">
            <a:xfrm>
              <a:off x="1498"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0" name="Line 9"/>
            <p:cNvSpPr>
              <a:spLocks noChangeShapeType="1"/>
            </p:cNvSpPr>
            <p:nvPr/>
          </p:nvSpPr>
          <p:spPr bwMode="auto">
            <a:xfrm>
              <a:off x="1741"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1" name="Line 10"/>
            <p:cNvSpPr>
              <a:spLocks noChangeShapeType="1"/>
            </p:cNvSpPr>
            <p:nvPr/>
          </p:nvSpPr>
          <p:spPr bwMode="auto">
            <a:xfrm>
              <a:off x="1985"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2" name="Line 11"/>
            <p:cNvSpPr>
              <a:spLocks noChangeShapeType="1"/>
            </p:cNvSpPr>
            <p:nvPr/>
          </p:nvSpPr>
          <p:spPr bwMode="auto">
            <a:xfrm>
              <a:off x="2229"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3" name="Line 12"/>
            <p:cNvSpPr>
              <a:spLocks noChangeShapeType="1"/>
            </p:cNvSpPr>
            <p:nvPr/>
          </p:nvSpPr>
          <p:spPr bwMode="auto">
            <a:xfrm>
              <a:off x="2473"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4" name="Line 13"/>
            <p:cNvSpPr>
              <a:spLocks noChangeShapeType="1"/>
            </p:cNvSpPr>
            <p:nvPr/>
          </p:nvSpPr>
          <p:spPr bwMode="auto">
            <a:xfrm>
              <a:off x="2716"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5" name="Line 14"/>
            <p:cNvSpPr>
              <a:spLocks noChangeShapeType="1"/>
            </p:cNvSpPr>
            <p:nvPr/>
          </p:nvSpPr>
          <p:spPr bwMode="auto">
            <a:xfrm>
              <a:off x="2960"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6" name="Line 15"/>
            <p:cNvSpPr>
              <a:spLocks noChangeShapeType="1"/>
            </p:cNvSpPr>
            <p:nvPr/>
          </p:nvSpPr>
          <p:spPr bwMode="auto">
            <a:xfrm>
              <a:off x="3204"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7" name="Line 16"/>
            <p:cNvSpPr>
              <a:spLocks noChangeShapeType="1"/>
            </p:cNvSpPr>
            <p:nvPr/>
          </p:nvSpPr>
          <p:spPr bwMode="auto">
            <a:xfrm>
              <a:off x="3448"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8" name="Line 17"/>
            <p:cNvSpPr>
              <a:spLocks noChangeShapeType="1"/>
            </p:cNvSpPr>
            <p:nvPr/>
          </p:nvSpPr>
          <p:spPr bwMode="auto">
            <a:xfrm>
              <a:off x="3692"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9" name="Text Box 18"/>
            <p:cNvSpPr txBox="1">
              <a:spLocks noChangeArrowheads="1"/>
            </p:cNvSpPr>
            <p:nvPr/>
          </p:nvSpPr>
          <p:spPr bwMode="auto">
            <a:xfrm>
              <a:off x="2454" y="1358"/>
              <a:ext cx="75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60  17  29</a:t>
              </a:r>
            </a:p>
          </p:txBody>
        </p:sp>
      </p:grpSp>
      <p:sp>
        <p:nvSpPr>
          <p:cNvPr id="29715" name="Text Box 19"/>
          <p:cNvSpPr txBox="1">
            <a:spLocks noChangeArrowheads="1"/>
          </p:cNvSpPr>
          <p:nvPr/>
        </p:nvSpPr>
        <p:spPr bwMode="auto">
          <a:xfrm>
            <a:off x="3291840" y="3066202"/>
            <a:ext cx="3983038"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a:t>
            </a:r>
            <a:r>
              <a:rPr kumimoji="1" lang="en-US" altLang="zh-CN" sz="2000" b="1">
                <a:solidFill>
                  <a:srgbClr val="0066FF"/>
                </a:solidFill>
                <a:latin typeface="Times New Roman" pitchFamily="18" charset="0"/>
              </a:rPr>
              <a:t>1</a:t>
            </a:r>
            <a:r>
              <a:rPr kumimoji="1" lang="en-US" altLang="zh-CN" sz="2000" b="1">
                <a:latin typeface="Times New Roman" pitchFamily="18" charset="0"/>
              </a:rPr>
              <a:t>)  H(38)=38 MOD 11=5    </a:t>
            </a:r>
            <a:r>
              <a:rPr kumimoji="1" lang="zh-CN" altLang="zh-CN" sz="2000" b="1">
                <a:latin typeface="Times New Roman" pitchFamily="18" charset="0"/>
              </a:rPr>
              <a:t>冲突</a:t>
            </a:r>
          </a:p>
          <a:p>
            <a:pPr eaLnBrk="1" hangingPunct="1"/>
            <a:r>
              <a:rPr kumimoji="1" lang="zh-CN" altLang="zh-CN" sz="2000" b="1">
                <a:latin typeface="Times New Roman" pitchFamily="18" charset="0"/>
              </a:rPr>
              <a:t>       </a:t>
            </a:r>
            <a:r>
              <a:rPr kumimoji="1" lang="en-US" altLang="zh-CN" sz="2000" b="1">
                <a:latin typeface="Times New Roman" pitchFamily="18" charset="0"/>
              </a:rPr>
              <a:t>H</a:t>
            </a:r>
            <a:r>
              <a:rPr kumimoji="1" lang="en-US" altLang="zh-CN" sz="1400" b="1">
                <a:latin typeface="Times New Roman" pitchFamily="18" charset="0"/>
              </a:rPr>
              <a:t>1</a:t>
            </a:r>
            <a:r>
              <a:rPr kumimoji="1" lang="en-US" altLang="zh-CN" sz="2000" b="1">
                <a:latin typeface="Times New Roman" pitchFamily="18" charset="0"/>
              </a:rPr>
              <a:t>=(5+1) MOD 11=6    </a:t>
            </a:r>
            <a:r>
              <a:rPr kumimoji="1" lang="zh-CN" altLang="zh-CN" sz="2000" b="1">
                <a:latin typeface="Times New Roman" pitchFamily="18" charset="0"/>
              </a:rPr>
              <a:t>冲突</a:t>
            </a:r>
          </a:p>
          <a:p>
            <a:pPr eaLnBrk="1" hangingPunct="1"/>
            <a:r>
              <a:rPr kumimoji="1" lang="zh-CN" altLang="zh-CN" sz="2000" b="1">
                <a:latin typeface="Times New Roman" pitchFamily="18" charset="0"/>
              </a:rPr>
              <a:t>       </a:t>
            </a:r>
            <a:r>
              <a:rPr kumimoji="1" lang="en-US" altLang="zh-CN" sz="2000" b="1">
                <a:latin typeface="Times New Roman" pitchFamily="18" charset="0"/>
              </a:rPr>
              <a:t>H</a:t>
            </a:r>
            <a:r>
              <a:rPr kumimoji="1" lang="en-US" altLang="zh-CN" sz="1400" b="1">
                <a:latin typeface="Times New Roman" pitchFamily="18" charset="0"/>
              </a:rPr>
              <a:t>2</a:t>
            </a:r>
            <a:r>
              <a:rPr kumimoji="1" lang="en-US" altLang="zh-CN" sz="2000" b="1">
                <a:latin typeface="Times New Roman" pitchFamily="18" charset="0"/>
              </a:rPr>
              <a:t>=(5+2) MOD 11=7    </a:t>
            </a:r>
            <a:r>
              <a:rPr kumimoji="1" lang="zh-CN" altLang="zh-CN" sz="2000" b="1">
                <a:latin typeface="Times New Roman" pitchFamily="18" charset="0"/>
              </a:rPr>
              <a:t>冲突</a:t>
            </a:r>
          </a:p>
          <a:p>
            <a:pPr eaLnBrk="1" hangingPunct="1"/>
            <a:r>
              <a:rPr kumimoji="1" lang="zh-CN" altLang="zh-CN" sz="2000" b="1">
                <a:latin typeface="Times New Roman" pitchFamily="18" charset="0"/>
              </a:rPr>
              <a:t>       </a:t>
            </a:r>
            <a:r>
              <a:rPr kumimoji="1" lang="en-US" altLang="zh-CN" sz="2000" b="1">
                <a:latin typeface="Times New Roman" pitchFamily="18" charset="0"/>
              </a:rPr>
              <a:t>H</a:t>
            </a:r>
            <a:r>
              <a:rPr kumimoji="1" lang="en-US" altLang="zh-CN" sz="1400" b="1">
                <a:latin typeface="Times New Roman" pitchFamily="18" charset="0"/>
              </a:rPr>
              <a:t>3</a:t>
            </a:r>
            <a:r>
              <a:rPr kumimoji="1" lang="en-US" altLang="zh-CN" sz="2000" b="1">
                <a:latin typeface="Times New Roman" pitchFamily="18" charset="0"/>
              </a:rPr>
              <a:t>=(5+3) MOD 11=8    </a:t>
            </a:r>
            <a:r>
              <a:rPr kumimoji="1" lang="zh-CN" altLang="zh-CN" sz="2000" b="1">
                <a:latin typeface="Times New Roman" pitchFamily="18" charset="0"/>
              </a:rPr>
              <a:t>不冲突 </a:t>
            </a:r>
            <a:endParaRPr kumimoji="1" lang="zh-CN" altLang="en-US" sz="2000" b="1">
              <a:latin typeface="Times New Roman" pitchFamily="18" charset="0"/>
            </a:endParaRPr>
          </a:p>
        </p:txBody>
      </p:sp>
      <p:sp>
        <p:nvSpPr>
          <p:cNvPr id="29716" name="Text Box 20"/>
          <p:cNvSpPr txBox="1">
            <a:spLocks noChangeArrowheads="1"/>
          </p:cNvSpPr>
          <p:nvPr/>
        </p:nvSpPr>
        <p:spPr bwMode="auto">
          <a:xfrm>
            <a:off x="6314440" y="242644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solidFill>
                  <a:srgbClr val="0066FF"/>
                </a:solidFill>
                <a:latin typeface="Times New Roman" pitchFamily="18" charset="0"/>
              </a:rPr>
              <a:t>38</a:t>
            </a:r>
            <a:endParaRPr kumimoji="1" lang="en-US" altLang="zh-CN" sz="2000" b="1">
              <a:latin typeface="Times New Roman" pitchFamily="18" charset="0"/>
            </a:endParaRPr>
          </a:p>
        </p:txBody>
      </p:sp>
      <p:sp>
        <p:nvSpPr>
          <p:cNvPr id="29717" name="Text Box 21"/>
          <p:cNvSpPr txBox="1">
            <a:spLocks noChangeArrowheads="1"/>
          </p:cNvSpPr>
          <p:nvPr/>
        </p:nvSpPr>
        <p:spPr bwMode="auto">
          <a:xfrm>
            <a:off x="3247391" y="4466377"/>
            <a:ext cx="4038541" cy="11387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a:t>
            </a:r>
            <a:r>
              <a:rPr kumimoji="1" lang="en-US" altLang="zh-CN" sz="2000" b="1">
                <a:solidFill>
                  <a:schemeClr val="folHlink"/>
                </a:solidFill>
                <a:latin typeface="Times New Roman" pitchFamily="18" charset="0"/>
              </a:rPr>
              <a:t>2</a:t>
            </a:r>
            <a:r>
              <a:rPr kumimoji="1" lang="en-US" altLang="zh-CN" sz="2000" b="1">
                <a:latin typeface="Times New Roman" pitchFamily="18" charset="0"/>
              </a:rPr>
              <a:t>)  H(38)=38 MOD 11=5      </a:t>
            </a:r>
            <a:r>
              <a:rPr kumimoji="1" lang="zh-CN" altLang="zh-CN" sz="2000" b="1">
                <a:latin typeface="Times New Roman" pitchFamily="18" charset="0"/>
              </a:rPr>
              <a:t>冲突</a:t>
            </a:r>
          </a:p>
          <a:p>
            <a:pPr eaLnBrk="1" hangingPunct="1"/>
            <a:r>
              <a:rPr kumimoji="1" lang="zh-CN" altLang="zh-CN" sz="2000" b="1">
                <a:latin typeface="Times New Roman" pitchFamily="18" charset="0"/>
              </a:rPr>
              <a:t>       </a:t>
            </a:r>
            <a:r>
              <a:rPr kumimoji="1" lang="en-US" altLang="zh-CN" sz="2000" b="1">
                <a:latin typeface="Times New Roman" pitchFamily="18" charset="0"/>
              </a:rPr>
              <a:t>H</a:t>
            </a:r>
            <a:r>
              <a:rPr kumimoji="1" lang="en-US" altLang="zh-CN" sz="1400" b="1">
                <a:latin typeface="Times New Roman" pitchFamily="18" charset="0"/>
              </a:rPr>
              <a:t>1</a:t>
            </a:r>
            <a:r>
              <a:rPr kumimoji="1" lang="en-US" altLang="zh-CN" sz="2000" b="1">
                <a:latin typeface="Times New Roman" pitchFamily="18" charset="0"/>
              </a:rPr>
              <a:t>=(5+1</a:t>
            </a:r>
            <a:r>
              <a:rPr kumimoji="1" lang="en-US" altLang="zh-CN" b="1">
                <a:latin typeface="Times New Roman" pitchFamily="18" charset="0"/>
                <a:sym typeface="Symbol" pitchFamily="18" charset="2"/>
              </a:rPr>
              <a:t>²</a:t>
            </a:r>
            <a:r>
              <a:rPr kumimoji="1" lang="en-US" altLang="zh-CN" sz="2000" b="1">
                <a:latin typeface="Times New Roman" pitchFamily="18" charset="0"/>
              </a:rPr>
              <a:t>) MOD 11=6    </a:t>
            </a:r>
            <a:r>
              <a:rPr kumimoji="1" lang="zh-CN" altLang="zh-CN" sz="2000" b="1">
                <a:latin typeface="Times New Roman" pitchFamily="18" charset="0"/>
              </a:rPr>
              <a:t>冲突</a:t>
            </a:r>
          </a:p>
          <a:p>
            <a:pPr eaLnBrk="1" hangingPunct="1"/>
            <a:r>
              <a:rPr kumimoji="1" lang="zh-CN" altLang="zh-CN" sz="2000" b="1">
                <a:latin typeface="Times New Roman" pitchFamily="18" charset="0"/>
              </a:rPr>
              <a:t>       </a:t>
            </a:r>
            <a:r>
              <a:rPr kumimoji="1" lang="en-US" altLang="zh-CN" sz="2000" b="1">
                <a:latin typeface="Times New Roman" pitchFamily="18" charset="0"/>
              </a:rPr>
              <a:t>H</a:t>
            </a:r>
            <a:r>
              <a:rPr kumimoji="1" lang="en-US" altLang="zh-CN" sz="1400" b="1">
                <a:latin typeface="Times New Roman" pitchFamily="18" charset="0"/>
              </a:rPr>
              <a:t>2</a:t>
            </a:r>
            <a:r>
              <a:rPr kumimoji="1" lang="en-US" altLang="zh-CN" sz="2000" b="1">
                <a:latin typeface="Times New Roman" pitchFamily="18" charset="0"/>
              </a:rPr>
              <a:t>=(5-1</a:t>
            </a:r>
            <a:r>
              <a:rPr kumimoji="1" lang="en-US" altLang="zh-CN" b="1">
                <a:latin typeface="Times New Roman" pitchFamily="18" charset="0"/>
                <a:sym typeface="Symbol" pitchFamily="18" charset="2"/>
              </a:rPr>
              <a:t>²</a:t>
            </a:r>
            <a:r>
              <a:rPr kumimoji="1" lang="en-US" altLang="zh-CN" sz="2000" b="1">
                <a:latin typeface="Times New Roman" pitchFamily="18" charset="0"/>
              </a:rPr>
              <a:t>) MOD 11=4     </a:t>
            </a:r>
            <a:r>
              <a:rPr kumimoji="1" lang="zh-CN" altLang="zh-CN" sz="2000" b="1">
                <a:latin typeface="Times New Roman" pitchFamily="18" charset="0"/>
              </a:rPr>
              <a:t>不冲突</a:t>
            </a:r>
          </a:p>
        </p:txBody>
      </p:sp>
      <p:sp>
        <p:nvSpPr>
          <p:cNvPr id="29718" name="Text Box 22"/>
          <p:cNvSpPr txBox="1">
            <a:spLocks noChangeArrowheads="1"/>
          </p:cNvSpPr>
          <p:nvPr/>
        </p:nvSpPr>
        <p:spPr bwMode="auto">
          <a:xfrm>
            <a:off x="4758690" y="2431202"/>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solidFill>
                  <a:schemeClr val="folHlink"/>
                </a:solidFill>
                <a:latin typeface="Times New Roman" pitchFamily="18" charset="0"/>
              </a:rPr>
              <a:t>38</a:t>
            </a:r>
            <a:endParaRPr kumimoji="1" lang="en-US" altLang="zh-CN" sz="2000" b="1">
              <a:latin typeface="Times New Roman" pitchFamily="18" charset="0"/>
            </a:endParaRPr>
          </a:p>
        </p:txBody>
      </p:sp>
      <p:sp>
        <p:nvSpPr>
          <p:cNvPr id="29719" name="Text Box 23"/>
          <p:cNvSpPr txBox="1">
            <a:spLocks noChangeArrowheads="1"/>
          </p:cNvSpPr>
          <p:nvPr/>
        </p:nvSpPr>
        <p:spPr bwMode="auto">
          <a:xfrm>
            <a:off x="3244215" y="5645890"/>
            <a:ext cx="3919538"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a:t>
            </a:r>
            <a:r>
              <a:rPr kumimoji="1" lang="en-US" altLang="zh-CN" sz="2000" b="1">
                <a:solidFill>
                  <a:srgbClr val="FF3300"/>
                </a:solidFill>
                <a:latin typeface="Times New Roman" pitchFamily="18" charset="0"/>
              </a:rPr>
              <a:t>3</a:t>
            </a:r>
            <a:r>
              <a:rPr kumimoji="1" lang="en-US" altLang="zh-CN" sz="2000" b="1">
                <a:latin typeface="Times New Roman" pitchFamily="18" charset="0"/>
              </a:rPr>
              <a:t>)  H(38)=38 MOD 11=5    </a:t>
            </a:r>
            <a:r>
              <a:rPr kumimoji="1" lang="zh-CN" altLang="zh-CN" sz="2000" b="1">
                <a:latin typeface="Times New Roman" pitchFamily="18" charset="0"/>
              </a:rPr>
              <a:t>冲突</a:t>
            </a:r>
            <a:endParaRPr kumimoji="1" lang="zh-CN" altLang="en-US" sz="2000" b="1">
              <a:latin typeface="Times New Roman" pitchFamily="18" charset="0"/>
            </a:endParaRPr>
          </a:p>
          <a:p>
            <a:pPr eaLnBrk="1" hangingPunct="1"/>
            <a:r>
              <a:rPr kumimoji="1" lang="zh-CN" altLang="en-US" sz="2000" b="1">
                <a:latin typeface="Times New Roman" pitchFamily="18" charset="0"/>
              </a:rPr>
              <a:t>      设伪随机数序列为</a:t>
            </a:r>
            <a:r>
              <a:rPr kumimoji="1" lang="en-US" altLang="zh-CN" sz="2000" b="1">
                <a:latin typeface="Times New Roman" pitchFamily="18" charset="0"/>
              </a:rPr>
              <a:t>9</a:t>
            </a:r>
            <a:r>
              <a:rPr kumimoji="1" lang="zh-CN" altLang="en-US" sz="2000" b="1">
                <a:latin typeface="Times New Roman" pitchFamily="18" charset="0"/>
              </a:rPr>
              <a:t>，则：</a:t>
            </a:r>
          </a:p>
          <a:p>
            <a:pPr eaLnBrk="1" hangingPunct="1"/>
            <a:r>
              <a:rPr kumimoji="1" lang="zh-CN" altLang="en-US" sz="2000" b="1">
                <a:latin typeface="Times New Roman" pitchFamily="18" charset="0"/>
              </a:rPr>
              <a:t>       </a:t>
            </a:r>
            <a:r>
              <a:rPr kumimoji="1" lang="en-US" altLang="zh-CN" sz="2000" b="1">
                <a:latin typeface="Times New Roman" pitchFamily="18" charset="0"/>
              </a:rPr>
              <a:t>H</a:t>
            </a:r>
            <a:r>
              <a:rPr kumimoji="1" lang="en-US" altLang="zh-CN" sz="1400" b="1">
                <a:latin typeface="Times New Roman" pitchFamily="18" charset="0"/>
              </a:rPr>
              <a:t>1</a:t>
            </a:r>
            <a:r>
              <a:rPr kumimoji="1" lang="en-US" altLang="zh-CN" sz="2000" b="1">
                <a:latin typeface="Times New Roman" pitchFamily="18" charset="0"/>
              </a:rPr>
              <a:t>=(5+9) MOD 11=3    </a:t>
            </a:r>
            <a:r>
              <a:rPr kumimoji="1" lang="zh-CN" altLang="zh-CN" sz="2000" b="1">
                <a:latin typeface="Times New Roman" pitchFamily="18" charset="0"/>
              </a:rPr>
              <a:t>不冲突</a:t>
            </a:r>
            <a:endParaRPr kumimoji="1" lang="zh-CN" altLang="en-US" sz="2000" b="1">
              <a:latin typeface="Times New Roman" pitchFamily="18" charset="0"/>
            </a:endParaRPr>
          </a:p>
        </p:txBody>
      </p:sp>
      <p:sp>
        <p:nvSpPr>
          <p:cNvPr id="29720" name="Text Box 24"/>
          <p:cNvSpPr txBox="1">
            <a:spLocks noChangeArrowheads="1"/>
          </p:cNvSpPr>
          <p:nvPr/>
        </p:nvSpPr>
        <p:spPr bwMode="auto">
          <a:xfrm>
            <a:off x="4368165" y="242009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solidFill>
                  <a:srgbClr val="FF3300"/>
                </a:solidFill>
                <a:latin typeface="Times New Roman" pitchFamily="18" charset="0"/>
              </a:rPr>
              <a:t>38</a:t>
            </a:r>
            <a:endParaRPr kumimoji="1" lang="en-US" altLang="zh-CN" sz="2000" b="1">
              <a:latin typeface="Times New Roman" pitchFamily="18" charset="0"/>
            </a:endParaRPr>
          </a:p>
        </p:txBody>
      </p:sp>
    </p:spTree>
    <p:extLst>
      <p:ext uri="{BB962C8B-B14F-4D97-AF65-F5344CB8AC3E}">
        <p14:creationId xmlns:p14="http://schemas.microsoft.com/office/powerpoint/2010/main" val="3526944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additive="base">
                                        <p:cTn id="7" dur="500" fill="hold"/>
                                        <p:tgtEl>
                                          <p:spTgt spid="29698"/>
                                        </p:tgtEl>
                                        <p:attrNameLst>
                                          <p:attrName>ppt_x</p:attrName>
                                        </p:attrNameLst>
                                      </p:cBhvr>
                                      <p:tavLst>
                                        <p:tav tm="0">
                                          <p:val>
                                            <p:strVal val="0-#ppt_w/2"/>
                                          </p:val>
                                        </p:tav>
                                        <p:tav tm="100000">
                                          <p:val>
                                            <p:strVal val="#ppt_x"/>
                                          </p:val>
                                        </p:tav>
                                      </p:tavLst>
                                    </p:anim>
                                    <p:anim calcmode="lin" valueType="num">
                                      <p:cBhvr additive="base">
                                        <p:cTn id="8" dur="500" fill="hold"/>
                                        <p:tgtEl>
                                          <p:spTgt spid="2969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9721"/>
                                        </p:tgtEl>
                                        <p:attrNameLst>
                                          <p:attrName>style.visibility</p:attrName>
                                        </p:attrNameLst>
                                      </p:cBhvr>
                                      <p:to>
                                        <p:strVal val="visible"/>
                                      </p:to>
                                    </p:set>
                                    <p:anim calcmode="lin" valueType="num">
                                      <p:cBhvr additive="base">
                                        <p:cTn id="13" dur="500" fill="hold"/>
                                        <p:tgtEl>
                                          <p:spTgt spid="29721"/>
                                        </p:tgtEl>
                                        <p:attrNameLst>
                                          <p:attrName>ppt_x</p:attrName>
                                        </p:attrNameLst>
                                      </p:cBhvr>
                                      <p:tavLst>
                                        <p:tav tm="0">
                                          <p:val>
                                            <p:strVal val="0-#ppt_w/2"/>
                                          </p:val>
                                        </p:tav>
                                        <p:tav tm="100000">
                                          <p:val>
                                            <p:strVal val="#ppt_x"/>
                                          </p:val>
                                        </p:tav>
                                      </p:tavLst>
                                    </p:anim>
                                    <p:anim calcmode="lin" valueType="num">
                                      <p:cBhvr additive="base">
                                        <p:cTn id="14" dur="500" fill="hold"/>
                                        <p:tgtEl>
                                          <p:spTgt spid="2972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715">
                                            <p:txEl>
                                              <p:pRg st="0" end="0"/>
                                            </p:txEl>
                                          </p:spTgt>
                                        </p:tgtEl>
                                        <p:attrNameLst>
                                          <p:attrName>style.visibility</p:attrName>
                                        </p:attrNameLst>
                                      </p:cBhvr>
                                      <p:to>
                                        <p:strVal val="visible"/>
                                      </p:to>
                                    </p:set>
                                    <p:anim calcmode="lin" valueType="num">
                                      <p:cBhvr additive="base">
                                        <p:cTn id="19" dur="500" fill="hold"/>
                                        <p:tgtEl>
                                          <p:spTgt spid="29715">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71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715">
                                            <p:txEl>
                                              <p:pRg st="1" end="1"/>
                                            </p:txEl>
                                          </p:spTgt>
                                        </p:tgtEl>
                                        <p:attrNameLst>
                                          <p:attrName>style.visibility</p:attrName>
                                        </p:attrNameLst>
                                      </p:cBhvr>
                                      <p:to>
                                        <p:strVal val="visible"/>
                                      </p:to>
                                    </p:set>
                                    <p:anim calcmode="lin" valueType="num">
                                      <p:cBhvr additive="base">
                                        <p:cTn id="25" dur="500" fill="hold"/>
                                        <p:tgtEl>
                                          <p:spTgt spid="29715">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71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715">
                                            <p:txEl>
                                              <p:pRg st="2" end="2"/>
                                            </p:txEl>
                                          </p:spTgt>
                                        </p:tgtEl>
                                        <p:attrNameLst>
                                          <p:attrName>style.visibility</p:attrName>
                                        </p:attrNameLst>
                                      </p:cBhvr>
                                      <p:to>
                                        <p:strVal val="visible"/>
                                      </p:to>
                                    </p:set>
                                    <p:anim calcmode="lin" valueType="num">
                                      <p:cBhvr additive="base">
                                        <p:cTn id="31" dur="500" fill="hold"/>
                                        <p:tgtEl>
                                          <p:spTgt spid="29715">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71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9715">
                                            <p:txEl>
                                              <p:pRg st="3" end="3"/>
                                            </p:txEl>
                                          </p:spTgt>
                                        </p:tgtEl>
                                        <p:attrNameLst>
                                          <p:attrName>style.visibility</p:attrName>
                                        </p:attrNameLst>
                                      </p:cBhvr>
                                      <p:to>
                                        <p:strVal val="visible"/>
                                      </p:to>
                                    </p:set>
                                    <p:anim calcmode="lin" valueType="num">
                                      <p:cBhvr additive="base">
                                        <p:cTn id="37" dur="500" fill="hold"/>
                                        <p:tgtEl>
                                          <p:spTgt spid="29715">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971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9716"/>
                                        </p:tgtEl>
                                        <p:attrNameLst>
                                          <p:attrName>style.visibility</p:attrName>
                                        </p:attrNameLst>
                                      </p:cBhvr>
                                      <p:to>
                                        <p:strVal val="visible"/>
                                      </p:to>
                                    </p:set>
                                    <p:anim calcmode="lin" valueType="num">
                                      <p:cBhvr additive="base">
                                        <p:cTn id="43" dur="500" fill="hold"/>
                                        <p:tgtEl>
                                          <p:spTgt spid="29716"/>
                                        </p:tgtEl>
                                        <p:attrNameLst>
                                          <p:attrName>ppt_x</p:attrName>
                                        </p:attrNameLst>
                                      </p:cBhvr>
                                      <p:tavLst>
                                        <p:tav tm="0">
                                          <p:val>
                                            <p:strVal val="0-#ppt_w/2"/>
                                          </p:val>
                                        </p:tav>
                                        <p:tav tm="100000">
                                          <p:val>
                                            <p:strVal val="#ppt_x"/>
                                          </p:val>
                                        </p:tav>
                                      </p:tavLst>
                                    </p:anim>
                                    <p:anim calcmode="lin" valueType="num">
                                      <p:cBhvr additive="base">
                                        <p:cTn id="44" dur="500" fill="hold"/>
                                        <p:tgtEl>
                                          <p:spTgt spid="2971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9717">
                                            <p:txEl>
                                              <p:pRg st="0" end="0"/>
                                            </p:txEl>
                                          </p:spTgt>
                                        </p:tgtEl>
                                        <p:attrNameLst>
                                          <p:attrName>style.visibility</p:attrName>
                                        </p:attrNameLst>
                                      </p:cBhvr>
                                      <p:to>
                                        <p:strVal val="visible"/>
                                      </p:to>
                                    </p:set>
                                    <p:anim calcmode="lin" valueType="num">
                                      <p:cBhvr additive="base">
                                        <p:cTn id="49" dur="500" fill="hold"/>
                                        <p:tgtEl>
                                          <p:spTgt spid="29717">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971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9717">
                                            <p:txEl>
                                              <p:pRg st="1" end="1"/>
                                            </p:txEl>
                                          </p:spTgt>
                                        </p:tgtEl>
                                        <p:attrNameLst>
                                          <p:attrName>style.visibility</p:attrName>
                                        </p:attrNameLst>
                                      </p:cBhvr>
                                      <p:to>
                                        <p:strVal val="visible"/>
                                      </p:to>
                                    </p:set>
                                    <p:anim calcmode="lin" valueType="num">
                                      <p:cBhvr additive="base">
                                        <p:cTn id="55" dur="500" fill="hold"/>
                                        <p:tgtEl>
                                          <p:spTgt spid="29717">
                                            <p:txEl>
                                              <p:pRg st="1" end="1"/>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971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9717">
                                            <p:txEl>
                                              <p:pRg st="2" end="2"/>
                                            </p:txEl>
                                          </p:spTgt>
                                        </p:tgtEl>
                                        <p:attrNameLst>
                                          <p:attrName>style.visibility</p:attrName>
                                        </p:attrNameLst>
                                      </p:cBhvr>
                                      <p:to>
                                        <p:strVal val="visible"/>
                                      </p:to>
                                    </p:set>
                                    <p:anim calcmode="lin" valueType="num">
                                      <p:cBhvr additive="base">
                                        <p:cTn id="61" dur="500" fill="hold"/>
                                        <p:tgtEl>
                                          <p:spTgt spid="29717">
                                            <p:txEl>
                                              <p:pRg st="2" end="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971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2" name="WHOOSH.WAV"/>
                                        </p:tgtEl>
                                      </p:cMediaNode>
                                    </p:audio>
                                  </p:sub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9718"/>
                                        </p:tgtEl>
                                        <p:attrNameLst>
                                          <p:attrName>style.visibility</p:attrName>
                                        </p:attrNameLst>
                                      </p:cBhvr>
                                      <p:to>
                                        <p:strVal val="visible"/>
                                      </p:to>
                                    </p:set>
                                    <p:anim calcmode="lin" valueType="num">
                                      <p:cBhvr additive="base">
                                        <p:cTn id="67" dur="500" fill="hold"/>
                                        <p:tgtEl>
                                          <p:spTgt spid="29718"/>
                                        </p:tgtEl>
                                        <p:attrNameLst>
                                          <p:attrName>ppt_x</p:attrName>
                                        </p:attrNameLst>
                                      </p:cBhvr>
                                      <p:tavLst>
                                        <p:tav tm="0">
                                          <p:val>
                                            <p:strVal val="0-#ppt_w/2"/>
                                          </p:val>
                                        </p:tav>
                                        <p:tav tm="100000">
                                          <p:val>
                                            <p:strVal val="#ppt_x"/>
                                          </p:val>
                                        </p:tav>
                                      </p:tavLst>
                                    </p:anim>
                                    <p:anim calcmode="lin" valueType="num">
                                      <p:cBhvr additive="base">
                                        <p:cTn id="68" dur="500" fill="hold"/>
                                        <p:tgtEl>
                                          <p:spTgt spid="29718"/>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9719">
                                            <p:txEl>
                                              <p:pRg st="0" end="0"/>
                                            </p:txEl>
                                          </p:spTgt>
                                        </p:tgtEl>
                                        <p:attrNameLst>
                                          <p:attrName>style.visibility</p:attrName>
                                        </p:attrNameLst>
                                      </p:cBhvr>
                                      <p:to>
                                        <p:strVal val="visible"/>
                                      </p:to>
                                    </p:set>
                                    <p:anim calcmode="lin" valueType="num">
                                      <p:cBhvr additive="base">
                                        <p:cTn id="73" dur="500" fill="hold"/>
                                        <p:tgtEl>
                                          <p:spTgt spid="29719">
                                            <p:txEl>
                                              <p:pRg st="0" end="0"/>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2971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1"/>
                                            </p:cond>
                                          </p:stCondLst>
                                          <p:endCondLst>
                                            <p:cond evt="onStopAudio" delay="0">
                                              <p:tgtEl>
                                                <p:sldTgt/>
                                              </p:tgtEl>
                                            </p:cond>
                                          </p:endCondLst>
                                        </p:cTn>
                                        <p:tgtEl>
                                          <p:sndTgt r:embed="rId2" name="WHOOSH.WAV"/>
                                        </p:tgtEl>
                                      </p:cMediaNode>
                                    </p:audio>
                                  </p:sub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9719">
                                            <p:txEl>
                                              <p:pRg st="1" end="1"/>
                                            </p:txEl>
                                          </p:spTgt>
                                        </p:tgtEl>
                                        <p:attrNameLst>
                                          <p:attrName>style.visibility</p:attrName>
                                        </p:attrNameLst>
                                      </p:cBhvr>
                                      <p:to>
                                        <p:strVal val="visible"/>
                                      </p:to>
                                    </p:set>
                                    <p:anim calcmode="lin" valueType="num">
                                      <p:cBhvr additive="base">
                                        <p:cTn id="79" dur="500" fill="hold"/>
                                        <p:tgtEl>
                                          <p:spTgt spid="29719">
                                            <p:txEl>
                                              <p:pRg st="1" end="1"/>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2971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7"/>
                                            </p:cond>
                                          </p:stCondLst>
                                          <p:endCondLst>
                                            <p:cond evt="onStopAudio" delay="0">
                                              <p:tgtEl>
                                                <p:sldTgt/>
                                              </p:tgtEl>
                                            </p:cond>
                                          </p:endCondLst>
                                        </p:cTn>
                                        <p:tgtEl>
                                          <p:sndTgt r:embed="rId2" name="WHOOSH.WAV"/>
                                        </p:tgtEl>
                                      </p:cMediaNode>
                                    </p:audio>
                                  </p:sub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9719">
                                            <p:txEl>
                                              <p:pRg st="2" end="2"/>
                                            </p:txEl>
                                          </p:spTgt>
                                        </p:tgtEl>
                                        <p:attrNameLst>
                                          <p:attrName>style.visibility</p:attrName>
                                        </p:attrNameLst>
                                      </p:cBhvr>
                                      <p:to>
                                        <p:strVal val="visible"/>
                                      </p:to>
                                    </p:set>
                                    <p:anim calcmode="lin" valueType="num">
                                      <p:cBhvr additive="base">
                                        <p:cTn id="85" dur="500" fill="hold"/>
                                        <p:tgtEl>
                                          <p:spTgt spid="29719">
                                            <p:txEl>
                                              <p:pRg st="2" end="2"/>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2971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83"/>
                                            </p:cond>
                                          </p:stCondLst>
                                          <p:endCondLst>
                                            <p:cond evt="onStopAudio" delay="0">
                                              <p:tgtEl>
                                                <p:sldTgt/>
                                              </p:tgtEl>
                                            </p:cond>
                                          </p:endCondLst>
                                        </p:cTn>
                                        <p:tgtEl>
                                          <p:sndTgt r:embed="rId2" name="WHOOSH.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29720"/>
                                        </p:tgtEl>
                                        <p:attrNameLst>
                                          <p:attrName>style.visibility</p:attrName>
                                        </p:attrNameLst>
                                      </p:cBhvr>
                                      <p:to>
                                        <p:strVal val="visible"/>
                                      </p:to>
                                    </p:set>
                                    <p:anim calcmode="lin" valueType="num">
                                      <p:cBhvr additive="base">
                                        <p:cTn id="91" dur="500" fill="hold"/>
                                        <p:tgtEl>
                                          <p:spTgt spid="29720"/>
                                        </p:tgtEl>
                                        <p:attrNameLst>
                                          <p:attrName>ppt_x</p:attrName>
                                        </p:attrNameLst>
                                      </p:cBhvr>
                                      <p:tavLst>
                                        <p:tav tm="0">
                                          <p:val>
                                            <p:strVal val="0-#ppt_w/2"/>
                                          </p:val>
                                        </p:tav>
                                        <p:tav tm="100000">
                                          <p:val>
                                            <p:strVal val="#ppt_x"/>
                                          </p:val>
                                        </p:tav>
                                      </p:tavLst>
                                    </p:anim>
                                    <p:anim calcmode="lin" valueType="num">
                                      <p:cBhvr additive="base">
                                        <p:cTn id="92" dur="500" fill="hold"/>
                                        <p:tgtEl>
                                          <p:spTgt spid="297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715" grpId="0" build="p" autoUpdateAnimBg="0"/>
      <p:bldP spid="29716" grpId="0" autoUpdateAnimBg="0"/>
      <p:bldP spid="29717" grpId="0" build="p" autoUpdateAnimBg="0"/>
      <p:bldP spid="29718" grpId="0" autoUpdateAnimBg="0"/>
      <p:bldP spid="29719" grpId="0" build="p" autoUpdateAnimBg="0"/>
      <p:bldP spid="29720" grpId="0"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26592" y="1385560"/>
            <a:ext cx="2476960" cy="107721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defPPr>
              <a:defRPr lang="zh-CN"/>
            </a:defPPr>
            <a:lvl1pPr marL="457200" indent="-457200">
              <a:defRPr kumimoji="1" sz="3200">
                <a:solidFill>
                  <a:srgbClr val="0070C0"/>
                </a:solidFill>
                <a:latin typeface="微软雅黑" panose="020B0503020204020204" pitchFamily="34" charset="-122"/>
                <a:ea typeface="微软雅黑" panose="020B0503020204020204" pitchFamily="34" charset="-122"/>
              </a:defRPr>
            </a:lvl1pPr>
          </a:lstStyle>
          <a:p>
            <a:pPr defTabSz="914400">
              <a:defRPr/>
            </a:pPr>
            <a:r>
              <a:rPr lang="en-US" altLang="zh-CN" dirty="0"/>
              <a:t>2</a:t>
            </a:r>
            <a:r>
              <a:rPr lang="zh-CN" altLang="en-US" dirty="0"/>
              <a:t>）再哈希法</a:t>
            </a:r>
          </a:p>
          <a:p>
            <a:pPr defTabSz="914400">
              <a:defRPr/>
            </a:pPr>
            <a:endParaRPr lang="zh-CN" altLang="en-US" dirty="0"/>
          </a:p>
        </p:txBody>
      </p:sp>
      <p:sp>
        <p:nvSpPr>
          <p:cNvPr id="3" name="矩形 2"/>
          <p:cNvSpPr/>
          <p:nvPr/>
        </p:nvSpPr>
        <p:spPr>
          <a:xfrm>
            <a:off x="1926592" y="2300574"/>
            <a:ext cx="8512807" cy="2862322"/>
          </a:xfrm>
          <a:prstGeom prst="rect">
            <a:avLst/>
          </a:prstGeom>
        </p:spPr>
        <p:txBody>
          <a:bodyPr wrap="square">
            <a:spAutoFit/>
          </a:bodyPr>
          <a:lstStyle/>
          <a:p>
            <a:pPr defTabSz="914400">
              <a:lnSpc>
                <a:spcPct val="150000"/>
              </a:lnSpc>
              <a:defRPr/>
            </a:pPr>
            <a:r>
              <a:rPr kumimoji="1" lang="zh-CN" altLang="en-US" dirty="0">
                <a:solidFill>
                  <a:prstClr val="black"/>
                </a:solidFill>
                <a:latin typeface="微软雅黑" panose="020B0503020204020204" pitchFamily="34" charset="-122"/>
                <a:ea typeface="微软雅黑" panose="020B0503020204020204" pitchFamily="34" charset="-122"/>
              </a:rPr>
              <a:t>将</a:t>
            </a:r>
            <a:r>
              <a:rPr kumimoji="1" lang="en-US" altLang="zh-CN" dirty="0">
                <a:solidFill>
                  <a:prstClr val="black"/>
                </a:solidFill>
                <a:latin typeface="微软雅黑" panose="020B0503020204020204" pitchFamily="34" charset="-122"/>
                <a:ea typeface="微软雅黑" panose="020B0503020204020204" pitchFamily="34" charset="-122"/>
              </a:rPr>
              <a:t>n</a:t>
            </a:r>
            <a:r>
              <a:rPr kumimoji="1" lang="zh-CN" altLang="en-US" dirty="0">
                <a:solidFill>
                  <a:prstClr val="black"/>
                </a:solidFill>
                <a:latin typeface="微软雅黑" panose="020B0503020204020204" pitchFamily="34" charset="-122"/>
                <a:ea typeface="微软雅黑" panose="020B0503020204020204" pitchFamily="34" charset="-122"/>
              </a:rPr>
              <a:t>个不同哈希函数排成一个序列</a:t>
            </a:r>
            <a:r>
              <a:rPr kumimoji="1" lang="en-US" altLang="zh-CN" dirty="0">
                <a:solidFill>
                  <a:prstClr val="black"/>
                </a:solidFill>
                <a:latin typeface="微软雅黑" panose="020B0503020204020204" pitchFamily="34" charset="-122"/>
                <a:ea typeface="微软雅黑" panose="020B0503020204020204" pitchFamily="34" charset="-122"/>
              </a:rPr>
              <a:t>, </a:t>
            </a:r>
            <a:r>
              <a:rPr kumimoji="1" lang="zh-CN" altLang="en-US" dirty="0">
                <a:solidFill>
                  <a:prstClr val="black"/>
                </a:solidFill>
                <a:latin typeface="微软雅黑" panose="020B0503020204020204" pitchFamily="34" charset="-122"/>
                <a:ea typeface="微软雅黑" panose="020B0503020204020204" pitchFamily="34" charset="-122"/>
              </a:rPr>
              <a:t>当发生冲突时</a:t>
            </a:r>
            <a:r>
              <a:rPr kumimoji="1" lang="en-US" altLang="zh-CN" dirty="0">
                <a:solidFill>
                  <a:prstClr val="black"/>
                </a:solidFill>
                <a:latin typeface="微软雅黑" panose="020B0503020204020204" pitchFamily="34" charset="-122"/>
                <a:ea typeface="微软雅黑" panose="020B0503020204020204" pitchFamily="34" charset="-122"/>
              </a:rPr>
              <a:t>, </a:t>
            </a:r>
            <a:r>
              <a:rPr kumimoji="1" lang="zh-CN" altLang="en-US" dirty="0">
                <a:solidFill>
                  <a:prstClr val="black"/>
                </a:solidFill>
                <a:latin typeface="微软雅黑" panose="020B0503020204020204" pitchFamily="34" charset="-122"/>
                <a:ea typeface="微软雅黑" panose="020B0503020204020204" pitchFamily="34" charset="-122"/>
              </a:rPr>
              <a:t>由</a:t>
            </a:r>
            <a:r>
              <a:rPr kumimoji="1" lang="en-US" altLang="zh-CN" dirty="0" err="1">
                <a:solidFill>
                  <a:prstClr val="black"/>
                </a:solidFill>
                <a:latin typeface="微软雅黑" panose="020B0503020204020204" pitchFamily="34" charset="-122"/>
                <a:ea typeface="微软雅黑" panose="020B0503020204020204" pitchFamily="34" charset="-122"/>
              </a:rPr>
              <a:t>RHi</a:t>
            </a:r>
            <a:r>
              <a:rPr kumimoji="1" lang="zh-CN" altLang="en-US" dirty="0">
                <a:solidFill>
                  <a:prstClr val="black"/>
                </a:solidFill>
                <a:latin typeface="微软雅黑" panose="020B0503020204020204" pitchFamily="34" charset="-122"/>
                <a:ea typeface="微软雅黑" panose="020B0503020204020204" pitchFamily="34" charset="-122"/>
              </a:rPr>
              <a:t>确定第</a:t>
            </a:r>
            <a:r>
              <a:rPr kumimoji="1" lang="en-US" altLang="zh-CN" dirty="0" err="1">
                <a:solidFill>
                  <a:prstClr val="black"/>
                </a:solidFill>
                <a:latin typeface="微软雅黑" panose="020B0503020204020204" pitchFamily="34" charset="-122"/>
                <a:ea typeface="微软雅黑" panose="020B0503020204020204" pitchFamily="34" charset="-122"/>
              </a:rPr>
              <a:t>i</a:t>
            </a:r>
            <a:r>
              <a:rPr kumimoji="1" lang="zh-CN" altLang="en-US" dirty="0">
                <a:solidFill>
                  <a:prstClr val="black"/>
                </a:solidFill>
                <a:latin typeface="微软雅黑" panose="020B0503020204020204" pitchFamily="34" charset="-122"/>
                <a:ea typeface="微软雅黑" panose="020B0503020204020204" pitchFamily="34" charset="-122"/>
              </a:rPr>
              <a:t>次冲突的地址</a:t>
            </a:r>
            <a:r>
              <a:rPr kumimoji="1" lang="en-US" altLang="zh-CN" dirty="0">
                <a:solidFill>
                  <a:prstClr val="black"/>
                </a:solidFill>
                <a:latin typeface="微软雅黑" panose="020B0503020204020204" pitchFamily="34" charset="-122"/>
                <a:ea typeface="微软雅黑" panose="020B0503020204020204" pitchFamily="34" charset="-122"/>
              </a:rPr>
              <a:t>Hi</a:t>
            </a:r>
            <a:r>
              <a:rPr kumimoji="1" lang="zh-CN" altLang="en-US" dirty="0">
                <a:solidFill>
                  <a:prstClr val="black"/>
                </a:solidFill>
                <a:latin typeface="微软雅黑" panose="020B0503020204020204" pitchFamily="34" charset="-122"/>
                <a:ea typeface="微软雅黑" panose="020B0503020204020204" pitchFamily="34" charset="-122"/>
              </a:rPr>
              <a:t>。即：</a:t>
            </a:r>
          </a:p>
          <a:p>
            <a:pPr defTabSz="914400">
              <a:lnSpc>
                <a:spcPct val="150000"/>
              </a:lnSpc>
              <a:defRPr/>
            </a:pPr>
            <a:r>
              <a:rPr kumimoji="1" lang="en-US" altLang="zh-CN" dirty="0">
                <a:solidFill>
                  <a:srgbClr val="0070C0"/>
                </a:solidFill>
                <a:latin typeface="微软雅黑" panose="020B0503020204020204" pitchFamily="34" charset="-122"/>
                <a:ea typeface="微软雅黑" panose="020B0503020204020204" pitchFamily="34" charset="-122"/>
              </a:rPr>
              <a:t>        Hi =</a:t>
            </a:r>
            <a:r>
              <a:rPr kumimoji="1" lang="en-US" altLang="zh-CN" dirty="0" err="1">
                <a:solidFill>
                  <a:srgbClr val="0070C0"/>
                </a:solidFill>
                <a:latin typeface="微软雅黑" panose="020B0503020204020204" pitchFamily="34" charset="-122"/>
                <a:ea typeface="微软雅黑" panose="020B0503020204020204" pitchFamily="34" charset="-122"/>
              </a:rPr>
              <a:t>RHi</a:t>
            </a:r>
            <a:r>
              <a:rPr kumimoji="1" lang="en-US" altLang="zh-CN" dirty="0">
                <a:solidFill>
                  <a:srgbClr val="0070C0"/>
                </a:solidFill>
                <a:latin typeface="微软雅黑" panose="020B0503020204020204" pitchFamily="34" charset="-122"/>
                <a:ea typeface="微软雅黑" panose="020B0503020204020204" pitchFamily="34" charset="-122"/>
              </a:rPr>
              <a:t> (key)  </a:t>
            </a:r>
            <a:r>
              <a:rPr kumimoji="1" lang="en-US" altLang="zh-CN" dirty="0" err="1">
                <a:solidFill>
                  <a:srgbClr val="0070C0"/>
                </a:solidFill>
                <a:latin typeface="微软雅黑" panose="020B0503020204020204" pitchFamily="34" charset="-122"/>
                <a:ea typeface="微软雅黑" panose="020B0503020204020204" pitchFamily="34" charset="-122"/>
              </a:rPr>
              <a:t>i</a:t>
            </a:r>
            <a:r>
              <a:rPr kumimoji="1" lang="en-US" altLang="zh-CN" dirty="0">
                <a:solidFill>
                  <a:srgbClr val="0070C0"/>
                </a:solidFill>
                <a:latin typeface="微软雅黑" panose="020B0503020204020204" pitchFamily="34" charset="-122"/>
                <a:ea typeface="微软雅黑" panose="020B0503020204020204" pitchFamily="34" charset="-122"/>
              </a:rPr>
              <a:t>=1, 2, …, n</a:t>
            </a:r>
            <a:endParaRPr kumimoji="1" lang="en-US" altLang="zh-CN"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defTabSz="914400">
              <a:lnSpc>
                <a:spcPct val="150000"/>
              </a:lnSpc>
              <a:defRPr/>
            </a:pPr>
            <a:r>
              <a:rPr kumimoji="1" lang="zh-CN" altLang="en-US"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其中：</a:t>
            </a:r>
            <a:r>
              <a:rPr kumimoji="1" lang="en-US" altLang="zh-CN" dirty="0" err="1">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RHi</a:t>
            </a:r>
            <a:r>
              <a:rPr kumimoji="1" lang="en-US" altLang="zh-CN"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zh-CN" altLang="en-US"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为不同哈希函数</a:t>
            </a:r>
          </a:p>
          <a:p>
            <a:pPr defTabSz="914400">
              <a:lnSpc>
                <a:spcPct val="150000"/>
              </a:lnSpc>
              <a:defRPr/>
            </a:pPr>
            <a:r>
              <a:rPr kumimoji="1" lang="zh-CN" altLang="en-US" dirty="0">
                <a:solidFill>
                  <a:prstClr val="black"/>
                </a:solidFill>
                <a:latin typeface="微软雅黑" panose="020B0503020204020204" pitchFamily="34" charset="-122"/>
                <a:ea typeface="微软雅黑" panose="020B0503020204020204" pitchFamily="34" charset="-122"/>
              </a:rPr>
              <a:t>这种方法不会产生“聚类”，但会增加计算时间。</a:t>
            </a:r>
            <a:endParaRPr kumimoji="1" lang="en-US" altLang="zh-CN"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789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Grp="1" noChangeArrowheads="1"/>
          </p:cNvSpPr>
          <p:nvPr>
            <p:ph type="sldNum" sz="quarter" idx="12"/>
          </p:nvPr>
        </p:nvSpPr>
        <p:spPr>
          <a:xfrm>
            <a:off x="6457950" y="6356351"/>
            <a:ext cx="2057400" cy="365125"/>
          </a:xfrm>
          <a:ln/>
        </p:spPr>
        <p:txBody>
          <a:bodyPr/>
          <a:lstStyle/>
          <a:p>
            <a:pPr defTabSz="914400">
              <a:defRPr/>
            </a:pPr>
            <a:fld id="{7F7E39C6-6711-49C5-BCEE-3C51FC1C432D}" type="slidenum">
              <a:rPr lang="en-US" altLang="zh-CN">
                <a:solidFill>
                  <a:prstClr val="black">
                    <a:tint val="75000"/>
                  </a:prstClr>
                </a:solidFill>
              </a:rPr>
              <a:pPr defTabSz="914400">
                <a:defRPr/>
              </a:pPr>
              <a:t>192</a:t>
            </a:fld>
            <a:endParaRPr lang="en-US" altLang="zh-CN">
              <a:solidFill>
                <a:prstClr val="black">
                  <a:tint val="75000"/>
                </a:prstClr>
              </a:solidFill>
            </a:endParaRPr>
          </a:p>
        </p:txBody>
      </p:sp>
      <p:sp>
        <p:nvSpPr>
          <p:cNvPr id="3" name="Text Box 2"/>
          <p:cNvSpPr txBox="1">
            <a:spLocks noChangeArrowheads="1"/>
          </p:cNvSpPr>
          <p:nvPr/>
        </p:nvSpPr>
        <p:spPr bwMode="auto">
          <a:xfrm>
            <a:off x="1748299" y="1751946"/>
            <a:ext cx="736988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190500" eaLnBrk="0" hangingPunct="0">
              <a:defRPr>
                <a:solidFill>
                  <a:schemeClr val="tx1"/>
                </a:solidFill>
                <a:latin typeface="Arial" panose="020B0604020202020204" pitchFamily="34" charset="0"/>
                <a:ea typeface="宋体" panose="02010600030101010101" pitchFamily="2" charset="-122"/>
              </a:defRPr>
            </a:lvl2pPr>
            <a:lvl3pPr marL="381000"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2" defTabSz="914400" eaLnBrk="1" hangingPunct="1">
              <a:lnSpc>
                <a:spcPct val="120000"/>
              </a:lnSpc>
              <a:defRPr/>
            </a:pPr>
            <a:r>
              <a:rPr kumimoji="1" lang="zh-CN" altLang="en-US" dirty="0">
                <a:solidFill>
                  <a:prstClr val="black"/>
                </a:solidFill>
                <a:latin typeface="微软雅黑" panose="020B0503020204020204" pitchFamily="34" charset="-122"/>
                <a:ea typeface="微软雅黑" panose="020B0503020204020204" pitchFamily="34" charset="-122"/>
              </a:rPr>
              <a:t>将所有哈希地址相同的记录都链接在同一链表中。       </a:t>
            </a:r>
          </a:p>
        </p:txBody>
      </p:sp>
      <p:grpSp>
        <p:nvGrpSpPr>
          <p:cNvPr id="4" name="Group 4"/>
          <p:cNvGrpSpPr>
            <a:grpSpLocks/>
          </p:cNvGrpSpPr>
          <p:nvPr/>
        </p:nvGrpSpPr>
        <p:grpSpPr bwMode="auto">
          <a:xfrm>
            <a:off x="2832918" y="2667000"/>
            <a:ext cx="685800" cy="3429000"/>
            <a:chOff x="672" y="1200"/>
            <a:chExt cx="576" cy="2880"/>
          </a:xfrm>
        </p:grpSpPr>
        <p:sp>
          <p:nvSpPr>
            <p:cNvPr id="5" name="Rectangle 5"/>
            <p:cNvSpPr>
              <a:spLocks noChangeArrowheads="1"/>
            </p:cNvSpPr>
            <p:nvPr/>
          </p:nvSpPr>
          <p:spPr bwMode="auto">
            <a:xfrm>
              <a:off x="960" y="1200"/>
              <a:ext cx="288" cy="288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6" name="Line 6"/>
            <p:cNvSpPr>
              <a:spLocks noChangeShapeType="1"/>
            </p:cNvSpPr>
            <p:nvPr/>
          </p:nvSpPr>
          <p:spPr bwMode="auto">
            <a:xfrm>
              <a:off x="960" y="1632"/>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7" name="Line 7"/>
            <p:cNvSpPr>
              <a:spLocks noChangeShapeType="1"/>
            </p:cNvSpPr>
            <p:nvPr/>
          </p:nvSpPr>
          <p:spPr bwMode="auto">
            <a:xfrm>
              <a:off x="960" y="2016"/>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8" name="Line 8"/>
            <p:cNvSpPr>
              <a:spLocks noChangeShapeType="1"/>
            </p:cNvSpPr>
            <p:nvPr/>
          </p:nvSpPr>
          <p:spPr bwMode="auto">
            <a:xfrm>
              <a:off x="960" y="2400"/>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9" name="Line 9"/>
            <p:cNvSpPr>
              <a:spLocks noChangeShapeType="1"/>
            </p:cNvSpPr>
            <p:nvPr/>
          </p:nvSpPr>
          <p:spPr bwMode="auto">
            <a:xfrm>
              <a:off x="960" y="2784"/>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10" name="Line 10"/>
            <p:cNvSpPr>
              <a:spLocks noChangeShapeType="1"/>
            </p:cNvSpPr>
            <p:nvPr/>
          </p:nvSpPr>
          <p:spPr bwMode="auto">
            <a:xfrm>
              <a:off x="960" y="3216"/>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11" name="Line 11"/>
            <p:cNvSpPr>
              <a:spLocks noChangeShapeType="1"/>
            </p:cNvSpPr>
            <p:nvPr/>
          </p:nvSpPr>
          <p:spPr bwMode="auto">
            <a:xfrm>
              <a:off x="960" y="3648"/>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12" name="Text Box 12"/>
            <p:cNvSpPr txBox="1">
              <a:spLocks noChangeArrowheads="1"/>
            </p:cNvSpPr>
            <p:nvPr/>
          </p:nvSpPr>
          <p:spPr bwMode="auto">
            <a:xfrm>
              <a:off x="672" y="1233"/>
              <a:ext cx="336" cy="2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spcBef>
                  <a:spcPct val="50000"/>
                </a:spcBef>
                <a:defRPr/>
              </a:pPr>
              <a:r>
                <a:rPr kumimoji="1" lang="en-US" altLang="zh-CN" sz="2100">
                  <a:solidFill>
                    <a:srgbClr val="6600CC"/>
                  </a:solidFill>
                  <a:latin typeface="Times New Roman" panose="02020603050405020304" pitchFamily="18" charset="0"/>
                </a:rPr>
                <a:t>0</a:t>
              </a:r>
            </a:p>
            <a:p>
              <a:pPr defTabSz="914400">
                <a:spcBef>
                  <a:spcPct val="50000"/>
                </a:spcBef>
                <a:defRPr/>
              </a:pPr>
              <a:r>
                <a:rPr kumimoji="1" lang="en-US" altLang="zh-CN" sz="2100">
                  <a:solidFill>
                    <a:srgbClr val="6600CC"/>
                  </a:solidFill>
                  <a:latin typeface="Times New Roman" panose="02020603050405020304" pitchFamily="18" charset="0"/>
                </a:rPr>
                <a:t>1</a:t>
              </a:r>
            </a:p>
            <a:p>
              <a:pPr defTabSz="914400">
                <a:spcBef>
                  <a:spcPct val="50000"/>
                </a:spcBef>
                <a:defRPr/>
              </a:pPr>
              <a:r>
                <a:rPr kumimoji="1" lang="en-US" altLang="zh-CN" sz="2100">
                  <a:solidFill>
                    <a:srgbClr val="6600CC"/>
                  </a:solidFill>
                  <a:latin typeface="Times New Roman" panose="02020603050405020304" pitchFamily="18" charset="0"/>
                </a:rPr>
                <a:t>2</a:t>
              </a:r>
            </a:p>
            <a:p>
              <a:pPr defTabSz="914400">
                <a:spcBef>
                  <a:spcPct val="50000"/>
                </a:spcBef>
                <a:defRPr/>
              </a:pPr>
              <a:r>
                <a:rPr kumimoji="1" lang="en-US" altLang="zh-CN" sz="2100">
                  <a:solidFill>
                    <a:srgbClr val="6600CC"/>
                  </a:solidFill>
                  <a:latin typeface="Times New Roman" panose="02020603050405020304" pitchFamily="18" charset="0"/>
                </a:rPr>
                <a:t>3</a:t>
              </a:r>
            </a:p>
            <a:p>
              <a:pPr defTabSz="914400">
                <a:spcBef>
                  <a:spcPct val="50000"/>
                </a:spcBef>
                <a:defRPr/>
              </a:pPr>
              <a:r>
                <a:rPr kumimoji="1" lang="en-US" altLang="zh-CN" sz="2100">
                  <a:solidFill>
                    <a:srgbClr val="6600CC"/>
                  </a:solidFill>
                  <a:latin typeface="Times New Roman" panose="02020603050405020304" pitchFamily="18" charset="0"/>
                </a:rPr>
                <a:t>4</a:t>
              </a:r>
            </a:p>
            <a:p>
              <a:pPr defTabSz="914400">
                <a:spcBef>
                  <a:spcPct val="50000"/>
                </a:spcBef>
                <a:defRPr/>
              </a:pPr>
              <a:r>
                <a:rPr kumimoji="1" lang="en-US" altLang="zh-CN" sz="2100">
                  <a:solidFill>
                    <a:srgbClr val="6600CC"/>
                  </a:solidFill>
                  <a:latin typeface="Times New Roman" panose="02020603050405020304" pitchFamily="18" charset="0"/>
                </a:rPr>
                <a:t>5</a:t>
              </a:r>
            </a:p>
            <a:p>
              <a:pPr defTabSz="914400">
                <a:spcBef>
                  <a:spcPct val="50000"/>
                </a:spcBef>
                <a:defRPr/>
              </a:pPr>
              <a:r>
                <a:rPr kumimoji="1" lang="en-US" altLang="zh-CN" sz="2100">
                  <a:solidFill>
                    <a:srgbClr val="6600CC"/>
                  </a:solidFill>
                  <a:latin typeface="Times New Roman" panose="02020603050405020304" pitchFamily="18" charset="0"/>
                </a:rPr>
                <a:t>6</a:t>
              </a:r>
              <a:endParaRPr kumimoji="1" lang="en-US" altLang="zh-CN" sz="2100">
                <a:solidFill>
                  <a:prstClr val="black"/>
                </a:solidFill>
                <a:latin typeface="Times New Roman" panose="02020603050405020304" pitchFamily="18" charset="0"/>
              </a:endParaRPr>
            </a:p>
          </p:txBody>
        </p:sp>
      </p:grpSp>
      <p:grpSp>
        <p:nvGrpSpPr>
          <p:cNvPr id="13" name="Group 13"/>
          <p:cNvGrpSpPr>
            <a:grpSpLocks/>
          </p:cNvGrpSpPr>
          <p:nvPr/>
        </p:nvGrpSpPr>
        <p:grpSpPr bwMode="auto">
          <a:xfrm>
            <a:off x="3404418" y="3238500"/>
            <a:ext cx="1200150" cy="342900"/>
            <a:chOff x="1152" y="1680"/>
            <a:chExt cx="1008" cy="288"/>
          </a:xfrm>
        </p:grpSpPr>
        <p:sp>
          <p:nvSpPr>
            <p:cNvPr id="14" name="Rectangle 14"/>
            <p:cNvSpPr>
              <a:spLocks noChangeArrowheads="1"/>
            </p:cNvSpPr>
            <p:nvPr/>
          </p:nvSpPr>
          <p:spPr bwMode="auto">
            <a:xfrm>
              <a:off x="1632" y="1680"/>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r>
                <a:rPr kumimoji="1" lang="en-US" altLang="zh-CN" sz="1800" b="1">
                  <a:solidFill>
                    <a:prstClr val="black"/>
                  </a:solidFill>
                  <a:latin typeface="Times New Roman" panose="02020603050405020304" pitchFamily="18" charset="0"/>
                </a:rPr>
                <a:t>01</a:t>
              </a:r>
              <a:endParaRPr kumimoji="1" lang="en-US" altLang="zh-CN" sz="1800">
                <a:solidFill>
                  <a:prstClr val="black"/>
                </a:solidFill>
                <a:latin typeface="Times New Roman" panose="02020603050405020304" pitchFamily="18" charset="0"/>
              </a:endParaRPr>
            </a:p>
          </p:txBody>
        </p:sp>
        <p:sp>
          <p:nvSpPr>
            <p:cNvPr id="15" name="Line 15"/>
            <p:cNvSpPr>
              <a:spLocks noChangeShapeType="1"/>
            </p:cNvSpPr>
            <p:nvPr/>
          </p:nvSpPr>
          <p:spPr bwMode="auto">
            <a:xfrm>
              <a:off x="1968" y="168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16" name="Line 16"/>
            <p:cNvSpPr>
              <a:spLocks noChangeShapeType="1"/>
            </p:cNvSpPr>
            <p:nvPr/>
          </p:nvSpPr>
          <p:spPr bwMode="auto">
            <a:xfrm>
              <a:off x="1152" y="1824"/>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grpSp>
      <p:grpSp>
        <p:nvGrpSpPr>
          <p:cNvPr id="17" name="Group 17"/>
          <p:cNvGrpSpPr>
            <a:grpSpLocks/>
          </p:cNvGrpSpPr>
          <p:nvPr/>
        </p:nvGrpSpPr>
        <p:grpSpPr bwMode="auto">
          <a:xfrm>
            <a:off x="3404418" y="5181600"/>
            <a:ext cx="1200150" cy="342900"/>
            <a:chOff x="1152" y="3312"/>
            <a:chExt cx="1008" cy="288"/>
          </a:xfrm>
        </p:grpSpPr>
        <p:sp>
          <p:nvSpPr>
            <p:cNvPr id="18" name="Rectangle 18"/>
            <p:cNvSpPr>
              <a:spLocks noChangeArrowheads="1"/>
            </p:cNvSpPr>
            <p:nvPr/>
          </p:nvSpPr>
          <p:spPr bwMode="auto">
            <a:xfrm>
              <a:off x="1632" y="3312"/>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r>
                <a:rPr kumimoji="1" lang="en-US" altLang="zh-CN" sz="1800" b="1">
                  <a:solidFill>
                    <a:prstClr val="black"/>
                  </a:solidFill>
                  <a:latin typeface="Times New Roman" panose="02020603050405020304" pitchFamily="18" charset="0"/>
                </a:rPr>
                <a:t>19</a:t>
              </a:r>
              <a:endParaRPr kumimoji="1" lang="en-US" altLang="zh-CN" sz="1800">
                <a:solidFill>
                  <a:prstClr val="black"/>
                </a:solidFill>
                <a:latin typeface="Times New Roman" panose="02020603050405020304" pitchFamily="18" charset="0"/>
              </a:endParaRPr>
            </a:p>
          </p:txBody>
        </p:sp>
        <p:sp>
          <p:nvSpPr>
            <p:cNvPr id="19" name="Line 19"/>
            <p:cNvSpPr>
              <a:spLocks noChangeShapeType="1"/>
            </p:cNvSpPr>
            <p:nvPr/>
          </p:nvSpPr>
          <p:spPr bwMode="auto">
            <a:xfrm>
              <a:off x="1968" y="331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20" name="Line 20"/>
            <p:cNvSpPr>
              <a:spLocks noChangeShapeType="1"/>
            </p:cNvSpPr>
            <p:nvPr/>
          </p:nvSpPr>
          <p:spPr bwMode="auto">
            <a:xfrm>
              <a:off x="1152" y="3456"/>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grpSp>
      <p:grpSp>
        <p:nvGrpSpPr>
          <p:cNvPr id="21" name="Group 21"/>
          <p:cNvGrpSpPr>
            <a:grpSpLocks/>
          </p:cNvGrpSpPr>
          <p:nvPr/>
        </p:nvGrpSpPr>
        <p:grpSpPr bwMode="auto">
          <a:xfrm>
            <a:off x="5633268" y="5181600"/>
            <a:ext cx="1257300" cy="342900"/>
            <a:chOff x="3024" y="3312"/>
            <a:chExt cx="1056" cy="288"/>
          </a:xfrm>
        </p:grpSpPr>
        <p:sp>
          <p:nvSpPr>
            <p:cNvPr id="22" name="Rectangle 22"/>
            <p:cNvSpPr>
              <a:spLocks noChangeArrowheads="1"/>
            </p:cNvSpPr>
            <p:nvPr/>
          </p:nvSpPr>
          <p:spPr bwMode="auto">
            <a:xfrm>
              <a:off x="3552" y="3312"/>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r>
                <a:rPr kumimoji="1" lang="en-US" altLang="zh-CN" sz="1800" b="1">
                  <a:solidFill>
                    <a:prstClr val="black"/>
                  </a:solidFill>
                  <a:latin typeface="Times New Roman" panose="02020603050405020304" pitchFamily="18" charset="0"/>
                </a:rPr>
                <a:t>82</a:t>
              </a:r>
              <a:endParaRPr kumimoji="1" lang="en-US" altLang="zh-CN" sz="1800">
                <a:solidFill>
                  <a:prstClr val="black"/>
                </a:solidFill>
                <a:latin typeface="Times New Roman" panose="02020603050405020304" pitchFamily="18" charset="0"/>
              </a:endParaRPr>
            </a:p>
          </p:txBody>
        </p:sp>
        <p:sp>
          <p:nvSpPr>
            <p:cNvPr id="23" name="Line 23"/>
            <p:cNvSpPr>
              <a:spLocks noChangeShapeType="1"/>
            </p:cNvSpPr>
            <p:nvPr/>
          </p:nvSpPr>
          <p:spPr bwMode="auto">
            <a:xfrm>
              <a:off x="3888" y="331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24" name="Line 24"/>
            <p:cNvSpPr>
              <a:spLocks noChangeShapeType="1"/>
            </p:cNvSpPr>
            <p:nvPr/>
          </p:nvSpPr>
          <p:spPr bwMode="auto">
            <a:xfrm>
              <a:off x="3024" y="3456"/>
              <a:ext cx="528"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grpSp>
      <p:grpSp>
        <p:nvGrpSpPr>
          <p:cNvPr id="25" name="Group 25"/>
          <p:cNvGrpSpPr>
            <a:grpSpLocks/>
          </p:cNvGrpSpPr>
          <p:nvPr/>
        </p:nvGrpSpPr>
        <p:grpSpPr bwMode="auto">
          <a:xfrm>
            <a:off x="3404418" y="3695701"/>
            <a:ext cx="1200150" cy="400050"/>
            <a:chOff x="1152" y="2064"/>
            <a:chExt cx="1008" cy="336"/>
          </a:xfrm>
        </p:grpSpPr>
        <p:sp>
          <p:nvSpPr>
            <p:cNvPr id="26" name="Rectangle 26"/>
            <p:cNvSpPr>
              <a:spLocks noChangeArrowheads="1"/>
            </p:cNvSpPr>
            <p:nvPr/>
          </p:nvSpPr>
          <p:spPr bwMode="auto">
            <a:xfrm>
              <a:off x="1632" y="2064"/>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27" name="Line 27"/>
            <p:cNvSpPr>
              <a:spLocks noChangeShapeType="1"/>
            </p:cNvSpPr>
            <p:nvPr/>
          </p:nvSpPr>
          <p:spPr bwMode="auto">
            <a:xfrm>
              <a:off x="1968" y="206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28" name="Line 28"/>
            <p:cNvSpPr>
              <a:spLocks noChangeShapeType="1"/>
            </p:cNvSpPr>
            <p:nvPr/>
          </p:nvSpPr>
          <p:spPr bwMode="auto">
            <a:xfrm>
              <a:off x="1152" y="2208"/>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29" name="Text Box 29"/>
            <p:cNvSpPr txBox="1">
              <a:spLocks noChangeArrowheads="1"/>
            </p:cNvSpPr>
            <p:nvPr/>
          </p:nvSpPr>
          <p:spPr bwMode="auto">
            <a:xfrm>
              <a:off x="1660" y="2090"/>
              <a:ext cx="3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b="1">
                  <a:solidFill>
                    <a:prstClr val="black"/>
                  </a:solidFill>
                  <a:latin typeface="Times New Roman" panose="02020603050405020304" pitchFamily="18" charset="0"/>
                </a:rPr>
                <a:t>23</a:t>
              </a:r>
              <a:endParaRPr kumimoji="1" lang="en-US" altLang="zh-CN" sz="1800">
                <a:solidFill>
                  <a:prstClr val="black"/>
                </a:solidFill>
                <a:latin typeface="Times New Roman" panose="02020603050405020304" pitchFamily="18" charset="0"/>
              </a:endParaRPr>
            </a:p>
          </p:txBody>
        </p:sp>
      </p:grpSp>
      <p:grpSp>
        <p:nvGrpSpPr>
          <p:cNvPr id="30" name="Group 30"/>
          <p:cNvGrpSpPr>
            <a:grpSpLocks/>
          </p:cNvGrpSpPr>
          <p:nvPr/>
        </p:nvGrpSpPr>
        <p:grpSpPr bwMode="auto">
          <a:xfrm>
            <a:off x="3404418" y="4610102"/>
            <a:ext cx="1200150" cy="369094"/>
            <a:chOff x="1152" y="2832"/>
            <a:chExt cx="1008" cy="310"/>
          </a:xfrm>
        </p:grpSpPr>
        <p:sp>
          <p:nvSpPr>
            <p:cNvPr id="31" name="Rectangle 31"/>
            <p:cNvSpPr>
              <a:spLocks noChangeArrowheads="1"/>
            </p:cNvSpPr>
            <p:nvPr/>
          </p:nvSpPr>
          <p:spPr bwMode="auto">
            <a:xfrm>
              <a:off x="1632" y="2832"/>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32" name="Line 32"/>
            <p:cNvSpPr>
              <a:spLocks noChangeShapeType="1"/>
            </p:cNvSpPr>
            <p:nvPr/>
          </p:nvSpPr>
          <p:spPr bwMode="auto">
            <a:xfrm>
              <a:off x="1968" y="28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33" name="Line 33"/>
            <p:cNvSpPr>
              <a:spLocks noChangeShapeType="1"/>
            </p:cNvSpPr>
            <p:nvPr/>
          </p:nvSpPr>
          <p:spPr bwMode="auto">
            <a:xfrm>
              <a:off x="1152" y="2976"/>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34" name="Text Box 34"/>
            <p:cNvSpPr txBox="1">
              <a:spLocks noChangeArrowheads="1"/>
            </p:cNvSpPr>
            <p:nvPr/>
          </p:nvSpPr>
          <p:spPr bwMode="auto">
            <a:xfrm>
              <a:off x="1660" y="2832"/>
              <a:ext cx="33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b="1">
                  <a:solidFill>
                    <a:prstClr val="black"/>
                  </a:solidFill>
                  <a:latin typeface="Times New Roman" panose="02020603050405020304" pitchFamily="18" charset="0"/>
                </a:rPr>
                <a:t>11</a:t>
              </a:r>
              <a:endParaRPr kumimoji="1" lang="en-US" altLang="zh-CN" sz="1800">
                <a:solidFill>
                  <a:prstClr val="black"/>
                </a:solidFill>
                <a:latin typeface="Times New Roman" panose="02020603050405020304" pitchFamily="18" charset="0"/>
              </a:endParaRPr>
            </a:p>
          </p:txBody>
        </p:sp>
      </p:grpSp>
      <p:grpSp>
        <p:nvGrpSpPr>
          <p:cNvPr id="35" name="Group 35"/>
          <p:cNvGrpSpPr>
            <a:grpSpLocks/>
          </p:cNvGrpSpPr>
          <p:nvPr/>
        </p:nvGrpSpPr>
        <p:grpSpPr bwMode="auto">
          <a:xfrm>
            <a:off x="4490268" y="5181601"/>
            <a:ext cx="1257300" cy="400050"/>
            <a:chOff x="2064" y="3312"/>
            <a:chExt cx="1056" cy="336"/>
          </a:xfrm>
        </p:grpSpPr>
        <p:sp>
          <p:nvSpPr>
            <p:cNvPr id="36" name="Rectangle 36"/>
            <p:cNvSpPr>
              <a:spLocks noChangeArrowheads="1"/>
            </p:cNvSpPr>
            <p:nvPr/>
          </p:nvSpPr>
          <p:spPr bwMode="auto">
            <a:xfrm>
              <a:off x="2592" y="3312"/>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37" name="Line 37"/>
            <p:cNvSpPr>
              <a:spLocks noChangeShapeType="1"/>
            </p:cNvSpPr>
            <p:nvPr/>
          </p:nvSpPr>
          <p:spPr bwMode="auto">
            <a:xfrm>
              <a:off x="2928" y="331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38" name="Line 38"/>
            <p:cNvSpPr>
              <a:spLocks noChangeShapeType="1"/>
            </p:cNvSpPr>
            <p:nvPr/>
          </p:nvSpPr>
          <p:spPr bwMode="auto">
            <a:xfrm>
              <a:off x="2064" y="3456"/>
              <a:ext cx="528"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39" name="Text Box 39"/>
            <p:cNvSpPr txBox="1">
              <a:spLocks noChangeArrowheads="1"/>
            </p:cNvSpPr>
            <p:nvPr/>
          </p:nvSpPr>
          <p:spPr bwMode="auto">
            <a:xfrm>
              <a:off x="2620" y="3338"/>
              <a:ext cx="3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b="1">
                  <a:solidFill>
                    <a:prstClr val="black"/>
                  </a:solidFill>
                  <a:latin typeface="Times New Roman" panose="02020603050405020304" pitchFamily="18" charset="0"/>
                </a:rPr>
                <a:t>68</a:t>
              </a:r>
              <a:endParaRPr kumimoji="1" lang="en-US" altLang="zh-CN" sz="1800">
                <a:solidFill>
                  <a:prstClr val="black"/>
                </a:solidFill>
                <a:latin typeface="Times New Roman" panose="02020603050405020304" pitchFamily="18" charset="0"/>
              </a:endParaRPr>
            </a:p>
          </p:txBody>
        </p:sp>
      </p:grpSp>
      <p:grpSp>
        <p:nvGrpSpPr>
          <p:cNvPr id="40" name="Group 40"/>
          <p:cNvGrpSpPr>
            <a:grpSpLocks/>
          </p:cNvGrpSpPr>
          <p:nvPr/>
        </p:nvGrpSpPr>
        <p:grpSpPr bwMode="auto">
          <a:xfrm>
            <a:off x="3404418" y="5695953"/>
            <a:ext cx="1200150" cy="369094"/>
            <a:chOff x="1152" y="3744"/>
            <a:chExt cx="1008" cy="310"/>
          </a:xfrm>
        </p:grpSpPr>
        <p:sp>
          <p:nvSpPr>
            <p:cNvPr id="41" name="Rectangle 41"/>
            <p:cNvSpPr>
              <a:spLocks noChangeArrowheads="1"/>
            </p:cNvSpPr>
            <p:nvPr/>
          </p:nvSpPr>
          <p:spPr bwMode="auto">
            <a:xfrm>
              <a:off x="1632" y="3744"/>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42" name="Line 42"/>
            <p:cNvSpPr>
              <a:spLocks noChangeShapeType="1"/>
            </p:cNvSpPr>
            <p:nvPr/>
          </p:nvSpPr>
          <p:spPr bwMode="auto">
            <a:xfrm>
              <a:off x="1968" y="374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43" name="Line 43"/>
            <p:cNvSpPr>
              <a:spLocks noChangeShapeType="1"/>
            </p:cNvSpPr>
            <p:nvPr/>
          </p:nvSpPr>
          <p:spPr bwMode="auto">
            <a:xfrm>
              <a:off x="1152" y="3840"/>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44" name="Text Box 44"/>
            <p:cNvSpPr txBox="1">
              <a:spLocks noChangeArrowheads="1"/>
            </p:cNvSpPr>
            <p:nvPr/>
          </p:nvSpPr>
          <p:spPr bwMode="auto">
            <a:xfrm>
              <a:off x="1660" y="3744"/>
              <a:ext cx="3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b="1">
                  <a:solidFill>
                    <a:prstClr val="black"/>
                  </a:solidFill>
                  <a:latin typeface="Times New Roman" panose="02020603050405020304" pitchFamily="18" charset="0"/>
                </a:rPr>
                <a:t>55</a:t>
              </a:r>
              <a:endParaRPr kumimoji="1" lang="en-US" altLang="zh-CN" sz="1800">
                <a:solidFill>
                  <a:prstClr val="black"/>
                </a:solidFill>
                <a:latin typeface="Times New Roman" panose="02020603050405020304" pitchFamily="18" charset="0"/>
              </a:endParaRPr>
            </a:p>
          </p:txBody>
        </p:sp>
      </p:grpSp>
      <p:grpSp>
        <p:nvGrpSpPr>
          <p:cNvPr id="45" name="Group 45"/>
          <p:cNvGrpSpPr>
            <a:grpSpLocks/>
          </p:cNvGrpSpPr>
          <p:nvPr/>
        </p:nvGrpSpPr>
        <p:grpSpPr bwMode="auto">
          <a:xfrm>
            <a:off x="3404418" y="2724150"/>
            <a:ext cx="1200150" cy="342900"/>
            <a:chOff x="1152" y="1248"/>
            <a:chExt cx="1008" cy="288"/>
          </a:xfrm>
        </p:grpSpPr>
        <p:sp>
          <p:nvSpPr>
            <p:cNvPr id="46" name="Line 46"/>
            <p:cNvSpPr>
              <a:spLocks noChangeShapeType="1"/>
            </p:cNvSpPr>
            <p:nvPr/>
          </p:nvSpPr>
          <p:spPr bwMode="auto">
            <a:xfrm>
              <a:off x="1152" y="1440"/>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47" name="Rectangle 47"/>
            <p:cNvSpPr>
              <a:spLocks noChangeArrowheads="1"/>
            </p:cNvSpPr>
            <p:nvPr/>
          </p:nvSpPr>
          <p:spPr bwMode="auto">
            <a:xfrm>
              <a:off x="1632" y="1248"/>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r>
                <a:rPr kumimoji="1" lang="en-US" altLang="zh-CN" sz="1800" b="1">
                  <a:solidFill>
                    <a:prstClr val="black"/>
                  </a:solidFill>
                  <a:latin typeface="Times New Roman" panose="02020603050405020304" pitchFamily="18" charset="0"/>
                </a:rPr>
                <a:t>14</a:t>
              </a:r>
              <a:endParaRPr kumimoji="1" lang="en-US" altLang="zh-CN" sz="1800">
                <a:solidFill>
                  <a:prstClr val="black"/>
                </a:solidFill>
                <a:latin typeface="Times New Roman" panose="02020603050405020304" pitchFamily="18" charset="0"/>
              </a:endParaRPr>
            </a:p>
          </p:txBody>
        </p:sp>
        <p:sp>
          <p:nvSpPr>
            <p:cNvPr id="48" name="Line 48"/>
            <p:cNvSpPr>
              <a:spLocks noChangeShapeType="1"/>
            </p:cNvSpPr>
            <p:nvPr/>
          </p:nvSpPr>
          <p:spPr bwMode="auto">
            <a:xfrm>
              <a:off x="1968" y="124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grpSp>
      <p:sp>
        <p:nvSpPr>
          <p:cNvPr id="49" name="Text Box 49"/>
          <p:cNvSpPr txBox="1">
            <a:spLocks noChangeArrowheads="1"/>
          </p:cNvSpPr>
          <p:nvPr/>
        </p:nvSpPr>
        <p:spPr bwMode="auto">
          <a:xfrm>
            <a:off x="4362871" y="2667001"/>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grpSp>
        <p:nvGrpSpPr>
          <p:cNvPr id="50" name="Group 50"/>
          <p:cNvGrpSpPr>
            <a:grpSpLocks/>
          </p:cNvGrpSpPr>
          <p:nvPr/>
        </p:nvGrpSpPr>
        <p:grpSpPr bwMode="auto">
          <a:xfrm>
            <a:off x="4490268" y="3238500"/>
            <a:ext cx="1257300" cy="342900"/>
            <a:chOff x="2064" y="1680"/>
            <a:chExt cx="1056" cy="288"/>
          </a:xfrm>
        </p:grpSpPr>
        <p:sp>
          <p:nvSpPr>
            <p:cNvPr id="51" name="Rectangle 51"/>
            <p:cNvSpPr>
              <a:spLocks noChangeArrowheads="1"/>
            </p:cNvSpPr>
            <p:nvPr/>
          </p:nvSpPr>
          <p:spPr bwMode="auto">
            <a:xfrm>
              <a:off x="2592" y="1680"/>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r>
                <a:rPr kumimoji="1" lang="en-US" altLang="zh-CN" sz="1800" b="1">
                  <a:solidFill>
                    <a:prstClr val="black"/>
                  </a:solidFill>
                  <a:latin typeface="Times New Roman" panose="02020603050405020304" pitchFamily="18" charset="0"/>
                </a:rPr>
                <a:t>36</a:t>
              </a:r>
              <a:endParaRPr kumimoji="1" lang="en-US" altLang="zh-CN" sz="1800">
                <a:solidFill>
                  <a:prstClr val="black"/>
                </a:solidFill>
                <a:latin typeface="Times New Roman" panose="02020603050405020304" pitchFamily="18" charset="0"/>
              </a:endParaRPr>
            </a:p>
          </p:txBody>
        </p:sp>
        <p:sp>
          <p:nvSpPr>
            <p:cNvPr id="52" name="Line 52"/>
            <p:cNvSpPr>
              <a:spLocks noChangeShapeType="1"/>
            </p:cNvSpPr>
            <p:nvPr/>
          </p:nvSpPr>
          <p:spPr bwMode="auto">
            <a:xfrm>
              <a:off x="2928" y="168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53" name="Line 53"/>
            <p:cNvSpPr>
              <a:spLocks noChangeShapeType="1"/>
            </p:cNvSpPr>
            <p:nvPr/>
          </p:nvSpPr>
          <p:spPr bwMode="auto">
            <a:xfrm>
              <a:off x="2064" y="1824"/>
              <a:ext cx="528"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grpSp>
      <p:sp>
        <p:nvSpPr>
          <p:cNvPr id="54" name="Text Box 54"/>
          <p:cNvSpPr txBox="1">
            <a:spLocks noChangeArrowheads="1"/>
          </p:cNvSpPr>
          <p:nvPr/>
        </p:nvSpPr>
        <p:spPr bwMode="auto">
          <a:xfrm>
            <a:off x="5505871" y="3192066"/>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55" name="Text Box 55"/>
          <p:cNvSpPr txBox="1">
            <a:spLocks noChangeArrowheads="1"/>
          </p:cNvSpPr>
          <p:nvPr/>
        </p:nvSpPr>
        <p:spPr bwMode="auto">
          <a:xfrm>
            <a:off x="4362871" y="3649266"/>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56" name="Text Box 56"/>
          <p:cNvSpPr txBox="1">
            <a:spLocks noChangeArrowheads="1"/>
          </p:cNvSpPr>
          <p:nvPr/>
        </p:nvSpPr>
        <p:spPr bwMode="auto">
          <a:xfrm>
            <a:off x="4362871" y="4563666"/>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57" name="Text Box 57"/>
          <p:cNvSpPr txBox="1">
            <a:spLocks noChangeArrowheads="1"/>
          </p:cNvSpPr>
          <p:nvPr/>
        </p:nvSpPr>
        <p:spPr bwMode="auto">
          <a:xfrm>
            <a:off x="6648871" y="5124451"/>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58" name="Text Box 58"/>
          <p:cNvSpPr txBox="1">
            <a:spLocks noChangeArrowheads="1"/>
          </p:cNvSpPr>
          <p:nvPr/>
        </p:nvSpPr>
        <p:spPr bwMode="auto">
          <a:xfrm>
            <a:off x="4318819" y="5649516"/>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59" name="Text Box 59"/>
          <p:cNvSpPr txBox="1">
            <a:spLocks noChangeArrowheads="1"/>
          </p:cNvSpPr>
          <p:nvPr/>
        </p:nvSpPr>
        <p:spPr bwMode="auto">
          <a:xfrm>
            <a:off x="3219871" y="4106466"/>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60" name="Text Box 61"/>
          <p:cNvSpPr txBox="1">
            <a:spLocks noChangeArrowheads="1"/>
          </p:cNvSpPr>
          <p:nvPr/>
        </p:nvSpPr>
        <p:spPr bwMode="auto">
          <a:xfrm>
            <a:off x="6995441" y="2491085"/>
            <a:ext cx="3955588"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lnSpc>
                <a:spcPct val="150000"/>
              </a:lnSpc>
              <a:defRPr/>
            </a:pPr>
            <a:r>
              <a:rPr kumimoji="1" lang="zh-CN" altLang="en-US" sz="1800" dirty="0">
                <a:solidFill>
                  <a:srgbClr val="0070C0"/>
                </a:solidFill>
                <a:latin typeface="微软雅黑" panose="020B0503020204020204" pitchFamily="34" charset="-122"/>
                <a:ea typeface="微软雅黑" panose="020B0503020204020204" pitchFamily="34" charset="-122"/>
              </a:rPr>
              <a:t>关键字集合为</a:t>
            </a:r>
          </a:p>
          <a:p>
            <a:pPr defTabSz="914400">
              <a:lnSpc>
                <a:spcPct val="150000"/>
              </a:lnSpc>
              <a:defRPr/>
            </a:pPr>
            <a:r>
              <a:rPr kumimoji="1" lang="en-US" altLang="zh-CN" sz="1800" dirty="0">
                <a:solidFill>
                  <a:srgbClr val="0070C0"/>
                </a:solidFill>
                <a:latin typeface="微软雅黑" panose="020B0503020204020204" pitchFamily="34" charset="-122"/>
                <a:ea typeface="微软雅黑" panose="020B0503020204020204" pitchFamily="34" charset="-122"/>
              </a:rPr>
              <a:t>{19,01,23,14,55,68,11,82,36}</a:t>
            </a:r>
            <a:r>
              <a:rPr kumimoji="1" lang="zh-CN" altLang="en-US" sz="1800" dirty="0">
                <a:solidFill>
                  <a:srgbClr val="0070C0"/>
                </a:solidFill>
                <a:latin typeface="微软雅黑" panose="020B0503020204020204" pitchFamily="34" charset="-122"/>
                <a:ea typeface="微软雅黑" panose="020B0503020204020204" pitchFamily="34" charset="-122"/>
              </a:rPr>
              <a:t>，</a:t>
            </a:r>
          </a:p>
          <a:p>
            <a:pPr defTabSz="914400">
              <a:lnSpc>
                <a:spcPct val="150000"/>
              </a:lnSpc>
              <a:defRPr/>
            </a:pPr>
            <a:r>
              <a:rPr kumimoji="1" lang="zh-CN" altLang="en-US" sz="1800" dirty="0">
                <a:solidFill>
                  <a:prstClr val="black"/>
                </a:solidFill>
                <a:latin typeface="微软雅黑" panose="020B0503020204020204" pitchFamily="34" charset="-122"/>
                <a:ea typeface="微软雅黑" panose="020B0503020204020204" pitchFamily="34" charset="-122"/>
              </a:rPr>
              <a:t>哈希函数为 </a:t>
            </a:r>
            <a:r>
              <a:rPr kumimoji="1" lang="en-US" altLang="zh-CN" sz="1800" dirty="0">
                <a:solidFill>
                  <a:prstClr val="black"/>
                </a:solidFill>
                <a:latin typeface="微软雅黑" panose="020B0503020204020204" pitchFamily="34" charset="-122"/>
                <a:ea typeface="微软雅黑" panose="020B0503020204020204" pitchFamily="34" charset="-122"/>
              </a:rPr>
              <a:t>H(key)=key MOD 7</a:t>
            </a:r>
          </a:p>
        </p:txBody>
      </p:sp>
      <p:sp>
        <p:nvSpPr>
          <p:cNvPr id="61" name="Text Box 3"/>
          <p:cNvSpPr txBox="1">
            <a:spLocks noChangeArrowheads="1"/>
          </p:cNvSpPr>
          <p:nvPr/>
        </p:nvSpPr>
        <p:spPr bwMode="auto">
          <a:xfrm>
            <a:off x="1094990" y="1053525"/>
            <a:ext cx="3475856" cy="5847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square">
            <a:spAutoFit/>
          </a:bodyPr>
          <a:lstStyle>
            <a:defPPr>
              <a:defRPr lang="zh-CN"/>
            </a:defPPr>
            <a:lvl1pPr marL="457200" indent="-457200">
              <a:defRPr kumimoji="1" sz="3200">
                <a:solidFill>
                  <a:srgbClr val="0070C0"/>
                </a:solidFill>
                <a:latin typeface="微软雅黑" panose="020B0503020204020204" pitchFamily="34" charset="-122"/>
                <a:ea typeface="微软雅黑" panose="020B0503020204020204" pitchFamily="34" charset="-122"/>
              </a:defRPr>
            </a:lvl1pPr>
          </a:lstStyle>
          <a:p>
            <a:pPr marL="914400" lvl="2" defTabSz="914400">
              <a:defRPr/>
            </a:pPr>
            <a:r>
              <a:rPr lang="en-US" altLang="zh-CN" sz="3200" dirty="0">
                <a:solidFill>
                  <a:srgbClr val="0070C0"/>
                </a:solidFill>
                <a:latin typeface="微软雅黑" panose="020B0503020204020204" pitchFamily="34" charset="-122"/>
                <a:ea typeface="微软雅黑" panose="020B0503020204020204" pitchFamily="34" charset="-122"/>
              </a:rPr>
              <a:t>3</a:t>
            </a:r>
            <a:r>
              <a:rPr lang="zh-CN" altLang="en-US" sz="3200" dirty="0">
                <a:solidFill>
                  <a:srgbClr val="0070C0"/>
                </a:solidFill>
                <a:latin typeface="微软雅黑" panose="020B0503020204020204" pitchFamily="34" charset="-122"/>
                <a:ea typeface="微软雅黑" panose="020B0503020204020204" pitchFamily="34" charset="-122"/>
              </a:rPr>
              <a:t>）链地址法：</a:t>
            </a:r>
          </a:p>
        </p:txBody>
      </p:sp>
    </p:spTree>
    <p:extLst>
      <p:ext uri="{BB962C8B-B14F-4D97-AF65-F5344CB8AC3E}">
        <p14:creationId xmlns:p14="http://schemas.microsoft.com/office/powerpoint/2010/main" val="68733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vertical)">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60"/>
                                        </p:tgtEl>
                                        <p:attrNameLst>
                                          <p:attrName>style.visibility</p:attrName>
                                        </p:attrNameLst>
                                      </p:cBhvr>
                                      <p:to>
                                        <p:strVal val="visible"/>
                                      </p:to>
                                    </p:set>
                                    <p:animEffect transition="in" filter="wipe(left)">
                                      <p:cBhvr>
                                        <p:cTn id="17" dur="5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left)">
                                      <p:cBhvr>
                                        <p:cTn id="72" dur="500"/>
                                        <p:tgtEl>
                                          <p:spTgt spid="4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left)">
                                      <p:cBhvr>
                                        <p:cTn id="75" dur="500"/>
                                        <p:tgtEl>
                                          <p:spTgt spid="5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wipe(left)">
                                      <p:cBhvr>
                                        <p:cTn id="78" dur="500"/>
                                        <p:tgtEl>
                                          <p:spTgt spid="56"/>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wipe(left)">
                                      <p:cBhvr>
                                        <p:cTn id="81" dur="500"/>
                                        <p:tgtEl>
                                          <p:spTgt spid="58"/>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wipe(left)">
                                      <p:cBhvr>
                                        <p:cTn id="84" dur="500"/>
                                        <p:tgtEl>
                                          <p:spTgt spid="57"/>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wipe(left)">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9" grpId="0"/>
      <p:bldP spid="54" grpId="0"/>
      <p:bldP spid="55" grpId="0"/>
      <p:bldP spid="56" grpId="0"/>
      <p:bldP spid="57" grpId="0"/>
      <p:bldP spid="58" grpId="0"/>
      <p:bldP spid="59" grpId="0"/>
      <p:bldP spid="60" grpId="0" autoUpdateAnimBg="0"/>
      <p:bldP spid="61" grpId="0"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79651" y="1617207"/>
            <a:ext cx="8629480" cy="2700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defRPr/>
            </a:pPr>
            <a:r>
              <a:rPr kumimoji="1" lang="zh-CN" altLang="en-US" sz="2200" dirty="0">
                <a:solidFill>
                  <a:prstClr val="black"/>
                </a:solidFill>
                <a:latin typeface="微软雅黑" panose="020B0503020204020204" pitchFamily="34" charset="-122"/>
                <a:ea typeface="微软雅黑" panose="020B0503020204020204" pitchFamily="34" charset="-122"/>
              </a:rPr>
              <a:t>假设某哈希函数的值域</a:t>
            </a:r>
            <a:r>
              <a:rPr kumimoji="1" lang="en-US" altLang="zh-CN" sz="2200" dirty="0">
                <a:solidFill>
                  <a:prstClr val="black"/>
                </a:solidFill>
                <a:latin typeface="微软雅黑" panose="020B0503020204020204" pitchFamily="34" charset="-122"/>
                <a:ea typeface="微软雅黑" panose="020B0503020204020204" pitchFamily="34" charset="-122"/>
              </a:rPr>
              <a:t>[0, m-1]</a:t>
            </a:r>
            <a:r>
              <a:rPr kumimoji="1" lang="zh-CN" altLang="en-US" sz="2200" dirty="0">
                <a:solidFill>
                  <a:prstClr val="black"/>
                </a:solidFill>
                <a:latin typeface="微软雅黑" panose="020B0503020204020204" pitchFamily="34" charset="-122"/>
                <a:ea typeface="微软雅黑" panose="020B0503020204020204" pitchFamily="34" charset="-122"/>
              </a:rPr>
              <a:t>，</a:t>
            </a:r>
          </a:p>
          <a:p>
            <a:pPr marL="0" indent="0">
              <a:lnSpc>
                <a:spcPct val="110000"/>
              </a:lnSpc>
              <a:defRPr/>
            </a:pPr>
            <a:r>
              <a:rPr kumimoji="1" lang="zh-CN" altLang="en-US" sz="2200" dirty="0">
                <a:solidFill>
                  <a:prstClr val="black"/>
                </a:solidFill>
                <a:latin typeface="微软雅黑" panose="020B0503020204020204" pitchFamily="34" charset="-122"/>
                <a:ea typeface="微软雅黑" panose="020B0503020204020204" pitchFamily="34" charset="-122"/>
              </a:rPr>
              <a:t>向量</a:t>
            </a:r>
            <a:r>
              <a:rPr kumimoji="1" lang="en-US" altLang="zh-CN" sz="2200" dirty="0" err="1">
                <a:solidFill>
                  <a:prstClr val="black"/>
                </a:solidFill>
                <a:latin typeface="微软雅黑" panose="020B0503020204020204" pitchFamily="34" charset="-122"/>
                <a:ea typeface="微软雅黑" panose="020B0503020204020204" pitchFamily="34" charset="-122"/>
              </a:rPr>
              <a:t>HashTable</a:t>
            </a:r>
            <a:r>
              <a:rPr kumimoji="1" lang="en-US" altLang="zh-CN" sz="2200" dirty="0">
                <a:solidFill>
                  <a:prstClr val="black"/>
                </a:solidFill>
                <a:latin typeface="微软雅黑" panose="020B0503020204020204" pitchFamily="34" charset="-122"/>
                <a:ea typeface="微软雅黑" panose="020B0503020204020204" pitchFamily="34" charset="-122"/>
              </a:rPr>
              <a:t>[0, m-1]</a:t>
            </a:r>
            <a:r>
              <a:rPr kumimoji="1" lang="zh-CN" altLang="en-US" sz="2200" dirty="0">
                <a:solidFill>
                  <a:prstClr val="black"/>
                </a:solidFill>
                <a:latin typeface="微软雅黑" panose="020B0503020204020204" pitchFamily="34" charset="-122"/>
                <a:ea typeface="微软雅黑" panose="020B0503020204020204" pitchFamily="34" charset="-122"/>
              </a:rPr>
              <a:t>为</a:t>
            </a:r>
            <a:r>
              <a:rPr kumimoji="1" lang="zh-CN" altLang="en-US" sz="2200" dirty="0">
                <a:solidFill>
                  <a:srgbClr val="FF0000"/>
                </a:solidFill>
                <a:latin typeface="微软雅黑" panose="020B0503020204020204" pitchFamily="34" charset="-122"/>
                <a:ea typeface="微软雅黑" panose="020B0503020204020204" pitchFamily="34" charset="-122"/>
              </a:rPr>
              <a:t>基本表</a:t>
            </a:r>
            <a:r>
              <a:rPr kumimoji="1" lang="zh-CN" altLang="en-US" sz="2200" dirty="0">
                <a:solidFill>
                  <a:prstClr val="black"/>
                </a:solidFill>
                <a:latin typeface="微软雅黑" panose="020B0503020204020204" pitchFamily="34" charset="-122"/>
                <a:ea typeface="微软雅黑" panose="020B0503020204020204" pitchFamily="34" charset="-122"/>
              </a:rPr>
              <a:t>，每个分量存放一个记录，另设一个向量</a:t>
            </a:r>
            <a:r>
              <a:rPr kumimoji="1" lang="en-US" altLang="zh-CN" sz="2200" dirty="0" err="1">
                <a:solidFill>
                  <a:prstClr val="black"/>
                </a:solidFill>
                <a:latin typeface="微软雅黑" panose="020B0503020204020204" pitchFamily="34" charset="-122"/>
                <a:ea typeface="微软雅黑" panose="020B0503020204020204" pitchFamily="34" charset="-122"/>
              </a:rPr>
              <a:t>OverTable</a:t>
            </a:r>
            <a:r>
              <a:rPr kumimoji="1" lang="en-US" altLang="zh-CN" sz="2200" dirty="0">
                <a:solidFill>
                  <a:prstClr val="black"/>
                </a:solidFill>
                <a:latin typeface="微软雅黑" panose="020B0503020204020204" pitchFamily="34" charset="-122"/>
                <a:ea typeface="微软雅黑" panose="020B0503020204020204" pitchFamily="34" charset="-122"/>
              </a:rPr>
              <a:t>[0, v]</a:t>
            </a:r>
            <a:r>
              <a:rPr kumimoji="1" lang="zh-CN" altLang="en-US" sz="2200" dirty="0">
                <a:solidFill>
                  <a:prstClr val="black"/>
                </a:solidFill>
                <a:latin typeface="微软雅黑" panose="020B0503020204020204" pitchFamily="34" charset="-122"/>
                <a:ea typeface="微软雅黑" panose="020B0503020204020204" pitchFamily="34" charset="-122"/>
              </a:rPr>
              <a:t>为</a:t>
            </a:r>
            <a:r>
              <a:rPr kumimoji="1" lang="zh-CN" altLang="en-US" sz="2200" dirty="0">
                <a:solidFill>
                  <a:srgbClr val="FF0000"/>
                </a:solidFill>
                <a:latin typeface="微软雅黑" panose="020B0503020204020204" pitchFamily="34" charset="-122"/>
                <a:ea typeface="微软雅黑" panose="020B0503020204020204" pitchFamily="34" charset="-122"/>
              </a:rPr>
              <a:t>溢出表</a:t>
            </a:r>
            <a:r>
              <a:rPr kumimoji="1" lang="zh-CN" altLang="en-US" sz="2200" dirty="0">
                <a:solidFill>
                  <a:prstClr val="black"/>
                </a:solidFill>
                <a:latin typeface="微软雅黑" panose="020B0503020204020204" pitchFamily="34" charset="-122"/>
                <a:ea typeface="微软雅黑" panose="020B0503020204020204" pitchFamily="34" charset="-122"/>
              </a:rPr>
              <a:t>。将与基本表中的关键字发生冲突的所有记录都填入溢出表中。</a:t>
            </a:r>
          </a:p>
          <a:p>
            <a:pPr marL="0" indent="0">
              <a:lnSpc>
                <a:spcPct val="110000"/>
              </a:lnSpc>
              <a:defRPr/>
            </a:pPr>
            <a:r>
              <a:rPr kumimoji="1" lang="zh-CN" altLang="en-US" sz="2200" dirty="0">
                <a:solidFill>
                  <a:prstClr val="black"/>
                </a:solidFill>
                <a:latin typeface="微软雅黑" panose="020B0503020204020204" pitchFamily="34" charset="-122"/>
                <a:ea typeface="微软雅黑" panose="020B0503020204020204" pitchFamily="34" charset="-122"/>
              </a:rPr>
              <a:t>如一组关键字序列为</a:t>
            </a:r>
            <a:r>
              <a:rPr kumimoji="1" lang="en-US" altLang="zh-CN" sz="2200" dirty="0">
                <a:solidFill>
                  <a:prstClr val="black"/>
                </a:solidFill>
                <a:latin typeface="微软雅黑" panose="020B0503020204020204" pitchFamily="34" charset="-122"/>
                <a:ea typeface="微软雅黑" panose="020B0503020204020204" pitchFamily="34" charset="-122"/>
              </a:rPr>
              <a:t>{19</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14</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23</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01</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68</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20</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84</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27</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55</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11</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10</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79}</a:t>
            </a:r>
            <a:r>
              <a:rPr kumimoji="1" lang="zh-CN" altLang="en-US" sz="2200" dirty="0">
                <a:solidFill>
                  <a:prstClr val="black"/>
                </a:solidFill>
                <a:latin typeface="微软雅黑" panose="020B0503020204020204" pitchFamily="34" charset="-122"/>
                <a:ea typeface="微软雅黑" panose="020B0503020204020204" pitchFamily="34" charset="-122"/>
              </a:rPr>
              <a:t>，哈希函数为</a:t>
            </a:r>
            <a:r>
              <a:rPr kumimoji="1" lang="en-US" altLang="zh-CN" sz="2200" dirty="0">
                <a:solidFill>
                  <a:prstClr val="black"/>
                </a:solidFill>
                <a:latin typeface="微软雅黑" panose="020B0503020204020204" pitchFamily="34" charset="-122"/>
                <a:ea typeface="微软雅黑" panose="020B0503020204020204" pitchFamily="34" charset="-122"/>
              </a:rPr>
              <a:t>H</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key</a:t>
            </a:r>
            <a:r>
              <a:rPr kumimoji="1" lang="zh-CN" altLang="en-US" sz="2200" dirty="0">
                <a:solidFill>
                  <a:prstClr val="black"/>
                </a:solidFill>
                <a:latin typeface="微软雅黑" panose="020B0503020204020204" pitchFamily="34" charset="-122"/>
                <a:ea typeface="微软雅黑" panose="020B0503020204020204" pitchFamily="34" charset="-122"/>
              </a:rPr>
              <a:t>）</a:t>
            </a:r>
            <a:r>
              <a:rPr kumimoji="1" lang="en-US" altLang="zh-CN" sz="2200" dirty="0">
                <a:solidFill>
                  <a:prstClr val="black"/>
                </a:solidFill>
                <a:latin typeface="微软雅黑" panose="020B0503020204020204" pitchFamily="34" charset="-122"/>
                <a:ea typeface="微软雅黑" panose="020B0503020204020204" pitchFamily="34" charset="-122"/>
              </a:rPr>
              <a:t>= key mod 13</a:t>
            </a:r>
            <a:r>
              <a:rPr kumimoji="1" lang="zh-CN" altLang="en-US" sz="2200" dirty="0">
                <a:solidFill>
                  <a:prstClr val="black"/>
                </a:solidFill>
                <a:latin typeface="微软雅黑" panose="020B0503020204020204" pitchFamily="34" charset="-122"/>
                <a:ea typeface="微软雅黑" panose="020B0503020204020204" pitchFamily="34" charset="-122"/>
              </a:rPr>
              <a:t>，采用公共溢出区法得到的结果为： </a:t>
            </a:r>
          </a:p>
        </p:txBody>
      </p:sp>
      <p:sp>
        <p:nvSpPr>
          <p:cNvPr id="3" name="Rectangle 3"/>
          <p:cNvSpPr>
            <a:spLocks noChangeArrowheads="1"/>
          </p:cNvSpPr>
          <p:nvPr/>
        </p:nvSpPr>
        <p:spPr bwMode="auto">
          <a:xfrm>
            <a:off x="1687286" y="3440544"/>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a:defRPr/>
            </a:pPr>
            <a:endParaRPr lang="zh-CN" altLang="en-US" sz="1350">
              <a:solidFill>
                <a:prstClr val="black"/>
              </a:solidFill>
            </a:endParaRPr>
          </a:p>
        </p:txBody>
      </p:sp>
      <p:graphicFrame>
        <p:nvGraphicFramePr>
          <p:cNvPr id="4" name="Object 4"/>
          <p:cNvGraphicFramePr>
            <a:graphicFrameLocks noChangeAspect="1"/>
          </p:cNvGraphicFramePr>
          <p:nvPr>
            <p:extLst/>
          </p:nvPr>
        </p:nvGraphicFramePr>
        <p:xfrm>
          <a:off x="2990389" y="4841761"/>
          <a:ext cx="5761725" cy="1491541"/>
        </p:xfrm>
        <a:graphic>
          <a:graphicData uri="http://schemas.openxmlformats.org/presentationml/2006/ole">
            <mc:AlternateContent xmlns:mc="http://schemas.openxmlformats.org/markup-compatibility/2006">
              <mc:Choice xmlns:v="urn:schemas-microsoft-com:vml" Requires="v">
                <p:oleObj spid="_x0000_s93239" name="Visio" r:id="rId4" imgW="2827934" imgH="734873" progId="Visio.Drawing.11">
                  <p:embed/>
                </p:oleObj>
              </mc:Choice>
              <mc:Fallback>
                <p:oleObj name="Visio" r:id="rId4" imgW="2827934" imgH="73487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389" y="4841761"/>
                        <a:ext cx="5761725" cy="1491541"/>
                      </a:xfrm>
                      <a:prstGeom prst="rect">
                        <a:avLst/>
                      </a:prstGeom>
                      <a:noFill/>
                      <a:extLst/>
                    </p:spPr>
                  </p:pic>
                </p:oleObj>
              </mc:Fallback>
            </mc:AlternateContent>
          </a:graphicData>
        </a:graphic>
      </p:graphicFrame>
      <p:sp>
        <p:nvSpPr>
          <p:cNvPr id="5" name="矩形 4"/>
          <p:cNvSpPr/>
          <p:nvPr/>
        </p:nvSpPr>
        <p:spPr>
          <a:xfrm>
            <a:off x="1779651" y="876602"/>
            <a:ext cx="3118161" cy="5847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marL="457200" indent="-457200" defTabSz="914400">
              <a:defRPr/>
            </a:pPr>
            <a:r>
              <a:rPr kumimoji="1" lang="en-US" altLang="zh-CN" sz="3200" dirty="0">
                <a:solidFill>
                  <a:srgbClr val="0070C0"/>
                </a:solidFill>
                <a:latin typeface="微软雅黑" panose="020B0503020204020204" pitchFamily="34" charset="-122"/>
                <a:ea typeface="微软雅黑" panose="020B0503020204020204" pitchFamily="34" charset="-122"/>
              </a:rPr>
              <a:t>4)</a:t>
            </a:r>
            <a:r>
              <a:rPr kumimoji="1" lang="zh-CN" altLang="en-US" sz="3200" dirty="0">
                <a:solidFill>
                  <a:srgbClr val="0070C0"/>
                </a:solidFill>
                <a:latin typeface="微软雅黑" panose="020B0503020204020204" pitchFamily="34" charset="-122"/>
                <a:ea typeface="微软雅黑" panose="020B0503020204020204" pitchFamily="34" charset="-122"/>
              </a:rPr>
              <a:t>公共溢出区法</a:t>
            </a:r>
          </a:p>
        </p:txBody>
      </p:sp>
    </p:spTree>
    <p:extLst>
      <p:ext uri="{BB962C8B-B14F-4D97-AF65-F5344CB8AC3E}">
        <p14:creationId xmlns:p14="http://schemas.microsoft.com/office/powerpoint/2010/main" val="399944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500"/>
                                        <p:tgtEl>
                                          <p:spTgt spid="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500"/>
                                        <p:tgtEl>
                                          <p:spTgt spid="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3"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heel(3)">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863651" y="1169043"/>
            <a:ext cx="3303236" cy="85563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fontScale="90000"/>
          </a:bodyPr>
          <a:lstStyle/>
          <a:p>
            <a:pPr algn="ctr"/>
            <a:r>
              <a:rPr lang="zh-CN" altLang="en-US" sz="3600" dirty="0">
                <a:solidFill>
                  <a:schemeClr val="accent1">
                    <a:lumMod val="75000"/>
                  </a:schemeClr>
                </a:solidFill>
                <a:latin typeface="微软雅黑" panose="020B0503020204020204" pitchFamily="34" charset="-122"/>
                <a:ea typeface="微软雅黑" panose="020B0503020204020204" pitchFamily="34" charset="-122"/>
              </a:rPr>
              <a:t>哈希表查找过程</a:t>
            </a:r>
          </a:p>
        </p:txBody>
      </p:sp>
      <p:sp>
        <p:nvSpPr>
          <p:cNvPr id="372739" name="Rectangle 3"/>
          <p:cNvSpPr>
            <a:spLocks noGrp="1" noChangeArrowheads="1"/>
          </p:cNvSpPr>
          <p:nvPr>
            <p:ph idx="1"/>
          </p:nvPr>
        </p:nvSpPr>
        <p:spPr>
          <a:xfrm>
            <a:off x="1309015" y="2329543"/>
            <a:ext cx="9698510" cy="3411500"/>
          </a:xfrm>
        </p:spPr>
        <p:txBody>
          <a:bodyPr>
            <a:noAutofit/>
          </a:bodyPr>
          <a:lstStyle/>
          <a:p>
            <a:pPr marL="0" indent="0">
              <a:lnSpc>
                <a:spcPct val="130000"/>
              </a:lnSpc>
              <a:buNone/>
            </a:pPr>
            <a:r>
              <a:rPr lang="zh-CN" altLang="en-US" sz="2400" dirty="0">
                <a:latin typeface="微软雅黑" panose="020B0503020204020204" pitchFamily="34" charset="-122"/>
                <a:ea typeface="微软雅黑" panose="020B0503020204020204" pitchFamily="34" charset="-122"/>
              </a:rPr>
              <a:t>在哈希表上查找的过程和哈希造表的构造过程基本一致。</a:t>
            </a:r>
          </a:p>
          <a:p>
            <a:pPr marL="0" indent="0">
              <a:lnSpc>
                <a:spcPct val="130000"/>
              </a:lnSpc>
              <a:buNone/>
            </a:pPr>
            <a:r>
              <a:rPr lang="en-US" altLang="zh-CN" sz="2400" dirty="0">
                <a:solidFill>
                  <a:srgbClr val="0070C0"/>
                </a:solidFill>
                <a:latin typeface="微软雅黑" panose="020B0503020204020204" pitchFamily="34" charset="-122"/>
                <a:ea typeface="微软雅黑" panose="020B0503020204020204" pitchFamily="34" charset="-122"/>
              </a:rPr>
              <a:t>1</a:t>
            </a:r>
            <a:r>
              <a:rPr lang="zh-CN" altLang="en-US" sz="2400" dirty="0">
                <a:solidFill>
                  <a:srgbClr val="0070C0"/>
                </a:solidFill>
                <a:latin typeface="微软雅黑" panose="020B0503020204020204" pitchFamily="34" charset="-122"/>
                <a:ea typeface="微软雅黑" panose="020B0503020204020204" pitchFamily="34" charset="-122"/>
              </a:rPr>
              <a:t>）给定</a:t>
            </a:r>
            <a:r>
              <a:rPr lang="en-US" altLang="zh-CN" sz="2400" dirty="0">
                <a:solidFill>
                  <a:srgbClr val="0070C0"/>
                </a:solidFill>
                <a:latin typeface="微软雅黑" panose="020B0503020204020204" pitchFamily="34" charset="-122"/>
                <a:ea typeface="微软雅黑" panose="020B0503020204020204" pitchFamily="34" charset="-122"/>
              </a:rPr>
              <a:t>K</a:t>
            </a:r>
            <a:r>
              <a:rPr lang="zh-CN" altLang="en-US" sz="2400" dirty="0">
                <a:solidFill>
                  <a:srgbClr val="0070C0"/>
                </a:solidFill>
                <a:latin typeface="微软雅黑" panose="020B0503020204020204" pitchFamily="34" charset="-122"/>
                <a:ea typeface="微软雅黑" panose="020B0503020204020204" pitchFamily="34" charset="-122"/>
              </a:rPr>
              <a:t>值，根据构造表时所用的哈希函数求哈希地址</a:t>
            </a:r>
            <a:r>
              <a:rPr lang="en-US" altLang="zh-CN" sz="2400" dirty="0">
                <a:solidFill>
                  <a:srgbClr val="0070C0"/>
                </a:solidFill>
                <a:latin typeface="微软雅黑" panose="020B0503020204020204" pitchFamily="34" charset="-122"/>
                <a:ea typeface="微软雅黑" panose="020B0503020204020204" pitchFamily="34" charset="-122"/>
              </a:rPr>
              <a:t>j</a:t>
            </a:r>
            <a:r>
              <a:rPr lang="zh-CN" altLang="en-US" sz="2400" dirty="0">
                <a:solidFill>
                  <a:srgbClr val="0070C0"/>
                </a:solidFill>
                <a:latin typeface="微软雅黑" panose="020B0503020204020204" pitchFamily="34" charset="-122"/>
                <a:ea typeface="微软雅黑" panose="020B0503020204020204" pitchFamily="34" charset="-122"/>
              </a:rPr>
              <a:t>，</a:t>
            </a:r>
          </a:p>
          <a:p>
            <a:pPr marL="0" indent="0">
              <a:lnSpc>
                <a:spcPct val="130000"/>
              </a:lnSpc>
              <a:buNone/>
            </a:pPr>
            <a:r>
              <a:rPr lang="en-US" altLang="zh-CN" sz="2400" dirty="0">
                <a:solidFill>
                  <a:srgbClr val="0070C0"/>
                </a:solidFill>
                <a:latin typeface="微软雅黑" panose="020B0503020204020204" pitchFamily="34" charset="-122"/>
                <a:ea typeface="微软雅黑" panose="020B0503020204020204" pitchFamily="34" charset="-122"/>
              </a:rPr>
              <a:t>2</a:t>
            </a:r>
            <a:r>
              <a:rPr lang="zh-CN" altLang="en-US" sz="2400" dirty="0">
                <a:solidFill>
                  <a:srgbClr val="0070C0"/>
                </a:solidFill>
                <a:latin typeface="微软雅黑" panose="020B0503020204020204" pitchFamily="34" charset="-122"/>
                <a:ea typeface="微软雅黑" panose="020B0503020204020204" pitchFamily="34" charset="-122"/>
              </a:rPr>
              <a:t>）若此位置无记录</a:t>
            </a:r>
            <a:r>
              <a:rPr lang="en-US" altLang="zh-CN" sz="2400" dirty="0">
                <a:solidFill>
                  <a:srgbClr val="0070C0"/>
                </a:solidFill>
                <a:latin typeface="微软雅黑" panose="020B0503020204020204" pitchFamily="34" charset="-122"/>
                <a:ea typeface="微软雅黑" panose="020B0503020204020204" pitchFamily="34" charset="-122"/>
              </a:rPr>
              <a:t>, </a:t>
            </a:r>
            <a:r>
              <a:rPr lang="zh-CN" altLang="en-US" sz="2400" dirty="0">
                <a:solidFill>
                  <a:srgbClr val="0070C0"/>
                </a:solidFill>
                <a:latin typeface="微软雅黑" panose="020B0503020204020204" pitchFamily="34" charset="-122"/>
                <a:ea typeface="微软雅黑" panose="020B0503020204020204" pitchFamily="34" charset="-122"/>
              </a:rPr>
              <a:t>则查找不成功；</a:t>
            </a:r>
          </a:p>
          <a:p>
            <a:pPr marL="0" indent="0">
              <a:lnSpc>
                <a:spcPct val="130000"/>
              </a:lnSpc>
              <a:buNone/>
            </a:pPr>
            <a:r>
              <a:rPr lang="zh-CN" altLang="en-US" sz="2400" dirty="0">
                <a:solidFill>
                  <a:srgbClr val="0070C0"/>
                </a:solidFill>
                <a:latin typeface="微软雅黑" panose="020B0503020204020204" pitchFamily="34" charset="-122"/>
                <a:ea typeface="微软雅黑" panose="020B0503020204020204" pitchFamily="34" charset="-122"/>
              </a:rPr>
              <a:t>否则比较关键字，若和给定的关键字相等则成功；</a:t>
            </a:r>
          </a:p>
          <a:p>
            <a:pPr marL="0" indent="0">
              <a:lnSpc>
                <a:spcPct val="130000"/>
              </a:lnSpc>
              <a:buNone/>
            </a:pPr>
            <a:r>
              <a:rPr lang="zh-CN" altLang="en-US" sz="2400" dirty="0">
                <a:solidFill>
                  <a:srgbClr val="0070C0"/>
                </a:solidFill>
                <a:latin typeface="微软雅黑" panose="020B0503020204020204" pitchFamily="34" charset="-122"/>
                <a:ea typeface="微软雅黑" panose="020B0503020204020204" pitchFamily="34" charset="-122"/>
              </a:rPr>
              <a:t>否则根据构造表时设定的冲突处理的方法计算“下一地址”， 重复</a:t>
            </a:r>
            <a:r>
              <a:rPr lang="en-US" altLang="zh-CN" sz="2400" dirty="0">
                <a:solidFill>
                  <a:srgbClr val="0070C0"/>
                </a:solidFill>
                <a:latin typeface="微软雅黑" panose="020B0503020204020204" pitchFamily="34" charset="-122"/>
                <a:ea typeface="微软雅黑" panose="020B0503020204020204" pitchFamily="34" charset="-122"/>
              </a:rPr>
              <a:t>2</a:t>
            </a:r>
            <a:r>
              <a:rPr lang="zh-CN" altLang="en-US" sz="2400" dirty="0">
                <a:solidFill>
                  <a:srgbClr val="0070C0"/>
                </a:solidFill>
                <a:latin typeface="微软雅黑" panose="020B0503020204020204" pitchFamily="34" charset="-122"/>
                <a:ea typeface="微软雅黑" panose="020B0503020204020204" pitchFamily="34" charset="-122"/>
              </a:rPr>
              <a:t>）</a:t>
            </a:r>
          </a:p>
        </p:txBody>
      </p:sp>
      <p:sp>
        <p:nvSpPr>
          <p:cNvPr id="4" name="Rectangle 6"/>
          <p:cNvSpPr>
            <a:spLocks noGrp="1" noChangeArrowheads="1"/>
          </p:cNvSpPr>
          <p:nvPr>
            <p:ph type="sldNum" sz="quarter" idx="12"/>
          </p:nvPr>
        </p:nvSpPr>
        <p:spPr>
          <a:ln/>
        </p:spPr>
        <p:txBody>
          <a:bodyPr/>
          <a:lstStyle/>
          <a:p>
            <a:pPr defTabSz="457200">
              <a:defRPr/>
            </a:pPr>
            <a:fld id="{FC0A6BE7-FED0-4B08-9EF2-7168B047CFB4}" type="slidenum">
              <a:rPr lang="en-US" altLang="zh-CN">
                <a:solidFill>
                  <a:prstClr val="black">
                    <a:tint val="75000"/>
                  </a:prstClr>
                </a:solidFill>
              </a:rPr>
              <a:pPr defTabSz="457200">
                <a:defRPr/>
              </a:pPr>
              <a:t>194</a:t>
            </a:fld>
            <a:endParaRPr lang="en-US" altLang="zh-CN">
              <a:solidFill>
                <a:prstClr val="black">
                  <a:tint val="75000"/>
                </a:prstClr>
              </a:solidFill>
            </a:endParaRPr>
          </a:p>
        </p:txBody>
      </p:sp>
    </p:spTree>
    <p:extLst>
      <p:ext uri="{BB962C8B-B14F-4D97-AF65-F5344CB8AC3E}">
        <p14:creationId xmlns:p14="http://schemas.microsoft.com/office/powerpoint/2010/main" val="375127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72738"/>
                                        </p:tgtEl>
                                        <p:attrNameLst>
                                          <p:attrName>style.visibility</p:attrName>
                                        </p:attrNameLst>
                                      </p:cBhvr>
                                      <p:to>
                                        <p:strVal val="visible"/>
                                      </p:to>
                                    </p:set>
                                    <p:anim calcmode="lin" valueType="num">
                                      <p:cBhvr>
                                        <p:cTn id="7" dur="500" fill="hold"/>
                                        <p:tgtEl>
                                          <p:spTgt spid="372738"/>
                                        </p:tgtEl>
                                        <p:attrNameLst>
                                          <p:attrName>ppt_w</p:attrName>
                                        </p:attrNameLst>
                                      </p:cBhvr>
                                      <p:tavLst>
                                        <p:tav tm="0">
                                          <p:val>
                                            <p:fltVal val="0"/>
                                          </p:val>
                                        </p:tav>
                                        <p:tav tm="100000">
                                          <p:val>
                                            <p:strVal val="#ppt_w"/>
                                          </p:val>
                                        </p:tav>
                                      </p:tavLst>
                                    </p:anim>
                                    <p:anim calcmode="lin" valueType="num">
                                      <p:cBhvr>
                                        <p:cTn id="8" dur="500" fill="hold"/>
                                        <p:tgtEl>
                                          <p:spTgt spid="372738"/>
                                        </p:tgtEl>
                                        <p:attrNameLst>
                                          <p:attrName>ppt_h</p:attrName>
                                        </p:attrNameLst>
                                      </p:cBhvr>
                                      <p:tavLst>
                                        <p:tav tm="0">
                                          <p:val>
                                            <p:fltVal val="0"/>
                                          </p:val>
                                        </p:tav>
                                        <p:tav tm="100000">
                                          <p:val>
                                            <p:strVal val="#ppt_h"/>
                                          </p:val>
                                        </p:tav>
                                      </p:tavLst>
                                    </p:anim>
                                    <p:animEffect transition="in" filter="fade">
                                      <p:cBhvr>
                                        <p:cTn id="9" dur="500"/>
                                        <p:tgtEl>
                                          <p:spTgt spid="372738"/>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372739">
                                            <p:txEl>
                                              <p:pRg st="0" end="0"/>
                                            </p:txEl>
                                          </p:spTgt>
                                        </p:tgtEl>
                                        <p:attrNameLst>
                                          <p:attrName>style.visibility</p:attrName>
                                        </p:attrNameLst>
                                      </p:cBhvr>
                                      <p:to>
                                        <p:strVal val="visible"/>
                                      </p:to>
                                    </p:set>
                                    <p:anim calcmode="lin" valueType="num">
                                      <p:cBhvr>
                                        <p:cTn id="14" dur="500" fill="hold"/>
                                        <p:tgtEl>
                                          <p:spTgt spid="372739">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72739">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372739">
                                            <p:txEl>
                                              <p:pRg st="1" end="1"/>
                                            </p:txEl>
                                          </p:spTgt>
                                        </p:tgtEl>
                                        <p:attrNameLst>
                                          <p:attrName>style.visibility</p:attrName>
                                        </p:attrNameLst>
                                      </p:cBhvr>
                                      <p:to>
                                        <p:strVal val="visible"/>
                                      </p:to>
                                    </p:set>
                                    <p:anim calcmode="lin" valueType="num">
                                      <p:cBhvr>
                                        <p:cTn id="20" dur="500" fill="hold"/>
                                        <p:tgtEl>
                                          <p:spTgt spid="372739">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372739">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10" fill="hold" grpId="0" nodeType="clickEffect">
                                  <p:stCondLst>
                                    <p:cond delay="0"/>
                                  </p:stCondLst>
                                  <p:childTnLst>
                                    <p:set>
                                      <p:cBhvr>
                                        <p:cTn id="25" dur="1" fill="hold">
                                          <p:stCondLst>
                                            <p:cond delay="0"/>
                                          </p:stCondLst>
                                        </p:cTn>
                                        <p:tgtEl>
                                          <p:spTgt spid="372739">
                                            <p:txEl>
                                              <p:pRg st="2" end="2"/>
                                            </p:txEl>
                                          </p:spTgt>
                                        </p:tgtEl>
                                        <p:attrNameLst>
                                          <p:attrName>style.visibility</p:attrName>
                                        </p:attrNameLst>
                                      </p:cBhvr>
                                      <p:to>
                                        <p:strVal val="visible"/>
                                      </p:to>
                                    </p:set>
                                    <p:anim calcmode="lin" valueType="num">
                                      <p:cBhvr>
                                        <p:cTn id="26" dur="500" fill="hold"/>
                                        <p:tgtEl>
                                          <p:spTgt spid="372739">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72739">
                                            <p:txEl>
                                              <p:pRg st="2" end="2"/>
                                            </p:txEl>
                                          </p:spTgt>
                                        </p:tgtEl>
                                        <p:attrNameLst>
                                          <p:attrName>ppt_h</p:attrName>
                                        </p:attrNameLst>
                                      </p:cBhvr>
                                      <p:tavLst>
                                        <p:tav tm="0">
                                          <p:val>
                                            <p:strVal val="#ppt_h"/>
                                          </p:val>
                                        </p:tav>
                                        <p:tav tm="100000">
                                          <p:val>
                                            <p:strVal val="#ppt_h"/>
                                          </p:val>
                                        </p:tav>
                                      </p:tavLst>
                                    </p:anim>
                                  </p:childTnLst>
                                </p:cTn>
                              </p:par>
                              <p:par>
                                <p:cTn id="28" presetID="17" presetClass="entr" presetSubtype="10" fill="hold" grpId="0" nodeType="withEffect">
                                  <p:stCondLst>
                                    <p:cond delay="0"/>
                                  </p:stCondLst>
                                  <p:childTnLst>
                                    <p:set>
                                      <p:cBhvr>
                                        <p:cTn id="29" dur="1" fill="hold">
                                          <p:stCondLst>
                                            <p:cond delay="0"/>
                                          </p:stCondLst>
                                        </p:cTn>
                                        <p:tgtEl>
                                          <p:spTgt spid="372739">
                                            <p:txEl>
                                              <p:pRg st="3" end="3"/>
                                            </p:txEl>
                                          </p:spTgt>
                                        </p:tgtEl>
                                        <p:attrNameLst>
                                          <p:attrName>style.visibility</p:attrName>
                                        </p:attrNameLst>
                                      </p:cBhvr>
                                      <p:to>
                                        <p:strVal val="visible"/>
                                      </p:to>
                                    </p:set>
                                    <p:anim calcmode="lin" valueType="num">
                                      <p:cBhvr>
                                        <p:cTn id="30" dur="500" fill="hold"/>
                                        <p:tgtEl>
                                          <p:spTgt spid="372739">
                                            <p:txEl>
                                              <p:pRg st="3" end="3"/>
                                            </p:txEl>
                                          </p:spTgt>
                                        </p:tgtEl>
                                        <p:attrNameLst>
                                          <p:attrName>ppt_w</p:attrName>
                                        </p:attrNameLst>
                                      </p:cBhvr>
                                      <p:tavLst>
                                        <p:tav tm="0">
                                          <p:val>
                                            <p:fltVal val="0"/>
                                          </p:val>
                                        </p:tav>
                                        <p:tav tm="100000">
                                          <p:val>
                                            <p:strVal val="#ppt_w"/>
                                          </p:val>
                                        </p:tav>
                                      </p:tavLst>
                                    </p:anim>
                                    <p:anim calcmode="lin" valueType="num">
                                      <p:cBhvr>
                                        <p:cTn id="31" dur="500" fill="hold"/>
                                        <p:tgtEl>
                                          <p:spTgt spid="372739">
                                            <p:txEl>
                                              <p:pRg st="3" end="3"/>
                                            </p:txEl>
                                          </p:spTgt>
                                        </p:tgtEl>
                                        <p:attrNameLst>
                                          <p:attrName>ppt_h</p:attrName>
                                        </p:attrNameLst>
                                      </p:cBhvr>
                                      <p:tavLst>
                                        <p:tav tm="0">
                                          <p:val>
                                            <p:strVal val="#ppt_h"/>
                                          </p:val>
                                        </p:tav>
                                        <p:tav tm="100000">
                                          <p:val>
                                            <p:strVal val="#ppt_h"/>
                                          </p:val>
                                        </p:tav>
                                      </p:tavLst>
                                    </p:anim>
                                  </p:childTnLst>
                                </p:cTn>
                              </p:par>
                              <p:par>
                                <p:cTn id="32" presetID="17" presetClass="entr" presetSubtype="10" fill="hold" grpId="0" nodeType="withEffect">
                                  <p:stCondLst>
                                    <p:cond delay="0"/>
                                  </p:stCondLst>
                                  <p:childTnLst>
                                    <p:set>
                                      <p:cBhvr>
                                        <p:cTn id="33" dur="1" fill="hold">
                                          <p:stCondLst>
                                            <p:cond delay="0"/>
                                          </p:stCondLst>
                                        </p:cTn>
                                        <p:tgtEl>
                                          <p:spTgt spid="372739">
                                            <p:txEl>
                                              <p:pRg st="4" end="4"/>
                                            </p:txEl>
                                          </p:spTgt>
                                        </p:tgtEl>
                                        <p:attrNameLst>
                                          <p:attrName>style.visibility</p:attrName>
                                        </p:attrNameLst>
                                      </p:cBhvr>
                                      <p:to>
                                        <p:strVal val="visible"/>
                                      </p:to>
                                    </p:set>
                                    <p:anim calcmode="lin" valueType="num">
                                      <p:cBhvr>
                                        <p:cTn id="34" dur="500" fill="hold"/>
                                        <p:tgtEl>
                                          <p:spTgt spid="372739">
                                            <p:txEl>
                                              <p:pRg st="4" end="4"/>
                                            </p:txEl>
                                          </p:spTgt>
                                        </p:tgtEl>
                                        <p:attrNameLst>
                                          <p:attrName>ppt_w</p:attrName>
                                        </p:attrNameLst>
                                      </p:cBhvr>
                                      <p:tavLst>
                                        <p:tav tm="0">
                                          <p:val>
                                            <p:fltVal val="0"/>
                                          </p:val>
                                        </p:tav>
                                        <p:tav tm="100000">
                                          <p:val>
                                            <p:strVal val="#ppt_w"/>
                                          </p:val>
                                        </p:tav>
                                      </p:tavLst>
                                    </p:anim>
                                    <p:anim calcmode="lin" valueType="num">
                                      <p:cBhvr>
                                        <p:cTn id="35" dur="500" fill="hold"/>
                                        <p:tgtEl>
                                          <p:spTgt spid="372739">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8" grpId="0"/>
      <p:bldP spid="372739" grpId="0" build="p"/>
    </p:bld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p:cNvSpPr>
            <a:spLocks noGrp="1" noRot="1" noChangeArrowheads="1"/>
          </p:cNvSpPr>
          <p:nvPr>
            <p:ph idx="1"/>
          </p:nvPr>
        </p:nvSpPr>
        <p:spPr>
          <a:xfrm>
            <a:off x="2245633" y="811531"/>
            <a:ext cx="8501063" cy="962025"/>
          </a:xfrm>
        </p:spPr>
        <p:txBody>
          <a:bodyPr/>
          <a:lstStyle/>
          <a:p>
            <a:pPr marL="365760" lvl="1" indent="0">
              <a:buNone/>
            </a:pPr>
            <a:r>
              <a:rPr lang="zh-CN" altLang="en-US" b="1" dirty="0"/>
              <a:t>存在冲突检测与处理的哈希查找流程图</a:t>
            </a:r>
            <a:endParaRPr lang="en-US" altLang="zh-CN" b="1" dirty="0"/>
          </a:p>
        </p:txBody>
      </p:sp>
      <p:sp>
        <p:nvSpPr>
          <p:cNvPr id="58370" name="灯片编号占位符 5"/>
          <p:cNvSpPr>
            <a:spLocks noGrp="1"/>
          </p:cNvSpPr>
          <p:nvPr>
            <p:ph type="sldNum" sz="quarter" idx="12"/>
          </p:nvPr>
        </p:nvSpPr>
        <p:spPr>
          <a:xfrm rot="900000">
            <a:off x="8451095" y="-33033"/>
            <a:ext cx="2287319" cy="365125"/>
          </a:xfrm>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2A646D71-092C-4665-9CBB-9E69D25273F3}" type="slidenum">
              <a:rPr lang="en-US" altLang="zh-CN" b="1" smtClean="0">
                <a:solidFill>
                  <a:prstClr val="black"/>
                </a:solidFill>
              </a:rPr>
              <a:pPr eaLnBrk="1" hangingPunct="1"/>
              <a:t>195</a:t>
            </a:fld>
            <a:endParaRPr lang="en-US" altLang="zh-CN" b="1" dirty="0">
              <a:solidFill>
                <a:prstClr val="black"/>
              </a:solidFill>
            </a:endParaRPr>
          </a:p>
        </p:txBody>
      </p:sp>
      <p:grpSp>
        <p:nvGrpSpPr>
          <p:cNvPr id="141315" name="Group 3"/>
          <p:cNvGrpSpPr>
            <a:grpSpLocks/>
          </p:cNvGrpSpPr>
          <p:nvPr/>
        </p:nvGrpSpPr>
        <p:grpSpPr bwMode="auto">
          <a:xfrm>
            <a:off x="2961596" y="1698944"/>
            <a:ext cx="3849895" cy="4465637"/>
            <a:chOff x="927" y="859"/>
            <a:chExt cx="2559" cy="2813"/>
          </a:xfrm>
        </p:grpSpPr>
        <p:grpSp>
          <p:nvGrpSpPr>
            <p:cNvPr id="58373" name="Group 4"/>
            <p:cNvGrpSpPr>
              <a:grpSpLocks/>
            </p:cNvGrpSpPr>
            <p:nvPr/>
          </p:nvGrpSpPr>
          <p:grpSpPr bwMode="auto">
            <a:xfrm>
              <a:off x="927" y="859"/>
              <a:ext cx="2559" cy="2813"/>
              <a:chOff x="699" y="1200"/>
              <a:chExt cx="2559" cy="2813"/>
            </a:xfrm>
          </p:grpSpPr>
          <p:sp>
            <p:nvSpPr>
              <p:cNvPr id="58378" name="AutoShape 5"/>
              <p:cNvSpPr>
                <a:spLocks noChangeArrowheads="1"/>
              </p:cNvSpPr>
              <p:nvPr/>
            </p:nvSpPr>
            <p:spPr bwMode="auto">
              <a:xfrm>
                <a:off x="1769" y="1407"/>
                <a:ext cx="807" cy="238"/>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en-US" altLang="zh-CN" sz="2000" b="1">
                    <a:solidFill>
                      <a:prstClr val="black"/>
                    </a:solidFill>
                    <a:latin typeface="Times New Roman" pitchFamily="18" charset="0"/>
                  </a:rPr>
                  <a:t>Input k</a:t>
                </a:r>
              </a:p>
            </p:txBody>
          </p:sp>
          <p:sp>
            <p:nvSpPr>
              <p:cNvPr id="58379" name="AutoShape 6"/>
              <p:cNvSpPr>
                <a:spLocks noChangeArrowheads="1"/>
              </p:cNvSpPr>
              <p:nvPr/>
            </p:nvSpPr>
            <p:spPr bwMode="auto">
              <a:xfrm>
                <a:off x="1782" y="1844"/>
                <a:ext cx="807" cy="238"/>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en-US" altLang="zh-CN" sz="2000" b="1">
                    <a:solidFill>
                      <a:prstClr val="black"/>
                    </a:solidFill>
                    <a:latin typeface="Times New Roman" pitchFamily="18" charset="0"/>
                  </a:rPr>
                  <a:t>Pos=H(k)</a:t>
                </a:r>
              </a:p>
            </p:txBody>
          </p:sp>
          <p:sp>
            <p:nvSpPr>
              <p:cNvPr id="58380" name="AutoShape 7"/>
              <p:cNvSpPr>
                <a:spLocks noChangeArrowheads="1"/>
              </p:cNvSpPr>
              <p:nvPr/>
            </p:nvSpPr>
            <p:spPr bwMode="auto">
              <a:xfrm>
                <a:off x="1492" y="2279"/>
                <a:ext cx="1381" cy="365"/>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en-US" altLang="zh-CN" sz="2000" b="1">
                    <a:solidFill>
                      <a:prstClr val="black"/>
                    </a:solidFill>
                    <a:latin typeface="Times New Roman" pitchFamily="18" charset="0"/>
                  </a:rPr>
                  <a:t>Pos==NULL?</a:t>
                </a:r>
              </a:p>
            </p:txBody>
          </p:sp>
          <p:sp>
            <p:nvSpPr>
              <p:cNvPr id="58381" name="AutoShape 8"/>
              <p:cNvSpPr>
                <a:spLocks noChangeArrowheads="1"/>
              </p:cNvSpPr>
              <p:nvPr/>
            </p:nvSpPr>
            <p:spPr bwMode="auto">
              <a:xfrm>
                <a:off x="1506" y="2831"/>
                <a:ext cx="1381" cy="365"/>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en-US" altLang="zh-CN" sz="2000" b="1">
                    <a:solidFill>
                      <a:prstClr val="black"/>
                    </a:solidFill>
                    <a:latin typeface="Times New Roman" pitchFamily="18" charset="0"/>
                  </a:rPr>
                  <a:t>key==k</a:t>
                </a:r>
              </a:p>
            </p:txBody>
          </p:sp>
          <p:sp>
            <p:nvSpPr>
              <p:cNvPr id="58382" name="AutoShape 9"/>
              <p:cNvSpPr>
                <a:spLocks noChangeArrowheads="1"/>
              </p:cNvSpPr>
              <p:nvPr/>
            </p:nvSpPr>
            <p:spPr bwMode="auto">
              <a:xfrm>
                <a:off x="699" y="2603"/>
                <a:ext cx="807" cy="238"/>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en-US" altLang="zh-CN" sz="2000" b="1">
                    <a:solidFill>
                      <a:prstClr val="black"/>
                    </a:solidFill>
                    <a:latin typeface="Times New Roman" pitchFamily="18" charset="0"/>
                  </a:rPr>
                  <a:t>fail</a:t>
                </a:r>
              </a:p>
            </p:txBody>
          </p:sp>
          <p:sp>
            <p:nvSpPr>
              <p:cNvPr id="58383" name="AutoShape 10"/>
              <p:cNvSpPr>
                <a:spLocks noChangeArrowheads="1"/>
              </p:cNvSpPr>
              <p:nvPr/>
            </p:nvSpPr>
            <p:spPr bwMode="auto">
              <a:xfrm>
                <a:off x="722" y="3163"/>
                <a:ext cx="807" cy="238"/>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en-US" altLang="zh-CN" sz="2000" b="1">
                    <a:solidFill>
                      <a:prstClr val="black"/>
                    </a:solidFill>
                    <a:latin typeface="Times New Roman" pitchFamily="18" charset="0"/>
                  </a:rPr>
                  <a:t>success</a:t>
                </a:r>
              </a:p>
            </p:txBody>
          </p:sp>
          <p:sp>
            <p:nvSpPr>
              <p:cNvPr id="58384" name="AutoShape 11"/>
              <p:cNvSpPr>
                <a:spLocks noChangeArrowheads="1"/>
              </p:cNvSpPr>
              <p:nvPr/>
            </p:nvSpPr>
            <p:spPr bwMode="auto">
              <a:xfrm>
                <a:off x="1867" y="3480"/>
                <a:ext cx="717" cy="252"/>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000" b="1">
                    <a:solidFill>
                      <a:prstClr val="black"/>
                    </a:solidFill>
                    <a:latin typeface="Times New Roman" pitchFamily="18" charset="0"/>
                  </a:rPr>
                  <a:t>collision</a:t>
                </a:r>
              </a:p>
            </p:txBody>
          </p:sp>
          <p:sp>
            <p:nvSpPr>
              <p:cNvPr id="58385" name="Line 12"/>
              <p:cNvSpPr>
                <a:spLocks noChangeShapeType="1"/>
              </p:cNvSpPr>
              <p:nvPr/>
            </p:nvSpPr>
            <p:spPr bwMode="auto">
              <a:xfrm>
                <a:off x="2152" y="1200"/>
                <a:ext cx="0" cy="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86" name="Line 13"/>
              <p:cNvSpPr>
                <a:spLocks noChangeShapeType="1"/>
              </p:cNvSpPr>
              <p:nvPr/>
            </p:nvSpPr>
            <p:spPr bwMode="auto">
              <a:xfrm>
                <a:off x="2172" y="1645"/>
                <a:ext cx="0" cy="1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87" name="Line 14"/>
              <p:cNvSpPr>
                <a:spLocks noChangeShapeType="1"/>
              </p:cNvSpPr>
              <p:nvPr/>
            </p:nvSpPr>
            <p:spPr bwMode="auto">
              <a:xfrm>
                <a:off x="2183" y="2079"/>
                <a:ext cx="0" cy="1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88" name="Line 15"/>
              <p:cNvSpPr>
                <a:spLocks noChangeShapeType="1"/>
              </p:cNvSpPr>
              <p:nvPr/>
            </p:nvSpPr>
            <p:spPr bwMode="auto">
              <a:xfrm>
                <a:off x="2193" y="2648"/>
                <a:ext cx="0" cy="18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89" name="Line 16"/>
              <p:cNvSpPr>
                <a:spLocks noChangeShapeType="1"/>
              </p:cNvSpPr>
              <p:nvPr/>
            </p:nvSpPr>
            <p:spPr bwMode="auto">
              <a:xfrm>
                <a:off x="2193" y="3196"/>
                <a:ext cx="0" cy="1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90" name="Line 17"/>
              <p:cNvSpPr>
                <a:spLocks noChangeShapeType="1"/>
              </p:cNvSpPr>
              <p:nvPr/>
            </p:nvSpPr>
            <p:spPr bwMode="auto">
              <a:xfrm flipH="1">
                <a:off x="1076" y="2462"/>
                <a:ext cx="39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91" name="Line 18"/>
              <p:cNvSpPr>
                <a:spLocks noChangeShapeType="1"/>
              </p:cNvSpPr>
              <p:nvPr/>
            </p:nvSpPr>
            <p:spPr bwMode="auto">
              <a:xfrm>
                <a:off x="1086" y="2462"/>
                <a:ext cx="0" cy="16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92" name="Line 19"/>
              <p:cNvSpPr>
                <a:spLocks noChangeShapeType="1"/>
              </p:cNvSpPr>
              <p:nvPr/>
            </p:nvSpPr>
            <p:spPr bwMode="auto">
              <a:xfrm flipH="1">
                <a:off x="1107" y="3010"/>
                <a:ext cx="40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93" name="Line 20"/>
              <p:cNvSpPr>
                <a:spLocks noChangeShapeType="1"/>
              </p:cNvSpPr>
              <p:nvPr/>
            </p:nvSpPr>
            <p:spPr bwMode="auto">
              <a:xfrm>
                <a:off x="1107" y="3020"/>
                <a:ext cx="0" cy="15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94" name="Line 21"/>
              <p:cNvSpPr>
                <a:spLocks noChangeShapeType="1"/>
              </p:cNvSpPr>
              <p:nvPr/>
            </p:nvSpPr>
            <p:spPr bwMode="auto">
              <a:xfrm>
                <a:off x="2203" y="3827"/>
                <a:ext cx="0" cy="1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95" name="Line 22"/>
              <p:cNvSpPr>
                <a:spLocks noChangeShapeType="1"/>
              </p:cNvSpPr>
              <p:nvPr/>
            </p:nvSpPr>
            <p:spPr bwMode="auto">
              <a:xfrm>
                <a:off x="2214" y="4013"/>
                <a:ext cx="10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96" name="Line 23"/>
              <p:cNvSpPr>
                <a:spLocks noChangeShapeType="1"/>
              </p:cNvSpPr>
              <p:nvPr/>
            </p:nvSpPr>
            <p:spPr bwMode="auto">
              <a:xfrm flipV="1">
                <a:off x="3258" y="2203"/>
                <a:ext cx="0" cy="1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sp>
            <p:nvSpPr>
              <p:cNvPr id="58397" name="Line 24"/>
              <p:cNvSpPr>
                <a:spLocks noChangeShapeType="1"/>
              </p:cNvSpPr>
              <p:nvPr/>
            </p:nvSpPr>
            <p:spPr bwMode="auto">
              <a:xfrm flipH="1">
                <a:off x="2183" y="2203"/>
                <a:ext cx="10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prstClr val="black"/>
                  </a:solidFill>
                </a:endParaRPr>
              </a:p>
            </p:txBody>
          </p:sp>
        </p:grpSp>
        <p:sp>
          <p:nvSpPr>
            <p:cNvPr id="58374" name="Text Box 25"/>
            <p:cNvSpPr txBox="1">
              <a:spLocks noChangeArrowheads="1"/>
            </p:cNvSpPr>
            <p:nvPr/>
          </p:nvSpPr>
          <p:spPr bwMode="auto">
            <a:xfrm>
              <a:off x="1610" y="1888"/>
              <a:ext cx="24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solidFill>
                    <a:prstClr val="black"/>
                  </a:solidFill>
                  <a:latin typeface="Times New Roman" pitchFamily="18" charset="0"/>
                  <a:ea typeface="宋体" charset="-122"/>
                </a:rPr>
                <a:t>Y</a:t>
              </a:r>
            </a:p>
          </p:txBody>
        </p:sp>
        <p:sp>
          <p:nvSpPr>
            <p:cNvPr id="58375" name="Text Box 26"/>
            <p:cNvSpPr txBox="1">
              <a:spLocks noChangeArrowheads="1"/>
            </p:cNvSpPr>
            <p:nvPr/>
          </p:nvSpPr>
          <p:spPr bwMode="auto">
            <a:xfrm>
              <a:off x="2421" y="2273"/>
              <a:ext cx="24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solidFill>
                    <a:prstClr val="black"/>
                  </a:solidFill>
                  <a:latin typeface="Times New Roman" pitchFamily="18" charset="0"/>
                  <a:ea typeface="宋体" charset="-122"/>
                </a:rPr>
                <a:t>N</a:t>
              </a:r>
            </a:p>
          </p:txBody>
        </p:sp>
        <p:sp>
          <p:nvSpPr>
            <p:cNvPr id="58376" name="Text Box 27"/>
            <p:cNvSpPr txBox="1">
              <a:spLocks noChangeArrowheads="1"/>
            </p:cNvSpPr>
            <p:nvPr/>
          </p:nvSpPr>
          <p:spPr bwMode="auto">
            <a:xfrm>
              <a:off x="1609" y="2473"/>
              <a:ext cx="24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solidFill>
                    <a:prstClr val="black"/>
                  </a:solidFill>
                  <a:latin typeface="Times New Roman" pitchFamily="18" charset="0"/>
                  <a:ea typeface="宋体" charset="-122"/>
                </a:rPr>
                <a:t>Y</a:t>
              </a:r>
            </a:p>
          </p:txBody>
        </p:sp>
        <p:sp>
          <p:nvSpPr>
            <p:cNvPr id="58377" name="Text Box 28"/>
            <p:cNvSpPr txBox="1">
              <a:spLocks noChangeArrowheads="1"/>
            </p:cNvSpPr>
            <p:nvPr/>
          </p:nvSpPr>
          <p:spPr bwMode="auto">
            <a:xfrm>
              <a:off x="2420" y="2794"/>
              <a:ext cx="24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solidFill>
                    <a:prstClr val="black"/>
                  </a:solidFill>
                  <a:latin typeface="Times New Roman" pitchFamily="18" charset="0"/>
                  <a:ea typeface="宋体" charset="-122"/>
                </a:rPr>
                <a:t>N</a:t>
              </a:r>
            </a:p>
          </p:txBody>
        </p:sp>
      </p:grpSp>
      <p:sp>
        <p:nvSpPr>
          <p:cNvPr id="3" name="文本框 2"/>
          <p:cNvSpPr txBox="1"/>
          <p:nvPr/>
        </p:nvSpPr>
        <p:spPr>
          <a:xfrm>
            <a:off x="4745812" y="5726891"/>
            <a:ext cx="1422184" cy="461665"/>
          </a:xfrm>
          <a:prstGeom prst="rect">
            <a:avLst/>
          </a:prstGeom>
          <a:noFill/>
        </p:spPr>
        <p:txBody>
          <a:bodyPr wrap="none" rtlCol="0">
            <a:spAutoFit/>
          </a:bodyPr>
          <a:lstStyle/>
          <a:p>
            <a:r>
              <a:rPr lang="zh-CN" altLang="en-US" b="1" dirty="0">
                <a:solidFill>
                  <a:prstClr val="black"/>
                </a:solidFill>
              </a:rPr>
              <a:t>冲突处理</a:t>
            </a:r>
          </a:p>
        </p:txBody>
      </p:sp>
    </p:spTree>
    <p:extLst>
      <p:ext uri="{BB962C8B-B14F-4D97-AF65-F5344CB8AC3E}">
        <p14:creationId xmlns:p14="http://schemas.microsoft.com/office/powerpoint/2010/main" val="1617167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4">
                                            <p:txEl>
                                              <p:pRg st="0" end="0"/>
                                            </p:txEl>
                                          </p:spTgt>
                                        </p:tgtEl>
                                        <p:attrNameLst>
                                          <p:attrName>style.visibility</p:attrName>
                                        </p:attrNameLst>
                                      </p:cBhvr>
                                      <p:to>
                                        <p:strVal val="visible"/>
                                      </p:to>
                                    </p:set>
                                    <p:anim calcmode="lin" valueType="num">
                                      <p:cBhvr additive="base">
                                        <p:cTn id="7" dur="500" fill="hold"/>
                                        <p:tgtEl>
                                          <p:spTgt spid="1413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1315"/>
                                        </p:tgtEl>
                                        <p:attrNameLst>
                                          <p:attrName>style.visibility</p:attrName>
                                        </p:attrNameLst>
                                      </p:cBhvr>
                                      <p:to>
                                        <p:strVal val="visible"/>
                                      </p:to>
                                    </p:set>
                                    <p:anim calcmode="lin" valueType="num">
                                      <p:cBhvr additive="base">
                                        <p:cTn id="13" dur="500" fill="hold"/>
                                        <p:tgtEl>
                                          <p:spTgt spid="141315"/>
                                        </p:tgtEl>
                                        <p:attrNameLst>
                                          <p:attrName>ppt_x</p:attrName>
                                        </p:attrNameLst>
                                      </p:cBhvr>
                                      <p:tavLst>
                                        <p:tav tm="0">
                                          <p:val>
                                            <p:strVal val="#ppt_x"/>
                                          </p:val>
                                        </p:tav>
                                        <p:tav tm="100000">
                                          <p:val>
                                            <p:strVal val="#ppt_x"/>
                                          </p:val>
                                        </p:tav>
                                      </p:tavLst>
                                    </p:anim>
                                    <p:anim calcmode="lin" valueType="num">
                                      <p:cBhvr additive="base">
                                        <p:cTn id="14" dur="500" fill="hold"/>
                                        <p:tgtEl>
                                          <p:spTgt spid="1413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build="p" bldLvl="5" autoUpdateAnimBg="0"/>
      <p:bldP spid="3" grpId="0"/>
    </p:bld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pPr defTabSz="457200">
              <a:defRPr/>
            </a:pPr>
            <a:fld id="{20E03D37-DFA5-47CF-8F6C-997EB9520791}" type="slidenum">
              <a:rPr lang="en-US" altLang="zh-CN">
                <a:solidFill>
                  <a:prstClr val="black">
                    <a:tint val="75000"/>
                  </a:prstClr>
                </a:solidFill>
              </a:rPr>
              <a:pPr defTabSz="457200">
                <a:defRPr/>
              </a:pPr>
              <a:t>196</a:t>
            </a:fld>
            <a:endParaRPr lang="en-US" altLang="zh-CN">
              <a:solidFill>
                <a:prstClr val="black">
                  <a:tint val="75000"/>
                </a:prstClr>
              </a:solidFill>
            </a:endParaRPr>
          </a:p>
        </p:txBody>
      </p:sp>
      <p:sp>
        <p:nvSpPr>
          <p:cNvPr id="2" name="矩形 1"/>
          <p:cNvSpPr/>
          <p:nvPr/>
        </p:nvSpPr>
        <p:spPr>
          <a:xfrm>
            <a:off x="2000924" y="1201684"/>
            <a:ext cx="3934090"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en-US" altLang="zh-CN" sz="3600" dirty="0">
                <a:solidFill>
                  <a:srgbClr val="5B9BD5">
                    <a:lumMod val="75000"/>
                  </a:srgbClr>
                </a:solidFill>
                <a:latin typeface="微软雅黑" panose="020B0503020204020204" pitchFamily="34" charset="-122"/>
                <a:ea typeface="微软雅黑" panose="020B0503020204020204" pitchFamily="34" charset="-122"/>
              </a:rPr>
              <a:t>1)</a:t>
            </a:r>
            <a:r>
              <a:rPr lang="zh-CN" altLang="en-US" sz="3600" dirty="0">
                <a:solidFill>
                  <a:srgbClr val="5B9BD5">
                    <a:lumMod val="75000"/>
                  </a:srgbClr>
                </a:solidFill>
                <a:latin typeface="微软雅黑" panose="020B0503020204020204" pitchFamily="34" charset="-122"/>
                <a:ea typeface="微软雅黑" panose="020B0503020204020204" pitchFamily="34" charset="-122"/>
              </a:rPr>
              <a:t>哈希表查找算法</a:t>
            </a:r>
          </a:p>
        </p:txBody>
      </p:sp>
      <p:sp>
        <p:nvSpPr>
          <p:cNvPr id="7" name="矩形 6"/>
          <p:cNvSpPr/>
          <p:nvPr/>
        </p:nvSpPr>
        <p:spPr>
          <a:xfrm>
            <a:off x="2200612" y="1984828"/>
            <a:ext cx="8286051" cy="4242352"/>
          </a:xfrm>
          <a:prstGeom prst="rect">
            <a:avLst/>
          </a:prstGeom>
          <a:solidFill>
            <a:schemeClr val="bg1">
              <a:lumMod val="95000"/>
            </a:schemeClr>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lnSpc>
                <a:spcPct val="80000"/>
              </a:lnSpc>
              <a:spcBef>
                <a:spcPts val="1000"/>
              </a:spcBef>
              <a:defRPr/>
            </a:pPr>
            <a:r>
              <a:rPr lang="en-US" altLang="zh-CN" sz="1800" dirty="0">
                <a:solidFill>
                  <a:prstClr val="black"/>
                </a:solidFill>
                <a:latin typeface="微软雅黑" panose="020B0503020204020204" pitchFamily="34" charset="-122"/>
                <a:ea typeface="微软雅黑" panose="020B0503020204020204" pitchFamily="34" charset="-122"/>
              </a:rPr>
              <a:t>Status </a:t>
            </a:r>
            <a:r>
              <a:rPr lang="en-US" altLang="zh-CN" sz="1800" dirty="0" err="1">
                <a:solidFill>
                  <a:prstClr val="black"/>
                </a:solidFill>
                <a:latin typeface="微软雅黑" panose="020B0503020204020204" pitchFamily="34" charset="-122"/>
                <a:ea typeface="微软雅黑" panose="020B0503020204020204" pitchFamily="34" charset="-122"/>
              </a:rPr>
              <a:t>SearchHash</a:t>
            </a:r>
            <a:r>
              <a:rPr lang="en-US" altLang="zh-CN" sz="1800" dirty="0">
                <a:solidFill>
                  <a:prstClr val="black"/>
                </a:solidFill>
                <a:latin typeface="微软雅黑" panose="020B0503020204020204" pitchFamily="34" charset="-122"/>
                <a:ea typeface="微软雅黑" panose="020B0503020204020204" pitchFamily="34" charset="-122"/>
              </a:rPr>
              <a:t>(</a:t>
            </a:r>
            <a:r>
              <a:rPr lang="en-US" altLang="zh-CN" sz="1800" dirty="0" err="1">
                <a:solidFill>
                  <a:prstClr val="black"/>
                </a:solidFill>
                <a:latin typeface="微软雅黑" panose="020B0503020204020204" pitchFamily="34" charset="-122"/>
                <a:ea typeface="微软雅黑" panose="020B0503020204020204" pitchFamily="34" charset="-122"/>
              </a:rPr>
              <a:t>HashTable</a:t>
            </a:r>
            <a:r>
              <a:rPr lang="en-US" altLang="zh-CN" sz="1800" dirty="0">
                <a:solidFill>
                  <a:prstClr val="black"/>
                </a:solidFill>
                <a:latin typeface="微软雅黑" panose="020B0503020204020204" pitchFamily="34" charset="-122"/>
                <a:ea typeface="微软雅黑" panose="020B0503020204020204" pitchFamily="34" charset="-122"/>
              </a:rPr>
              <a:t> H, </a:t>
            </a:r>
            <a:r>
              <a:rPr lang="en-US" altLang="zh-CN" sz="1800" dirty="0" err="1">
                <a:solidFill>
                  <a:prstClr val="black"/>
                </a:solidFill>
                <a:latin typeface="微软雅黑" panose="020B0503020204020204" pitchFamily="34" charset="-122"/>
                <a:ea typeface="微软雅黑" panose="020B0503020204020204" pitchFamily="34" charset="-122"/>
              </a:rPr>
              <a:t>KeyType</a:t>
            </a:r>
            <a:r>
              <a:rPr lang="en-US" altLang="zh-CN" sz="1800" dirty="0">
                <a:solidFill>
                  <a:prstClr val="black"/>
                </a:solidFill>
                <a:latin typeface="微软雅黑" panose="020B0503020204020204" pitchFamily="34" charset="-122"/>
                <a:ea typeface="微软雅黑" panose="020B0503020204020204" pitchFamily="34" charset="-122"/>
              </a:rPr>
              <a:t> key, </a:t>
            </a:r>
            <a:r>
              <a:rPr lang="en-US" altLang="zh-CN" sz="1800" dirty="0" err="1">
                <a:solidFill>
                  <a:prstClr val="black"/>
                </a:solidFill>
                <a:latin typeface="微软雅黑" panose="020B0503020204020204" pitchFamily="34" charset="-122"/>
                <a:ea typeface="微软雅黑" panose="020B0503020204020204" pitchFamily="34" charset="-122"/>
              </a:rPr>
              <a:t>int</a:t>
            </a:r>
            <a:r>
              <a:rPr lang="en-US" altLang="zh-CN" sz="1800" dirty="0">
                <a:solidFill>
                  <a:prstClr val="black"/>
                </a:solidFill>
                <a:latin typeface="微软雅黑" panose="020B0503020204020204" pitchFamily="34" charset="-122"/>
                <a:ea typeface="微软雅黑" panose="020B0503020204020204" pitchFamily="34" charset="-122"/>
              </a:rPr>
              <a:t> &amp;p, </a:t>
            </a:r>
            <a:r>
              <a:rPr lang="en-US" altLang="zh-CN" sz="1800" dirty="0" err="1">
                <a:solidFill>
                  <a:prstClr val="black"/>
                </a:solidFill>
                <a:latin typeface="微软雅黑" panose="020B0503020204020204" pitchFamily="34" charset="-122"/>
                <a:ea typeface="微软雅黑" panose="020B0503020204020204" pitchFamily="34" charset="-122"/>
              </a:rPr>
              <a:t>int</a:t>
            </a:r>
            <a:r>
              <a:rPr lang="en-US" altLang="zh-CN" sz="1800" dirty="0">
                <a:solidFill>
                  <a:prstClr val="black"/>
                </a:solidFill>
                <a:latin typeface="微软雅黑" panose="020B0503020204020204" pitchFamily="34" charset="-122"/>
                <a:ea typeface="微软雅黑" panose="020B0503020204020204" pitchFamily="34" charset="-122"/>
              </a:rPr>
              <a:t> &amp;c){</a:t>
            </a:r>
          </a:p>
          <a:p>
            <a:pPr defTabSz="914400">
              <a:lnSpc>
                <a:spcPct val="80000"/>
              </a:lnSpc>
              <a:spcBef>
                <a:spcPts val="1000"/>
              </a:spcBef>
              <a:defRPr/>
            </a:pPr>
            <a:r>
              <a:rPr lang="pt-BR" altLang="zh-CN" sz="1800" dirty="0">
                <a:solidFill>
                  <a:srgbClr val="00B050"/>
                </a:solidFill>
                <a:latin typeface="微软雅黑" panose="020B0503020204020204" pitchFamily="34" charset="-122"/>
                <a:ea typeface="微软雅黑" panose="020B0503020204020204" pitchFamily="34" charset="-122"/>
              </a:rPr>
              <a:t>/*</a:t>
            </a:r>
            <a:r>
              <a:rPr lang="zh-CN" altLang="en-US" sz="1800" dirty="0">
                <a:solidFill>
                  <a:srgbClr val="00B050"/>
                </a:solidFill>
                <a:latin typeface="微软雅黑" panose="020B0503020204020204" pitchFamily="34" charset="-122"/>
                <a:ea typeface="微软雅黑" panose="020B0503020204020204" pitchFamily="34" charset="-122"/>
              </a:rPr>
              <a:t>在开放定址哈希表</a:t>
            </a:r>
            <a:r>
              <a:rPr lang="pt-BR" altLang="zh-CN" sz="1800" dirty="0">
                <a:solidFill>
                  <a:srgbClr val="00B050"/>
                </a:solidFill>
                <a:latin typeface="微软雅黑" panose="020B0503020204020204" pitchFamily="34" charset="-122"/>
                <a:ea typeface="微软雅黑" panose="020B0503020204020204" pitchFamily="34" charset="-122"/>
              </a:rPr>
              <a:t>H</a:t>
            </a:r>
            <a:r>
              <a:rPr lang="zh-CN" altLang="en-US" sz="1800" dirty="0">
                <a:solidFill>
                  <a:srgbClr val="00B050"/>
                </a:solidFill>
                <a:latin typeface="微软雅黑" panose="020B0503020204020204" pitchFamily="34" charset="-122"/>
                <a:ea typeface="微软雅黑" panose="020B0503020204020204" pitchFamily="34" charset="-122"/>
              </a:rPr>
              <a:t>中查找关键字为</a:t>
            </a:r>
            <a:r>
              <a:rPr lang="pt-BR" altLang="zh-CN" sz="1800" dirty="0">
                <a:solidFill>
                  <a:srgbClr val="00B050"/>
                </a:solidFill>
                <a:latin typeface="微软雅黑" panose="020B0503020204020204" pitchFamily="34" charset="-122"/>
                <a:ea typeface="微软雅黑" panose="020B0503020204020204" pitchFamily="34" charset="-122"/>
              </a:rPr>
              <a:t>key</a:t>
            </a:r>
            <a:r>
              <a:rPr lang="zh-CN" altLang="en-US" sz="1800" dirty="0">
                <a:solidFill>
                  <a:srgbClr val="00B050"/>
                </a:solidFill>
                <a:latin typeface="微软雅黑" panose="020B0503020204020204" pitchFamily="34" charset="-122"/>
                <a:ea typeface="微软雅黑" panose="020B0503020204020204" pitchFamily="34" charset="-122"/>
              </a:rPr>
              <a:t>的数据*</a:t>
            </a:r>
            <a:r>
              <a:rPr lang="en-US" altLang="zh-CN" sz="1800" dirty="0">
                <a:solidFill>
                  <a:srgbClr val="00B050"/>
                </a:solidFill>
                <a:latin typeface="微软雅黑" panose="020B0503020204020204" pitchFamily="34" charset="-122"/>
                <a:ea typeface="微软雅黑" panose="020B0503020204020204" pitchFamily="34" charset="-122"/>
              </a:rPr>
              <a:t>/</a:t>
            </a:r>
            <a:endParaRPr lang="pt-BR" altLang="zh-CN" sz="1800" dirty="0">
              <a:solidFill>
                <a:srgbClr val="00B050"/>
              </a:solidFill>
              <a:latin typeface="微软雅黑" panose="020B0503020204020204" pitchFamily="34" charset="-122"/>
              <a:ea typeface="微软雅黑" panose="020B0503020204020204" pitchFamily="34" charset="-122"/>
            </a:endParaRPr>
          </a:p>
          <a:p>
            <a:pPr defTabSz="914400">
              <a:lnSpc>
                <a:spcPct val="80000"/>
              </a:lnSpc>
              <a:spcBef>
                <a:spcPts val="1000"/>
              </a:spcBef>
              <a:defRPr/>
            </a:pPr>
            <a:r>
              <a:rPr lang="pt-BR" altLang="zh-CN" sz="1800" dirty="0">
                <a:solidFill>
                  <a:srgbClr val="00B050"/>
                </a:solidFill>
                <a:latin typeface="微软雅黑" panose="020B0503020204020204" pitchFamily="34" charset="-122"/>
                <a:ea typeface="微软雅黑" panose="020B0503020204020204" pitchFamily="34" charset="-122"/>
              </a:rPr>
              <a:t>/*</a:t>
            </a:r>
            <a:r>
              <a:rPr lang="zh-CN" altLang="en-US" sz="1800" dirty="0">
                <a:solidFill>
                  <a:srgbClr val="00B050"/>
                </a:solidFill>
                <a:latin typeface="微软雅黑" panose="020B0503020204020204" pitchFamily="34" charset="-122"/>
                <a:ea typeface="微软雅黑" panose="020B0503020204020204" pitchFamily="34" charset="-122"/>
              </a:rPr>
              <a:t>用</a:t>
            </a:r>
            <a:r>
              <a:rPr lang="pt-BR" altLang="zh-CN" sz="1800" dirty="0">
                <a:solidFill>
                  <a:srgbClr val="00B050"/>
                </a:solidFill>
                <a:latin typeface="微软雅黑" panose="020B0503020204020204" pitchFamily="34" charset="-122"/>
                <a:ea typeface="微软雅黑" panose="020B0503020204020204" pitchFamily="34" charset="-122"/>
              </a:rPr>
              <a:t>c</a:t>
            </a:r>
            <a:r>
              <a:rPr lang="zh-CN" altLang="en-US" sz="1800" dirty="0">
                <a:solidFill>
                  <a:srgbClr val="00B050"/>
                </a:solidFill>
                <a:latin typeface="微软雅黑" panose="020B0503020204020204" pitchFamily="34" charset="-122"/>
                <a:ea typeface="微软雅黑" panose="020B0503020204020204" pitchFamily="34" charset="-122"/>
              </a:rPr>
              <a:t>记录发生冲突的次数，初值为</a:t>
            </a:r>
            <a:r>
              <a:rPr lang="pt-BR" altLang="zh-CN" sz="1800" dirty="0">
                <a:solidFill>
                  <a:srgbClr val="00B050"/>
                </a:solidFill>
                <a:latin typeface="微软雅黑" panose="020B0503020204020204" pitchFamily="34" charset="-122"/>
                <a:ea typeface="微软雅黑" panose="020B0503020204020204" pitchFamily="34" charset="-122"/>
              </a:rPr>
              <a:t>0</a:t>
            </a:r>
            <a:r>
              <a:rPr lang="en-US" altLang="zh-CN" sz="1800" dirty="0">
                <a:solidFill>
                  <a:srgbClr val="00B050"/>
                </a:solidFill>
                <a:latin typeface="微软雅黑" panose="020B0503020204020204" pitchFamily="34" charset="-122"/>
                <a:ea typeface="微软雅黑" panose="020B0503020204020204" pitchFamily="34" charset="-122"/>
              </a:rPr>
              <a:t>*/</a:t>
            </a:r>
            <a:endParaRPr lang="zh-CN" altLang="pt-BR" sz="1800" dirty="0">
              <a:solidFill>
                <a:srgbClr val="00B050"/>
              </a:solidFill>
              <a:latin typeface="微软雅黑" panose="020B0503020204020204" pitchFamily="34" charset="-122"/>
              <a:ea typeface="微软雅黑" panose="020B0503020204020204" pitchFamily="34" charset="-122"/>
            </a:endParaRPr>
          </a:p>
          <a:p>
            <a:pPr defTabSz="914400">
              <a:lnSpc>
                <a:spcPct val="80000"/>
              </a:lnSpc>
              <a:spcBef>
                <a:spcPts val="1000"/>
              </a:spcBef>
              <a:defRPr/>
            </a:pPr>
            <a:r>
              <a:rPr lang="pt-BR" altLang="zh-CN" sz="1800" dirty="0">
                <a:solidFill>
                  <a:prstClr val="black"/>
                </a:solidFill>
                <a:latin typeface="微软雅黑" panose="020B0503020204020204" pitchFamily="34" charset="-122"/>
                <a:ea typeface="微软雅黑" panose="020B0503020204020204" pitchFamily="34" charset="-122"/>
              </a:rPr>
              <a:t>p=Hash(k);</a:t>
            </a:r>
            <a:r>
              <a:rPr lang="pt-BR" altLang="zh-CN" sz="1800" dirty="0">
                <a:solidFill>
                  <a:srgbClr val="00B050"/>
                </a:solidFill>
                <a:latin typeface="微软雅黑" panose="020B0503020204020204" pitchFamily="34" charset="-122"/>
                <a:ea typeface="微软雅黑" panose="020B0503020204020204" pitchFamily="34" charset="-122"/>
              </a:rPr>
              <a:t> /*</a:t>
            </a:r>
            <a:r>
              <a:rPr lang="zh-CN" altLang="en-US" sz="1800" dirty="0">
                <a:solidFill>
                  <a:srgbClr val="00B050"/>
                </a:solidFill>
                <a:latin typeface="微软雅黑" panose="020B0503020204020204" pitchFamily="34" charset="-122"/>
                <a:ea typeface="微软雅黑" panose="020B0503020204020204" pitchFamily="34" charset="-122"/>
              </a:rPr>
              <a:t>求哈希地址*</a:t>
            </a:r>
            <a:r>
              <a:rPr lang="en-US" altLang="zh-CN" sz="1800" dirty="0">
                <a:solidFill>
                  <a:srgbClr val="00B050"/>
                </a:solidFill>
                <a:latin typeface="微软雅黑" panose="020B0503020204020204" pitchFamily="34" charset="-122"/>
                <a:ea typeface="微软雅黑" panose="020B0503020204020204" pitchFamily="34" charset="-122"/>
              </a:rPr>
              <a:t>/</a:t>
            </a:r>
            <a:endParaRPr lang="pt-BR" altLang="zh-CN" sz="1800" dirty="0">
              <a:solidFill>
                <a:srgbClr val="00B050"/>
              </a:solidFill>
              <a:latin typeface="微软雅黑" panose="020B0503020204020204" pitchFamily="34" charset="-122"/>
              <a:ea typeface="微软雅黑" panose="020B0503020204020204" pitchFamily="34" charset="-122"/>
            </a:endParaRPr>
          </a:p>
          <a:p>
            <a:pPr defTabSz="914400">
              <a:lnSpc>
                <a:spcPct val="80000"/>
              </a:lnSpc>
              <a:spcBef>
                <a:spcPts val="1000"/>
              </a:spcBef>
              <a:defRPr/>
            </a:pPr>
            <a:r>
              <a:rPr lang="pt-BR" altLang="zh-CN" sz="1800" dirty="0">
                <a:solidFill>
                  <a:prstClr val="black"/>
                </a:solidFill>
                <a:latin typeface="微软雅黑" panose="020B0503020204020204" pitchFamily="34" charset="-122"/>
                <a:ea typeface="微软雅黑" panose="020B0503020204020204" pitchFamily="34" charset="-122"/>
              </a:rPr>
              <a:t>while(H.data[p].key!=NULL &amp;&amp; H.data[p].key!=key) </a:t>
            </a:r>
          </a:p>
          <a:p>
            <a:pPr defTabSz="914400">
              <a:lnSpc>
                <a:spcPct val="80000"/>
              </a:lnSpc>
              <a:spcBef>
                <a:spcPts val="1000"/>
              </a:spcBef>
              <a:defRPr/>
            </a:pPr>
            <a:r>
              <a:rPr lang="pt-BR" altLang="zh-CN" sz="1800" dirty="0">
                <a:solidFill>
                  <a:srgbClr val="00B050"/>
                </a:solidFill>
                <a:latin typeface="微软雅黑" panose="020B0503020204020204" pitchFamily="34" charset="-122"/>
                <a:ea typeface="微软雅黑" panose="020B0503020204020204" pitchFamily="34" charset="-122"/>
              </a:rPr>
              <a:t> /*</a:t>
            </a:r>
            <a:r>
              <a:rPr lang="zh-CN" altLang="en-US" sz="1800" dirty="0">
                <a:solidFill>
                  <a:srgbClr val="00B050"/>
                </a:solidFill>
                <a:latin typeface="微软雅黑" panose="020B0503020204020204" pitchFamily="34" charset="-122"/>
                <a:ea typeface="微软雅黑" panose="020B0503020204020204" pitchFamily="34" charset="-122"/>
              </a:rPr>
              <a:t>该位置填有数据且与所查关键字不同*</a:t>
            </a:r>
            <a:r>
              <a:rPr lang="en-US" altLang="zh-CN" sz="1800" dirty="0">
                <a:solidFill>
                  <a:srgbClr val="00B050"/>
                </a:solidFill>
                <a:latin typeface="微软雅黑" panose="020B0503020204020204" pitchFamily="34" charset="-122"/>
                <a:ea typeface="微软雅黑" panose="020B0503020204020204" pitchFamily="34" charset="-122"/>
              </a:rPr>
              <a:t>/</a:t>
            </a:r>
            <a:endParaRPr lang="pt-BR" altLang="zh-CN" sz="1800" dirty="0">
              <a:solidFill>
                <a:srgbClr val="00B050"/>
              </a:solidFill>
              <a:latin typeface="微软雅黑" panose="020B0503020204020204" pitchFamily="34" charset="-122"/>
              <a:ea typeface="微软雅黑" panose="020B0503020204020204" pitchFamily="34" charset="-122"/>
            </a:endParaRPr>
          </a:p>
          <a:p>
            <a:pPr defTabSz="914400">
              <a:lnSpc>
                <a:spcPct val="80000"/>
              </a:lnSpc>
              <a:spcBef>
                <a:spcPts val="1000"/>
              </a:spcBef>
              <a:defRPr/>
            </a:pPr>
            <a:r>
              <a:rPr lang="en-US" altLang="zh-CN" sz="1800" dirty="0">
                <a:solidFill>
                  <a:prstClr val="black"/>
                </a:solidFill>
                <a:latin typeface="微软雅黑" panose="020B0503020204020204" pitchFamily="34" charset="-122"/>
                <a:ea typeface="微软雅黑" panose="020B0503020204020204" pitchFamily="34" charset="-122"/>
              </a:rPr>
              <a:t>   collision(p, ++c);</a:t>
            </a:r>
            <a:r>
              <a:rPr lang="en-US" altLang="zh-CN" sz="1800" dirty="0">
                <a:solidFill>
                  <a:srgbClr val="00B050"/>
                </a:solidFill>
                <a:latin typeface="微软雅黑" panose="020B0503020204020204" pitchFamily="34" charset="-122"/>
                <a:ea typeface="微软雅黑" panose="020B0503020204020204" pitchFamily="34" charset="-122"/>
              </a:rPr>
              <a:t> /*</a:t>
            </a:r>
            <a:r>
              <a:rPr lang="zh-CN" altLang="en-US" sz="1800" dirty="0">
                <a:solidFill>
                  <a:srgbClr val="00B050"/>
                </a:solidFill>
                <a:latin typeface="微软雅黑" panose="020B0503020204020204" pitchFamily="34" charset="-122"/>
                <a:ea typeface="微软雅黑" panose="020B0503020204020204" pitchFamily="34" charset="-122"/>
              </a:rPr>
              <a:t>求下一探查地址</a:t>
            </a:r>
            <a:r>
              <a:rPr lang="en-US" altLang="zh-CN" sz="1800" dirty="0">
                <a:solidFill>
                  <a:srgbClr val="00B050"/>
                </a:solidFill>
                <a:latin typeface="微软雅黑" panose="020B0503020204020204" pitchFamily="34" charset="-122"/>
                <a:ea typeface="微软雅黑" panose="020B0503020204020204" pitchFamily="34" charset="-122"/>
              </a:rPr>
              <a:t>p*/</a:t>
            </a:r>
          </a:p>
          <a:p>
            <a:pPr defTabSz="914400">
              <a:lnSpc>
                <a:spcPct val="80000"/>
              </a:lnSpc>
              <a:spcBef>
                <a:spcPts val="1000"/>
              </a:spcBef>
              <a:defRPr/>
            </a:pPr>
            <a:r>
              <a:rPr lang="en-US" altLang="zh-CN" sz="1800" dirty="0">
                <a:solidFill>
                  <a:prstClr val="black"/>
                </a:solidFill>
                <a:latin typeface="微软雅黑" panose="020B0503020204020204" pitchFamily="34" charset="-122"/>
                <a:ea typeface="微软雅黑" panose="020B0503020204020204" pitchFamily="34" charset="-122"/>
              </a:rPr>
              <a:t>if(</a:t>
            </a:r>
            <a:r>
              <a:rPr lang="en-US" altLang="zh-CN" sz="1800" dirty="0" err="1">
                <a:solidFill>
                  <a:prstClr val="black"/>
                </a:solidFill>
                <a:latin typeface="微软雅黑" panose="020B0503020204020204" pitchFamily="34" charset="-122"/>
                <a:ea typeface="微软雅黑" panose="020B0503020204020204" pitchFamily="34" charset="-122"/>
              </a:rPr>
              <a:t>H.data</a:t>
            </a:r>
            <a:r>
              <a:rPr lang="en-US" altLang="zh-CN" sz="1800" dirty="0">
                <a:solidFill>
                  <a:prstClr val="black"/>
                </a:solidFill>
                <a:latin typeface="微软雅黑" panose="020B0503020204020204" pitchFamily="34" charset="-122"/>
                <a:ea typeface="微软雅黑" panose="020B0503020204020204" pitchFamily="34" charset="-122"/>
              </a:rPr>
              <a:t>[p].key==key )</a:t>
            </a:r>
          </a:p>
          <a:p>
            <a:pPr defTabSz="914400">
              <a:lnSpc>
                <a:spcPct val="80000"/>
              </a:lnSpc>
              <a:spcBef>
                <a:spcPts val="1000"/>
              </a:spcBef>
              <a:defRPr/>
            </a:pPr>
            <a:r>
              <a:rPr lang="en-US" altLang="zh-CN" sz="1800" dirty="0">
                <a:solidFill>
                  <a:prstClr val="black"/>
                </a:solidFill>
                <a:latin typeface="微软雅黑" panose="020B0503020204020204" pitchFamily="34" charset="-122"/>
                <a:ea typeface="微软雅黑" panose="020B0503020204020204" pitchFamily="34" charset="-122"/>
              </a:rPr>
              <a:t>   return SUCCESS; </a:t>
            </a:r>
            <a:r>
              <a:rPr lang="en-US" altLang="zh-CN" sz="1800" dirty="0">
                <a:solidFill>
                  <a:srgbClr val="00B050"/>
                </a:solidFill>
                <a:latin typeface="微软雅黑" panose="020B0503020204020204" pitchFamily="34" charset="-122"/>
                <a:ea typeface="微软雅黑" panose="020B0503020204020204" pitchFamily="34" charset="-122"/>
              </a:rPr>
              <a:t>  /*</a:t>
            </a:r>
            <a:r>
              <a:rPr lang="zh-CN" altLang="en-US" sz="1800" dirty="0">
                <a:solidFill>
                  <a:srgbClr val="00B050"/>
                </a:solidFill>
                <a:latin typeface="微软雅黑" panose="020B0503020204020204" pitchFamily="34" charset="-122"/>
                <a:ea typeface="微软雅黑" panose="020B0503020204020204" pitchFamily="34" charset="-122"/>
              </a:rPr>
              <a:t>查找成功</a:t>
            </a:r>
            <a:r>
              <a:rPr lang="en-US" altLang="zh-CN" sz="1800" dirty="0">
                <a:solidFill>
                  <a:srgbClr val="00B050"/>
                </a:solidFill>
                <a:latin typeface="微软雅黑" panose="020B0503020204020204" pitchFamily="34" charset="-122"/>
                <a:ea typeface="微软雅黑" panose="020B0503020204020204" pitchFamily="34" charset="-122"/>
              </a:rPr>
              <a:t>,p</a:t>
            </a:r>
            <a:r>
              <a:rPr lang="zh-CN" altLang="en-US" sz="1800" dirty="0">
                <a:solidFill>
                  <a:srgbClr val="00B050"/>
                </a:solidFill>
                <a:latin typeface="微软雅黑" panose="020B0503020204020204" pitchFamily="34" charset="-122"/>
                <a:ea typeface="微软雅黑" panose="020B0503020204020204" pitchFamily="34" charset="-122"/>
              </a:rPr>
              <a:t>返回待查数据元素位置*</a:t>
            </a:r>
            <a:r>
              <a:rPr lang="en-US" altLang="zh-CN" sz="1800" dirty="0">
                <a:solidFill>
                  <a:srgbClr val="00B050"/>
                </a:solidFill>
                <a:latin typeface="微软雅黑" panose="020B0503020204020204" pitchFamily="34" charset="-122"/>
                <a:ea typeface="微软雅黑" panose="020B0503020204020204" pitchFamily="34" charset="-122"/>
              </a:rPr>
              <a:t>/</a:t>
            </a:r>
          </a:p>
          <a:p>
            <a:pPr defTabSz="914400">
              <a:lnSpc>
                <a:spcPct val="80000"/>
              </a:lnSpc>
              <a:spcBef>
                <a:spcPts val="1000"/>
              </a:spcBef>
              <a:defRPr/>
            </a:pPr>
            <a:r>
              <a:rPr lang="en-US" altLang="zh-CN" sz="1800" dirty="0">
                <a:solidFill>
                  <a:prstClr val="black"/>
                </a:solidFill>
                <a:latin typeface="微软雅黑" panose="020B0503020204020204" pitchFamily="34" charset="-122"/>
                <a:ea typeface="微软雅黑" panose="020B0503020204020204" pitchFamily="34" charset="-122"/>
              </a:rPr>
              <a:t>else return UNSUCCESS;</a:t>
            </a:r>
            <a:r>
              <a:rPr lang="en-US" altLang="zh-CN" sz="1800" dirty="0">
                <a:solidFill>
                  <a:srgbClr val="00B050"/>
                </a:solidFill>
                <a:latin typeface="微软雅黑" panose="020B0503020204020204" pitchFamily="34" charset="-122"/>
                <a:ea typeface="微软雅黑" panose="020B0503020204020204" pitchFamily="34" charset="-122"/>
              </a:rPr>
              <a:t> /*</a:t>
            </a:r>
            <a:r>
              <a:rPr lang="zh-CN" altLang="en-US" sz="1800" dirty="0">
                <a:solidFill>
                  <a:srgbClr val="00B050"/>
                </a:solidFill>
                <a:latin typeface="微软雅黑" panose="020B0503020204020204" pitchFamily="34" charset="-122"/>
                <a:ea typeface="微软雅黑" panose="020B0503020204020204" pitchFamily="34" charset="-122"/>
              </a:rPr>
              <a:t>查找不成功</a:t>
            </a:r>
            <a:r>
              <a:rPr lang="en-US" altLang="zh-CN" sz="1800" dirty="0">
                <a:solidFill>
                  <a:srgbClr val="00B050"/>
                </a:solidFill>
                <a:latin typeface="微软雅黑" panose="020B0503020204020204" pitchFamily="34" charset="-122"/>
                <a:ea typeface="微软雅黑" panose="020B0503020204020204" pitchFamily="34" charset="-122"/>
              </a:rPr>
              <a:t>,p</a:t>
            </a:r>
            <a:r>
              <a:rPr lang="zh-CN" altLang="en-US" sz="1800" dirty="0">
                <a:solidFill>
                  <a:srgbClr val="00B050"/>
                </a:solidFill>
                <a:latin typeface="微软雅黑" panose="020B0503020204020204" pitchFamily="34" charset="-122"/>
                <a:ea typeface="微软雅黑" panose="020B0503020204020204" pitchFamily="34" charset="-122"/>
              </a:rPr>
              <a:t>返回插入位置*</a:t>
            </a:r>
            <a:r>
              <a:rPr lang="en-US" altLang="zh-CN" sz="1800" dirty="0">
                <a:solidFill>
                  <a:srgbClr val="00B050"/>
                </a:solidFill>
                <a:latin typeface="微软雅黑" panose="020B0503020204020204" pitchFamily="34" charset="-122"/>
                <a:ea typeface="微软雅黑" panose="020B0503020204020204" pitchFamily="34" charset="-122"/>
              </a:rPr>
              <a:t>/</a:t>
            </a:r>
          </a:p>
          <a:p>
            <a:pPr defTabSz="914400">
              <a:lnSpc>
                <a:spcPct val="80000"/>
              </a:lnSpc>
              <a:spcBef>
                <a:spcPts val="1000"/>
              </a:spcBef>
              <a:defRPr/>
            </a:pPr>
            <a:r>
              <a:rPr lang="en-US" altLang="zh-CN" sz="1800" dirty="0">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5076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pPr defTabSz="457200">
              <a:defRPr/>
            </a:pPr>
            <a:fld id="{DB95D7DD-2C3D-4872-801F-0AE2D0AC0D83}" type="slidenum">
              <a:rPr lang="en-US" altLang="zh-CN">
                <a:solidFill>
                  <a:prstClr val="black">
                    <a:tint val="75000"/>
                  </a:prstClr>
                </a:solidFill>
              </a:rPr>
              <a:pPr defTabSz="457200">
                <a:defRPr/>
              </a:pPr>
              <a:t>197</a:t>
            </a:fld>
            <a:endParaRPr lang="en-US" altLang="zh-CN">
              <a:solidFill>
                <a:prstClr val="black">
                  <a:tint val="75000"/>
                </a:prstClr>
              </a:solidFill>
            </a:endParaRPr>
          </a:p>
        </p:txBody>
      </p:sp>
      <p:sp>
        <p:nvSpPr>
          <p:cNvPr id="2" name="矩形 1"/>
          <p:cNvSpPr/>
          <p:nvPr/>
        </p:nvSpPr>
        <p:spPr>
          <a:xfrm>
            <a:off x="1839470" y="825791"/>
            <a:ext cx="3934090"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en-US" altLang="zh-CN" sz="3600" dirty="0">
                <a:solidFill>
                  <a:srgbClr val="5B9BD5">
                    <a:lumMod val="75000"/>
                  </a:srgbClr>
                </a:solidFill>
                <a:latin typeface="微软雅黑" panose="020B0503020204020204" pitchFamily="34" charset="-122"/>
                <a:ea typeface="微软雅黑" panose="020B0503020204020204" pitchFamily="34" charset="-122"/>
              </a:rPr>
              <a:t>2. </a:t>
            </a:r>
            <a:r>
              <a:rPr lang="zh-CN" altLang="en-US" sz="3600" dirty="0">
                <a:solidFill>
                  <a:srgbClr val="5B9BD5">
                    <a:lumMod val="75000"/>
                  </a:srgbClr>
                </a:solidFill>
                <a:latin typeface="微软雅黑" panose="020B0503020204020204" pitchFamily="34" charset="-122"/>
                <a:ea typeface="微软雅黑" panose="020B0503020204020204" pitchFamily="34" charset="-122"/>
              </a:rPr>
              <a:t>哈希表插入算法</a:t>
            </a:r>
          </a:p>
        </p:txBody>
      </p:sp>
      <p:sp>
        <p:nvSpPr>
          <p:cNvPr id="6" name="矩形 5"/>
          <p:cNvSpPr/>
          <p:nvPr/>
        </p:nvSpPr>
        <p:spPr>
          <a:xfrm>
            <a:off x="2015418" y="1613491"/>
            <a:ext cx="8286051" cy="5015385"/>
          </a:xfrm>
          <a:prstGeom prst="rect">
            <a:avLst/>
          </a:prstGeom>
          <a:solidFill>
            <a:schemeClr val="bg1">
              <a:lumMod val="95000"/>
            </a:schemeClr>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lnSpc>
                <a:spcPct val="80000"/>
              </a:lnSpc>
              <a:spcBef>
                <a:spcPts val="1000"/>
              </a:spcBef>
              <a:defRPr/>
            </a:pPr>
            <a:r>
              <a:rPr lang="en-US" altLang="zh-CN" sz="1700" dirty="0">
                <a:solidFill>
                  <a:prstClr val="black"/>
                </a:solidFill>
                <a:latin typeface="微软雅黑" panose="020B0503020204020204" pitchFamily="34" charset="-122"/>
                <a:ea typeface="微软雅黑" panose="020B0503020204020204" pitchFamily="34" charset="-122"/>
              </a:rPr>
              <a:t>Status </a:t>
            </a:r>
            <a:r>
              <a:rPr lang="en-US" altLang="zh-CN" sz="1700" dirty="0" err="1">
                <a:solidFill>
                  <a:prstClr val="black"/>
                </a:solidFill>
                <a:latin typeface="微软雅黑" panose="020B0503020204020204" pitchFamily="34" charset="-122"/>
                <a:ea typeface="微软雅黑" panose="020B0503020204020204" pitchFamily="34" charset="-122"/>
              </a:rPr>
              <a:t>InsertHash</a:t>
            </a:r>
            <a:r>
              <a:rPr lang="en-US" altLang="zh-CN" sz="1700" dirty="0">
                <a:solidFill>
                  <a:prstClr val="black"/>
                </a:solidFill>
                <a:latin typeface="微软雅黑" panose="020B0503020204020204" pitchFamily="34" charset="-122"/>
                <a:ea typeface="微软雅黑" panose="020B0503020204020204" pitchFamily="34" charset="-122"/>
              </a:rPr>
              <a:t>(</a:t>
            </a:r>
            <a:r>
              <a:rPr lang="en-US" altLang="zh-CN" sz="1700" dirty="0" err="1">
                <a:solidFill>
                  <a:prstClr val="black"/>
                </a:solidFill>
                <a:latin typeface="微软雅黑" panose="020B0503020204020204" pitchFamily="34" charset="-122"/>
                <a:ea typeface="微软雅黑" panose="020B0503020204020204" pitchFamily="34" charset="-122"/>
              </a:rPr>
              <a:t>HashTable</a:t>
            </a:r>
            <a:r>
              <a:rPr lang="en-US" altLang="zh-CN" sz="1700" dirty="0">
                <a:solidFill>
                  <a:prstClr val="black"/>
                </a:solidFill>
                <a:latin typeface="微软雅黑" panose="020B0503020204020204" pitchFamily="34" charset="-122"/>
                <a:ea typeface="微软雅黑" panose="020B0503020204020204" pitchFamily="34" charset="-122"/>
              </a:rPr>
              <a:t> &amp;H, </a:t>
            </a:r>
            <a:r>
              <a:rPr lang="en-US" altLang="zh-CN" sz="1700" dirty="0" err="1">
                <a:solidFill>
                  <a:prstClr val="black"/>
                </a:solidFill>
                <a:latin typeface="微软雅黑" panose="020B0503020204020204" pitchFamily="34" charset="-122"/>
                <a:ea typeface="微软雅黑" panose="020B0503020204020204" pitchFamily="34" charset="-122"/>
              </a:rPr>
              <a:t>DataType</a:t>
            </a:r>
            <a:r>
              <a:rPr lang="en-US" altLang="zh-CN" sz="1700" dirty="0">
                <a:solidFill>
                  <a:prstClr val="black"/>
                </a:solidFill>
                <a:latin typeface="微软雅黑" panose="020B0503020204020204" pitchFamily="34" charset="-122"/>
                <a:ea typeface="微软雅黑" panose="020B0503020204020204" pitchFamily="34" charset="-122"/>
              </a:rPr>
              <a:t> e){</a:t>
            </a:r>
          </a:p>
          <a:p>
            <a:pPr defTabSz="914400">
              <a:lnSpc>
                <a:spcPct val="80000"/>
              </a:lnSpc>
              <a:spcBef>
                <a:spcPts val="1000"/>
              </a:spcBef>
              <a:defRPr/>
            </a:pPr>
            <a:r>
              <a:rPr lang="pt-BR" altLang="zh-CN" sz="1700" dirty="0">
                <a:solidFill>
                  <a:srgbClr val="00B050"/>
                </a:solidFill>
                <a:latin typeface="微软雅黑" panose="020B0503020204020204" pitchFamily="34" charset="-122"/>
                <a:ea typeface="微软雅黑" panose="020B0503020204020204" pitchFamily="34" charset="-122"/>
              </a:rPr>
              <a:t>/*</a:t>
            </a:r>
            <a:r>
              <a:rPr lang="zh-CN" altLang="en-US" sz="1700" dirty="0">
                <a:solidFill>
                  <a:srgbClr val="00B050"/>
                </a:solidFill>
                <a:latin typeface="微软雅黑" panose="020B0503020204020204" pitchFamily="34" charset="-122"/>
                <a:ea typeface="微软雅黑" panose="020B0503020204020204" pitchFamily="34" charset="-122"/>
              </a:rPr>
              <a:t>查找不成功时在</a:t>
            </a:r>
            <a:r>
              <a:rPr lang="en-US" altLang="zh-CN" sz="1700" dirty="0">
                <a:solidFill>
                  <a:srgbClr val="00B050"/>
                </a:solidFill>
                <a:latin typeface="微软雅黑" panose="020B0503020204020204" pitchFamily="34" charset="-122"/>
                <a:ea typeface="微软雅黑" panose="020B0503020204020204" pitchFamily="34" charset="-122"/>
              </a:rPr>
              <a:t>H</a:t>
            </a:r>
            <a:r>
              <a:rPr lang="zh-CN" altLang="en-US" sz="1700" dirty="0">
                <a:solidFill>
                  <a:srgbClr val="00B050"/>
                </a:solidFill>
                <a:latin typeface="微软雅黑" panose="020B0503020204020204" pitchFamily="34" charset="-122"/>
                <a:ea typeface="微软雅黑" panose="020B0503020204020204" pitchFamily="34" charset="-122"/>
              </a:rPr>
              <a:t>中插入数据元素</a:t>
            </a:r>
            <a:r>
              <a:rPr lang="pt-BR" altLang="zh-CN" sz="1700" dirty="0">
                <a:solidFill>
                  <a:srgbClr val="00B050"/>
                </a:solidFill>
                <a:latin typeface="微软雅黑" panose="020B0503020204020204" pitchFamily="34" charset="-122"/>
                <a:ea typeface="微软雅黑" panose="020B0503020204020204" pitchFamily="34" charset="-122"/>
              </a:rPr>
              <a:t>e</a:t>
            </a:r>
            <a:r>
              <a:rPr lang="zh-CN" altLang="en-US" sz="1700" dirty="0">
                <a:solidFill>
                  <a:srgbClr val="00B050"/>
                </a:solidFill>
                <a:latin typeface="微软雅黑" panose="020B0503020204020204" pitchFamily="34" charset="-122"/>
                <a:ea typeface="微软雅黑" panose="020B0503020204020204" pitchFamily="34" charset="-122"/>
              </a:rPr>
              <a:t>，并返回</a:t>
            </a:r>
            <a:r>
              <a:rPr lang="en-US" altLang="zh-CN" sz="1700" dirty="0">
                <a:solidFill>
                  <a:srgbClr val="00B050"/>
                </a:solidFill>
                <a:latin typeface="微软雅黑" panose="020B0503020204020204" pitchFamily="34" charset="-122"/>
                <a:ea typeface="微软雅黑" panose="020B0503020204020204" pitchFamily="34" charset="-122"/>
              </a:rPr>
              <a:t>SUCCESS</a:t>
            </a:r>
            <a:r>
              <a:rPr lang="pt-BR" altLang="zh-CN" sz="1700" dirty="0">
                <a:solidFill>
                  <a:srgbClr val="00B050"/>
                </a:solidFill>
                <a:latin typeface="微软雅黑" panose="020B0503020204020204" pitchFamily="34" charset="-122"/>
                <a:ea typeface="微软雅黑" panose="020B0503020204020204" pitchFamily="34" charset="-122"/>
              </a:rPr>
              <a:t>*/</a:t>
            </a:r>
          </a:p>
          <a:p>
            <a:pPr defTabSz="914400">
              <a:lnSpc>
                <a:spcPct val="80000"/>
              </a:lnSpc>
              <a:spcBef>
                <a:spcPts val="1000"/>
              </a:spcBef>
              <a:defRPr/>
            </a:pPr>
            <a:r>
              <a:rPr lang="pt-BR" altLang="zh-CN" sz="1700" dirty="0">
                <a:solidFill>
                  <a:srgbClr val="00B050"/>
                </a:solidFill>
                <a:latin typeface="微软雅黑" panose="020B0503020204020204" pitchFamily="34" charset="-122"/>
                <a:ea typeface="微软雅黑" panose="020B0503020204020204" pitchFamily="34" charset="-122"/>
              </a:rPr>
              <a:t>/*</a:t>
            </a:r>
            <a:r>
              <a:rPr lang="zh-CN" altLang="en-US" sz="1700" dirty="0">
                <a:solidFill>
                  <a:srgbClr val="00B050"/>
                </a:solidFill>
                <a:latin typeface="微软雅黑" panose="020B0503020204020204" pitchFamily="34" charset="-122"/>
                <a:ea typeface="微软雅黑" panose="020B0503020204020204" pitchFamily="34" charset="-122"/>
              </a:rPr>
              <a:t>若冲突次数过大，则重建哈希表*</a:t>
            </a:r>
            <a:r>
              <a:rPr lang="en-US" altLang="zh-CN" sz="1700" dirty="0">
                <a:solidFill>
                  <a:srgbClr val="00B050"/>
                </a:solidFill>
                <a:latin typeface="微软雅黑" panose="020B0503020204020204" pitchFamily="34" charset="-122"/>
                <a:ea typeface="微软雅黑" panose="020B0503020204020204" pitchFamily="34" charset="-122"/>
              </a:rPr>
              <a:t>/</a:t>
            </a:r>
            <a:endParaRPr lang="pt-BR" altLang="zh-CN" sz="1700" dirty="0">
              <a:solidFill>
                <a:srgbClr val="00B050"/>
              </a:solidFill>
              <a:latin typeface="微软雅黑" panose="020B0503020204020204" pitchFamily="34" charset="-122"/>
              <a:ea typeface="微软雅黑" panose="020B0503020204020204" pitchFamily="34" charset="-122"/>
            </a:endParaRPr>
          </a:p>
          <a:p>
            <a:pPr defTabSz="914400">
              <a:lnSpc>
                <a:spcPct val="80000"/>
              </a:lnSpc>
              <a:spcBef>
                <a:spcPts val="1000"/>
              </a:spcBef>
              <a:defRPr/>
            </a:pPr>
            <a:r>
              <a:rPr lang="en-US" altLang="zh-CN" sz="1700" dirty="0">
                <a:solidFill>
                  <a:prstClr val="black"/>
                </a:solidFill>
                <a:latin typeface="微软雅黑" panose="020B0503020204020204" pitchFamily="34" charset="-122"/>
                <a:ea typeface="微软雅黑" panose="020B0503020204020204" pitchFamily="34" charset="-122"/>
              </a:rPr>
              <a:t>c=0;</a:t>
            </a:r>
          </a:p>
          <a:p>
            <a:pPr defTabSz="914400">
              <a:lnSpc>
                <a:spcPct val="80000"/>
              </a:lnSpc>
              <a:spcBef>
                <a:spcPts val="1000"/>
              </a:spcBef>
              <a:defRPr/>
            </a:pPr>
            <a:r>
              <a:rPr lang="en-US" altLang="zh-CN" sz="1700" dirty="0">
                <a:solidFill>
                  <a:prstClr val="black"/>
                </a:solidFill>
                <a:latin typeface="微软雅黑" panose="020B0503020204020204" pitchFamily="34" charset="-122"/>
                <a:ea typeface="微软雅黑" panose="020B0503020204020204" pitchFamily="34" charset="-122"/>
              </a:rPr>
              <a:t>if(</a:t>
            </a:r>
            <a:r>
              <a:rPr lang="en-US" altLang="zh-CN" sz="1700" dirty="0" err="1">
                <a:solidFill>
                  <a:prstClr val="black"/>
                </a:solidFill>
                <a:latin typeface="微软雅黑" panose="020B0503020204020204" pitchFamily="34" charset="-122"/>
                <a:ea typeface="微软雅黑" panose="020B0503020204020204" pitchFamily="34" charset="-122"/>
              </a:rPr>
              <a:t>SearchHash</a:t>
            </a:r>
            <a:r>
              <a:rPr lang="en-US" altLang="zh-CN" sz="1700" dirty="0">
                <a:solidFill>
                  <a:prstClr val="black"/>
                </a:solidFill>
                <a:latin typeface="微软雅黑" panose="020B0503020204020204" pitchFamily="34" charset="-122"/>
                <a:ea typeface="微软雅黑" panose="020B0503020204020204" pitchFamily="34" charset="-122"/>
              </a:rPr>
              <a:t> (H, </a:t>
            </a:r>
            <a:r>
              <a:rPr lang="en-US" altLang="zh-CN" sz="1700" dirty="0" err="1">
                <a:solidFill>
                  <a:prstClr val="black"/>
                </a:solidFill>
                <a:latin typeface="微软雅黑" panose="020B0503020204020204" pitchFamily="34" charset="-122"/>
                <a:ea typeface="微软雅黑" panose="020B0503020204020204" pitchFamily="34" charset="-122"/>
              </a:rPr>
              <a:t>e.key</a:t>
            </a:r>
            <a:r>
              <a:rPr lang="en-US" altLang="zh-CN" sz="1700" dirty="0">
                <a:solidFill>
                  <a:prstClr val="black"/>
                </a:solidFill>
                <a:latin typeface="微软雅黑" panose="020B0503020204020204" pitchFamily="34" charset="-122"/>
                <a:ea typeface="微软雅黑" panose="020B0503020204020204" pitchFamily="34" charset="-122"/>
              </a:rPr>
              <a:t>, p, c))       </a:t>
            </a:r>
          </a:p>
          <a:p>
            <a:pPr defTabSz="914400">
              <a:lnSpc>
                <a:spcPct val="80000"/>
              </a:lnSpc>
              <a:spcBef>
                <a:spcPts val="1000"/>
              </a:spcBef>
              <a:defRPr/>
            </a:pPr>
            <a:r>
              <a:rPr lang="en-US" altLang="zh-CN" sz="1700" dirty="0">
                <a:solidFill>
                  <a:prstClr val="black"/>
                </a:solidFill>
                <a:latin typeface="微软雅黑" panose="020B0503020204020204" pitchFamily="34" charset="-122"/>
                <a:ea typeface="微软雅黑" panose="020B0503020204020204" pitchFamily="34" charset="-122"/>
              </a:rPr>
              <a:t>   return </a:t>
            </a:r>
            <a:r>
              <a:rPr lang="en-US" altLang="zh-CN" sz="1700" dirty="0">
                <a:solidFill>
                  <a:srgbClr val="FF0000"/>
                </a:solidFill>
                <a:latin typeface="微软雅黑" panose="020B0503020204020204" pitchFamily="34" charset="-122"/>
                <a:ea typeface="微软雅黑" panose="020B0503020204020204" pitchFamily="34" charset="-122"/>
              </a:rPr>
              <a:t>UN</a:t>
            </a:r>
            <a:r>
              <a:rPr lang="en-US" altLang="zh-CN" sz="1700" dirty="0">
                <a:solidFill>
                  <a:prstClr val="black"/>
                </a:solidFill>
                <a:latin typeface="微软雅黑" panose="020B0503020204020204" pitchFamily="34" charset="-122"/>
                <a:ea typeface="微软雅黑" panose="020B0503020204020204" pitchFamily="34" charset="-122"/>
              </a:rPr>
              <a:t>SUCCESS;</a:t>
            </a:r>
            <a:r>
              <a:rPr lang="en-US" altLang="zh-CN" sz="1700" dirty="0">
                <a:solidFill>
                  <a:srgbClr val="00B050"/>
                </a:solidFill>
                <a:latin typeface="微软雅黑" panose="020B0503020204020204" pitchFamily="34" charset="-122"/>
                <a:ea typeface="微软雅黑" panose="020B0503020204020204" pitchFamily="34" charset="-122"/>
              </a:rPr>
              <a:t> /*</a:t>
            </a:r>
            <a:r>
              <a:rPr lang="zh-CN" altLang="en-US" sz="1700" dirty="0">
                <a:solidFill>
                  <a:srgbClr val="00B050"/>
                </a:solidFill>
                <a:latin typeface="微软雅黑" panose="020B0503020204020204" pitchFamily="34" charset="-122"/>
                <a:ea typeface="微软雅黑" panose="020B0503020204020204" pitchFamily="34" charset="-122"/>
              </a:rPr>
              <a:t>数据已在哈希表中，不需插入*</a:t>
            </a:r>
            <a:r>
              <a:rPr lang="en-US" altLang="zh-CN" sz="1700" dirty="0">
                <a:solidFill>
                  <a:srgbClr val="00B050"/>
                </a:solidFill>
                <a:latin typeface="微软雅黑" panose="020B0503020204020204" pitchFamily="34" charset="-122"/>
                <a:ea typeface="微软雅黑" panose="020B0503020204020204" pitchFamily="34" charset="-122"/>
              </a:rPr>
              <a:t>/</a:t>
            </a:r>
          </a:p>
          <a:p>
            <a:pPr defTabSz="914400">
              <a:lnSpc>
                <a:spcPct val="80000"/>
              </a:lnSpc>
              <a:spcBef>
                <a:spcPts val="1000"/>
              </a:spcBef>
              <a:defRPr/>
            </a:pPr>
            <a:r>
              <a:rPr lang="en-US" altLang="zh-CN" sz="1700" dirty="0">
                <a:solidFill>
                  <a:prstClr val="black"/>
                </a:solidFill>
                <a:latin typeface="微软雅黑" panose="020B0503020204020204" pitchFamily="34" charset="-122"/>
                <a:ea typeface="微软雅黑" panose="020B0503020204020204" pitchFamily="34" charset="-122"/>
              </a:rPr>
              <a:t>else if(c&lt;</a:t>
            </a:r>
            <a:r>
              <a:rPr lang="en-US" altLang="zh-CN" sz="1700" dirty="0" err="1">
                <a:solidFill>
                  <a:prstClr val="black"/>
                </a:solidFill>
                <a:latin typeface="微软雅黑" panose="020B0503020204020204" pitchFamily="34" charset="-122"/>
                <a:ea typeface="微软雅黑" panose="020B0503020204020204" pitchFamily="34" charset="-122"/>
              </a:rPr>
              <a:t>hashsize</a:t>
            </a:r>
            <a:r>
              <a:rPr lang="en-US" altLang="zh-CN" sz="1700" dirty="0">
                <a:solidFill>
                  <a:prstClr val="black"/>
                </a:solidFill>
                <a:latin typeface="微软雅黑" panose="020B0503020204020204" pitchFamily="34" charset="-122"/>
                <a:ea typeface="微软雅黑" panose="020B0503020204020204" pitchFamily="34" charset="-122"/>
              </a:rPr>
              <a:t>[</a:t>
            </a:r>
            <a:r>
              <a:rPr lang="en-US" altLang="zh-CN" sz="1700" dirty="0" err="1">
                <a:solidFill>
                  <a:prstClr val="black"/>
                </a:solidFill>
                <a:latin typeface="微软雅黑" panose="020B0503020204020204" pitchFamily="34" charset="-122"/>
                <a:ea typeface="微软雅黑" panose="020B0503020204020204" pitchFamily="34" charset="-122"/>
              </a:rPr>
              <a:t>H.sizeindex</a:t>
            </a:r>
            <a:r>
              <a:rPr lang="en-US" altLang="zh-CN" sz="1700" dirty="0">
                <a:solidFill>
                  <a:prstClr val="black"/>
                </a:solidFill>
                <a:latin typeface="微软雅黑" panose="020B0503020204020204" pitchFamily="34" charset="-122"/>
                <a:ea typeface="微软雅黑" panose="020B0503020204020204" pitchFamily="34" charset="-122"/>
              </a:rPr>
              <a:t>]/2)</a:t>
            </a:r>
            <a:r>
              <a:rPr lang="pt-BR" altLang="zh-CN" sz="1700" dirty="0">
                <a:solidFill>
                  <a:prstClr val="black"/>
                </a:solidFill>
                <a:latin typeface="微软雅黑" panose="020B0503020204020204" pitchFamily="34" charset="-122"/>
                <a:ea typeface="微软雅黑" panose="020B0503020204020204" pitchFamily="34" charset="-122"/>
              </a:rPr>
              <a:t>{     </a:t>
            </a:r>
          </a:p>
          <a:p>
            <a:pPr defTabSz="914400">
              <a:lnSpc>
                <a:spcPct val="80000"/>
              </a:lnSpc>
              <a:spcBef>
                <a:spcPts val="1000"/>
              </a:spcBef>
              <a:defRPr/>
            </a:pPr>
            <a:r>
              <a:rPr lang="pt-BR" altLang="zh-CN" sz="1700" dirty="0">
                <a:solidFill>
                  <a:prstClr val="black"/>
                </a:solidFill>
                <a:latin typeface="微软雅黑" panose="020B0503020204020204" pitchFamily="34" charset="-122"/>
                <a:ea typeface="微软雅黑" panose="020B0503020204020204" pitchFamily="34" charset="-122"/>
              </a:rPr>
              <a:t>          H.data[p]=e; ++H.count;</a:t>
            </a:r>
            <a:r>
              <a:rPr lang="pt-BR" altLang="zh-CN" sz="1700" dirty="0">
                <a:solidFill>
                  <a:srgbClr val="00B050"/>
                </a:solidFill>
                <a:latin typeface="微软雅黑" panose="020B0503020204020204" pitchFamily="34" charset="-122"/>
                <a:ea typeface="微软雅黑" panose="020B0503020204020204" pitchFamily="34" charset="-122"/>
              </a:rPr>
              <a:t> /*</a:t>
            </a:r>
            <a:r>
              <a:rPr lang="zh-CN" altLang="en-US" sz="1700" dirty="0">
                <a:solidFill>
                  <a:srgbClr val="00B050"/>
                </a:solidFill>
                <a:latin typeface="微软雅黑" panose="020B0503020204020204" pitchFamily="34" charset="-122"/>
                <a:ea typeface="微软雅黑" panose="020B0503020204020204" pitchFamily="34" charset="-122"/>
              </a:rPr>
              <a:t>次数</a:t>
            </a:r>
            <a:r>
              <a:rPr lang="pt-BR" altLang="zh-CN" sz="1700" dirty="0">
                <a:solidFill>
                  <a:srgbClr val="00B050"/>
                </a:solidFill>
                <a:latin typeface="微软雅黑" panose="020B0503020204020204" pitchFamily="34" charset="-122"/>
                <a:ea typeface="微软雅黑" panose="020B0503020204020204" pitchFamily="34" charset="-122"/>
              </a:rPr>
              <a:t>c</a:t>
            </a:r>
            <a:r>
              <a:rPr lang="zh-CN" altLang="en-US" sz="1700" dirty="0">
                <a:solidFill>
                  <a:srgbClr val="00B050"/>
                </a:solidFill>
                <a:latin typeface="微软雅黑" panose="020B0503020204020204" pitchFamily="34" charset="-122"/>
                <a:ea typeface="微软雅黑" panose="020B0503020204020204" pitchFamily="34" charset="-122"/>
              </a:rPr>
              <a:t>还未达到上限，插入</a:t>
            </a:r>
            <a:r>
              <a:rPr lang="pt-BR" altLang="zh-CN" sz="1700" dirty="0">
                <a:solidFill>
                  <a:srgbClr val="00B050"/>
                </a:solidFill>
                <a:latin typeface="微软雅黑" panose="020B0503020204020204" pitchFamily="34" charset="-122"/>
                <a:ea typeface="微软雅黑" panose="020B0503020204020204" pitchFamily="34" charset="-122"/>
              </a:rPr>
              <a:t>e*/</a:t>
            </a:r>
          </a:p>
          <a:p>
            <a:pPr defTabSz="914400">
              <a:lnSpc>
                <a:spcPct val="80000"/>
              </a:lnSpc>
              <a:spcBef>
                <a:spcPts val="1000"/>
              </a:spcBef>
              <a:defRPr/>
            </a:pPr>
            <a:r>
              <a:rPr lang="pt-BR" altLang="zh-CN" sz="1700" dirty="0">
                <a:solidFill>
                  <a:prstClr val="black"/>
                </a:solidFill>
                <a:latin typeface="微软雅黑" panose="020B0503020204020204" pitchFamily="34" charset="-122"/>
                <a:ea typeface="微软雅黑" panose="020B0503020204020204" pitchFamily="34" charset="-122"/>
              </a:rPr>
              <a:t>          return </a:t>
            </a:r>
            <a:r>
              <a:rPr lang="en-US" altLang="zh-CN" sz="1700" dirty="0">
                <a:solidFill>
                  <a:prstClr val="black"/>
                </a:solidFill>
                <a:latin typeface="微软雅黑" panose="020B0503020204020204" pitchFamily="34" charset="-122"/>
                <a:ea typeface="微软雅黑" panose="020B0503020204020204" pitchFamily="34" charset="-122"/>
              </a:rPr>
              <a:t>SUCCESS</a:t>
            </a:r>
            <a:r>
              <a:rPr lang="pt-BR" altLang="zh-CN" sz="1700" dirty="0">
                <a:solidFill>
                  <a:prstClr val="black"/>
                </a:solidFill>
                <a:latin typeface="微软雅黑" panose="020B0503020204020204" pitchFamily="34" charset="-122"/>
                <a:ea typeface="微软雅黑" panose="020B0503020204020204" pitchFamily="34" charset="-122"/>
              </a:rPr>
              <a:t>;</a:t>
            </a:r>
          </a:p>
          <a:p>
            <a:pPr defTabSz="914400">
              <a:lnSpc>
                <a:spcPct val="80000"/>
              </a:lnSpc>
              <a:spcBef>
                <a:spcPts val="1000"/>
              </a:spcBef>
              <a:defRPr/>
            </a:pPr>
            <a:r>
              <a:rPr lang="en-US" altLang="zh-CN" sz="1700" dirty="0">
                <a:solidFill>
                  <a:prstClr val="black"/>
                </a:solidFill>
                <a:latin typeface="微软雅黑" panose="020B0503020204020204" pitchFamily="34" charset="-122"/>
                <a:ea typeface="微软雅黑" panose="020B0503020204020204" pitchFamily="34" charset="-122"/>
              </a:rPr>
              <a:t>        }</a:t>
            </a:r>
          </a:p>
          <a:p>
            <a:pPr defTabSz="914400">
              <a:lnSpc>
                <a:spcPct val="80000"/>
              </a:lnSpc>
              <a:spcBef>
                <a:spcPts val="1000"/>
              </a:spcBef>
              <a:defRPr/>
            </a:pPr>
            <a:r>
              <a:rPr lang="en-US" altLang="zh-CN" sz="1700" dirty="0">
                <a:solidFill>
                  <a:prstClr val="black"/>
                </a:solidFill>
                <a:latin typeface="微软雅黑" panose="020B0503020204020204" pitchFamily="34" charset="-122"/>
                <a:ea typeface="微软雅黑" panose="020B0503020204020204" pitchFamily="34" charset="-122"/>
              </a:rPr>
              <a:t>      else { </a:t>
            </a:r>
          </a:p>
          <a:p>
            <a:pPr defTabSz="914400">
              <a:lnSpc>
                <a:spcPct val="80000"/>
              </a:lnSpc>
              <a:spcBef>
                <a:spcPts val="1000"/>
              </a:spcBef>
              <a:defRPr/>
            </a:pPr>
            <a:r>
              <a:rPr lang="en-US" altLang="zh-CN" sz="1700" dirty="0">
                <a:solidFill>
                  <a:prstClr val="black"/>
                </a:solidFill>
                <a:latin typeface="微软雅黑" panose="020B0503020204020204" pitchFamily="34" charset="-122"/>
                <a:ea typeface="微软雅黑" panose="020B0503020204020204" pitchFamily="34" charset="-122"/>
              </a:rPr>
              <a:t>         </a:t>
            </a:r>
            <a:r>
              <a:rPr lang="en-US" altLang="zh-CN" sz="1700" dirty="0" err="1">
                <a:solidFill>
                  <a:prstClr val="black"/>
                </a:solidFill>
                <a:latin typeface="微软雅黑" panose="020B0503020204020204" pitchFamily="34" charset="-122"/>
                <a:ea typeface="微软雅黑" panose="020B0503020204020204" pitchFamily="34" charset="-122"/>
              </a:rPr>
              <a:t>RecreatHashTable</a:t>
            </a:r>
            <a:r>
              <a:rPr lang="en-US" altLang="zh-CN" sz="1700" dirty="0">
                <a:solidFill>
                  <a:prstClr val="black"/>
                </a:solidFill>
                <a:latin typeface="微软雅黑" panose="020B0503020204020204" pitchFamily="34" charset="-122"/>
                <a:ea typeface="微软雅黑" panose="020B0503020204020204" pitchFamily="34" charset="-122"/>
              </a:rPr>
              <a:t>(H);  </a:t>
            </a:r>
            <a:r>
              <a:rPr lang="en-US" altLang="zh-CN" sz="1700" dirty="0">
                <a:solidFill>
                  <a:srgbClr val="00B050"/>
                </a:solidFill>
                <a:latin typeface="微软雅黑" panose="020B0503020204020204" pitchFamily="34" charset="-122"/>
                <a:ea typeface="微软雅黑" panose="020B0503020204020204" pitchFamily="34" charset="-122"/>
              </a:rPr>
              <a:t>/*</a:t>
            </a:r>
            <a:r>
              <a:rPr lang="zh-CN" altLang="en-US" sz="1700" dirty="0">
                <a:solidFill>
                  <a:srgbClr val="00B050"/>
                </a:solidFill>
                <a:latin typeface="微软雅黑" panose="020B0503020204020204" pitchFamily="34" charset="-122"/>
                <a:ea typeface="微软雅黑" panose="020B0503020204020204" pitchFamily="34" charset="-122"/>
              </a:rPr>
              <a:t>重建哈希表*</a:t>
            </a:r>
            <a:r>
              <a:rPr lang="en-US" altLang="zh-CN" sz="1700" dirty="0">
                <a:solidFill>
                  <a:srgbClr val="00B050"/>
                </a:solidFill>
                <a:latin typeface="微软雅黑" panose="020B0503020204020204" pitchFamily="34" charset="-122"/>
                <a:ea typeface="微软雅黑" panose="020B0503020204020204" pitchFamily="34" charset="-122"/>
              </a:rPr>
              <a:t>/</a:t>
            </a:r>
          </a:p>
          <a:p>
            <a:pPr defTabSz="914400">
              <a:lnSpc>
                <a:spcPct val="80000"/>
              </a:lnSpc>
              <a:spcBef>
                <a:spcPts val="1000"/>
              </a:spcBef>
              <a:defRPr/>
            </a:pPr>
            <a:r>
              <a:rPr lang="en-US" altLang="zh-CN" sz="1700" dirty="0">
                <a:solidFill>
                  <a:prstClr val="black"/>
                </a:solidFill>
                <a:latin typeface="微软雅黑" panose="020B0503020204020204" pitchFamily="34" charset="-122"/>
                <a:ea typeface="微软雅黑" panose="020B0503020204020204" pitchFamily="34" charset="-122"/>
              </a:rPr>
              <a:t>         return</a:t>
            </a:r>
            <a:r>
              <a:rPr lang="en-US" altLang="zh-CN" sz="1700" dirty="0">
                <a:solidFill>
                  <a:srgbClr val="FF0000"/>
                </a:solidFill>
                <a:latin typeface="微软雅黑" panose="020B0503020204020204" pitchFamily="34" charset="-122"/>
                <a:ea typeface="微软雅黑" panose="020B0503020204020204" pitchFamily="34" charset="-122"/>
              </a:rPr>
              <a:t> SUCCESS</a:t>
            </a:r>
            <a:r>
              <a:rPr lang="en-US" altLang="zh-CN" sz="1700" dirty="0">
                <a:solidFill>
                  <a:prstClr val="black"/>
                </a:solidFill>
                <a:latin typeface="微软雅黑" panose="020B0503020204020204" pitchFamily="34" charset="-122"/>
                <a:ea typeface="微软雅黑" panose="020B0503020204020204" pitchFamily="34" charset="-122"/>
              </a:rPr>
              <a:t>;</a:t>
            </a:r>
          </a:p>
          <a:p>
            <a:pPr defTabSz="914400">
              <a:lnSpc>
                <a:spcPct val="80000"/>
              </a:lnSpc>
              <a:spcBef>
                <a:spcPts val="1000"/>
              </a:spcBef>
              <a:defRPr/>
            </a:pPr>
            <a:r>
              <a:rPr lang="en-US" altLang="zh-CN" sz="1700" dirty="0">
                <a:solidFill>
                  <a:prstClr val="black"/>
                </a:solidFill>
                <a:latin typeface="微软雅黑" panose="020B0503020204020204" pitchFamily="34" charset="-122"/>
                <a:ea typeface="微软雅黑" panose="020B0503020204020204" pitchFamily="34" charset="-122"/>
              </a:rPr>
              <a:t>      }</a:t>
            </a:r>
          </a:p>
          <a:p>
            <a:pPr defTabSz="914400">
              <a:lnSpc>
                <a:spcPct val="80000"/>
              </a:lnSpc>
              <a:spcBef>
                <a:spcPts val="1000"/>
              </a:spcBef>
              <a:defRPr/>
            </a:pPr>
            <a:r>
              <a:rPr lang="pt-BR" altLang="zh-CN" sz="1700" dirty="0">
                <a:solidFill>
                  <a:prstClr val="black"/>
                </a:solidFill>
                <a:latin typeface="微软雅黑" panose="020B0503020204020204" pitchFamily="34" charset="-122"/>
                <a:ea typeface="微软雅黑" panose="020B0503020204020204" pitchFamily="34" charset="-122"/>
              </a:rPr>
              <a:t>}</a:t>
            </a:r>
            <a:endParaRPr lang="en-US" altLang="zh-CN" sz="17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85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bg/>
                                          </p:spTgt>
                                        </p:tgtEl>
                                        <p:attrNameLst>
                                          <p:attrName>style.visibility</p:attrName>
                                        </p:attrNameLst>
                                      </p:cBhvr>
                                      <p:to>
                                        <p:strVal val="visible"/>
                                      </p:to>
                                    </p:set>
                                    <p:animEffect transition="in" filter="fade">
                                      <p:cBhvr>
                                        <p:cTn id="14" dur="250"/>
                                        <p:tgtEl>
                                          <p:spTgt spid="6">
                                            <p:bg/>
                                          </p:spTgt>
                                        </p:tgtEl>
                                      </p:cBhvr>
                                    </p:animEffect>
                                    <p:anim calcmode="lin" valueType="num">
                                      <p:cBhvr>
                                        <p:cTn id="15" dur="250" fill="hold"/>
                                        <p:tgtEl>
                                          <p:spTgt spid="6">
                                            <p:bg/>
                                          </p:spTgt>
                                        </p:tgtEl>
                                        <p:attrNameLst>
                                          <p:attrName>ppt_x</p:attrName>
                                        </p:attrNameLst>
                                      </p:cBhvr>
                                      <p:tavLst>
                                        <p:tav tm="0">
                                          <p:val>
                                            <p:strVal val="#ppt_x"/>
                                          </p:val>
                                        </p:tav>
                                        <p:tav tm="100000">
                                          <p:val>
                                            <p:strVal val="#ppt_x"/>
                                          </p:val>
                                        </p:tav>
                                      </p:tavLst>
                                    </p:anim>
                                    <p:anim calcmode="lin" valueType="num">
                                      <p:cBhvr>
                                        <p:cTn id="16" dur="250" fill="hold"/>
                                        <p:tgtEl>
                                          <p:spTgt spid="6">
                                            <p:bg/>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250"/>
                                        <p:tgtEl>
                                          <p:spTgt spid="6">
                                            <p:txEl>
                                              <p:pRg st="0" end="0"/>
                                            </p:txEl>
                                          </p:spTgt>
                                        </p:tgtEl>
                                      </p:cBhvr>
                                    </p:animEffect>
                                    <p:anim calcmode="lin" valueType="num">
                                      <p:cBhvr>
                                        <p:cTn id="22"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2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250"/>
                                        <p:tgtEl>
                                          <p:spTgt spid="6">
                                            <p:txEl>
                                              <p:pRg st="1" end="1"/>
                                            </p:txEl>
                                          </p:spTgt>
                                        </p:tgtEl>
                                      </p:cBhvr>
                                    </p:animEffect>
                                    <p:anim calcmode="lin" valueType="num">
                                      <p:cBhvr>
                                        <p:cTn id="29" dur="25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0" dur="25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fade">
                                      <p:cBhvr>
                                        <p:cTn id="35" dur="250"/>
                                        <p:tgtEl>
                                          <p:spTgt spid="6">
                                            <p:txEl>
                                              <p:pRg st="2" end="2"/>
                                            </p:txEl>
                                          </p:spTgt>
                                        </p:tgtEl>
                                      </p:cBhvr>
                                    </p:animEffect>
                                    <p:anim calcmode="lin" valueType="num">
                                      <p:cBhvr>
                                        <p:cTn id="36" dur="25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7" dur="25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250"/>
                                        <p:tgtEl>
                                          <p:spTgt spid="6">
                                            <p:txEl>
                                              <p:pRg st="3" end="3"/>
                                            </p:txEl>
                                          </p:spTgt>
                                        </p:tgtEl>
                                      </p:cBhvr>
                                    </p:animEffect>
                                    <p:anim calcmode="lin" valueType="num">
                                      <p:cBhvr>
                                        <p:cTn id="43" dur="25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44" dur="25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6">
                                            <p:txEl>
                                              <p:pRg st="4" end="4"/>
                                            </p:txEl>
                                          </p:spTgt>
                                        </p:tgtEl>
                                        <p:attrNameLst>
                                          <p:attrName>style.visibility</p:attrName>
                                        </p:attrNameLst>
                                      </p:cBhvr>
                                      <p:to>
                                        <p:strVal val="visible"/>
                                      </p:to>
                                    </p:set>
                                    <p:animEffect transition="in" filter="fade">
                                      <p:cBhvr>
                                        <p:cTn id="49" dur="250"/>
                                        <p:tgtEl>
                                          <p:spTgt spid="6">
                                            <p:txEl>
                                              <p:pRg st="4" end="4"/>
                                            </p:txEl>
                                          </p:spTgt>
                                        </p:tgtEl>
                                      </p:cBhvr>
                                    </p:animEffect>
                                    <p:anim calcmode="lin" valueType="num">
                                      <p:cBhvr>
                                        <p:cTn id="50" dur="25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1" dur="25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xEl>
                                              <p:pRg st="5" end="5"/>
                                            </p:txEl>
                                          </p:spTgt>
                                        </p:tgtEl>
                                        <p:attrNameLst>
                                          <p:attrName>style.visibility</p:attrName>
                                        </p:attrNameLst>
                                      </p:cBhvr>
                                      <p:to>
                                        <p:strVal val="visible"/>
                                      </p:to>
                                    </p:set>
                                    <p:animEffect transition="in" filter="fade">
                                      <p:cBhvr>
                                        <p:cTn id="56" dur="250"/>
                                        <p:tgtEl>
                                          <p:spTgt spid="6">
                                            <p:txEl>
                                              <p:pRg st="5" end="5"/>
                                            </p:txEl>
                                          </p:spTgt>
                                        </p:tgtEl>
                                      </p:cBhvr>
                                    </p:animEffect>
                                    <p:anim calcmode="lin" valueType="num">
                                      <p:cBhvr>
                                        <p:cTn id="57" dur="25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58" dur="25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6">
                                            <p:txEl>
                                              <p:pRg st="6" end="6"/>
                                            </p:txEl>
                                          </p:spTgt>
                                        </p:tgtEl>
                                        <p:attrNameLst>
                                          <p:attrName>style.visibility</p:attrName>
                                        </p:attrNameLst>
                                      </p:cBhvr>
                                      <p:to>
                                        <p:strVal val="visible"/>
                                      </p:to>
                                    </p:set>
                                    <p:animEffect transition="in" filter="fade">
                                      <p:cBhvr>
                                        <p:cTn id="63" dur="250"/>
                                        <p:tgtEl>
                                          <p:spTgt spid="6">
                                            <p:txEl>
                                              <p:pRg st="6" end="6"/>
                                            </p:txEl>
                                          </p:spTgt>
                                        </p:tgtEl>
                                      </p:cBhvr>
                                    </p:animEffect>
                                    <p:anim calcmode="lin" valueType="num">
                                      <p:cBhvr>
                                        <p:cTn id="64" dur="25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65" dur="25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6">
                                            <p:txEl>
                                              <p:pRg st="7" end="7"/>
                                            </p:txEl>
                                          </p:spTgt>
                                        </p:tgtEl>
                                        <p:attrNameLst>
                                          <p:attrName>style.visibility</p:attrName>
                                        </p:attrNameLst>
                                      </p:cBhvr>
                                      <p:to>
                                        <p:strVal val="visible"/>
                                      </p:to>
                                    </p:set>
                                    <p:animEffect transition="in" filter="fade">
                                      <p:cBhvr>
                                        <p:cTn id="70" dur="250"/>
                                        <p:tgtEl>
                                          <p:spTgt spid="6">
                                            <p:txEl>
                                              <p:pRg st="7" end="7"/>
                                            </p:txEl>
                                          </p:spTgt>
                                        </p:tgtEl>
                                      </p:cBhvr>
                                    </p:animEffect>
                                    <p:anim calcmode="lin" valueType="num">
                                      <p:cBhvr>
                                        <p:cTn id="71" dur="25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72" dur="25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6">
                                            <p:txEl>
                                              <p:pRg st="8" end="8"/>
                                            </p:txEl>
                                          </p:spTgt>
                                        </p:tgtEl>
                                        <p:attrNameLst>
                                          <p:attrName>style.visibility</p:attrName>
                                        </p:attrNameLst>
                                      </p:cBhvr>
                                      <p:to>
                                        <p:strVal val="visible"/>
                                      </p:to>
                                    </p:set>
                                    <p:animEffect transition="in" filter="fade">
                                      <p:cBhvr>
                                        <p:cTn id="77" dur="250"/>
                                        <p:tgtEl>
                                          <p:spTgt spid="6">
                                            <p:txEl>
                                              <p:pRg st="8" end="8"/>
                                            </p:txEl>
                                          </p:spTgt>
                                        </p:tgtEl>
                                      </p:cBhvr>
                                    </p:animEffect>
                                    <p:anim calcmode="lin" valueType="num">
                                      <p:cBhvr>
                                        <p:cTn id="78" dur="25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79" dur="25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7" presetClass="entr" presetSubtype="0" fill="hold" grpId="0" nodeType="clickEffect">
                                  <p:stCondLst>
                                    <p:cond delay="0"/>
                                  </p:stCondLst>
                                  <p:childTnLst>
                                    <p:set>
                                      <p:cBhvr>
                                        <p:cTn id="83" dur="1" fill="hold">
                                          <p:stCondLst>
                                            <p:cond delay="0"/>
                                          </p:stCondLst>
                                        </p:cTn>
                                        <p:tgtEl>
                                          <p:spTgt spid="6">
                                            <p:txEl>
                                              <p:pRg st="9" end="9"/>
                                            </p:txEl>
                                          </p:spTgt>
                                        </p:tgtEl>
                                        <p:attrNameLst>
                                          <p:attrName>style.visibility</p:attrName>
                                        </p:attrNameLst>
                                      </p:cBhvr>
                                      <p:to>
                                        <p:strVal val="visible"/>
                                      </p:to>
                                    </p:set>
                                    <p:animEffect transition="in" filter="fade">
                                      <p:cBhvr>
                                        <p:cTn id="84" dur="250"/>
                                        <p:tgtEl>
                                          <p:spTgt spid="6">
                                            <p:txEl>
                                              <p:pRg st="9" end="9"/>
                                            </p:txEl>
                                          </p:spTgt>
                                        </p:tgtEl>
                                      </p:cBhvr>
                                    </p:animEffect>
                                    <p:anim calcmode="lin" valueType="num">
                                      <p:cBhvr>
                                        <p:cTn id="85" dur="25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86" dur="25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grpId="0" nodeType="clickEffect">
                                  <p:stCondLst>
                                    <p:cond delay="0"/>
                                  </p:stCondLst>
                                  <p:childTnLst>
                                    <p:set>
                                      <p:cBhvr>
                                        <p:cTn id="90" dur="1" fill="hold">
                                          <p:stCondLst>
                                            <p:cond delay="0"/>
                                          </p:stCondLst>
                                        </p:cTn>
                                        <p:tgtEl>
                                          <p:spTgt spid="6">
                                            <p:txEl>
                                              <p:pRg st="10" end="10"/>
                                            </p:txEl>
                                          </p:spTgt>
                                        </p:tgtEl>
                                        <p:attrNameLst>
                                          <p:attrName>style.visibility</p:attrName>
                                        </p:attrNameLst>
                                      </p:cBhvr>
                                      <p:to>
                                        <p:strVal val="visible"/>
                                      </p:to>
                                    </p:set>
                                    <p:animEffect transition="in" filter="fade">
                                      <p:cBhvr>
                                        <p:cTn id="91" dur="250"/>
                                        <p:tgtEl>
                                          <p:spTgt spid="6">
                                            <p:txEl>
                                              <p:pRg st="10" end="10"/>
                                            </p:txEl>
                                          </p:spTgt>
                                        </p:tgtEl>
                                      </p:cBhvr>
                                    </p:animEffect>
                                    <p:anim calcmode="lin" valueType="num">
                                      <p:cBhvr>
                                        <p:cTn id="92" dur="25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93" dur="25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grpId="0" nodeType="clickEffect">
                                  <p:stCondLst>
                                    <p:cond delay="0"/>
                                  </p:stCondLst>
                                  <p:childTnLst>
                                    <p:set>
                                      <p:cBhvr>
                                        <p:cTn id="97" dur="1" fill="hold">
                                          <p:stCondLst>
                                            <p:cond delay="0"/>
                                          </p:stCondLst>
                                        </p:cTn>
                                        <p:tgtEl>
                                          <p:spTgt spid="6">
                                            <p:txEl>
                                              <p:pRg st="11" end="11"/>
                                            </p:txEl>
                                          </p:spTgt>
                                        </p:tgtEl>
                                        <p:attrNameLst>
                                          <p:attrName>style.visibility</p:attrName>
                                        </p:attrNameLst>
                                      </p:cBhvr>
                                      <p:to>
                                        <p:strVal val="visible"/>
                                      </p:to>
                                    </p:set>
                                    <p:animEffect transition="in" filter="fade">
                                      <p:cBhvr>
                                        <p:cTn id="98" dur="250"/>
                                        <p:tgtEl>
                                          <p:spTgt spid="6">
                                            <p:txEl>
                                              <p:pRg st="11" end="11"/>
                                            </p:txEl>
                                          </p:spTgt>
                                        </p:tgtEl>
                                      </p:cBhvr>
                                    </p:animEffect>
                                    <p:anim calcmode="lin" valueType="num">
                                      <p:cBhvr>
                                        <p:cTn id="99" dur="25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100" dur="25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7" presetClass="entr" presetSubtype="0" fill="hold" grpId="0" nodeType="clickEffect">
                                  <p:stCondLst>
                                    <p:cond delay="0"/>
                                  </p:stCondLst>
                                  <p:childTnLst>
                                    <p:set>
                                      <p:cBhvr>
                                        <p:cTn id="104" dur="1" fill="hold">
                                          <p:stCondLst>
                                            <p:cond delay="0"/>
                                          </p:stCondLst>
                                        </p:cTn>
                                        <p:tgtEl>
                                          <p:spTgt spid="6">
                                            <p:txEl>
                                              <p:pRg st="12" end="12"/>
                                            </p:txEl>
                                          </p:spTgt>
                                        </p:tgtEl>
                                        <p:attrNameLst>
                                          <p:attrName>style.visibility</p:attrName>
                                        </p:attrNameLst>
                                      </p:cBhvr>
                                      <p:to>
                                        <p:strVal val="visible"/>
                                      </p:to>
                                    </p:set>
                                    <p:animEffect transition="in" filter="fade">
                                      <p:cBhvr>
                                        <p:cTn id="105" dur="250"/>
                                        <p:tgtEl>
                                          <p:spTgt spid="6">
                                            <p:txEl>
                                              <p:pRg st="12" end="12"/>
                                            </p:txEl>
                                          </p:spTgt>
                                        </p:tgtEl>
                                      </p:cBhvr>
                                    </p:animEffect>
                                    <p:anim calcmode="lin" valueType="num">
                                      <p:cBhvr>
                                        <p:cTn id="106" dur="25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107" dur="250" fill="hold"/>
                                        <p:tgtEl>
                                          <p:spTgt spid="6">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7" presetClass="entr" presetSubtype="0" fill="hold" grpId="0" nodeType="clickEffect">
                                  <p:stCondLst>
                                    <p:cond delay="0"/>
                                  </p:stCondLst>
                                  <p:childTnLst>
                                    <p:set>
                                      <p:cBhvr>
                                        <p:cTn id="111" dur="1" fill="hold">
                                          <p:stCondLst>
                                            <p:cond delay="0"/>
                                          </p:stCondLst>
                                        </p:cTn>
                                        <p:tgtEl>
                                          <p:spTgt spid="6">
                                            <p:txEl>
                                              <p:pRg st="13" end="13"/>
                                            </p:txEl>
                                          </p:spTgt>
                                        </p:tgtEl>
                                        <p:attrNameLst>
                                          <p:attrName>style.visibility</p:attrName>
                                        </p:attrNameLst>
                                      </p:cBhvr>
                                      <p:to>
                                        <p:strVal val="visible"/>
                                      </p:to>
                                    </p:set>
                                    <p:animEffect transition="in" filter="fade">
                                      <p:cBhvr>
                                        <p:cTn id="112" dur="250"/>
                                        <p:tgtEl>
                                          <p:spTgt spid="6">
                                            <p:txEl>
                                              <p:pRg st="13" end="13"/>
                                            </p:txEl>
                                          </p:spTgt>
                                        </p:tgtEl>
                                      </p:cBhvr>
                                    </p:animEffect>
                                    <p:anim calcmode="lin" valueType="num">
                                      <p:cBhvr>
                                        <p:cTn id="113" dur="25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114" dur="250" fill="hold"/>
                                        <p:tgtEl>
                                          <p:spTgt spid="6">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7" presetClass="entr" presetSubtype="0" fill="hold" grpId="0" nodeType="clickEffect">
                                  <p:stCondLst>
                                    <p:cond delay="0"/>
                                  </p:stCondLst>
                                  <p:childTnLst>
                                    <p:set>
                                      <p:cBhvr>
                                        <p:cTn id="118" dur="1" fill="hold">
                                          <p:stCondLst>
                                            <p:cond delay="0"/>
                                          </p:stCondLst>
                                        </p:cTn>
                                        <p:tgtEl>
                                          <p:spTgt spid="6">
                                            <p:txEl>
                                              <p:pRg st="14" end="14"/>
                                            </p:txEl>
                                          </p:spTgt>
                                        </p:tgtEl>
                                        <p:attrNameLst>
                                          <p:attrName>style.visibility</p:attrName>
                                        </p:attrNameLst>
                                      </p:cBhvr>
                                      <p:to>
                                        <p:strVal val="visible"/>
                                      </p:to>
                                    </p:set>
                                    <p:animEffect transition="in" filter="fade">
                                      <p:cBhvr>
                                        <p:cTn id="119" dur="250"/>
                                        <p:tgtEl>
                                          <p:spTgt spid="6">
                                            <p:txEl>
                                              <p:pRg st="14" end="14"/>
                                            </p:txEl>
                                          </p:spTgt>
                                        </p:tgtEl>
                                      </p:cBhvr>
                                    </p:animEffect>
                                    <p:anim calcmode="lin" valueType="num">
                                      <p:cBhvr>
                                        <p:cTn id="120" dur="25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121" dur="250" fill="hold"/>
                                        <p:tgtEl>
                                          <p:spTgt spid="6">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5810" name="Rectangle 2"/>
          <p:cNvSpPr>
            <a:spLocks noGrp="1" noChangeArrowheads="1"/>
          </p:cNvSpPr>
          <p:nvPr>
            <p:ph idx="1"/>
          </p:nvPr>
        </p:nvSpPr>
        <p:spPr>
          <a:xfrm>
            <a:off x="2643852" y="1864034"/>
            <a:ext cx="7137952" cy="1540994"/>
          </a:xfrm>
        </p:spPr>
        <p:txBody>
          <a:bodyPr>
            <a:normAutofit/>
          </a:bodyPr>
          <a:lstStyle/>
          <a:p>
            <a:pPr>
              <a:lnSpc>
                <a:spcPct val="90000"/>
              </a:lnSpc>
            </a:pPr>
            <a:r>
              <a:rPr lang="zh-CN" altLang="en-US" sz="1800" dirty="0">
                <a:solidFill>
                  <a:srgbClr val="0070C0"/>
                </a:solidFill>
                <a:latin typeface="微软雅黑" panose="020B0503020204020204" pitchFamily="34" charset="-122"/>
                <a:ea typeface="微软雅黑" panose="020B0503020204020204" pitchFamily="34" charset="-122"/>
              </a:rPr>
              <a:t>关键字序列为：</a:t>
            </a:r>
          </a:p>
          <a:p>
            <a:pPr>
              <a:lnSpc>
                <a:spcPct val="90000"/>
              </a:lnSpc>
            </a:pPr>
            <a:r>
              <a:rPr lang="en-US" altLang="zh-CN" sz="1800" dirty="0">
                <a:solidFill>
                  <a:srgbClr val="0070C0"/>
                </a:solidFill>
                <a:latin typeface="微软雅黑" panose="020B0503020204020204" pitchFamily="34" charset="-122"/>
                <a:ea typeface="微软雅黑" panose="020B0503020204020204" pitchFamily="34" charset="-122"/>
              </a:rPr>
              <a:t>{19</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14</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23</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01</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68</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20</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84</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27</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55</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11</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10</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79}</a:t>
            </a:r>
            <a:endParaRPr lang="zh-CN" altLang="en-US" sz="1800" dirty="0">
              <a:solidFill>
                <a:srgbClr val="0070C0"/>
              </a:solidFill>
              <a:latin typeface="微软雅黑" panose="020B0503020204020204" pitchFamily="34" charset="-122"/>
              <a:ea typeface="微软雅黑" panose="020B0503020204020204" pitchFamily="34" charset="-122"/>
            </a:endParaRPr>
          </a:p>
          <a:p>
            <a:pPr>
              <a:lnSpc>
                <a:spcPct val="90000"/>
              </a:lnSpc>
            </a:pPr>
            <a:r>
              <a:rPr lang="zh-CN" altLang="en-US" sz="1800" dirty="0">
                <a:solidFill>
                  <a:srgbClr val="0070C0"/>
                </a:solidFill>
                <a:latin typeface="微软雅黑" panose="020B0503020204020204" pitchFamily="34" charset="-122"/>
                <a:ea typeface="微软雅黑" panose="020B0503020204020204" pitchFamily="34" charset="-122"/>
              </a:rPr>
              <a:t>哈希函数为</a:t>
            </a:r>
            <a:r>
              <a:rPr lang="en-US" altLang="zh-CN" sz="1800" dirty="0">
                <a:solidFill>
                  <a:srgbClr val="0070C0"/>
                </a:solidFill>
                <a:latin typeface="微软雅黑" panose="020B0503020204020204" pitchFamily="34" charset="-122"/>
                <a:ea typeface="微软雅黑" panose="020B0503020204020204" pitchFamily="34" charset="-122"/>
              </a:rPr>
              <a:t>H</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key</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 key mod 13 </a:t>
            </a:r>
            <a:endParaRPr lang="zh-CN" altLang="en-US" sz="1800" dirty="0">
              <a:solidFill>
                <a:srgbClr val="0070C0"/>
              </a:solidFill>
              <a:latin typeface="微软雅黑" panose="020B0503020204020204" pitchFamily="34" charset="-122"/>
              <a:ea typeface="微软雅黑" panose="020B0503020204020204" pitchFamily="34" charset="-122"/>
            </a:endParaRPr>
          </a:p>
          <a:p>
            <a:pPr>
              <a:lnSpc>
                <a:spcPct val="90000"/>
              </a:lnSpc>
            </a:pPr>
            <a:r>
              <a:rPr lang="zh-CN" altLang="pt-BR" sz="1800" dirty="0">
                <a:solidFill>
                  <a:srgbClr val="0070C0"/>
                </a:solidFill>
                <a:latin typeface="微软雅黑" panose="020B0503020204020204" pitchFamily="34" charset="-122"/>
                <a:ea typeface="微软雅黑" panose="020B0503020204020204" pitchFamily="34" charset="-122"/>
              </a:rPr>
              <a:t>采用</a:t>
            </a:r>
            <a:r>
              <a:rPr lang="zh-CN" altLang="en-US" sz="1800" dirty="0">
                <a:solidFill>
                  <a:srgbClr val="0070C0"/>
                </a:solidFill>
                <a:latin typeface="微软雅黑" panose="020B0503020204020204" pitchFamily="34" charset="-122"/>
                <a:ea typeface="微软雅黑" panose="020B0503020204020204" pitchFamily="34" charset="-122"/>
              </a:rPr>
              <a:t>线性探测处理冲突 </a:t>
            </a:r>
          </a:p>
        </p:txBody>
      </p:sp>
      <p:sp>
        <p:nvSpPr>
          <p:cNvPr id="6" name="Rectangle 6"/>
          <p:cNvSpPr>
            <a:spLocks noGrp="1" noChangeArrowheads="1"/>
          </p:cNvSpPr>
          <p:nvPr>
            <p:ph type="sldNum" sz="quarter" idx="12"/>
          </p:nvPr>
        </p:nvSpPr>
        <p:spPr>
          <a:ln/>
        </p:spPr>
        <p:txBody>
          <a:bodyPr/>
          <a:lstStyle/>
          <a:p>
            <a:pPr defTabSz="457200">
              <a:defRPr/>
            </a:pPr>
            <a:fld id="{F4E1F763-0417-44ED-A3F5-B9C6CECE44B1}" type="slidenum">
              <a:rPr lang="en-US" altLang="zh-CN">
                <a:solidFill>
                  <a:prstClr val="black">
                    <a:tint val="75000"/>
                  </a:prstClr>
                </a:solidFill>
              </a:rPr>
              <a:pPr defTabSz="457200">
                <a:defRPr/>
              </a:pPr>
              <a:t>198</a:t>
            </a:fld>
            <a:endParaRPr lang="en-US" altLang="zh-CN">
              <a:solidFill>
                <a:prstClr val="black">
                  <a:tint val="75000"/>
                </a:prstClr>
              </a:solidFill>
            </a:endParaRPr>
          </a:p>
        </p:txBody>
      </p:sp>
      <p:sp>
        <p:nvSpPr>
          <p:cNvPr id="375811" name="Rectangle 3"/>
          <p:cNvSpPr>
            <a:spLocks noChangeArrowheads="1"/>
          </p:cNvSpPr>
          <p:nvPr/>
        </p:nvSpPr>
        <p:spPr bwMode="auto">
          <a:xfrm>
            <a:off x="2643852" y="3783476"/>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457200">
              <a:defRPr/>
            </a:pPr>
            <a:endParaRPr lang="zh-CN" altLang="en-US" sz="1350">
              <a:solidFill>
                <a:prstClr val="black"/>
              </a:solidFill>
              <a:latin typeface="微软雅黑" panose="020B0503020204020204" pitchFamily="34" charset="-122"/>
              <a:ea typeface="微软雅黑" panose="020B0503020204020204" pitchFamily="34" charset="-122"/>
            </a:endParaRPr>
          </a:p>
        </p:txBody>
      </p:sp>
      <p:graphicFrame>
        <p:nvGraphicFramePr>
          <p:cNvPr id="375812" name="Object 4"/>
          <p:cNvGraphicFramePr>
            <a:graphicFrameLocks noChangeAspect="1"/>
          </p:cNvGraphicFramePr>
          <p:nvPr>
            <p:extLst/>
          </p:nvPr>
        </p:nvGraphicFramePr>
        <p:xfrm>
          <a:off x="3349001" y="3813905"/>
          <a:ext cx="4806554" cy="900113"/>
        </p:xfrm>
        <a:graphic>
          <a:graphicData uri="http://schemas.openxmlformats.org/presentationml/2006/ole">
            <mc:AlternateContent xmlns:mc="http://schemas.openxmlformats.org/markup-compatibility/2006">
              <mc:Choice xmlns:v="urn:schemas-microsoft-com:vml" Requires="v">
                <p:oleObj spid="_x0000_s94263" name="Visio" r:id="rId4" imgW="3111101" imgH="928543" progId="Visio.Drawing.11">
                  <p:embed/>
                </p:oleObj>
              </mc:Choice>
              <mc:Fallback>
                <p:oleObj name="Visio" r:id="rId4" imgW="3111101" imgH="92854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18219" r="20163" b="32036"/>
                      <a:stretch>
                        <a:fillRect/>
                      </a:stretch>
                    </p:blipFill>
                    <p:spPr bwMode="auto">
                      <a:xfrm>
                        <a:off x="3349001" y="3813905"/>
                        <a:ext cx="4806554"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5813" name="Rectangle 5"/>
          <p:cNvSpPr>
            <a:spLocks noChangeArrowheads="1"/>
          </p:cNvSpPr>
          <p:nvPr/>
        </p:nvSpPr>
        <p:spPr bwMode="auto">
          <a:xfrm>
            <a:off x="2244192" y="4754597"/>
            <a:ext cx="8497114" cy="172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457200" eaLnBrk="0" hangingPunct="0">
              <a:lnSpc>
                <a:spcPct val="120000"/>
              </a:lnSpc>
              <a:defRPr/>
            </a:pPr>
            <a:r>
              <a:rPr lang="pt-BR" altLang="zh-CN" sz="1800" dirty="0">
                <a:solidFill>
                  <a:prstClr val="black"/>
                </a:solidFill>
                <a:latin typeface="微软雅黑" panose="020B0503020204020204" pitchFamily="34" charset="-122"/>
                <a:ea typeface="微软雅黑" panose="020B0503020204020204" pitchFamily="34" charset="-122"/>
              </a:rPr>
              <a:t>Key=84</a:t>
            </a:r>
          </a:p>
          <a:p>
            <a:pPr defTabSz="457200" eaLnBrk="0" hangingPunct="0">
              <a:lnSpc>
                <a:spcPct val="120000"/>
              </a:lnSpc>
              <a:defRPr/>
            </a:pPr>
            <a:r>
              <a:rPr lang="zh-CN" altLang="en-US" sz="1800" dirty="0">
                <a:solidFill>
                  <a:prstClr val="black"/>
                </a:solidFill>
                <a:latin typeface="微软雅黑" panose="020B0503020204020204" pitchFamily="34" charset="-122"/>
                <a:ea typeface="微软雅黑" panose="020B0503020204020204" pitchFamily="34" charset="-122"/>
              </a:rPr>
              <a:t>哈希地址</a:t>
            </a:r>
            <a:r>
              <a:rPr lang="pt-BR" altLang="zh-CN" sz="1800" dirty="0">
                <a:solidFill>
                  <a:prstClr val="black"/>
                </a:solidFill>
                <a:latin typeface="微软雅黑" panose="020B0503020204020204" pitchFamily="34" charset="-122"/>
                <a:ea typeface="微软雅黑" panose="020B0503020204020204" pitchFamily="34" charset="-122"/>
              </a:rPr>
              <a:t>H(84)=6</a:t>
            </a:r>
            <a:r>
              <a:rPr lang="zh-CN" altLang="pt-BR" sz="1800" dirty="0">
                <a:solidFill>
                  <a:prstClr val="black"/>
                </a:solidFill>
                <a:latin typeface="微软雅黑" panose="020B0503020204020204" pitchFamily="34" charset="-122"/>
                <a:ea typeface="微软雅黑" panose="020B0503020204020204" pitchFamily="34" charset="-122"/>
              </a:rPr>
              <a:t>，</a:t>
            </a:r>
            <a:r>
              <a:rPr lang="zh-CN" altLang="en-US" sz="1800" dirty="0">
                <a:solidFill>
                  <a:prstClr val="black"/>
                </a:solidFill>
                <a:latin typeface="微软雅黑" panose="020B0503020204020204" pitchFamily="34" charset="-122"/>
                <a:ea typeface="微软雅黑" panose="020B0503020204020204" pitchFamily="34" charset="-122"/>
              </a:rPr>
              <a:t>因为</a:t>
            </a:r>
            <a:r>
              <a:rPr lang="pt-BR" altLang="zh-CN" sz="1800" dirty="0">
                <a:solidFill>
                  <a:prstClr val="black"/>
                </a:solidFill>
                <a:latin typeface="微软雅黑" panose="020B0503020204020204" pitchFamily="34" charset="-122"/>
                <a:ea typeface="微软雅黑" panose="020B0503020204020204" pitchFamily="34" charset="-122"/>
              </a:rPr>
              <a:t>e.data[6]</a:t>
            </a:r>
            <a:r>
              <a:rPr lang="zh-CN" altLang="en-US" sz="1800" dirty="0">
                <a:solidFill>
                  <a:prstClr val="black"/>
                </a:solidFill>
                <a:latin typeface="微软雅黑" panose="020B0503020204020204" pitchFamily="34" charset="-122"/>
                <a:ea typeface="微软雅黑" panose="020B0503020204020204" pitchFamily="34" charset="-122"/>
              </a:rPr>
              <a:t>不空</a:t>
            </a:r>
            <a:r>
              <a:rPr lang="zh-CN" altLang="pt-BR" sz="1800" dirty="0">
                <a:solidFill>
                  <a:prstClr val="black"/>
                </a:solidFill>
                <a:latin typeface="微软雅黑" panose="020B0503020204020204" pitchFamily="34" charset="-122"/>
                <a:ea typeface="微软雅黑" panose="020B0503020204020204" pitchFamily="34" charset="-122"/>
              </a:rPr>
              <a:t>，</a:t>
            </a:r>
            <a:r>
              <a:rPr lang="zh-CN" altLang="en-US" sz="1800" dirty="0">
                <a:solidFill>
                  <a:prstClr val="black"/>
                </a:solidFill>
                <a:latin typeface="微软雅黑" panose="020B0503020204020204" pitchFamily="34" charset="-122"/>
                <a:ea typeface="微软雅黑" panose="020B0503020204020204" pitchFamily="34" charset="-122"/>
              </a:rPr>
              <a:t>且</a:t>
            </a:r>
            <a:r>
              <a:rPr lang="pt-BR" altLang="zh-CN" sz="1800" dirty="0">
                <a:solidFill>
                  <a:prstClr val="black"/>
                </a:solidFill>
                <a:latin typeface="微软雅黑" panose="020B0503020204020204" pitchFamily="34" charset="-122"/>
                <a:ea typeface="微软雅黑" panose="020B0503020204020204" pitchFamily="34" charset="-122"/>
              </a:rPr>
              <a:t>e.data[6].key=19≠84</a:t>
            </a:r>
            <a:r>
              <a:rPr lang="zh-CN" altLang="pt-BR" sz="1800" dirty="0">
                <a:solidFill>
                  <a:prstClr val="black"/>
                </a:solidFill>
                <a:latin typeface="微软雅黑" panose="020B0503020204020204" pitchFamily="34" charset="-122"/>
                <a:ea typeface="微软雅黑" panose="020B0503020204020204" pitchFamily="34" charset="-122"/>
              </a:rPr>
              <a:t>，冲突</a:t>
            </a:r>
          </a:p>
          <a:p>
            <a:pPr defTabSz="457200" eaLnBrk="0" hangingPunct="0">
              <a:lnSpc>
                <a:spcPct val="120000"/>
              </a:lnSpc>
              <a:defRPr/>
            </a:pPr>
            <a:r>
              <a:rPr lang="zh-CN" altLang="en-US" sz="1800" dirty="0">
                <a:solidFill>
                  <a:prstClr val="black"/>
                </a:solidFill>
                <a:latin typeface="微软雅黑" panose="020B0503020204020204" pitchFamily="34" charset="-122"/>
                <a:ea typeface="微软雅黑" panose="020B0503020204020204" pitchFamily="34" charset="-122"/>
              </a:rPr>
              <a:t>冲突处理</a:t>
            </a:r>
            <a:r>
              <a:rPr lang="pt-BR" altLang="zh-CN" sz="1800" dirty="0">
                <a:solidFill>
                  <a:prstClr val="black"/>
                </a:solidFill>
                <a:latin typeface="微软雅黑" panose="020B0503020204020204" pitchFamily="34" charset="-122"/>
                <a:ea typeface="微软雅黑" panose="020B0503020204020204" pitchFamily="34" charset="-122"/>
              </a:rPr>
              <a:t>H1=(6+1)MOD13=7</a:t>
            </a:r>
            <a:r>
              <a:rPr lang="zh-CN" altLang="pt-BR" sz="1800" dirty="0">
                <a:solidFill>
                  <a:prstClr val="black"/>
                </a:solidFill>
                <a:latin typeface="微软雅黑" panose="020B0503020204020204" pitchFamily="34" charset="-122"/>
                <a:ea typeface="微软雅黑" panose="020B0503020204020204" pitchFamily="34" charset="-122"/>
              </a:rPr>
              <a:t>，</a:t>
            </a:r>
            <a:r>
              <a:rPr lang="pt-BR" altLang="zh-CN" sz="1800" dirty="0">
                <a:solidFill>
                  <a:prstClr val="black"/>
                </a:solidFill>
                <a:latin typeface="微软雅黑" panose="020B0503020204020204" pitchFamily="34" charset="-122"/>
                <a:ea typeface="微软雅黑" panose="020B0503020204020204" pitchFamily="34" charset="-122"/>
              </a:rPr>
              <a:t>e.data[7]</a:t>
            </a:r>
            <a:r>
              <a:rPr lang="zh-CN" altLang="en-US" sz="1800" dirty="0">
                <a:solidFill>
                  <a:prstClr val="black"/>
                </a:solidFill>
                <a:latin typeface="微软雅黑" panose="020B0503020204020204" pitchFamily="34" charset="-122"/>
                <a:ea typeface="微软雅黑" panose="020B0503020204020204" pitchFamily="34" charset="-122"/>
              </a:rPr>
              <a:t>不空</a:t>
            </a:r>
            <a:r>
              <a:rPr lang="zh-CN" altLang="pt-BR" sz="1800" dirty="0">
                <a:solidFill>
                  <a:prstClr val="black"/>
                </a:solidFill>
                <a:latin typeface="微软雅黑" panose="020B0503020204020204" pitchFamily="34" charset="-122"/>
                <a:ea typeface="微软雅黑" panose="020B0503020204020204" pitchFamily="34" charset="-122"/>
              </a:rPr>
              <a:t>，</a:t>
            </a:r>
            <a:r>
              <a:rPr lang="zh-CN" altLang="en-US" sz="1800" dirty="0">
                <a:solidFill>
                  <a:prstClr val="black"/>
                </a:solidFill>
                <a:latin typeface="微软雅黑" panose="020B0503020204020204" pitchFamily="34" charset="-122"/>
                <a:ea typeface="微软雅黑" panose="020B0503020204020204" pitchFamily="34" charset="-122"/>
              </a:rPr>
              <a:t>且</a:t>
            </a:r>
            <a:r>
              <a:rPr lang="pt-BR" altLang="zh-CN" sz="1800" dirty="0">
                <a:solidFill>
                  <a:prstClr val="black"/>
                </a:solidFill>
                <a:latin typeface="微软雅黑" panose="020B0503020204020204" pitchFamily="34" charset="-122"/>
                <a:ea typeface="微软雅黑" panose="020B0503020204020204" pitchFamily="34" charset="-122"/>
              </a:rPr>
              <a:t>e.data[7].key=20≠84, </a:t>
            </a:r>
            <a:r>
              <a:rPr lang="zh-CN" altLang="en-US" sz="1800" dirty="0">
                <a:solidFill>
                  <a:prstClr val="black"/>
                </a:solidFill>
                <a:latin typeface="微软雅黑" panose="020B0503020204020204" pitchFamily="34" charset="-122"/>
                <a:ea typeface="微软雅黑" panose="020B0503020204020204" pitchFamily="34" charset="-122"/>
              </a:rPr>
              <a:t>冲突</a:t>
            </a:r>
          </a:p>
          <a:p>
            <a:pPr defTabSz="457200" eaLnBrk="0" hangingPunct="0">
              <a:lnSpc>
                <a:spcPct val="120000"/>
              </a:lnSpc>
              <a:defRPr/>
            </a:pPr>
            <a:r>
              <a:rPr lang="zh-CN" altLang="en-US" sz="1800" dirty="0">
                <a:solidFill>
                  <a:prstClr val="black"/>
                </a:solidFill>
                <a:latin typeface="微软雅黑" panose="020B0503020204020204" pitchFamily="34" charset="-122"/>
                <a:ea typeface="微软雅黑" panose="020B0503020204020204" pitchFamily="34" charset="-122"/>
              </a:rPr>
              <a:t>冲突处理</a:t>
            </a:r>
            <a:r>
              <a:rPr lang="pt-BR" altLang="zh-CN" sz="1800" dirty="0">
                <a:solidFill>
                  <a:prstClr val="black"/>
                </a:solidFill>
                <a:latin typeface="微软雅黑" panose="020B0503020204020204" pitchFamily="34" charset="-122"/>
                <a:ea typeface="微软雅黑" panose="020B0503020204020204" pitchFamily="34" charset="-122"/>
              </a:rPr>
              <a:t>H2=(6+2)MOD13=8</a:t>
            </a:r>
            <a:r>
              <a:rPr lang="zh-CN" altLang="pt-BR" sz="1800" dirty="0">
                <a:solidFill>
                  <a:prstClr val="black"/>
                </a:solidFill>
                <a:latin typeface="微软雅黑" panose="020B0503020204020204" pitchFamily="34" charset="-122"/>
                <a:ea typeface="微软雅黑" panose="020B0503020204020204" pitchFamily="34" charset="-122"/>
              </a:rPr>
              <a:t>，</a:t>
            </a:r>
            <a:r>
              <a:rPr lang="pt-BR" altLang="zh-CN" sz="1800" dirty="0">
                <a:solidFill>
                  <a:prstClr val="black"/>
                </a:solidFill>
                <a:latin typeface="微软雅黑" panose="020B0503020204020204" pitchFamily="34" charset="-122"/>
                <a:ea typeface="微软雅黑" panose="020B0503020204020204" pitchFamily="34" charset="-122"/>
              </a:rPr>
              <a:t>e.data[8]</a:t>
            </a:r>
            <a:r>
              <a:rPr lang="zh-CN" altLang="en-US" sz="1800" dirty="0">
                <a:solidFill>
                  <a:prstClr val="black"/>
                </a:solidFill>
                <a:latin typeface="微软雅黑" panose="020B0503020204020204" pitchFamily="34" charset="-122"/>
                <a:ea typeface="微软雅黑" panose="020B0503020204020204" pitchFamily="34" charset="-122"/>
              </a:rPr>
              <a:t>不空</a:t>
            </a:r>
            <a:r>
              <a:rPr lang="zh-CN" altLang="pt-BR" sz="1800" dirty="0">
                <a:solidFill>
                  <a:prstClr val="black"/>
                </a:solidFill>
                <a:latin typeface="微软雅黑" panose="020B0503020204020204" pitchFamily="34" charset="-122"/>
                <a:ea typeface="微软雅黑" panose="020B0503020204020204" pitchFamily="34" charset="-122"/>
              </a:rPr>
              <a:t>，</a:t>
            </a:r>
            <a:r>
              <a:rPr lang="zh-CN" altLang="en-US" sz="1800" dirty="0">
                <a:solidFill>
                  <a:prstClr val="black"/>
                </a:solidFill>
                <a:latin typeface="微软雅黑" panose="020B0503020204020204" pitchFamily="34" charset="-122"/>
                <a:ea typeface="微软雅黑" panose="020B0503020204020204" pitchFamily="34" charset="-122"/>
              </a:rPr>
              <a:t>且</a:t>
            </a:r>
            <a:r>
              <a:rPr lang="pt-BR" altLang="zh-CN" sz="1800" dirty="0">
                <a:solidFill>
                  <a:prstClr val="black"/>
                </a:solidFill>
                <a:latin typeface="微软雅黑" panose="020B0503020204020204" pitchFamily="34" charset="-122"/>
                <a:ea typeface="微软雅黑" panose="020B0503020204020204" pitchFamily="34" charset="-122"/>
              </a:rPr>
              <a:t>e.elem[8].key=84</a:t>
            </a:r>
            <a:r>
              <a:rPr lang="zh-CN" altLang="pt-BR" sz="1800" dirty="0">
                <a:solidFill>
                  <a:prstClr val="black"/>
                </a:solidFill>
                <a:latin typeface="微软雅黑" panose="020B0503020204020204" pitchFamily="34" charset="-122"/>
                <a:ea typeface="微软雅黑" panose="020B0503020204020204" pitchFamily="34" charset="-122"/>
              </a:rPr>
              <a:t>，</a:t>
            </a:r>
            <a:r>
              <a:rPr lang="zh-CN" altLang="en-US" sz="1800" dirty="0">
                <a:solidFill>
                  <a:prstClr val="black"/>
                </a:solidFill>
                <a:latin typeface="微软雅黑" panose="020B0503020204020204" pitchFamily="34" charset="-122"/>
                <a:ea typeface="微软雅黑" panose="020B0503020204020204" pitchFamily="34" charset="-122"/>
              </a:rPr>
              <a:t>查找成功</a:t>
            </a:r>
            <a:r>
              <a:rPr lang="zh-CN" altLang="pt-BR" sz="1800" dirty="0">
                <a:solidFill>
                  <a:prstClr val="black"/>
                </a:solidFill>
                <a:latin typeface="微软雅黑" panose="020B0503020204020204" pitchFamily="34" charset="-122"/>
                <a:ea typeface="微软雅黑" panose="020B0503020204020204" pitchFamily="34" charset="-122"/>
              </a:rPr>
              <a:t>，</a:t>
            </a:r>
            <a:r>
              <a:rPr lang="zh-CN" altLang="en-US" sz="1800" dirty="0">
                <a:solidFill>
                  <a:prstClr val="black"/>
                </a:solidFill>
                <a:latin typeface="微软雅黑" panose="020B0503020204020204" pitchFamily="34" charset="-122"/>
                <a:ea typeface="微软雅黑" panose="020B0503020204020204" pitchFamily="34" charset="-122"/>
              </a:rPr>
              <a:t>返回数据在哈希表中的序号</a:t>
            </a:r>
            <a:r>
              <a:rPr lang="pt-BR" altLang="zh-CN" sz="1800" dirty="0">
                <a:solidFill>
                  <a:prstClr val="black"/>
                </a:solidFill>
                <a:latin typeface="微软雅黑" panose="020B0503020204020204" pitchFamily="34" charset="-122"/>
                <a:ea typeface="微软雅黑" panose="020B0503020204020204" pitchFamily="34" charset="-122"/>
              </a:rPr>
              <a:t>8</a:t>
            </a:r>
            <a:r>
              <a:rPr lang="zh-CN" altLang="en-US" sz="1800" dirty="0">
                <a:solidFill>
                  <a:prstClr val="black"/>
                </a:solidFill>
                <a:latin typeface="微软雅黑" panose="020B0503020204020204" pitchFamily="34" charset="-122"/>
                <a:ea typeface="微软雅黑" panose="020B0503020204020204" pitchFamily="34" charset="-122"/>
              </a:rPr>
              <a:t>。 </a:t>
            </a:r>
          </a:p>
        </p:txBody>
      </p:sp>
      <p:sp>
        <p:nvSpPr>
          <p:cNvPr id="2" name="文本框 1"/>
          <p:cNvSpPr txBox="1"/>
          <p:nvPr/>
        </p:nvSpPr>
        <p:spPr>
          <a:xfrm>
            <a:off x="2994960" y="3479647"/>
            <a:ext cx="5615640" cy="400110"/>
          </a:xfrm>
          <a:prstGeom prst="rect">
            <a:avLst/>
          </a:prstGeom>
          <a:noFill/>
        </p:spPr>
        <p:txBody>
          <a:bodyPr wrap="none" rtlCol="0">
            <a:spAutoFit/>
          </a:bodyPr>
          <a:lstStyle/>
          <a:p>
            <a:pPr defTabSz="457200">
              <a:defRPr/>
            </a:pPr>
            <a:r>
              <a:rPr lang="zh-CN" altLang="en-US" sz="2000" dirty="0">
                <a:solidFill>
                  <a:prstClr val="black"/>
                </a:solidFill>
                <a:latin typeface="微软雅黑" panose="020B0503020204020204" pitchFamily="34" charset="-122"/>
                <a:ea typeface="微软雅黑" panose="020B0503020204020204" pitchFamily="34" charset="-122"/>
              </a:rPr>
              <a:t>建立哈希查找表如下：请查找关键字为</a:t>
            </a:r>
            <a:r>
              <a:rPr lang="en-US" altLang="zh-CN" sz="2000" dirty="0">
                <a:solidFill>
                  <a:prstClr val="black"/>
                </a:solidFill>
                <a:latin typeface="微软雅黑" panose="020B0503020204020204" pitchFamily="34" charset="-122"/>
                <a:ea typeface="微软雅黑" panose="020B0503020204020204" pitchFamily="34" charset="-122"/>
              </a:rPr>
              <a:t>84</a:t>
            </a:r>
            <a:r>
              <a:rPr lang="zh-CN" altLang="en-US" sz="2000" dirty="0">
                <a:solidFill>
                  <a:prstClr val="black"/>
                </a:solidFill>
                <a:latin typeface="微软雅黑" panose="020B0503020204020204" pitchFamily="34" charset="-122"/>
                <a:ea typeface="微软雅黑" panose="020B0503020204020204" pitchFamily="34" charset="-122"/>
              </a:rPr>
              <a:t>的记录</a:t>
            </a:r>
          </a:p>
        </p:txBody>
      </p:sp>
      <p:sp>
        <p:nvSpPr>
          <p:cNvPr id="3" name="矩形 2"/>
          <p:cNvSpPr/>
          <p:nvPr/>
        </p:nvSpPr>
        <p:spPr>
          <a:xfrm>
            <a:off x="729348" y="957348"/>
            <a:ext cx="5022929"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zh-CN" altLang="en-US" sz="2800" dirty="0">
                <a:solidFill>
                  <a:srgbClr val="5B9BD5">
                    <a:lumMod val="75000"/>
                  </a:srgbClr>
                </a:solidFill>
                <a:latin typeface="微软雅黑" panose="020B0503020204020204" pitchFamily="34" charset="-122"/>
                <a:ea typeface="微软雅黑" panose="020B0503020204020204" pitchFamily="34" charset="-122"/>
              </a:rPr>
              <a:t>哈希表查找与插入算法举例</a:t>
            </a:r>
          </a:p>
        </p:txBody>
      </p:sp>
    </p:spTree>
    <p:extLst>
      <p:ext uri="{BB962C8B-B14F-4D97-AF65-F5344CB8AC3E}">
        <p14:creationId xmlns:p14="http://schemas.microsoft.com/office/powerpoint/2010/main" val="1304677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75810">
                                            <p:txEl>
                                              <p:pRg st="0" end="0"/>
                                            </p:txEl>
                                          </p:spTgt>
                                        </p:tgtEl>
                                        <p:attrNameLst>
                                          <p:attrName>style.visibility</p:attrName>
                                        </p:attrNameLst>
                                      </p:cBhvr>
                                      <p:to>
                                        <p:strVal val="visible"/>
                                      </p:to>
                                    </p:set>
                                    <p:animEffect transition="in" filter="wipe(up)">
                                      <p:cBhvr>
                                        <p:cTn id="12" dur="500"/>
                                        <p:tgtEl>
                                          <p:spTgt spid="375810">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75810">
                                            <p:txEl>
                                              <p:pRg st="1" end="1"/>
                                            </p:txEl>
                                          </p:spTgt>
                                        </p:tgtEl>
                                        <p:attrNameLst>
                                          <p:attrName>style.visibility</p:attrName>
                                        </p:attrNameLst>
                                      </p:cBhvr>
                                      <p:to>
                                        <p:strVal val="visible"/>
                                      </p:to>
                                    </p:set>
                                    <p:animEffect transition="in" filter="wipe(up)">
                                      <p:cBhvr>
                                        <p:cTn id="15" dur="500"/>
                                        <p:tgtEl>
                                          <p:spTgt spid="375810">
                                            <p:txEl>
                                              <p:pRg st="1" end="1"/>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75810">
                                            <p:txEl>
                                              <p:pRg st="2" end="2"/>
                                            </p:txEl>
                                          </p:spTgt>
                                        </p:tgtEl>
                                        <p:attrNameLst>
                                          <p:attrName>style.visibility</p:attrName>
                                        </p:attrNameLst>
                                      </p:cBhvr>
                                      <p:to>
                                        <p:strVal val="visible"/>
                                      </p:to>
                                    </p:set>
                                    <p:animEffect transition="in" filter="wipe(up)">
                                      <p:cBhvr>
                                        <p:cTn id="18" dur="500"/>
                                        <p:tgtEl>
                                          <p:spTgt spid="375810">
                                            <p:txEl>
                                              <p:pRg st="2" end="2"/>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75810">
                                            <p:txEl>
                                              <p:pRg st="3" end="3"/>
                                            </p:txEl>
                                          </p:spTgt>
                                        </p:tgtEl>
                                        <p:attrNameLst>
                                          <p:attrName>style.visibility</p:attrName>
                                        </p:attrNameLst>
                                      </p:cBhvr>
                                      <p:to>
                                        <p:strVal val="visible"/>
                                      </p:to>
                                    </p:set>
                                    <p:animEffect transition="in" filter="wipe(up)">
                                      <p:cBhvr>
                                        <p:cTn id="21" dur="500"/>
                                        <p:tgtEl>
                                          <p:spTgt spid="3758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32"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circle(out)">
                                      <p:cBhvr>
                                        <p:cTn id="26" dur="1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375812"/>
                                        </p:tgtEl>
                                        <p:attrNameLst>
                                          <p:attrName>style.visibility</p:attrName>
                                        </p:attrNameLst>
                                      </p:cBhvr>
                                      <p:to>
                                        <p:strVal val="visible"/>
                                      </p:to>
                                    </p:set>
                                    <p:animEffect transition="in" filter="box(in)">
                                      <p:cBhvr>
                                        <p:cTn id="31" dur="500"/>
                                        <p:tgtEl>
                                          <p:spTgt spid="3758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75813">
                                            <p:txEl>
                                              <p:pRg st="0" end="0"/>
                                            </p:txEl>
                                          </p:spTgt>
                                        </p:tgtEl>
                                        <p:attrNameLst>
                                          <p:attrName>style.visibility</p:attrName>
                                        </p:attrNameLst>
                                      </p:cBhvr>
                                      <p:to>
                                        <p:strVal val="visible"/>
                                      </p:to>
                                    </p:set>
                                    <p:animEffect transition="in" filter="wipe(left)">
                                      <p:cBhvr>
                                        <p:cTn id="36" dur="500"/>
                                        <p:tgtEl>
                                          <p:spTgt spid="375813">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375813">
                                            <p:txEl>
                                              <p:pRg st="1" end="1"/>
                                            </p:txEl>
                                          </p:spTgt>
                                        </p:tgtEl>
                                        <p:attrNameLst>
                                          <p:attrName>style.visibility</p:attrName>
                                        </p:attrNameLst>
                                      </p:cBhvr>
                                      <p:to>
                                        <p:strVal val="visible"/>
                                      </p:to>
                                    </p:set>
                                    <p:animEffect transition="in" filter="wipe(left)">
                                      <p:cBhvr>
                                        <p:cTn id="41" dur="500"/>
                                        <p:tgtEl>
                                          <p:spTgt spid="375813">
                                            <p:txEl>
                                              <p:pRg st="1" end="1"/>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375813">
                                            <p:txEl>
                                              <p:pRg st="2" end="2"/>
                                            </p:txEl>
                                          </p:spTgt>
                                        </p:tgtEl>
                                        <p:attrNameLst>
                                          <p:attrName>style.visibility</p:attrName>
                                        </p:attrNameLst>
                                      </p:cBhvr>
                                      <p:to>
                                        <p:strVal val="visible"/>
                                      </p:to>
                                    </p:set>
                                    <p:animEffect transition="in" filter="wipe(left)">
                                      <p:cBhvr>
                                        <p:cTn id="46" dur="500"/>
                                        <p:tgtEl>
                                          <p:spTgt spid="375813">
                                            <p:txEl>
                                              <p:pRg st="2" end="2"/>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375813">
                                            <p:txEl>
                                              <p:pRg st="3" end="3"/>
                                            </p:txEl>
                                          </p:spTgt>
                                        </p:tgtEl>
                                        <p:attrNameLst>
                                          <p:attrName>style.visibility</p:attrName>
                                        </p:attrNameLst>
                                      </p:cBhvr>
                                      <p:to>
                                        <p:strVal val="visible"/>
                                      </p:to>
                                    </p:set>
                                    <p:animEffect transition="in" filter="wipe(left)">
                                      <p:cBhvr>
                                        <p:cTn id="51" dur="500"/>
                                        <p:tgtEl>
                                          <p:spTgt spid="375813">
                                            <p:txEl>
                                              <p:pRg st="3" end="3"/>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xit" presetSubtype="16" fill="hold" grpId="0" nodeType="clickEffect">
                                  <p:stCondLst>
                                    <p:cond delay="0"/>
                                  </p:stCondLst>
                                  <p:childTnLst>
                                    <p:animEffect transition="out" filter="box(in)">
                                      <p:cBhvr>
                                        <p:cTn id="55" dur="500"/>
                                        <p:tgtEl>
                                          <p:spTgt spid="375813">
                                            <p:txEl>
                                              <p:pRg st="0" end="0"/>
                                            </p:txEl>
                                          </p:spTgt>
                                        </p:tgtEl>
                                      </p:cBhvr>
                                    </p:animEffect>
                                    <p:set>
                                      <p:cBhvr>
                                        <p:cTn id="56" dur="1" fill="hold">
                                          <p:stCondLst>
                                            <p:cond delay="499"/>
                                          </p:stCondLst>
                                        </p:cTn>
                                        <p:tgtEl>
                                          <p:spTgt spid="375813">
                                            <p:txEl>
                                              <p:pRg st="0" end="0"/>
                                            </p:txEl>
                                          </p:spTgt>
                                        </p:tgtEl>
                                        <p:attrNameLst>
                                          <p:attrName>style.visibility</p:attrName>
                                        </p:attrNameLst>
                                      </p:cBhvr>
                                      <p:to>
                                        <p:strVal val="hidden"/>
                                      </p:to>
                                    </p:set>
                                  </p:childTnLst>
                                </p:cTn>
                              </p:par>
                              <p:par>
                                <p:cTn id="57" presetID="4" presetClass="exit" presetSubtype="16" fill="hold" grpId="0" nodeType="withEffect">
                                  <p:stCondLst>
                                    <p:cond delay="0"/>
                                  </p:stCondLst>
                                  <p:childTnLst>
                                    <p:animEffect transition="out" filter="box(in)">
                                      <p:cBhvr>
                                        <p:cTn id="58" dur="500"/>
                                        <p:tgtEl>
                                          <p:spTgt spid="375813">
                                            <p:txEl>
                                              <p:pRg st="1" end="1"/>
                                            </p:txEl>
                                          </p:spTgt>
                                        </p:tgtEl>
                                      </p:cBhvr>
                                    </p:animEffect>
                                    <p:set>
                                      <p:cBhvr>
                                        <p:cTn id="59" dur="1" fill="hold">
                                          <p:stCondLst>
                                            <p:cond delay="499"/>
                                          </p:stCondLst>
                                        </p:cTn>
                                        <p:tgtEl>
                                          <p:spTgt spid="375813">
                                            <p:txEl>
                                              <p:pRg st="1" end="1"/>
                                            </p:txEl>
                                          </p:spTgt>
                                        </p:tgtEl>
                                        <p:attrNameLst>
                                          <p:attrName>style.visibility</p:attrName>
                                        </p:attrNameLst>
                                      </p:cBhvr>
                                      <p:to>
                                        <p:strVal val="hidden"/>
                                      </p:to>
                                    </p:set>
                                  </p:childTnLst>
                                </p:cTn>
                              </p:par>
                              <p:par>
                                <p:cTn id="60" presetID="4" presetClass="exit" presetSubtype="16" fill="hold" grpId="0" nodeType="withEffect">
                                  <p:stCondLst>
                                    <p:cond delay="0"/>
                                  </p:stCondLst>
                                  <p:childTnLst>
                                    <p:animEffect transition="out" filter="box(in)">
                                      <p:cBhvr>
                                        <p:cTn id="61" dur="500"/>
                                        <p:tgtEl>
                                          <p:spTgt spid="375813">
                                            <p:txEl>
                                              <p:pRg st="2" end="2"/>
                                            </p:txEl>
                                          </p:spTgt>
                                        </p:tgtEl>
                                      </p:cBhvr>
                                    </p:animEffect>
                                    <p:set>
                                      <p:cBhvr>
                                        <p:cTn id="62" dur="1" fill="hold">
                                          <p:stCondLst>
                                            <p:cond delay="499"/>
                                          </p:stCondLst>
                                        </p:cTn>
                                        <p:tgtEl>
                                          <p:spTgt spid="375813">
                                            <p:txEl>
                                              <p:pRg st="2" end="2"/>
                                            </p:txEl>
                                          </p:spTgt>
                                        </p:tgtEl>
                                        <p:attrNameLst>
                                          <p:attrName>style.visibility</p:attrName>
                                        </p:attrNameLst>
                                      </p:cBhvr>
                                      <p:to>
                                        <p:strVal val="hidden"/>
                                      </p:to>
                                    </p:set>
                                  </p:childTnLst>
                                </p:cTn>
                              </p:par>
                              <p:par>
                                <p:cTn id="63" presetID="4" presetClass="exit" presetSubtype="16" fill="hold" grpId="0" nodeType="withEffect">
                                  <p:stCondLst>
                                    <p:cond delay="0"/>
                                  </p:stCondLst>
                                  <p:childTnLst>
                                    <p:animEffect transition="out" filter="box(in)">
                                      <p:cBhvr>
                                        <p:cTn id="64" dur="500"/>
                                        <p:tgtEl>
                                          <p:spTgt spid="375813">
                                            <p:txEl>
                                              <p:pRg st="3" end="3"/>
                                            </p:txEl>
                                          </p:spTgt>
                                        </p:tgtEl>
                                      </p:cBhvr>
                                    </p:animEffect>
                                    <p:set>
                                      <p:cBhvr>
                                        <p:cTn id="65" dur="1" fill="hold">
                                          <p:stCondLst>
                                            <p:cond delay="499"/>
                                          </p:stCondLst>
                                        </p:cTn>
                                        <p:tgtEl>
                                          <p:spTgt spid="37581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0" grpId="0" build="p"/>
      <p:bldP spid="375813" grpId="0" build="allAtOnce"/>
      <p:bldP spid="2" grpId="0"/>
      <p:bldP spid="3" grpId="0"/>
    </p:bld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pPr defTabSz="457200">
              <a:defRPr/>
            </a:pPr>
            <a:fld id="{822501A5-71DC-41D2-B773-C0E45FFD1E14}" type="slidenum">
              <a:rPr lang="en-US" altLang="zh-CN">
                <a:solidFill>
                  <a:prstClr val="black">
                    <a:tint val="75000"/>
                  </a:prstClr>
                </a:solidFill>
              </a:rPr>
              <a:pPr defTabSz="457200">
                <a:defRPr/>
              </a:pPr>
              <a:t>199</a:t>
            </a:fld>
            <a:endParaRPr lang="en-US" altLang="zh-CN">
              <a:solidFill>
                <a:prstClr val="black">
                  <a:tint val="75000"/>
                </a:prstClr>
              </a:solidFill>
            </a:endParaRPr>
          </a:p>
        </p:txBody>
      </p:sp>
      <p:sp>
        <p:nvSpPr>
          <p:cNvPr id="377859" name="Rectangle 3"/>
          <p:cNvSpPr>
            <a:spLocks noChangeArrowheads="1"/>
          </p:cNvSpPr>
          <p:nvPr/>
        </p:nvSpPr>
        <p:spPr bwMode="auto">
          <a:xfrm>
            <a:off x="2832807" y="3904251"/>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457200">
              <a:defRPr/>
            </a:pPr>
            <a:endParaRPr lang="zh-CN" altLang="en-US" sz="1350">
              <a:solidFill>
                <a:prstClr val="black"/>
              </a:solidFill>
            </a:endParaRPr>
          </a:p>
        </p:txBody>
      </p:sp>
      <p:graphicFrame>
        <p:nvGraphicFramePr>
          <p:cNvPr id="377860" name="Object 4"/>
          <p:cNvGraphicFramePr>
            <a:graphicFrameLocks noChangeAspect="1"/>
          </p:cNvGraphicFramePr>
          <p:nvPr>
            <p:extLst/>
          </p:nvPr>
        </p:nvGraphicFramePr>
        <p:xfrm>
          <a:off x="3348999" y="3961459"/>
          <a:ext cx="4806554" cy="900113"/>
        </p:xfrm>
        <a:graphic>
          <a:graphicData uri="http://schemas.openxmlformats.org/presentationml/2006/ole">
            <mc:AlternateContent xmlns:mc="http://schemas.openxmlformats.org/markup-compatibility/2006">
              <mc:Choice xmlns:v="urn:schemas-microsoft-com:vml" Requires="v">
                <p:oleObj spid="_x0000_s95287" name="Visio" r:id="rId4" imgW="3111101" imgH="928543" progId="Visio.Drawing.11">
                  <p:embed/>
                </p:oleObj>
              </mc:Choice>
              <mc:Fallback>
                <p:oleObj name="Visio" r:id="rId4" imgW="3111101" imgH="92854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18219" r="20163" b="32036"/>
                      <a:stretch>
                        <a:fillRect/>
                      </a:stretch>
                    </p:blipFill>
                    <p:spPr bwMode="auto">
                      <a:xfrm>
                        <a:off x="3348999" y="3961459"/>
                        <a:ext cx="4806554"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7861" name="Rectangle 5"/>
          <p:cNvSpPr>
            <a:spLocks noChangeArrowheads="1"/>
          </p:cNvSpPr>
          <p:nvPr/>
        </p:nvSpPr>
        <p:spPr bwMode="auto">
          <a:xfrm>
            <a:off x="1593052" y="4695748"/>
            <a:ext cx="923955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457200" eaLnBrk="0" hangingPunct="0">
              <a:lnSpc>
                <a:spcPct val="150000"/>
              </a:lnSpc>
              <a:defRPr/>
            </a:pPr>
            <a:r>
              <a:rPr lang="en-US" altLang="zh-CN" sz="2000" dirty="0">
                <a:solidFill>
                  <a:prstClr val="black"/>
                </a:solidFill>
                <a:latin typeface="微软雅黑" panose="020B0503020204020204" pitchFamily="34" charset="-122"/>
                <a:ea typeface="微软雅黑" panose="020B0503020204020204" pitchFamily="34" charset="-122"/>
              </a:rPr>
              <a:t>Key=38</a:t>
            </a:r>
          </a:p>
          <a:p>
            <a:pPr defTabSz="457200" eaLnBrk="0" hangingPunct="0">
              <a:lnSpc>
                <a:spcPct val="150000"/>
              </a:lnSpc>
              <a:defRPr/>
            </a:pPr>
            <a:r>
              <a:rPr lang="zh-CN" altLang="en-US" sz="2000" dirty="0">
                <a:solidFill>
                  <a:prstClr val="black"/>
                </a:solidFill>
                <a:latin typeface="微软雅黑" panose="020B0503020204020204" pitchFamily="34" charset="-122"/>
                <a:ea typeface="微软雅黑" panose="020B0503020204020204" pitchFamily="34" charset="-122"/>
              </a:rPr>
              <a:t>哈希地址</a:t>
            </a:r>
            <a:r>
              <a:rPr lang="en-US" altLang="zh-CN" sz="2000" dirty="0">
                <a:solidFill>
                  <a:prstClr val="black"/>
                </a:solidFill>
                <a:latin typeface="微软雅黑" panose="020B0503020204020204" pitchFamily="34" charset="-122"/>
                <a:ea typeface="微软雅黑" panose="020B0503020204020204" pitchFamily="34" charset="-122"/>
              </a:rPr>
              <a:t>H(38)=12</a:t>
            </a:r>
            <a:r>
              <a:rPr lang="zh-CN" altLang="en-US" sz="2000" dirty="0">
                <a:solidFill>
                  <a:prstClr val="black"/>
                </a:solidFill>
                <a:latin typeface="微软雅黑" panose="020B0503020204020204" pitchFamily="34" charset="-122"/>
                <a:ea typeface="微软雅黑" panose="020B0503020204020204" pitchFamily="34" charset="-122"/>
              </a:rPr>
              <a:t>，因为</a:t>
            </a:r>
            <a:r>
              <a:rPr lang="en-US" altLang="zh-CN" sz="2000" dirty="0" err="1">
                <a:solidFill>
                  <a:prstClr val="black"/>
                </a:solidFill>
                <a:latin typeface="微软雅黑" panose="020B0503020204020204" pitchFamily="34" charset="-122"/>
                <a:ea typeface="微软雅黑" panose="020B0503020204020204" pitchFamily="34" charset="-122"/>
              </a:rPr>
              <a:t>e.data</a:t>
            </a:r>
            <a:r>
              <a:rPr lang="en-US" altLang="zh-CN" sz="2000" dirty="0">
                <a:solidFill>
                  <a:prstClr val="black"/>
                </a:solidFill>
                <a:latin typeface="微软雅黑" panose="020B0503020204020204" pitchFamily="34" charset="-122"/>
                <a:ea typeface="微软雅黑" panose="020B0503020204020204" pitchFamily="34" charset="-122"/>
              </a:rPr>
              <a:t>[12]</a:t>
            </a:r>
            <a:r>
              <a:rPr lang="zh-CN" altLang="en-US" sz="2000" dirty="0">
                <a:solidFill>
                  <a:prstClr val="black"/>
                </a:solidFill>
                <a:latin typeface="微软雅黑" panose="020B0503020204020204" pitchFamily="34" charset="-122"/>
                <a:ea typeface="微软雅黑" panose="020B0503020204020204" pitchFamily="34" charset="-122"/>
              </a:rPr>
              <a:t>不空，且</a:t>
            </a:r>
            <a:r>
              <a:rPr lang="en-US" altLang="zh-CN" sz="2000" dirty="0" err="1">
                <a:solidFill>
                  <a:prstClr val="black"/>
                </a:solidFill>
                <a:latin typeface="微软雅黑" panose="020B0503020204020204" pitchFamily="34" charset="-122"/>
                <a:ea typeface="微软雅黑" panose="020B0503020204020204" pitchFamily="34" charset="-122"/>
              </a:rPr>
              <a:t>e.data</a:t>
            </a:r>
            <a:r>
              <a:rPr lang="en-US" altLang="zh-CN" sz="2000" dirty="0">
                <a:solidFill>
                  <a:prstClr val="black"/>
                </a:solidFill>
                <a:latin typeface="微软雅黑" panose="020B0503020204020204" pitchFamily="34" charset="-122"/>
                <a:ea typeface="微软雅黑" panose="020B0503020204020204" pitchFamily="34" charset="-122"/>
              </a:rPr>
              <a:t>[12].key=10≠38, </a:t>
            </a:r>
            <a:r>
              <a:rPr lang="zh-CN" altLang="en-US" sz="2000" dirty="0">
                <a:solidFill>
                  <a:prstClr val="black"/>
                </a:solidFill>
                <a:latin typeface="微软雅黑" panose="020B0503020204020204" pitchFamily="34" charset="-122"/>
                <a:ea typeface="微软雅黑" panose="020B0503020204020204" pitchFamily="34" charset="-122"/>
              </a:rPr>
              <a:t>冲突</a:t>
            </a:r>
          </a:p>
          <a:p>
            <a:pPr defTabSz="457200" eaLnBrk="0" hangingPunct="0">
              <a:lnSpc>
                <a:spcPct val="150000"/>
              </a:lnSpc>
              <a:defRPr/>
            </a:pPr>
            <a:r>
              <a:rPr lang="zh-CN" altLang="en-US" sz="2000" dirty="0">
                <a:solidFill>
                  <a:prstClr val="black"/>
                </a:solidFill>
                <a:latin typeface="微软雅黑" panose="020B0503020204020204" pitchFamily="34" charset="-122"/>
                <a:ea typeface="微软雅黑" panose="020B0503020204020204" pitchFamily="34" charset="-122"/>
              </a:rPr>
              <a:t>冲突处理</a:t>
            </a:r>
            <a:r>
              <a:rPr lang="en-US" altLang="zh-CN" sz="2000" dirty="0">
                <a:solidFill>
                  <a:prstClr val="black"/>
                </a:solidFill>
                <a:latin typeface="微软雅黑" panose="020B0503020204020204" pitchFamily="34" charset="-122"/>
                <a:ea typeface="微软雅黑" panose="020B0503020204020204" pitchFamily="34" charset="-122"/>
              </a:rPr>
              <a:t>H1=(12+1)MOD13=0</a:t>
            </a:r>
            <a:r>
              <a:rPr lang="zh-CN" altLang="en-US" sz="2000" dirty="0">
                <a:solidFill>
                  <a:prstClr val="black"/>
                </a:solidFill>
                <a:latin typeface="微软雅黑" panose="020B0503020204020204" pitchFamily="34" charset="-122"/>
                <a:ea typeface="微软雅黑" panose="020B0503020204020204" pitchFamily="34" charset="-122"/>
              </a:rPr>
              <a:t>，由于</a:t>
            </a:r>
            <a:r>
              <a:rPr lang="en-US" altLang="zh-CN" sz="2000" dirty="0" err="1">
                <a:solidFill>
                  <a:prstClr val="black"/>
                </a:solidFill>
                <a:latin typeface="微软雅黑" panose="020B0503020204020204" pitchFamily="34" charset="-122"/>
                <a:ea typeface="微软雅黑" panose="020B0503020204020204" pitchFamily="34" charset="-122"/>
              </a:rPr>
              <a:t>e.data</a:t>
            </a:r>
            <a:r>
              <a:rPr lang="en-US" altLang="zh-CN" sz="2000" dirty="0">
                <a:solidFill>
                  <a:prstClr val="black"/>
                </a:solidFill>
                <a:latin typeface="微软雅黑" panose="020B0503020204020204" pitchFamily="34" charset="-122"/>
                <a:ea typeface="微软雅黑" panose="020B0503020204020204" pitchFamily="34" charset="-122"/>
              </a:rPr>
              <a:t>[0]</a:t>
            </a:r>
            <a:r>
              <a:rPr lang="zh-CN" altLang="en-US" sz="2000" dirty="0">
                <a:solidFill>
                  <a:prstClr val="black"/>
                </a:solidFill>
                <a:latin typeface="微软雅黑" panose="020B0503020204020204" pitchFamily="34" charset="-122"/>
                <a:ea typeface="微软雅黑" panose="020B0503020204020204" pitchFamily="34" charset="-122"/>
              </a:rPr>
              <a:t>没有存放数据，表明哈希表中不存在关键字为</a:t>
            </a:r>
            <a:r>
              <a:rPr lang="en-US" altLang="zh-CN" sz="2000" dirty="0">
                <a:solidFill>
                  <a:prstClr val="black"/>
                </a:solidFill>
                <a:latin typeface="微软雅黑" panose="020B0503020204020204" pitchFamily="34" charset="-122"/>
                <a:ea typeface="微软雅黑" panose="020B0503020204020204" pitchFamily="34" charset="-122"/>
              </a:rPr>
              <a:t>38</a:t>
            </a:r>
            <a:r>
              <a:rPr lang="zh-CN" altLang="en-US" sz="2000" dirty="0">
                <a:solidFill>
                  <a:prstClr val="black"/>
                </a:solidFill>
                <a:latin typeface="微软雅黑" panose="020B0503020204020204" pitchFamily="34" charset="-122"/>
                <a:ea typeface="微软雅黑" panose="020B0503020204020204" pitchFamily="34" charset="-122"/>
              </a:rPr>
              <a:t>的记录，查找失败。</a:t>
            </a:r>
          </a:p>
        </p:txBody>
      </p:sp>
      <p:sp>
        <p:nvSpPr>
          <p:cNvPr id="7" name="文本框 6"/>
          <p:cNvSpPr txBox="1"/>
          <p:nvPr/>
        </p:nvSpPr>
        <p:spPr>
          <a:xfrm>
            <a:off x="2994960" y="3525833"/>
            <a:ext cx="5615640" cy="400110"/>
          </a:xfrm>
          <a:prstGeom prst="rect">
            <a:avLst/>
          </a:prstGeom>
          <a:noFill/>
        </p:spPr>
        <p:txBody>
          <a:bodyPr wrap="none" rtlCol="0">
            <a:spAutoFit/>
          </a:bodyPr>
          <a:lstStyle/>
          <a:p>
            <a:pPr defTabSz="457200">
              <a:defRPr/>
            </a:pPr>
            <a:r>
              <a:rPr lang="zh-CN" altLang="en-US" sz="2000" dirty="0">
                <a:solidFill>
                  <a:prstClr val="black"/>
                </a:solidFill>
                <a:latin typeface="微软雅黑" panose="020B0503020204020204" pitchFamily="34" charset="-122"/>
                <a:ea typeface="微软雅黑" panose="020B0503020204020204" pitchFamily="34" charset="-122"/>
              </a:rPr>
              <a:t>建立哈希查找表如下：请查找关键字为</a:t>
            </a:r>
            <a:r>
              <a:rPr lang="en-US" altLang="zh-CN" sz="2000" dirty="0">
                <a:solidFill>
                  <a:prstClr val="black"/>
                </a:solidFill>
                <a:latin typeface="微软雅黑" panose="020B0503020204020204" pitchFamily="34" charset="-122"/>
                <a:ea typeface="微软雅黑" panose="020B0503020204020204" pitchFamily="34" charset="-122"/>
              </a:rPr>
              <a:t>38</a:t>
            </a:r>
            <a:r>
              <a:rPr lang="zh-CN" altLang="en-US" sz="2000" dirty="0">
                <a:solidFill>
                  <a:prstClr val="black"/>
                </a:solidFill>
                <a:latin typeface="微软雅黑" panose="020B0503020204020204" pitchFamily="34" charset="-122"/>
                <a:ea typeface="微软雅黑" panose="020B0503020204020204" pitchFamily="34" charset="-122"/>
              </a:rPr>
              <a:t>的记录</a:t>
            </a:r>
          </a:p>
        </p:txBody>
      </p:sp>
      <p:sp>
        <p:nvSpPr>
          <p:cNvPr id="9" name="Rectangle 2"/>
          <p:cNvSpPr>
            <a:spLocks noGrp="1" noChangeArrowheads="1"/>
          </p:cNvSpPr>
          <p:nvPr>
            <p:ph idx="1"/>
          </p:nvPr>
        </p:nvSpPr>
        <p:spPr>
          <a:xfrm>
            <a:off x="2643851" y="1766559"/>
            <a:ext cx="7137952" cy="1540994"/>
          </a:xfrm>
        </p:spPr>
        <p:txBody>
          <a:bodyPr>
            <a:normAutofit/>
          </a:bodyPr>
          <a:lstStyle/>
          <a:p>
            <a:pPr>
              <a:lnSpc>
                <a:spcPct val="90000"/>
              </a:lnSpc>
            </a:pPr>
            <a:r>
              <a:rPr lang="zh-CN" altLang="en-US" sz="1800" dirty="0">
                <a:solidFill>
                  <a:srgbClr val="0070C0"/>
                </a:solidFill>
                <a:latin typeface="微软雅黑" panose="020B0503020204020204" pitchFamily="34" charset="-122"/>
                <a:ea typeface="微软雅黑" panose="020B0503020204020204" pitchFamily="34" charset="-122"/>
              </a:rPr>
              <a:t>关键字序列为：</a:t>
            </a:r>
          </a:p>
          <a:p>
            <a:pPr>
              <a:lnSpc>
                <a:spcPct val="90000"/>
              </a:lnSpc>
            </a:pPr>
            <a:r>
              <a:rPr lang="en-US" altLang="zh-CN" sz="1800" dirty="0">
                <a:solidFill>
                  <a:srgbClr val="0070C0"/>
                </a:solidFill>
                <a:latin typeface="微软雅黑" panose="020B0503020204020204" pitchFamily="34" charset="-122"/>
                <a:ea typeface="微软雅黑" panose="020B0503020204020204" pitchFamily="34" charset="-122"/>
              </a:rPr>
              <a:t>{19</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14</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23</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01</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68</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20</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84</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27</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55</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11</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10</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79}</a:t>
            </a:r>
            <a:endParaRPr lang="zh-CN" altLang="en-US" sz="1800" dirty="0">
              <a:solidFill>
                <a:srgbClr val="0070C0"/>
              </a:solidFill>
              <a:latin typeface="微软雅黑" panose="020B0503020204020204" pitchFamily="34" charset="-122"/>
              <a:ea typeface="微软雅黑" panose="020B0503020204020204" pitchFamily="34" charset="-122"/>
            </a:endParaRPr>
          </a:p>
          <a:p>
            <a:pPr>
              <a:lnSpc>
                <a:spcPct val="90000"/>
              </a:lnSpc>
            </a:pPr>
            <a:r>
              <a:rPr lang="zh-CN" altLang="en-US" sz="1800" dirty="0">
                <a:solidFill>
                  <a:srgbClr val="0070C0"/>
                </a:solidFill>
                <a:latin typeface="微软雅黑" panose="020B0503020204020204" pitchFamily="34" charset="-122"/>
                <a:ea typeface="微软雅黑" panose="020B0503020204020204" pitchFamily="34" charset="-122"/>
              </a:rPr>
              <a:t>哈希函数为</a:t>
            </a:r>
            <a:r>
              <a:rPr lang="en-US" altLang="zh-CN" sz="1800" dirty="0">
                <a:solidFill>
                  <a:srgbClr val="0070C0"/>
                </a:solidFill>
                <a:latin typeface="微软雅黑" panose="020B0503020204020204" pitchFamily="34" charset="-122"/>
                <a:ea typeface="微软雅黑" panose="020B0503020204020204" pitchFamily="34" charset="-122"/>
              </a:rPr>
              <a:t>H</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key</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 key mod 13 </a:t>
            </a:r>
            <a:endParaRPr lang="zh-CN" altLang="en-US" sz="1800" dirty="0">
              <a:solidFill>
                <a:srgbClr val="0070C0"/>
              </a:solidFill>
              <a:latin typeface="微软雅黑" panose="020B0503020204020204" pitchFamily="34" charset="-122"/>
              <a:ea typeface="微软雅黑" panose="020B0503020204020204" pitchFamily="34" charset="-122"/>
            </a:endParaRPr>
          </a:p>
          <a:p>
            <a:pPr>
              <a:lnSpc>
                <a:spcPct val="90000"/>
              </a:lnSpc>
            </a:pPr>
            <a:r>
              <a:rPr lang="zh-CN" altLang="pt-BR" sz="1800" dirty="0">
                <a:solidFill>
                  <a:srgbClr val="0070C0"/>
                </a:solidFill>
                <a:latin typeface="微软雅黑" panose="020B0503020204020204" pitchFamily="34" charset="-122"/>
                <a:ea typeface="微软雅黑" panose="020B0503020204020204" pitchFamily="34" charset="-122"/>
              </a:rPr>
              <a:t>采用</a:t>
            </a:r>
            <a:r>
              <a:rPr lang="zh-CN" altLang="en-US" sz="1800" dirty="0">
                <a:solidFill>
                  <a:srgbClr val="0070C0"/>
                </a:solidFill>
                <a:latin typeface="微软雅黑" panose="020B0503020204020204" pitchFamily="34" charset="-122"/>
                <a:ea typeface="微软雅黑" panose="020B0503020204020204" pitchFamily="34" charset="-122"/>
              </a:rPr>
              <a:t>线性探测处理冲突 </a:t>
            </a:r>
          </a:p>
        </p:txBody>
      </p:sp>
      <p:sp>
        <p:nvSpPr>
          <p:cNvPr id="10" name="矩形 9"/>
          <p:cNvSpPr/>
          <p:nvPr/>
        </p:nvSpPr>
        <p:spPr>
          <a:xfrm>
            <a:off x="729348" y="957348"/>
            <a:ext cx="5022929"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zh-CN" altLang="en-US" sz="2800" dirty="0">
                <a:solidFill>
                  <a:srgbClr val="5B9BD5">
                    <a:lumMod val="75000"/>
                  </a:srgbClr>
                </a:solidFill>
                <a:latin typeface="微软雅黑" panose="020B0503020204020204" pitchFamily="34" charset="-122"/>
                <a:ea typeface="微软雅黑" panose="020B0503020204020204" pitchFamily="34" charset="-122"/>
              </a:rPr>
              <a:t>哈希表查找与插入算法举例</a:t>
            </a:r>
          </a:p>
        </p:txBody>
      </p:sp>
    </p:spTree>
    <p:extLst>
      <p:ext uri="{BB962C8B-B14F-4D97-AF65-F5344CB8AC3E}">
        <p14:creationId xmlns:p14="http://schemas.microsoft.com/office/powerpoint/2010/main" val="570451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7860"/>
                                        </p:tgtEl>
                                        <p:attrNameLst>
                                          <p:attrName>style.visibility</p:attrName>
                                        </p:attrNameLst>
                                      </p:cBhvr>
                                      <p:to>
                                        <p:strVal val="visible"/>
                                      </p:to>
                                    </p:set>
                                    <p:animEffect transition="in" filter="box(in)">
                                      <p:cBhvr>
                                        <p:cTn id="7" dur="500"/>
                                        <p:tgtEl>
                                          <p:spTgt spid="3778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7861">
                                            <p:txEl>
                                              <p:pRg st="0" end="0"/>
                                            </p:txEl>
                                          </p:spTgt>
                                        </p:tgtEl>
                                        <p:attrNameLst>
                                          <p:attrName>style.visibility</p:attrName>
                                        </p:attrNameLst>
                                      </p:cBhvr>
                                      <p:to>
                                        <p:strVal val="visible"/>
                                      </p:to>
                                    </p:set>
                                    <p:animEffect transition="in" filter="wipe(left)">
                                      <p:cBhvr>
                                        <p:cTn id="12" dur="500"/>
                                        <p:tgtEl>
                                          <p:spTgt spid="37786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7861">
                                            <p:txEl>
                                              <p:pRg st="1" end="1"/>
                                            </p:txEl>
                                          </p:spTgt>
                                        </p:tgtEl>
                                        <p:attrNameLst>
                                          <p:attrName>style.visibility</p:attrName>
                                        </p:attrNameLst>
                                      </p:cBhvr>
                                      <p:to>
                                        <p:strVal val="visible"/>
                                      </p:to>
                                    </p:set>
                                    <p:animEffect transition="in" filter="wipe(left)">
                                      <p:cBhvr>
                                        <p:cTn id="17" dur="500"/>
                                        <p:tgtEl>
                                          <p:spTgt spid="37786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7861">
                                            <p:txEl>
                                              <p:pRg st="2" end="2"/>
                                            </p:txEl>
                                          </p:spTgt>
                                        </p:tgtEl>
                                        <p:attrNameLst>
                                          <p:attrName>style.visibility</p:attrName>
                                        </p:attrNameLst>
                                      </p:cBhvr>
                                      <p:to>
                                        <p:strVal val="visible"/>
                                      </p:to>
                                    </p:set>
                                    <p:animEffect transition="in" filter="wipe(left)">
                                      <p:cBhvr>
                                        <p:cTn id="22" dur="500"/>
                                        <p:tgtEl>
                                          <p:spTgt spid="3778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3604798" y="2931114"/>
            <a:ext cx="3430939" cy="790014"/>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altLang="zh-CN" sz="3200" dirty="0">
                <a:ln>
                  <a:noFill/>
                </a:ln>
                <a:solidFill>
                  <a:srgbClr val="5B9BD5">
                    <a:lumMod val="75000"/>
                  </a:srgbClr>
                </a:solidFill>
                <a:latin typeface="微软雅黑" panose="020B0503020204020204" pitchFamily="34" charset="-122"/>
                <a:ea typeface="微软雅黑" panose="020B0503020204020204" pitchFamily="34" charset="-122"/>
              </a:rPr>
              <a:t>2.1 </a:t>
            </a:r>
            <a:r>
              <a:rPr lang="zh-CN" altLang="en-US" sz="3200" dirty="0">
                <a:ln>
                  <a:noFill/>
                </a:ln>
                <a:solidFill>
                  <a:srgbClr val="5B9BD5">
                    <a:lumMod val="75000"/>
                  </a:srgbClr>
                </a:solidFill>
                <a:latin typeface="微软雅黑" panose="020B0503020204020204" pitchFamily="34" charset="-122"/>
                <a:ea typeface="微软雅黑" panose="020B0503020204020204" pitchFamily="34" charset="-122"/>
              </a:rPr>
              <a:t>项目指引</a:t>
            </a:r>
          </a:p>
        </p:txBody>
      </p:sp>
    </p:spTree>
    <p:extLst>
      <p:ext uri="{BB962C8B-B14F-4D97-AF65-F5344CB8AC3E}">
        <p14:creationId xmlns:p14="http://schemas.microsoft.com/office/powerpoint/2010/main" val="767918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1271464" y="1916832"/>
            <a:ext cx="9305292"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线性表</a:t>
            </a:r>
            <a:r>
              <a:rPr kumimoji="0"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个同类型数据元素的有限序列</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记为</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endParaRPr kumimoji="0" lang="zh-CN" altLang="en-US" sz="20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t>
            </a:r>
            <a:r>
              <a:rPr kumimoji="0" lang="en-US" altLang="zh-CN"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2</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p:txBody>
      </p:sp>
      <p:sp>
        <p:nvSpPr>
          <p:cNvPr id="116739" name="Rectangle 3"/>
          <p:cNvSpPr>
            <a:spLocks noGrp="1" noChangeArrowheads="1"/>
          </p:cNvSpPr>
          <p:nvPr>
            <p:ph type="title"/>
          </p:nvPr>
        </p:nvSpPr>
        <p:spPr>
          <a:xfrm>
            <a:off x="823156" y="1124744"/>
            <a:ext cx="9753600" cy="652660"/>
          </a:xfr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altLang="zh-CN" sz="2800" b="0" dirty="0">
                <a:solidFill>
                  <a:srgbClr val="0070C0"/>
                </a:solidFill>
                <a:effectLst/>
                <a:latin typeface="微软雅黑" panose="020B0503020204020204" pitchFamily="34" charset="-122"/>
                <a:ea typeface="微软雅黑" panose="020B0503020204020204" pitchFamily="34" charset="-122"/>
              </a:rPr>
              <a:t>1 </a:t>
            </a:r>
            <a:r>
              <a:rPr lang="zh-CN" altLang="en-US" sz="2800" b="0" dirty="0">
                <a:solidFill>
                  <a:srgbClr val="0070C0"/>
                </a:solidFill>
                <a:effectLst/>
                <a:latin typeface="微软雅黑" panose="020B0503020204020204" pitchFamily="34" charset="-122"/>
                <a:ea typeface="微软雅黑" panose="020B0503020204020204" pitchFamily="34" charset="-122"/>
              </a:rPr>
              <a:t>线性表的定义</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802" y="3429000"/>
            <a:ext cx="5335003" cy="3190912"/>
          </a:xfrm>
          <a:prstGeom prst="rect">
            <a:avLst/>
          </a:prstGeom>
        </p:spPr>
      </p:pic>
    </p:spTree>
    <p:extLst>
      <p:ext uri="{BB962C8B-B14F-4D97-AF65-F5344CB8AC3E}">
        <p14:creationId xmlns:p14="http://schemas.microsoft.com/office/powerpoint/2010/main" val="1156693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739"/>
                                        </p:tgtEl>
                                        <p:attrNameLst>
                                          <p:attrName>style.visibility</p:attrName>
                                        </p:attrNameLst>
                                      </p:cBhvr>
                                      <p:to>
                                        <p:strVal val="visible"/>
                                      </p:to>
                                    </p:set>
                                    <p:animEffect transition="in" filter="wipe(left)">
                                      <p:cBhvr>
                                        <p:cTn id="7" dur="750"/>
                                        <p:tgtEl>
                                          <p:spTgt spid="1167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6738"/>
                                        </p:tgtEl>
                                        <p:attrNameLst>
                                          <p:attrName>style.visibility</p:attrName>
                                        </p:attrNameLst>
                                      </p:cBhvr>
                                      <p:to>
                                        <p:strVal val="visible"/>
                                      </p:to>
                                    </p:set>
                                    <p:animEffect transition="in" filter="wipe(right)">
                                      <p:cBhvr>
                                        <p:cTn id="12" dur="500"/>
                                        <p:tgtEl>
                                          <p:spTgt spid="116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p:bldP spid="116739" grpId="0"/>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621665" y="588186"/>
            <a:ext cx="68326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000" b="1" dirty="0">
                <a:latin typeface="Times New Roman" pitchFamily="18" charset="0"/>
              </a:rPr>
              <a:t>例    已知一组关键字</a:t>
            </a:r>
            <a:r>
              <a:rPr kumimoji="1" lang="en-US" altLang="zh-CN" sz="2000" b="1" dirty="0">
                <a:latin typeface="Times New Roman" pitchFamily="18" charset="0"/>
              </a:rPr>
              <a:t>(19,14,23,1,68,20,84,27,55,11,10,79)</a:t>
            </a:r>
          </a:p>
          <a:p>
            <a:pPr eaLnBrk="1" hangingPunct="1"/>
            <a:r>
              <a:rPr kumimoji="1" lang="en-US" altLang="zh-CN" sz="2000" b="1" dirty="0">
                <a:latin typeface="Times New Roman" pitchFamily="18" charset="0"/>
              </a:rPr>
              <a:t>         </a:t>
            </a:r>
            <a:r>
              <a:rPr kumimoji="1" lang="zh-CN" altLang="en-US" sz="2000" b="1" dirty="0">
                <a:latin typeface="Times New Roman" pitchFamily="18" charset="0"/>
              </a:rPr>
              <a:t>哈希函数为：</a:t>
            </a:r>
            <a:r>
              <a:rPr kumimoji="1" lang="en-US" altLang="zh-CN" sz="2000" b="1" dirty="0">
                <a:latin typeface="Times New Roman" pitchFamily="18" charset="0"/>
              </a:rPr>
              <a:t>H(key)=key MOD 13, </a:t>
            </a:r>
            <a:r>
              <a:rPr kumimoji="1" lang="zh-CN" altLang="zh-CN" sz="2000" b="1" dirty="0">
                <a:latin typeface="Times New Roman" pitchFamily="18" charset="0"/>
              </a:rPr>
              <a:t>哈希表长为</a:t>
            </a:r>
            <a:r>
              <a:rPr kumimoji="1" lang="en-US" altLang="zh-CN" sz="2000" b="1" dirty="0">
                <a:latin typeface="Times New Roman" pitchFamily="18" charset="0"/>
              </a:rPr>
              <a:t>m=16</a:t>
            </a:r>
            <a:r>
              <a:rPr kumimoji="1" lang="zh-CN" altLang="en-US" sz="2000" b="1" dirty="0">
                <a:latin typeface="Times New Roman" pitchFamily="18" charset="0"/>
              </a:rPr>
              <a:t>，</a:t>
            </a:r>
          </a:p>
          <a:p>
            <a:pPr eaLnBrk="1" hangingPunct="1"/>
            <a:r>
              <a:rPr kumimoji="1" lang="zh-CN" altLang="en-US" sz="2000" b="1" dirty="0">
                <a:latin typeface="Times New Roman" pitchFamily="18" charset="0"/>
              </a:rPr>
              <a:t>         </a:t>
            </a:r>
            <a:r>
              <a:rPr kumimoji="1" lang="zh-CN" altLang="zh-CN" sz="2000" b="1" dirty="0">
                <a:latin typeface="Times New Roman" pitchFamily="18" charset="0"/>
              </a:rPr>
              <a:t>设每个记录的查找概率相等</a:t>
            </a:r>
            <a:endParaRPr kumimoji="1" lang="zh-CN" altLang="en-US" sz="2000" b="1" dirty="0">
              <a:latin typeface="Times New Roman" pitchFamily="18" charset="0"/>
            </a:endParaRPr>
          </a:p>
        </p:txBody>
      </p:sp>
      <p:sp>
        <p:nvSpPr>
          <p:cNvPr id="34838" name="Text Box 22"/>
          <p:cNvSpPr txBox="1">
            <a:spLocks noChangeArrowheads="1"/>
          </p:cNvSpPr>
          <p:nvPr/>
        </p:nvSpPr>
        <p:spPr bwMode="auto">
          <a:xfrm>
            <a:off x="2764791" y="1522739"/>
            <a:ext cx="68246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(1)  </a:t>
            </a:r>
            <a:r>
              <a:rPr kumimoji="1" lang="zh-CN" altLang="en-US" sz="2000" b="1">
                <a:latin typeface="Times New Roman" pitchFamily="18" charset="0"/>
              </a:rPr>
              <a:t>用线性探测再散列处理冲突，即</a:t>
            </a:r>
            <a:r>
              <a:rPr kumimoji="1" lang="en-US" altLang="zh-CN" sz="2000" b="1">
                <a:latin typeface="Times New Roman" pitchFamily="18" charset="0"/>
              </a:rPr>
              <a:t>Hi=(H(key)+di) MOD m</a:t>
            </a:r>
          </a:p>
        </p:txBody>
      </p:sp>
      <p:sp>
        <p:nvSpPr>
          <p:cNvPr id="34839" name="Text Box 23"/>
          <p:cNvSpPr txBox="1">
            <a:spLocks noChangeArrowheads="1"/>
          </p:cNvSpPr>
          <p:nvPr/>
        </p:nvSpPr>
        <p:spPr bwMode="auto">
          <a:xfrm>
            <a:off x="2304416" y="6131251"/>
            <a:ext cx="421322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H(</a:t>
            </a:r>
            <a:r>
              <a:rPr kumimoji="1" lang="en-US" altLang="zh-CN" sz="2000" b="1">
                <a:solidFill>
                  <a:srgbClr val="FF3300"/>
                </a:solidFill>
                <a:latin typeface="Times New Roman" pitchFamily="18" charset="0"/>
              </a:rPr>
              <a:t>55</a:t>
            </a:r>
            <a:r>
              <a:rPr kumimoji="1" lang="en-US" altLang="zh-CN" sz="2000" b="1">
                <a:latin typeface="Times New Roman" pitchFamily="18" charset="0"/>
              </a:rPr>
              <a:t>)=3   </a:t>
            </a:r>
            <a:r>
              <a:rPr kumimoji="1" lang="zh-CN" altLang="zh-CN" sz="2000" b="1">
                <a:latin typeface="Times New Roman" pitchFamily="18" charset="0"/>
              </a:rPr>
              <a:t>冲突，</a:t>
            </a:r>
            <a:r>
              <a:rPr kumimoji="1" lang="en-US" altLang="zh-CN" sz="2000" b="1">
                <a:latin typeface="Times New Roman" pitchFamily="18" charset="0"/>
              </a:rPr>
              <a:t>H1=(3+1)MOD16=4</a:t>
            </a:r>
          </a:p>
          <a:p>
            <a:pPr eaLnBrk="1" hangingPunct="1"/>
            <a:r>
              <a:rPr kumimoji="1" lang="en-US" altLang="zh-CN" sz="2000" b="1">
                <a:latin typeface="Times New Roman" pitchFamily="18" charset="0"/>
              </a:rPr>
              <a:t>                 </a:t>
            </a:r>
            <a:r>
              <a:rPr kumimoji="1" lang="zh-CN" altLang="zh-CN" sz="2000" b="1">
                <a:latin typeface="Times New Roman" pitchFamily="18" charset="0"/>
              </a:rPr>
              <a:t>冲突，</a:t>
            </a:r>
            <a:r>
              <a:rPr kumimoji="1" lang="en-US" altLang="zh-CN" sz="2000" b="1">
                <a:latin typeface="Times New Roman" pitchFamily="18" charset="0"/>
              </a:rPr>
              <a:t>H2=(3+2)MOD16=5</a:t>
            </a:r>
          </a:p>
        </p:txBody>
      </p:sp>
      <p:sp>
        <p:nvSpPr>
          <p:cNvPr id="34840" name="Text Box 24"/>
          <p:cNvSpPr txBox="1">
            <a:spLocks noChangeArrowheads="1"/>
          </p:cNvSpPr>
          <p:nvPr/>
        </p:nvSpPr>
        <p:spPr bwMode="auto">
          <a:xfrm>
            <a:off x="6473191" y="3743968"/>
            <a:ext cx="4276725" cy="283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dirty="0">
                <a:latin typeface="Times New Roman" pitchFamily="18" charset="0"/>
              </a:rPr>
              <a:t>H(</a:t>
            </a:r>
            <a:r>
              <a:rPr kumimoji="1" lang="en-US" altLang="zh-CN" sz="2000" b="1" dirty="0">
                <a:solidFill>
                  <a:srgbClr val="FF9900"/>
                </a:solidFill>
                <a:latin typeface="Times New Roman" pitchFamily="18" charset="0"/>
              </a:rPr>
              <a:t>79</a:t>
            </a:r>
            <a:r>
              <a:rPr kumimoji="1" lang="en-US" altLang="zh-CN" sz="2000" b="1" dirty="0">
                <a:latin typeface="Times New Roman" pitchFamily="18" charset="0"/>
              </a:rPr>
              <a:t>)=1    </a:t>
            </a:r>
            <a:r>
              <a:rPr kumimoji="1" lang="zh-CN" altLang="zh-CN" sz="2000" b="1" dirty="0">
                <a:latin typeface="Times New Roman" pitchFamily="18" charset="0"/>
              </a:rPr>
              <a:t>冲突，</a:t>
            </a:r>
            <a:r>
              <a:rPr kumimoji="1" lang="en-US" altLang="zh-CN" sz="2000" b="1" dirty="0">
                <a:latin typeface="Times New Roman" pitchFamily="18" charset="0"/>
              </a:rPr>
              <a:t>H1=(1+1)MOD16=2</a:t>
            </a:r>
          </a:p>
          <a:p>
            <a:pPr eaLnBrk="1" hangingPunct="1"/>
            <a:r>
              <a:rPr kumimoji="1" lang="en-US" altLang="zh-CN" sz="2000" b="1" dirty="0">
                <a:latin typeface="Times New Roman" pitchFamily="18" charset="0"/>
              </a:rPr>
              <a:t>                  </a:t>
            </a:r>
            <a:r>
              <a:rPr kumimoji="1" lang="zh-CN" altLang="zh-CN" sz="2000" b="1" dirty="0">
                <a:latin typeface="Times New Roman" pitchFamily="18" charset="0"/>
              </a:rPr>
              <a:t>冲突，</a:t>
            </a:r>
            <a:r>
              <a:rPr kumimoji="1" lang="en-US" altLang="zh-CN" sz="2000" b="1" dirty="0">
                <a:latin typeface="Times New Roman" pitchFamily="18" charset="0"/>
              </a:rPr>
              <a:t>H2=(1+2)MOD16=3</a:t>
            </a:r>
          </a:p>
          <a:p>
            <a:pPr eaLnBrk="1" hangingPunct="1"/>
            <a:r>
              <a:rPr kumimoji="1" lang="en-US" altLang="zh-CN" sz="2000" b="1" dirty="0">
                <a:latin typeface="Times New Roman" pitchFamily="18" charset="0"/>
              </a:rPr>
              <a:t>                  </a:t>
            </a:r>
            <a:r>
              <a:rPr kumimoji="1" lang="zh-CN" altLang="zh-CN" sz="2000" b="1" dirty="0">
                <a:latin typeface="Times New Roman" pitchFamily="18" charset="0"/>
              </a:rPr>
              <a:t>冲突，</a:t>
            </a:r>
            <a:r>
              <a:rPr kumimoji="1" lang="en-US" altLang="zh-CN" sz="2000" b="1" dirty="0">
                <a:latin typeface="Times New Roman" pitchFamily="18" charset="0"/>
              </a:rPr>
              <a:t>H3=(1+3)MOD16=4</a:t>
            </a:r>
          </a:p>
          <a:p>
            <a:pPr eaLnBrk="1" hangingPunct="1"/>
            <a:r>
              <a:rPr kumimoji="1" lang="en-US" altLang="zh-CN" sz="2000" b="1" dirty="0">
                <a:latin typeface="Times New Roman" pitchFamily="18" charset="0"/>
              </a:rPr>
              <a:t>                  </a:t>
            </a:r>
            <a:r>
              <a:rPr kumimoji="1" lang="zh-CN" altLang="zh-CN" sz="2000" b="1" dirty="0">
                <a:latin typeface="Times New Roman" pitchFamily="18" charset="0"/>
              </a:rPr>
              <a:t>冲突，</a:t>
            </a:r>
            <a:r>
              <a:rPr kumimoji="1" lang="en-US" altLang="zh-CN" sz="2000" b="1" dirty="0">
                <a:latin typeface="Times New Roman" pitchFamily="18" charset="0"/>
              </a:rPr>
              <a:t>H4=(1+4)MOD16=5</a:t>
            </a:r>
          </a:p>
          <a:p>
            <a:pPr eaLnBrk="1" hangingPunct="1"/>
            <a:r>
              <a:rPr kumimoji="1" lang="en-US" altLang="zh-CN" sz="2000" b="1" dirty="0">
                <a:latin typeface="Times New Roman" pitchFamily="18" charset="0"/>
              </a:rPr>
              <a:t>                  </a:t>
            </a:r>
            <a:r>
              <a:rPr kumimoji="1" lang="zh-CN" altLang="zh-CN" sz="2000" b="1" dirty="0">
                <a:latin typeface="Times New Roman" pitchFamily="18" charset="0"/>
              </a:rPr>
              <a:t>冲突，</a:t>
            </a:r>
            <a:r>
              <a:rPr kumimoji="1" lang="en-US" altLang="zh-CN" sz="2000" b="1" dirty="0">
                <a:latin typeface="Times New Roman" pitchFamily="18" charset="0"/>
              </a:rPr>
              <a:t>H5=(1+5)MOD16=6</a:t>
            </a:r>
          </a:p>
          <a:p>
            <a:pPr eaLnBrk="1" hangingPunct="1"/>
            <a:r>
              <a:rPr kumimoji="1" lang="en-US" altLang="zh-CN" sz="2000" b="1" dirty="0">
                <a:latin typeface="Times New Roman" pitchFamily="18" charset="0"/>
              </a:rPr>
              <a:t>                  </a:t>
            </a:r>
            <a:r>
              <a:rPr kumimoji="1" lang="zh-CN" altLang="zh-CN" sz="2000" b="1" dirty="0">
                <a:latin typeface="Times New Roman" pitchFamily="18" charset="0"/>
              </a:rPr>
              <a:t>冲突，</a:t>
            </a:r>
            <a:r>
              <a:rPr kumimoji="1" lang="en-US" altLang="zh-CN" sz="2000" b="1" dirty="0">
                <a:latin typeface="Times New Roman" pitchFamily="18" charset="0"/>
              </a:rPr>
              <a:t>H6=(1+6)MOD16=7</a:t>
            </a:r>
          </a:p>
          <a:p>
            <a:pPr eaLnBrk="1" hangingPunct="1"/>
            <a:r>
              <a:rPr kumimoji="1" lang="en-US" altLang="zh-CN" sz="2000" b="1" dirty="0">
                <a:latin typeface="Times New Roman" pitchFamily="18" charset="0"/>
              </a:rPr>
              <a:t>                  </a:t>
            </a:r>
            <a:r>
              <a:rPr kumimoji="1" lang="zh-CN" altLang="zh-CN" sz="2000" b="1" dirty="0">
                <a:latin typeface="Times New Roman" pitchFamily="18" charset="0"/>
              </a:rPr>
              <a:t>冲突，</a:t>
            </a:r>
            <a:r>
              <a:rPr kumimoji="1" lang="en-US" altLang="zh-CN" sz="2000" b="1" dirty="0">
                <a:latin typeface="Times New Roman" pitchFamily="18" charset="0"/>
              </a:rPr>
              <a:t>H7=(1+7)MOD16=8</a:t>
            </a:r>
          </a:p>
          <a:p>
            <a:pPr eaLnBrk="1" hangingPunct="1"/>
            <a:r>
              <a:rPr kumimoji="1" lang="en-US" altLang="zh-CN" sz="2000" b="1" dirty="0">
                <a:latin typeface="Times New Roman" pitchFamily="18" charset="0"/>
              </a:rPr>
              <a:t>                  </a:t>
            </a:r>
            <a:r>
              <a:rPr kumimoji="1" lang="zh-CN" altLang="zh-CN" sz="2000" b="1" dirty="0">
                <a:latin typeface="Times New Roman" pitchFamily="18" charset="0"/>
              </a:rPr>
              <a:t>冲突，</a:t>
            </a:r>
            <a:r>
              <a:rPr kumimoji="1" lang="en-US" altLang="zh-CN" sz="2000" b="1" dirty="0">
                <a:latin typeface="Times New Roman" pitchFamily="18" charset="0"/>
              </a:rPr>
              <a:t>H8=(1+8)MOD16=9</a:t>
            </a:r>
          </a:p>
          <a:p>
            <a:pPr eaLnBrk="1" hangingPunct="1"/>
            <a:endParaRPr kumimoji="1" lang="en-US" altLang="zh-CN" sz="2000" b="1" dirty="0">
              <a:latin typeface="Times New Roman" pitchFamily="18" charset="0"/>
            </a:endParaRPr>
          </a:p>
        </p:txBody>
      </p:sp>
      <p:grpSp>
        <p:nvGrpSpPr>
          <p:cNvPr id="34819" name="Group 3"/>
          <p:cNvGrpSpPr>
            <a:grpSpLocks/>
          </p:cNvGrpSpPr>
          <p:nvPr/>
        </p:nvGrpSpPr>
        <p:grpSpPr bwMode="auto">
          <a:xfrm>
            <a:off x="2477454" y="1919613"/>
            <a:ext cx="6143625" cy="684212"/>
            <a:chOff x="1261" y="1173"/>
            <a:chExt cx="3870" cy="431"/>
          </a:xfrm>
        </p:grpSpPr>
        <p:sp>
          <p:nvSpPr>
            <p:cNvPr id="69664" name="Text Box 4"/>
            <p:cNvSpPr txBox="1">
              <a:spLocks noChangeArrowheads="1"/>
            </p:cNvSpPr>
            <p:nvPr/>
          </p:nvSpPr>
          <p:spPr bwMode="auto">
            <a:xfrm>
              <a:off x="1295" y="1173"/>
              <a:ext cx="383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0    1    2    3    4    5    6    7    8    9   10   11 12  13  14  15</a:t>
              </a:r>
            </a:p>
          </p:txBody>
        </p:sp>
        <p:grpSp>
          <p:nvGrpSpPr>
            <p:cNvPr id="69665" name="Group 5"/>
            <p:cNvGrpSpPr>
              <a:grpSpLocks/>
            </p:cNvGrpSpPr>
            <p:nvPr/>
          </p:nvGrpSpPr>
          <p:grpSpPr bwMode="auto">
            <a:xfrm>
              <a:off x="1261" y="1365"/>
              <a:ext cx="3819" cy="239"/>
              <a:chOff x="1261" y="1365"/>
              <a:chExt cx="3819" cy="239"/>
            </a:xfrm>
          </p:grpSpPr>
          <p:sp>
            <p:nvSpPr>
              <p:cNvPr id="69666" name="Rectangle 6"/>
              <p:cNvSpPr>
                <a:spLocks noChangeArrowheads="1"/>
              </p:cNvSpPr>
              <p:nvPr/>
            </p:nvSpPr>
            <p:spPr bwMode="auto">
              <a:xfrm>
                <a:off x="1261" y="1366"/>
                <a:ext cx="3819" cy="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67" name="Line 7"/>
              <p:cNvSpPr>
                <a:spLocks noChangeShapeType="1"/>
              </p:cNvSpPr>
              <p:nvPr/>
            </p:nvSpPr>
            <p:spPr bwMode="auto">
              <a:xfrm>
                <a:off x="1498"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68" name="Line 8"/>
              <p:cNvSpPr>
                <a:spLocks noChangeShapeType="1"/>
              </p:cNvSpPr>
              <p:nvPr/>
            </p:nvSpPr>
            <p:spPr bwMode="auto">
              <a:xfrm>
                <a:off x="1738"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69" name="Line 9"/>
              <p:cNvSpPr>
                <a:spLocks noChangeShapeType="1"/>
              </p:cNvSpPr>
              <p:nvPr/>
            </p:nvSpPr>
            <p:spPr bwMode="auto">
              <a:xfrm>
                <a:off x="1978"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70" name="Line 10"/>
              <p:cNvSpPr>
                <a:spLocks noChangeShapeType="1"/>
              </p:cNvSpPr>
              <p:nvPr/>
            </p:nvSpPr>
            <p:spPr bwMode="auto">
              <a:xfrm>
                <a:off x="2218"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71" name="Line 11"/>
              <p:cNvSpPr>
                <a:spLocks noChangeShapeType="1"/>
              </p:cNvSpPr>
              <p:nvPr/>
            </p:nvSpPr>
            <p:spPr bwMode="auto">
              <a:xfrm>
                <a:off x="2459"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72" name="Line 12"/>
              <p:cNvSpPr>
                <a:spLocks noChangeShapeType="1"/>
              </p:cNvSpPr>
              <p:nvPr/>
            </p:nvSpPr>
            <p:spPr bwMode="auto">
              <a:xfrm>
                <a:off x="2699"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73" name="Line 13"/>
              <p:cNvSpPr>
                <a:spLocks noChangeShapeType="1"/>
              </p:cNvSpPr>
              <p:nvPr/>
            </p:nvSpPr>
            <p:spPr bwMode="auto">
              <a:xfrm>
                <a:off x="2939"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74" name="Line 14"/>
              <p:cNvSpPr>
                <a:spLocks noChangeShapeType="1"/>
              </p:cNvSpPr>
              <p:nvPr/>
            </p:nvSpPr>
            <p:spPr bwMode="auto">
              <a:xfrm>
                <a:off x="3180"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75" name="Line 15"/>
              <p:cNvSpPr>
                <a:spLocks noChangeShapeType="1"/>
              </p:cNvSpPr>
              <p:nvPr/>
            </p:nvSpPr>
            <p:spPr bwMode="auto">
              <a:xfrm>
                <a:off x="3420"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76" name="Line 16"/>
              <p:cNvSpPr>
                <a:spLocks noChangeShapeType="1"/>
              </p:cNvSpPr>
              <p:nvPr/>
            </p:nvSpPr>
            <p:spPr bwMode="auto">
              <a:xfrm>
                <a:off x="3660"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77" name="Line 17"/>
              <p:cNvSpPr>
                <a:spLocks noChangeShapeType="1"/>
              </p:cNvSpPr>
              <p:nvPr/>
            </p:nvSpPr>
            <p:spPr bwMode="auto">
              <a:xfrm>
                <a:off x="3900" y="1365"/>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78" name="Line 18"/>
              <p:cNvSpPr>
                <a:spLocks noChangeShapeType="1"/>
              </p:cNvSpPr>
              <p:nvPr/>
            </p:nvSpPr>
            <p:spPr bwMode="auto">
              <a:xfrm>
                <a:off x="4141" y="1365"/>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79" name="Line 19"/>
              <p:cNvSpPr>
                <a:spLocks noChangeShapeType="1"/>
              </p:cNvSpPr>
              <p:nvPr/>
            </p:nvSpPr>
            <p:spPr bwMode="auto">
              <a:xfrm>
                <a:off x="4381" y="1365"/>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80" name="Line 20"/>
              <p:cNvSpPr>
                <a:spLocks noChangeShapeType="1"/>
              </p:cNvSpPr>
              <p:nvPr/>
            </p:nvSpPr>
            <p:spPr bwMode="auto">
              <a:xfrm>
                <a:off x="4621" y="1365"/>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81" name="Line 21"/>
              <p:cNvSpPr>
                <a:spLocks noChangeShapeType="1"/>
              </p:cNvSpPr>
              <p:nvPr/>
            </p:nvSpPr>
            <p:spPr bwMode="auto">
              <a:xfrm>
                <a:off x="4862" y="1365"/>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34844" name="Text Box 28"/>
          <p:cNvSpPr txBox="1">
            <a:spLocks noChangeArrowheads="1"/>
          </p:cNvSpPr>
          <p:nvPr/>
        </p:nvSpPr>
        <p:spPr bwMode="auto">
          <a:xfrm>
            <a:off x="2817178" y="2189489"/>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14</a:t>
            </a:r>
          </a:p>
        </p:txBody>
      </p:sp>
      <p:sp>
        <p:nvSpPr>
          <p:cNvPr id="34845" name="Text Box 29"/>
          <p:cNvSpPr txBox="1">
            <a:spLocks noChangeArrowheads="1"/>
          </p:cNvSpPr>
          <p:nvPr/>
        </p:nvSpPr>
        <p:spPr bwMode="auto">
          <a:xfrm>
            <a:off x="3199765" y="2189489"/>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 1</a:t>
            </a:r>
          </a:p>
        </p:txBody>
      </p:sp>
      <p:sp>
        <p:nvSpPr>
          <p:cNvPr id="34846" name="Text Box 30"/>
          <p:cNvSpPr txBox="1">
            <a:spLocks noChangeArrowheads="1"/>
          </p:cNvSpPr>
          <p:nvPr/>
        </p:nvSpPr>
        <p:spPr bwMode="auto">
          <a:xfrm>
            <a:off x="3580765" y="2189489"/>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68</a:t>
            </a:r>
          </a:p>
        </p:txBody>
      </p:sp>
      <p:sp>
        <p:nvSpPr>
          <p:cNvPr id="34847" name="Text Box 31"/>
          <p:cNvSpPr txBox="1">
            <a:spLocks noChangeArrowheads="1"/>
          </p:cNvSpPr>
          <p:nvPr/>
        </p:nvSpPr>
        <p:spPr bwMode="auto">
          <a:xfrm>
            <a:off x="3963353" y="2189489"/>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27</a:t>
            </a:r>
          </a:p>
        </p:txBody>
      </p:sp>
      <p:sp>
        <p:nvSpPr>
          <p:cNvPr id="34848" name="Text Box 32"/>
          <p:cNvSpPr txBox="1">
            <a:spLocks noChangeArrowheads="1"/>
          </p:cNvSpPr>
          <p:nvPr/>
        </p:nvSpPr>
        <p:spPr bwMode="auto">
          <a:xfrm>
            <a:off x="4344353" y="2189489"/>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55</a:t>
            </a:r>
          </a:p>
        </p:txBody>
      </p:sp>
      <p:sp>
        <p:nvSpPr>
          <p:cNvPr id="34849" name="Text Box 33"/>
          <p:cNvSpPr txBox="1">
            <a:spLocks noChangeArrowheads="1"/>
          </p:cNvSpPr>
          <p:nvPr/>
        </p:nvSpPr>
        <p:spPr bwMode="auto">
          <a:xfrm>
            <a:off x="4726940" y="2189489"/>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19</a:t>
            </a:r>
          </a:p>
        </p:txBody>
      </p:sp>
      <p:sp>
        <p:nvSpPr>
          <p:cNvPr id="34850" name="Text Box 34"/>
          <p:cNvSpPr txBox="1">
            <a:spLocks noChangeArrowheads="1"/>
          </p:cNvSpPr>
          <p:nvPr/>
        </p:nvSpPr>
        <p:spPr bwMode="auto">
          <a:xfrm>
            <a:off x="5107940" y="2189489"/>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20</a:t>
            </a:r>
          </a:p>
        </p:txBody>
      </p:sp>
      <p:sp>
        <p:nvSpPr>
          <p:cNvPr id="34851" name="Text Box 35"/>
          <p:cNvSpPr txBox="1">
            <a:spLocks noChangeArrowheads="1"/>
          </p:cNvSpPr>
          <p:nvPr/>
        </p:nvSpPr>
        <p:spPr bwMode="auto">
          <a:xfrm>
            <a:off x="5490528" y="2189489"/>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84</a:t>
            </a:r>
          </a:p>
        </p:txBody>
      </p:sp>
      <p:sp>
        <p:nvSpPr>
          <p:cNvPr id="34852" name="Text Box 36"/>
          <p:cNvSpPr txBox="1">
            <a:spLocks noChangeArrowheads="1"/>
          </p:cNvSpPr>
          <p:nvPr/>
        </p:nvSpPr>
        <p:spPr bwMode="auto">
          <a:xfrm>
            <a:off x="5871528" y="2189489"/>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79</a:t>
            </a:r>
          </a:p>
        </p:txBody>
      </p:sp>
      <p:sp>
        <p:nvSpPr>
          <p:cNvPr id="34853" name="Text Box 37"/>
          <p:cNvSpPr txBox="1">
            <a:spLocks noChangeArrowheads="1"/>
          </p:cNvSpPr>
          <p:nvPr/>
        </p:nvSpPr>
        <p:spPr bwMode="auto">
          <a:xfrm>
            <a:off x="6254115" y="2189489"/>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23</a:t>
            </a:r>
          </a:p>
        </p:txBody>
      </p:sp>
      <p:sp>
        <p:nvSpPr>
          <p:cNvPr id="34854" name="Text Box 38"/>
          <p:cNvSpPr txBox="1">
            <a:spLocks noChangeArrowheads="1"/>
          </p:cNvSpPr>
          <p:nvPr/>
        </p:nvSpPr>
        <p:spPr bwMode="auto">
          <a:xfrm>
            <a:off x="6635115" y="2189489"/>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11</a:t>
            </a:r>
          </a:p>
        </p:txBody>
      </p:sp>
      <p:sp>
        <p:nvSpPr>
          <p:cNvPr id="34855" name="Text Box 39"/>
          <p:cNvSpPr txBox="1">
            <a:spLocks noChangeArrowheads="1"/>
          </p:cNvSpPr>
          <p:nvPr/>
        </p:nvSpPr>
        <p:spPr bwMode="auto">
          <a:xfrm>
            <a:off x="7016115" y="2189489"/>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10</a:t>
            </a:r>
          </a:p>
        </p:txBody>
      </p:sp>
      <p:sp>
        <p:nvSpPr>
          <p:cNvPr id="34856" name="Text Box 40"/>
          <p:cNvSpPr txBox="1">
            <a:spLocks noChangeArrowheads="1"/>
          </p:cNvSpPr>
          <p:nvPr/>
        </p:nvSpPr>
        <p:spPr bwMode="auto">
          <a:xfrm>
            <a:off x="2304415" y="2735589"/>
            <a:ext cx="1074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H(</a:t>
            </a:r>
            <a:r>
              <a:rPr kumimoji="1" lang="en-US" altLang="zh-CN" sz="2000" b="1">
                <a:solidFill>
                  <a:srgbClr val="0066FF"/>
                </a:solidFill>
                <a:latin typeface="Times New Roman" pitchFamily="18" charset="0"/>
              </a:rPr>
              <a:t>19</a:t>
            </a:r>
            <a:r>
              <a:rPr kumimoji="1" lang="en-US" altLang="zh-CN" sz="2000" b="1">
                <a:latin typeface="Times New Roman" pitchFamily="18" charset="0"/>
              </a:rPr>
              <a:t>)=6</a:t>
            </a:r>
          </a:p>
        </p:txBody>
      </p:sp>
      <p:sp>
        <p:nvSpPr>
          <p:cNvPr id="34857" name="Text Box 41"/>
          <p:cNvSpPr txBox="1">
            <a:spLocks noChangeArrowheads="1"/>
          </p:cNvSpPr>
          <p:nvPr/>
        </p:nvSpPr>
        <p:spPr bwMode="auto">
          <a:xfrm>
            <a:off x="2304415" y="3046739"/>
            <a:ext cx="1074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H(</a:t>
            </a:r>
            <a:r>
              <a:rPr kumimoji="1" lang="en-US" altLang="zh-CN" sz="2000" b="1">
                <a:solidFill>
                  <a:srgbClr val="0066FF"/>
                </a:solidFill>
                <a:latin typeface="Times New Roman" pitchFamily="18" charset="0"/>
              </a:rPr>
              <a:t>14</a:t>
            </a:r>
            <a:r>
              <a:rPr kumimoji="1" lang="en-US" altLang="zh-CN" sz="2000" b="1">
                <a:latin typeface="Times New Roman" pitchFamily="18" charset="0"/>
              </a:rPr>
              <a:t>)=1</a:t>
            </a:r>
          </a:p>
        </p:txBody>
      </p:sp>
      <p:sp>
        <p:nvSpPr>
          <p:cNvPr id="34858" name="Text Box 42"/>
          <p:cNvSpPr txBox="1">
            <a:spLocks noChangeArrowheads="1"/>
          </p:cNvSpPr>
          <p:nvPr/>
        </p:nvSpPr>
        <p:spPr bwMode="auto">
          <a:xfrm>
            <a:off x="2304415" y="3356301"/>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H(</a:t>
            </a:r>
            <a:r>
              <a:rPr kumimoji="1" lang="en-US" altLang="zh-CN" sz="2000" b="1">
                <a:solidFill>
                  <a:srgbClr val="0066FF"/>
                </a:solidFill>
                <a:latin typeface="Times New Roman" pitchFamily="18" charset="0"/>
              </a:rPr>
              <a:t>23</a:t>
            </a:r>
            <a:r>
              <a:rPr kumimoji="1" lang="en-US" altLang="zh-CN" sz="2000" b="1">
                <a:latin typeface="Times New Roman" pitchFamily="18" charset="0"/>
              </a:rPr>
              <a:t>)=10</a:t>
            </a:r>
          </a:p>
        </p:txBody>
      </p:sp>
      <p:sp>
        <p:nvSpPr>
          <p:cNvPr id="34859" name="Text Box 43"/>
          <p:cNvSpPr txBox="1">
            <a:spLocks noChangeArrowheads="1"/>
          </p:cNvSpPr>
          <p:nvPr/>
        </p:nvSpPr>
        <p:spPr bwMode="auto">
          <a:xfrm>
            <a:off x="2304416" y="3667451"/>
            <a:ext cx="427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H(</a:t>
            </a:r>
            <a:r>
              <a:rPr kumimoji="1" lang="en-US" altLang="zh-CN" sz="2000" b="1">
                <a:solidFill>
                  <a:schemeClr val="folHlink"/>
                </a:solidFill>
                <a:latin typeface="Times New Roman" pitchFamily="18" charset="0"/>
              </a:rPr>
              <a:t>1</a:t>
            </a:r>
            <a:r>
              <a:rPr kumimoji="1" lang="en-US" altLang="zh-CN" sz="2000" b="1">
                <a:latin typeface="Times New Roman" pitchFamily="18" charset="0"/>
              </a:rPr>
              <a:t>)=1     </a:t>
            </a:r>
            <a:r>
              <a:rPr kumimoji="1" lang="zh-CN" altLang="zh-CN" sz="2000" b="1">
                <a:latin typeface="Times New Roman" pitchFamily="18" charset="0"/>
              </a:rPr>
              <a:t>冲突，</a:t>
            </a:r>
            <a:r>
              <a:rPr kumimoji="1" lang="en-US" altLang="zh-CN" sz="2000" b="1">
                <a:latin typeface="Times New Roman" pitchFamily="18" charset="0"/>
              </a:rPr>
              <a:t>H1=(1+1) MOD16=2</a:t>
            </a:r>
          </a:p>
        </p:txBody>
      </p:sp>
      <p:sp>
        <p:nvSpPr>
          <p:cNvPr id="34860" name="Text Box 44"/>
          <p:cNvSpPr txBox="1">
            <a:spLocks noChangeArrowheads="1"/>
          </p:cNvSpPr>
          <p:nvPr/>
        </p:nvSpPr>
        <p:spPr bwMode="auto">
          <a:xfrm>
            <a:off x="2304415" y="3977014"/>
            <a:ext cx="1074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H(</a:t>
            </a:r>
            <a:r>
              <a:rPr kumimoji="1" lang="en-US" altLang="zh-CN" sz="2000" b="1">
                <a:solidFill>
                  <a:srgbClr val="0066FF"/>
                </a:solidFill>
                <a:latin typeface="Times New Roman" pitchFamily="18" charset="0"/>
              </a:rPr>
              <a:t>68</a:t>
            </a:r>
            <a:r>
              <a:rPr kumimoji="1" lang="en-US" altLang="zh-CN" sz="2000" b="1">
                <a:latin typeface="Times New Roman" pitchFamily="18" charset="0"/>
              </a:rPr>
              <a:t>)=3</a:t>
            </a:r>
          </a:p>
        </p:txBody>
      </p:sp>
      <p:sp>
        <p:nvSpPr>
          <p:cNvPr id="34861" name="Text Box 45"/>
          <p:cNvSpPr txBox="1">
            <a:spLocks noChangeArrowheads="1"/>
          </p:cNvSpPr>
          <p:nvPr/>
        </p:nvSpPr>
        <p:spPr bwMode="auto">
          <a:xfrm>
            <a:off x="2304415" y="4286576"/>
            <a:ext cx="1074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H(</a:t>
            </a:r>
            <a:r>
              <a:rPr kumimoji="1" lang="en-US" altLang="zh-CN" sz="2000" b="1">
                <a:solidFill>
                  <a:srgbClr val="0066FF"/>
                </a:solidFill>
                <a:latin typeface="Times New Roman" pitchFamily="18" charset="0"/>
              </a:rPr>
              <a:t>20</a:t>
            </a:r>
            <a:r>
              <a:rPr kumimoji="1" lang="en-US" altLang="zh-CN" sz="2000" b="1">
                <a:latin typeface="Times New Roman" pitchFamily="18" charset="0"/>
              </a:rPr>
              <a:t>)=7</a:t>
            </a:r>
          </a:p>
        </p:txBody>
      </p:sp>
      <p:sp>
        <p:nvSpPr>
          <p:cNvPr id="34862" name="Text Box 46"/>
          <p:cNvSpPr txBox="1">
            <a:spLocks noChangeArrowheads="1"/>
          </p:cNvSpPr>
          <p:nvPr/>
        </p:nvSpPr>
        <p:spPr bwMode="auto">
          <a:xfrm>
            <a:off x="2304416" y="4597726"/>
            <a:ext cx="42132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H(</a:t>
            </a:r>
            <a:r>
              <a:rPr kumimoji="1" lang="en-US" altLang="zh-CN" sz="2000" b="1">
                <a:solidFill>
                  <a:srgbClr val="FF3300"/>
                </a:solidFill>
                <a:latin typeface="Times New Roman" pitchFamily="18" charset="0"/>
              </a:rPr>
              <a:t>84</a:t>
            </a:r>
            <a:r>
              <a:rPr kumimoji="1" lang="en-US" altLang="zh-CN" sz="2000" b="1">
                <a:latin typeface="Times New Roman" pitchFamily="18" charset="0"/>
              </a:rPr>
              <a:t>)=6   </a:t>
            </a:r>
            <a:r>
              <a:rPr kumimoji="1" lang="zh-CN" altLang="zh-CN" sz="2000" b="1">
                <a:latin typeface="Times New Roman" pitchFamily="18" charset="0"/>
              </a:rPr>
              <a:t>冲突，</a:t>
            </a:r>
            <a:r>
              <a:rPr kumimoji="1" lang="en-US" altLang="zh-CN" sz="2000" b="1">
                <a:latin typeface="Times New Roman" pitchFamily="18" charset="0"/>
              </a:rPr>
              <a:t>H1=(6+1)MOD16=7</a:t>
            </a:r>
          </a:p>
          <a:p>
            <a:pPr eaLnBrk="1" hangingPunct="1"/>
            <a:r>
              <a:rPr kumimoji="1" lang="en-US" altLang="zh-CN" sz="2000" b="1">
                <a:latin typeface="Times New Roman" pitchFamily="18" charset="0"/>
              </a:rPr>
              <a:t>                 </a:t>
            </a:r>
            <a:r>
              <a:rPr kumimoji="1" lang="zh-CN" altLang="zh-CN" sz="2000" b="1">
                <a:latin typeface="Times New Roman" pitchFamily="18" charset="0"/>
              </a:rPr>
              <a:t>冲突，</a:t>
            </a:r>
            <a:r>
              <a:rPr kumimoji="1" lang="en-US" altLang="zh-CN" sz="2000" b="1">
                <a:latin typeface="Times New Roman" pitchFamily="18" charset="0"/>
              </a:rPr>
              <a:t>H2=(6+2)MOD16=8</a:t>
            </a:r>
          </a:p>
        </p:txBody>
      </p:sp>
      <p:sp>
        <p:nvSpPr>
          <p:cNvPr id="34863" name="Text Box 47"/>
          <p:cNvSpPr txBox="1">
            <a:spLocks noChangeArrowheads="1"/>
          </p:cNvSpPr>
          <p:nvPr/>
        </p:nvSpPr>
        <p:spPr bwMode="auto">
          <a:xfrm>
            <a:off x="2304416" y="5212089"/>
            <a:ext cx="42132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H(</a:t>
            </a:r>
            <a:r>
              <a:rPr kumimoji="1" lang="en-US" altLang="zh-CN" sz="2000" b="1">
                <a:solidFill>
                  <a:schemeClr val="tx2"/>
                </a:solidFill>
                <a:latin typeface="Times New Roman" pitchFamily="18" charset="0"/>
              </a:rPr>
              <a:t>27</a:t>
            </a:r>
            <a:r>
              <a:rPr kumimoji="1" lang="en-US" altLang="zh-CN" sz="2000" b="1">
                <a:latin typeface="Times New Roman" pitchFamily="18" charset="0"/>
              </a:rPr>
              <a:t>)=1   </a:t>
            </a:r>
            <a:r>
              <a:rPr kumimoji="1" lang="zh-CN" altLang="zh-CN" sz="2000" b="1">
                <a:latin typeface="Times New Roman" pitchFamily="18" charset="0"/>
              </a:rPr>
              <a:t>冲突，</a:t>
            </a:r>
            <a:r>
              <a:rPr kumimoji="1" lang="en-US" altLang="zh-CN" sz="2000" b="1">
                <a:latin typeface="Times New Roman" pitchFamily="18" charset="0"/>
              </a:rPr>
              <a:t>H1=(1+1)MOD16=2</a:t>
            </a:r>
          </a:p>
          <a:p>
            <a:pPr eaLnBrk="1" hangingPunct="1"/>
            <a:r>
              <a:rPr kumimoji="1" lang="en-US" altLang="zh-CN" sz="2000" b="1">
                <a:latin typeface="Times New Roman" pitchFamily="18" charset="0"/>
              </a:rPr>
              <a:t>                 </a:t>
            </a:r>
            <a:r>
              <a:rPr kumimoji="1" lang="zh-CN" altLang="zh-CN" sz="2000" b="1">
                <a:latin typeface="Times New Roman" pitchFamily="18" charset="0"/>
              </a:rPr>
              <a:t>冲突，</a:t>
            </a:r>
            <a:r>
              <a:rPr kumimoji="1" lang="en-US" altLang="zh-CN" sz="2000" b="1">
                <a:latin typeface="Times New Roman" pitchFamily="18" charset="0"/>
              </a:rPr>
              <a:t>H2=(1+2)MOD16=3</a:t>
            </a:r>
          </a:p>
          <a:p>
            <a:pPr eaLnBrk="1" hangingPunct="1"/>
            <a:r>
              <a:rPr kumimoji="1" lang="en-US" altLang="zh-CN" sz="2000" b="1">
                <a:latin typeface="Times New Roman" pitchFamily="18" charset="0"/>
              </a:rPr>
              <a:t>                 </a:t>
            </a:r>
            <a:r>
              <a:rPr kumimoji="1" lang="zh-CN" altLang="zh-CN" sz="2000" b="1">
                <a:latin typeface="Times New Roman" pitchFamily="18" charset="0"/>
              </a:rPr>
              <a:t>冲突，</a:t>
            </a:r>
            <a:r>
              <a:rPr kumimoji="1" lang="en-US" altLang="zh-CN" sz="2000" b="1">
                <a:latin typeface="Times New Roman" pitchFamily="18" charset="0"/>
              </a:rPr>
              <a:t>H3=(1+3)MOD16=4</a:t>
            </a:r>
          </a:p>
        </p:txBody>
      </p:sp>
      <p:sp>
        <p:nvSpPr>
          <p:cNvPr id="34864" name="Text Box 48"/>
          <p:cNvSpPr txBox="1">
            <a:spLocks noChangeArrowheads="1"/>
          </p:cNvSpPr>
          <p:nvPr/>
        </p:nvSpPr>
        <p:spPr bwMode="auto">
          <a:xfrm>
            <a:off x="6355715" y="2718126"/>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H(</a:t>
            </a:r>
            <a:r>
              <a:rPr kumimoji="1" lang="en-US" altLang="zh-CN" sz="2000" b="1">
                <a:solidFill>
                  <a:srgbClr val="0066FF"/>
                </a:solidFill>
                <a:latin typeface="Times New Roman" pitchFamily="18" charset="0"/>
              </a:rPr>
              <a:t>11</a:t>
            </a:r>
            <a:r>
              <a:rPr kumimoji="1" lang="en-US" altLang="zh-CN" sz="2000" b="1">
                <a:latin typeface="Times New Roman" pitchFamily="18" charset="0"/>
              </a:rPr>
              <a:t>)=11</a:t>
            </a:r>
          </a:p>
        </p:txBody>
      </p:sp>
      <p:sp>
        <p:nvSpPr>
          <p:cNvPr id="34865" name="Text Box 49"/>
          <p:cNvSpPr txBox="1">
            <a:spLocks noChangeArrowheads="1"/>
          </p:cNvSpPr>
          <p:nvPr/>
        </p:nvSpPr>
        <p:spPr bwMode="auto">
          <a:xfrm>
            <a:off x="6355716" y="3073726"/>
            <a:ext cx="4530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000" b="1">
                <a:latin typeface="Times New Roman" pitchFamily="18" charset="0"/>
              </a:rPr>
              <a:t>H(</a:t>
            </a:r>
            <a:r>
              <a:rPr kumimoji="1" lang="en-US" altLang="zh-CN" sz="2000" b="1">
                <a:solidFill>
                  <a:srgbClr val="FF3300"/>
                </a:solidFill>
                <a:latin typeface="Times New Roman" pitchFamily="18" charset="0"/>
              </a:rPr>
              <a:t>10</a:t>
            </a:r>
            <a:r>
              <a:rPr kumimoji="1" lang="en-US" altLang="zh-CN" sz="2000" b="1">
                <a:latin typeface="Times New Roman" pitchFamily="18" charset="0"/>
              </a:rPr>
              <a:t>)=10  </a:t>
            </a:r>
            <a:r>
              <a:rPr kumimoji="1" lang="zh-CN" altLang="zh-CN" sz="2000" b="1">
                <a:latin typeface="Times New Roman" pitchFamily="18" charset="0"/>
              </a:rPr>
              <a:t>冲突，</a:t>
            </a:r>
            <a:r>
              <a:rPr kumimoji="1" lang="en-US" altLang="zh-CN" sz="2000" b="1">
                <a:latin typeface="Times New Roman" pitchFamily="18" charset="0"/>
              </a:rPr>
              <a:t>H1=(10+1)MOD16=11</a:t>
            </a:r>
          </a:p>
          <a:p>
            <a:pPr eaLnBrk="1" hangingPunct="1"/>
            <a:r>
              <a:rPr kumimoji="1" lang="en-US" altLang="zh-CN" sz="2000" b="1">
                <a:latin typeface="Times New Roman" pitchFamily="18" charset="0"/>
              </a:rPr>
              <a:t>                  </a:t>
            </a:r>
            <a:r>
              <a:rPr kumimoji="1" lang="zh-CN" altLang="zh-CN" sz="2000" b="1">
                <a:latin typeface="Times New Roman" pitchFamily="18" charset="0"/>
              </a:rPr>
              <a:t>冲突，</a:t>
            </a:r>
            <a:r>
              <a:rPr kumimoji="1" lang="en-US" altLang="zh-CN" sz="2000" b="1">
                <a:latin typeface="Times New Roman" pitchFamily="18" charset="0"/>
              </a:rPr>
              <a:t>H2=(10+2)MOD16=12</a:t>
            </a:r>
          </a:p>
        </p:txBody>
      </p:sp>
    </p:spTree>
    <p:extLst>
      <p:ext uri="{BB962C8B-B14F-4D97-AF65-F5344CB8AC3E}">
        <p14:creationId xmlns:p14="http://schemas.microsoft.com/office/powerpoint/2010/main" val="1009453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0-#ppt_w/2"/>
                                          </p:val>
                                        </p:tav>
                                        <p:tav tm="100000">
                                          <p:val>
                                            <p:strVal val="#ppt_x"/>
                                          </p:val>
                                        </p:tav>
                                      </p:tavLst>
                                    </p:anim>
                                    <p:anim calcmode="lin" valueType="num">
                                      <p:cBhvr additive="base">
                                        <p:cTn id="8" dur="500" fill="hold"/>
                                        <p:tgtEl>
                                          <p:spTgt spid="3481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838">
                                            <p:txEl>
                                              <p:pRg st="0" end="0"/>
                                            </p:txEl>
                                          </p:spTgt>
                                        </p:tgtEl>
                                        <p:attrNameLst>
                                          <p:attrName>style.visibility</p:attrName>
                                        </p:attrNameLst>
                                      </p:cBhvr>
                                      <p:to>
                                        <p:strVal val="visible"/>
                                      </p:to>
                                    </p:set>
                                    <p:anim calcmode="lin" valueType="num">
                                      <p:cBhvr additive="base">
                                        <p:cTn id="13" dur="500" fill="hold"/>
                                        <p:tgtEl>
                                          <p:spTgt spid="34838">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483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34819"/>
                                        </p:tgtEl>
                                        <p:attrNameLst>
                                          <p:attrName>style.visibility</p:attrName>
                                        </p:attrNameLst>
                                      </p:cBhvr>
                                      <p:to>
                                        <p:strVal val="visible"/>
                                      </p:to>
                                    </p:set>
                                    <p:animEffect transition="in" filter="box(out)">
                                      <p:cBhvr>
                                        <p:cTn id="19" dur="500"/>
                                        <p:tgtEl>
                                          <p:spTgt spid="34819"/>
                                        </p:tgtEl>
                                      </p:cBhvr>
                                    </p:animEffect>
                                  </p:childTnLst>
                                  <p:subTnLst>
                                    <p:audio>
                                      <p:cMediaNode>
                                        <p:cTn display="0" masterRel="sameClick">
                                          <p:stCondLst>
                                            <p:cond evt="begin" delay="0">
                                              <p:tn val="17"/>
                                            </p:cond>
                                          </p:stCondLst>
                                          <p:endCondLst>
                                            <p:cond evt="onStopAudio" delay="0">
                                              <p:tgtEl>
                                                <p:sldTgt/>
                                              </p:tgtEl>
                                            </p:cond>
                                          </p:endCondLst>
                                        </p:cTn>
                                        <p:tgtEl>
                                          <p:sndTgt r:embed="rId4" name="CAMERA.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32" fill="hold" grpId="0" nodeType="clickEffect">
                                  <p:stCondLst>
                                    <p:cond delay="0"/>
                                  </p:stCondLst>
                                  <p:childTnLst>
                                    <p:set>
                                      <p:cBhvr>
                                        <p:cTn id="23" dur="1" fill="hold">
                                          <p:stCondLst>
                                            <p:cond delay="0"/>
                                          </p:stCondLst>
                                        </p:cTn>
                                        <p:tgtEl>
                                          <p:spTgt spid="34856">
                                            <p:txEl>
                                              <p:pRg st="0" end="0"/>
                                            </p:txEl>
                                          </p:spTgt>
                                        </p:tgtEl>
                                        <p:attrNameLst>
                                          <p:attrName>style.visibility</p:attrName>
                                        </p:attrNameLst>
                                      </p:cBhvr>
                                      <p:to>
                                        <p:strVal val="visible"/>
                                      </p:to>
                                    </p:set>
                                    <p:animEffect transition="in" filter="box(out)">
                                      <p:cBhvr>
                                        <p:cTn id="24" dur="500"/>
                                        <p:tgtEl>
                                          <p:spTgt spid="34856">
                                            <p:txEl>
                                              <p:pRg st="0" end="0"/>
                                            </p:txEl>
                                          </p:spTgt>
                                        </p:tgtEl>
                                      </p:cBhvr>
                                    </p:animEffect>
                                  </p:childTnLst>
                                  <p:subTnLst>
                                    <p:audio>
                                      <p:cMediaNode>
                                        <p:cTn display="0" masterRel="sameClick">
                                          <p:stCondLst>
                                            <p:cond evt="begin" delay="0">
                                              <p:tn val="22"/>
                                            </p:cond>
                                          </p:stCondLst>
                                          <p:endCondLst>
                                            <p:cond evt="onStopAudio" delay="0">
                                              <p:tgtEl>
                                                <p:sldTgt/>
                                              </p:tgtEl>
                                            </p:cond>
                                          </p:endCondLst>
                                        </p:cTn>
                                        <p:tgtEl>
                                          <p:sndTgt r:embed="rId4" name="CAMERA.WAV"/>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34849">
                                            <p:txEl>
                                              <p:pRg st="0" end="0"/>
                                            </p:txEl>
                                          </p:spTgt>
                                        </p:tgtEl>
                                        <p:attrNameLst>
                                          <p:attrName>style.visibility</p:attrName>
                                        </p:attrNameLst>
                                      </p:cBhvr>
                                      <p:to>
                                        <p:strVal val="visible"/>
                                      </p:to>
                                    </p:set>
                                    <p:animEffect transition="in" filter="box(out)">
                                      <p:cBhvr>
                                        <p:cTn id="29" dur="500"/>
                                        <p:tgtEl>
                                          <p:spTgt spid="34849">
                                            <p:txEl>
                                              <p:pRg st="0" end="0"/>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4" name="CAMERA.WAV"/>
                                        </p:tgtEl>
                                      </p:cMediaNode>
                                    </p:audio>
                                  </p:sub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32" fill="hold" grpId="0" nodeType="clickEffect">
                                  <p:stCondLst>
                                    <p:cond delay="0"/>
                                  </p:stCondLst>
                                  <p:childTnLst>
                                    <p:set>
                                      <p:cBhvr>
                                        <p:cTn id="33" dur="1" fill="hold">
                                          <p:stCondLst>
                                            <p:cond delay="0"/>
                                          </p:stCondLst>
                                        </p:cTn>
                                        <p:tgtEl>
                                          <p:spTgt spid="34857">
                                            <p:txEl>
                                              <p:pRg st="0" end="0"/>
                                            </p:txEl>
                                          </p:spTgt>
                                        </p:tgtEl>
                                        <p:attrNameLst>
                                          <p:attrName>style.visibility</p:attrName>
                                        </p:attrNameLst>
                                      </p:cBhvr>
                                      <p:to>
                                        <p:strVal val="visible"/>
                                      </p:to>
                                    </p:set>
                                    <p:animEffect transition="in" filter="box(out)">
                                      <p:cBhvr>
                                        <p:cTn id="34" dur="500"/>
                                        <p:tgtEl>
                                          <p:spTgt spid="34857">
                                            <p:txEl>
                                              <p:pRg st="0" end="0"/>
                                            </p:txEl>
                                          </p:spTgt>
                                        </p:tgtEl>
                                      </p:cBhvr>
                                    </p:animEffect>
                                  </p:childTnLst>
                                  <p:subTnLst>
                                    <p:audio>
                                      <p:cMediaNode>
                                        <p:cTn display="0" masterRel="sameClick">
                                          <p:stCondLst>
                                            <p:cond evt="begin" delay="0">
                                              <p:tn val="32"/>
                                            </p:cond>
                                          </p:stCondLst>
                                          <p:endCondLst>
                                            <p:cond evt="onStopAudio" delay="0">
                                              <p:tgtEl>
                                                <p:sldTgt/>
                                              </p:tgtEl>
                                            </p:cond>
                                          </p:endCondLst>
                                        </p:cTn>
                                        <p:tgtEl>
                                          <p:sndTgt r:embed="rId4" name="CAMERA.WAV"/>
                                        </p:tgtEl>
                                      </p:cMediaNode>
                                    </p:audio>
                                  </p:sub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32" fill="hold" grpId="0" nodeType="clickEffect">
                                  <p:stCondLst>
                                    <p:cond delay="0"/>
                                  </p:stCondLst>
                                  <p:childTnLst>
                                    <p:set>
                                      <p:cBhvr>
                                        <p:cTn id="38" dur="1" fill="hold">
                                          <p:stCondLst>
                                            <p:cond delay="0"/>
                                          </p:stCondLst>
                                        </p:cTn>
                                        <p:tgtEl>
                                          <p:spTgt spid="34844">
                                            <p:txEl>
                                              <p:pRg st="0" end="0"/>
                                            </p:txEl>
                                          </p:spTgt>
                                        </p:tgtEl>
                                        <p:attrNameLst>
                                          <p:attrName>style.visibility</p:attrName>
                                        </p:attrNameLst>
                                      </p:cBhvr>
                                      <p:to>
                                        <p:strVal val="visible"/>
                                      </p:to>
                                    </p:set>
                                    <p:animEffect transition="in" filter="box(out)">
                                      <p:cBhvr>
                                        <p:cTn id="39" dur="500"/>
                                        <p:tgtEl>
                                          <p:spTgt spid="34844">
                                            <p:txEl>
                                              <p:pRg st="0" end="0"/>
                                            </p:txEl>
                                          </p:spTgt>
                                        </p:tgtEl>
                                      </p:cBhvr>
                                    </p:animEffect>
                                  </p:childTnLst>
                                  <p:subTnLst>
                                    <p:audio>
                                      <p:cMediaNode>
                                        <p:cTn display="0" masterRel="sameClick">
                                          <p:stCondLst>
                                            <p:cond evt="begin" delay="0">
                                              <p:tn val="37"/>
                                            </p:cond>
                                          </p:stCondLst>
                                          <p:endCondLst>
                                            <p:cond evt="onStopAudio" delay="0">
                                              <p:tgtEl>
                                                <p:sldTgt/>
                                              </p:tgtEl>
                                            </p:cond>
                                          </p:endCondLst>
                                        </p:cTn>
                                        <p:tgtEl>
                                          <p:sndTgt r:embed="rId4" name="CAMERA.WAV"/>
                                        </p:tgtEl>
                                      </p:cMediaNode>
                                    </p:audio>
                                  </p:sub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32" fill="hold" grpId="0" nodeType="clickEffect">
                                  <p:stCondLst>
                                    <p:cond delay="0"/>
                                  </p:stCondLst>
                                  <p:childTnLst>
                                    <p:set>
                                      <p:cBhvr>
                                        <p:cTn id="43" dur="1" fill="hold">
                                          <p:stCondLst>
                                            <p:cond delay="0"/>
                                          </p:stCondLst>
                                        </p:cTn>
                                        <p:tgtEl>
                                          <p:spTgt spid="34858">
                                            <p:txEl>
                                              <p:pRg st="0" end="0"/>
                                            </p:txEl>
                                          </p:spTgt>
                                        </p:tgtEl>
                                        <p:attrNameLst>
                                          <p:attrName>style.visibility</p:attrName>
                                        </p:attrNameLst>
                                      </p:cBhvr>
                                      <p:to>
                                        <p:strVal val="visible"/>
                                      </p:to>
                                    </p:set>
                                    <p:animEffect transition="in" filter="box(out)">
                                      <p:cBhvr>
                                        <p:cTn id="44" dur="500"/>
                                        <p:tgtEl>
                                          <p:spTgt spid="34858">
                                            <p:txEl>
                                              <p:pRg st="0" end="0"/>
                                            </p:txEl>
                                          </p:spTgt>
                                        </p:tgtEl>
                                      </p:cBhvr>
                                    </p:animEffect>
                                  </p:childTnLst>
                                  <p:subTnLst>
                                    <p:audio>
                                      <p:cMediaNode>
                                        <p:cTn display="0" masterRel="sameClick">
                                          <p:stCondLst>
                                            <p:cond evt="begin" delay="0">
                                              <p:tn val="42"/>
                                            </p:cond>
                                          </p:stCondLst>
                                          <p:endCondLst>
                                            <p:cond evt="onStopAudio" delay="0">
                                              <p:tgtEl>
                                                <p:sldTgt/>
                                              </p:tgtEl>
                                            </p:cond>
                                          </p:endCondLst>
                                        </p:cTn>
                                        <p:tgtEl>
                                          <p:sndTgt r:embed="rId4" name="CAMERA.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grpId="0" nodeType="clickEffect">
                                  <p:stCondLst>
                                    <p:cond delay="0"/>
                                  </p:stCondLst>
                                  <p:childTnLst>
                                    <p:set>
                                      <p:cBhvr>
                                        <p:cTn id="48" dur="1" fill="hold">
                                          <p:stCondLst>
                                            <p:cond delay="0"/>
                                          </p:stCondLst>
                                        </p:cTn>
                                        <p:tgtEl>
                                          <p:spTgt spid="34853">
                                            <p:txEl>
                                              <p:pRg st="0" end="0"/>
                                            </p:txEl>
                                          </p:spTgt>
                                        </p:tgtEl>
                                        <p:attrNameLst>
                                          <p:attrName>style.visibility</p:attrName>
                                        </p:attrNameLst>
                                      </p:cBhvr>
                                      <p:to>
                                        <p:strVal val="visible"/>
                                      </p:to>
                                    </p:set>
                                    <p:animEffect transition="in" filter="box(out)">
                                      <p:cBhvr>
                                        <p:cTn id="49" dur="500"/>
                                        <p:tgtEl>
                                          <p:spTgt spid="34853">
                                            <p:txEl>
                                              <p:pRg st="0" end="0"/>
                                            </p:txEl>
                                          </p:spTgt>
                                        </p:tgtEl>
                                      </p:cBhvr>
                                    </p:animEffect>
                                  </p:childTnLst>
                                  <p:subTnLst>
                                    <p:audio>
                                      <p:cMediaNode>
                                        <p:cTn display="0" masterRel="sameClick">
                                          <p:stCondLst>
                                            <p:cond evt="begin" delay="0">
                                              <p:tn val="47"/>
                                            </p:cond>
                                          </p:stCondLst>
                                          <p:endCondLst>
                                            <p:cond evt="onStopAudio" delay="0">
                                              <p:tgtEl>
                                                <p:sldTgt/>
                                              </p:tgtEl>
                                            </p:cond>
                                          </p:endCondLst>
                                        </p:cTn>
                                        <p:tgtEl>
                                          <p:sndTgt r:embed="rId4" name="CAMERA.WAV"/>
                                        </p:tgtEl>
                                      </p:cMediaNode>
                                    </p:audio>
                                  </p:sub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32" fill="hold" grpId="0" nodeType="clickEffect">
                                  <p:stCondLst>
                                    <p:cond delay="0"/>
                                  </p:stCondLst>
                                  <p:childTnLst>
                                    <p:set>
                                      <p:cBhvr>
                                        <p:cTn id="53" dur="1" fill="hold">
                                          <p:stCondLst>
                                            <p:cond delay="0"/>
                                          </p:stCondLst>
                                        </p:cTn>
                                        <p:tgtEl>
                                          <p:spTgt spid="34859">
                                            <p:txEl>
                                              <p:pRg st="0" end="0"/>
                                            </p:txEl>
                                          </p:spTgt>
                                        </p:tgtEl>
                                        <p:attrNameLst>
                                          <p:attrName>style.visibility</p:attrName>
                                        </p:attrNameLst>
                                      </p:cBhvr>
                                      <p:to>
                                        <p:strVal val="visible"/>
                                      </p:to>
                                    </p:set>
                                    <p:animEffect transition="in" filter="box(out)">
                                      <p:cBhvr>
                                        <p:cTn id="54" dur="500"/>
                                        <p:tgtEl>
                                          <p:spTgt spid="34859">
                                            <p:txEl>
                                              <p:pRg st="0" end="0"/>
                                            </p:txEl>
                                          </p:spTgt>
                                        </p:tgtEl>
                                      </p:cBhvr>
                                    </p:animEffect>
                                  </p:childTnLst>
                                  <p:subTnLst>
                                    <p:audio>
                                      <p:cMediaNode>
                                        <p:cTn display="0" masterRel="sameClick">
                                          <p:stCondLst>
                                            <p:cond evt="begin" delay="0">
                                              <p:tn val="52"/>
                                            </p:cond>
                                          </p:stCondLst>
                                          <p:endCondLst>
                                            <p:cond evt="onStopAudio" delay="0">
                                              <p:tgtEl>
                                                <p:sldTgt/>
                                              </p:tgtEl>
                                            </p:cond>
                                          </p:endCondLst>
                                        </p:cTn>
                                        <p:tgtEl>
                                          <p:sndTgt r:embed="rId4" name="CAMERA.WAV"/>
                                        </p:tgtEl>
                                      </p:cMediaNode>
                                    </p:audio>
                                  </p:sub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32" fill="hold" grpId="0" nodeType="clickEffect">
                                  <p:stCondLst>
                                    <p:cond delay="0"/>
                                  </p:stCondLst>
                                  <p:childTnLst>
                                    <p:set>
                                      <p:cBhvr>
                                        <p:cTn id="58" dur="1" fill="hold">
                                          <p:stCondLst>
                                            <p:cond delay="0"/>
                                          </p:stCondLst>
                                        </p:cTn>
                                        <p:tgtEl>
                                          <p:spTgt spid="34845">
                                            <p:txEl>
                                              <p:pRg st="0" end="0"/>
                                            </p:txEl>
                                          </p:spTgt>
                                        </p:tgtEl>
                                        <p:attrNameLst>
                                          <p:attrName>style.visibility</p:attrName>
                                        </p:attrNameLst>
                                      </p:cBhvr>
                                      <p:to>
                                        <p:strVal val="visible"/>
                                      </p:to>
                                    </p:set>
                                    <p:animEffect transition="in" filter="box(out)">
                                      <p:cBhvr>
                                        <p:cTn id="59" dur="500"/>
                                        <p:tgtEl>
                                          <p:spTgt spid="34845">
                                            <p:txEl>
                                              <p:pRg st="0" end="0"/>
                                            </p:txEl>
                                          </p:spTgt>
                                        </p:tgtEl>
                                      </p:cBhvr>
                                    </p:animEffect>
                                  </p:childTnLst>
                                  <p:subTnLst>
                                    <p:audio>
                                      <p:cMediaNode>
                                        <p:cTn display="0" masterRel="sameClick">
                                          <p:stCondLst>
                                            <p:cond evt="begin" delay="0">
                                              <p:tn val="57"/>
                                            </p:cond>
                                          </p:stCondLst>
                                          <p:endCondLst>
                                            <p:cond evt="onStopAudio" delay="0">
                                              <p:tgtEl>
                                                <p:sldTgt/>
                                              </p:tgtEl>
                                            </p:cond>
                                          </p:endCondLst>
                                        </p:cTn>
                                        <p:tgtEl>
                                          <p:sndTgt r:embed="rId4" name="CAMERA.WAV"/>
                                        </p:tgtEl>
                                      </p:cMediaNode>
                                    </p:audio>
                                  </p:sub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32" fill="hold" grpId="0" nodeType="clickEffect">
                                  <p:stCondLst>
                                    <p:cond delay="0"/>
                                  </p:stCondLst>
                                  <p:childTnLst>
                                    <p:set>
                                      <p:cBhvr>
                                        <p:cTn id="63" dur="1" fill="hold">
                                          <p:stCondLst>
                                            <p:cond delay="0"/>
                                          </p:stCondLst>
                                        </p:cTn>
                                        <p:tgtEl>
                                          <p:spTgt spid="34860">
                                            <p:txEl>
                                              <p:pRg st="0" end="0"/>
                                            </p:txEl>
                                          </p:spTgt>
                                        </p:tgtEl>
                                        <p:attrNameLst>
                                          <p:attrName>style.visibility</p:attrName>
                                        </p:attrNameLst>
                                      </p:cBhvr>
                                      <p:to>
                                        <p:strVal val="visible"/>
                                      </p:to>
                                    </p:set>
                                    <p:animEffect transition="in" filter="box(out)">
                                      <p:cBhvr>
                                        <p:cTn id="64" dur="500"/>
                                        <p:tgtEl>
                                          <p:spTgt spid="34860">
                                            <p:txEl>
                                              <p:pRg st="0" end="0"/>
                                            </p:txEl>
                                          </p:spTgt>
                                        </p:tgtEl>
                                      </p:cBhvr>
                                    </p:animEffect>
                                  </p:childTnLst>
                                  <p:subTnLst>
                                    <p:audio>
                                      <p:cMediaNode>
                                        <p:cTn display="0" masterRel="sameClick">
                                          <p:stCondLst>
                                            <p:cond evt="begin" delay="0">
                                              <p:tn val="62"/>
                                            </p:cond>
                                          </p:stCondLst>
                                          <p:endCondLst>
                                            <p:cond evt="onStopAudio" delay="0">
                                              <p:tgtEl>
                                                <p:sldTgt/>
                                              </p:tgtEl>
                                            </p:cond>
                                          </p:endCondLst>
                                        </p:cTn>
                                        <p:tgtEl>
                                          <p:sndTgt r:embed="rId4" name="CAMERA.WAV"/>
                                        </p:tgtEl>
                                      </p:cMediaNode>
                                    </p:audio>
                                  </p:subTnLst>
                                </p:cTn>
                              </p:par>
                            </p:childTnLst>
                          </p:cTn>
                        </p:par>
                      </p:childTnLst>
                    </p:cTn>
                  </p:par>
                  <p:par>
                    <p:cTn id="65" fill="hold" nodeType="clickPar">
                      <p:stCondLst>
                        <p:cond delay="indefinite"/>
                      </p:stCondLst>
                      <p:childTnLst>
                        <p:par>
                          <p:cTn id="66" fill="hold" nodeType="withGroup">
                            <p:stCondLst>
                              <p:cond delay="0"/>
                            </p:stCondLst>
                            <p:childTnLst>
                              <p:par>
                                <p:cTn id="67" presetID="4" presetClass="entr" presetSubtype="32" fill="hold" grpId="0" nodeType="clickEffect">
                                  <p:stCondLst>
                                    <p:cond delay="0"/>
                                  </p:stCondLst>
                                  <p:childTnLst>
                                    <p:set>
                                      <p:cBhvr>
                                        <p:cTn id="68" dur="1" fill="hold">
                                          <p:stCondLst>
                                            <p:cond delay="0"/>
                                          </p:stCondLst>
                                        </p:cTn>
                                        <p:tgtEl>
                                          <p:spTgt spid="34846">
                                            <p:txEl>
                                              <p:pRg st="0" end="0"/>
                                            </p:txEl>
                                          </p:spTgt>
                                        </p:tgtEl>
                                        <p:attrNameLst>
                                          <p:attrName>style.visibility</p:attrName>
                                        </p:attrNameLst>
                                      </p:cBhvr>
                                      <p:to>
                                        <p:strVal val="visible"/>
                                      </p:to>
                                    </p:set>
                                    <p:animEffect transition="in" filter="box(out)">
                                      <p:cBhvr>
                                        <p:cTn id="69" dur="500"/>
                                        <p:tgtEl>
                                          <p:spTgt spid="34846">
                                            <p:txEl>
                                              <p:pRg st="0" end="0"/>
                                            </p:txEl>
                                          </p:spTgt>
                                        </p:tgtEl>
                                      </p:cBhvr>
                                    </p:animEffect>
                                  </p:childTnLst>
                                  <p:subTnLst>
                                    <p:audio>
                                      <p:cMediaNode>
                                        <p:cTn display="0" masterRel="sameClick">
                                          <p:stCondLst>
                                            <p:cond evt="begin" delay="0">
                                              <p:tn val="67"/>
                                            </p:cond>
                                          </p:stCondLst>
                                          <p:endCondLst>
                                            <p:cond evt="onStopAudio" delay="0">
                                              <p:tgtEl>
                                                <p:sldTgt/>
                                              </p:tgtEl>
                                            </p:cond>
                                          </p:endCondLst>
                                        </p:cTn>
                                        <p:tgtEl>
                                          <p:sndTgt r:embed="rId4" name="CAMERA.WAV"/>
                                        </p:tgtEl>
                                      </p:cMediaNode>
                                    </p:audio>
                                  </p:subTnLst>
                                </p:cTn>
                              </p:par>
                            </p:childTnLst>
                          </p:cTn>
                        </p:par>
                      </p:childTnLst>
                    </p:cTn>
                  </p:par>
                  <p:par>
                    <p:cTn id="70" fill="hold" nodeType="clickPar">
                      <p:stCondLst>
                        <p:cond delay="indefinite"/>
                      </p:stCondLst>
                      <p:childTnLst>
                        <p:par>
                          <p:cTn id="71" fill="hold" nodeType="withGroup">
                            <p:stCondLst>
                              <p:cond delay="0"/>
                            </p:stCondLst>
                            <p:childTnLst>
                              <p:par>
                                <p:cTn id="72" presetID="4" presetClass="entr" presetSubtype="32" fill="hold" grpId="0" nodeType="clickEffect">
                                  <p:stCondLst>
                                    <p:cond delay="0"/>
                                  </p:stCondLst>
                                  <p:childTnLst>
                                    <p:set>
                                      <p:cBhvr>
                                        <p:cTn id="73" dur="1" fill="hold">
                                          <p:stCondLst>
                                            <p:cond delay="0"/>
                                          </p:stCondLst>
                                        </p:cTn>
                                        <p:tgtEl>
                                          <p:spTgt spid="34861">
                                            <p:txEl>
                                              <p:pRg st="0" end="0"/>
                                            </p:txEl>
                                          </p:spTgt>
                                        </p:tgtEl>
                                        <p:attrNameLst>
                                          <p:attrName>style.visibility</p:attrName>
                                        </p:attrNameLst>
                                      </p:cBhvr>
                                      <p:to>
                                        <p:strVal val="visible"/>
                                      </p:to>
                                    </p:set>
                                    <p:animEffect transition="in" filter="box(out)">
                                      <p:cBhvr>
                                        <p:cTn id="74" dur="500"/>
                                        <p:tgtEl>
                                          <p:spTgt spid="34861">
                                            <p:txEl>
                                              <p:pRg st="0" end="0"/>
                                            </p:txEl>
                                          </p:spTgt>
                                        </p:tgtEl>
                                      </p:cBhvr>
                                    </p:animEffect>
                                  </p:childTnLst>
                                  <p:subTnLst>
                                    <p:audio>
                                      <p:cMediaNode>
                                        <p:cTn display="0" masterRel="sameClick">
                                          <p:stCondLst>
                                            <p:cond evt="begin" delay="0">
                                              <p:tn val="72"/>
                                            </p:cond>
                                          </p:stCondLst>
                                          <p:endCondLst>
                                            <p:cond evt="onStopAudio" delay="0">
                                              <p:tgtEl>
                                                <p:sldTgt/>
                                              </p:tgtEl>
                                            </p:cond>
                                          </p:endCondLst>
                                        </p:cTn>
                                        <p:tgtEl>
                                          <p:sndTgt r:embed="rId4" name="CAMERA.WAV"/>
                                        </p:tgtEl>
                                      </p:cMediaNode>
                                    </p:audio>
                                  </p:subTnLst>
                                </p:cTn>
                              </p:par>
                            </p:childTnLst>
                          </p:cTn>
                        </p:par>
                      </p:childTnLst>
                    </p:cTn>
                  </p:par>
                  <p:par>
                    <p:cTn id="75" fill="hold" nodeType="clickPar">
                      <p:stCondLst>
                        <p:cond delay="indefinite"/>
                      </p:stCondLst>
                      <p:childTnLst>
                        <p:par>
                          <p:cTn id="76" fill="hold" nodeType="withGroup">
                            <p:stCondLst>
                              <p:cond delay="0"/>
                            </p:stCondLst>
                            <p:childTnLst>
                              <p:par>
                                <p:cTn id="77" presetID="4" presetClass="entr" presetSubtype="32" fill="hold" grpId="0" nodeType="clickEffect">
                                  <p:stCondLst>
                                    <p:cond delay="0"/>
                                  </p:stCondLst>
                                  <p:childTnLst>
                                    <p:set>
                                      <p:cBhvr>
                                        <p:cTn id="78" dur="1" fill="hold">
                                          <p:stCondLst>
                                            <p:cond delay="0"/>
                                          </p:stCondLst>
                                        </p:cTn>
                                        <p:tgtEl>
                                          <p:spTgt spid="34850">
                                            <p:txEl>
                                              <p:pRg st="0" end="0"/>
                                            </p:txEl>
                                          </p:spTgt>
                                        </p:tgtEl>
                                        <p:attrNameLst>
                                          <p:attrName>style.visibility</p:attrName>
                                        </p:attrNameLst>
                                      </p:cBhvr>
                                      <p:to>
                                        <p:strVal val="visible"/>
                                      </p:to>
                                    </p:set>
                                    <p:animEffect transition="in" filter="box(out)">
                                      <p:cBhvr>
                                        <p:cTn id="79" dur="500"/>
                                        <p:tgtEl>
                                          <p:spTgt spid="34850">
                                            <p:txEl>
                                              <p:pRg st="0" end="0"/>
                                            </p:txEl>
                                          </p:spTgt>
                                        </p:tgtEl>
                                      </p:cBhvr>
                                    </p:animEffect>
                                  </p:childTnLst>
                                  <p:subTnLst>
                                    <p:audio>
                                      <p:cMediaNode>
                                        <p:cTn display="0" masterRel="sameClick">
                                          <p:stCondLst>
                                            <p:cond evt="begin" delay="0">
                                              <p:tn val="77"/>
                                            </p:cond>
                                          </p:stCondLst>
                                          <p:endCondLst>
                                            <p:cond evt="onStopAudio" delay="0">
                                              <p:tgtEl>
                                                <p:sldTgt/>
                                              </p:tgtEl>
                                            </p:cond>
                                          </p:endCondLst>
                                        </p:cTn>
                                        <p:tgtEl>
                                          <p:sndTgt r:embed="rId4" name="CAMERA.WAV"/>
                                        </p:tgtEl>
                                      </p:cMediaNode>
                                    </p:audio>
                                  </p:subTnLst>
                                </p:cTn>
                              </p:par>
                            </p:childTnLst>
                          </p:cTn>
                        </p:par>
                      </p:childTnLst>
                    </p:cTn>
                  </p:par>
                  <p:par>
                    <p:cTn id="80" fill="hold" nodeType="clickPar">
                      <p:stCondLst>
                        <p:cond delay="indefinite"/>
                      </p:stCondLst>
                      <p:childTnLst>
                        <p:par>
                          <p:cTn id="81" fill="hold" nodeType="withGroup">
                            <p:stCondLst>
                              <p:cond delay="0"/>
                            </p:stCondLst>
                            <p:childTnLst>
                              <p:par>
                                <p:cTn id="82" presetID="4" presetClass="entr" presetSubtype="32" fill="hold" grpId="0" nodeType="clickEffect">
                                  <p:stCondLst>
                                    <p:cond delay="0"/>
                                  </p:stCondLst>
                                  <p:childTnLst>
                                    <p:set>
                                      <p:cBhvr>
                                        <p:cTn id="83" dur="1" fill="hold">
                                          <p:stCondLst>
                                            <p:cond delay="0"/>
                                          </p:stCondLst>
                                        </p:cTn>
                                        <p:tgtEl>
                                          <p:spTgt spid="34862">
                                            <p:txEl>
                                              <p:pRg st="0" end="0"/>
                                            </p:txEl>
                                          </p:spTgt>
                                        </p:tgtEl>
                                        <p:attrNameLst>
                                          <p:attrName>style.visibility</p:attrName>
                                        </p:attrNameLst>
                                      </p:cBhvr>
                                      <p:to>
                                        <p:strVal val="visible"/>
                                      </p:to>
                                    </p:set>
                                    <p:animEffect transition="in" filter="box(out)">
                                      <p:cBhvr>
                                        <p:cTn id="84" dur="500"/>
                                        <p:tgtEl>
                                          <p:spTgt spid="34862">
                                            <p:txEl>
                                              <p:pRg st="0" end="0"/>
                                            </p:txEl>
                                          </p:spTgt>
                                        </p:tgtEl>
                                      </p:cBhvr>
                                    </p:animEffect>
                                  </p:childTnLst>
                                  <p:subTnLst>
                                    <p:audio>
                                      <p:cMediaNode>
                                        <p:cTn display="0" masterRel="sameClick">
                                          <p:stCondLst>
                                            <p:cond evt="begin" delay="0">
                                              <p:tn val="82"/>
                                            </p:cond>
                                          </p:stCondLst>
                                          <p:endCondLst>
                                            <p:cond evt="onStopAudio" delay="0">
                                              <p:tgtEl>
                                                <p:sldTgt/>
                                              </p:tgtEl>
                                            </p:cond>
                                          </p:endCondLst>
                                        </p:cTn>
                                        <p:tgtEl>
                                          <p:sndTgt r:embed="rId4" name="CAMERA.WAV"/>
                                        </p:tgtEl>
                                      </p:cMediaNode>
                                    </p:audio>
                                  </p:subTnLst>
                                </p:cTn>
                              </p:par>
                            </p:childTnLst>
                          </p:cTn>
                        </p:par>
                      </p:childTnLst>
                    </p:cTn>
                  </p:par>
                  <p:par>
                    <p:cTn id="85" fill="hold" nodeType="clickPar">
                      <p:stCondLst>
                        <p:cond delay="indefinite"/>
                      </p:stCondLst>
                      <p:childTnLst>
                        <p:par>
                          <p:cTn id="86" fill="hold" nodeType="withGroup">
                            <p:stCondLst>
                              <p:cond delay="0"/>
                            </p:stCondLst>
                            <p:childTnLst>
                              <p:par>
                                <p:cTn id="87" presetID="4" presetClass="entr" presetSubtype="32" fill="hold" grpId="0" nodeType="clickEffect">
                                  <p:stCondLst>
                                    <p:cond delay="0"/>
                                  </p:stCondLst>
                                  <p:childTnLst>
                                    <p:set>
                                      <p:cBhvr>
                                        <p:cTn id="88" dur="1" fill="hold">
                                          <p:stCondLst>
                                            <p:cond delay="0"/>
                                          </p:stCondLst>
                                        </p:cTn>
                                        <p:tgtEl>
                                          <p:spTgt spid="34862">
                                            <p:txEl>
                                              <p:pRg st="1" end="1"/>
                                            </p:txEl>
                                          </p:spTgt>
                                        </p:tgtEl>
                                        <p:attrNameLst>
                                          <p:attrName>style.visibility</p:attrName>
                                        </p:attrNameLst>
                                      </p:cBhvr>
                                      <p:to>
                                        <p:strVal val="visible"/>
                                      </p:to>
                                    </p:set>
                                    <p:animEffect transition="in" filter="box(out)">
                                      <p:cBhvr>
                                        <p:cTn id="89" dur="500"/>
                                        <p:tgtEl>
                                          <p:spTgt spid="34862">
                                            <p:txEl>
                                              <p:pRg st="1" end="1"/>
                                            </p:txEl>
                                          </p:spTgt>
                                        </p:tgtEl>
                                      </p:cBhvr>
                                    </p:animEffect>
                                  </p:childTnLst>
                                  <p:subTnLst>
                                    <p:audio>
                                      <p:cMediaNode>
                                        <p:cTn display="0" masterRel="sameClick">
                                          <p:stCondLst>
                                            <p:cond evt="begin" delay="0">
                                              <p:tn val="87"/>
                                            </p:cond>
                                          </p:stCondLst>
                                          <p:endCondLst>
                                            <p:cond evt="onStopAudio" delay="0">
                                              <p:tgtEl>
                                                <p:sldTgt/>
                                              </p:tgtEl>
                                            </p:cond>
                                          </p:endCondLst>
                                        </p:cTn>
                                        <p:tgtEl>
                                          <p:sndTgt r:embed="rId4" name="CAMERA.WAV"/>
                                        </p:tgtEl>
                                      </p:cMediaNode>
                                    </p:audio>
                                  </p:subTnLst>
                                </p:cTn>
                              </p:par>
                            </p:childTnLst>
                          </p:cTn>
                        </p:par>
                      </p:childTnLst>
                    </p:cTn>
                  </p:par>
                  <p:par>
                    <p:cTn id="90" fill="hold" nodeType="clickPar">
                      <p:stCondLst>
                        <p:cond delay="indefinite"/>
                      </p:stCondLst>
                      <p:childTnLst>
                        <p:par>
                          <p:cTn id="91" fill="hold" nodeType="withGroup">
                            <p:stCondLst>
                              <p:cond delay="0"/>
                            </p:stCondLst>
                            <p:childTnLst>
                              <p:par>
                                <p:cTn id="92" presetID="4" presetClass="entr" presetSubtype="32" fill="hold" grpId="0" nodeType="clickEffect">
                                  <p:stCondLst>
                                    <p:cond delay="0"/>
                                  </p:stCondLst>
                                  <p:childTnLst>
                                    <p:set>
                                      <p:cBhvr>
                                        <p:cTn id="93" dur="1" fill="hold">
                                          <p:stCondLst>
                                            <p:cond delay="0"/>
                                          </p:stCondLst>
                                        </p:cTn>
                                        <p:tgtEl>
                                          <p:spTgt spid="34851">
                                            <p:txEl>
                                              <p:pRg st="0" end="0"/>
                                            </p:txEl>
                                          </p:spTgt>
                                        </p:tgtEl>
                                        <p:attrNameLst>
                                          <p:attrName>style.visibility</p:attrName>
                                        </p:attrNameLst>
                                      </p:cBhvr>
                                      <p:to>
                                        <p:strVal val="visible"/>
                                      </p:to>
                                    </p:set>
                                    <p:animEffect transition="in" filter="box(out)">
                                      <p:cBhvr>
                                        <p:cTn id="94" dur="500"/>
                                        <p:tgtEl>
                                          <p:spTgt spid="34851">
                                            <p:txEl>
                                              <p:pRg st="0" end="0"/>
                                            </p:txEl>
                                          </p:spTgt>
                                        </p:tgtEl>
                                      </p:cBhvr>
                                    </p:animEffect>
                                  </p:childTnLst>
                                  <p:subTnLst>
                                    <p:audio>
                                      <p:cMediaNode>
                                        <p:cTn display="0" masterRel="sameClick">
                                          <p:stCondLst>
                                            <p:cond evt="begin" delay="0">
                                              <p:tn val="92"/>
                                            </p:cond>
                                          </p:stCondLst>
                                          <p:endCondLst>
                                            <p:cond evt="onStopAudio" delay="0">
                                              <p:tgtEl>
                                                <p:sldTgt/>
                                              </p:tgtEl>
                                            </p:cond>
                                          </p:endCondLst>
                                        </p:cTn>
                                        <p:tgtEl>
                                          <p:sndTgt r:embed="rId4" name="CAMERA.WAV"/>
                                        </p:tgtEl>
                                      </p:cMediaNode>
                                    </p:audio>
                                  </p:subTnLst>
                                </p:cTn>
                              </p:par>
                            </p:childTnLst>
                          </p:cTn>
                        </p:par>
                      </p:childTnLst>
                    </p:cTn>
                  </p:par>
                  <p:par>
                    <p:cTn id="95" fill="hold" nodeType="clickPar">
                      <p:stCondLst>
                        <p:cond delay="indefinite"/>
                      </p:stCondLst>
                      <p:childTnLst>
                        <p:par>
                          <p:cTn id="96" fill="hold" nodeType="withGroup">
                            <p:stCondLst>
                              <p:cond delay="0"/>
                            </p:stCondLst>
                            <p:childTnLst>
                              <p:par>
                                <p:cTn id="97" presetID="4" presetClass="entr" presetSubtype="32" fill="hold" grpId="0" nodeType="clickEffect">
                                  <p:stCondLst>
                                    <p:cond delay="0"/>
                                  </p:stCondLst>
                                  <p:childTnLst>
                                    <p:set>
                                      <p:cBhvr>
                                        <p:cTn id="98" dur="1" fill="hold">
                                          <p:stCondLst>
                                            <p:cond delay="0"/>
                                          </p:stCondLst>
                                        </p:cTn>
                                        <p:tgtEl>
                                          <p:spTgt spid="34863">
                                            <p:txEl>
                                              <p:pRg st="0" end="0"/>
                                            </p:txEl>
                                          </p:spTgt>
                                        </p:tgtEl>
                                        <p:attrNameLst>
                                          <p:attrName>style.visibility</p:attrName>
                                        </p:attrNameLst>
                                      </p:cBhvr>
                                      <p:to>
                                        <p:strVal val="visible"/>
                                      </p:to>
                                    </p:set>
                                    <p:animEffect transition="in" filter="box(out)">
                                      <p:cBhvr>
                                        <p:cTn id="99" dur="500"/>
                                        <p:tgtEl>
                                          <p:spTgt spid="34863">
                                            <p:txEl>
                                              <p:pRg st="0" end="0"/>
                                            </p:txEl>
                                          </p:spTgt>
                                        </p:tgtEl>
                                      </p:cBhvr>
                                    </p:animEffect>
                                  </p:childTnLst>
                                  <p:subTnLst>
                                    <p:audio>
                                      <p:cMediaNode>
                                        <p:cTn display="0" masterRel="sameClick">
                                          <p:stCondLst>
                                            <p:cond evt="begin" delay="0">
                                              <p:tn val="97"/>
                                            </p:cond>
                                          </p:stCondLst>
                                          <p:endCondLst>
                                            <p:cond evt="onStopAudio" delay="0">
                                              <p:tgtEl>
                                                <p:sldTgt/>
                                              </p:tgtEl>
                                            </p:cond>
                                          </p:endCondLst>
                                        </p:cTn>
                                        <p:tgtEl>
                                          <p:sndTgt r:embed="rId4" name="CAMERA.WAV"/>
                                        </p:tgtEl>
                                      </p:cMediaNode>
                                    </p:audio>
                                  </p:subTnLst>
                                </p:cTn>
                              </p:par>
                            </p:childTnLst>
                          </p:cTn>
                        </p:par>
                      </p:childTnLst>
                    </p:cTn>
                  </p:par>
                  <p:par>
                    <p:cTn id="100" fill="hold" nodeType="clickPar">
                      <p:stCondLst>
                        <p:cond delay="indefinite"/>
                      </p:stCondLst>
                      <p:childTnLst>
                        <p:par>
                          <p:cTn id="101" fill="hold" nodeType="withGroup">
                            <p:stCondLst>
                              <p:cond delay="0"/>
                            </p:stCondLst>
                            <p:childTnLst>
                              <p:par>
                                <p:cTn id="102" presetID="4" presetClass="entr" presetSubtype="32" fill="hold" grpId="0" nodeType="clickEffect">
                                  <p:stCondLst>
                                    <p:cond delay="0"/>
                                  </p:stCondLst>
                                  <p:childTnLst>
                                    <p:set>
                                      <p:cBhvr>
                                        <p:cTn id="103" dur="1" fill="hold">
                                          <p:stCondLst>
                                            <p:cond delay="0"/>
                                          </p:stCondLst>
                                        </p:cTn>
                                        <p:tgtEl>
                                          <p:spTgt spid="34863">
                                            <p:txEl>
                                              <p:pRg st="1" end="1"/>
                                            </p:txEl>
                                          </p:spTgt>
                                        </p:tgtEl>
                                        <p:attrNameLst>
                                          <p:attrName>style.visibility</p:attrName>
                                        </p:attrNameLst>
                                      </p:cBhvr>
                                      <p:to>
                                        <p:strVal val="visible"/>
                                      </p:to>
                                    </p:set>
                                    <p:animEffect transition="in" filter="box(out)">
                                      <p:cBhvr>
                                        <p:cTn id="104" dur="500"/>
                                        <p:tgtEl>
                                          <p:spTgt spid="34863">
                                            <p:txEl>
                                              <p:pRg st="1" end="1"/>
                                            </p:txEl>
                                          </p:spTgt>
                                        </p:tgtEl>
                                      </p:cBhvr>
                                    </p:animEffect>
                                  </p:childTnLst>
                                  <p:subTnLst>
                                    <p:audio>
                                      <p:cMediaNode>
                                        <p:cTn display="0" masterRel="sameClick">
                                          <p:stCondLst>
                                            <p:cond evt="begin" delay="0">
                                              <p:tn val="102"/>
                                            </p:cond>
                                          </p:stCondLst>
                                          <p:endCondLst>
                                            <p:cond evt="onStopAudio" delay="0">
                                              <p:tgtEl>
                                                <p:sldTgt/>
                                              </p:tgtEl>
                                            </p:cond>
                                          </p:endCondLst>
                                        </p:cTn>
                                        <p:tgtEl>
                                          <p:sndTgt r:embed="rId4" name="CAMERA.WAV"/>
                                        </p:tgtEl>
                                      </p:cMediaNode>
                                    </p:audio>
                                  </p:sub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34863">
                                            <p:txEl>
                                              <p:pRg st="2" end="2"/>
                                            </p:txEl>
                                          </p:spTgt>
                                        </p:tgtEl>
                                        <p:attrNameLst>
                                          <p:attrName>style.visibility</p:attrName>
                                        </p:attrNameLst>
                                      </p:cBhvr>
                                      <p:to>
                                        <p:strVal val="visible"/>
                                      </p:to>
                                    </p:set>
                                    <p:animEffect transition="in" filter="box(out)">
                                      <p:cBhvr>
                                        <p:cTn id="109" dur="500"/>
                                        <p:tgtEl>
                                          <p:spTgt spid="34863">
                                            <p:txEl>
                                              <p:pRg st="2" end="2"/>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4" name="CAMERA.WAV"/>
                                        </p:tgtEl>
                                      </p:cMediaNode>
                                    </p:audio>
                                  </p:subTnLst>
                                </p:cTn>
                              </p:par>
                            </p:childTnLst>
                          </p:cTn>
                        </p:par>
                      </p:childTnLst>
                    </p:cTn>
                  </p:par>
                  <p:par>
                    <p:cTn id="110" fill="hold" nodeType="clickPar">
                      <p:stCondLst>
                        <p:cond delay="indefinite"/>
                      </p:stCondLst>
                      <p:childTnLst>
                        <p:par>
                          <p:cTn id="111" fill="hold" nodeType="withGroup">
                            <p:stCondLst>
                              <p:cond delay="0"/>
                            </p:stCondLst>
                            <p:childTnLst>
                              <p:par>
                                <p:cTn id="112" presetID="4" presetClass="entr" presetSubtype="32" fill="hold" grpId="0" nodeType="clickEffect">
                                  <p:stCondLst>
                                    <p:cond delay="0"/>
                                  </p:stCondLst>
                                  <p:childTnLst>
                                    <p:set>
                                      <p:cBhvr>
                                        <p:cTn id="113" dur="1" fill="hold">
                                          <p:stCondLst>
                                            <p:cond delay="0"/>
                                          </p:stCondLst>
                                        </p:cTn>
                                        <p:tgtEl>
                                          <p:spTgt spid="34847">
                                            <p:txEl>
                                              <p:pRg st="0" end="0"/>
                                            </p:txEl>
                                          </p:spTgt>
                                        </p:tgtEl>
                                        <p:attrNameLst>
                                          <p:attrName>style.visibility</p:attrName>
                                        </p:attrNameLst>
                                      </p:cBhvr>
                                      <p:to>
                                        <p:strVal val="visible"/>
                                      </p:to>
                                    </p:set>
                                    <p:animEffect transition="in" filter="box(out)">
                                      <p:cBhvr>
                                        <p:cTn id="114" dur="500"/>
                                        <p:tgtEl>
                                          <p:spTgt spid="34847">
                                            <p:txEl>
                                              <p:pRg st="0" end="0"/>
                                            </p:txEl>
                                          </p:spTgt>
                                        </p:tgtEl>
                                      </p:cBhvr>
                                    </p:animEffect>
                                  </p:childTnLst>
                                  <p:subTnLst>
                                    <p:audio>
                                      <p:cMediaNode>
                                        <p:cTn display="0" masterRel="sameClick">
                                          <p:stCondLst>
                                            <p:cond evt="begin" delay="0">
                                              <p:tn val="112"/>
                                            </p:cond>
                                          </p:stCondLst>
                                          <p:endCondLst>
                                            <p:cond evt="onStopAudio" delay="0">
                                              <p:tgtEl>
                                                <p:sldTgt/>
                                              </p:tgtEl>
                                            </p:cond>
                                          </p:endCondLst>
                                        </p:cTn>
                                        <p:tgtEl>
                                          <p:sndTgt r:embed="rId4" name="CAMERA.WAV"/>
                                        </p:tgtEl>
                                      </p:cMediaNode>
                                    </p:audio>
                                  </p:subTnLst>
                                </p:cTn>
                              </p:par>
                            </p:childTnLst>
                          </p:cTn>
                        </p:par>
                      </p:childTnLst>
                    </p:cTn>
                  </p:par>
                  <p:par>
                    <p:cTn id="115" fill="hold" nodeType="clickPar">
                      <p:stCondLst>
                        <p:cond delay="indefinite"/>
                      </p:stCondLst>
                      <p:childTnLst>
                        <p:par>
                          <p:cTn id="116" fill="hold" nodeType="withGroup">
                            <p:stCondLst>
                              <p:cond delay="0"/>
                            </p:stCondLst>
                            <p:childTnLst>
                              <p:par>
                                <p:cTn id="117" presetID="4" presetClass="entr" presetSubtype="32" fill="hold" grpId="0" nodeType="clickEffect">
                                  <p:stCondLst>
                                    <p:cond delay="0"/>
                                  </p:stCondLst>
                                  <p:childTnLst>
                                    <p:set>
                                      <p:cBhvr>
                                        <p:cTn id="118" dur="1" fill="hold">
                                          <p:stCondLst>
                                            <p:cond delay="0"/>
                                          </p:stCondLst>
                                        </p:cTn>
                                        <p:tgtEl>
                                          <p:spTgt spid="34839">
                                            <p:txEl>
                                              <p:pRg st="0" end="0"/>
                                            </p:txEl>
                                          </p:spTgt>
                                        </p:tgtEl>
                                        <p:attrNameLst>
                                          <p:attrName>style.visibility</p:attrName>
                                        </p:attrNameLst>
                                      </p:cBhvr>
                                      <p:to>
                                        <p:strVal val="visible"/>
                                      </p:to>
                                    </p:set>
                                    <p:animEffect transition="in" filter="box(out)">
                                      <p:cBhvr>
                                        <p:cTn id="119" dur="500"/>
                                        <p:tgtEl>
                                          <p:spTgt spid="34839">
                                            <p:txEl>
                                              <p:pRg st="0" end="0"/>
                                            </p:txEl>
                                          </p:spTgt>
                                        </p:tgtEl>
                                      </p:cBhvr>
                                    </p:animEffect>
                                  </p:childTnLst>
                                  <p:subTnLst>
                                    <p:audio>
                                      <p:cMediaNode>
                                        <p:cTn display="0" masterRel="sameClick">
                                          <p:stCondLst>
                                            <p:cond evt="begin" delay="0">
                                              <p:tn val="117"/>
                                            </p:cond>
                                          </p:stCondLst>
                                          <p:endCondLst>
                                            <p:cond evt="onStopAudio" delay="0">
                                              <p:tgtEl>
                                                <p:sldTgt/>
                                              </p:tgtEl>
                                            </p:cond>
                                          </p:endCondLst>
                                        </p:cTn>
                                        <p:tgtEl>
                                          <p:sndTgt r:embed="rId4" name="CAMERA.WAV"/>
                                        </p:tgtEl>
                                      </p:cMediaNode>
                                    </p:audio>
                                  </p:subTnLst>
                                </p:cTn>
                              </p:par>
                            </p:childTnLst>
                          </p:cTn>
                        </p:par>
                      </p:childTnLst>
                    </p:cTn>
                  </p:par>
                  <p:par>
                    <p:cTn id="120" fill="hold" nodeType="clickPar">
                      <p:stCondLst>
                        <p:cond delay="indefinite"/>
                      </p:stCondLst>
                      <p:childTnLst>
                        <p:par>
                          <p:cTn id="121" fill="hold" nodeType="withGroup">
                            <p:stCondLst>
                              <p:cond delay="0"/>
                            </p:stCondLst>
                            <p:childTnLst>
                              <p:par>
                                <p:cTn id="122" presetID="4" presetClass="entr" presetSubtype="32" fill="hold" grpId="0" nodeType="clickEffect">
                                  <p:stCondLst>
                                    <p:cond delay="0"/>
                                  </p:stCondLst>
                                  <p:childTnLst>
                                    <p:set>
                                      <p:cBhvr>
                                        <p:cTn id="123" dur="1" fill="hold">
                                          <p:stCondLst>
                                            <p:cond delay="0"/>
                                          </p:stCondLst>
                                        </p:cTn>
                                        <p:tgtEl>
                                          <p:spTgt spid="34839">
                                            <p:txEl>
                                              <p:pRg st="1" end="1"/>
                                            </p:txEl>
                                          </p:spTgt>
                                        </p:tgtEl>
                                        <p:attrNameLst>
                                          <p:attrName>style.visibility</p:attrName>
                                        </p:attrNameLst>
                                      </p:cBhvr>
                                      <p:to>
                                        <p:strVal val="visible"/>
                                      </p:to>
                                    </p:set>
                                    <p:animEffect transition="in" filter="box(out)">
                                      <p:cBhvr>
                                        <p:cTn id="124" dur="500"/>
                                        <p:tgtEl>
                                          <p:spTgt spid="34839">
                                            <p:txEl>
                                              <p:pRg st="1" end="1"/>
                                            </p:txEl>
                                          </p:spTgt>
                                        </p:tgtEl>
                                      </p:cBhvr>
                                    </p:animEffect>
                                  </p:childTnLst>
                                  <p:subTnLst>
                                    <p:audio>
                                      <p:cMediaNode>
                                        <p:cTn display="0" masterRel="sameClick">
                                          <p:stCondLst>
                                            <p:cond evt="begin" delay="0">
                                              <p:tn val="122"/>
                                            </p:cond>
                                          </p:stCondLst>
                                          <p:endCondLst>
                                            <p:cond evt="onStopAudio" delay="0">
                                              <p:tgtEl>
                                                <p:sldTgt/>
                                              </p:tgtEl>
                                            </p:cond>
                                          </p:endCondLst>
                                        </p:cTn>
                                        <p:tgtEl>
                                          <p:sndTgt r:embed="rId4" name="CAMERA.WAV"/>
                                        </p:tgtEl>
                                      </p:cMediaNode>
                                    </p:audio>
                                  </p:subTnLst>
                                </p:cTn>
                              </p:par>
                            </p:childTnLst>
                          </p:cTn>
                        </p:par>
                      </p:childTnLst>
                    </p:cTn>
                  </p:par>
                  <p:par>
                    <p:cTn id="125" fill="hold" nodeType="clickPar">
                      <p:stCondLst>
                        <p:cond delay="indefinite"/>
                      </p:stCondLst>
                      <p:childTnLst>
                        <p:par>
                          <p:cTn id="126" fill="hold" nodeType="withGroup">
                            <p:stCondLst>
                              <p:cond delay="0"/>
                            </p:stCondLst>
                            <p:childTnLst>
                              <p:par>
                                <p:cTn id="127" presetID="4" presetClass="entr" presetSubtype="32" fill="hold" grpId="0" nodeType="clickEffect">
                                  <p:stCondLst>
                                    <p:cond delay="0"/>
                                  </p:stCondLst>
                                  <p:childTnLst>
                                    <p:set>
                                      <p:cBhvr>
                                        <p:cTn id="128" dur="1" fill="hold">
                                          <p:stCondLst>
                                            <p:cond delay="0"/>
                                          </p:stCondLst>
                                        </p:cTn>
                                        <p:tgtEl>
                                          <p:spTgt spid="34848">
                                            <p:txEl>
                                              <p:pRg st="0" end="0"/>
                                            </p:txEl>
                                          </p:spTgt>
                                        </p:tgtEl>
                                        <p:attrNameLst>
                                          <p:attrName>style.visibility</p:attrName>
                                        </p:attrNameLst>
                                      </p:cBhvr>
                                      <p:to>
                                        <p:strVal val="visible"/>
                                      </p:to>
                                    </p:set>
                                    <p:animEffect transition="in" filter="box(out)">
                                      <p:cBhvr>
                                        <p:cTn id="129" dur="500"/>
                                        <p:tgtEl>
                                          <p:spTgt spid="34848">
                                            <p:txEl>
                                              <p:pRg st="0" end="0"/>
                                            </p:txEl>
                                          </p:spTgt>
                                        </p:tgtEl>
                                      </p:cBhvr>
                                    </p:animEffect>
                                  </p:childTnLst>
                                  <p:subTnLst>
                                    <p:audio>
                                      <p:cMediaNode>
                                        <p:cTn display="0" masterRel="sameClick">
                                          <p:stCondLst>
                                            <p:cond evt="begin" delay="0">
                                              <p:tn val="127"/>
                                            </p:cond>
                                          </p:stCondLst>
                                          <p:endCondLst>
                                            <p:cond evt="onStopAudio" delay="0">
                                              <p:tgtEl>
                                                <p:sldTgt/>
                                              </p:tgtEl>
                                            </p:cond>
                                          </p:endCondLst>
                                        </p:cTn>
                                        <p:tgtEl>
                                          <p:sndTgt r:embed="rId4" name="CAMERA.WAV"/>
                                        </p:tgtEl>
                                      </p:cMediaNode>
                                    </p:audio>
                                  </p:subTnLst>
                                </p:cTn>
                              </p:par>
                            </p:childTnLst>
                          </p:cTn>
                        </p:par>
                      </p:childTnLst>
                    </p:cTn>
                  </p:par>
                  <p:par>
                    <p:cTn id="130" fill="hold" nodeType="clickPar">
                      <p:stCondLst>
                        <p:cond delay="indefinite"/>
                      </p:stCondLst>
                      <p:childTnLst>
                        <p:par>
                          <p:cTn id="131" fill="hold" nodeType="withGroup">
                            <p:stCondLst>
                              <p:cond delay="0"/>
                            </p:stCondLst>
                            <p:childTnLst>
                              <p:par>
                                <p:cTn id="132" presetID="4" presetClass="entr" presetSubtype="32" fill="hold" grpId="0" nodeType="clickEffect">
                                  <p:stCondLst>
                                    <p:cond delay="0"/>
                                  </p:stCondLst>
                                  <p:childTnLst>
                                    <p:set>
                                      <p:cBhvr>
                                        <p:cTn id="133" dur="1" fill="hold">
                                          <p:stCondLst>
                                            <p:cond delay="0"/>
                                          </p:stCondLst>
                                        </p:cTn>
                                        <p:tgtEl>
                                          <p:spTgt spid="34864">
                                            <p:txEl>
                                              <p:pRg st="0" end="0"/>
                                            </p:txEl>
                                          </p:spTgt>
                                        </p:tgtEl>
                                        <p:attrNameLst>
                                          <p:attrName>style.visibility</p:attrName>
                                        </p:attrNameLst>
                                      </p:cBhvr>
                                      <p:to>
                                        <p:strVal val="visible"/>
                                      </p:to>
                                    </p:set>
                                    <p:animEffect transition="in" filter="box(out)">
                                      <p:cBhvr>
                                        <p:cTn id="134" dur="500"/>
                                        <p:tgtEl>
                                          <p:spTgt spid="34864">
                                            <p:txEl>
                                              <p:pRg st="0" end="0"/>
                                            </p:txEl>
                                          </p:spTgt>
                                        </p:tgtEl>
                                      </p:cBhvr>
                                    </p:animEffect>
                                  </p:childTnLst>
                                  <p:subTnLst>
                                    <p:audio>
                                      <p:cMediaNode>
                                        <p:cTn display="0" masterRel="sameClick">
                                          <p:stCondLst>
                                            <p:cond evt="begin" delay="0">
                                              <p:tn val="132"/>
                                            </p:cond>
                                          </p:stCondLst>
                                          <p:endCondLst>
                                            <p:cond evt="onStopAudio" delay="0">
                                              <p:tgtEl>
                                                <p:sldTgt/>
                                              </p:tgtEl>
                                            </p:cond>
                                          </p:endCondLst>
                                        </p:cTn>
                                        <p:tgtEl>
                                          <p:sndTgt r:embed="rId4" name="CAMERA.WAV"/>
                                        </p:tgtEl>
                                      </p:cMediaNode>
                                    </p:audio>
                                  </p:subTnLst>
                                </p:cTn>
                              </p:par>
                            </p:childTnLst>
                          </p:cTn>
                        </p:par>
                      </p:childTnLst>
                    </p:cTn>
                  </p:par>
                  <p:par>
                    <p:cTn id="135" fill="hold" nodeType="clickPar">
                      <p:stCondLst>
                        <p:cond delay="indefinite"/>
                      </p:stCondLst>
                      <p:childTnLst>
                        <p:par>
                          <p:cTn id="136" fill="hold" nodeType="withGroup">
                            <p:stCondLst>
                              <p:cond delay="0"/>
                            </p:stCondLst>
                            <p:childTnLst>
                              <p:par>
                                <p:cTn id="137" presetID="4" presetClass="entr" presetSubtype="32" fill="hold" grpId="0" nodeType="clickEffect">
                                  <p:stCondLst>
                                    <p:cond delay="0"/>
                                  </p:stCondLst>
                                  <p:childTnLst>
                                    <p:set>
                                      <p:cBhvr>
                                        <p:cTn id="138" dur="1" fill="hold">
                                          <p:stCondLst>
                                            <p:cond delay="0"/>
                                          </p:stCondLst>
                                        </p:cTn>
                                        <p:tgtEl>
                                          <p:spTgt spid="34854">
                                            <p:txEl>
                                              <p:pRg st="0" end="0"/>
                                            </p:txEl>
                                          </p:spTgt>
                                        </p:tgtEl>
                                        <p:attrNameLst>
                                          <p:attrName>style.visibility</p:attrName>
                                        </p:attrNameLst>
                                      </p:cBhvr>
                                      <p:to>
                                        <p:strVal val="visible"/>
                                      </p:to>
                                    </p:set>
                                    <p:animEffect transition="in" filter="box(out)">
                                      <p:cBhvr>
                                        <p:cTn id="139" dur="500"/>
                                        <p:tgtEl>
                                          <p:spTgt spid="34854">
                                            <p:txEl>
                                              <p:pRg st="0" end="0"/>
                                            </p:txEl>
                                          </p:spTgt>
                                        </p:tgtEl>
                                      </p:cBhvr>
                                    </p:animEffect>
                                  </p:childTnLst>
                                  <p:subTnLst>
                                    <p:audio>
                                      <p:cMediaNode>
                                        <p:cTn display="0" masterRel="sameClick">
                                          <p:stCondLst>
                                            <p:cond evt="begin" delay="0">
                                              <p:tn val="137"/>
                                            </p:cond>
                                          </p:stCondLst>
                                          <p:endCondLst>
                                            <p:cond evt="onStopAudio" delay="0">
                                              <p:tgtEl>
                                                <p:sldTgt/>
                                              </p:tgtEl>
                                            </p:cond>
                                          </p:endCondLst>
                                        </p:cTn>
                                        <p:tgtEl>
                                          <p:sndTgt r:embed="rId4" name="CAMERA.WAV"/>
                                        </p:tgtEl>
                                      </p:cMediaNode>
                                    </p:audio>
                                  </p:subTnLst>
                                </p:cTn>
                              </p:par>
                            </p:childTnLst>
                          </p:cTn>
                        </p:par>
                      </p:childTnLst>
                    </p:cTn>
                  </p:par>
                  <p:par>
                    <p:cTn id="140" fill="hold" nodeType="clickPar">
                      <p:stCondLst>
                        <p:cond delay="indefinite"/>
                      </p:stCondLst>
                      <p:childTnLst>
                        <p:par>
                          <p:cTn id="141" fill="hold" nodeType="withGroup">
                            <p:stCondLst>
                              <p:cond delay="0"/>
                            </p:stCondLst>
                            <p:childTnLst>
                              <p:par>
                                <p:cTn id="142" presetID="4" presetClass="entr" presetSubtype="32" fill="hold" grpId="0" nodeType="clickEffect">
                                  <p:stCondLst>
                                    <p:cond delay="0"/>
                                  </p:stCondLst>
                                  <p:childTnLst>
                                    <p:set>
                                      <p:cBhvr>
                                        <p:cTn id="143" dur="1" fill="hold">
                                          <p:stCondLst>
                                            <p:cond delay="0"/>
                                          </p:stCondLst>
                                        </p:cTn>
                                        <p:tgtEl>
                                          <p:spTgt spid="34865">
                                            <p:txEl>
                                              <p:pRg st="0" end="0"/>
                                            </p:txEl>
                                          </p:spTgt>
                                        </p:tgtEl>
                                        <p:attrNameLst>
                                          <p:attrName>style.visibility</p:attrName>
                                        </p:attrNameLst>
                                      </p:cBhvr>
                                      <p:to>
                                        <p:strVal val="visible"/>
                                      </p:to>
                                    </p:set>
                                    <p:animEffect transition="in" filter="box(out)">
                                      <p:cBhvr>
                                        <p:cTn id="144" dur="500"/>
                                        <p:tgtEl>
                                          <p:spTgt spid="34865">
                                            <p:txEl>
                                              <p:pRg st="0" end="0"/>
                                            </p:txEl>
                                          </p:spTgt>
                                        </p:tgtEl>
                                      </p:cBhvr>
                                    </p:animEffect>
                                  </p:childTnLst>
                                  <p:subTnLst>
                                    <p:audio>
                                      <p:cMediaNode>
                                        <p:cTn display="0" masterRel="sameClick">
                                          <p:stCondLst>
                                            <p:cond evt="begin" delay="0">
                                              <p:tn val="142"/>
                                            </p:cond>
                                          </p:stCondLst>
                                          <p:endCondLst>
                                            <p:cond evt="onStopAudio" delay="0">
                                              <p:tgtEl>
                                                <p:sldTgt/>
                                              </p:tgtEl>
                                            </p:cond>
                                          </p:endCondLst>
                                        </p:cTn>
                                        <p:tgtEl>
                                          <p:sndTgt r:embed="rId4" name="CAMERA.WAV"/>
                                        </p:tgtEl>
                                      </p:cMediaNode>
                                    </p:audio>
                                  </p:subTnLst>
                                </p:cTn>
                              </p:par>
                            </p:childTnLst>
                          </p:cTn>
                        </p:par>
                      </p:childTnLst>
                    </p:cTn>
                  </p:par>
                  <p:par>
                    <p:cTn id="145" fill="hold" nodeType="clickPar">
                      <p:stCondLst>
                        <p:cond delay="indefinite"/>
                      </p:stCondLst>
                      <p:childTnLst>
                        <p:par>
                          <p:cTn id="146" fill="hold" nodeType="withGroup">
                            <p:stCondLst>
                              <p:cond delay="0"/>
                            </p:stCondLst>
                            <p:childTnLst>
                              <p:par>
                                <p:cTn id="147" presetID="4" presetClass="entr" presetSubtype="32" fill="hold" grpId="0" nodeType="clickEffect">
                                  <p:stCondLst>
                                    <p:cond delay="0"/>
                                  </p:stCondLst>
                                  <p:childTnLst>
                                    <p:set>
                                      <p:cBhvr>
                                        <p:cTn id="148" dur="1" fill="hold">
                                          <p:stCondLst>
                                            <p:cond delay="0"/>
                                          </p:stCondLst>
                                        </p:cTn>
                                        <p:tgtEl>
                                          <p:spTgt spid="34865">
                                            <p:txEl>
                                              <p:pRg st="1" end="1"/>
                                            </p:txEl>
                                          </p:spTgt>
                                        </p:tgtEl>
                                        <p:attrNameLst>
                                          <p:attrName>style.visibility</p:attrName>
                                        </p:attrNameLst>
                                      </p:cBhvr>
                                      <p:to>
                                        <p:strVal val="visible"/>
                                      </p:to>
                                    </p:set>
                                    <p:animEffect transition="in" filter="box(out)">
                                      <p:cBhvr>
                                        <p:cTn id="149" dur="500"/>
                                        <p:tgtEl>
                                          <p:spTgt spid="34865">
                                            <p:txEl>
                                              <p:pRg st="1" end="1"/>
                                            </p:txEl>
                                          </p:spTgt>
                                        </p:tgtEl>
                                      </p:cBhvr>
                                    </p:animEffect>
                                  </p:childTnLst>
                                  <p:subTnLst>
                                    <p:audio>
                                      <p:cMediaNode>
                                        <p:cTn display="0" masterRel="sameClick">
                                          <p:stCondLst>
                                            <p:cond evt="begin" delay="0">
                                              <p:tn val="147"/>
                                            </p:cond>
                                          </p:stCondLst>
                                          <p:endCondLst>
                                            <p:cond evt="onStopAudio" delay="0">
                                              <p:tgtEl>
                                                <p:sldTgt/>
                                              </p:tgtEl>
                                            </p:cond>
                                          </p:endCondLst>
                                        </p:cTn>
                                        <p:tgtEl>
                                          <p:sndTgt r:embed="rId4" name="CAMERA.WAV"/>
                                        </p:tgtEl>
                                      </p:cMediaNode>
                                    </p:audio>
                                  </p:sub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ntr" presetSubtype="32" fill="hold" grpId="0" nodeType="clickEffect">
                                  <p:stCondLst>
                                    <p:cond delay="0"/>
                                  </p:stCondLst>
                                  <p:childTnLst>
                                    <p:set>
                                      <p:cBhvr>
                                        <p:cTn id="153" dur="1" fill="hold">
                                          <p:stCondLst>
                                            <p:cond delay="0"/>
                                          </p:stCondLst>
                                        </p:cTn>
                                        <p:tgtEl>
                                          <p:spTgt spid="34855">
                                            <p:txEl>
                                              <p:pRg st="0" end="0"/>
                                            </p:txEl>
                                          </p:spTgt>
                                        </p:tgtEl>
                                        <p:attrNameLst>
                                          <p:attrName>style.visibility</p:attrName>
                                        </p:attrNameLst>
                                      </p:cBhvr>
                                      <p:to>
                                        <p:strVal val="visible"/>
                                      </p:to>
                                    </p:set>
                                    <p:animEffect transition="in" filter="box(out)">
                                      <p:cBhvr>
                                        <p:cTn id="154" dur="500"/>
                                        <p:tgtEl>
                                          <p:spTgt spid="34855">
                                            <p:txEl>
                                              <p:pRg st="0" end="0"/>
                                            </p:txEl>
                                          </p:spTgt>
                                        </p:tgtEl>
                                      </p:cBhvr>
                                    </p:animEffect>
                                  </p:childTnLst>
                                  <p:subTnLst>
                                    <p:audio>
                                      <p:cMediaNode>
                                        <p:cTn display="0" masterRel="sameClick">
                                          <p:stCondLst>
                                            <p:cond evt="begin" delay="0">
                                              <p:tn val="152"/>
                                            </p:cond>
                                          </p:stCondLst>
                                          <p:endCondLst>
                                            <p:cond evt="onStopAudio" delay="0">
                                              <p:tgtEl>
                                                <p:sldTgt/>
                                              </p:tgtEl>
                                            </p:cond>
                                          </p:endCondLst>
                                        </p:cTn>
                                        <p:tgtEl>
                                          <p:sndTgt r:embed="rId4" name="CAMERA.WAV"/>
                                        </p:tgtEl>
                                      </p:cMediaNode>
                                    </p:audio>
                                  </p:subTnLst>
                                </p:cTn>
                              </p:par>
                            </p:childTnLst>
                          </p:cTn>
                        </p:par>
                      </p:childTnLst>
                    </p:cTn>
                  </p:par>
                  <p:par>
                    <p:cTn id="155" fill="hold" nodeType="clickPar">
                      <p:stCondLst>
                        <p:cond delay="indefinite"/>
                      </p:stCondLst>
                      <p:childTnLst>
                        <p:par>
                          <p:cTn id="156" fill="hold" nodeType="withGroup">
                            <p:stCondLst>
                              <p:cond delay="0"/>
                            </p:stCondLst>
                            <p:childTnLst>
                              <p:par>
                                <p:cTn id="157" presetID="4" presetClass="entr" presetSubtype="32" fill="hold" grpId="0" nodeType="clickEffect">
                                  <p:stCondLst>
                                    <p:cond delay="0"/>
                                  </p:stCondLst>
                                  <p:childTnLst>
                                    <p:set>
                                      <p:cBhvr>
                                        <p:cTn id="158" dur="1" fill="hold">
                                          <p:stCondLst>
                                            <p:cond delay="0"/>
                                          </p:stCondLst>
                                        </p:cTn>
                                        <p:tgtEl>
                                          <p:spTgt spid="34840">
                                            <p:txEl>
                                              <p:pRg st="0" end="0"/>
                                            </p:txEl>
                                          </p:spTgt>
                                        </p:tgtEl>
                                        <p:attrNameLst>
                                          <p:attrName>style.visibility</p:attrName>
                                        </p:attrNameLst>
                                      </p:cBhvr>
                                      <p:to>
                                        <p:strVal val="visible"/>
                                      </p:to>
                                    </p:set>
                                    <p:animEffect transition="in" filter="box(out)">
                                      <p:cBhvr>
                                        <p:cTn id="159" dur="500"/>
                                        <p:tgtEl>
                                          <p:spTgt spid="34840">
                                            <p:txEl>
                                              <p:pRg st="0" end="0"/>
                                            </p:txEl>
                                          </p:spTgt>
                                        </p:tgtEl>
                                      </p:cBhvr>
                                    </p:animEffect>
                                  </p:childTnLst>
                                  <p:subTnLst>
                                    <p:audio>
                                      <p:cMediaNode>
                                        <p:cTn display="0" masterRel="sameClick">
                                          <p:stCondLst>
                                            <p:cond evt="begin" delay="0">
                                              <p:tn val="157"/>
                                            </p:cond>
                                          </p:stCondLst>
                                          <p:endCondLst>
                                            <p:cond evt="onStopAudio" delay="0">
                                              <p:tgtEl>
                                                <p:sldTgt/>
                                              </p:tgtEl>
                                            </p:cond>
                                          </p:endCondLst>
                                        </p:cTn>
                                        <p:tgtEl>
                                          <p:sndTgt r:embed="rId4" name="CAMERA.WAV"/>
                                        </p:tgtEl>
                                      </p:cMediaNode>
                                    </p:audio>
                                  </p:subTnLst>
                                </p:cTn>
                              </p:par>
                            </p:childTnLst>
                          </p:cTn>
                        </p:par>
                      </p:childTnLst>
                    </p:cTn>
                  </p:par>
                  <p:par>
                    <p:cTn id="160" fill="hold" nodeType="clickPar">
                      <p:stCondLst>
                        <p:cond delay="indefinite"/>
                      </p:stCondLst>
                      <p:childTnLst>
                        <p:par>
                          <p:cTn id="161" fill="hold" nodeType="withGroup">
                            <p:stCondLst>
                              <p:cond delay="0"/>
                            </p:stCondLst>
                            <p:childTnLst>
                              <p:par>
                                <p:cTn id="162" presetID="4" presetClass="entr" presetSubtype="32" fill="hold" grpId="0" nodeType="clickEffect">
                                  <p:stCondLst>
                                    <p:cond delay="0"/>
                                  </p:stCondLst>
                                  <p:childTnLst>
                                    <p:set>
                                      <p:cBhvr>
                                        <p:cTn id="163" dur="1" fill="hold">
                                          <p:stCondLst>
                                            <p:cond delay="0"/>
                                          </p:stCondLst>
                                        </p:cTn>
                                        <p:tgtEl>
                                          <p:spTgt spid="34840">
                                            <p:txEl>
                                              <p:pRg st="1" end="1"/>
                                            </p:txEl>
                                          </p:spTgt>
                                        </p:tgtEl>
                                        <p:attrNameLst>
                                          <p:attrName>style.visibility</p:attrName>
                                        </p:attrNameLst>
                                      </p:cBhvr>
                                      <p:to>
                                        <p:strVal val="visible"/>
                                      </p:to>
                                    </p:set>
                                    <p:animEffect transition="in" filter="box(out)">
                                      <p:cBhvr>
                                        <p:cTn id="164" dur="500"/>
                                        <p:tgtEl>
                                          <p:spTgt spid="34840">
                                            <p:txEl>
                                              <p:pRg st="1" end="1"/>
                                            </p:txEl>
                                          </p:spTgt>
                                        </p:tgtEl>
                                      </p:cBhvr>
                                    </p:animEffect>
                                  </p:childTnLst>
                                  <p:subTnLst>
                                    <p:audio>
                                      <p:cMediaNode>
                                        <p:cTn display="0" masterRel="sameClick">
                                          <p:stCondLst>
                                            <p:cond evt="begin" delay="0">
                                              <p:tn val="162"/>
                                            </p:cond>
                                          </p:stCondLst>
                                          <p:endCondLst>
                                            <p:cond evt="onStopAudio" delay="0">
                                              <p:tgtEl>
                                                <p:sldTgt/>
                                              </p:tgtEl>
                                            </p:cond>
                                          </p:endCondLst>
                                        </p:cTn>
                                        <p:tgtEl>
                                          <p:sndTgt r:embed="rId4" name="CAMERA.WAV"/>
                                        </p:tgtEl>
                                      </p:cMediaNode>
                                    </p:audio>
                                  </p:subTnLst>
                                </p:cTn>
                              </p:par>
                            </p:childTnLst>
                          </p:cTn>
                        </p:par>
                      </p:childTnLst>
                    </p:cTn>
                  </p:par>
                  <p:par>
                    <p:cTn id="165" fill="hold" nodeType="clickPar">
                      <p:stCondLst>
                        <p:cond delay="indefinite"/>
                      </p:stCondLst>
                      <p:childTnLst>
                        <p:par>
                          <p:cTn id="166" fill="hold" nodeType="withGroup">
                            <p:stCondLst>
                              <p:cond delay="0"/>
                            </p:stCondLst>
                            <p:childTnLst>
                              <p:par>
                                <p:cTn id="167" presetID="4" presetClass="entr" presetSubtype="32" fill="hold" grpId="0" nodeType="clickEffect">
                                  <p:stCondLst>
                                    <p:cond delay="0"/>
                                  </p:stCondLst>
                                  <p:childTnLst>
                                    <p:set>
                                      <p:cBhvr>
                                        <p:cTn id="168" dur="1" fill="hold">
                                          <p:stCondLst>
                                            <p:cond delay="0"/>
                                          </p:stCondLst>
                                        </p:cTn>
                                        <p:tgtEl>
                                          <p:spTgt spid="34840">
                                            <p:txEl>
                                              <p:pRg st="2" end="2"/>
                                            </p:txEl>
                                          </p:spTgt>
                                        </p:tgtEl>
                                        <p:attrNameLst>
                                          <p:attrName>style.visibility</p:attrName>
                                        </p:attrNameLst>
                                      </p:cBhvr>
                                      <p:to>
                                        <p:strVal val="visible"/>
                                      </p:to>
                                    </p:set>
                                    <p:animEffect transition="in" filter="box(out)">
                                      <p:cBhvr>
                                        <p:cTn id="169" dur="500"/>
                                        <p:tgtEl>
                                          <p:spTgt spid="34840">
                                            <p:txEl>
                                              <p:pRg st="2" end="2"/>
                                            </p:txEl>
                                          </p:spTgt>
                                        </p:tgtEl>
                                      </p:cBhvr>
                                    </p:animEffect>
                                  </p:childTnLst>
                                  <p:subTnLst>
                                    <p:audio>
                                      <p:cMediaNode>
                                        <p:cTn display="0" masterRel="sameClick">
                                          <p:stCondLst>
                                            <p:cond evt="begin" delay="0">
                                              <p:tn val="167"/>
                                            </p:cond>
                                          </p:stCondLst>
                                          <p:endCondLst>
                                            <p:cond evt="onStopAudio" delay="0">
                                              <p:tgtEl>
                                                <p:sldTgt/>
                                              </p:tgtEl>
                                            </p:cond>
                                          </p:endCondLst>
                                        </p:cTn>
                                        <p:tgtEl>
                                          <p:sndTgt r:embed="rId4" name="CAMERA.WAV"/>
                                        </p:tgtEl>
                                      </p:cMediaNode>
                                    </p:audio>
                                  </p:subTnLst>
                                </p:cTn>
                              </p:par>
                            </p:childTnLst>
                          </p:cTn>
                        </p:par>
                      </p:childTnLst>
                    </p:cTn>
                  </p:par>
                  <p:par>
                    <p:cTn id="170" fill="hold" nodeType="clickPar">
                      <p:stCondLst>
                        <p:cond delay="indefinite"/>
                      </p:stCondLst>
                      <p:childTnLst>
                        <p:par>
                          <p:cTn id="171" fill="hold" nodeType="withGroup">
                            <p:stCondLst>
                              <p:cond delay="0"/>
                            </p:stCondLst>
                            <p:childTnLst>
                              <p:par>
                                <p:cTn id="172" presetID="4" presetClass="entr" presetSubtype="32" fill="hold" grpId="0" nodeType="clickEffect">
                                  <p:stCondLst>
                                    <p:cond delay="0"/>
                                  </p:stCondLst>
                                  <p:childTnLst>
                                    <p:set>
                                      <p:cBhvr>
                                        <p:cTn id="173" dur="1" fill="hold">
                                          <p:stCondLst>
                                            <p:cond delay="0"/>
                                          </p:stCondLst>
                                        </p:cTn>
                                        <p:tgtEl>
                                          <p:spTgt spid="34840">
                                            <p:txEl>
                                              <p:pRg st="3" end="3"/>
                                            </p:txEl>
                                          </p:spTgt>
                                        </p:tgtEl>
                                        <p:attrNameLst>
                                          <p:attrName>style.visibility</p:attrName>
                                        </p:attrNameLst>
                                      </p:cBhvr>
                                      <p:to>
                                        <p:strVal val="visible"/>
                                      </p:to>
                                    </p:set>
                                    <p:animEffect transition="in" filter="box(out)">
                                      <p:cBhvr>
                                        <p:cTn id="174" dur="500"/>
                                        <p:tgtEl>
                                          <p:spTgt spid="34840">
                                            <p:txEl>
                                              <p:pRg st="3" end="3"/>
                                            </p:txEl>
                                          </p:spTgt>
                                        </p:tgtEl>
                                      </p:cBhvr>
                                    </p:animEffect>
                                  </p:childTnLst>
                                  <p:subTnLst>
                                    <p:audio>
                                      <p:cMediaNode>
                                        <p:cTn display="0" masterRel="sameClick">
                                          <p:stCondLst>
                                            <p:cond evt="begin" delay="0">
                                              <p:tn val="172"/>
                                            </p:cond>
                                          </p:stCondLst>
                                          <p:endCondLst>
                                            <p:cond evt="onStopAudio" delay="0">
                                              <p:tgtEl>
                                                <p:sldTgt/>
                                              </p:tgtEl>
                                            </p:cond>
                                          </p:endCondLst>
                                        </p:cTn>
                                        <p:tgtEl>
                                          <p:sndTgt r:embed="rId4" name="CAMERA.WAV"/>
                                        </p:tgtEl>
                                      </p:cMediaNode>
                                    </p:audio>
                                  </p:subTnLst>
                                </p:cTn>
                              </p:par>
                            </p:childTnLst>
                          </p:cTn>
                        </p:par>
                      </p:childTnLst>
                    </p:cTn>
                  </p:par>
                  <p:par>
                    <p:cTn id="175" fill="hold" nodeType="clickPar">
                      <p:stCondLst>
                        <p:cond delay="indefinite"/>
                      </p:stCondLst>
                      <p:childTnLst>
                        <p:par>
                          <p:cTn id="176" fill="hold" nodeType="withGroup">
                            <p:stCondLst>
                              <p:cond delay="0"/>
                            </p:stCondLst>
                            <p:childTnLst>
                              <p:par>
                                <p:cTn id="177" presetID="4" presetClass="entr" presetSubtype="32" fill="hold" grpId="0" nodeType="clickEffect">
                                  <p:stCondLst>
                                    <p:cond delay="0"/>
                                  </p:stCondLst>
                                  <p:childTnLst>
                                    <p:set>
                                      <p:cBhvr>
                                        <p:cTn id="178" dur="1" fill="hold">
                                          <p:stCondLst>
                                            <p:cond delay="0"/>
                                          </p:stCondLst>
                                        </p:cTn>
                                        <p:tgtEl>
                                          <p:spTgt spid="34840">
                                            <p:txEl>
                                              <p:pRg st="4" end="4"/>
                                            </p:txEl>
                                          </p:spTgt>
                                        </p:tgtEl>
                                        <p:attrNameLst>
                                          <p:attrName>style.visibility</p:attrName>
                                        </p:attrNameLst>
                                      </p:cBhvr>
                                      <p:to>
                                        <p:strVal val="visible"/>
                                      </p:to>
                                    </p:set>
                                    <p:animEffect transition="in" filter="box(out)">
                                      <p:cBhvr>
                                        <p:cTn id="179" dur="500"/>
                                        <p:tgtEl>
                                          <p:spTgt spid="34840">
                                            <p:txEl>
                                              <p:pRg st="4" end="4"/>
                                            </p:txEl>
                                          </p:spTgt>
                                        </p:tgtEl>
                                      </p:cBhvr>
                                    </p:animEffect>
                                  </p:childTnLst>
                                  <p:subTnLst>
                                    <p:audio>
                                      <p:cMediaNode>
                                        <p:cTn display="0" masterRel="sameClick">
                                          <p:stCondLst>
                                            <p:cond evt="begin" delay="0">
                                              <p:tn val="177"/>
                                            </p:cond>
                                          </p:stCondLst>
                                          <p:endCondLst>
                                            <p:cond evt="onStopAudio" delay="0">
                                              <p:tgtEl>
                                                <p:sldTgt/>
                                              </p:tgtEl>
                                            </p:cond>
                                          </p:endCondLst>
                                        </p:cTn>
                                        <p:tgtEl>
                                          <p:sndTgt r:embed="rId4" name="CAMERA.WAV"/>
                                        </p:tgtEl>
                                      </p:cMediaNode>
                                    </p:audio>
                                  </p:sub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ntr" presetSubtype="32" fill="hold" grpId="0" nodeType="clickEffect">
                                  <p:stCondLst>
                                    <p:cond delay="0"/>
                                  </p:stCondLst>
                                  <p:childTnLst>
                                    <p:set>
                                      <p:cBhvr>
                                        <p:cTn id="183" dur="1" fill="hold">
                                          <p:stCondLst>
                                            <p:cond delay="0"/>
                                          </p:stCondLst>
                                        </p:cTn>
                                        <p:tgtEl>
                                          <p:spTgt spid="34840">
                                            <p:txEl>
                                              <p:pRg st="5" end="5"/>
                                            </p:txEl>
                                          </p:spTgt>
                                        </p:tgtEl>
                                        <p:attrNameLst>
                                          <p:attrName>style.visibility</p:attrName>
                                        </p:attrNameLst>
                                      </p:cBhvr>
                                      <p:to>
                                        <p:strVal val="visible"/>
                                      </p:to>
                                    </p:set>
                                    <p:animEffect transition="in" filter="box(out)">
                                      <p:cBhvr>
                                        <p:cTn id="184" dur="500"/>
                                        <p:tgtEl>
                                          <p:spTgt spid="34840">
                                            <p:txEl>
                                              <p:pRg st="5" end="5"/>
                                            </p:txEl>
                                          </p:spTgt>
                                        </p:tgtEl>
                                      </p:cBhvr>
                                    </p:animEffect>
                                  </p:childTnLst>
                                  <p:subTnLst>
                                    <p:audio>
                                      <p:cMediaNode>
                                        <p:cTn display="0" masterRel="sameClick">
                                          <p:stCondLst>
                                            <p:cond evt="begin" delay="0">
                                              <p:tn val="182"/>
                                            </p:cond>
                                          </p:stCondLst>
                                          <p:endCondLst>
                                            <p:cond evt="onStopAudio" delay="0">
                                              <p:tgtEl>
                                                <p:sldTgt/>
                                              </p:tgtEl>
                                            </p:cond>
                                          </p:endCondLst>
                                        </p:cTn>
                                        <p:tgtEl>
                                          <p:sndTgt r:embed="rId4" name="CAMERA.WAV"/>
                                        </p:tgtEl>
                                      </p:cMediaNode>
                                    </p:audio>
                                  </p:sub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grpId="0" nodeType="clickEffect">
                                  <p:stCondLst>
                                    <p:cond delay="0"/>
                                  </p:stCondLst>
                                  <p:childTnLst>
                                    <p:set>
                                      <p:cBhvr>
                                        <p:cTn id="188" dur="1" fill="hold">
                                          <p:stCondLst>
                                            <p:cond delay="0"/>
                                          </p:stCondLst>
                                        </p:cTn>
                                        <p:tgtEl>
                                          <p:spTgt spid="34840">
                                            <p:txEl>
                                              <p:pRg st="6" end="6"/>
                                            </p:txEl>
                                          </p:spTgt>
                                        </p:tgtEl>
                                        <p:attrNameLst>
                                          <p:attrName>style.visibility</p:attrName>
                                        </p:attrNameLst>
                                      </p:cBhvr>
                                      <p:to>
                                        <p:strVal val="visible"/>
                                      </p:to>
                                    </p:set>
                                    <p:animEffect transition="in" filter="box(out)">
                                      <p:cBhvr>
                                        <p:cTn id="189" dur="500"/>
                                        <p:tgtEl>
                                          <p:spTgt spid="34840">
                                            <p:txEl>
                                              <p:pRg st="6" end="6"/>
                                            </p:txEl>
                                          </p:spTgt>
                                        </p:tgtEl>
                                      </p:cBhvr>
                                    </p:animEffect>
                                  </p:childTnLst>
                                  <p:subTnLst>
                                    <p:audio>
                                      <p:cMediaNode>
                                        <p:cTn display="0" masterRel="sameClick">
                                          <p:stCondLst>
                                            <p:cond evt="begin" delay="0">
                                              <p:tn val="187"/>
                                            </p:cond>
                                          </p:stCondLst>
                                          <p:endCondLst>
                                            <p:cond evt="onStopAudio" delay="0">
                                              <p:tgtEl>
                                                <p:sldTgt/>
                                              </p:tgtEl>
                                            </p:cond>
                                          </p:endCondLst>
                                        </p:cTn>
                                        <p:tgtEl>
                                          <p:sndTgt r:embed="rId4" name="CAMERA.WAV"/>
                                        </p:tgtEl>
                                      </p:cMediaNode>
                                    </p:audio>
                                  </p:sub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grpId="0" nodeType="clickEffect">
                                  <p:stCondLst>
                                    <p:cond delay="0"/>
                                  </p:stCondLst>
                                  <p:childTnLst>
                                    <p:set>
                                      <p:cBhvr>
                                        <p:cTn id="193" dur="1" fill="hold">
                                          <p:stCondLst>
                                            <p:cond delay="0"/>
                                          </p:stCondLst>
                                        </p:cTn>
                                        <p:tgtEl>
                                          <p:spTgt spid="34840">
                                            <p:txEl>
                                              <p:pRg st="7" end="7"/>
                                            </p:txEl>
                                          </p:spTgt>
                                        </p:tgtEl>
                                        <p:attrNameLst>
                                          <p:attrName>style.visibility</p:attrName>
                                        </p:attrNameLst>
                                      </p:cBhvr>
                                      <p:to>
                                        <p:strVal val="visible"/>
                                      </p:to>
                                    </p:set>
                                    <p:animEffect transition="in" filter="box(out)">
                                      <p:cBhvr>
                                        <p:cTn id="194" dur="500"/>
                                        <p:tgtEl>
                                          <p:spTgt spid="34840">
                                            <p:txEl>
                                              <p:pRg st="7" end="7"/>
                                            </p:txEl>
                                          </p:spTgt>
                                        </p:tgtEl>
                                      </p:cBhvr>
                                    </p:animEffect>
                                  </p:childTnLst>
                                  <p:subTnLst>
                                    <p:audio>
                                      <p:cMediaNode>
                                        <p:cTn display="0" masterRel="sameClick">
                                          <p:stCondLst>
                                            <p:cond evt="begin" delay="0">
                                              <p:tn val="192"/>
                                            </p:cond>
                                          </p:stCondLst>
                                          <p:endCondLst>
                                            <p:cond evt="onStopAudio" delay="0">
                                              <p:tgtEl>
                                                <p:sldTgt/>
                                              </p:tgtEl>
                                            </p:cond>
                                          </p:endCondLst>
                                        </p:cTn>
                                        <p:tgtEl>
                                          <p:sndTgt r:embed="rId4" name="CAMERA.WAV"/>
                                        </p:tgtEl>
                                      </p:cMediaNode>
                                    </p:audio>
                                  </p:subTnLst>
                                </p:cTn>
                              </p:par>
                            </p:childTnLst>
                          </p:cTn>
                        </p:par>
                      </p:childTnLst>
                    </p:cTn>
                  </p:par>
                  <p:par>
                    <p:cTn id="195" fill="hold" nodeType="clickPar">
                      <p:stCondLst>
                        <p:cond delay="indefinite"/>
                      </p:stCondLst>
                      <p:childTnLst>
                        <p:par>
                          <p:cTn id="196" fill="hold" nodeType="withGroup">
                            <p:stCondLst>
                              <p:cond delay="0"/>
                            </p:stCondLst>
                            <p:childTnLst>
                              <p:par>
                                <p:cTn id="197" presetID="4" presetClass="entr" presetSubtype="32" fill="hold" grpId="0" nodeType="clickEffect">
                                  <p:stCondLst>
                                    <p:cond delay="0"/>
                                  </p:stCondLst>
                                  <p:childTnLst>
                                    <p:set>
                                      <p:cBhvr>
                                        <p:cTn id="198" dur="1" fill="hold">
                                          <p:stCondLst>
                                            <p:cond delay="0"/>
                                          </p:stCondLst>
                                        </p:cTn>
                                        <p:tgtEl>
                                          <p:spTgt spid="34852">
                                            <p:txEl>
                                              <p:pRg st="0" end="0"/>
                                            </p:txEl>
                                          </p:spTgt>
                                        </p:tgtEl>
                                        <p:attrNameLst>
                                          <p:attrName>style.visibility</p:attrName>
                                        </p:attrNameLst>
                                      </p:cBhvr>
                                      <p:to>
                                        <p:strVal val="visible"/>
                                      </p:to>
                                    </p:set>
                                    <p:animEffect transition="in" filter="box(out)">
                                      <p:cBhvr>
                                        <p:cTn id="199" dur="500"/>
                                        <p:tgtEl>
                                          <p:spTgt spid="34852">
                                            <p:txEl>
                                              <p:pRg st="0" end="0"/>
                                            </p:txEl>
                                          </p:spTgt>
                                        </p:tgtEl>
                                      </p:cBhvr>
                                    </p:animEffect>
                                  </p:childTnLst>
                                  <p:subTnLst>
                                    <p:audio>
                                      <p:cMediaNode>
                                        <p:cTn display="0" masterRel="sameClick">
                                          <p:stCondLst>
                                            <p:cond evt="begin" delay="0">
                                              <p:tn val="197"/>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38" grpId="0" build="p" autoUpdateAnimBg="0"/>
      <p:bldP spid="34839" grpId="0" build="p" autoUpdateAnimBg="0"/>
      <p:bldP spid="34840" grpId="0" build="p" autoUpdateAnimBg="0"/>
      <p:bldP spid="34844" grpId="0" build="p" autoUpdateAnimBg="0"/>
      <p:bldP spid="34845" grpId="0" build="p" autoUpdateAnimBg="0"/>
      <p:bldP spid="34846" grpId="0" build="p" autoUpdateAnimBg="0"/>
      <p:bldP spid="34847" grpId="0" build="p" autoUpdateAnimBg="0"/>
      <p:bldP spid="34848" grpId="0" build="p" autoUpdateAnimBg="0"/>
      <p:bldP spid="34849" grpId="0" build="p" autoUpdateAnimBg="0"/>
      <p:bldP spid="34850" grpId="0" build="p" autoUpdateAnimBg="0"/>
      <p:bldP spid="34851" grpId="0" build="p" autoUpdateAnimBg="0"/>
      <p:bldP spid="34852" grpId="0" build="p" autoUpdateAnimBg="0"/>
      <p:bldP spid="34853" grpId="0" build="p" autoUpdateAnimBg="0"/>
      <p:bldP spid="34854" grpId="0" build="p" autoUpdateAnimBg="0"/>
      <p:bldP spid="34855" grpId="0" build="p" autoUpdateAnimBg="0"/>
      <p:bldP spid="34856" grpId="0" build="p" autoUpdateAnimBg="0"/>
      <p:bldP spid="34857" grpId="0" build="p" autoUpdateAnimBg="0"/>
      <p:bldP spid="34858" grpId="0" build="p" autoUpdateAnimBg="0"/>
      <p:bldP spid="34859" grpId="0" build="p" autoUpdateAnimBg="0"/>
      <p:bldP spid="34860" grpId="0" build="p" autoUpdateAnimBg="0"/>
      <p:bldP spid="34861" grpId="0" build="p" autoUpdateAnimBg="0"/>
      <p:bldP spid="34862" grpId="0" build="p" autoUpdateAnimBg="0"/>
      <p:bldP spid="34863" grpId="0" build="p" autoUpdateAnimBg="0"/>
      <p:bldP spid="34864" grpId="0" build="p" autoUpdateAnimBg="0"/>
      <p:bldP spid="34865" grpId="0" build="p"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626225" y="1160389"/>
            <a:ext cx="5884944" cy="97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25000"/>
              </a:lnSpc>
              <a:defRPr/>
            </a:pPr>
            <a:r>
              <a:rPr kumimoji="1" lang="zh-CN" altLang="en-US" dirty="0">
                <a:solidFill>
                  <a:srgbClr val="FF0000"/>
                </a:solidFill>
                <a:latin typeface="微软雅黑" panose="020B0503020204020204" pitchFamily="34" charset="-122"/>
                <a:ea typeface="微软雅黑" panose="020B0503020204020204" pitchFamily="34" charset="-122"/>
              </a:rPr>
              <a:t>例题</a:t>
            </a:r>
            <a:r>
              <a:rPr kumimoji="1" lang="en-US" altLang="zh-CN" dirty="0">
                <a:solidFill>
                  <a:srgbClr val="0070C0"/>
                </a:solidFill>
                <a:latin typeface="微软雅黑" panose="020B0503020204020204" pitchFamily="34" charset="-122"/>
                <a:ea typeface="微软雅黑" panose="020B0503020204020204" pitchFamily="34" charset="-122"/>
              </a:rPr>
              <a:t>:  </a:t>
            </a:r>
            <a:r>
              <a:rPr kumimoji="1" lang="zh-CN" altLang="en-US" dirty="0">
                <a:solidFill>
                  <a:srgbClr val="0070C0"/>
                </a:solidFill>
                <a:latin typeface="微软雅黑" panose="020B0503020204020204" pitchFamily="34" charset="-122"/>
                <a:ea typeface="微软雅黑" panose="020B0503020204020204" pitchFamily="34" charset="-122"/>
              </a:rPr>
              <a:t>关键字集合 </a:t>
            </a:r>
          </a:p>
          <a:p>
            <a:pPr defTabSz="914400">
              <a:lnSpc>
                <a:spcPct val="125000"/>
              </a:lnSpc>
              <a:defRPr/>
            </a:pPr>
            <a:r>
              <a:rPr kumimoji="1" lang="zh-CN" altLang="en-US" dirty="0">
                <a:solidFill>
                  <a:srgbClr val="0070C0"/>
                </a:solidFill>
                <a:latin typeface="微软雅黑" panose="020B0503020204020204" pitchFamily="34" charset="-122"/>
                <a:ea typeface="微软雅黑" panose="020B0503020204020204" pitchFamily="34" charset="-122"/>
              </a:rPr>
              <a:t>        </a:t>
            </a:r>
            <a:r>
              <a:rPr kumimoji="1" lang="en-US" altLang="zh-CN" dirty="0">
                <a:solidFill>
                  <a:srgbClr val="0070C0"/>
                </a:solidFill>
                <a:latin typeface="微软雅黑" panose="020B0503020204020204" pitchFamily="34" charset="-122"/>
                <a:ea typeface="微软雅黑" panose="020B0503020204020204" pitchFamily="34" charset="-122"/>
              </a:rPr>
              <a:t>{ 19, 01, 23, 14, 55, 68, 11, 82, 36 }</a:t>
            </a:r>
          </a:p>
        </p:txBody>
      </p:sp>
      <p:sp>
        <p:nvSpPr>
          <p:cNvPr id="4" name="Text Box 3"/>
          <p:cNvSpPr txBox="1">
            <a:spLocks noChangeArrowheads="1"/>
          </p:cNvSpPr>
          <p:nvPr/>
        </p:nvSpPr>
        <p:spPr bwMode="auto">
          <a:xfrm>
            <a:off x="1752600" y="2261777"/>
            <a:ext cx="7215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dirty="0">
                <a:solidFill>
                  <a:srgbClr val="0070C0"/>
                </a:solidFill>
                <a:latin typeface="微软雅黑" panose="020B0503020204020204" pitchFamily="34" charset="-122"/>
                <a:ea typeface="微软雅黑" panose="020B0503020204020204" pitchFamily="34" charset="-122"/>
              </a:rPr>
              <a:t>设定哈希函数 </a:t>
            </a:r>
            <a:r>
              <a:rPr kumimoji="1" lang="en-US" altLang="zh-CN" dirty="0">
                <a:solidFill>
                  <a:srgbClr val="0070C0"/>
                </a:solidFill>
                <a:latin typeface="微软雅黑" panose="020B0503020204020204" pitchFamily="34" charset="-122"/>
                <a:ea typeface="微软雅黑" panose="020B0503020204020204" pitchFamily="34" charset="-122"/>
              </a:rPr>
              <a:t>H(key) = key MOD 11 ( </a:t>
            </a:r>
            <a:r>
              <a:rPr kumimoji="1" lang="zh-CN" altLang="en-US" dirty="0">
                <a:solidFill>
                  <a:srgbClr val="0070C0"/>
                </a:solidFill>
                <a:latin typeface="微软雅黑" panose="020B0503020204020204" pitchFamily="34" charset="-122"/>
                <a:ea typeface="微软雅黑" panose="020B0503020204020204" pitchFamily="34" charset="-122"/>
              </a:rPr>
              <a:t>表长</a:t>
            </a:r>
            <a:r>
              <a:rPr kumimoji="1" lang="en-US" altLang="zh-CN" dirty="0">
                <a:solidFill>
                  <a:srgbClr val="0070C0"/>
                </a:solidFill>
                <a:latin typeface="微软雅黑" panose="020B0503020204020204" pitchFamily="34" charset="-122"/>
                <a:ea typeface="微软雅黑" panose="020B0503020204020204" pitchFamily="34" charset="-122"/>
              </a:rPr>
              <a:t>=11 )</a:t>
            </a:r>
          </a:p>
        </p:txBody>
      </p:sp>
      <p:graphicFrame>
        <p:nvGraphicFramePr>
          <p:cNvPr id="5" name="Object 4"/>
          <p:cNvGraphicFramePr>
            <a:graphicFrameLocks noChangeAspect="1"/>
          </p:cNvGraphicFramePr>
          <p:nvPr>
            <p:extLst/>
          </p:nvPr>
        </p:nvGraphicFramePr>
        <p:xfrm>
          <a:off x="2188548" y="3524520"/>
          <a:ext cx="6029325" cy="742950"/>
        </p:xfrm>
        <a:graphic>
          <a:graphicData uri="http://schemas.openxmlformats.org/presentationml/2006/ole">
            <mc:AlternateContent xmlns:mc="http://schemas.openxmlformats.org/markup-compatibility/2006">
              <mc:Choice xmlns:v="urn:schemas-microsoft-com:vml" Requires="v">
                <p:oleObj spid="_x0000_s73799" name="文档" r:id="rId4" imgW="6001560" imgH="749520" progId="Word.Document.8">
                  <p:embed/>
                </p:oleObj>
              </mc:Choice>
              <mc:Fallback>
                <p:oleObj name="文档" r:id="rId4" imgW="6001560" imgH="7495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8548" y="3524520"/>
                        <a:ext cx="60293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6"/>
          <p:cNvSpPr txBox="1">
            <a:spLocks noChangeArrowheads="1"/>
          </p:cNvSpPr>
          <p:nvPr/>
        </p:nvSpPr>
        <p:spPr bwMode="auto">
          <a:xfrm>
            <a:off x="6589099"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19</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7" name="Text Box 7"/>
          <p:cNvSpPr txBox="1">
            <a:spLocks noChangeArrowheads="1"/>
          </p:cNvSpPr>
          <p:nvPr/>
        </p:nvSpPr>
        <p:spPr bwMode="auto">
          <a:xfrm>
            <a:off x="2760049"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01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8" name="Text Box 8"/>
          <p:cNvSpPr txBox="1">
            <a:spLocks noChangeArrowheads="1"/>
          </p:cNvSpPr>
          <p:nvPr/>
        </p:nvSpPr>
        <p:spPr bwMode="auto">
          <a:xfrm>
            <a:off x="334583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3333FF"/>
                </a:solidFill>
                <a:latin typeface="微软雅黑" panose="020B0503020204020204" pitchFamily="34" charset="-122"/>
                <a:ea typeface="微软雅黑" panose="020B0503020204020204" pitchFamily="34" charset="-122"/>
              </a:rPr>
              <a:t>23</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9" name="Text Box 9"/>
          <p:cNvSpPr txBox="1">
            <a:spLocks noChangeArrowheads="1"/>
          </p:cNvSpPr>
          <p:nvPr/>
        </p:nvSpPr>
        <p:spPr bwMode="auto">
          <a:xfrm>
            <a:off x="38601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14</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0" name="Text Box 10"/>
          <p:cNvSpPr txBox="1">
            <a:spLocks noChangeArrowheads="1"/>
          </p:cNvSpPr>
          <p:nvPr/>
        </p:nvSpPr>
        <p:spPr bwMode="auto">
          <a:xfrm>
            <a:off x="22599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55</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1" name="Text Box 11"/>
          <p:cNvSpPr txBox="1">
            <a:spLocks noChangeArrowheads="1"/>
          </p:cNvSpPr>
          <p:nvPr/>
        </p:nvSpPr>
        <p:spPr bwMode="auto">
          <a:xfrm>
            <a:off x="4417399"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FF"/>
                </a:solidFill>
                <a:latin typeface="微软雅黑" panose="020B0503020204020204" pitchFamily="34" charset="-122"/>
                <a:ea typeface="微软雅黑" panose="020B0503020204020204" pitchFamily="34" charset="-122"/>
              </a:rPr>
              <a:t>68</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2" name="Rectangle 17"/>
          <p:cNvSpPr>
            <a:spLocks noChangeArrowheads="1"/>
          </p:cNvSpPr>
          <p:nvPr/>
        </p:nvSpPr>
        <p:spPr bwMode="auto">
          <a:xfrm>
            <a:off x="1902799" y="3013742"/>
            <a:ext cx="397737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dirty="0">
                <a:solidFill>
                  <a:prstClr val="black"/>
                </a:solidFill>
                <a:latin typeface="微软雅黑" panose="020B0503020204020204" pitchFamily="34" charset="-122"/>
                <a:ea typeface="微软雅黑" panose="020B0503020204020204" pitchFamily="34" charset="-122"/>
              </a:rPr>
              <a:t>若采用</a:t>
            </a:r>
            <a:r>
              <a:rPr kumimoji="1" lang="zh-CN" altLang="en-US" sz="2100" dirty="0">
                <a:solidFill>
                  <a:srgbClr val="0070C0"/>
                </a:solidFill>
                <a:latin typeface="微软雅黑" panose="020B0503020204020204" pitchFamily="34" charset="-122"/>
                <a:ea typeface="微软雅黑" panose="020B0503020204020204" pitchFamily="34" charset="-122"/>
              </a:rPr>
              <a:t>线性探测再散列</a:t>
            </a:r>
            <a:r>
              <a:rPr kumimoji="1" lang="zh-CN" altLang="en-US" sz="2100" dirty="0">
                <a:solidFill>
                  <a:prstClr val="black"/>
                </a:solidFill>
                <a:latin typeface="微软雅黑" panose="020B0503020204020204" pitchFamily="34" charset="-122"/>
                <a:ea typeface="微软雅黑" panose="020B0503020204020204" pitchFamily="34" charset="-122"/>
              </a:rPr>
              <a:t>处理冲突</a:t>
            </a:r>
          </a:p>
        </p:txBody>
      </p:sp>
      <p:sp>
        <p:nvSpPr>
          <p:cNvPr id="13" name="Text Box 19"/>
          <p:cNvSpPr txBox="1">
            <a:spLocks noChangeArrowheads="1"/>
          </p:cNvSpPr>
          <p:nvPr/>
        </p:nvSpPr>
        <p:spPr bwMode="auto">
          <a:xfrm>
            <a:off x="494603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006600"/>
                </a:solidFill>
                <a:latin typeface="微软雅黑" panose="020B0503020204020204" pitchFamily="34" charset="-122"/>
                <a:ea typeface="微软雅黑" panose="020B0503020204020204" pitchFamily="34" charset="-122"/>
              </a:rPr>
              <a:t>11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4" name="Text Box 20"/>
          <p:cNvSpPr txBox="1">
            <a:spLocks noChangeArrowheads="1"/>
          </p:cNvSpPr>
          <p:nvPr/>
        </p:nvSpPr>
        <p:spPr bwMode="auto">
          <a:xfrm>
            <a:off x="54603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3333FF"/>
                </a:solidFill>
                <a:latin typeface="微软雅黑" panose="020B0503020204020204" pitchFamily="34" charset="-122"/>
                <a:ea typeface="微软雅黑" panose="020B0503020204020204" pitchFamily="34" charset="-122"/>
              </a:rPr>
              <a:t>82</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5" name="Text Box 21"/>
          <p:cNvSpPr txBox="1">
            <a:spLocks noChangeArrowheads="1"/>
          </p:cNvSpPr>
          <p:nvPr/>
        </p:nvSpPr>
        <p:spPr bwMode="auto">
          <a:xfrm>
            <a:off x="60318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00"/>
                </a:solidFill>
                <a:latin typeface="微软雅黑" panose="020B0503020204020204" pitchFamily="34" charset="-122"/>
                <a:ea typeface="微软雅黑" panose="020B0503020204020204" pitchFamily="34" charset="-122"/>
              </a:rPr>
              <a:t>36</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6" name="Text Box 26"/>
          <p:cNvSpPr txBox="1">
            <a:spLocks noChangeArrowheads="1"/>
          </p:cNvSpPr>
          <p:nvPr/>
        </p:nvSpPr>
        <p:spPr bwMode="auto">
          <a:xfrm>
            <a:off x="2317136" y="4088877"/>
            <a:ext cx="47740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dirty="0">
                <a:solidFill>
                  <a:srgbClr val="A50021"/>
                </a:solidFill>
                <a:latin typeface="微软雅黑" panose="020B0503020204020204" pitchFamily="34" charset="-122"/>
                <a:ea typeface="微软雅黑" panose="020B0503020204020204" pitchFamily="34" charset="-122"/>
              </a:rPr>
              <a:t>1      1      2      1      3       6      2      5      1</a:t>
            </a:r>
            <a:endParaRPr kumimoji="1" lang="en-US" altLang="zh-CN" sz="1800" dirty="0">
              <a:solidFill>
                <a:prstClr val="black"/>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895254" y="4948989"/>
            <a:ext cx="4615915" cy="861774"/>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defPPr>
              <a:defRPr lang="zh-CN"/>
            </a:defPPr>
            <a:lvl1pPr>
              <a:spcBef>
                <a:spcPct val="50000"/>
              </a:spcBef>
              <a:defRPr sz="1600">
                <a:latin typeface="微软雅黑" panose="020B0503020204020204" pitchFamily="34" charset="-122"/>
                <a:ea typeface="微软雅黑" panose="020B0503020204020204" pitchFamily="34" charset="-122"/>
              </a:defRPr>
            </a:lvl1pPr>
            <a:lvl2pPr lvl="1">
              <a:defRPr sz="1600" b="1">
                <a:latin typeface="微软雅黑" panose="020B0503020204020204" pitchFamily="34" charset="-122"/>
                <a:ea typeface="微软雅黑" panose="020B0503020204020204" pitchFamily="34" charset="-122"/>
              </a:defRPr>
            </a:lvl2pPr>
          </a:lstStyle>
          <a:p>
            <a:pPr algn="ctr" defTabSz="914400">
              <a:defRPr/>
            </a:pPr>
            <a:r>
              <a:rPr lang="zh-CN" altLang="en-US" sz="2000" dirty="0">
                <a:solidFill>
                  <a:prstClr val="black"/>
                </a:solidFill>
              </a:rPr>
              <a:t>请求出解决冲突的查找成功的</a:t>
            </a:r>
            <a:r>
              <a:rPr lang="en-US" altLang="zh-CN" sz="2000" dirty="0">
                <a:solidFill>
                  <a:prstClr val="black"/>
                </a:solidFill>
              </a:rPr>
              <a:t>ASL</a:t>
            </a:r>
          </a:p>
          <a:p>
            <a:pPr algn="ctr" defTabSz="914400">
              <a:defRPr/>
            </a:pPr>
            <a:r>
              <a:rPr lang="zh-CN" altLang="en-US" sz="2000" dirty="0">
                <a:solidFill>
                  <a:prstClr val="black"/>
                </a:solidFill>
              </a:rPr>
              <a:t>和查找失败的</a:t>
            </a:r>
            <a:r>
              <a:rPr lang="en-US" altLang="zh-CN" sz="2000" dirty="0">
                <a:solidFill>
                  <a:prstClr val="black"/>
                </a:solidFill>
              </a:rPr>
              <a:t>ASL</a:t>
            </a:r>
            <a:endParaRPr lang="zh-CN" altLang="en-US" sz="2000" dirty="0">
              <a:solidFill>
                <a:prstClr val="black"/>
              </a:solidFill>
            </a:endParaRPr>
          </a:p>
        </p:txBody>
      </p:sp>
    </p:spTree>
    <p:extLst>
      <p:ext uri="{BB962C8B-B14F-4D97-AF65-F5344CB8AC3E}">
        <p14:creationId xmlns:p14="http://schemas.microsoft.com/office/powerpoint/2010/main" val="296982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up)">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up)">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p:cTn id="77" dur="500" fill="hold"/>
                                        <p:tgtEl>
                                          <p:spTgt spid="17"/>
                                        </p:tgtEl>
                                        <p:attrNameLst>
                                          <p:attrName>ppt_w</p:attrName>
                                        </p:attrNameLst>
                                      </p:cBhvr>
                                      <p:tavLst>
                                        <p:tav tm="0">
                                          <p:val>
                                            <p:fltVal val="0"/>
                                          </p:val>
                                        </p:tav>
                                        <p:tav tm="100000">
                                          <p:val>
                                            <p:strVal val="#ppt_w"/>
                                          </p:val>
                                        </p:tav>
                                      </p:tavLst>
                                    </p:anim>
                                    <p:anim calcmode="lin" valueType="num">
                                      <p:cBhvr>
                                        <p:cTn id="78" dur="500" fill="hold"/>
                                        <p:tgtEl>
                                          <p:spTgt spid="17"/>
                                        </p:tgtEl>
                                        <p:attrNameLst>
                                          <p:attrName>ppt_h</p:attrName>
                                        </p:attrNameLst>
                                      </p:cBhvr>
                                      <p:tavLst>
                                        <p:tav tm="0">
                                          <p:val>
                                            <p:fltVal val="0"/>
                                          </p:val>
                                        </p:tav>
                                        <p:tav tm="100000">
                                          <p:val>
                                            <p:strVal val="#ppt_h"/>
                                          </p:val>
                                        </p:tav>
                                      </p:tavLst>
                                    </p:anim>
                                    <p:animEffect transition="in" filter="fade">
                                      <p:cBhvr>
                                        <p:cTn id="7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626225" y="1160389"/>
            <a:ext cx="5884944" cy="97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25000"/>
              </a:lnSpc>
              <a:defRPr/>
            </a:pPr>
            <a:r>
              <a:rPr kumimoji="1" lang="zh-CN" altLang="en-US" dirty="0">
                <a:solidFill>
                  <a:srgbClr val="FF0000"/>
                </a:solidFill>
                <a:latin typeface="微软雅黑" panose="020B0503020204020204" pitchFamily="34" charset="-122"/>
                <a:ea typeface="微软雅黑" panose="020B0503020204020204" pitchFamily="34" charset="-122"/>
              </a:rPr>
              <a:t>例题</a:t>
            </a:r>
            <a:r>
              <a:rPr kumimoji="1" lang="en-US" altLang="zh-CN" dirty="0">
                <a:solidFill>
                  <a:srgbClr val="0070C0"/>
                </a:solidFill>
                <a:latin typeface="微软雅黑" panose="020B0503020204020204" pitchFamily="34" charset="-122"/>
                <a:ea typeface="微软雅黑" panose="020B0503020204020204" pitchFamily="34" charset="-122"/>
              </a:rPr>
              <a:t>:  </a:t>
            </a:r>
            <a:r>
              <a:rPr kumimoji="1" lang="zh-CN" altLang="en-US" dirty="0">
                <a:solidFill>
                  <a:srgbClr val="0070C0"/>
                </a:solidFill>
                <a:latin typeface="微软雅黑" panose="020B0503020204020204" pitchFamily="34" charset="-122"/>
                <a:ea typeface="微软雅黑" panose="020B0503020204020204" pitchFamily="34" charset="-122"/>
              </a:rPr>
              <a:t>关键字集合 </a:t>
            </a:r>
          </a:p>
          <a:p>
            <a:pPr defTabSz="914400">
              <a:lnSpc>
                <a:spcPct val="125000"/>
              </a:lnSpc>
              <a:defRPr/>
            </a:pPr>
            <a:r>
              <a:rPr kumimoji="1" lang="zh-CN" altLang="en-US" dirty="0">
                <a:solidFill>
                  <a:srgbClr val="0070C0"/>
                </a:solidFill>
                <a:latin typeface="微软雅黑" panose="020B0503020204020204" pitchFamily="34" charset="-122"/>
                <a:ea typeface="微软雅黑" panose="020B0503020204020204" pitchFamily="34" charset="-122"/>
              </a:rPr>
              <a:t>        </a:t>
            </a:r>
            <a:r>
              <a:rPr kumimoji="1" lang="en-US" altLang="zh-CN" dirty="0">
                <a:solidFill>
                  <a:srgbClr val="0070C0"/>
                </a:solidFill>
                <a:latin typeface="微软雅黑" panose="020B0503020204020204" pitchFamily="34" charset="-122"/>
                <a:ea typeface="微软雅黑" panose="020B0503020204020204" pitchFamily="34" charset="-122"/>
              </a:rPr>
              <a:t>{ 19, 01, 23, 14, 55, 68, 11, 82, 36 }</a:t>
            </a:r>
          </a:p>
        </p:txBody>
      </p:sp>
      <p:sp>
        <p:nvSpPr>
          <p:cNvPr id="3" name="Text Box 3"/>
          <p:cNvSpPr txBox="1">
            <a:spLocks noChangeArrowheads="1"/>
          </p:cNvSpPr>
          <p:nvPr/>
        </p:nvSpPr>
        <p:spPr bwMode="auto">
          <a:xfrm>
            <a:off x="1752600" y="2261777"/>
            <a:ext cx="7215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dirty="0">
                <a:solidFill>
                  <a:srgbClr val="0070C0"/>
                </a:solidFill>
                <a:latin typeface="微软雅黑" panose="020B0503020204020204" pitchFamily="34" charset="-122"/>
                <a:ea typeface="微软雅黑" panose="020B0503020204020204" pitchFamily="34" charset="-122"/>
              </a:rPr>
              <a:t>设定哈希函数 </a:t>
            </a:r>
            <a:r>
              <a:rPr kumimoji="1" lang="en-US" altLang="zh-CN" dirty="0">
                <a:solidFill>
                  <a:srgbClr val="0070C0"/>
                </a:solidFill>
                <a:latin typeface="微软雅黑" panose="020B0503020204020204" pitchFamily="34" charset="-122"/>
                <a:ea typeface="微软雅黑" panose="020B0503020204020204" pitchFamily="34" charset="-122"/>
              </a:rPr>
              <a:t>H(key) = key MOD 11 ( </a:t>
            </a:r>
            <a:r>
              <a:rPr kumimoji="1" lang="zh-CN" altLang="en-US" dirty="0">
                <a:solidFill>
                  <a:srgbClr val="0070C0"/>
                </a:solidFill>
                <a:latin typeface="微软雅黑" panose="020B0503020204020204" pitchFamily="34" charset="-122"/>
                <a:ea typeface="微软雅黑" panose="020B0503020204020204" pitchFamily="34" charset="-122"/>
              </a:rPr>
              <a:t>表长</a:t>
            </a:r>
            <a:r>
              <a:rPr kumimoji="1" lang="en-US" altLang="zh-CN" dirty="0">
                <a:solidFill>
                  <a:srgbClr val="0070C0"/>
                </a:solidFill>
                <a:latin typeface="微软雅黑" panose="020B0503020204020204" pitchFamily="34" charset="-122"/>
                <a:ea typeface="微软雅黑" panose="020B0503020204020204" pitchFamily="34" charset="-122"/>
              </a:rPr>
              <a:t>=11 )</a:t>
            </a:r>
          </a:p>
        </p:txBody>
      </p:sp>
      <p:graphicFrame>
        <p:nvGraphicFramePr>
          <p:cNvPr id="4" name="Object 4"/>
          <p:cNvGraphicFramePr>
            <a:graphicFrameLocks noChangeAspect="1"/>
          </p:cNvGraphicFramePr>
          <p:nvPr>
            <p:extLst/>
          </p:nvPr>
        </p:nvGraphicFramePr>
        <p:xfrm>
          <a:off x="2188548" y="3524520"/>
          <a:ext cx="6029325" cy="742950"/>
        </p:xfrm>
        <a:graphic>
          <a:graphicData uri="http://schemas.openxmlformats.org/presentationml/2006/ole">
            <mc:AlternateContent xmlns:mc="http://schemas.openxmlformats.org/markup-compatibility/2006">
              <mc:Choice xmlns:v="urn:schemas-microsoft-com:vml" Requires="v">
                <p:oleObj spid="_x0000_s74823" name="文档" r:id="rId4" imgW="6001560" imgH="749520" progId="Word.Document.8">
                  <p:embed/>
                </p:oleObj>
              </mc:Choice>
              <mc:Fallback>
                <p:oleObj name="文档" r:id="rId4" imgW="6001560" imgH="7495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8548" y="3524520"/>
                        <a:ext cx="60293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6"/>
          <p:cNvSpPr txBox="1">
            <a:spLocks noChangeArrowheads="1"/>
          </p:cNvSpPr>
          <p:nvPr/>
        </p:nvSpPr>
        <p:spPr bwMode="auto">
          <a:xfrm>
            <a:off x="6589099"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19</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6" name="Text Box 7"/>
          <p:cNvSpPr txBox="1">
            <a:spLocks noChangeArrowheads="1"/>
          </p:cNvSpPr>
          <p:nvPr/>
        </p:nvSpPr>
        <p:spPr bwMode="auto">
          <a:xfrm>
            <a:off x="2760049"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01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7" name="Text Box 8"/>
          <p:cNvSpPr txBox="1">
            <a:spLocks noChangeArrowheads="1"/>
          </p:cNvSpPr>
          <p:nvPr/>
        </p:nvSpPr>
        <p:spPr bwMode="auto">
          <a:xfrm>
            <a:off x="334583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3333FF"/>
                </a:solidFill>
                <a:latin typeface="微软雅黑" panose="020B0503020204020204" pitchFamily="34" charset="-122"/>
                <a:ea typeface="微软雅黑" panose="020B0503020204020204" pitchFamily="34" charset="-122"/>
              </a:rPr>
              <a:t>23</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8" name="Text Box 9"/>
          <p:cNvSpPr txBox="1">
            <a:spLocks noChangeArrowheads="1"/>
          </p:cNvSpPr>
          <p:nvPr/>
        </p:nvSpPr>
        <p:spPr bwMode="auto">
          <a:xfrm>
            <a:off x="38601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14</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22599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55</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0" name="Text Box 11"/>
          <p:cNvSpPr txBox="1">
            <a:spLocks noChangeArrowheads="1"/>
          </p:cNvSpPr>
          <p:nvPr/>
        </p:nvSpPr>
        <p:spPr bwMode="auto">
          <a:xfrm>
            <a:off x="4417399"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FF"/>
                </a:solidFill>
                <a:latin typeface="微软雅黑" panose="020B0503020204020204" pitchFamily="34" charset="-122"/>
                <a:ea typeface="微软雅黑" panose="020B0503020204020204" pitchFamily="34" charset="-122"/>
              </a:rPr>
              <a:t>68</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1" name="Rectangle 17"/>
          <p:cNvSpPr>
            <a:spLocks noChangeArrowheads="1"/>
          </p:cNvSpPr>
          <p:nvPr/>
        </p:nvSpPr>
        <p:spPr bwMode="auto">
          <a:xfrm>
            <a:off x="1902799" y="3013742"/>
            <a:ext cx="397737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dirty="0">
                <a:solidFill>
                  <a:prstClr val="black"/>
                </a:solidFill>
                <a:latin typeface="微软雅黑" panose="020B0503020204020204" pitchFamily="34" charset="-122"/>
                <a:ea typeface="微软雅黑" panose="020B0503020204020204" pitchFamily="34" charset="-122"/>
              </a:rPr>
              <a:t>若采用</a:t>
            </a:r>
            <a:r>
              <a:rPr kumimoji="1" lang="zh-CN" altLang="en-US" sz="2100" dirty="0">
                <a:solidFill>
                  <a:srgbClr val="0070C0"/>
                </a:solidFill>
                <a:latin typeface="微软雅黑" panose="020B0503020204020204" pitchFamily="34" charset="-122"/>
                <a:ea typeface="微软雅黑" panose="020B0503020204020204" pitchFamily="34" charset="-122"/>
              </a:rPr>
              <a:t>线性探测再散列</a:t>
            </a:r>
            <a:r>
              <a:rPr kumimoji="1" lang="zh-CN" altLang="en-US" sz="2100" dirty="0">
                <a:solidFill>
                  <a:prstClr val="black"/>
                </a:solidFill>
                <a:latin typeface="微软雅黑" panose="020B0503020204020204" pitchFamily="34" charset="-122"/>
                <a:ea typeface="微软雅黑" panose="020B0503020204020204" pitchFamily="34" charset="-122"/>
              </a:rPr>
              <a:t>处理冲突</a:t>
            </a:r>
          </a:p>
        </p:txBody>
      </p:sp>
      <p:sp>
        <p:nvSpPr>
          <p:cNvPr id="12" name="Text Box 19"/>
          <p:cNvSpPr txBox="1">
            <a:spLocks noChangeArrowheads="1"/>
          </p:cNvSpPr>
          <p:nvPr/>
        </p:nvSpPr>
        <p:spPr bwMode="auto">
          <a:xfrm>
            <a:off x="494603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006600"/>
                </a:solidFill>
                <a:latin typeface="微软雅黑" panose="020B0503020204020204" pitchFamily="34" charset="-122"/>
                <a:ea typeface="微软雅黑" panose="020B0503020204020204" pitchFamily="34" charset="-122"/>
              </a:rPr>
              <a:t>11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3" name="Text Box 20"/>
          <p:cNvSpPr txBox="1">
            <a:spLocks noChangeArrowheads="1"/>
          </p:cNvSpPr>
          <p:nvPr/>
        </p:nvSpPr>
        <p:spPr bwMode="auto">
          <a:xfrm>
            <a:off x="54603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3333FF"/>
                </a:solidFill>
                <a:latin typeface="微软雅黑" panose="020B0503020204020204" pitchFamily="34" charset="-122"/>
                <a:ea typeface="微软雅黑" panose="020B0503020204020204" pitchFamily="34" charset="-122"/>
              </a:rPr>
              <a:t>82</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4" name="Text Box 21"/>
          <p:cNvSpPr txBox="1">
            <a:spLocks noChangeArrowheads="1"/>
          </p:cNvSpPr>
          <p:nvPr/>
        </p:nvSpPr>
        <p:spPr bwMode="auto">
          <a:xfrm>
            <a:off x="60318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00"/>
                </a:solidFill>
                <a:latin typeface="微软雅黑" panose="020B0503020204020204" pitchFamily="34" charset="-122"/>
                <a:ea typeface="微软雅黑" panose="020B0503020204020204" pitchFamily="34" charset="-122"/>
              </a:rPr>
              <a:t>36</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5" name="Text Box 26"/>
          <p:cNvSpPr txBox="1">
            <a:spLocks noChangeArrowheads="1"/>
          </p:cNvSpPr>
          <p:nvPr/>
        </p:nvSpPr>
        <p:spPr bwMode="auto">
          <a:xfrm>
            <a:off x="2317136" y="4088877"/>
            <a:ext cx="47740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dirty="0">
                <a:solidFill>
                  <a:srgbClr val="A50021"/>
                </a:solidFill>
                <a:latin typeface="微软雅黑" panose="020B0503020204020204" pitchFamily="34" charset="-122"/>
                <a:ea typeface="微软雅黑" panose="020B0503020204020204" pitchFamily="34" charset="-122"/>
              </a:rPr>
              <a:t>1      1      2      1      3       6      2      5      1</a:t>
            </a:r>
            <a:endParaRPr kumimoji="1" lang="en-US" altLang="zh-CN" sz="1800" dirty="0">
              <a:solidFill>
                <a:prstClr val="black"/>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259986" y="5159715"/>
            <a:ext cx="6779896" cy="461665"/>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defPPr>
              <a:defRPr lang="zh-CN"/>
            </a:defPPr>
            <a:lvl1pPr>
              <a:spcBef>
                <a:spcPct val="50000"/>
              </a:spcBef>
              <a:defRPr sz="1600">
                <a:latin typeface="微软雅黑" panose="020B0503020204020204" pitchFamily="34" charset="-122"/>
                <a:ea typeface="微软雅黑" panose="020B0503020204020204" pitchFamily="34" charset="-122"/>
              </a:defRPr>
            </a:lvl1pPr>
            <a:lvl2pPr lvl="1">
              <a:defRPr sz="1600" b="1">
                <a:latin typeface="微软雅黑" panose="020B0503020204020204" pitchFamily="34" charset="-122"/>
                <a:ea typeface="微软雅黑" panose="020B0503020204020204" pitchFamily="34" charset="-122"/>
              </a:defRPr>
            </a:lvl2pPr>
          </a:lstStyle>
          <a:p>
            <a:pPr algn="ctr" defTabSz="914400">
              <a:defRPr/>
            </a:pPr>
            <a:r>
              <a:rPr lang="en-US" altLang="zh-CN" sz="2400">
                <a:solidFill>
                  <a:prstClr val="black"/>
                </a:solidFill>
              </a:rPr>
              <a:t>ASL(</a:t>
            </a:r>
            <a:r>
              <a:rPr lang="zh-CN" altLang="en-US" sz="2400">
                <a:solidFill>
                  <a:prstClr val="black"/>
                </a:solidFill>
              </a:rPr>
              <a:t>成功</a:t>
            </a:r>
            <a:r>
              <a:rPr lang="en-US" altLang="zh-CN" sz="2400">
                <a:solidFill>
                  <a:prstClr val="black"/>
                </a:solidFill>
              </a:rPr>
              <a:t>)=(1+1+2+1+3+6+2+5+1)/9=22/9</a:t>
            </a:r>
            <a:endParaRPr lang="en-US" altLang="zh-CN" sz="2400" dirty="0">
              <a:solidFill>
                <a:prstClr val="black"/>
              </a:solidFill>
            </a:endParaRPr>
          </a:p>
        </p:txBody>
      </p:sp>
    </p:spTree>
    <p:extLst>
      <p:ext uri="{BB962C8B-B14F-4D97-AF65-F5344CB8AC3E}">
        <p14:creationId xmlns:p14="http://schemas.microsoft.com/office/powerpoint/2010/main" val="298072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style.rotation</p:attrName>
                                        </p:attrNameLst>
                                      </p:cBhvr>
                                      <p:tavLst>
                                        <p:tav tm="0">
                                          <p:val>
                                            <p:fltVal val="90"/>
                                          </p:val>
                                        </p:tav>
                                        <p:tav tm="100000">
                                          <p:val>
                                            <p:fltVal val="0"/>
                                          </p:val>
                                        </p:tav>
                                      </p:tavLst>
                                    </p:anim>
                                    <p:animEffect transition="in" filter="fade">
                                      <p:cBhvr>
                                        <p:cTn id="10" dur="500"/>
                                        <p:tgtEl>
                                          <p:spTgt spid="17"/>
                                        </p:tgtEl>
                                      </p:cBhvr>
                                    </p:animEffect>
                                  </p:childTnLst>
                                </p:cTn>
                              </p:par>
                            </p:childTnLst>
                          </p:cTn>
                        </p:par>
                        <p:par>
                          <p:cTn id="11" fill="hold">
                            <p:stCondLst>
                              <p:cond delay="500"/>
                            </p:stCondLst>
                            <p:childTnLst>
                              <p:par>
                                <p:cTn id="12" presetID="32" presetClass="emph" presetSubtype="0" fill="hold" grpId="1" nodeType="afterEffect">
                                  <p:stCondLst>
                                    <p:cond delay="0"/>
                                  </p:stCondLst>
                                  <p:childTnLst>
                                    <p:animRot by="120000">
                                      <p:cBhvr>
                                        <p:cTn id="13" dur="75" fill="hold">
                                          <p:stCondLst>
                                            <p:cond delay="0"/>
                                          </p:stCondLst>
                                        </p:cTn>
                                        <p:tgtEl>
                                          <p:spTgt spid="17"/>
                                        </p:tgtEl>
                                        <p:attrNameLst>
                                          <p:attrName>r</p:attrName>
                                        </p:attrNameLst>
                                      </p:cBhvr>
                                    </p:animRot>
                                    <p:animRot by="-240000">
                                      <p:cBhvr>
                                        <p:cTn id="14" dur="150" fill="hold">
                                          <p:stCondLst>
                                            <p:cond delay="150"/>
                                          </p:stCondLst>
                                        </p:cTn>
                                        <p:tgtEl>
                                          <p:spTgt spid="17"/>
                                        </p:tgtEl>
                                        <p:attrNameLst>
                                          <p:attrName>r</p:attrName>
                                        </p:attrNameLst>
                                      </p:cBhvr>
                                    </p:animRot>
                                    <p:animRot by="240000">
                                      <p:cBhvr>
                                        <p:cTn id="15" dur="150" fill="hold">
                                          <p:stCondLst>
                                            <p:cond delay="300"/>
                                          </p:stCondLst>
                                        </p:cTn>
                                        <p:tgtEl>
                                          <p:spTgt spid="17"/>
                                        </p:tgtEl>
                                        <p:attrNameLst>
                                          <p:attrName>r</p:attrName>
                                        </p:attrNameLst>
                                      </p:cBhvr>
                                    </p:animRot>
                                    <p:animRot by="-240000">
                                      <p:cBhvr>
                                        <p:cTn id="16" dur="150" fill="hold">
                                          <p:stCondLst>
                                            <p:cond delay="450"/>
                                          </p:stCondLst>
                                        </p:cTn>
                                        <p:tgtEl>
                                          <p:spTgt spid="17"/>
                                        </p:tgtEl>
                                        <p:attrNameLst>
                                          <p:attrName>r</p:attrName>
                                        </p:attrNameLst>
                                      </p:cBhvr>
                                    </p:animRot>
                                    <p:animRot by="120000">
                                      <p:cBhvr>
                                        <p:cTn id="17" dur="150" fill="hold">
                                          <p:stCondLst>
                                            <p:cond delay="6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626225" y="1160389"/>
            <a:ext cx="5884944" cy="97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25000"/>
              </a:lnSpc>
              <a:defRPr/>
            </a:pPr>
            <a:r>
              <a:rPr kumimoji="1" lang="zh-CN" altLang="en-US" dirty="0">
                <a:solidFill>
                  <a:srgbClr val="FF0000"/>
                </a:solidFill>
                <a:latin typeface="微软雅黑" panose="020B0503020204020204" pitchFamily="34" charset="-122"/>
                <a:ea typeface="微软雅黑" panose="020B0503020204020204" pitchFamily="34" charset="-122"/>
              </a:rPr>
              <a:t>例题</a:t>
            </a:r>
            <a:r>
              <a:rPr kumimoji="1" lang="en-US" altLang="zh-CN" dirty="0">
                <a:solidFill>
                  <a:srgbClr val="0070C0"/>
                </a:solidFill>
                <a:latin typeface="微软雅黑" panose="020B0503020204020204" pitchFamily="34" charset="-122"/>
                <a:ea typeface="微软雅黑" panose="020B0503020204020204" pitchFamily="34" charset="-122"/>
              </a:rPr>
              <a:t>:  </a:t>
            </a:r>
            <a:r>
              <a:rPr kumimoji="1" lang="zh-CN" altLang="en-US" dirty="0">
                <a:solidFill>
                  <a:srgbClr val="0070C0"/>
                </a:solidFill>
                <a:latin typeface="微软雅黑" panose="020B0503020204020204" pitchFamily="34" charset="-122"/>
                <a:ea typeface="微软雅黑" panose="020B0503020204020204" pitchFamily="34" charset="-122"/>
              </a:rPr>
              <a:t>关键字集合 </a:t>
            </a:r>
          </a:p>
          <a:p>
            <a:pPr defTabSz="914400">
              <a:lnSpc>
                <a:spcPct val="125000"/>
              </a:lnSpc>
              <a:defRPr/>
            </a:pPr>
            <a:r>
              <a:rPr kumimoji="1" lang="zh-CN" altLang="en-US" dirty="0">
                <a:solidFill>
                  <a:srgbClr val="0070C0"/>
                </a:solidFill>
                <a:latin typeface="微软雅黑" panose="020B0503020204020204" pitchFamily="34" charset="-122"/>
                <a:ea typeface="微软雅黑" panose="020B0503020204020204" pitchFamily="34" charset="-122"/>
              </a:rPr>
              <a:t>        </a:t>
            </a:r>
            <a:r>
              <a:rPr kumimoji="1" lang="en-US" altLang="zh-CN" dirty="0">
                <a:solidFill>
                  <a:srgbClr val="0070C0"/>
                </a:solidFill>
                <a:latin typeface="微软雅黑" panose="020B0503020204020204" pitchFamily="34" charset="-122"/>
                <a:ea typeface="微软雅黑" panose="020B0503020204020204" pitchFamily="34" charset="-122"/>
              </a:rPr>
              <a:t>{ 19, 01, 23, 14, 55, 68, 11, 82, 36 }</a:t>
            </a:r>
          </a:p>
        </p:txBody>
      </p:sp>
      <p:sp>
        <p:nvSpPr>
          <p:cNvPr id="3" name="Text Box 3"/>
          <p:cNvSpPr txBox="1">
            <a:spLocks noChangeArrowheads="1"/>
          </p:cNvSpPr>
          <p:nvPr/>
        </p:nvSpPr>
        <p:spPr bwMode="auto">
          <a:xfrm>
            <a:off x="1752600" y="2261777"/>
            <a:ext cx="7215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dirty="0">
                <a:solidFill>
                  <a:srgbClr val="0070C0"/>
                </a:solidFill>
                <a:latin typeface="微软雅黑" panose="020B0503020204020204" pitchFamily="34" charset="-122"/>
                <a:ea typeface="微软雅黑" panose="020B0503020204020204" pitchFamily="34" charset="-122"/>
              </a:rPr>
              <a:t>设定哈希函数 </a:t>
            </a:r>
            <a:r>
              <a:rPr kumimoji="1" lang="en-US" altLang="zh-CN" dirty="0">
                <a:solidFill>
                  <a:srgbClr val="0070C0"/>
                </a:solidFill>
                <a:latin typeface="微软雅黑" panose="020B0503020204020204" pitchFamily="34" charset="-122"/>
                <a:ea typeface="微软雅黑" panose="020B0503020204020204" pitchFamily="34" charset="-122"/>
              </a:rPr>
              <a:t>H(key) = key MOD 11 ( </a:t>
            </a:r>
            <a:r>
              <a:rPr kumimoji="1" lang="zh-CN" altLang="en-US" dirty="0">
                <a:solidFill>
                  <a:srgbClr val="0070C0"/>
                </a:solidFill>
                <a:latin typeface="微软雅黑" panose="020B0503020204020204" pitchFamily="34" charset="-122"/>
                <a:ea typeface="微软雅黑" panose="020B0503020204020204" pitchFamily="34" charset="-122"/>
              </a:rPr>
              <a:t>表长</a:t>
            </a:r>
            <a:r>
              <a:rPr kumimoji="1" lang="en-US" altLang="zh-CN" dirty="0">
                <a:solidFill>
                  <a:srgbClr val="0070C0"/>
                </a:solidFill>
                <a:latin typeface="微软雅黑" panose="020B0503020204020204" pitchFamily="34" charset="-122"/>
                <a:ea typeface="微软雅黑" panose="020B0503020204020204" pitchFamily="34" charset="-122"/>
              </a:rPr>
              <a:t>=11 )</a:t>
            </a:r>
          </a:p>
        </p:txBody>
      </p:sp>
      <p:graphicFrame>
        <p:nvGraphicFramePr>
          <p:cNvPr id="4" name="Object 4"/>
          <p:cNvGraphicFramePr>
            <a:graphicFrameLocks noChangeAspect="1"/>
          </p:cNvGraphicFramePr>
          <p:nvPr>
            <p:extLst/>
          </p:nvPr>
        </p:nvGraphicFramePr>
        <p:xfrm>
          <a:off x="2188548" y="3524520"/>
          <a:ext cx="6029325" cy="742950"/>
        </p:xfrm>
        <a:graphic>
          <a:graphicData uri="http://schemas.openxmlformats.org/presentationml/2006/ole">
            <mc:AlternateContent xmlns:mc="http://schemas.openxmlformats.org/markup-compatibility/2006">
              <mc:Choice xmlns:v="urn:schemas-microsoft-com:vml" Requires="v">
                <p:oleObj spid="_x0000_s75847" name="文档" r:id="rId4" imgW="6001560" imgH="749520" progId="Word.Document.8">
                  <p:embed/>
                </p:oleObj>
              </mc:Choice>
              <mc:Fallback>
                <p:oleObj name="文档" r:id="rId4" imgW="6001560" imgH="7495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8548" y="3524520"/>
                        <a:ext cx="60293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6"/>
          <p:cNvSpPr txBox="1">
            <a:spLocks noChangeArrowheads="1"/>
          </p:cNvSpPr>
          <p:nvPr/>
        </p:nvSpPr>
        <p:spPr bwMode="auto">
          <a:xfrm>
            <a:off x="6589099"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19</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6" name="Text Box 7"/>
          <p:cNvSpPr txBox="1">
            <a:spLocks noChangeArrowheads="1"/>
          </p:cNvSpPr>
          <p:nvPr/>
        </p:nvSpPr>
        <p:spPr bwMode="auto">
          <a:xfrm>
            <a:off x="2760049"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01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7" name="Text Box 8"/>
          <p:cNvSpPr txBox="1">
            <a:spLocks noChangeArrowheads="1"/>
          </p:cNvSpPr>
          <p:nvPr/>
        </p:nvSpPr>
        <p:spPr bwMode="auto">
          <a:xfrm>
            <a:off x="334583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3333FF"/>
                </a:solidFill>
                <a:latin typeface="微软雅黑" panose="020B0503020204020204" pitchFamily="34" charset="-122"/>
                <a:ea typeface="微软雅黑" panose="020B0503020204020204" pitchFamily="34" charset="-122"/>
              </a:rPr>
              <a:t>23</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8" name="Text Box 9"/>
          <p:cNvSpPr txBox="1">
            <a:spLocks noChangeArrowheads="1"/>
          </p:cNvSpPr>
          <p:nvPr/>
        </p:nvSpPr>
        <p:spPr bwMode="auto">
          <a:xfrm>
            <a:off x="38601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14</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22599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55</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0" name="Text Box 11"/>
          <p:cNvSpPr txBox="1">
            <a:spLocks noChangeArrowheads="1"/>
          </p:cNvSpPr>
          <p:nvPr/>
        </p:nvSpPr>
        <p:spPr bwMode="auto">
          <a:xfrm>
            <a:off x="4417399"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FF"/>
                </a:solidFill>
                <a:latin typeface="微软雅黑" panose="020B0503020204020204" pitchFamily="34" charset="-122"/>
                <a:ea typeface="微软雅黑" panose="020B0503020204020204" pitchFamily="34" charset="-122"/>
              </a:rPr>
              <a:t>68</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1" name="Rectangle 17"/>
          <p:cNvSpPr>
            <a:spLocks noChangeArrowheads="1"/>
          </p:cNvSpPr>
          <p:nvPr/>
        </p:nvSpPr>
        <p:spPr bwMode="auto">
          <a:xfrm>
            <a:off x="1902799" y="3013742"/>
            <a:ext cx="397737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dirty="0">
                <a:solidFill>
                  <a:prstClr val="black"/>
                </a:solidFill>
                <a:latin typeface="微软雅黑" panose="020B0503020204020204" pitchFamily="34" charset="-122"/>
                <a:ea typeface="微软雅黑" panose="020B0503020204020204" pitchFamily="34" charset="-122"/>
              </a:rPr>
              <a:t>若采用</a:t>
            </a:r>
            <a:r>
              <a:rPr kumimoji="1" lang="zh-CN" altLang="en-US" sz="2100" dirty="0">
                <a:solidFill>
                  <a:srgbClr val="0070C0"/>
                </a:solidFill>
                <a:latin typeface="微软雅黑" panose="020B0503020204020204" pitchFamily="34" charset="-122"/>
                <a:ea typeface="微软雅黑" panose="020B0503020204020204" pitchFamily="34" charset="-122"/>
              </a:rPr>
              <a:t>线性探测再散列</a:t>
            </a:r>
            <a:r>
              <a:rPr kumimoji="1" lang="zh-CN" altLang="en-US" sz="2100" dirty="0">
                <a:solidFill>
                  <a:prstClr val="black"/>
                </a:solidFill>
                <a:latin typeface="微软雅黑" panose="020B0503020204020204" pitchFamily="34" charset="-122"/>
                <a:ea typeface="微软雅黑" panose="020B0503020204020204" pitchFamily="34" charset="-122"/>
              </a:rPr>
              <a:t>处理冲突</a:t>
            </a:r>
          </a:p>
        </p:txBody>
      </p:sp>
      <p:sp>
        <p:nvSpPr>
          <p:cNvPr id="12" name="Text Box 19"/>
          <p:cNvSpPr txBox="1">
            <a:spLocks noChangeArrowheads="1"/>
          </p:cNvSpPr>
          <p:nvPr/>
        </p:nvSpPr>
        <p:spPr bwMode="auto">
          <a:xfrm>
            <a:off x="494603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006600"/>
                </a:solidFill>
                <a:latin typeface="微软雅黑" panose="020B0503020204020204" pitchFamily="34" charset="-122"/>
                <a:ea typeface="微软雅黑" panose="020B0503020204020204" pitchFamily="34" charset="-122"/>
              </a:rPr>
              <a:t>11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3" name="Text Box 20"/>
          <p:cNvSpPr txBox="1">
            <a:spLocks noChangeArrowheads="1"/>
          </p:cNvSpPr>
          <p:nvPr/>
        </p:nvSpPr>
        <p:spPr bwMode="auto">
          <a:xfrm>
            <a:off x="54603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3333FF"/>
                </a:solidFill>
                <a:latin typeface="微软雅黑" panose="020B0503020204020204" pitchFamily="34" charset="-122"/>
                <a:ea typeface="微软雅黑" panose="020B0503020204020204" pitchFamily="34" charset="-122"/>
              </a:rPr>
              <a:t>82</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4" name="Text Box 21"/>
          <p:cNvSpPr txBox="1">
            <a:spLocks noChangeArrowheads="1"/>
          </p:cNvSpPr>
          <p:nvPr/>
        </p:nvSpPr>
        <p:spPr bwMode="auto">
          <a:xfrm>
            <a:off x="6031886" y="369597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00"/>
                </a:solidFill>
                <a:latin typeface="微软雅黑" panose="020B0503020204020204" pitchFamily="34" charset="-122"/>
                <a:ea typeface="微软雅黑" panose="020B0503020204020204" pitchFamily="34" charset="-122"/>
              </a:rPr>
              <a:t>36</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5" name="Text Box 26"/>
          <p:cNvSpPr txBox="1">
            <a:spLocks noChangeArrowheads="1"/>
          </p:cNvSpPr>
          <p:nvPr/>
        </p:nvSpPr>
        <p:spPr bwMode="auto">
          <a:xfrm>
            <a:off x="2317136" y="4088877"/>
            <a:ext cx="47740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dirty="0">
                <a:solidFill>
                  <a:srgbClr val="A50021"/>
                </a:solidFill>
                <a:latin typeface="微软雅黑" panose="020B0503020204020204" pitchFamily="34" charset="-122"/>
                <a:ea typeface="微软雅黑" panose="020B0503020204020204" pitchFamily="34" charset="-122"/>
              </a:rPr>
              <a:t>1      1      2      1      3       6      2      5      1</a:t>
            </a:r>
            <a:endParaRPr kumimoji="1" lang="en-US" altLang="zh-CN" sz="1800" dirty="0">
              <a:solidFill>
                <a:prstClr val="black"/>
              </a:solidFill>
              <a:latin typeface="微软雅黑" panose="020B0503020204020204" pitchFamily="34" charset="-122"/>
              <a:ea typeface="微软雅黑" panose="020B0503020204020204" pitchFamily="34" charset="-122"/>
            </a:endParaRPr>
          </a:p>
        </p:txBody>
      </p:sp>
      <p:sp>
        <p:nvSpPr>
          <p:cNvPr id="16" name="矩形 15"/>
          <p:cNvSpPr/>
          <p:nvPr/>
        </p:nvSpPr>
        <p:spPr>
          <a:xfrm>
            <a:off x="2188548" y="4660377"/>
            <a:ext cx="2167581" cy="553998"/>
          </a:xfrm>
          <a:prstGeom prst="rect">
            <a:avLst/>
          </a:prstGeom>
        </p:spPr>
        <p:txBody>
          <a:bodyPr wrap="none">
            <a:spAutoFit/>
          </a:bodyPr>
          <a:lstStyle/>
          <a:p>
            <a:pPr defTabSz="914400">
              <a:lnSpc>
                <a:spcPct val="125000"/>
              </a:lnSpc>
              <a:defRPr/>
            </a:pPr>
            <a:r>
              <a:rPr lang="en-US" altLang="zh-CN" dirty="0">
                <a:solidFill>
                  <a:prstClr val="black"/>
                </a:solidFill>
                <a:latin typeface="微软雅黑" panose="020B0503020204020204" pitchFamily="34" charset="-122"/>
                <a:ea typeface="微软雅黑" panose="020B0503020204020204" pitchFamily="34" charset="-122"/>
              </a:rPr>
              <a:t>ASL(</a:t>
            </a:r>
            <a:r>
              <a:rPr lang="zh-CN" altLang="en-US" dirty="0">
                <a:solidFill>
                  <a:prstClr val="black"/>
                </a:solidFill>
                <a:latin typeface="微软雅黑" panose="020B0503020204020204" pitchFamily="34" charset="-122"/>
                <a:ea typeface="微软雅黑" panose="020B0503020204020204" pitchFamily="34" charset="-122"/>
              </a:rPr>
              <a:t>失败</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a:t>
            </a:r>
          </a:p>
        </p:txBody>
      </p:sp>
      <p:sp>
        <p:nvSpPr>
          <p:cNvPr id="17" name="矩形 16"/>
          <p:cNvSpPr/>
          <p:nvPr/>
        </p:nvSpPr>
        <p:spPr>
          <a:xfrm>
            <a:off x="2185486" y="5370377"/>
            <a:ext cx="7967507" cy="461665"/>
          </a:xfrm>
          <a:prstGeom prst="rect">
            <a:avLst/>
          </a:prstGeom>
        </p:spPr>
        <p:txBody>
          <a:bodyPr wrap="square">
            <a:spAutoFit/>
          </a:bodyPr>
          <a:lstStyle/>
          <a:p>
            <a:pPr defTabSz="914400">
              <a:defRPr/>
            </a:pPr>
            <a:r>
              <a:rPr lang="en-US" altLang="zh-CN" dirty="0">
                <a:solidFill>
                  <a:prstClr val="black"/>
                </a:solidFill>
                <a:latin typeface="微软雅黑" panose="020B0503020204020204" pitchFamily="34" charset="-122"/>
                <a:ea typeface="微软雅黑" panose="020B0503020204020204" pitchFamily="34" charset="-122"/>
              </a:rPr>
              <a:t>ASL(</a:t>
            </a:r>
            <a:r>
              <a:rPr lang="zh-CN" altLang="en-US" dirty="0">
                <a:solidFill>
                  <a:prstClr val="black"/>
                </a:solidFill>
                <a:latin typeface="微软雅黑" panose="020B0503020204020204" pitchFamily="34" charset="-122"/>
                <a:ea typeface="微软雅黑" panose="020B0503020204020204" pitchFamily="34" charset="-122"/>
              </a:rPr>
              <a:t>失败）</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9+8+7+6+5+4+3+2+1</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/11=45/11</a:t>
            </a:r>
            <a:endParaRPr lang="zh-CN" altLang="en-US"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639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5"/>
          <p:cNvGraphicFramePr>
            <a:graphicFrameLocks noChangeAspect="1"/>
          </p:cNvGraphicFramePr>
          <p:nvPr>
            <p:extLst/>
          </p:nvPr>
        </p:nvGraphicFramePr>
        <p:xfrm>
          <a:off x="2487978" y="3682257"/>
          <a:ext cx="6057900" cy="800100"/>
        </p:xfrm>
        <a:graphic>
          <a:graphicData uri="http://schemas.openxmlformats.org/presentationml/2006/ole">
            <mc:AlternateContent xmlns:mc="http://schemas.openxmlformats.org/markup-compatibility/2006">
              <mc:Choice xmlns:v="urn:schemas-microsoft-com:vml" Requires="v">
                <p:oleObj spid="_x0000_s76871" name="文档" r:id="rId4" imgW="6001560" imgH="749520" progId="Word.Document.8">
                  <p:embed/>
                </p:oleObj>
              </mc:Choice>
              <mc:Fallback>
                <p:oleObj name="文档" r:id="rId4" imgW="6001560" imgH="7495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7978" y="3682257"/>
                        <a:ext cx="60579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 Box 12"/>
          <p:cNvSpPr txBox="1">
            <a:spLocks noChangeArrowheads="1"/>
          </p:cNvSpPr>
          <p:nvPr/>
        </p:nvSpPr>
        <p:spPr bwMode="auto">
          <a:xfrm>
            <a:off x="690281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19</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4" name="Text Box 13"/>
          <p:cNvSpPr txBox="1">
            <a:spLocks noChangeArrowheads="1"/>
          </p:cNvSpPr>
          <p:nvPr/>
        </p:nvSpPr>
        <p:spPr bwMode="auto">
          <a:xfrm>
            <a:off x="307376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01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5" name="Text Box 14"/>
          <p:cNvSpPr txBox="1">
            <a:spLocks noChangeArrowheads="1"/>
          </p:cNvSpPr>
          <p:nvPr/>
        </p:nvSpPr>
        <p:spPr bwMode="auto">
          <a:xfrm>
            <a:off x="364526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3333FF"/>
                </a:solidFill>
                <a:latin typeface="微软雅黑" panose="020B0503020204020204" pitchFamily="34" charset="-122"/>
                <a:ea typeface="微软雅黑" panose="020B0503020204020204" pitchFamily="34" charset="-122"/>
              </a:rPr>
              <a:t>23</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6" name="Text Box 15"/>
          <p:cNvSpPr txBox="1">
            <a:spLocks noChangeArrowheads="1"/>
          </p:cNvSpPr>
          <p:nvPr/>
        </p:nvSpPr>
        <p:spPr bwMode="auto">
          <a:xfrm>
            <a:off x="4145329"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14</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7" name="Text Box 16"/>
          <p:cNvSpPr txBox="1">
            <a:spLocks noChangeArrowheads="1"/>
          </p:cNvSpPr>
          <p:nvPr/>
        </p:nvSpPr>
        <p:spPr bwMode="auto">
          <a:xfrm>
            <a:off x="5802679"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FF"/>
                </a:solidFill>
                <a:latin typeface="微软雅黑" panose="020B0503020204020204" pitchFamily="34" charset="-122"/>
                <a:ea typeface="微软雅黑" panose="020B0503020204020204" pitchFamily="34" charset="-122"/>
              </a:rPr>
              <a:t>68</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8" name="Rectangle 18"/>
          <p:cNvSpPr>
            <a:spLocks noChangeArrowheads="1"/>
          </p:cNvSpPr>
          <p:nvPr/>
        </p:nvSpPr>
        <p:spPr bwMode="auto">
          <a:xfrm>
            <a:off x="2259379" y="3178623"/>
            <a:ext cx="397737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dirty="0">
                <a:solidFill>
                  <a:prstClr val="black"/>
                </a:solidFill>
                <a:latin typeface="微软雅黑" panose="020B0503020204020204" pitchFamily="34" charset="-122"/>
                <a:ea typeface="微软雅黑" panose="020B0503020204020204" pitchFamily="34" charset="-122"/>
              </a:rPr>
              <a:t>若采用</a:t>
            </a:r>
            <a:r>
              <a:rPr kumimoji="1" lang="zh-CN" altLang="en-US" sz="2100" dirty="0">
                <a:solidFill>
                  <a:srgbClr val="0070C0"/>
                </a:solidFill>
                <a:latin typeface="微软雅黑" panose="020B0503020204020204" pitchFamily="34" charset="-122"/>
                <a:ea typeface="微软雅黑" panose="020B0503020204020204" pitchFamily="34" charset="-122"/>
              </a:rPr>
              <a:t>二次探测再散列</a:t>
            </a:r>
            <a:r>
              <a:rPr kumimoji="1" lang="zh-CN" altLang="en-US" sz="2100" dirty="0">
                <a:solidFill>
                  <a:prstClr val="black"/>
                </a:solidFill>
                <a:latin typeface="微软雅黑" panose="020B0503020204020204" pitchFamily="34" charset="-122"/>
                <a:ea typeface="微软雅黑" panose="020B0503020204020204" pitchFamily="34" charset="-122"/>
              </a:rPr>
              <a:t>处理冲突</a:t>
            </a:r>
          </a:p>
        </p:txBody>
      </p:sp>
      <p:sp>
        <p:nvSpPr>
          <p:cNvPr id="9" name="Text Box 22"/>
          <p:cNvSpPr txBox="1">
            <a:spLocks noChangeArrowheads="1"/>
          </p:cNvSpPr>
          <p:nvPr/>
        </p:nvSpPr>
        <p:spPr bwMode="auto">
          <a:xfrm>
            <a:off x="2545129" y="3853707"/>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55</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0" name="Text Box 23"/>
          <p:cNvSpPr txBox="1">
            <a:spLocks noChangeArrowheads="1"/>
          </p:cNvSpPr>
          <p:nvPr/>
        </p:nvSpPr>
        <p:spPr bwMode="auto">
          <a:xfrm>
            <a:off x="4700160" y="386799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006600"/>
                </a:solidFill>
                <a:latin typeface="微软雅黑" panose="020B0503020204020204" pitchFamily="34" charset="-122"/>
                <a:ea typeface="微软雅黑" panose="020B0503020204020204" pitchFamily="34" charset="-122"/>
              </a:rPr>
              <a:t>11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1" name="Text Box 24"/>
          <p:cNvSpPr txBox="1">
            <a:spLocks noChangeArrowheads="1"/>
          </p:cNvSpPr>
          <p:nvPr/>
        </p:nvSpPr>
        <p:spPr bwMode="auto">
          <a:xfrm>
            <a:off x="524546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82</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2" name="Text Box 25"/>
          <p:cNvSpPr txBox="1">
            <a:spLocks noChangeArrowheads="1"/>
          </p:cNvSpPr>
          <p:nvPr/>
        </p:nvSpPr>
        <p:spPr bwMode="auto">
          <a:xfrm>
            <a:off x="6320601" y="386799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00"/>
                </a:solidFill>
                <a:latin typeface="微软雅黑" panose="020B0503020204020204" pitchFamily="34" charset="-122"/>
                <a:ea typeface="微软雅黑" panose="020B0503020204020204" pitchFamily="34" charset="-122"/>
              </a:rPr>
              <a:t>36</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3" name="Text Box 27"/>
          <p:cNvSpPr txBox="1">
            <a:spLocks noChangeArrowheads="1"/>
          </p:cNvSpPr>
          <p:nvPr/>
        </p:nvSpPr>
        <p:spPr bwMode="auto">
          <a:xfrm>
            <a:off x="2565369" y="4296620"/>
            <a:ext cx="48461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dirty="0">
                <a:solidFill>
                  <a:srgbClr val="A50021"/>
                </a:solidFill>
                <a:latin typeface="微软雅黑" panose="020B0503020204020204" pitchFamily="34" charset="-122"/>
                <a:ea typeface="微软雅黑" panose="020B0503020204020204" pitchFamily="34" charset="-122"/>
              </a:rPr>
              <a:t>1      1      2      1      3       1      4      4      1</a:t>
            </a:r>
            <a:endParaRPr kumimoji="1" lang="en-US" altLang="zh-CN" sz="1800" dirty="0">
              <a:solidFill>
                <a:prstClr val="black"/>
              </a:solidFill>
              <a:latin typeface="微软雅黑" panose="020B0503020204020204" pitchFamily="34" charset="-122"/>
              <a:ea typeface="微软雅黑" panose="020B0503020204020204" pitchFamily="34" charset="-122"/>
            </a:endParaRPr>
          </a:p>
        </p:txBody>
      </p:sp>
      <p:sp>
        <p:nvSpPr>
          <p:cNvPr id="14" name="Text Box 2"/>
          <p:cNvSpPr txBox="1">
            <a:spLocks noChangeArrowheads="1"/>
          </p:cNvSpPr>
          <p:nvPr/>
        </p:nvSpPr>
        <p:spPr bwMode="auto">
          <a:xfrm>
            <a:off x="1626225" y="1160389"/>
            <a:ext cx="5884944" cy="97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25000"/>
              </a:lnSpc>
              <a:defRPr/>
            </a:pPr>
            <a:r>
              <a:rPr kumimoji="1" lang="zh-CN" altLang="en-US" dirty="0">
                <a:solidFill>
                  <a:srgbClr val="FF0000"/>
                </a:solidFill>
                <a:latin typeface="微软雅黑" panose="020B0503020204020204" pitchFamily="34" charset="-122"/>
                <a:ea typeface="微软雅黑" panose="020B0503020204020204" pitchFamily="34" charset="-122"/>
              </a:rPr>
              <a:t>例题</a:t>
            </a:r>
            <a:r>
              <a:rPr kumimoji="1" lang="en-US" altLang="zh-CN" dirty="0">
                <a:solidFill>
                  <a:srgbClr val="0070C0"/>
                </a:solidFill>
                <a:latin typeface="微软雅黑" panose="020B0503020204020204" pitchFamily="34" charset="-122"/>
                <a:ea typeface="微软雅黑" panose="020B0503020204020204" pitchFamily="34" charset="-122"/>
              </a:rPr>
              <a:t>:  </a:t>
            </a:r>
            <a:r>
              <a:rPr kumimoji="1" lang="zh-CN" altLang="en-US" dirty="0">
                <a:solidFill>
                  <a:srgbClr val="0070C0"/>
                </a:solidFill>
                <a:latin typeface="微软雅黑" panose="020B0503020204020204" pitchFamily="34" charset="-122"/>
                <a:ea typeface="微软雅黑" panose="020B0503020204020204" pitchFamily="34" charset="-122"/>
              </a:rPr>
              <a:t>关键字集合 </a:t>
            </a:r>
          </a:p>
          <a:p>
            <a:pPr defTabSz="914400">
              <a:lnSpc>
                <a:spcPct val="125000"/>
              </a:lnSpc>
              <a:defRPr/>
            </a:pPr>
            <a:r>
              <a:rPr kumimoji="1" lang="zh-CN" altLang="en-US" dirty="0">
                <a:solidFill>
                  <a:srgbClr val="0070C0"/>
                </a:solidFill>
                <a:latin typeface="微软雅黑" panose="020B0503020204020204" pitchFamily="34" charset="-122"/>
                <a:ea typeface="微软雅黑" panose="020B0503020204020204" pitchFamily="34" charset="-122"/>
              </a:rPr>
              <a:t>        </a:t>
            </a:r>
            <a:r>
              <a:rPr kumimoji="1" lang="en-US" altLang="zh-CN" dirty="0">
                <a:solidFill>
                  <a:srgbClr val="0070C0"/>
                </a:solidFill>
                <a:latin typeface="微软雅黑" panose="020B0503020204020204" pitchFamily="34" charset="-122"/>
                <a:ea typeface="微软雅黑" panose="020B0503020204020204" pitchFamily="34" charset="-122"/>
              </a:rPr>
              <a:t>{ 19, 01, 23, 14, 55, 68, 11, 82, 36 }</a:t>
            </a:r>
          </a:p>
        </p:txBody>
      </p:sp>
      <p:sp>
        <p:nvSpPr>
          <p:cNvPr id="15" name="Text Box 3"/>
          <p:cNvSpPr txBox="1">
            <a:spLocks noChangeArrowheads="1"/>
          </p:cNvSpPr>
          <p:nvPr/>
        </p:nvSpPr>
        <p:spPr bwMode="auto">
          <a:xfrm>
            <a:off x="1752600" y="2261777"/>
            <a:ext cx="7215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dirty="0">
                <a:solidFill>
                  <a:srgbClr val="0070C0"/>
                </a:solidFill>
                <a:latin typeface="微软雅黑" panose="020B0503020204020204" pitchFamily="34" charset="-122"/>
                <a:ea typeface="微软雅黑" panose="020B0503020204020204" pitchFamily="34" charset="-122"/>
              </a:rPr>
              <a:t>设定哈希函数 </a:t>
            </a:r>
            <a:r>
              <a:rPr kumimoji="1" lang="en-US" altLang="zh-CN" dirty="0">
                <a:solidFill>
                  <a:srgbClr val="0070C0"/>
                </a:solidFill>
                <a:latin typeface="微软雅黑" panose="020B0503020204020204" pitchFamily="34" charset="-122"/>
                <a:ea typeface="微软雅黑" panose="020B0503020204020204" pitchFamily="34" charset="-122"/>
              </a:rPr>
              <a:t>H(key) = key MOD 11 ( </a:t>
            </a:r>
            <a:r>
              <a:rPr kumimoji="1" lang="zh-CN" altLang="en-US" dirty="0">
                <a:solidFill>
                  <a:srgbClr val="0070C0"/>
                </a:solidFill>
                <a:latin typeface="微软雅黑" panose="020B0503020204020204" pitchFamily="34" charset="-122"/>
                <a:ea typeface="微软雅黑" panose="020B0503020204020204" pitchFamily="34" charset="-122"/>
              </a:rPr>
              <a:t>表长</a:t>
            </a:r>
            <a:r>
              <a:rPr kumimoji="1" lang="en-US" altLang="zh-CN" dirty="0">
                <a:solidFill>
                  <a:srgbClr val="0070C0"/>
                </a:solidFill>
                <a:latin typeface="微软雅黑" panose="020B0503020204020204" pitchFamily="34" charset="-122"/>
                <a:ea typeface="微软雅黑" panose="020B0503020204020204" pitchFamily="34" charset="-122"/>
              </a:rPr>
              <a:t>=11 )</a:t>
            </a:r>
          </a:p>
        </p:txBody>
      </p:sp>
    </p:spTree>
    <p:extLst>
      <p:ext uri="{BB962C8B-B14F-4D97-AF65-F5344CB8AC3E}">
        <p14:creationId xmlns:p14="http://schemas.microsoft.com/office/powerpoint/2010/main" val="29154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up)">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up)">
                                      <p:cBhvr>
                                        <p:cTn id="56" dur="500"/>
                                        <p:tgtEl>
                                          <p:spTgt spid="12"/>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5"/>
          <p:cNvGraphicFramePr>
            <a:graphicFrameLocks noChangeAspect="1"/>
          </p:cNvGraphicFramePr>
          <p:nvPr>
            <p:extLst/>
          </p:nvPr>
        </p:nvGraphicFramePr>
        <p:xfrm>
          <a:off x="2487978" y="3682257"/>
          <a:ext cx="6057900" cy="800100"/>
        </p:xfrm>
        <a:graphic>
          <a:graphicData uri="http://schemas.openxmlformats.org/presentationml/2006/ole">
            <mc:AlternateContent xmlns:mc="http://schemas.openxmlformats.org/markup-compatibility/2006">
              <mc:Choice xmlns:v="urn:schemas-microsoft-com:vml" Requires="v">
                <p:oleObj spid="_x0000_s77895" name="文档" r:id="rId4" imgW="6001560" imgH="749520" progId="Word.Document.8">
                  <p:embed/>
                </p:oleObj>
              </mc:Choice>
              <mc:Fallback>
                <p:oleObj name="文档" r:id="rId4" imgW="6001560" imgH="7495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7978" y="3682257"/>
                        <a:ext cx="60579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 Box 12"/>
          <p:cNvSpPr txBox="1">
            <a:spLocks noChangeArrowheads="1"/>
          </p:cNvSpPr>
          <p:nvPr/>
        </p:nvSpPr>
        <p:spPr bwMode="auto">
          <a:xfrm>
            <a:off x="690281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19</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4" name="Text Box 13"/>
          <p:cNvSpPr txBox="1">
            <a:spLocks noChangeArrowheads="1"/>
          </p:cNvSpPr>
          <p:nvPr/>
        </p:nvSpPr>
        <p:spPr bwMode="auto">
          <a:xfrm>
            <a:off x="307376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01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5" name="Text Box 14"/>
          <p:cNvSpPr txBox="1">
            <a:spLocks noChangeArrowheads="1"/>
          </p:cNvSpPr>
          <p:nvPr/>
        </p:nvSpPr>
        <p:spPr bwMode="auto">
          <a:xfrm>
            <a:off x="364526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3333FF"/>
                </a:solidFill>
                <a:latin typeface="微软雅黑" panose="020B0503020204020204" pitchFamily="34" charset="-122"/>
                <a:ea typeface="微软雅黑" panose="020B0503020204020204" pitchFamily="34" charset="-122"/>
              </a:rPr>
              <a:t>23</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6" name="Text Box 15"/>
          <p:cNvSpPr txBox="1">
            <a:spLocks noChangeArrowheads="1"/>
          </p:cNvSpPr>
          <p:nvPr/>
        </p:nvSpPr>
        <p:spPr bwMode="auto">
          <a:xfrm>
            <a:off x="4145329"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14</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7" name="Text Box 16"/>
          <p:cNvSpPr txBox="1">
            <a:spLocks noChangeArrowheads="1"/>
          </p:cNvSpPr>
          <p:nvPr/>
        </p:nvSpPr>
        <p:spPr bwMode="auto">
          <a:xfrm>
            <a:off x="5802679"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FF"/>
                </a:solidFill>
                <a:latin typeface="微软雅黑" panose="020B0503020204020204" pitchFamily="34" charset="-122"/>
                <a:ea typeface="微软雅黑" panose="020B0503020204020204" pitchFamily="34" charset="-122"/>
              </a:rPr>
              <a:t>68</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8" name="Rectangle 18"/>
          <p:cNvSpPr>
            <a:spLocks noChangeArrowheads="1"/>
          </p:cNvSpPr>
          <p:nvPr/>
        </p:nvSpPr>
        <p:spPr bwMode="auto">
          <a:xfrm>
            <a:off x="2259379" y="3178623"/>
            <a:ext cx="397737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dirty="0">
                <a:solidFill>
                  <a:prstClr val="black"/>
                </a:solidFill>
                <a:latin typeface="微软雅黑" panose="020B0503020204020204" pitchFamily="34" charset="-122"/>
                <a:ea typeface="微软雅黑" panose="020B0503020204020204" pitchFamily="34" charset="-122"/>
              </a:rPr>
              <a:t>若采用</a:t>
            </a:r>
            <a:r>
              <a:rPr kumimoji="1" lang="zh-CN" altLang="en-US" sz="2100" dirty="0">
                <a:solidFill>
                  <a:srgbClr val="0070C0"/>
                </a:solidFill>
                <a:latin typeface="微软雅黑" panose="020B0503020204020204" pitchFamily="34" charset="-122"/>
                <a:ea typeface="微软雅黑" panose="020B0503020204020204" pitchFamily="34" charset="-122"/>
              </a:rPr>
              <a:t>二次探测再散列</a:t>
            </a:r>
            <a:r>
              <a:rPr kumimoji="1" lang="zh-CN" altLang="en-US" sz="2100" dirty="0">
                <a:solidFill>
                  <a:prstClr val="black"/>
                </a:solidFill>
                <a:latin typeface="微软雅黑" panose="020B0503020204020204" pitchFamily="34" charset="-122"/>
                <a:ea typeface="微软雅黑" panose="020B0503020204020204" pitchFamily="34" charset="-122"/>
              </a:rPr>
              <a:t>处理冲突</a:t>
            </a:r>
          </a:p>
        </p:txBody>
      </p:sp>
      <p:sp>
        <p:nvSpPr>
          <p:cNvPr id="9" name="Text Box 22"/>
          <p:cNvSpPr txBox="1">
            <a:spLocks noChangeArrowheads="1"/>
          </p:cNvSpPr>
          <p:nvPr/>
        </p:nvSpPr>
        <p:spPr bwMode="auto">
          <a:xfrm>
            <a:off x="2545129" y="3853707"/>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55</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0" name="Text Box 23"/>
          <p:cNvSpPr txBox="1">
            <a:spLocks noChangeArrowheads="1"/>
          </p:cNvSpPr>
          <p:nvPr/>
        </p:nvSpPr>
        <p:spPr bwMode="auto">
          <a:xfrm>
            <a:off x="4700160" y="386799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006600"/>
                </a:solidFill>
                <a:latin typeface="微软雅黑" panose="020B0503020204020204" pitchFamily="34" charset="-122"/>
                <a:ea typeface="微软雅黑" panose="020B0503020204020204" pitchFamily="34" charset="-122"/>
              </a:rPr>
              <a:t>11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1" name="Text Box 24"/>
          <p:cNvSpPr txBox="1">
            <a:spLocks noChangeArrowheads="1"/>
          </p:cNvSpPr>
          <p:nvPr/>
        </p:nvSpPr>
        <p:spPr bwMode="auto">
          <a:xfrm>
            <a:off x="524546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82</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2" name="Text Box 25"/>
          <p:cNvSpPr txBox="1">
            <a:spLocks noChangeArrowheads="1"/>
          </p:cNvSpPr>
          <p:nvPr/>
        </p:nvSpPr>
        <p:spPr bwMode="auto">
          <a:xfrm>
            <a:off x="6320601" y="386799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00"/>
                </a:solidFill>
                <a:latin typeface="微软雅黑" panose="020B0503020204020204" pitchFamily="34" charset="-122"/>
                <a:ea typeface="微软雅黑" panose="020B0503020204020204" pitchFamily="34" charset="-122"/>
              </a:rPr>
              <a:t>36</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3" name="Text Box 27"/>
          <p:cNvSpPr txBox="1">
            <a:spLocks noChangeArrowheads="1"/>
          </p:cNvSpPr>
          <p:nvPr/>
        </p:nvSpPr>
        <p:spPr bwMode="auto">
          <a:xfrm>
            <a:off x="2565369" y="4296620"/>
            <a:ext cx="48461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dirty="0">
                <a:solidFill>
                  <a:srgbClr val="A50021"/>
                </a:solidFill>
                <a:latin typeface="微软雅黑" panose="020B0503020204020204" pitchFamily="34" charset="-122"/>
                <a:ea typeface="微软雅黑" panose="020B0503020204020204" pitchFamily="34" charset="-122"/>
              </a:rPr>
              <a:t>1      1      2      1      3       1      4      4      1</a:t>
            </a:r>
            <a:endParaRPr kumimoji="1" lang="en-US" altLang="zh-CN" sz="1800" dirty="0">
              <a:solidFill>
                <a:prstClr val="black"/>
              </a:solidFill>
              <a:latin typeface="微软雅黑" panose="020B0503020204020204" pitchFamily="34" charset="-122"/>
              <a:ea typeface="微软雅黑" panose="020B0503020204020204" pitchFamily="34" charset="-122"/>
            </a:endParaRPr>
          </a:p>
        </p:txBody>
      </p:sp>
      <p:sp>
        <p:nvSpPr>
          <p:cNvPr id="14" name="Text Box 2"/>
          <p:cNvSpPr txBox="1">
            <a:spLocks noChangeArrowheads="1"/>
          </p:cNvSpPr>
          <p:nvPr/>
        </p:nvSpPr>
        <p:spPr bwMode="auto">
          <a:xfrm>
            <a:off x="1626225" y="1160389"/>
            <a:ext cx="588494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25000"/>
              </a:lnSpc>
              <a:defRPr/>
            </a:pPr>
            <a:r>
              <a:rPr kumimoji="1" lang="zh-CN" altLang="en-US" dirty="0">
                <a:solidFill>
                  <a:srgbClr val="FF0000"/>
                </a:solidFill>
                <a:latin typeface="微软雅黑" panose="020B0503020204020204" pitchFamily="34" charset="-122"/>
                <a:ea typeface="微软雅黑" panose="020B0503020204020204" pitchFamily="34" charset="-122"/>
              </a:rPr>
              <a:t>课堂练习</a:t>
            </a:r>
            <a:r>
              <a:rPr kumimoji="1" lang="en-US" altLang="zh-CN" dirty="0">
                <a:solidFill>
                  <a:srgbClr val="0070C0"/>
                </a:solidFill>
                <a:latin typeface="微软雅黑" panose="020B0503020204020204" pitchFamily="34" charset="-122"/>
                <a:ea typeface="微软雅黑" panose="020B0503020204020204" pitchFamily="34" charset="-122"/>
              </a:rPr>
              <a:t>:  </a:t>
            </a:r>
            <a:r>
              <a:rPr kumimoji="1" lang="zh-CN" altLang="en-US" dirty="0">
                <a:solidFill>
                  <a:srgbClr val="0070C0"/>
                </a:solidFill>
                <a:latin typeface="微软雅黑" panose="020B0503020204020204" pitchFamily="34" charset="-122"/>
                <a:ea typeface="微软雅黑" panose="020B0503020204020204" pitchFamily="34" charset="-122"/>
              </a:rPr>
              <a:t>关键字集合 </a:t>
            </a:r>
          </a:p>
          <a:p>
            <a:pPr defTabSz="914400">
              <a:lnSpc>
                <a:spcPct val="125000"/>
              </a:lnSpc>
              <a:defRPr/>
            </a:pPr>
            <a:r>
              <a:rPr kumimoji="1" lang="zh-CN" altLang="en-US" dirty="0">
                <a:solidFill>
                  <a:srgbClr val="0070C0"/>
                </a:solidFill>
                <a:latin typeface="微软雅黑" panose="020B0503020204020204" pitchFamily="34" charset="-122"/>
                <a:ea typeface="微软雅黑" panose="020B0503020204020204" pitchFamily="34" charset="-122"/>
              </a:rPr>
              <a:t>        </a:t>
            </a:r>
            <a:r>
              <a:rPr kumimoji="1" lang="en-US" altLang="zh-CN" dirty="0">
                <a:solidFill>
                  <a:srgbClr val="0070C0"/>
                </a:solidFill>
                <a:latin typeface="微软雅黑" panose="020B0503020204020204" pitchFamily="34" charset="-122"/>
                <a:ea typeface="微软雅黑" panose="020B0503020204020204" pitchFamily="34" charset="-122"/>
              </a:rPr>
              <a:t>{ 19, 01, 23, 14, 55, 68, 11, 82, 36 }</a:t>
            </a:r>
          </a:p>
        </p:txBody>
      </p:sp>
      <p:sp>
        <p:nvSpPr>
          <p:cNvPr id="15" name="Text Box 3"/>
          <p:cNvSpPr txBox="1">
            <a:spLocks noChangeArrowheads="1"/>
          </p:cNvSpPr>
          <p:nvPr/>
        </p:nvSpPr>
        <p:spPr bwMode="auto">
          <a:xfrm>
            <a:off x="1752600" y="2261777"/>
            <a:ext cx="7215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dirty="0">
                <a:solidFill>
                  <a:srgbClr val="0070C0"/>
                </a:solidFill>
                <a:latin typeface="微软雅黑" panose="020B0503020204020204" pitchFamily="34" charset="-122"/>
                <a:ea typeface="微软雅黑" panose="020B0503020204020204" pitchFamily="34" charset="-122"/>
              </a:rPr>
              <a:t>设定哈希函数 </a:t>
            </a:r>
            <a:r>
              <a:rPr kumimoji="1" lang="en-US" altLang="zh-CN" dirty="0">
                <a:solidFill>
                  <a:srgbClr val="0070C0"/>
                </a:solidFill>
                <a:latin typeface="微软雅黑" panose="020B0503020204020204" pitchFamily="34" charset="-122"/>
                <a:ea typeface="微软雅黑" panose="020B0503020204020204" pitchFamily="34" charset="-122"/>
              </a:rPr>
              <a:t>H(key) = key MOD 11 ( </a:t>
            </a:r>
            <a:r>
              <a:rPr kumimoji="1" lang="zh-CN" altLang="en-US" dirty="0">
                <a:solidFill>
                  <a:srgbClr val="0070C0"/>
                </a:solidFill>
                <a:latin typeface="微软雅黑" panose="020B0503020204020204" pitchFamily="34" charset="-122"/>
                <a:ea typeface="微软雅黑" panose="020B0503020204020204" pitchFamily="34" charset="-122"/>
              </a:rPr>
              <a:t>表长</a:t>
            </a:r>
            <a:r>
              <a:rPr kumimoji="1" lang="en-US" altLang="zh-CN" dirty="0">
                <a:solidFill>
                  <a:srgbClr val="0070C0"/>
                </a:solidFill>
                <a:latin typeface="微软雅黑" panose="020B0503020204020204" pitchFamily="34" charset="-122"/>
                <a:ea typeface="微软雅黑" panose="020B0503020204020204" pitchFamily="34" charset="-122"/>
              </a:rPr>
              <a:t>=11 )</a:t>
            </a:r>
          </a:p>
        </p:txBody>
      </p:sp>
      <p:sp>
        <p:nvSpPr>
          <p:cNvPr id="16" name="矩形 15"/>
          <p:cNvSpPr/>
          <p:nvPr/>
        </p:nvSpPr>
        <p:spPr>
          <a:xfrm>
            <a:off x="2487978" y="4957077"/>
            <a:ext cx="2429298" cy="553998"/>
          </a:xfrm>
          <a:prstGeom prst="rect">
            <a:avLst/>
          </a:prstGeom>
        </p:spPr>
        <p:txBody>
          <a:bodyPr wrap="square">
            <a:spAutoFit/>
          </a:bodyPr>
          <a:lstStyle/>
          <a:p>
            <a:pPr defTabSz="914400">
              <a:lnSpc>
                <a:spcPct val="125000"/>
              </a:lnSpc>
              <a:defRPr/>
            </a:pPr>
            <a:r>
              <a:rPr lang="en-US" altLang="zh-CN" b="1" dirty="0">
                <a:solidFill>
                  <a:prstClr val="black"/>
                </a:solidFill>
                <a:latin typeface="微软雅黑" panose="020B0503020204020204" pitchFamily="34" charset="-122"/>
                <a:ea typeface="微软雅黑" panose="020B0503020204020204" pitchFamily="34" charset="-122"/>
              </a:rPr>
              <a:t>ASL(</a:t>
            </a:r>
            <a:r>
              <a:rPr lang="zh-CN" altLang="en-US" b="1" dirty="0">
                <a:solidFill>
                  <a:prstClr val="black"/>
                </a:solidFill>
                <a:latin typeface="微软雅黑" panose="020B0503020204020204" pitchFamily="34" charset="-122"/>
                <a:ea typeface="微软雅黑" panose="020B0503020204020204" pitchFamily="34" charset="-122"/>
              </a:rPr>
              <a:t>成功</a:t>
            </a:r>
            <a:r>
              <a:rPr lang="en-US" altLang="zh-CN" b="1"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a:t>
            </a:r>
          </a:p>
        </p:txBody>
      </p:sp>
      <p:sp>
        <p:nvSpPr>
          <p:cNvPr id="17" name="矩形 16"/>
          <p:cNvSpPr/>
          <p:nvPr/>
        </p:nvSpPr>
        <p:spPr>
          <a:xfrm>
            <a:off x="2466800" y="5700532"/>
            <a:ext cx="7134400" cy="461665"/>
          </a:xfrm>
          <a:prstGeom prst="rect">
            <a:avLst/>
          </a:prstGeom>
        </p:spPr>
        <p:txBody>
          <a:bodyPr wrap="square">
            <a:spAutoFit/>
          </a:bodyPr>
          <a:lstStyle/>
          <a:p>
            <a:pPr defTabSz="914400">
              <a:defRPr/>
            </a:pPr>
            <a:r>
              <a:rPr lang="en-US" altLang="zh-CN" b="1" dirty="0">
                <a:solidFill>
                  <a:prstClr val="black"/>
                </a:solidFill>
                <a:latin typeface="微软雅黑" panose="020B0503020204020204" pitchFamily="34" charset="-122"/>
                <a:ea typeface="微软雅黑" panose="020B0503020204020204" pitchFamily="34" charset="-122"/>
              </a:rPr>
              <a:t>ASL(</a:t>
            </a:r>
            <a:r>
              <a:rPr lang="zh-CN" altLang="en-US" b="1" dirty="0">
                <a:solidFill>
                  <a:prstClr val="black"/>
                </a:solidFill>
                <a:latin typeface="微软雅黑" panose="020B0503020204020204" pitchFamily="34" charset="-122"/>
                <a:ea typeface="微软雅黑" panose="020B0503020204020204" pitchFamily="34" charset="-122"/>
              </a:rPr>
              <a:t>成功）</a:t>
            </a:r>
            <a:r>
              <a:rPr lang="en-US" altLang="zh-CN" b="1"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1+1+2+1+3+1+4+4+1</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/9=2</a:t>
            </a:r>
            <a:endParaRPr lang="zh-CN" altLang="en-US"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735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500894" y="5441172"/>
            <a:ext cx="2167581" cy="553998"/>
          </a:xfrm>
          <a:prstGeom prst="rect">
            <a:avLst/>
          </a:prstGeom>
        </p:spPr>
        <p:txBody>
          <a:bodyPr wrap="none">
            <a:spAutoFit/>
          </a:bodyPr>
          <a:lstStyle/>
          <a:p>
            <a:pPr defTabSz="914400">
              <a:lnSpc>
                <a:spcPct val="125000"/>
              </a:lnSpc>
              <a:defRPr/>
            </a:pPr>
            <a:r>
              <a:rPr lang="en-US" altLang="zh-CN" b="1" dirty="0">
                <a:solidFill>
                  <a:prstClr val="black"/>
                </a:solidFill>
                <a:latin typeface="微软雅黑" panose="020B0503020204020204" pitchFamily="34" charset="-122"/>
                <a:ea typeface="微软雅黑" panose="020B0503020204020204" pitchFamily="34" charset="-122"/>
              </a:rPr>
              <a:t>ASL(</a:t>
            </a:r>
            <a:r>
              <a:rPr lang="zh-CN" altLang="en-US" b="1" dirty="0">
                <a:solidFill>
                  <a:prstClr val="black"/>
                </a:solidFill>
                <a:latin typeface="微软雅黑" panose="020B0503020204020204" pitchFamily="34" charset="-122"/>
                <a:ea typeface="微软雅黑" panose="020B0503020204020204" pitchFamily="34" charset="-122"/>
              </a:rPr>
              <a:t>失败</a:t>
            </a:r>
            <a:r>
              <a:rPr lang="en-US" altLang="zh-CN" b="1"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a:t>
            </a:r>
          </a:p>
        </p:txBody>
      </p:sp>
      <p:sp>
        <p:nvSpPr>
          <p:cNvPr id="15" name="Text Box 26"/>
          <p:cNvSpPr txBox="1">
            <a:spLocks noChangeArrowheads="1"/>
          </p:cNvSpPr>
          <p:nvPr/>
        </p:nvSpPr>
        <p:spPr bwMode="auto">
          <a:xfrm>
            <a:off x="2567494" y="4596242"/>
            <a:ext cx="59394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dirty="0">
                <a:solidFill>
                  <a:srgbClr val="0070C0"/>
                </a:solidFill>
                <a:latin typeface="微软雅黑" panose="020B0503020204020204" pitchFamily="34" charset="-122"/>
                <a:ea typeface="微软雅黑" panose="020B0503020204020204" pitchFamily="34" charset="-122"/>
              </a:rPr>
              <a:t>4      3      7      6      5       4      3      2      1     0        0</a:t>
            </a:r>
          </a:p>
        </p:txBody>
      </p:sp>
      <p:graphicFrame>
        <p:nvGraphicFramePr>
          <p:cNvPr id="16" name="Object 5"/>
          <p:cNvGraphicFramePr>
            <a:graphicFrameLocks noChangeAspect="1"/>
          </p:cNvGraphicFramePr>
          <p:nvPr>
            <p:extLst/>
          </p:nvPr>
        </p:nvGraphicFramePr>
        <p:xfrm>
          <a:off x="2487978" y="3682257"/>
          <a:ext cx="6057900" cy="800100"/>
        </p:xfrm>
        <a:graphic>
          <a:graphicData uri="http://schemas.openxmlformats.org/presentationml/2006/ole">
            <mc:AlternateContent xmlns:mc="http://schemas.openxmlformats.org/markup-compatibility/2006">
              <mc:Choice xmlns:v="urn:schemas-microsoft-com:vml" Requires="v">
                <p:oleObj spid="_x0000_s78919" name="文档" r:id="rId4" imgW="6001560" imgH="749520" progId="Word.Document.8">
                  <p:embed/>
                </p:oleObj>
              </mc:Choice>
              <mc:Fallback>
                <p:oleObj name="文档" r:id="rId4" imgW="6001560" imgH="7495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7978" y="3682257"/>
                        <a:ext cx="60579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12"/>
          <p:cNvSpPr txBox="1">
            <a:spLocks noChangeArrowheads="1"/>
          </p:cNvSpPr>
          <p:nvPr/>
        </p:nvSpPr>
        <p:spPr bwMode="auto">
          <a:xfrm>
            <a:off x="690281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19</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8" name="Text Box 13"/>
          <p:cNvSpPr txBox="1">
            <a:spLocks noChangeArrowheads="1"/>
          </p:cNvSpPr>
          <p:nvPr/>
        </p:nvSpPr>
        <p:spPr bwMode="auto">
          <a:xfrm>
            <a:off x="307376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01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19" name="Text Box 14"/>
          <p:cNvSpPr txBox="1">
            <a:spLocks noChangeArrowheads="1"/>
          </p:cNvSpPr>
          <p:nvPr/>
        </p:nvSpPr>
        <p:spPr bwMode="auto">
          <a:xfrm>
            <a:off x="364526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3333FF"/>
                </a:solidFill>
                <a:latin typeface="微软雅黑" panose="020B0503020204020204" pitchFamily="34" charset="-122"/>
                <a:ea typeface="微软雅黑" panose="020B0503020204020204" pitchFamily="34" charset="-122"/>
              </a:rPr>
              <a:t>23</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20" name="Text Box 15"/>
          <p:cNvSpPr txBox="1">
            <a:spLocks noChangeArrowheads="1"/>
          </p:cNvSpPr>
          <p:nvPr/>
        </p:nvSpPr>
        <p:spPr bwMode="auto">
          <a:xfrm>
            <a:off x="4145329"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14</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21" name="Text Box 16"/>
          <p:cNvSpPr txBox="1">
            <a:spLocks noChangeArrowheads="1"/>
          </p:cNvSpPr>
          <p:nvPr/>
        </p:nvSpPr>
        <p:spPr bwMode="auto">
          <a:xfrm>
            <a:off x="5802679"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FF"/>
                </a:solidFill>
                <a:latin typeface="微软雅黑" panose="020B0503020204020204" pitchFamily="34" charset="-122"/>
                <a:ea typeface="微软雅黑" panose="020B0503020204020204" pitchFamily="34" charset="-122"/>
              </a:rPr>
              <a:t>68</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22" name="Rectangle 18"/>
          <p:cNvSpPr>
            <a:spLocks noChangeArrowheads="1"/>
          </p:cNvSpPr>
          <p:nvPr/>
        </p:nvSpPr>
        <p:spPr bwMode="auto">
          <a:xfrm>
            <a:off x="2259379" y="3178623"/>
            <a:ext cx="397737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dirty="0">
                <a:solidFill>
                  <a:prstClr val="black"/>
                </a:solidFill>
                <a:latin typeface="微软雅黑" panose="020B0503020204020204" pitchFamily="34" charset="-122"/>
                <a:ea typeface="微软雅黑" panose="020B0503020204020204" pitchFamily="34" charset="-122"/>
              </a:rPr>
              <a:t>若采用</a:t>
            </a:r>
            <a:r>
              <a:rPr kumimoji="1" lang="zh-CN" altLang="en-US" sz="2100" dirty="0">
                <a:solidFill>
                  <a:srgbClr val="0070C0"/>
                </a:solidFill>
                <a:latin typeface="微软雅黑" panose="020B0503020204020204" pitchFamily="34" charset="-122"/>
                <a:ea typeface="微软雅黑" panose="020B0503020204020204" pitchFamily="34" charset="-122"/>
              </a:rPr>
              <a:t>二次探测再散列</a:t>
            </a:r>
            <a:r>
              <a:rPr kumimoji="1" lang="zh-CN" altLang="en-US" sz="2100" dirty="0">
                <a:solidFill>
                  <a:prstClr val="black"/>
                </a:solidFill>
                <a:latin typeface="微软雅黑" panose="020B0503020204020204" pitchFamily="34" charset="-122"/>
                <a:ea typeface="微软雅黑" panose="020B0503020204020204" pitchFamily="34" charset="-122"/>
              </a:rPr>
              <a:t>处理冲突</a:t>
            </a:r>
          </a:p>
        </p:txBody>
      </p:sp>
      <p:sp>
        <p:nvSpPr>
          <p:cNvPr id="23" name="Text Box 22"/>
          <p:cNvSpPr txBox="1">
            <a:spLocks noChangeArrowheads="1"/>
          </p:cNvSpPr>
          <p:nvPr/>
        </p:nvSpPr>
        <p:spPr bwMode="auto">
          <a:xfrm>
            <a:off x="2545129" y="3853707"/>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55</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24" name="Text Box 23"/>
          <p:cNvSpPr txBox="1">
            <a:spLocks noChangeArrowheads="1"/>
          </p:cNvSpPr>
          <p:nvPr/>
        </p:nvSpPr>
        <p:spPr bwMode="auto">
          <a:xfrm>
            <a:off x="4700160" y="386799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006600"/>
                </a:solidFill>
                <a:latin typeface="微软雅黑" panose="020B0503020204020204" pitchFamily="34" charset="-122"/>
                <a:ea typeface="微软雅黑" panose="020B0503020204020204" pitchFamily="34" charset="-122"/>
              </a:rPr>
              <a:t>11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25" name="Text Box 24"/>
          <p:cNvSpPr txBox="1">
            <a:spLocks noChangeArrowheads="1"/>
          </p:cNvSpPr>
          <p:nvPr/>
        </p:nvSpPr>
        <p:spPr bwMode="auto">
          <a:xfrm>
            <a:off x="5245466" y="3876330"/>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A50021"/>
                </a:solidFill>
                <a:latin typeface="微软雅黑" panose="020B0503020204020204" pitchFamily="34" charset="-122"/>
                <a:ea typeface="微软雅黑" panose="020B0503020204020204" pitchFamily="34" charset="-122"/>
              </a:rPr>
              <a:t>82</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26" name="Text Box 25"/>
          <p:cNvSpPr txBox="1">
            <a:spLocks noChangeArrowheads="1"/>
          </p:cNvSpPr>
          <p:nvPr/>
        </p:nvSpPr>
        <p:spPr bwMode="auto">
          <a:xfrm>
            <a:off x="6320601" y="386799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FF0000"/>
                </a:solidFill>
                <a:latin typeface="微软雅黑" panose="020B0503020204020204" pitchFamily="34" charset="-122"/>
                <a:ea typeface="微软雅黑" panose="020B0503020204020204" pitchFamily="34" charset="-122"/>
              </a:rPr>
              <a:t>36</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27" name="Text Box 27"/>
          <p:cNvSpPr txBox="1">
            <a:spLocks noChangeArrowheads="1"/>
          </p:cNvSpPr>
          <p:nvPr/>
        </p:nvSpPr>
        <p:spPr bwMode="auto">
          <a:xfrm>
            <a:off x="2565369" y="4296620"/>
            <a:ext cx="48461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dirty="0">
                <a:solidFill>
                  <a:srgbClr val="A50021"/>
                </a:solidFill>
                <a:latin typeface="微软雅黑" panose="020B0503020204020204" pitchFamily="34" charset="-122"/>
                <a:ea typeface="微软雅黑" panose="020B0503020204020204" pitchFamily="34" charset="-122"/>
              </a:rPr>
              <a:t>1      1      2      1      3       1      4      4      1</a:t>
            </a:r>
            <a:endParaRPr kumimoji="1" lang="en-US" altLang="zh-CN" sz="1800" dirty="0">
              <a:solidFill>
                <a:prstClr val="black"/>
              </a:solidFill>
              <a:latin typeface="微软雅黑" panose="020B0503020204020204" pitchFamily="34" charset="-122"/>
              <a:ea typeface="微软雅黑" panose="020B0503020204020204" pitchFamily="34" charset="-122"/>
            </a:endParaRPr>
          </a:p>
        </p:txBody>
      </p:sp>
      <p:sp>
        <p:nvSpPr>
          <p:cNvPr id="28" name="Text Box 2"/>
          <p:cNvSpPr txBox="1">
            <a:spLocks noChangeArrowheads="1"/>
          </p:cNvSpPr>
          <p:nvPr/>
        </p:nvSpPr>
        <p:spPr bwMode="auto">
          <a:xfrm>
            <a:off x="1626225" y="1160389"/>
            <a:ext cx="588494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25000"/>
              </a:lnSpc>
              <a:defRPr/>
            </a:pPr>
            <a:r>
              <a:rPr kumimoji="1" lang="zh-CN" altLang="en-US" dirty="0">
                <a:solidFill>
                  <a:srgbClr val="FF0000"/>
                </a:solidFill>
                <a:latin typeface="微软雅黑" panose="020B0503020204020204" pitchFamily="34" charset="-122"/>
                <a:ea typeface="微软雅黑" panose="020B0503020204020204" pitchFamily="34" charset="-122"/>
              </a:rPr>
              <a:t>课堂练习</a:t>
            </a:r>
            <a:r>
              <a:rPr kumimoji="1" lang="en-US" altLang="zh-CN" dirty="0">
                <a:solidFill>
                  <a:srgbClr val="0070C0"/>
                </a:solidFill>
                <a:latin typeface="微软雅黑" panose="020B0503020204020204" pitchFamily="34" charset="-122"/>
                <a:ea typeface="微软雅黑" panose="020B0503020204020204" pitchFamily="34" charset="-122"/>
              </a:rPr>
              <a:t>:  </a:t>
            </a:r>
            <a:r>
              <a:rPr kumimoji="1" lang="zh-CN" altLang="en-US" dirty="0">
                <a:solidFill>
                  <a:srgbClr val="0070C0"/>
                </a:solidFill>
                <a:latin typeface="微软雅黑" panose="020B0503020204020204" pitchFamily="34" charset="-122"/>
                <a:ea typeface="微软雅黑" panose="020B0503020204020204" pitchFamily="34" charset="-122"/>
              </a:rPr>
              <a:t>关键字集合 </a:t>
            </a:r>
          </a:p>
          <a:p>
            <a:pPr defTabSz="914400">
              <a:lnSpc>
                <a:spcPct val="125000"/>
              </a:lnSpc>
              <a:defRPr/>
            </a:pPr>
            <a:r>
              <a:rPr kumimoji="1" lang="zh-CN" altLang="en-US" dirty="0">
                <a:solidFill>
                  <a:srgbClr val="0070C0"/>
                </a:solidFill>
                <a:latin typeface="微软雅黑" panose="020B0503020204020204" pitchFamily="34" charset="-122"/>
                <a:ea typeface="微软雅黑" panose="020B0503020204020204" pitchFamily="34" charset="-122"/>
              </a:rPr>
              <a:t>        </a:t>
            </a:r>
            <a:r>
              <a:rPr kumimoji="1" lang="en-US" altLang="zh-CN" dirty="0">
                <a:solidFill>
                  <a:srgbClr val="0070C0"/>
                </a:solidFill>
                <a:latin typeface="微软雅黑" panose="020B0503020204020204" pitchFamily="34" charset="-122"/>
                <a:ea typeface="微软雅黑" panose="020B0503020204020204" pitchFamily="34" charset="-122"/>
              </a:rPr>
              <a:t>{ 19, 01, 23, 14, 55, 68, 11, 82, 36 }</a:t>
            </a:r>
          </a:p>
        </p:txBody>
      </p:sp>
      <p:sp>
        <p:nvSpPr>
          <p:cNvPr id="29" name="Text Box 3"/>
          <p:cNvSpPr txBox="1">
            <a:spLocks noChangeArrowheads="1"/>
          </p:cNvSpPr>
          <p:nvPr/>
        </p:nvSpPr>
        <p:spPr bwMode="auto">
          <a:xfrm>
            <a:off x="1752600" y="2261777"/>
            <a:ext cx="7215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dirty="0">
                <a:solidFill>
                  <a:srgbClr val="0070C0"/>
                </a:solidFill>
                <a:latin typeface="微软雅黑" panose="020B0503020204020204" pitchFamily="34" charset="-122"/>
                <a:ea typeface="微软雅黑" panose="020B0503020204020204" pitchFamily="34" charset="-122"/>
              </a:rPr>
              <a:t>设定哈希函数 </a:t>
            </a:r>
            <a:r>
              <a:rPr kumimoji="1" lang="en-US" altLang="zh-CN" dirty="0">
                <a:solidFill>
                  <a:srgbClr val="0070C0"/>
                </a:solidFill>
                <a:latin typeface="微软雅黑" panose="020B0503020204020204" pitchFamily="34" charset="-122"/>
                <a:ea typeface="微软雅黑" panose="020B0503020204020204" pitchFamily="34" charset="-122"/>
              </a:rPr>
              <a:t>H(key) = key MOD 11 ( </a:t>
            </a:r>
            <a:r>
              <a:rPr kumimoji="1" lang="zh-CN" altLang="en-US" dirty="0">
                <a:solidFill>
                  <a:srgbClr val="0070C0"/>
                </a:solidFill>
                <a:latin typeface="微软雅黑" panose="020B0503020204020204" pitchFamily="34" charset="-122"/>
                <a:ea typeface="微软雅黑" panose="020B0503020204020204" pitchFamily="34" charset="-122"/>
              </a:rPr>
              <a:t>表长</a:t>
            </a:r>
            <a:r>
              <a:rPr kumimoji="1" lang="en-US" altLang="zh-CN" dirty="0">
                <a:solidFill>
                  <a:srgbClr val="0070C0"/>
                </a:solidFill>
                <a:latin typeface="微软雅黑" panose="020B0503020204020204" pitchFamily="34" charset="-122"/>
                <a:ea typeface="微软雅黑" panose="020B0503020204020204" pitchFamily="34" charset="-122"/>
              </a:rPr>
              <a:t>=11 )</a:t>
            </a:r>
          </a:p>
        </p:txBody>
      </p:sp>
    </p:spTree>
    <p:extLst>
      <p:ext uri="{BB962C8B-B14F-4D97-AF65-F5344CB8AC3E}">
        <p14:creationId xmlns:p14="http://schemas.microsoft.com/office/powerpoint/2010/main" val="160126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nvPr>
        </p:nvGraphicFramePr>
        <p:xfrm>
          <a:off x="2443844" y="3535405"/>
          <a:ext cx="6029325" cy="742950"/>
        </p:xfrm>
        <a:graphic>
          <a:graphicData uri="http://schemas.openxmlformats.org/presentationml/2006/ole">
            <mc:AlternateContent xmlns:mc="http://schemas.openxmlformats.org/markup-compatibility/2006">
              <mc:Choice xmlns:v="urn:schemas-microsoft-com:vml" Requires="v">
                <p:oleObj spid="_x0000_s79943" name="文档" r:id="rId4" imgW="6001560" imgH="749520" progId="Word.Document.8">
                  <p:embed/>
                </p:oleObj>
              </mc:Choice>
              <mc:Fallback>
                <p:oleObj name="文档" r:id="rId4" imgW="6001560" imgH="7495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3844" y="3535405"/>
                        <a:ext cx="60293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 Box 6"/>
          <p:cNvSpPr txBox="1">
            <a:spLocks noChangeArrowheads="1"/>
          </p:cNvSpPr>
          <p:nvPr/>
        </p:nvSpPr>
        <p:spPr bwMode="auto">
          <a:xfrm>
            <a:off x="6844395"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a:solidFill>
                  <a:srgbClr val="A50021"/>
                </a:solidFill>
                <a:latin typeface="微软雅黑" panose="020B0503020204020204" pitchFamily="34" charset="-122"/>
                <a:ea typeface="微软雅黑" panose="020B0503020204020204" pitchFamily="34" charset="-122"/>
              </a:rPr>
              <a:t>19</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4" name="Text Box 7"/>
          <p:cNvSpPr txBox="1">
            <a:spLocks noChangeArrowheads="1"/>
          </p:cNvSpPr>
          <p:nvPr/>
        </p:nvSpPr>
        <p:spPr bwMode="auto">
          <a:xfrm>
            <a:off x="3015345"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a:solidFill>
                  <a:srgbClr val="A50021"/>
                </a:solidFill>
                <a:latin typeface="微软雅黑" panose="020B0503020204020204" pitchFamily="34" charset="-122"/>
                <a:ea typeface="微软雅黑" panose="020B0503020204020204" pitchFamily="34" charset="-122"/>
              </a:rPr>
              <a:t>01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5" name="Text Box 8"/>
          <p:cNvSpPr txBox="1">
            <a:spLocks noChangeArrowheads="1"/>
          </p:cNvSpPr>
          <p:nvPr/>
        </p:nvSpPr>
        <p:spPr bwMode="auto">
          <a:xfrm>
            <a:off x="7875642" y="3679937"/>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3333FF"/>
                </a:solidFill>
                <a:latin typeface="微软雅黑" panose="020B0503020204020204" pitchFamily="34" charset="-122"/>
                <a:ea typeface="微软雅黑" panose="020B0503020204020204" pitchFamily="34" charset="-122"/>
              </a:rPr>
              <a:t>23</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6" name="Text Box 9"/>
          <p:cNvSpPr txBox="1">
            <a:spLocks noChangeArrowheads="1"/>
          </p:cNvSpPr>
          <p:nvPr/>
        </p:nvSpPr>
        <p:spPr bwMode="auto">
          <a:xfrm>
            <a:off x="4115482"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a:solidFill>
                  <a:srgbClr val="A50021"/>
                </a:solidFill>
                <a:latin typeface="微软雅黑" panose="020B0503020204020204" pitchFamily="34" charset="-122"/>
                <a:ea typeface="微软雅黑" panose="020B0503020204020204" pitchFamily="34" charset="-122"/>
              </a:rPr>
              <a:t>14</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7" name="Text Box 10"/>
          <p:cNvSpPr txBox="1">
            <a:spLocks noChangeArrowheads="1"/>
          </p:cNvSpPr>
          <p:nvPr/>
        </p:nvSpPr>
        <p:spPr bwMode="auto">
          <a:xfrm>
            <a:off x="2515282"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A50021"/>
                </a:solidFill>
                <a:latin typeface="微软雅黑" panose="020B0503020204020204" pitchFamily="34" charset="-122"/>
                <a:ea typeface="微软雅黑" panose="020B0503020204020204" pitchFamily="34" charset="-122"/>
              </a:rPr>
              <a:t>55</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8" name="Text Box 11"/>
          <p:cNvSpPr txBox="1">
            <a:spLocks noChangeArrowheads="1"/>
          </p:cNvSpPr>
          <p:nvPr/>
        </p:nvSpPr>
        <p:spPr bwMode="auto">
          <a:xfrm>
            <a:off x="3557747" y="3714553"/>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FF00FF"/>
                </a:solidFill>
                <a:latin typeface="微软雅黑" panose="020B0503020204020204" pitchFamily="34" charset="-122"/>
                <a:ea typeface="微软雅黑" panose="020B0503020204020204" pitchFamily="34" charset="-122"/>
              </a:rPr>
              <a:t>68</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9" name="Rectangle 17"/>
          <p:cNvSpPr>
            <a:spLocks noChangeArrowheads="1"/>
          </p:cNvSpPr>
          <p:nvPr/>
        </p:nvSpPr>
        <p:spPr bwMode="auto">
          <a:xfrm>
            <a:off x="2158095" y="3024627"/>
            <a:ext cx="492474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dirty="0">
                <a:solidFill>
                  <a:prstClr val="black"/>
                </a:solidFill>
                <a:latin typeface="微软雅黑" panose="020B0503020204020204" pitchFamily="34" charset="-122"/>
                <a:ea typeface="微软雅黑" panose="020B0503020204020204" pitchFamily="34" charset="-122"/>
              </a:rPr>
              <a:t>若采用</a:t>
            </a:r>
            <a:r>
              <a:rPr kumimoji="1" lang="zh-CN" altLang="en-US" sz="2100" b="1" dirty="0">
                <a:solidFill>
                  <a:srgbClr val="0070C0"/>
                </a:solidFill>
                <a:latin typeface="微软雅黑" panose="020B0503020204020204" pitchFamily="34" charset="-122"/>
                <a:ea typeface="微软雅黑" panose="020B0503020204020204" pitchFamily="34" charset="-122"/>
              </a:rPr>
              <a:t>随机数</a:t>
            </a:r>
            <a:r>
              <a:rPr kumimoji="1" lang="zh-CN" altLang="en-US" sz="2100" b="1" dirty="0">
                <a:solidFill>
                  <a:prstClr val="black"/>
                </a:solidFill>
                <a:latin typeface="微软雅黑" panose="020B0503020204020204" pitchFamily="34" charset="-122"/>
                <a:ea typeface="微软雅黑" panose="020B0503020204020204" pitchFamily="34" charset="-122"/>
              </a:rPr>
              <a:t>处理冲突，随机数假设为</a:t>
            </a:r>
            <a:r>
              <a:rPr kumimoji="1" lang="en-US" altLang="zh-CN" sz="2100" b="1" dirty="0">
                <a:solidFill>
                  <a:prstClr val="black"/>
                </a:solidFill>
                <a:latin typeface="微软雅黑" panose="020B0503020204020204" pitchFamily="34" charset="-122"/>
                <a:ea typeface="微软雅黑" panose="020B0503020204020204" pitchFamily="34" charset="-122"/>
              </a:rPr>
              <a:t>9</a:t>
            </a:r>
            <a:endParaRPr kumimoji="1" lang="zh-CN" altLang="en-US" sz="2100" b="1" dirty="0">
              <a:solidFill>
                <a:prstClr val="black"/>
              </a:solidFill>
              <a:latin typeface="微软雅黑" panose="020B0503020204020204" pitchFamily="34" charset="-122"/>
              <a:ea typeface="微软雅黑" panose="020B0503020204020204" pitchFamily="34" charset="-122"/>
            </a:endParaRPr>
          </a:p>
        </p:txBody>
      </p:sp>
      <p:sp>
        <p:nvSpPr>
          <p:cNvPr id="10" name="Text Box 19"/>
          <p:cNvSpPr txBox="1">
            <a:spLocks noChangeArrowheads="1"/>
          </p:cNvSpPr>
          <p:nvPr/>
        </p:nvSpPr>
        <p:spPr bwMode="auto">
          <a:xfrm>
            <a:off x="7386797" y="3679937"/>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006600"/>
                </a:solidFill>
                <a:latin typeface="微软雅黑" panose="020B0503020204020204" pitchFamily="34" charset="-122"/>
                <a:ea typeface="微软雅黑" panose="020B0503020204020204" pitchFamily="34" charset="-122"/>
              </a:rPr>
              <a:t>11</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11" name="Text Box 20"/>
          <p:cNvSpPr txBox="1">
            <a:spLocks noChangeArrowheads="1"/>
          </p:cNvSpPr>
          <p:nvPr/>
        </p:nvSpPr>
        <p:spPr bwMode="auto">
          <a:xfrm>
            <a:off x="5164591"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3333FF"/>
                </a:solidFill>
                <a:latin typeface="微软雅黑" panose="020B0503020204020204" pitchFamily="34" charset="-122"/>
                <a:ea typeface="微软雅黑" panose="020B0503020204020204" pitchFamily="34" charset="-122"/>
              </a:rPr>
              <a:t>82</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12" name="Text Box 21"/>
          <p:cNvSpPr txBox="1">
            <a:spLocks noChangeArrowheads="1"/>
          </p:cNvSpPr>
          <p:nvPr/>
        </p:nvSpPr>
        <p:spPr bwMode="auto">
          <a:xfrm>
            <a:off x="5732593" y="3692039"/>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FF0000"/>
                </a:solidFill>
                <a:latin typeface="微软雅黑" panose="020B0503020204020204" pitchFamily="34" charset="-122"/>
                <a:ea typeface="微软雅黑" panose="020B0503020204020204" pitchFamily="34" charset="-122"/>
              </a:rPr>
              <a:t>36</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13" name="Text Box 26"/>
          <p:cNvSpPr txBox="1">
            <a:spLocks noChangeArrowheads="1"/>
          </p:cNvSpPr>
          <p:nvPr/>
        </p:nvSpPr>
        <p:spPr bwMode="auto">
          <a:xfrm>
            <a:off x="2598749" y="4166414"/>
            <a:ext cx="59458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dirty="0">
                <a:solidFill>
                  <a:srgbClr val="A50021"/>
                </a:solidFill>
                <a:latin typeface="微软雅黑" panose="020B0503020204020204" pitchFamily="34" charset="-122"/>
                <a:ea typeface="微软雅黑" panose="020B0503020204020204" pitchFamily="34" charset="-122"/>
              </a:rPr>
              <a:t>1      1       1     1              1       5             1       2     2</a:t>
            </a:r>
            <a:endParaRPr kumimoji="1" lang="en-US" altLang="zh-CN" sz="1800" dirty="0">
              <a:solidFill>
                <a:prstClr val="black"/>
              </a:solidFill>
              <a:latin typeface="微软雅黑" panose="020B0503020204020204" pitchFamily="34" charset="-122"/>
              <a:ea typeface="微软雅黑" panose="020B0503020204020204" pitchFamily="34" charset="-122"/>
            </a:endParaRPr>
          </a:p>
        </p:txBody>
      </p:sp>
      <p:sp>
        <p:nvSpPr>
          <p:cNvPr id="14" name="Text Box 2"/>
          <p:cNvSpPr txBox="1">
            <a:spLocks noChangeArrowheads="1"/>
          </p:cNvSpPr>
          <p:nvPr/>
        </p:nvSpPr>
        <p:spPr bwMode="auto">
          <a:xfrm>
            <a:off x="1626225" y="1160389"/>
            <a:ext cx="588494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25000"/>
              </a:lnSpc>
              <a:defRPr/>
            </a:pPr>
            <a:r>
              <a:rPr kumimoji="1" lang="zh-CN" altLang="en-US" dirty="0">
                <a:solidFill>
                  <a:srgbClr val="FF0000"/>
                </a:solidFill>
                <a:latin typeface="微软雅黑" panose="020B0503020204020204" pitchFamily="34" charset="-122"/>
                <a:ea typeface="微软雅黑" panose="020B0503020204020204" pitchFamily="34" charset="-122"/>
              </a:rPr>
              <a:t>课堂练习</a:t>
            </a:r>
            <a:r>
              <a:rPr kumimoji="1" lang="en-US" altLang="zh-CN" dirty="0">
                <a:solidFill>
                  <a:srgbClr val="0070C0"/>
                </a:solidFill>
                <a:latin typeface="微软雅黑" panose="020B0503020204020204" pitchFamily="34" charset="-122"/>
                <a:ea typeface="微软雅黑" panose="020B0503020204020204" pitchFamily="34" charset="-122"/>
              </a:rPr>
              <a:t>:  </a:t>
            </a:r>
            <a:r>
              <a:rPr kumimoji="1" lang="zh-CN" altLang="en-US" dirty="0">
                <a:solidFill>
                  <a:srgbClr val="0070C0"/>
                </a:solidFill>
                <a:latin typeface="微软雅黑" panose="020B0503020204020204" pitchFamily="34" charset="-122"/>
                <a:ea typeface="微软雅黑" panose="020B0503020204020204" pitchFamily="34" charset="-122"/>
              </a:rPr>
              <a:t>关键字集合 </a:t>
            </a:r>
          </a:p>
          <a:p>
            <a:pPr defTabSz="914400">
              <a:lnSpc>
                <a:spcPct val="125000"/>
              </a:lnSpc>
              <a:defRPr/>
            </a:pPr>
            <a:r>
              <a:rPr kumimoji="1" lang="zh-CN" altLang="en-US" dirty="0">
                <a:solidFill>
                  <a:srgbClr val="0070C0"/>
                </a:solidFill>
                <a:latin typeface="微软雅黑" panose="020B0503020204020204" pitchFamily="34" charset="-122"/>
                <a:ea typeface="微软雅黑" panose="020B0503020204020204" pitchFamily="34" charset="-122"/>
              </a:rPr>
              <a:t>        </a:t>
            </a:r>
            <a:r>
              <a:rPr kumimoji="1" lang="en-US" altLang="zh-CN" dirty="0">
                <a:solidFill>
                  <a:srgbClr val="0070C0"/>
                </a:solidFill>
                <a:latin typeface="微软雅黑" panose="020B0503020204020204" pitchFamily="34" charset="-122"/>
                <a:ea typeface="微软雅黑" panose="020B0503020204020204" pitchFamily="34" charset="-122"/>
              </a:rPr>
              <a:t>{ 19, 01, 23, 14, 55, 68, 11, 82, 36 }</a:t>
            </a:r>
          </a:p>
        </p:txBody>
      </p:sp>
      <p:sp>
        <p:nvSpPr>
          <p:cNvPr id="15" name="Text Box 3"/>
          <p:cNvSpPr txBox="1">
            <a:spLocks noChangeArrowheads="1"/>
          </p:cNvSpPr>
          <p:nvPr/>
        </p:nvSpPr>
        <p:spPr bwMode="auto">
          <a:xfrm>
            <a:off x="1752600" y="2261777"/>
            <a:ext cx="7215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dirty="0">
                <a:solidFill>
                  <a:srgbClr val="0070C0"/>
                </a:solidFill>
                <a:latin typeface="微软雅黑" panose="020B0503020204020204" pitchFamily="34" charset="-122"/>
                <a:ea typeface="微软雅黑" panose="020B0503020204020204" pitchFamily="34" charset="-122"/>
              </a:rPr>
              <a:t>设定哈希函数 </a:t>
            </a:r>
            <a:r>
              <a:rPr kumimoji="1" lang="en-US" altLang="zh-CN" dirty="0">
                <a:solidFill>
                  <a:srgbClr val="0070C0"/>
                </a:solidFill>
                <a:latin typeface="微软雅黑" panose="020B0503020204020204" pitchFamily="34" charset="-122"/>
                <a:ea typeface="微软雅黑" panose="020B0503020204020204" pitchFamily="34" charset="-122"/>
              </a:rPr>
              <a:t>H(key) = key MOD 11 ( </a:t>
            </a:r>
            <a:r>
              <a:rPr kumimoji="1" lang="zh-CN" altLang="en-US" dirty="0">
                <a:solidFill>
                  <a:srgbClr val="0070C0"/>
                </a:solidFill>
                <a:latin typeface="微软雅黑" panose="020B0503020204020204" pitchFamily="34" charset="-122"/>
                <a:ea typeface="微软雅黑" panose="020B0503020204020204" pitchFamily="34" charset="-122"/>
              </a:rPr>
              <a:t>表长</a:t>
            </a:r>
            <a:r>
              <a:rPr kumimoji="1" lang="en-US" altLang="zh-CN" dirty="0">
                <a:solidFill>
                  <a:srgbClr val="0070C0"/>
                </a:solidFill>
                <a:latin typeface="微软雅黑" panose="020B0503020204020204" pitchFamily="34" charset="-122"/>
                <a:ea typeface="微软雅黑" panose="020B0503020204020204" pitchFamily="34" charset="-122"/>
              </a:rPr>
              <a:t>=11 )</a:t>
            </a:r>
          </a:p>
        </p:txBody>
      </p:sp>
    </p:spTree>
    <p:extLst>
      <p:ext uri="{BB962C8B-B14F-4D97-AF65-F5344CB8AC3E}">
        <p14:creationId xmlns:p14="http://schemas.microsoft.com/office/powerpoint/2010/main" val="122716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up)">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up)">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nvPr>
        </p:nvGraphicFramePr>
        <p:xfrm>
          <a:off x="2443844" y="3535405"/>
          <a:ext cx="6029325" cy="742950"/>
        </p:xfrm>
        <a:graphic>
          <a:graphicData uri="http://schemas.openxmlformats.org/presentationml/2006/ole">
            <mc:AlternateContent xmlns:mc="http://schemas.openxmlformats.org/markup-compatibility/2006">
              <mc:Choice xmlns:v="urn:schemas-microsoft-com:vml" Requires="v">
                <p:oleObj spid="_x0000_s80967" name="文档" r:id="rId4" imgW="6001560" imgH="749520" progId="Word.Document.8">
                  <p:embed/>
                </p:oleObj>
              </mc:Choice>
              <mc:Fallback>
                <p:oleObj name="文档" r:id="rId4" imgW="6001560" imgH="7495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3844" y="3535405"/>
                        <a:ext cx="60293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 Box 6"/>
          <p:cNvSpPr txBox="1">
            <a:spLocks noChangeArrowheads="1"/>
          </p:cNvSpPr>
          <p:nvPr/>
        </p:nvSpPr>
        <p:spPr bwMode="auto">
          <a:xfrm>
            <a:off x="6844395"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a:solidFill>
                  <a:srgbClr val="A50021"/>
                </a:solidFill>
                <a:latin typeface="微软雅黑" panose="020B0503020204020204" pitchFamily="34" charset="-122"/>
                <a:ea typeface="微软雅黑" panose="020B0503020204020204" pitchFamily="34" charset="-122"/>
              </a:rPr>
              <a:t>19</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4" name="Text Box 7"/>
          <p:cNvSpPr txBox="1">
            <a:spLocks noChangeArrowheads="1"/>
          </p:cNvSpPr>
          <p:nvPr/>
        </p:nvSpPr>
        <p:spPr bwMode="auto">
          <a:xfrm>
            <a:off x="3015345"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a:solidFill>
                  <a:srgbClr val="A50021"/>
                </a:solidFill>
                <a:latin typeface="微软雅黑" panose="020B0503020204020204" pitchFamily="34" charset="-122"/>
                <a:ea typeface="微软雅黑" panose="020B0503020204020204" pitchFamily="34" charset="-122"/>
              </a:rPr>
              <a:t>01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5" name="Text Box 8"/>
          <p:cNvSpPr txBox="1">
            <a:spLocks noChangeArrowheads="1"/>
          </p:cNvSpPr>
          <p:nvPr/>
        </p:nvSpPr>
        <p:spPr bwMode="auto">
          <a:xfrm>
            <a:off x="7875642" y="3679937"/>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3333FF"/>
                </a:solidFill>
                <a:latin typeface="微软雅黑" panose="020B0503020204020204" pitchFamily="34" charset="-122"/>
                <a:ea typeface="微软雅黑" panose="020B0503020204020204" pitchFamily="34" charset="-122"/>
              </a:rPr>
              <a:t>23</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6" name="Text Box 9"/>
          <p:cNvSpPr txBox="1">
            <a:spLocks noChangeArrowheads="1"/>
          </p:cNvSpPr>
          <p:nvPr/>
        </p:nvSpPr>
        <p:spPr bwMode="auto">
          <a:xfrm>
            <a:off x="4115482"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a:solidFill>
                  <a:srgbClr val="A50021"/>
                </a:solidFill>
                <a:latin typeface="微软雅黑" panose="020B0503020204020204" pitchFamily="34" charset="-122"/>
                <a:ea typeface="微软雅黑" panose="020B0503020204020204" pitchFamily="34" charset="-122"/>
              </a:rPr>
              <a:t>14</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7" name="Text Box 10"/>
          <p:cNvSpPr txBox="1">
            <a:spLocks noChangeArrowheads="1"/>
          </p:cNvSpPr>
          <p:nvPr/>
        </p:nvSpPr>
        <p:spPr bwMode="auto">
          <a:xfrm>
            <a:off x="2515282"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A50021"/>
                </a:solidFill>
                <a:latin typeface="微软雅黑" panose="020B0503020204020204" pitchFamily="34" charset="-122"/>
                <a:ea typeface="微软雅黑" panose="020B0503020204020204" pitchFamily="34" charset="-122"/>
              </a:rPr>
              <a:t>55</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8" name="Text Box 11"/>
          <p:cNvSpPr txBox="1">
            <a:spLocks noChangeArrowheads="1"/>
          </p:cNvSpPr>
          <p:nvPr/>
        </p:nvSpPr>
        <p:spPr bwMode="auto">
          <a:xfrm>
            <a:off x="3547480" y="3717253"/>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FF00FF"/>
                </a:solidFill>
                <a:latin typeface="微软雅黑" panose="020B0503020204020204" pitchFamily="34" charset="-122"/>
                <a:ea typeface="微软雅黑" panose="020B0503020204020204" pitchFamily="34" charset="-122"/>
              </a:rPr>
              <a:t>68</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9" name="Rectangle 17"/>
          <p:cNvSpPr>
            <a:spLocks noChangeArrowheads="1"/>
          </p:cNvSpPr>
          <p:nvPr/>
        </p:nvSpPr>
        <p:spPr bwMode="auto">
          <a:xfrm>
            <a:off x="2158095" y="3024627"/>
            <a:ext cx="492474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dirty="0">
                <a:solidFill>
                  <a:prstClr val="black"/>
                </a:solidFill>
                <a:latin typeface="微软雅黑" panose="020B0503020204020204" pitchFamily="34" charset="-122"/>
                <a:ea typeface="微软雅黑" panose="020B0503020204020204" pitchFamily="34" charset="-122"/>
              </a:rPr>
              <a:t>若采用</a:t>
            </a:r>
            <a:r>
              <a:rPr kumimoji="1" lang="zh-CN" altLang="en-US" sz="2100" b="1" dirty="0">
                <a:solidFill>
                  <a:srgbClr val="0070C0"/>
                </a:solidFill>
                <a:latin typeface="微软雅黑" panose="020B0503020204020204" pitchFamily="34" charset="-122"/>
                <a:ea typeface="微软雅黑" panose="020B0503020204020204" pitchFamily="34" charset="-122"/>
              </a:rPr>
              <a:t>随机数</a:t>
            </a:r>
            <a:r>
              <a:rPr kumimoji="1" lang="zh-CN" altLang="en-US" sz="2100" b="1" dirty="0">
                <a:solidFill>
                  <a:prstClr val="black"/>
                </a:solidFill>
                <a:latin typeface="微软雅黑" panose="020B0503020204020204" pitchFamily="34" charset="-122"/>
                <a:ea typeface="微软雅黑" panose="020B0503020204020204" pitchFamily="34" charset="-122"/>
              </a:rPr>
              <a:t>处理冲突，随机数假设为</a:t>
            </a:r>
            <a:r>
              <a:rPr kumimoji="1" lang="en-US" altLang="zh-CN" sz="2100" b="1" dirty="0">
                <a:solidFill>
                  <a:prstClr val="black"/>
                </a:solidFill>
                <a:latin typeface="微软雅黑" panose="020B0503020204020204" pitchFamily="34" charset="-122"/>
                <a:ea typeface="微软雅黑" panose="020B0503020204020204" pitchFamily="34" charset="-122"/>
              </a:rPr>
              <a:t>9</a:t>
            </a:r>
            <a:endParaRPr kumimoji="1" lang="zh-CN" altLang="en-US" sz="2100" b="1" dirty="0">
              <a:solidFill>
                <a:prstClr val="black"/>
              </a:solidFill>
              <a:latin typeface="微软雅黑" panose="020B0503020204020204" pitchFamily="34" charset="-122"/>
              <a:ea typeface="微软雅黑" panose="020B0503020204020204" pitchFamily="34" charset="-122"/>
            </a:endParaRPr>
          </a:p>
        </p:txBody>
      </p:sp>
      <p:sp>
        <p:nvSpPr>
          <p:cNvPr id="10" name="Text Box 19"/>
          <p:cNvSpPr txBox="1">
            <a:spLocks noChangeArrowheads="1"/>
          </p:cNvSpPr>
          <p:nvPr/>
        </p:nvSpPr>
        <p:spPr bwMode="auto">
          <a:xfrm>
            <a:off x="7386797" y="3679937"/>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006600"/>
                </a:solidFill>
                <a:latin typeface="微软雅黑" panose="020B0503020204020204" pitchFamily="34" charset="-122"/>
                <a:ea typeface="微软雅黑" panose="020B0503020204020204" pitchFamily="34" charset="-122"/>
              </a:rPr>
              <a:t>11</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11" name="Text Box 20"/>
          <p:cNvSpPr txBox="1">
            <a:spLocks noChangeArrowheads="1"/>
          </p:cNvSpPr>
          <p:nvPr/>
        </p:nvSpPr>
        <p:spPr bwMode="auto">
          <a:xfrm>
            <a:off x="5164591"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3333FF"/>
                </a:solidFill>
                <a:latin typeface="微软雅黑" panose="020B0503020204020204" pitchFamily="34" charset="-122"/>
                <a:ea typeface="微软雅黑" panose="020B0503020204020204" pitchFamily="34" charset="-122"/>
              </a:rPr>
              <a:t>82</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12" name="Text Box 21"/>
          <p:cNvSpPr txBox="1">
            <a:spLocks noChangeArrowheads="1"/>
          </p:cNvSpPr>
          <p:nvPr/>
        </p:nvSpPr>
        <p:spPr bwMode="auto">
          <a:xfrm>
            <a:off x="5732593" y="3692039"/>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FF0000"/>
                </a:solidFill>
                <a:latin typeface="微软雅黑" panose="020B0503020204020204" pitchFamily="34" charset="-122"/>
                <a:ea typeface="微软雅黑" panose="020B0503020204020204" pitchFamily="34" charset="-122"/>
              </a:rPr>
              <a:t>36</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13" name="Text Box 26"/>
          <p:cNvSpPr txBox="1">
            <a:spLocks noChangeArrowheads="1"/>
          </p:cNvSpPr>
          <p:nvPr/>
        </p:nvSpPr>
        <p:spPr bwMode="auto">
          <a:xfrm>
            <a:off x="2598749" y="4166414"/>
            <a:ext cx="59458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dirty="0">
                <a:solidFill>
                  <a:srgbClr val="A50021"/>
                </a:solidFill>
                <a:latin typeface="微软雅黑" panose="020B0503020204020204" pitchFamily="34" charset="-122"/>
                <a:ea typeface="微软雅黑" panose="020B0503020204020204" pitchFamily="34" charset="-122"/>
              </a:rPr>
              <a:t>1      1       1     1              1       5             1       2     2</a:t>
            </a:r>
            <a:endParaRPr kumimoji="1" lang="en-US" altLang="zh-CN" sz="1800" dirty="0">
              <a:solidFill>
                <a:prstClr val="black"/>
              </a:solidFill>
              <a:latin typeface="微软雅黑" panose="020B0503020204020204" pitchFamily="34" charset="-122"/>
              <a:ea typeface="微软雅黑" panose="020B0503020204020204" pitchFamily="34" charset="-122"/>
            </a:endParaRPr>
          </a:p>
        </p:txBody>
      </p:sp>
      <p:sp>
        <p:nvSpPr>
          <p:cNvPr id="14" name="Text Box 2"/>
          <p:cNvSpPr txBox="1">
            <a:spLocks noChangeArrowheads="1"/>
          </p:cNvSpPr>
          <p:nvPr/>
        </p:nvSpPr>
        <p:spPr bwMode="auto">
          <a:xfrm>
            <a:off x="1626225" y="1160389"/>
            <a:ext cx="588494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25000"/>
              </a:lnSpc>
              <a:defRPr/>
            </a:pPr>
            <a:r>
              <a:rPr kumimoji="1" lang="zh-CN" altLang="en-US" dirty="0">
                <a:solidFill>
                  <a:srgbClr val="FF0000"/>
                </a:solidFill>
                <a:latin typeface="微软雅黑" panose="020B0503020204020204" pitchFamily="34" charset="-122"/>
                <a:ea typeface="微软雅黑" panose="020B0503020204020204" pitchFamily="34" charset="-122"/>
              </a:rPr>
              <a:t>课堂练习</a:t>
            </a:r>
            <a:r>
              <a:rPr kumimoji="1" lang="en-US" altLang="zh-CN" dirty="0">
                <a:solidFill>
                  <a:srgbClr val="0070C0"/>
                </a:solidFill>
                <a:latin typeface="微软雅黑" panose="020B0503020204020204" pitchFamily="34" charset="-122"/>
                <a:ea typeface="微软雅黑" panose="020B0503020204020204" pitchFamily="34" charset="-122"/>
              </a:rPr>
              <a:t>:  </a:t>
            </a:r>
            <a:r>
              <a:rPr kumimoji="1" lang="zh-CN" altLang="en-US" dirty="0">
                <a:solidFill>
                  <a:srgbClr val="0070C0"/>
                </a:solidFill>
                <a:latin typeface="微软雅黑" panose="020B0503020204020204" pitchFamily="34" charset="-122"/>
                <a:ea typeface="微软雅黑" panose="020B0503020204020204" pitchFamily="34" charset="-122"/>
              </a:rPr>
              <a:t>关键字集合 </a:t>
            </a:r>
          </a:p>
          <a:p>
            <a:pPr defTabSz="914400">
              <a:lnSpc>
                <a:spcPct val="125000"/>
              </a:lnSpc>
              <a:defRPr/>
            </a:pPr>
            <a:r>
              <a:rPr kumimoji="1" lang="zh-CN" altLang="en-US" dirty="0">
                <a:solidFill>
                  <a:srgbClr val="0070C0"/>
                </a:solidFill>
                <a:latin typeface="微软雅黑" panose="020B0503020204020204" pitchFamily="34" charset="-122"/>
                <a:ea typeface="微软雅黑" panose="020B0503020204020204" pitchFamily="34" charset="-122"/>
              </a:rPr>
              <a:t>        </a:t>
            </a:r>
            <a:r>
              <a:rPr kumimoji="1" lang="en-US" altLang="zh-CN" dirty="0">
                <a:solidFill>
                  <a:srgbClr val="0070C0"/>
                </a:solidFill>
                <a:latin typeface="微软雅黑" panose="020B0503020204020204" pitchFamily="34" charset="-122"/>
                <a:ea typeface="微软雅黑" panose="020B0503020204020204" pitchFamily="34" charset="-122"/>
              </a:rPr>
              <a:t>{ 19, 01, 23, 14, 55, 68, 11, 82, 36 }</a:t>
            </a:r>
          </a:p>
        </p:txBody>
      </p:sp>
      <p:sp>
        <p:nvSpPr>
          <p:cNvPr id="15" name="Text Box 3"/>
          <p:cNvSpPr txBox="1">
            <a:spLocks noChangeArrowheads="1"/>
          </p:cNvSpPr>
          <p:nvPr/>
        </p:nvSpPr>
        <p:spPr bwMode="auto">
          <a:xfrm>
            <a:off x="1752600" y="2261777"/>
            <a:ext cx="7215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dirty="0">
                <a:solidFill>
                  <a:srgbClr val="0070C0"/>
                </a:solidFill>
                <a:latin typeface="微软雅黑" panose="020B0503020204020204" pitchFamily="34" charset="-122"/>
                <a:ea typeface="微软雅黑" panose="020B0503020204020204" pitchFamily="34" charset="-122"/>
              </a:rPr>
              <a:t>设定哈希函数 </a:t>
            </a:r>
            <a:r>
              <a:rPr kumimoji="1" lang="en-US" altLang="zh-CN" dirty="0">
                <a:solidFill>
                  <a:srgbClr val="0070C0"/>
                </a:solidFill>
                <a:latin typeface="微软雅黑" panose="020B0503020204020204" pitchFamily="34" charset="-122"/>
                <a:ea typeface="微软雅黑" panose="020B0503020204020204" pitchFamily="34" charset="-122"/>
              </a:rPr>
              <a:t>H(key) = key MOD 11 ( </a:t>
            </a:r>
            <a:r>
              <a:rPr kumimoji="1" lang="zh-CN" altLang="en-US" dirty="0">
                <a:solidFill>
                  <a:srgbClr val="0070C0"/>
                </a:solidFill>
                <a:latin typeface="微软雅黑" panose="020B0503020204020204" pitchFamily="34" charset="-122"/>
                <a:ea typeface="微软雅黑" panose="020B0503020204020204" pitchFamily="34" charset="-122"/>
              </a:rPr>
              <a:t>表长</a:t>
            </a:r>
            <a:r>
              <a:rPr kumimoji="1" lang="en-US" altLang="zh-CN" dirty="0">
                <a:solidFill>
                  <a:srgbClr val="0070C0"/>
                </a:solidFill>
                <a:latin typeface="微软雅黑" panose="020B0503020204020204" pitchFamily="34" charset="-122"/>
                <a:ea typeface="微软雅黑" panose="020B0503020204020204" pitchFamily="34" charset="-122"/>
              </a:rPr>
              <a:t>=11 )</a:t>
            </a:r>
          </a:p>
        </p:txBody>
      </p:sp>
      <p:sp>
        <p:nvSpPr>
          <p:cNvPr id="16" name="矩形 15"/>
          <p:cNvSpPr/>
          <p:nvPr/>
        </p:nvSpPr>
        <p:spPr>
          <a:xfrm>
            <a:off x="2231576" y="4799529"/>
            <a:ext cx="2531633" cy="553998"/>
          </a:xfrm>
          <a:prstGeom prst="rect">
            <a:avLst/>
          </a:prstGeom>
        </p:spPr>
        <p:txBody>
          <a:bodyPr wrap="square">
            <a:spAutoFit/>
          </a:bodyPr>
          <a:lstStyle/>
          <a:p>
            <a:pPr defTabSz="914400">
              <a:lnSpc>
                <a:spcPct val="125000"/>
              </a:lnSpc>
              <a:defRPr/>
            </a:pPr>
            <a:r>
              <a:rPr lang="en-US" altLang="zh-CN" b="1" dirty="0">
                <a:solidFill>
                  <a:prstClr val="black"/>
                </a:solidFill>
                <a:latin typeface="微软雅黑" panose="020B0503020204020204" pitchFamily="34" charset="-122"/>
                <a:ea typeface="微软雅黑" panose="020B0503020204020204" pitchFamily="34" charset="-122"/>
              </a:rPr>
              <a:t>ASL(</a:t>
            </a:r>
            <a:r>
              <a:rPr lang="zh-CN" altLang="en-US" b="1" dirty="0">
                <a:solidFill>
                  <a:prstClr val="black"/>
                </a:solidFill>
                <a:latin typeface="微软雅黑" panose="020B0503020204020204" pitchFamily="34" charset="-122"/>
                <a:ea typeface="微软雅黑" panose="020B0503020204020204" pitchFamily="34" charset="-122"/>
              </a:rPr>
              <a:t>成功</a:t>
            </a:r>
            <a:r>
              <a:rPr lang="en-US" altLang="zh-CN" b="1"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a:t>
            </a:r>
          </a:p>
        </p:txBody>
      </p:sp>
      <p:sp>
        <p:nvSpPr>
          <p:cNvPr id="17" name="矩形 16"/>
          <p:cNvSpPr/>
          <p:nvPr/>
        </p:nvSpPr>
        <p:spPr>
          <a:xfrm>
            <a:off x="2296611" y="5578625"/>
            <a:ext cx="7434938" cy="461665"/>
          </a:xfrm>
          <a:prstGeom prst="rect">
            <a:avLst/>
          </a:prstGeom>
        </p:spPr>
        <p:txBody>
          <a:bodyPr wrap="square">
            <a:spAutoFit/>
          </a:bodyPr>
          <a:lstStyle/>
          <a:p>
            <a:pPr defTabSz="914400">
              <a:defRPr/>
            </a:pPr>
            <a:r>
              <a:rPr lang="en-US" altLang="zh-CN" b="1" dirty="0">
                <a:solidFill>
                  <a:prstClr val="black"/>
                </a:solidFill>
                <a:latin typeface="微软雅黑" panose="020B0503020204020204" pitchFamily="34" charset="-122"/>
                <a:ea typeface="微软雅黑" panose="020B0503020204020204" pitchFamily="34" charset="-122"/>
              </a:rPr>
              <a:t>ASL(</a:t>
            </a:r>
            <a:r>
              <a:rPr lang="zh-CN" altLang="en-US" b="1" dirty="0">
                <a:solidFill>
                  <a:prstClr val="black"/>
                </a:solidFill>
                <a:latin typeface="微软雅黑" panose="020B0503020204020204" pitchFamily="34" charset="-122"/>
                <a:ea typeface="微软雅黑" panose="020B0503020204020204" pitchFamily="34" charset="-122"/>
              </a:rPr>
              <a:t>成功）</a:t>
            </a:r>
            <a:r>
              <a:rPr lang="en-US" altLang="zh-CN" b="1"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1+1+1+1+1+5+1+2+2</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/9=5/3</a:t>
            </a:r>
            <a:endParaRPr lang="zh-CN" altLang="en-US"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585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nvPr>
        </p:nvGraphicFramePr>
        <p:xfrm>
          <a:off x="2443844" y="3535405"/>
          <a:ext cx="6029325" cy="742950"/>
        </p:xfrm>
        <a:graphic>
          <a:graphicData uri="http://schemas.openxmlformats.org/presentationml/2006/ole">
            <mc:AlternateContent xmlns:mc="http://schemas.openxmlformats.org/markup-compatibility/2006">
              <mc:Choice xmlns:v="urn:schemas-microsoft-com:vml" Requires="v">
                <p:oleObj spid="_x0000_s81991" name="文档" r:id="rId4" imgW="6001560" imgH="749520" progId="Word.Document.8">
                  <p:embed/>
                </p:oleObj>
              </mc:Choice>
              <mc:Fallback>
                <p:oleObj name="文档" r:id="rId4" imgW="6001560" imgH="7495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3844" y="3535405"/>
                        <a:ext cx="60293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 Box 6"/>
          <p:cNvSpPr txBox="1">
            <a:spLocks noChangeArrowheads="1"/>
          </p:cNvSpPr>
          <p:nvPr/>
        </p:nvSpPr>
        <p:spPr bwMode="auto">
          <a:xfrm>
            <a:off x="6844395"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a:solidFill>
                  <a:srgbClr val="A50021"/>
                </a:solidFill>
                <a:latin typeface="微软雅黑" panose="020B0503020204020204" pitchFamily="34" charset="-122"/>
                <a:ea typeface="微软雅黑" panose="020B0503020204020204" pitchFamily="34" charset="-122"/>
              </a:rPr>
              <a:t>19</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4" name="Text Box 7"/>
          <p:cNvSpPr txBox="1">
            <a:spLocks noChangeArrowheads="1"/>
          </p:cNvSpPr>
          <p:nvPr/>
        </p:nvSpPr>
        <p:spPr bwMode="auto">
          <a:xfrm>
            <a:off x="3015345"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a:solidFill>
                  <a:srgbClr val="A50021"/>
                </a:solidFill>
                <a:latin typeface="微软雅黑" panose="020B0503020204020204" pitchFamily="34" charset="-122"/>
                <a:ea typeface="微软雅黑" panose="020B0503020204020204" pitchFamily="34" charset="-122"/>
              </a:rPr>
              <a:t>01</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5" name="Text Box 8"/>
          <p:cNvSpPr txBox="1">
            <a:spLocks noChangeArrowheads="1"/>
          </p:cNvSpPr>
          <p:nvPr/>
        </p:nvSpPr>
        <p:spPr bwMode="auto">
          <a:xfrm>
            <a:off x="7875642" y="3679937"/>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3333FF"/>
                </a:solidFill>
                <a:latin typeface="微软雅黑" panose="020B0503020204020204" pitchFamily="34" charset="-122"/>
                <a:ea typeface="微软雅黑" panose="020B0503020204020204" pitchFamily="34" charset="-122"/>
              </a:rPr>
              <a:t>23</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6" name="Text Box 9"/>
          <p:cNvSpPr txBox="1">
            <a:spLocks noChangeArrowheads="1"/>
          </p:cNvSpPr>
          <p:nvPr/>
        </p:nvSpPr>
        <p:spPr bwMode="auto">
          <a:xfrm>
            <a:off x="4115482"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a:solidFill>
                  <a:srgbClr val="A50021"/>
                </a:solidFill>
                <a:latin typeface="微软雅黑" panose="020B0503020204020204" pitchFamily="34" charset="-122"/>
                <a:ea typeface="微软雅黑" panose="020B0503020204020204" pitchFamily="34" charset="-122"/>
              </a:rPr>
              <a:t>14</a:t>
            </a:r>
            <a:endParaRPr kumimoji="1" lang="en-US" altLang="zh-CN" sz="2700">
              <a:solidFill>
                <a:prstClr val="black"/>
              </a:solidFill>
              <a:latin typeface="微软雅黑" panose="020B0503020204020204" pitchFamily="34" charset="-122"/>
              <a:ea typeface="微软雅黑" panose="020B0503020204020204" pitchFamily="34" charset="-122"/>
            </a:endParaRPr>
          </a:p>
        </p:txBody>
      </p:sp>
      <p:sp>
        <p:nvSpPr>
          <p:cNvPr id="7" name="Text Box 10"/>
          <p:cNvSpPr txBox="1">
            <a:spLocks noChangeArrowheads="1"/>
          </p:cNvSpPr>
          <p:nvPr/>
        </p:nvSpPr>
        <p:spPr bwMode="auto">
          <a:xfrm>
            <a:off x="2515282"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A50021"/>
                </a:solidFill>
                <a:latin typeface="微软雅黑" panose="020B0503020204020204" pitchFamily="34" charset="-122"/>
                <a:ea typeface="微软雅黑" panose="020B0503020204020204" pitchFamily="34" charset="-122"/>
              </a:rPr>
              <a:t>55</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8" name="Text Box 11"/>
          <p:cNvSpPr txBox="1">
            <a:spLocks noChangeArrowheads="1"/>
          </p:cNvSpPr>
          <p:nvPr/>
        </p:nvSpPr>
        <p:spPr bwMode="auto">
          <a:xfrm>
            <a:off x="3547480" y="3717253"/>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FF00FF"/>
                </a:solidFill>
                <a:latin typeface="微软雅黑" panose="020B0503020204020204" pitchFamily="34" charset="-122"/>
                <a:ea typeface="微软雅黑" panose="020B0503020204020204" pitchFamily="34" charset="-122"/>
              </a:rPr>
              <a:t>68</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9" name="Rectangle 17"/>
          <p:cNvSpPr>
            <a:spLocks noChangeArrowheads="1"/>
          </p:cNvSpPr>
          <p:nvPr/>
        </p:nvSpPr>
        <p:spPr bwMode="auto">
          <a:xfrm>
            <a:off x="2158095" y="3024627"/>
            <a:ext cx="492474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dirty="0">
                <a:solidFill>
                  <a:prstClr val="black"/>
                </a:solidFill>
                <a:latin typeface="微软雅黑" panose="020B0503020204020204" pitchFamily="34" charset="-122"/>
                <a:ea typeface="微软雅黑" panose="020B0503020204020204" pitchFamily="34" charset="-122"/>
              </a:rPr>
              <a:t>若采用</a:t>
            </a:r>
            <a:r>
              <a:rPr kumimoji="1" lang="zh-CN" altLang="en-US" sz="2100" b="1" dirty="0">
                <a:solidFill>
                  <a:srgbClr val="0070C0"/>
                </a:solidFill>
                <a:latin typeface="微软雅黑" panose="020B0503020204020204" pitchFamily="34" charset="-122"/>
                <a:ea typeface="微软雅黑" panose="020B0503020204020204" pitchFamily="34" charset="-122"/>
              </a:rPr>
              <a:t>随机数</a:t>
            </a:r>
            <a:r>
              <a:rPr kumimoji="1" lang="zh-CN" altLang="en-US" sz="2100" b="1" dirty="0">
                <a:solidFill>
                  <a:prstClr val="black"/>
                </a:solidFill>
                <a:latin typeface="微软雅黑" panose="020B0503020204020204" pitchFamily="34" charset="-122"/>
                <a:ea typeface="微软雅黑" panose="020B0503020204020204" pitchFamily="34" charset="-122"/>
              </a:rPr>
              <a:t>处理冲突，随机数假设为</a:t>
            </a:r>
            <a:r>
              <a:rPr kumimoji="1" lang="en-US" altLang="zh-CN" sz="2100" b="1" dirty="0">
                <a:solidFill>
                  <a:prstClr val="black"/>
                </a:solidFill>
                <a:latin typeface="微软雅黑" panose="020B0503020204020204" pitchFamily="34" charset="-122"/>
                <a:ea typeface="微软雅黑" panose="020B0503020204020204" pitchFamily="34" charset="-122"/>
              </a:rPr>
              <a:t>9</a:t>
            </a:r>
            <a:endParaRPr kumimoji="1" lang="zh-CN" altLang="en-US" sz="2100" b="1" dirty="0">
              <a:solidFill>
                <a:prstClr val="black"/>
              </a:solidFill>
              <a:latin typeface="微软雅黑" panose="020B0503020204020204" pitchFamily="34" charset="-122"/>
              <a:ea typeface="微软雅黑" panose="020B0503020204020204" pitchFamily="34" charset="-122"/>
            </a:endParaRPr>
          </a:p>
        </p:txBody>
      </p:sp>
      <p:sp>
        <p:nvSpPr>
          <p:cNvPr id="10" name="Text Box 19"/>
          <p:cNvSpPr txBox="1">
            <a:spLocks noChangeArrowheads="1"/>
          </p:cNvSpPr>
          <p:nvPr/>
        </p:nvSpPr>
        <p:spPr bwMode="auto">
          <a:xfrm>
            <a:off x="7386797" y="3679937"/>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006600"/>
                </a:solidFill>
                <a:latin typeface="微软雅黑" panose="020B0503020204020204" pitchFamily="34" charset="-122"/>
                <a:ea typeface="微软雅黑" panose="020B0503020204020204" pitchFamily="34" charset="-122"/>
              </a:rPr>
              <a:t>11</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11" name="Text Box 20"/>
          <p:cNvSpPr txBox="1">
            <a:spLocks noChangeArrowheads="1"/>
          </p:cNvSpPr>
          <p:nvPr/>
        </p:nvSpPr>
        <p:spPr bwMode="auto">
          <a:xfrm>
            <a:off x="5164591" y="3706855"/>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3333FF"/>
                </a:solidFill>
                <a:latin typeface="微软雅黑" panose="020B0503020204020204" pitchFamily="34" charset="-122"/>
                <a:ea typeface="微软雅黑" panose="020B0503020204020204" pitchFamily="34" charset="-122"/>
              </a:rPr>
              <a:t>82</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12" name="Text Box 21"/>
          <p:cNvSpPr txBox="1">
            <a:spLocks noChangeArrowheads="1"/>
          </p:cNvSpPr>
          <p:nvPr/>
        </p:nvSpPr>
        <p:spPr bwMode="auto">
          <a:xfrm>
            <a:off x="5732593" y="3692039"/>
            <a:ext cx="56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b="1" dirty="0">
                <a:solidFill>
                  <a:srgbClr val="FF0000"/>
                </a:solidFill>
                <a:latin typeface="微软雅黑" panose="020B0503020204020204" pitchFamily="34" charset="-122"/>
                <a:ea typeface="微软雅黑" panose="020B0503020204020204" pitchFamily="34" charset="-122"/>
              </a:rPr>
              <a:t>36</a:t>
            </a:r>
            <a:endParaRPr kumimoji="1" lang="en-US" altLang="zh-CN" sz="2700" dirty="0">
              <a:solidFill>
                <a:prstClr val="black"/>
              </a:solidFill>
              <a:latin typeface="微软雅黑" panose="020B0503020204020204" pitchFamily="34" charset="-122"/>
              <a:ea typeface="微软雅黑" panose="020B0503020204020204" pitchFamily="34" charset="-122"/>
            </a:endParaRPr>
          </a:p>
        </p:txBody>
      </p:sp>
      <p:sp>
        <p:nvSpPr>
          <p:cNvPr id="13" name="Text Box 26"/>
          <p:cNvSpPr txBox="1">
            <a:spLocks noChangeArrowheads="1"/>
          </p:cNvSpPr>
          <p:nvPr/>
        </p:nvSpPr>
        <p:spPr bwMode="auto">
          <a:xfrm>
            <a:off x="2598749" y="4166414"/>
            <a:ext cx="59458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dirty="0">
                <a:solidFill>
                  <a:srgbClr val="A50021"/>
                </a:solidFill>
                <a:latin typeface="微软雅黑" panose="020B0503020204020204" pitchFamily="34" charset="-122"/>
                <a:ea typeface="微软雅黑" panose="020B0503020204020204" pitchFamily="34" charset="-122"/>
              </a:rPr>
              <a:t>1      1       1     1              1       5             1       2     2</a:t>
            </a:r>
            <a:endParaRPr kumimoji="1" lang="en-US" altLang="zh-CN" sz="1800" dirty="0">
              <a:solidFill>
                <a:prstClr val="black"/>
              </a:solidFill>
              <a:latin typeface="微软雅黑" panose="020B0503020204020204" pitchFamily="34" charset="-122"/>
              <a:ea typeface="微软雅黑" panose="020B0503020204020204" pitchFamily="34" charset="-122"/>
            </a:endParaRPr>
          </a:p>
        </p:txBody>
      </p:sp>
      <p:sp>
        <p:nvSpPr>
          <p:cNvPr id="14" name="Text Box 2"/>
          <p:cNvSpPr txBox="1">
            <a:spLocks noChangeArrowheads="1"/>
          </p:cNvSpPr>
          <p:nvPr/>
        </p:nvSpPr>
        <p:spPr bwMode="auto">
          <a:xfrm>
            <a:off x="1626225" y="1160389"/>
            <a:ext cx="588494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25000"/>
              </a:lnSpc>
              <a:defRPr/>
            </a:pPr>
            <a:r>
              <a:rPr kumimoji="1" lang="zh-CN" altLang="en-US" dirty="0">
                <a:solidFill>
                  <a:srgbClr val="FF0000"/>
                </a:solidFill>
                <a:latin typeface="微软雅黑" panose="020B0503020204020204" pitchFamily="34" charset="-122"/>
                <a:ea typeface="微软雅黑" panose="020B0503020204020204" pitchFamily="34" charset="-122"/>
              </a:rPr>
              <a:t>课堂练习</a:t>
            </a:r>
            <a:r>
              <a:rPr kumimoji="1" lang="en-US" altLang="zh-CN" dirty="0">
                <a:solidFill>
                  <a:srgbClr val="0070C0"/>
                </a:solidFill>
                <a:latin typeface="微软雅黑" panose="020B0503020204020204" pitchFamily="34" charset="-122"/>
                <a:ea typeface="微软雅黑" panose="020B0503020204020204" pitchFamily="34" charset="-122"/>
              </a:rPr>
              <a:t>:  </a:t>
            </a:r>
            <a:r>
              <a:rPr kumimoji="1" lang="zh-CN" altLang="en-US" dirty="0">
                <a:solidFill>
                  <a:srgbClr val="0070C0"/>
                </a:solidFill>
                <a:latin typeface="微软雅黑" panose="020B0503020204020204" pitchFamily="34" charset="-122"/>
                <a:ea typeface="微软雅黑" panose="020B0503020204020204" pitchFamily="34" charset="-122"/>
              </a:rPr>
              <a:t>关键字集合 </a:t>
            </a:r>
          </a:p>
          <a:p>
            <a:pPr defTabSz="914400">
              <a:lnSpc>
                <a:spcPct val="125000"/>
              </a:lnSpc>
              <a:defRPr/>
            </a:pPr>
            <a:r>
              <a:rPr kumimoji="1" lang="zh-CN" altLang="en-US" dirty="0">
                <a:solidFill>
                  <a:srgbClr val="0070C0"/>
                </a:solidFill>
                <a:latin typeface="微软雅黑" panose="020B0503020204020204" pitchFamily="34" charset="-122"/>
                <a:ea typeface="微软雅黑" panose="020B0503020204020204" pitchFamily="34" charset="-122"/>
              </a:rPr>
              <a:t>        </a:t>
            </a:r>
            <a:r>
              <a:rPr kumimoji="1" lang="en-US" altLang="zh-CN" dirty="0">
                <a:solidFill>
                  <a:srgbClr val="0070C0"/>
                </a:solidFill>
                <a:latin typeface="微软雅黑" panose="020B0503020204020204" pitchFamily="34" charset="-122"/>
                <a:ea typeface="微软雅黑" panose="020B0503020204020204" pitchFamily="34" charset="-122"/>
              </a:rPr>
              <a:t>{ 19, 01, 23, 14, 55, 68, 11, 82, 36 }</a:t>
            </a:r>
          </a:p>
        </p:txBody>
      </p:sp>
      <p:sp>
        <p:nvSpPr>
          <p:cNvPr id="15" name="Text Box 3"/>
          <p:cNvSpPr txBox="1">
            <a:spLocks noChangeArrowheads="1"/>
          </p:cNvSpPr>
          <p:nvPr/>
        </p:nvSpPr>
        <p:spPr bwMode="auto">
          <a:xfrm>
            <a:off x="1752600" y="2261777"/>
            <a:ext cx="7215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dirty="0">
                <a:solidFill>
                  <a:srgbClr val="0070C0"/>
                </a:solidFill>
                <a:latin typeface="微软雅黑" panose="020B0503020204020204" pitchFamily="34" charset="-122"/>
                <a:ea typeface="微软雅黑" panose="020B0503020204020204" pitchFamily="34" charset="-122"/>
              </a:rPr>
              <a:t>设定哈希函数 </a:t>
            </a:r>
            <a:r>
              <a:rPr kumimoji="1" lang="en-US" altLang="zh-CN" dirty="0">
                <a:solidFill>
                  <a:srgbClr val="0070C0"/>
                </a:solidFill>
                <a:latin typeface="微软雅黑" panose="020B0503020204020204" pitchFamily="34" charset="-122"/>
                <a:ea typeface="微软雅黑" panose="020B0503020204020204" pitchFamily="34" charset="-122"/>
              </a:rPr>
              <a:t>H(key) = key MOD 11 ( </a:t>
            </a:r>
            <a:r>
              <a:rPr kumimoji="1" lang="zh-CN" altLang="en-US" dirty="0">
                <a:solidFill>
                  <a:srgbClr val="0070C0"/>
                </a:solidFill>
                <a:latin typeface="微软雅黑" panose="020B0503020204020204" pitchFamily="34" charset="-122"/>
                <a:ea typeface="微软雅黑" panose="020B0503020204020204" pitchFamily="34" charset="-122"/>
              </a:rPr>
              <a:t>表长</a:t>
            </a:r>
            <a:r>
              <a:rPr kumimoji="1" lang="en-US" altLang="zh-CN" dirty="0">
                <a:solidFill>
                  <a:srgbClr val="0070C0"/>
                </a:solidFill>
                <a:latin typeface="微软雅黑" panose="020B0503020204020204" pitchFamily="34" charset="-122"/>
                <a:ea typeface="微软雅黑" panose="020B0503020204020204" pitchFamily="34" charset="-122"/>
              </a:rPr>
              <a:t>=11 )</a:t>
            </a:r>
          </a:p>
        </p:txBody>
      </p:sp>
      <p:sp>
        <p:nvSpPr>
          <p:cNvPr id="16" name="Text Box 26"/>
          <p:cNvSpPr txBox="1">
            <a:spLocks noChangeArrowheads="1"/>
          </p:cNvSpPr>
          <p:nvPr/>
        </p:nvSpPr>
        <p:spPr bwMode="auto">
          <a:xfrm>
            <a:off x="2598749" y="4449805"/>
            <a:ext cx="58015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dirty="0">
                <a:solidFill>
                  <a:srgbClr val="0070C0"/>
                </a:solidFill>
                <a:latin typeface="微软雅黑" panose="020B0503020204020204" pitchFamily="34" charset="-122"/>
                <a:ea typeface="微软雅黑" panose="020B0503020204020204" pitchFamily="34" charset="-122"/>
              </a:rPr>
              <a:t>3      5      4      6      1      5       2      1      3      2     4</a:t>
            </a:r>
          </a:p>
        </p:txBody>
      </p:sp>
      <p:sp>
        <p:nvSpPr>
          <p:cNvPr id="17" name="矩形 16"/>
          <p:cNvSpPr/>
          <p:nvPr/>
        </p:nvSpPr>
        <p:spPr>
          <a:xfrm>
            <a:off x="2461653" y="4937778"/>
            <a:ext cx="2216804" cy="553998"/>
          </a:xfrm>
          <a:prstGeom prst="rect">
            <a:avLst/>
          </a:prstGeom>
        </p:spPr>
        <p:txBody>
          <a:bodyPr wrap="square">
            <a:spAutoFit/>
          </a:bodyPr>
          <a:lstStyle/>
          <a:p>
            <a:pPr defTabSz="914400">
              <a:lnSpc>
                <a:spcPct val="125000"/>
              </a:lnSpc>
              <a:defRPr/>
            </a:pPr>
            <a:r>
              <a:rPr lang="en-US" altLang="zh-CN" b="1" dirty="0">
                <a:solidFill>
                  <a:prstClr val="black"/>
                </a:solidFill>
                <a:latin typeface="微软雅黑" panose="020B0503020204020204" pitchFamily="34" charset="-122"/>
                <a:ea typeface="微软雅黑" panose="020B0503020204020204" pitchFamily="34" charset="-122"/>
              </a:rPr>
              <a:t>ASL(</a:t>
            </a:r>
            <a:r>
              <a:rPr lang="zh-CN" altLang="en-US" b="1" dirty="0">
                <a:solidFill>
                  <a:prstClr val="black"/>
                </a:solidFill>
                <a:latin typeface="微软雅黑" panose="020B0503020204020204" pitchFamily="34" charset="-122"/>
                <a:ea typeface="微软雅黑" panose="020B0503020204020204" pitchFamily="34" charset="-122"/>
              </a:rPr>
              <a:t>失败</a:t>
            </a:r>
            <a:r>
              <a:rPr lang="en-US" altLang="zh-CN" b="1"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a:t>
            </a:r>
          </a:p>
        </p:txBody>
      </p:sp>
      <p:sp>
        <p:nvSpPr>
          <p:cNvPr id="18" name="矩形 17"/>
          <p:cNvSpPr/>
          <p:nvPr/>
        </p:nvSpPr>
        <p:spPr>
          <a:xfrm>
            <a:off x="2443844" y="5547109"/>
            <a:ext cx="7418613" cy="830997"/>
          </a:xfrm>
          <a:prstGeom prst="rect">
            <a:avLst/>
          </a:prstGeom>
        </p:spPr>
        <p:txBody>
          <a:bodyPr wrap="square">
            <a:spAutoFit/>
          </a:bodyPr>
          <a:lstStyle/>
          <a:p>
            <a:pPr defTabSz="914400">
              <a:defRPr/>
            </a:pPr>
            <a:r>
              <a:rPr lang="en-US" altLang="zh-CN" b="1" dirty="0">
                <a:solidFill>
                  <a:prstClr val="black"/>
                </a:solidFill>
                <a:latin typeface="微软雅黑" panose="020B0503020204020204" pitchFamily="34" charset="-122"/>
                <a:ea typeface="微软雅黑" panose="020B0503020204020204" pitchFamily="34" charset="-122"/>
              </a:rPr>
              <a:t>ASL(</a:t>
            </a:r>
            <a:r>
              <a:rPr lang="zh-CN" altLang="en-US" b="1" dirty="0">
                <a:solidFill>
                  <a:prstClr val="black"/>
                </a:solidFill>
                <a:latin typeface="微软雅黑" panose="020B0503020204020204" pitchFamily="34" charset="-122"/>
                <a:ea typeface="微软雅黑" panose="020B0503020204020204" pitchFamily="34" charset="-122"/>
              </a:rPr>
              <a:t>失败）</a:t>
            </a:r>
            <a:r>
              <a:rPr lang="en-US" altLang="zh-CN" b="1"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3+5+4+6+1+5+2+1+3+2+4</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/11=36/11</a:t>
            </a:r>
            <a:endParaRPr lang="zh-CN" altLang="en-US"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689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1055440" y="1801977"/>
            <a:ext cx="8277225" cy="4880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线性表</a:t>
            </a:r>
            <a:r>
              <a:rPr kumimoji="0" lang="en-US" altLang="zh-CN"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个同类型数据元素的有限序列</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记为：</a:t>
            </a:r>
            <a:endParaRPr kumimoji="0" lang="zh-CN" altLang="en-US"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t>
            </a:r>
            <a:r>
              <a:rPr kumimoji="0" lang="en-US" altLang="zh-CN"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2</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为表名；</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为数据元素</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在线性表中的</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位序</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CC3300"/>
                </a:solidFill>
                <a:effectLst/>
                <a:uLnTx/>
                <a:uFillTx/>
                <a:latin typeface="微软雅黑" panose="020B0503020204020204" pitchFamily="34" charset="-122"/>
                <a:ea typeface="微软雅黑" panose="020B0503020204020204" pitchFamily="34" charset="-122"/>
                <a:cs typeface="+mn-cs"/>
              </a:rPr>
              <a:t>n</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为线性表的</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表长</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srgbClr val="CC3300"/>
                </a:solidFill>
                <a:effectLst/>
                <a:uLnTx/>
                <a:uFillTx/>
                <a:latin typeface="微软雅黑" panose="020B0503020204020204" pitchFamily="34" charset="-122"/>
                <a:ea typeface="微软雅黑" panose="020B0503020204020204" pitchFamily="34" charset="-122"/>
                <a:cs typeface="+mn-cs"/>
              </a:rPr>
              <a:t>n=0</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时称为</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空表</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数据元素之间的关系</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是：</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领先于</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领先于</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称</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是</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的直接</a:t>
            </a: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前驱，</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是</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的直接</a:t>
            </a: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后继，</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除第一元素</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外，均有</a:t>
            </a: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唯一的前驱；</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除最后元素</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外，均有</a:t>
            </a: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唯一的后继；</a:t>
            </a:r>
          </a:p>
        </p:txBody>
      </p:sp>
      <p:sp>
        <p:nvSpPr>
          <p:cNvPr id="4" name="Rectangle 3"/>
          <p:cNvSpPr txBox="1">
            <a:spLocks noChangeArrowheads="1"/>
          </p:cNvSpPr>
          <p:nvPr/>
        </p:nvSpPr>
        <p:spPr bwMode="auto">
          <a:xfrm>
            <a:off x="823156" y="1124744"/>
            <a:ext cx="9753600" cy="65266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3429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6pPr>
            <a:lvl7pPr marL="6858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7pPr>
            <a:lvl8pPr marL="10287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8pPr>
            <a:lvl9pPr marL="13716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altLang="zh-CN"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1 </a:t>
            </a:r>
            <a:r>
              <a:rPr kumimoji="0" lang="zh-CN" altLang="en-US"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线性表的定义</a:t>
            </a:r>
          </a:p>
        </p:txBody>
      </p:sp>
    </p:spTree>
    <p:extLst>
      <p:ext uri="{BB962C8B-B14F-4D97-AF65-F5344CB8AC3E}">
        <p14:creationId xmlns:p14="http://schemas.microsoft.com/office/powerpoint/2010/main" val="36500754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6738"/>
                                        </p:tgtEl>
                                        <p:attrNameLst>
                                          <p:attrName>style.visibility</p:attrName>
                                        </p:attrNameLst>
                                      </p:cBhvr>
                                      <p:to>
                                        <p:strVal val="visible"/>
                                      </p:to>
                                    </p:set>
                                    <p:animEffect transition="in" filter="wipe(up)">
                                      <p:cBhvr>
                                        <p:cTn id="7" dur="500"/>
                                        <p:tgtEl>
                                          <p:spTgt spid="116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66379" y="1633643"/>
            <a:ext cx="7475593" cy="15120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a:lnSpc>
                <a:spcPct val="80000"/>
              </a:lnSpc>
              <a:defRPr/>
            </a:pPr>
            <a:r>
              <a:rPr kumimoji="1" lang="zh-CN" altLang="en-US" sz="1800" dirty="0">
                <a:solidFill>
                  <a:prstClr val="black"/>
                </a:solidFill>
                <a:latin typeface="微软雅黑" panose="020B0503020204020204" pitchFamily="34" charset="-122"/>
                <a:ea typeface="微软雅黑" panose="020B0503020204020204" pitchFamily="34" charset="-122"/>
              </a:rPr>
              <a:t>在</a:t>
            </a:r>
            <a:r>
              <a:rPr kumimoji="1" lang="en-US" altLang="zh-CN" sz="1800" dirty="0">
                <a:solidFill>
                  <a:prstClr val="black"/>
                </a:solidFill>
                <a:latin typeface="微软雅黑" panose="020B0503020204020204" pitchFamily="34" charset="-122"/>
                <a:ea typeface="微软雅黑" panose="020B0503020204020204" pitchFamily="34" charset="-122"/>
              </a:rPr>
              <a:t>m=16</a:t>
            </a:r>
            <a:r>
              <a:rPr kumimoji="1" lang="zh-CN" altLang="en-US" sz="1800" dirty="0">
                <a:solidFill>
                  <a:prstClr val="black"/>
                </a:solidFill>
                <a:latin typeface="微软雅黑" panose="020B0503020204020204" pitchFamily="34" charset="-122"/>
                <a:ea typeface="微软雅黑" panose="020B0503020204020204" pitchFamily="34" charset="-122"/>
              </a:rPr>
              <a:t>的哈希表中已有关键字分别为</a:t>
            </a:r>
            <a:r>
              <a:rPr kumimoji="1" lang="en-US" altLang="zh-CN" sz="1800" dirty="0">
                <a:solidFill>
                  <a:prstClr val="black"/>
                </a:solidFill>
                <a:latin typeface="微软雅黑" panose="020B0503020204020204" pitchFamily="34" charset="-122"/>
                <a:ea typeface="微软雅黑" panose="020B0503020204020204" pitchFamily="34" charset="-122"/>
              </a:rPr>
              <a:t>19</a:t>
            </a:r>
            <a:r>
              <a:rPr kumimoji="1" lang="zh-CN" altLang="en-US" sz="1800" dirty="0">
                <a:solidFill>
                  <a:prstClr val="black"/>
                </a:solidFill>
                <a:latin typeface="微软雅黑" panose="020B0503020204020204" pitchFamily="34" charset="-122"/>
                <a:ea typeface="微软雅黑" panose="020B0503020204020204" pitchFamily="34" charset="-122"/>
              </a:rPr>
              <a:t>，</a:t>
            </a:r>
            <a:r>
              <a:rPr kumimoji="1" lang="en-US" altLang="zh-CN" sz="1800" dirty="0">
                <a:solidFill>
                  <a:prstClr val="black"/>
                </a:solidFill>
                <a:latin typeface="微软雅黑" panose="020B0503020204020204" pitchFamily="34" charset="-122"/>
                <a:ea typeface="微软雅黑" panose="020B0503020204020204" pitchFamily="34" charset="-122"/>
              </a:rPr>
              <a:t>70</a:t>
            </a:r>
            <a:r>
              <a:rPr kumimoji="1" lang="zh-CN" altLang="en-US" sz="1800" dirty="0">
                <a:solidFill>
                  <a:prstClr val="black"/>
                </a:solidFill>
                <a:latin typeface="微软雅黑" panose="020B0503020204020204" pitchFamily="34" charset="-122"/>
                <a:ea typeface="微软雅黑" panose="020B0503020204020204" pitchFamily="34" charset="-122"/>
              </a:rPr>
              <a:t>，</a:t>
            </a:r>
            <a:r>
              <a:rPr kumimoji="1" lang="en-US" altLang="zh-CN" sz="1800" dirty="0">
                <a:solidFill>
                  <a:prstClr val="black"/>
                </a:solidFill>
                <a:latin typeface="微软雅黑" panose="020B0503020204020204" pitchFamily="34" charset="-122"/>
                <a:ea typeface="微软雅黑" panose="020B0503020204020204" pitchFamily="34" charset="-122"/>
              </a:rPr>
              <a:t>33</a:t>
            </a:r>
            <a:r>
              <a:rPr kumimoji="1" lang="zh-CN" altLang="en-US" sz="1800" dirty="0">
                <a:solidFill>
                  <a:prstClr val="black"/>
                </a:solidFill>
                <a:latin typeface="微软雅黑" panose="020B0503020204020204" pitchFamily="34" charset="-122"/>
                <a:ea typeface="微软雅黑" panose="020B0503020204020204" pitchFamily="34" charset="-122"/>
              </a:rPr>
              <a:t>三个记录，</a:t>
            </a:r>
          </a:p>
          <a:p>
            <a:pPr marL="400050" indent="-400050">
              <a:lnSpc>
                <a:spcPct val="80000"/>
              </a:lnSpc>
              <a:defRPr/>
            </a:pPr>
            <a:r>
              <a:rPr kumimoji="1" lang="zh-CN" altLang="en-US" sz="1800" dirty="0">
                <a:solidFill>
                  <a:prstClr val="black"/>
                </a:solidFill>
                <a:latin typeface="微软雅黑" panose="020B0503020204020204" pitchFamily="34" charset="-122"/>
                <a:ea typeface="微软雅黑" panose="020B0503020204020204" pitchFamily="34" charset="-122"/>
              </a:rPr>
              <a:t>哈希函数取为</a:t>
            </a:r>
            <a:r>
              <a:rPr kumimoji="1" lang="en-US" altLang="zh-CN" sz="1800" dirty="0">
                <a:solidFill>
                  <a:prstClr val="black"/>
                </a:solidFill>
                <a:latin typeface="微软雅黑" panose="020B0503020204020204" pitchFamily="34" charset="-122"/>
                <a:ea typeface="微软雅黑" panose="020B0503020204020204" pitchFamily="34" charset="-122"/>
              </a:rPr>
              <a:t>H</a:t>
            </a:r>
            <a:r>
              <a:rPr kumimoji="1" lang="zh-CN" altLang="en-US" sz="1800" dirty="0">
                <a:solidFill>
                  <a:prstClr val="black"/>
                </a:solidFill>
                <a:latin typeface="微软雅黑" panose="020B0503020204020204" pitchFamily="34" charset="-122"/>
                <a:ea typeface="微软雅黑" panose="020B0503020204020204" pitchFamily="34" charset="-122"/>
              </a:rPr>
              <a:t>（</a:t>
            </a:r>
            <a:r>
              <a:rPr kumimoji="1" lang="en-US" altLang="zh-CN" sz="1800" dirty="0">
                <a:solidFill>
                  <a:prstClr val="black"/>
                </a:solidFill>
                <a:latin typeface="微软雅黑" panose="020B0503020204020204" pitchFamily="34" charset="-122"/>
                <a:ea typeface="微软雅黑" panose="020B0503020204020204" pitchFamily="34" charset="-122"/>
              </a:rPr>
              <a:t>key</a:t>
            </a:r>
            <a:r>
              <a:rPr kumimoji="1" lang="zh-CN" altLang="en-US" sz="1800" dirty="0">
                <a:solidFill>
                  <a:prstClr val="black"/>
                </a:solidFill>
                <a:latin typeface="微软雅黑" panose="020B0503020204020204" pitchFamily="34" charset="-122"/>
                <a:ea typeface="微软雅黑" panose="020B0503020204020204" pitchFamily="34" charset="-122"/>
              </a:rPr>
              <a:t>）</a:t>
            </a:r>
            <a:r>
              <a:rPr kumimoji="1" lang="en-US" altLang="zh-CN" sz="1800" dirty="0">
                <a:solidFill>
                  <a:prstClr val="black"/>
                </a:solidFill>
                <a:latin typeface="微软雅黑" panose="020B0503020204020204" pitchFamily="34" charset="-122"/>
                <a:ea typeface="微软雅黑" panose="020B0503020204020204" pitchFamily="34" charset="-122"/>
              </a:rPr>
              <a:t>= key mod 13</a:t>
            </a:r>
            <a:r>
              <a:rPr kumimoji="1" lang="zh-CN" altLang="en-US" sz="1800" dirty="0">
                <a:solidFill>
                  <a:prstClr val="black"/>
                </a:solidFill>
                <a:latin typeface="微软雅黑" panose="020B0503020204020204" pitchFamily="34" charset="-122"/>
                <a:ea typeface="微软雅黑" panose="020B0503020204020204" pitchFamily="34" charset="-122"/>
              </a:rPr>
              <a:t>，</a:t>
            </a:r>
          </a:p>
          <a:p>
            <a:pPr marL="400050" indent="-400050">
              <a:lnSpc>
                <a:spcPct val="80000"/>
              </a:lnSpc>
              <a:defRPr/>
            </a:pPr>
            <a:r>
              <a:rPr kumimoji="1" lang="zh-CN" altLang="en-US" sz="1800" dirty="0">
                <a:solidFill>
                  <a:prstClr val="black"/>
                </a:solidFill>
                <a:latin typeface="微软雅黑" panose="020B0503020204020204" pitchFamily="34" charset="-122"/>
                <a:ea typeface="微软雅黑" panose="020B0503020204020204" pitchFamily="34" charset="-122"/>
              </a:rPr>
              <a:t>现要把第四个关键字为</a:t>
            </a:r>
            <a:r>
              <a:rPr kumimoji="1" lang="en-US" altLang="zh-CN" sz="1800" dirty="0">
                <a:solidFill>
                  <a:prstClr val="black"/>
                </a:solidFill>
                <a:latin typeface="微软雅黑" panose="020B0503020204020204" pitchFamily="34" charset="-122"/>
                <a:ea typeface="微软雅黑" panose="020B0503020204020204" pitchFamily="34" charset="-122"/>
              </a:rPr>
              <a:t>18</a:t>
            </a:r>
            <a:r>
              <a:rPr kumimoji="1" lang="zh-CN" altLang="en-US" sz="1800" dirty="0">
                <a:solidFill>
                  <a:prstClr val="black"/>
                </a:solidFill>
                <a:latin typeface="微软雅黑" panose="020B0503020204020204" pitchFamily="34" charset="-122"/>
                <a:ea typeface="微软雅黑" panose="020B0503020204020204" pitchFamily="34" charset="-122"/>
              </a:rPr>
              <a:t>的数据存入表中，</a:t>
            </a:r>
          </a:p>
          <a:p>
            <a:pPr marL="400050" indent="-400050">
              <a:lnSpc>
                <a:spcPct val="80000"/>
              </a:lnSpc>
              <a:defRPr/>
            </a:pPr>
            <a:r>
              <a:rPr kumimoji="1" lang="zh-CN" altLang="en-US" sz="1800" dirty="0">
                <a:solidFill>
                  <a:prstClr val="black"/>
                </a:solidFill>
                <a:latin typeface="微软雅黑" panose="020B0503020204020204" pitchFamily="34" charset="-122"/>
                <a:ea typeface="微软雅黑" panose="020B0503020204020204" pitchFamily="34" charset="-122"/>
              </a:rPr>
              <a:t>由哈希函数得地址为</a:t>
            </a:r>
            <a:r>
              <a:rPr kumimoji="1" lang="en-US" altLang="zh-CN" sz="1800" dirty="0">
                <a:solidFill>
                  <a:prstClr val="black"/>
                </a:solidFill>
                <a:latin typeface="微软雅黑" panose="020B0503020204020204" pitchFamily="34" charset="-122"/>
                <a:ea typeface="微软雅黑" panose="020B0503020204020204" pitchFamily="34" charset="-122"/>
              </a:rPr>
              <a:t>5</a:t>
            </a:r>
            <a:r>
              <a:rPr kumimoji="1" lang="zh-CN" altLang="en-US" sz="1800" dirty="0">
                <a:solidFill>
                  <a:prstClr val="black"/>
                </a:solidFill>
                <a:latin typeface="微软雅黑" panose="020B0503020204020204" pitchFamily="34" charset="-122"/>
                <a:ea typeface="微软雅黑" panose="020B0503020204020204" pitchFamily="34" charset="-122"/>
              </a:rPr>
              <a:t>，产生冲突，三种增量处理冲突。</a:t>
            </a:r>
            <a:r>
              <a:rPr lang="zh-CN" altLang="en-US" sz="900" dirty="0">
                <a:solidFill>
                  <a:prstClr val="black"/>
                </a:solidFill>
                <a:latin typeface="微软雅黑" panose="020B0503020204020204" pitchFamily="34" charset="-122"/>
                <a:ea typeface="微软雅黑" panose="020B0503020204020204" pitchFamily="34" charset="-122"/>
              </a:rPr>
              <a:t> </a:t>
            </a:r>
          </a:p>
        </p:txBody>
      </p:sp>
      <p:sp>
        <p:nvSpPr>
          <p:cNvPr id="6" name="矩形 5"/>
          <p:cNvSpPr/>
          <p:nvPr/>
        </p:nvSpPr>
        <p:spPr>
          <a:xfrm>
            <a:off x="1903572" y="826837"/>
            <a:ext cx="2236510" cy="5847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pPr marL="457200" indent="-457200" defTabSz="914400">
              <a:defRPr/>
            </a:pPr>
            <a:r>
              <a:rPr kumimoji="1" lang="zh-CN" altLang="en-US" sz="3200" dirty="0">
                <a:solidFill>
                  <a:srgbClr val="0070C0"/>
                </a:solidFill>
                <a:latin typeface="微软雅黑" panose="020B0503020204020204" pitchFamily="34" charset="-122"/>
                <a:ea typeface="微软雅黑" panose="020B0503020204020204" pitchFamily="34" charset="-122"/>
              </a:rPr>
              <a:t>开放地址法</a:t>
            </a:r>
          </a:p>
        </p:txBody>
      </p:sp>
      <p:graphicFrame>
        <p:nvGraphicFramePr>
          <p:cNvPr id="8" name="Group 3"/>
          <p:cNvGraphicFramePr>
            <a:graphicFrameLocks/>
          </p:cNvGraphicFramePr>
          <p:nvPr>
            <p:extLst/>
          </p:nvPr>
        </p:nvGraphicFramePr>
        <p:xfrm>
          <a:off x="2373766" y="3367768"/>
          <a:ext cx="5948366" cy="2589426"/>
        </p:xfrm>
        <a:graphic>
          <a:graphicData uri="http://schemas.openxmlformats.org/drawingml/2006/table">
            <a:tbl>
              <a:tblPr/>
              <a:tblGrid>
                <a:gridCol w="717777">
                  <a:extLst>
                    <a:ext uri="{9D8B030D-6E8A-4147-A177-3AD203B41FA5}">
                      <a16:colId xmlns:a16="http://schemas.microsoft.com/office/drawing/2014/main" val="20000"/>
                    </a:ext>
                  </a:extLst>
                </a:gridCol>
                <a:gridCol w="168048">
                  <a:extLst>
                    <a:ext uri="{9D8B030D-6E8A-4147-A177-3AD203B41FA5}">
                      <a16:colId xmlns:a16="http://schemas.microsoft.com/office/drawing/2014/main" val="20001"/>
                    </a:ext>
                  </a:extLst>
                </a:gridCol>
                <a:gridCol w="339329">
                  <a:extLst>
                    <a:ext uri="{9D8B030D-6E8A-4147-A177-3AD203B41FA5}">
                      <a16:colId xmlns:a16="http://schemas.microsoft.com/office/drawing/2014/main" val="20002"/>
                    </a:ext>
                  </a:extLst>
                </a:gridCol>
                <a:gridCol w="336947">
                  <a:extLst>
                    <a:ext uri="{9D8B030D-6E8A-4147-A177-3AD203B41FA5}">
                      <a16:colId xmlns:a16="http://schemas.microsoft.com/office/drawing/2014/main" val="20003"/>
                    </a:ext>
                  </a:extLst>
                </a:gridCol>
                <a:gridCol w="336947">
                  <a:extLst>
                    <a:ext uri="{9D8B030D-6E8A-4147-A177-3AD203B41FA5}">
                      <a16:colId xmlns:a16="http://schemas.microsoft.com/office/drawing/2014/main" val="20004"/>
                    </a:ext>
                  </a:extLst>
                </a:gridCol>
                <a:gridCol w="335756">
                  <a:extLst>
                    <a:ext uri="{9D8B030D-6E8A-4147-A177-3AD203B41FA5}">
                      <a16:colId xmlns:a16="http://schemas.microsoft.com/office/drawing/2014/main" val="20005"/>
                    </a:ext>
                  </a:extLst>
                </a:gridCol>
                <a:gridCol w="339328">
                  <a:extLst>
                    <a:ext uri="{9D8B030D-6E8A-4147-A177-3AD203B41FA5}">
                      <a16:colId xmlns:a16="http://schemas.microsoft.com/office/drawing/2014/main" val="20006"/>
                    </a:ext>
                  </a:extLst>
                </a:gridCol>
                <a:gridCol w="341710">
                  <a:extLst>
                    <a:ext uri="{9D8B030D-6E8A-4147-A177-3AD203B41FA5}">
                      <a16:colId xmlns:a16="http://schemas.microsoft.com/office/drawing/2014/main" val="20007"/>
                    </a:ext>
                  </a:extLst>
                </a:gridCol>
                <a:gridCol w="332184">
                  <a:extLst>
                    <a:ext uri="{9D8B030D-6E8A-4147-A177-3AD203B41FA5}">
                      <a16:colId xmlns:a16="http://schemas.microsoft.com/office/drawing/2014/main" val="20008"/>
                    </a:ext>
                  </a:extLst>
                </a:gridCol>
                <a:gridCol w="339329">
                  <a:extLst>
                    <a:ext uri="{9D8B030D-6E8A-4147-A177-3AD203B41FA5}">
                      <a16:colId xmlns:a16="http://schemas.microsoft.com/office/drawing/2014/main" val="20009"/>
                    </a:ext>
                  </a:extLst>
                </a:gridCol>
                <a:gridCol w="335756">
                  <a:extLst>
                    <a:ext uri="{9D8B030D-6E8A-4147-A177-3AD203B41FA5}">
                      <a16:colId xmlns:a16="http://schemas.microsoft.com/office/drawing/2014/main" val="20010"/>
                    </a:ext>
                  </a:extLst>
                </a:gridCol>
                <a:gridCol w="336947">
                  <a:extLst>
                    <a:ext uri="{9D8B030D-6E8A-4147-A177-3AD203B41FA5}">
                      <a16:colId xmlns:a16="http://schemas.microsoft.com/office/drawing/2014/main" val="20011"/>
                    </a:ext>
                  </a:extLst>
                </a:gridCol>
                <a:gridCol w="339329">
                  <a:extLst>
                    <a:ext uri="{9D8B030D-6E8A-4147-A177-3AD203B41FA5}">
                      <a16:colId xmlns:a16="http://schemas.microsoft.com/office/drawing/2014/main" val="20012"/>
                    </a:ext>
                  </a:extLst>
                </a:gridCol>
                <a:gridCol w="336947">
                  <a:extLst>
                    <a:ext uri="{9D8B030D-6E8A-4147-A177-3AD203B41FA5}">
                      <a16:colId xmlns:a16="http://schemas.microsoft.com/office/drawing/2014/main" val="20013"/>
                    </a:ext>
                  </a:extLst>
                </a:gridCol>
                <a:gridCol w="359569">
                  <a:extLst>
                    <a:ext uri="{9D8B030D-6E8A-4147-A177-3AD203B41FA5}">
                      <a16:colId xmlns:a16="http://schemas.microsoft.com/office/drawing/2014/main" val="20014"/>
                    </a:ext>
                  </a:extLst>
                </a:gridCol>
                <a:gridCol w="315516">
                  <a:extLst>
                    <a:ext uri="{9D8B030D-6E8A-4147-A177-3AD203B41FA5}">
                      <a16:colId xmlns:a16="http://schemas.microsoft.com/office/drawing/2014/main" val="20015"/>
                    </a:ext>
                  </a:extLst>
                </a:gridCol>
                <a:gridCol w="336947">
                  <a:extLst>
                    <a:ext uri="{9D8B030D-6E8A-4147-A177-3AD203B41FA5}">
                      <a16:colId xmlns:a16="http://schemas.microsoft.com/office/drawing/2014/main" val="20016"/>
                    </a:ext>
                  </a:extLst>
                </a:gridCol>
              </a:tblGrid>
              <a:tr h="435960">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r>
                        <a:rPr kumimoji="0" lang="en-US"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Hash</a:t>
                      </a:r>
                      <a:r>
                        <a:rPr kumimoji="0" lang="zh-CN" altLang="en-US"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表</a:t>
                      </a:r>
                    </a:p>
                  </a:txBody>
                  <a:tcPr marL="13500" marR="13500" marT="35100" marB="3510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a:t>
                      </a:r>
                    </a:p>
                  </a:txBody>
                  <a:tcPr marL="13500" marR="13500" marT="35100" marB="35100" anchor="ctr" horzOverflow="overflow">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6</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9</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11</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12</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13</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14</a:t>
                      </a:r>
                    </a:p>
                  </a:txBody>
                  <a:tcPr marL="13500" marR="13500" marT="35100" marB="3510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15</a:t>
                      </a:r>
                    </a:p>
                  </a:txBody>
                  <a:tcPr marL="13500" marR="13500" marT="35100" marB="3510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5940">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70</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19</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5940">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线性</a:t>
                      </a:r>
                    </a:p>
                  </a:txBody>
                  <a:tcPr marL="13500" marR="13500" marT="35100" marB="3510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70</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19</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18</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5940">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H</a:t>
                      </a:r>
                      <a:r>
                        <a:rPr kumimoji="0" lang="en-US" altLang="zh-CN" sz="1400" b="0"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H</a:t>
                      </a:r>
                      <a:r>
                        <a:rPr kumimoji="0" lang="en-US" altLang="zh-CN" sz="1400" b="0"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H</a:t>
                      </a:r>
                      <a:r>
                        <a:rPr kumimoji="0" lang="en-US" altLang="zh-CN" sz="1400" b="0"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5940">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二次</a:t>
                      </a:r>
                    </a:p>
                  </a:txBody>
                  <a:tcPr marL="13500" marR="13500" marT="35100" marB="3510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18</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70</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19</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8946">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H</a:t>
                      </a:r>
                      <a:r>
                        <a:rPr kumimoji="0" lang="en-US" altLang="zh-CN" sz="1400" b="0"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H</a:t>
                      </a:r>
                      <a:r>
                        <a:rPr kumimoji="0" lang="en-US" altLang="zh-CN" sz="1400" b="0"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5940">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伪随机</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3500" marR="13500" marT="35100" marB="3510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70</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19</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18</a:t>
                      </a:r>
                    </a:p>
                  </a:txBody>
                  <a:tcPr marL="13500" marR="13500" marT="35100" marB="3510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20000"/>
                        </a:spcAft>
                        <a:defRPr sz="2800">
                          <a:solidFill>
                            <a:schemeClr val="tx1"/>
                          </a:solidFill>
                          <a:latin typeface="Arial" panose="020B0604020202020204" pitchFamily="34" charset="0"/>
                          <a:ea typeface="隶书" panose="02010509060101010101" pitchFamily="49" charset="-122"/>
                        </a:defRPr>
                      </a:lvl1pPr>
                      <a:lvl2pPr eaLnBrk="0" hangingPunct="0">
                        <a:spcBef>
                          <a:spcPct val="20000"/>
                        </a:spcBef>
                        <a:defRPr sz="20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3pPr>
                      <a:lvl4pPr eaLnBrk="0" hangingPunct="0">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sz="1400">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20000"/>
                        </a:spcAft>
                        <a:buClrTx/>
                        <a:buSzTx/>
                        <a:buFontTx/>
                        <a:buNone/>
                        <a:tabLst/>
                      </a:pPr>
                      <a:endPar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3500" marR="13500" marT="35100" marB="35100" anchor="ctr" horzOverflow="overflow">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 name="Text Box 134"/>
          <p:cNvSpPr txBox="1">
            <a:spLocks noChangeArrowheads="1"/>
          </p:cNvSpPr>
          <p:nvPr/>
        </p:nvSpPr>
        <p:spPr bwMode="auto">
          <a:xfrm>
            <a:off x="3098005" y="5631726"/>
            <a:ext cx="5327537"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defRPr/>
            </a:pPr>
            <a:r>
              <a:rPr kumimoji="1" lang="zh-CN" altLang="en-US" sz="1350"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设伪随机数序列  </a:t>
            </a:r>
            <a:r>
              <a:rPr kumimoji="1" lang="en-US" altLang="zh-CN" sz="1350"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9</a:t>
            </a:r>
            <a:r>
              <a:rPr kumimoji="1" lang="zh-CN" altLang="en-US" sz="1350"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en-US" altLang="zh-CN" sz="1350"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13</a:t>
            </a:r>
            <a:r>
              <a:rPr kumimoji="1" lang="zh-CN" altLang="en-US" sz="1350"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en-US" altLang="zh-CN" sz="1350"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H1</a:t>
            </a:r>
            <a:r>
              <a:rPr kumimoji="1" lang="zh-CN" altLang="en-US" sz="1350"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＝１</a:t>
            </a:r>
            <a:r>
              <a:rPr kumimoji="1" lang="en-US" altLang="zh-CN" sz="1350"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 mod 16   =14</a:t>
            </a:r>
            <a:r>
              <a:rPr kumimoji="1" lang="en-US" altLang="zh-CN" sz="1350" dirty="0">
                <a:solidFill>
                  <a:prstClr val="black"/>
                </a:solidFill>
                <a:latin typeface="微软雅黑" panose="020B0503020204020204" pitchFamily="34" charset="-122"/>
                <a:ea typeface="微软雅黑" panose="020B0503020204020204" pitchFamily="34" charset="-122"/>
              </a:rPr>
              <a:t> </a:t>
            </a:r>
            <a:r>
              <a:rPr kumimoji="1" lang="zh-CN" altLang="en-US" sz="1350" dirty="0">
                <a:solidFill>
                  <a:prstClr val="black"/>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93324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Box 2"/>
          <p:cNvSpPr txBox="1">
            <a:spLocks noChangeArrowheads="1"/>
          </p:cNvSpPr>
          <p:nvPr/>
        </p:nvSpPr>
        <p:spPr bwMode="auto">
          <a:xfrm>
            <a:off x="1748299" y="1751946"/>
            <a:ext cx="736988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190500" eaLnBrk="0" hangingPunct="0">
              <a:defRPr>
                <a:solidFill>
                  <a:schemeClr val="tx1"/>
                </a:solidFill>
                <a:latin typeface="Arial" panose="020B0604020202020204" pitchFamily="34" charset="0"/>
                <a:ea typeface="宋体" panose="02010600030101010101" pitchFamily="2" charset="-122"/>
              </a:defRPr>
            </a:lvl2pPr>
            <a:lvl3pPr marL="381000"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2" defTabSz="914400" eaLnBrk="1" hangingPunct="1">
              <a:lnSpc>
                <a:spcPct val="120000"/>
              </a:lnSpc>
              <a:defRPr/>
            </a:pPr>
            <a:r>
              <a:rPr kumimoji="1" lang="zh-CN" altLang="en-US" dirty="0">
                <a:solidFill>
                  <a:prstClr val="black"/>
                </a:solidFill>
                <a:latin typeface="微软雅黑" panose="020B0503020204020204" pitchFamily="34" charset="-122"/>
                <a:ea typeface="微软雅黑" panose="020B0503020204020204" pitchFamily="34" charset="-122"/>
              </a:rPr>
              <a:t>将所有哈希地址相同的记录都链接在同一链表中。       </a:t>
            </a:r>
          </a:p>
        </p:txBody>
      </p:sp>
      <p:grpSp>
        <p:nvGrpSpPr>
          <p:cNvPr id="61" name="Group 4"/>
          <p:cNvGrpSpPr>
            <a:grpSpLocks/>
          </p:cNvGrpSpPr>
          <p:nvPr/>
        </p:nvGrpSpPr>
        <p:grpSpPr bwMode="auto">
          <a:xfrm>
            <a:off x="2832918" y="2667000"/>
            <a:ext cx="685800" cy="3429000"/>
            <a:chOff x="672" y="1200"/>
            <a:chExt cx="576" cy="2880"/>
          </a:xfrm>
        </p:grpSpPr>
        <p:sp>
          <p:nvSpPr>
            <p:cNvPr id="62" name="Rectangle 5"/>
            <p:cNvSpPr>
              <a:spLocks noChangeArrowheads="1"/>
            </p:cNvSpPr>
            <p:nvPr/>
          </p:nvSpPr>
          <p:spPr bwMode="auto">
            <a:xfrm>
              <a:off x="960" y="1200"/>
              <a:ext cx="288" cy="288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63" name="Line 6"/>
            <p:cNvSpPr>
              <a:spLocks noChangeShapeType="1"/>
            </p:cNvSpPr>
            <p:nvPr/>
          </p:nvSpPr>
          <p:spPr bwMode="auto">
            <a:xfrm>
              <a:off x="960" y="1632"/>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64" name="Line 7"/>
            <p:cNvSpPr>
              <a:spLocks noChangeShapeType="1"/>
            </p:cNvSpPr>
            <p:nvPr/>
          </p:nvSpPr>
          <p:spPr bwMode="auto">
            <a:xfrm>
              <a:off x="960" y="2016"/>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65" name="Line 8"/>
            <p:cNvSpPr>
              <a:spLocks noChangeShapeType="1"/>
            </p:cNvSpPr>
            <p:nvPr/>
          </p:nvSpPr>
          <p:spPr bwMode="auto">
            <a:xfrm>
              <a:off x="960" y="2400"/>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66" name="Line 9"/>
            <p:cNvSpPr>
              <a:spLocks noChangeShapeType="1"/>
            </p:cNvSpPr>
            <p:nvPr/>
          </p:nvSpPr>
          <p:spPr bwMode="auto">
            <a:xfrm>
              <a:off x="960" y="2784"/>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67" name="Line 10"/>
            <p:cNvSpPr>
              <a:spLocks noChangeShapeType="1"/>
            </p:cNvSpPr>
            <p:nvPr/>
          </p:nvSpPr>
          <p:spPr bwMode="auto">
            <a:xfrm>
              <a:off x="960" y="3216"/>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68" name="Line 11"/>
            <p:cNvSpPr>
              <a:spLocks noChangeShapeType="1"/>
            </p:cNvSpPr>
            <p:nvPr/>
          </p:nvSpPr>
          <p:spPr bwMode="auto">
            <a:xfrm>
              <a:off x="960" y="3648"/>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69" name="Text Box 12"/>
            <p:cNvSpPr txBox="1">
              <a:spLocks noChangeArrowheads="1"/>
            </p:cNvSpPr>
            <p:nvPr/>
          </p:nvSpPr>
          <p:spPr bwMode="auto">
            <a:xfrm>
              <a:off x="672" y="1233"/>
              <a:ext cx="336" cy="2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spcBef>
                  <a:spcPct val="50000"/>
                </a:spcBef>
                <a:defRPr/>
              </a:pPr>
              <a:r>
                <a:rPr kumimoji="1" lang="en-US" altLang="zh-CN" sz="2100">
                  <a:solidFill>
                    <a:srgbClr val="6600CC"/>
                  </a:solidFill>
                  <a:latin typeface="Times New Roman" panose="02020603050405020304" pitchFamily="18" charset="0"/>
                </a:rPr>
                <a:t>0</a:t>
              </a:r>
            </a:p>
            <a:p>
              <a:pPr defTabSz="914400">
                <a:spcBef>
                  <a:spcPct val="50000"/>
                </a:spcBef>
                <a:defRPr/>
              </a:pPr>
              <a:r>
                <a:rPr kumimoji="1" lang="en-US" altLang="zh-CN" sz="2100">
                  <a:solidFill>
                    <a:srgbClr val="6600CC"/>
                  </a:solidFill>
                  <a:latin typeface="Times New Roman" panose="02020603050405020304" pitchFamily="18" charset="0"/>
                </a:rPr>
                <a:t>1</a:t>
              </a:r>
            </a:p>
            <a:p>
              <a:pPr defTabSz="914400">
                <a:spcBef>
                  <a:spcPct val="50000"/>
                </a:spcBef>
                <a:defRPr/>
              </a:pPr>
              <a:r>
                <a:rPr kumimoji="1" lang="en-US" altLang="zh-CN" sz="2100">
                  <a:solidFill>
                    <a:srgbClr val="6600CC"/>
                  </a:solidFill>
                  <a:latin typeface="Times New Roman" panose="02020603050405020304" pitchFamily="18" charset="0"/>
                </a:rPr>
                <a:t>2</a:t>
              </a:r>
            </a:p>
            <a:p>
              <a:pPr defTabSz="914400">
                <a:spcBef>
                  <a:spcPct val="50000"/>
                </a:spcBef>
                <a:defRPr/>
              </a:pPr>
              <a:r>
                <a:rPr kumimoji="1" lang="en-US" altLang="zh-CN" sz="2100">
                  <a:solidFill>
                    <a:srgbClr val="6600CC"/>
                  </a:solidFill>
                  <a:latin typeface="Times New Roman" panose="02020603050405020304" pitchFamily="18" charset="0"/>
                </a:rPr>
                <a:t>3</a:t>
              </a:r>
            </a:p>
            <a:p>
              <a:pPr defTabSz="914400">
                <a:spcBef>
                  <a:spcPct val="50000"/>
                </a:spcBef>
                <a:defRPr/>
              </a:pPr>
              <a:r>
                <a:rPr kumimoji="1" lang="en-US" altLang="zh-CN" sz="2100">
                  <a:solidFill>
                    <a:srgbClr val="6600CC"/>
                  </a:solidFill>
                  <a:latin typeface="Times New Roman" panose="02020603050405020304" pitchFamily="18" charset="0"/>
                </a:rPr>
                <a:t>4</a:t>
              </a:r>
            </a:p>
            <a:p>
              <a:pPr defTabSz="914400">
                <a:spcBef>
                  <a:spcPct val="50000"/>
                </a:spcBef>
                <a:defRPr/>
              </a:pPr>
              <a:r>
                <a:rPr kumimoji="1" lang="en-US" altLang="zh-CN" sz="2100">
                  <a:solidFill>
                    <a:srgbClr val="6600CC"/>
                  </a:solidFill>
                  <a:latin typeface="Times New Roman" panose="02020603050405020304" pitchFamily="18" charset="0"/>
                </a:rPr>
                <a:t>5</a:t>
              </a:r>
            </a:p>
            <a:p>
              <a:pPr defTabSz="914400">
                <a:spcBef>
                  <a:spcPct val="50000"/>
                </a:spcBef>
                <a:defRPr/>
              </a:pPr>
              <a:r>
                <a:rPr kumimoji="1" lang="en-US" altLang="zh-CN" sz="2100">
                  <a:solidFill>
                    <a:srgbClr val="6600CC"/>
                  </a:solidFill>
                  <a:latin typeface="Times New Roman" panose="02020603050405020304" pitchFamily="18" charset="0"/>
                </a:rPr>
                <a:t>6</a:t>
              </a:r>
              <a:endParaRPr kumimoji="1" lang="en-US" altLang="zh-CN" sz="2100">
                <a:solidFill>
                  <a:prstClr val="black"/>
                </a:solidFill>
                <a:latin typeface="Times New Roman" panose="02020603050405020304" pitchFamily="18" charset="0"/>
              </a:endParaRPr>
            </a:p>
          </p:txBody>
        </p:sp>
      </p:grpSp>
      <p:grpSp>
        <p:nvGrpSpPr>
          <p:cNvPr id="70" name="Group 13"/>
          <p:cNvGrpSpPr>
            <a:grpSpLocks/>
          </p:cNvGrpSpPr>
          <p:nvPr/>
        </p:nvGrpSpPr>
        <p:grpSpPr bwMode="auto">
          <a:xfrm>
            <a:off x="3404418" y="3238500"/>
            <a:ext cx="1200150" cy="342900"/>
            <a:chOff x="1152" y="1680"/>
            <a:chExt cx="1008" cy="288"/>
          </a:xfrm>
        </p:grpSpPr>
        <p:sp>
          <p:nvSpPr>
            <p:cNvPr id="71" name="Rectangle 14"/>
            <p:cNvSpPr>
              <a:spLocks noChangeArrowheads="1"/>
            </p:cNvSpPr>
            <p:nvPr/>
          </p:nvSpPr>
          <p:spPr bwMode="auto">
            <a:xfrm>
              <a:off x="1632" y="1680"/>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r>
                <a:rPr kumimoji="1" lang="en-US" altLang="zh-CN" sz="1800" b="1">
                  <a:solidFill>
                    <a:prstClr val="black"/>
                  </a:solidFill>
                  <a:latin typeface="Times New Roman" panose="02020603050405020304" pitchFamily="18" charset="0"/>
                </a:rPr>
                <a:t>01</a:t>
              </a:r>
              <a:endParaRPr kumimoji="1" lang="en-US" altLang="zh-CN" sz="1800">
                <a:solidFill>
                  <a:prstClr val="black"/>
                </a:solidFill>
                <a:latin typeface="Times New Roman" panose="02020603050405020304" pitchFamily="18" charset="0"/>
              </a:endParaRPr>
            </a:p>
          </p:txBody>
        </p:sp>
        <p:sp>
          <p:nvSpPr>
            <p:cNvPr id="72" name="Line 15"/>
            <p:cNvSpPr>
              <a:spLocks noChangeShapeType="1"/>
            </p:cNvSpPr>
            <p:nvPr/>
          </p:nvSpPr>
          <p:spPr bwMode="auto">
            <a:xfrm>
              <a:off x="1968" y="168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73" name="Line 16"/>
            <p:cNvSpPr>
              <a:spLocks noChangeShapeType="1"/>
            </p:cNvSpPr>
            <p:nvPr/>
          </p:nvSpPr>
          <p:spPr bwMode="auto">
            <a:xfrm>
              <a:off x="1152" y="1824"/>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grpSp>
      <p:grpSp>
        <p:nvGrpSpPr>
          <p:cNvPr id="74" name="Group 17"/>
          <p:cNvGrpSpPr>
            <a:grpSpLocks/>
          </p:cNvGrpSpPr>
          <p:nvPr/>
        </p:nvGrpSpPr>
        <p:grpSpPr bwMode="auto">
          <a:xfrm>
            <a:off x="3404418" y="5181600"/>
            <a:ext cx="1200150" cy="342900"/>
            <a:chOff x="1152" y="3312"/>
            <a:chExt cx="1008" cy="288"/>
          </a:xfrm>
        </p:grpSpPr>
        <p:sp>
          <p:nvSpPr>
            <p:cNvPr id="75" name="Rectangle 18"/>
            <p:cNvSpPr>
              <a:spLocks noChangeArrowheads="1"/>
            </p:cNvSpPr>
            <p:nvPr/>
          </p:nvSpPr>
          <p:spPr bwMode="auto">
            <a:xfrm>
              <a:off x="1632" y="3312"/>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r>
                <a:rPr kumimoji="1" lang="en-US" altLang="zh-CN" sz="1800" b="1">
                  <a:solidFill>
                    <a:prstClr val="black"/>
                  </a:solidFill>
                  <a:latin typeface="Times New Roman" panose="02020603050405020304" pitchFamily="18" charset="0"/>
                </a:rPr>
                <a:t>19</a:t>
              </a:r>
              <a:endParaRPr kumimoji="1" lang="en-US" altLang="zh-CN" sz="1800">
                <a:solidFill>
                  <a:prstClr val="black"/>
                </a:solidFill>
                <a:latin typeface="Times New Roman" panose="02020603050405020304" pitchFamily="18" charset="0"/>
              </a:endParaRPr>
            </a:p>
          </p:txBody>
        </p:sp>
        <p:sp>
          <p:nvSpPr>
            <p:cNvPr id="76" name="Line 19"/>
            <p:cNvSpPr>
              <a:spLocks noChangeShapeType="1"/>
            </p:cNvSpPr>
            <p:nvPr/>
          </p:nvSpPr>
          <p:spPr bwMode="auto">
            <a:xfrm>
              <a:off x="1968" y="331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77" name="Line 20"/>
            <p:cNvSpPr>
              <a:spLocks noChangeShapeType="1"/>
            </p:cNvSpPr>
            <p:nvPr/>
          </p:nvSpPr>
          <p:spPr bwMode="auto">
            <a:xfrm>
              <a:off x="1152" y="3456"/>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grpSp>
      <p:grpSp>
        <p:nvGrpSpPr>
          <p:cNvPr id="78" name="Group 21"/>
          <p:cNvGrpSpPr>
            <a:grpSpLocks/>
          </p:cNvGrpSpPr>
          <p:nvPr/>
        </p:nvGrpSpPr>
        <p:grpSpPr bwMode="auto">
          <a:xfrm>
            <a:off x="5633268" y="5181600"/>
            <a:ext cx="1257300" cy="342900"/>
            <a:chOff x="3024" y="3312"/>
            <a:chExt cx="1056" cy="288"/>
          </a:xfrm>
        </p:grpSpPr>
        <p:sp>
          <p:nvSpPr>
            <p:cNvPr id="79" name="Rectangle 22"/>
            <p:cNvSpPr>
              <a:spLocks noChangeArrowheads="1"/>
            </p:cNvSpPr>
            <p:nvPr/>
          </p:nvSpPr>
          <p:spPr bwMode="auto">
            <a:xfrm>
              <a:off x="3552" y="3312"/>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r>
                <a:rPr kumimoji="1" lang="en-US" altLang="zh-CN" sz="1800" b="1">
                  <a:solidFill>
                    <a:prstClr val="black"/>
                  </a:solidFill>
                  <a:latin typeface="Times New Roman" panose="02020603050405020304" pitchFamily="18" charset="0"/>
                </a:rPr>
                <a:t>82</a:t>
              </a:r>
              <a:endParaRPr kumimoji="1" lang="en-US" altLang="zh-CN" sz="1800">
                <a:solidFill>
                  <a:prstClr val="black"/>
                </a:solidFill>
                <a:latin typeface="Times New Roman" panose="02020603050405020304" pitchFamily="18" charset="0"/>
              </a:endParaRPr>
            </a:p>
          </p:txBody>
        </p:sp>
        <p:sp>
          <p:nvSpPr>
            <p:cNvPr id="80" name="Line 23"/>
            <p:cNvSpPr>
              <a:spLocks noChangeShapeType="1"/>
            </p:cNvSpPr>
            <p:nvPr/>
          </p:nvSpPr>
          <p:spPr bwMode="auto">
            <a:xfrm>
              <a:off x="3888" y="331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81" name="Line 24"/>
            <p:cNvSpPr>
              <a:spLocks noChangeShapeType="1"/>
            </p:cNvSpPr>
            <p:nvPr/>
          </p:nvSpPr>
          <p:spPr bwMode="auto">
            <a:xfrm>
              <a:off x="3024" y="3456"/>
              <a:ext cx="528"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grpSp>
      <p:grpSp>
        <p:nvGrpSpPr>
          <p:cNvPr id="82" name="Group 25"/>
          <p:cNvGrpSpPr>
            <a:grpSpLocks/>
          </p:cNvGrpSpPr>
          <p:nvPr/>
        </p:nvGrpSpPr>
        <p:grpSpPr bwMode="auto">
          <a:xfrm>
            <a:off x="3404418" y="3695701"/>
            <a:ext cx="1200150" cy="400050"/>
            <a:chOff x="1152" y="2064"/>
            <a:chExt cx="1008" cy="336"/>
          </a:xfrm>
        </p:grpSpPr>
        <p:sp>
          <p:nvSpPr>
            <p:cNvPr id="83" name="Rectangle 26"/>
            <p:cNvSpPr>
              <a:spLocks noChangeArrowheads="1"/>
            </p:cNvSpPr>
            <p:nvPr/>
          </p:nvSpPr>
          <p:spPr bwMode="auto">
            <a:xfrm>
              <a:off x="1632" y="2064"/>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84" name="Line 27"/>
            <p:cNvSpPr>
              <a:spLocks noChangeShapeType="1"/>
            </p:cNvSpPr>
            <p:nvPr/>
          </p:nvSpPr>
          <p:spPr bwMode="auto">
            <a:xfrm>
              <a:off x="1968" y="206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85" name="Line 28"/>
            <p:cNvSpPr>
              <a:spLocks noChangeShapeType="1"/>
            </p:cNvSpPr>
            <p:nvPr/>
          </p:nvSpPr>
          <p:spPr bwMode="auto">
            <a:xfrm>
              <a:off x="1152" y="2208"/>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86" name="Text Box 29"/>
            <p:cNvSpPr txBox="1">
              <a:spLocks noChangeArrowheads="1"/>
            </p:cNvSpPr>
            <p:nvPr/>
          </p:nvSpPr>
          <p:spPr bwMode="auto">
            <a:xfrm>
              <a:off x="1660" y="2090"/>
              <a:ext cx="3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b="1">
                  <a:solidFill>
                    <a:prstClr val="black"/>
                  </a:solidFill>
                  <a:latin typeface="Times New Roman" panose="02020603050405020304" pitchFamily="18" charset="0"/>
                </a:rPr>
                <a:t>23</a:t>
              </a:r>
              <a:endParaRPr kumimoji="1" lang="en-US" altLang="zh-CN" sz="1800">
                <a:solidFill>
                  <a:prstClr val="black"/>
                </a:solidFill>
                <a:latin typeface="Times New Roman" panose="02020603050405020304" pitchFamily="18" charset="0"/>
              </a:endParaRPr>
            </a:p>
          </p:txBody>
        </p:sp>
      </p:grpSp>
      <p:grpSp>
        <p:nvGrpSpPr>
          <p:cNvPr id="87" name="Group 30"/>
          <p:cNvGrpSpPr>
            <a:grpSpLocks/>
          </p:cNvGrpSpPr>
          <p:nvPr/>
        </p:nvGrpSpPr>
        <p:grpSpPr bwMode="auto">
          <a:xfrm>
            <a:off x="3404418" y="4610102"/>
            <a:ext cx="1200150" cy="369094"/>
            <a:chOff x="1152" y="2832"/>
            <a:chExt cx="1008" cy="310"/>
          </a:xfrm>
        </p:grpSpPr>
        <p:sp>
          <p:nvSpPr>
            <p:cNvPr id="88" name="Rectangle 31"/>
            <p:cNvSpPr>
              <a:spLocks noChangeArrowheads="1"/>
            </p:cNvSpPr>
            <p:nvPr/>
          </p:nvSpPr>
          <p:spPr bwMode="auto">
            <a:xfrm>
              <a:off x="1632" y="2832"/>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89" name="Line 32"/>
            <p:cNvSpPr>
              <a:spLocks noChangeShapeType="1"/>
            </p:cNvSpPr>
            <p:nvPr/>
          </p:nvSpPr>
          <p:spPr bwMode="auto">
            <a:xfrm>
              <a:off x="1968" y="28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90" name="Line 33"/>
            <p:cNvSpPr>
              <a:spLocks noChangeShapeType="1"/>
            </p:cNvSpPr>
            <p:nvPr/>
          </p:nvSpPr>
          <p:spPr bwMode="auto">
            <a:xfrm>
              <a:off x="1152" y="2976"/>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91" name="Text Box 34"/>
            <p:cNvSpPr txBox="1">
              <a:spLocks noChangeArrowheads="1"/>
            </p:cNvSpPr>
            <p:nvPr/>
          </p:nvSpPr>
          <p:spPr bwMode="auto">
            <a:xfrm>
              <a:off x="1660" y="2832"/>
              <a:ext cx="33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b="1">
                  <a:solidFill>
                    <a:prstClr val="black"/>
                  </a:solidFill>
                  <a:latin typeface="Times New Roman" panose="02020603050405020304" pitchFamily="18" charset="0"/>
                </a:rPr>
                <a:t>11</a:t>
              </a:r>
              <a:endParaRPr kumimoji="1" lang="en-US" altLang="zh-CN" sz="1800">
                <a:solidFill>
                  <a:prstClr val="black"/>
                </a:solidFill>
                <a:latin typeface="Times New Roman" panose="02020603050405020304" pitchFamily="18" charset="0"/>
              </a:endParaRPr>
            </a:p>
          </p:txBody>
        </p:sp>
      </p:grpSp>
      <p:grpSp>
        <p:nvGrpSpPr>
          <p:cNvPr id="92" name="Group 35"/>
          <p:cNvGrpSpPr>
            <a:grpSpLocks/>
          </p:cNvGrpSpPr>
          <p:nvPr/>
        </p:nvGrpSpPr>
        <p:grpSpPr bwMode="auto">
          <a:xfrm>
            <a:off x="4490268" y="5181601"/>
            <a:ext cx="1257300" cy="400050"/>
            <a:chOff x="2064" y="3312"/>
            <a:chExt cx="1056" cy="336"/>
          </a:xfrm>
        </p:grpSpPr>
        <p:sp>
          <p:nvSpPr>
            <p:cNvPr id="93" name="Rectangle 36"/>
            <p:cNvSpPr>
              <a:spLocks noChangeArrowheads="1"/>
            </p:cNvSpPr>
            <p:nvPr/>
          </p:nvSpPr>
          <p:spPr bwMode="auto">
            <a:xfrm>
              <a:off x="2592" y="3312"/>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94" name="Line 37"/>
            <p:cNvSpPr>
              <a:spLocks noChangeShapeType="1"/>
            </p:cNvSpPr>
            <p:nvPr/>
          </p:nvSpPr>
          <p:spPr bwMode="auto">
            <a:xfrm>
              <a:off x="2928" y="331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95" name="Line 38"/>
            <p:cNvSpPr>
              <a:spLocks noChangeShapeType="1"/>
            </p:cNvSpPr>
            <p:nvPr/>
          </p:nvSpPr>
          <p:spPr bwMode="auto">
            <a:xfrm>
              <a:off x="2064" y="3456"/>
              <a:ext cx="528"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96" name="Text Box 39"/>
            <p:cNvSpPr txBox="1">
              <a:spLocks noChangeArrowheads="1"/>
            </p:cNvSpPr>
            <p:nvPr/>
          </p:nvSpPr>
          <p:spPr bwMode="auto">
            <a:xfrm>
              <a:off x="2620" y="3338"/>
              <a:ext cx="3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b="1">
                  <a:solidFill>
                    <a:prstClr val="black"/>
                  </a:solidFill>
                  <a:latin typeface="Times New Roman" panose="02020603050405020304" pitchFamily="18" charset="0"/>
                </a:rPr>
                <a:t>68</a:t>
              </a:r>
              <a:endParaRPr kumimoji="1" lang="en-US" altLang="zh-CN" sz="1800">
                <a:solidFill>
                  <a:prstClr val="black"/>
                </a:solidFill>
                <a:latin typeface="Times New Roman" panose="02020603050405020304" pitchFamily="18" charset="0"/>
              </a:endParaRPr>
            </a:p>
          </p:txBody>
        </p:sp>
      </p:grpSp>
      <p:grpSp>
        <p:nvGrpSpPr>
          <p:cNvPr id="97" name="Group 40"/>
          <p:cNvGrpSpPr>
            <a:grpSpLocks/>
          </p:cNvGrpSpPr>
          <p:nvPr/>
        </p:nvGrpSpPr>
        <p:grpSpPr bwMode="auto">
          <a:xfrm>
            <a:off x="3404418" y="5695953"/>
            <a:ext cx="1200150" cy="369094"/>
            <a:chOff x="1152" y="3744"/>
            <a:chExt cx="1008" cy="310"/>
          </a:xfrm>
        </p:grpSpPr>
        <p:sp>
          <p:nvSpPr>
            <p:cNvPr id="98" name="Rectangle 41"/>
            <p:cNvSpPr>
              <a:spLocks noChangeArrowheads="1"/>
            </p:cNvSpPr>
            <p:nvPr/>
          </p:nvSpPr>
          <p:spPr bwMode="auto">
            <a:xfrm>
              <a:off x="1632" y="3744"/>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99" name="Line 42"/>
            <p:cNvSpPr>
              <a:spLocks noChangeShapeType="1"/>
            </p:cNvSpPr>
            <p:nvPr/>
          </p:nvSpPr>
          <p:spPr bwMode="auto">
            <a:xfrm>
              <a:off x="1968" y="374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100" name="Line 43"/>
            <p:cNvSpPr>
              <a:spLocks noChangeShapeType="1"/>
            </p:cNvSpPr>
            <p:nvPr/>
          </p:nvSpPr>
          <p:spPr bwMode="auto">
            <a:xfrm>
              <a:off x="1152" y="3840"/>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101" name="Text Box 44"/>
            <p:cNvSpPr txBox="1">
              <a:spLocks noChangeArrowheads="1"/>
            </p:cNvSpPr>
            <p:nvPr/>
          </p:nvSpPr>
          <p:spPr bwMode="auto">
            <a:xfrm>
              <a:off x="1660" y="3744"/>
              <a:ext cx="3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1800" b="1">
                  <a:solidFill>
                    <a:prstClr val="black"/>
                  </a:solidFill>
                  <a:latin typeface="Times New Roman" panose="02020603050405020304" pitchFamily="18" charset="0"/>
                </a:rPr>
                <a:t>55</a:t>
              </a:r>
              <a:endParaRPr kumimoji="1" lang="en-US" altLang="zh-CN" sz="1800">
                <a:solidFill>
                  <a:prstClr val="black"/>
                </a:solidFill>
                <a:latin typeface="Times New Roman" panose="02020603050405020304" pitchFamily="18" charset="0"/>
              </a:endParaRPr>
            </a:p>
          </p:txBody>
        </p:sp>
      </p:grpSp>
      <p:grpSp>
        <p:nvGrpSpPr>
          <p:cNvPr id="102" name="Group 45"/>
          <p:cNvGrpSpPr>
            <a:grpSpLocks/>
          </p:cNvGrpSpPr>
          <p:nvPr/>
        </p:nvGrpSpPr>
        <p:grpSpPr bwMode="auto">
          <a:xfrm>
            <a:off x="3404418" y="2724150"/>
            <a:ext cx="1200150" cy="342900"/>
            <a:chOff x="1152" y="1248"/>
            <a:chExt cx="1008" cy="288"/>
          </a:xfrm>
        </p:grpSpPr>
        <p:sp>
          <p:nvSpPr>
            <p:cNvPr id="103" name="Line 46"/>
            <p:cNvSpPr>
              <a:spLocks noChangeShapeType="1"/>
            </p:cNvSpPr>
            <p:nvPr/>
          </p:nvSpPr>
          <p:spPr bwMode="auto">
            <a:xfrm>
              <a:off x="1152" y="1440"/>
              <a:ext cx="48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104" name="Rectangle 47"/>
            <p:cNvSpPr>
              <a:spLocks noChangeArrowheads="1"/>
            </p:cNvSpPr>
            <p:nvPr/>
          </p:nvSpPr>
          <p:spPr bwMode="auto">
            <a:xfrm>
              <a:off x="1632" y="1248"/>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r>
                <a:rPr kumimoji="1" lang="en-US" altLang="zh-CN" sz="1800" b="1">
                  <a:solidFill>
                    <a:prstClr val="black"/>
                  </a:solidFill>
                  <a:latin typeface="Times New Roman" panose="02020603050405020304" pitchFamily="18" charset="0"/>
                </a:rPr>
                <a:t>14</a:t>
              </a:r>
              <a:endParaRPr kumimoji="1" lang="en-US" altLang="zh-CN" sz="1800">
                <a:solidFill>
                  <a:prstClr val="black"/>
                </a:solidFill>
                <a:latin typeface="Times New Roman" panose="02020603050405020304" pitchFamily="18" charset="0"/>
              </a:endParaRPr>
            </a:p>
          </p:txBody>
        </p:sp>
        <p:sp>
          <p:nvSpPr>
            <p:cNvPr id="105" name="Line 48"/>
            <p:cNvSpPr>
              <a:spLocks noChangeShapeType="1"/>
            </p:cNvSpPr>
            <p:nvPr/>
          </p:nvSpPr>
          <p:spPr bwMode="auto">
            <a:xfrm>
              <a:off x="1968" y="124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grpSp>
      <p:sp>
        <p:nvSpPr>
          <p:cNvPr id="106" name="Text Box 49"/>
          <p:cNvSpPr txBox="1">
            <a:spLocks noChangeArrowheads="1"/>
          </p:cNvSpPr>
          <p:nvPr/>
        </p:nvSpPr>
        <p:spPr bwMode="auto">
          <a:xfrm>
            <a:off x="4362871" y="2667001"/>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grpSp>
        <p:nvGrpSpPr>
          <p:cNvPr id="107" name="Group 50"/>
          <p:cNvGrpSpPr>
            <a:grpSpLocks/>
          </p:cNvGrpSpPr>
          <p:nvPr/>
        </p:nvGrpSpPr>
        <p:grpSpPr bwMode="auto">
          <a:xfrm>
            <a:off x="4490268" y="3238500"/>
            <a:ext cx="1257300" cy="342900"/>
            <a:chOff x="2064" y="1680"/>
            <a:chExt cx="1056" cy="288"/>
          </a:xfrm>
        </p:grpSpPr>
        <p:sp>
          <p:nvSpPr>
            <p:cNvPr id="108" name="Rectangle 51"/>
            <p:cNvSpPr>
              <a:spLocks noChangeArrowheads="1"/>
            </p:cNvSpPr>
            <p:nvPr/>
          </p:nvSpPr>
          <p:spPr bwMode="auto">
            <a:xfrm>
              <a:off x="2592" y="1680"/>
              <a:ext cx="52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r>
                <a:rPr kumimoji="1" lang="en-US" altLang="zh-CN" sz="1800" b="1">
                  <a:solidFill>
                    <a:prstClr val="black"/>
                  </a:solidFill>
                  <a:latin typeface="Times New Roman" panose="02020603050405020304" pitchFamily="18" charset="0"/>
                </a:rPr>
                <a:t>36</a:t>
              </a:r>
              <a:endParaRPr kumimoji="1" lang="en-US" altLang="zh-CN" sz="1800">
                <a:solidFill>
                  <a:prstClr val="black"/>
                </a:solidFill>
                <a:latin typeface="Times New Roman" panose="02020603050405020304" pitchFamily="18" charset="0"/>
              </a:endParaRPr>
            </a:p>
          </p:txBody>
        </p:sp>
        <p:sp>
          <p:nvSpPr>
            <p:cNvPr id="109" name="Line 52"/>
            <p:cNvSpPr>
              <a:spLocks noChangeShapeType="1"/>
            </p:cNvSpPr>
            <p:nvPr/>
          </p:nvSpPr>
          <p:spPr bwMode="auto">
            <a:xfrm>
              <a:off x="2928" y="168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sp>
          <p:nvSpPr>
            <p:cNvPr id="110" name="Line 53"/>
            <p:cNvSpPr>
              <a:spLocks noChangeShapeType="1"/>
            </p:cNvSpPr>
            <p:nvPr/>
          </p:nvSpPr>
          <p:spPr bwMode="auto">
            <a:xfrm>
              <a:off x="2064" y="1824"/>
              <a:ext cx="528"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350">
                <a:solidFill>
                  <a:prstClr val="black"/>
                </a:solidFill>
              </a:endParaRPr>
            </a:p>
          </p:txBody>
        </p:sp>
      </p:grpSp>
      <p:sp>
        <p:nvSpPr>
          <p:cNvPr id="111" name="Text Box 54"/>
          <p:cNvSpPr txBox="1">
            <a:spLocks noChangeArrowheads="1"/>
          </p:cNvSpPr>
          <p:nvPr/>
        </p:nvSpPr>
        <p:spPr bwMode="auto">
          <a:xfrm>
            <a:off x="5505871" y="3192066"/>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112" name="Text Box 55"/>
          <p:cNvSpPr txBox="1">
            <a:spLocks noChangeArrowheads="1"/>
          </p:cNvSpPr>
          <p:nvPr/>
        </p:nvSpPr>
        <p:spPr bwMode="auto">
          <a:xfrm>
            <a:off x="4362871" y="3649266"/>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113" name="Text Box 56"/>
          <p:cNvSpPr txBox="1">
            <a:spLocks noChangeArrowheads="1"/>
          </p:cNvSpPr>
          <p:nvPr/>
        </p:nvSpPr>
        <p:spPr bwMode="auto">
          <a:xfrm>
            <a:off x="4362871" y="4563666"/>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114" name="Text Box 57"/>
          <p:cNvSpPr txBox="1">
            <a:spLocks noChangeArrowheads="1"/>
          </p:cNvSpPr>
          <p:nvPr/>
        </p:nvSpPr>
        <p:spPr bwMode="auto">
          <a:xfrm>
            <a:off x="6648871" y="5124451"/>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115" name="Text Box 58"/>
          <p:cNvSpPr txBox="1">
            <a:spLocks noChangeArrowheads="1"/>
          </p:cNvSpPr>
          <p:nvPr/>
        </p:nvSpPr>
        <p:spPr bwMode="auto">
          <a:xfrm>
            <a:off x="4318819" y="5649516"/>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116" name="Text Box 59"/>
          <p:cNvSpPr txBox="1">
            <a:spLocks noChangeArrowheads="1"/>
          </p:cNvSpPr>
          <p:nvPr/>
        </p:nvSpPr>
        <p:spPr bwMode="auto">
          <a:xfrm>
            <a:off x="3219871" y="4106466"/>
            <a:ext cx="34657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100" b="1">
                <a:solidFill>
                  <a:prstClr val="black"/>
                </a:solidFill>
                <a:latin typeface="Times New Roman" panose="02020603050405020304" pitchFamily="18" charset="0"/>
                <a:sym typeface="Symbol" panose="05050102010706020507" pitchFamily="18" charset="2"/>
              </a:rPr>
              <a:t></a:t>
            </a:r>
            <a:endParaRPr kumimoji="1" lang="zh-CN" altLang="en-US" sz="1800">
              <a:solidFill>
                <a:prstClr val="black"/>
              </a:solidFill>
              <a:latin typeface="Times New Roman" panose="02020603050405020304" pitchFamily="18" charset="0"/>
            </a:endParaRPr>
          </a:p>
        </p:txBody>
      </p:sp>
      <p:sp>
        <p:nvSpPr>
          <p:cNvPr id="117" name="Text Box 3"/>
          <p:cNvSpPr txBox="1">
            <a:spLocks noChangeArrowheads="1"/>
          </p:cNvSpPr>
          <p:nvPr/>
        </p:nvSpPr>
        <p:spPr bwMode="auto">
          <a:xfrm>
            <a:off x="1094990" y="1053525"/>
            <a:ext cx="3475856" cy="5847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square">
            <a:spAutoFit/>
          </a:bodyPr>
          <a:lstStyle>
            <a:defPPr>
              <a:defRPr lang="zh-CN"/>
            </a:defPPr>
            <a:lvl1pPr marL="457200" indent="-457200">
              <a:defRPr kumimoji="1" sz="3200">
                <a:solidFill>
                  <a:srgbClr val="0070C0"/>
                </a:solidFill>
                <a:latin typeface="微软雅黑" panose="020B0503020204020204" pitchFamily="34" charset="-122"/>
                <a:ea typeface="微软雅黑" panose="020B0503020204020204" pitchFamily="34" charset="-122"/>
              </a:defRPr>
            </a:lvl1pPr>
          </a:lstStyle>
          <a:p>
            <a:pPr marL="914400" lvl="2" defTabSz="914400">
              <a:defRPr/>
            </a:pPr>
            <a:r>
              <a:rPr lang="zh-CN" altLang="en-US" sz="3200" dirty="0">
                <a:solidFill>
                  <a:srgbClr val="0070C0"/>
                </a:solidFill>
                <a:latin typeface="微软雅黑" panose="020B0503020204020204" pitchFamily="34" charset="-122"/>
                <a:ea typeface="微软雅黑" panose="020B0503020204020204" pitchFamily="34" charset="-122"/>
              </a:rPr>
              <a:t>链地址法：</a:t>
            </a:r>
          </a:p>
        </p:txBody>
      </p:sp>
      <p:sp>
        <p:nvSpPr>
          <p:cNvPr id="118" name="Text Box 60"/>
          <p:cNvSpPr txBox="1">
            <a:spLocks noChangeArrowheads="1"/>
          </p:cNvSpPr>
          <p:nvPr/>
        </p:nvSpPr>
        <p:spPr bwMode="auto">
          <a:xfrm>
            <a:off x="6941501" y="4106466"/>
            <a:ext cx="44262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2100" dirty="0">
                <a:solidFill>
                  <a:srgbClr val="0070C0"/>
                </a:solidFill>
                <a:latin typeface="微软雅黑" panose="020B0503020204020204" pitchFamily="34" charset="-122"/>
                <a:ea typeface="微软雅黑" panose="020B0503020204020204" pitchFamily="34" charset="-122"/>
              </a:rPr>
              <a:t>ASL(</a:t>
            </a:r>
            <a:r>
              <a:rPr kumimoji="1" lang="zh-CN" altLang="en-US" sz="2100" dirty="0">
                <a:solidFill>
                  <a:srgbClr val="0070C0"/>
                </a:solidFill>
                <a:latin typeface="微软雅黑" panose="020B0503020204020204" pitchFamily="34" charset="-122"/>
                <a:ea typeface="微软雅黑" panose="020B0503020204020204" pitchFamily="34" charset="-122"/>
              </a:rPr>
              <a:t>成功</a:t>
            </a:r>
            <a:r>
              <a:rPr kumimoji="1" lang="en-US" altLang="zh-CN" sz="2100" dirty="0">
                <a:solidFill>
                  <a:srgbClr val="0070C0"/>
                </a:solidFill>
                <a:latin typeface="微软雅黑" panose="020B0503020204020204" pitchFamily="34" charset="-122"/>
                <a:ea typeface="微软雅黑" panose="020B0503020204020204" pitchFamily="34" charset="-122"/>
              </a:rPr>
              <a:t>)=(6×1+2×2+3)/9=13/9</a:t>
            </a:r>
          </a:p>
        </p:txBody>
      </p:sp>
      <p:sp>
        <p:nvSpPr>
          <p:cNvPr id="119" name="Text Box 60"/>
          <p:cNvSpPr txBox="1">
            <a:spLocks noChangeArrowheads="1"/>
          </p:cNvSpPr>
          <p:nvPr/>
        </p:nvSpPr>
        <p:spPr bwMode="auto">
          <a:xfrm>
            <a:off x="6941501" y="4550938"/>
            <a:ext cx="390844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2100" dirty="0">
                <a:solidFill>
                  <a:srgbClr val="0070C0"/>
                </a:solidFill>
                <a:latin typeface="微软雅黑" panose="020B0503020204020204" pitchFamily="34" charset="-122"/>
                <a:ea typeface="微软雅黑" panose="020B0503020204020204" pitchFamily="34" charset="-122"/>
              </a:rPr>
              <a:t>ASL(</a:t>
            </a:r>
            <a:r>
              <a:rPr kumimoji="1" lang="zh-CN" altLang="en-US" sz="2100" dirty="0">
                <a:solidFill>
                  <a:srgbClr val="0070C0"/>
                </a:solidFill>
                <a:latin typeface="微软雅黑" panose="020B0503020204020204" pitchFamily="34" charset="-122"/>
                <a:ea typeface="微软雅黑" panose="020B0503020204020204" pitchFamily="34" charset="-122"/>
              </a:rPr>
              <a:t>失败</a:t>
            </a:r>
            <a:r>
              <a:rPr kumimoji="1" lang="en-US" altLang="zh-CN" sz="2100" dirty="0">
                <a:solidFill>
                  <a:srgbClr val="0070C0"/>
                </a:solidFill>
                <a:latin typeface="微软雅黑" panose="020B0503020204020204" pitchFamily="34" charset="-122"/>
                <a:ea typeface="微软雅黑" panose="020B0503020204020204" pitchFamily="34" charset="-122"/>
              </a:rPr>
              <a:t>)=(4×1+2+3)/7=9/7</a:t>
            </a:r>
          </a:p>
        </p:txBody>
      </p:sp>
      <p:sp>
        <p:nvSpPr>
          <p:cNvPr id="120" name="Text Box 61"/>
          <p:cNvSpPr txBox="1">
            <a:spLocks noChangeArrowheads="1"/>
          </p:cNvSpPr>
          <p:nvPr/>
        </p:nvSpPr>
        <p:spPr bwMode="auto">
          <a:xfrm>
            <a:off x="6890568" y="2481435"/>
            <a:ext cx="3955588"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lnSpc>
                <a:spcPct val="150000"/>
              </a:lnSpc>
              <a:defRPr/>
            </a:pPr>
            <a:r>
              <a:rPr kumimoji="1" lang="zh-CN" altLang="en-US" sz="1800" dirty="0">
                <a:solidFill>
                  <a:srgbClr val="0070C0"/>
                </a:solidFill>
                <a:latin typeface="微软雅黑" panose="020B0503020204020204" pitchFamily="34" charset="-122"/>
                <a:ea typeface="微软雅黑" panose="020B0503020204020204" pitchFamily="34" charset="-122"/>
              </a:rPr>
              <a:t>关键字集合为</a:t>
            </a:r>
          </a:p>
          <a:p>
            <a:pPr defTabSz="914400">
              <a:lnSpc>
                <a:spcPct val="150000"/>
              </a:lnSpc>
              <a:defRPr/>
            </a:pPr>
            <a:r>
              <a:rPr kumimoji="1" lang="en-US" altLang="zh-CN" sz="1800" dirty="0">
                <a:solidFill>
                  <a:srgbClr val="0070C0"/>
                </a:solidFill>
                <a:latin typeface="微软雅黑" panose="020B0503020204020204" pitchFamily="34" charset="-122"/>
                <a:ea typeface="微软雅黑" panose="020B0503020204020204" pitchFamily="34" charset="-122"/>
              </a:rPr>
              <a:t>{19,01,23,14,55,68,11,82,36}</a:t>
            </a:r>
            <a:r>
              <a:rPr kumimoji="1" lang="zh-CN" altLang="en-US" sz="1800" dirty="0">
                <a:solidFill>
                  <a:srgbClr val="0070C0"/>
                </a:solidFill>
                <a:latin typeface="微软雅黑" panose="020B0503020204020204" pitchFamily="34" charset="-122"/>
                <a:ea typeface="微软雅黑" panose="020B0503020204020204" pitchFamily="34" charset="-122"/>
              </a:rPr>
              <a:t>，</a:t>
            </a:r>
          </a:p>
          <a:p>
            <a:pPr defTabSz="914400">
              <a:lnSpc>
                <a:spcPct val="150000"/>
              </a:lnSpc>
              <a:defRPr/>
            </a:pPr>
            <a:r>
              <a:rPr kumimoji="1" lang="zh-CN" altLang="en-US" sz="1800" dirty="0">
                <a:solidFill>
                  <a:prstClr val="black"/>
                </a:solidFill>
                <a:latin typeface="微软雅黑" panose="020B0503020204020204" pitchFamily="34" charset="-122"/>
                <a:ea typeface="微软雅黑" panose="020B0503020204020204" pitchFamily="34" charset="-122"/>
              </a:rPr>
              <a:t>哈希函数为 </a:t>
            </a:r>
            <a:r>
              <a:rPr kumimoji="1" lang="en-US" altLang="zh-CN" sz="1800" dirty="0">
                <a:solidFill>
                  <a:prstClr val="black"/>
                </a:solidFill>
                <a:latin typeface="微软雅黑" panose="020B0503020204020204" pitchFamily="34" charset="-122"/>
                <a:ea typeface="微软雅黑" panose="020B0503020204020204" pitchFamily="34" charset="-122"/>
              </a:rPr>
              <a:t>H(key)=key MOD 7</a:t>
            </a:r>
          </a:p>
        </p:txBody>
      </p:sp>
    </p:spTree>
    <p:extLst>
      <p:ext uri="{BB962C8B-B14F-4D97-AF65-F5344CB8AC3E}">
        <p14:creationId xmlns:p14="http://schemas.microsoft.com/office/powerpoint/2010/main" val="182540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left)">
                                      <p:cBhvr>
                                        <p:cTn id="1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utoUpdateAnimBg="0"/>
      <p:bldP spid="119" grpId="0" autoUpdateAnimBg="0"/>
    </p:bldLst>
  </p:timing>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104418" y="914399"/>
            <a:ext cx="2065502" cy="91762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a:r>
              <a:rPr lang="zh-CN" altLang="en-US" sz="3600" dirty="0">
                <a:solidFill>
                  <a:schemeClr val="accent1">
                    <a:lumMod val="75000"/>
                  </a:schemeClr>
                </a:solidFill>
                <a:latin typeface="微软雅黑" panose="020B0503020204020204" pitchFamily="34" charset="-122"/>
                <a:ea typeface="微软雅黑" panose="020B0503020204020204" pitchFamily="34" charset="-122"/>
              </a:rPr>
              <a:t>课堂练习</a:t>
            </a:r>
          </a:p>
        </p:txBody>
      </p:sp>
      <p:sp>
        <p:nvSpPr>
          <p:cNvPr id="3" name="内容占位符 2"/>
          <p:cNvSpPr>
            <a:spLocks noGrp="1"/>
          </p:cNvSpPr>
          <p:nvPr>
            <p:ph idx="1"/>
          </p:nvPr>
        </p:nvSpPr>
        <p:spPr>
          <a:xfrm>
            <a:off x="1301188" y="2149716"/>
            <a:ext cx="9660038" cy="3093615"/>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关键字序列为：</a:t>
            </a:r>
          </a:p>
          <a:p>
            <a:pPr>
              <a:lnSpc>
                <a:spcPct val="150000"/>
              </a:lnSpc>
            </a:pPr>
            <a:r>
              <a:rPr lang="en-US" altLang="zh-CN" dirty="0">
                <a:latin typeface="微软雅黑" panose="020B0503020204020204" pitchFamily="34" charset="-122"/>
                <a:ea typeface="微软雅黑" panose="020B0503020204020204" pitchFamily="34" charset="-122"/>
              </a:rPr>
              <a:t>{19</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68</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79}</a:t>
            </a: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哈希函数为</a:t>
            </a:r>
            <a:r>
              <a:rPr lang="en-US" altLang="zh-CN" dirty="0">
                <a:latin typeface="微软雅黑" panose="020B0503020204020204" pitchFamily="34" charset="-122"/>
                <a:ea typeface="微软雅黑" panose="020B0503020204020204" pitchFamily="34" charset="-122"/>
              </a:rPr>
              <a:t>H</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key</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key mod 13 </a:t>
            </a: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请采用线性探测再散列解决冲突建立哈希表</a:t>
            </a:r>
          </a:p>
        </p:txBody>
      </p:sp>
    </p:spTree>
    <p:extLst>
      <p:ext uri="{BB962C8B-B14F-4D97-AF65-F5344CB8AC3E}">
        <p14:creationId xmlns:p14="http://schemas.microsoft.com/office/powerpoint/2010/main" val="105197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1" name="Rectangle 2"/>
          <p:cNvSpPr>
            <a:spLocks noGrp="1" noRot="1" noChangeArrowheads="1"/>
          </p:cNvSpPr>
          <p:nvPr>
            <p:ph idx="1"/>
          </p:nvPr>
        </p:nvSpPr>
        <p:spPr>
          <a:xfrm>
            <a:off x="1696658" y="964207"/>
            <a:ext cx="3666911" cy="576262"/>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lnSpcReduction="10000"/>
          </a:bodyPr>
          <a:lstStyle/>
          <a:p>
            <a:pPr marL="0" algn="ctr">
              <a:spcBef>
                <a:spcPct val="0"/>
              </a:spcBef>
              <a:buNone/>
            </a:pPr>
            <a:r>
              <a:rPr lang="zh-CN" altLang="en-US" sz="3600" dirty="0">
                <a:solidFill>
                  <a:schemeClr val="accent1">
                    <a:lumMod val="75000"/>
                  </a:schemeClr>
                </a:solidFill>
                <a:latin typeface="微软雅黑" panose="020B0503020204020204" pitchFamily="34" charset="-122"/>
                <a:ea typeface="微软雅黑" panose="020B0503020204020204" pitchFamily="34" charset="-122"/>
                <a:cs typeface="+mj-cs"/>
              </a:rPr>
              <a:t>查找性能分析         </a:t>
            </a:r>
          </a:p>
        </p:txBody>
      </p:sp>
      <p:sp>
        <p:nvSpPr>
          <p:cNvPr id="109571" name="Text Box 3"/>
          <p:cNvSpPr txBox="1">
            <a:spLocks noChangeArrowheads="1"/>
          </p:cNvSpPr>
          <p:nvPr/>
        </p:nvSpPr>
        <p:spPr bwMode="auto">
          <a:xfrm>
            <a:off x="1876058" y="4508455"/>
            <a:ext cx="8112125"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lnSpc>
                <a:spcPct val="130000"/>
              </a:lnSpc>
              <a:defRPr/>
            </a:pPr>
            <a:r>
              <a:rPr kumimoji="1" lang="zh-CN" altLang="en-US" dirty="0">
                <a:solidFill>
                  <a:prstClr val="black"/>
                </a:solidFill>
                <a:latin typeface="微软雅黑" panose="020B0503020204020204" pitchFamily="34" charset="-122"/>
                <a:ea typeface="微软雅黑" panose="020B0503020204020204" pitchFamily="34" charset="-122"/>
              </a:rPr>
              <a:t>一般情况下，可以认为选用的哈希函数是“均匀”的，则在讨论</a:t>
            </a:r>
            <a:r>
              <a:rPr kumimoji="1" lang="en-US" altLang="zh-CN" dirty="0">
                <a:solidFill>
                  <a:prstClr val="black"/>
                </a:solidFill>
                <a:latin typeface="微软雅黑" panose="020B0503020204020204" pitchFamily="34" charset="-122"/>
                <a:ea typeface="微软雅黑" panose="020B0503020204020204" pitchFamily="34" charset="-122"/>
              </a:rPr>
              <a:t>ASL</a:t>
            </a:r>
            <a:r>
              <a:rPr kumimoji="1" lang="zh-CN" altLang="en-US" dirty="0">
                <a:solidFill>
                  <a:prstClr val="black"/>
                </a:solidFill>
                <a:latin typeface="微软雅黑" panose="020B0503020204020204" pitchFamily="34" charset="-122"/>
                <a:ea typeface="微软雅黑" panose="020B0503020204020204" pitchFamily="34" charset="-122"/>
              </a:rPr>
              <a:t>时，可以不考虑哈希函数的因素。</a:t>
            </a:r>
          </a:p>
        </p:txBody>
      </p:sp>
      <p:sp>
        <p:nvSpPr>
          <p:cNvPr id="109573" name="Text Box 5"/>
          <p:cNvSpPr txBox="1">
            <a:spLocks noChangeArrowheads="1"/>
          </p:cNvSpPr>
          <p:nvPr/>
        </p:nvSpPr>
        <p:spPr bwMode="auto">
          <a:xfrm>
            <a:off x="1876058" y="1746206"/>
            <a:ext cx="806608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defRPr/>
            </a:pPr>
            <a:r>
              <a:rPr kumimoji="1" lang="zh-CN" altLang="en-US" sz="2000" dirty="0">
                <a:solidFill>
                  <a:prstClr val="black"/>
                </a:solidFill>
                <a:latin typeface="微软雅黑" panose="020B0503020204020204" pitchFamily="34" charset="-122"/>
                <a:ea typeface="微软雅黑" panose="020B0503020204020204" pitchFamily="34" charset="-122"/>
              </a:rPr>
              <a:t>例如：</a:t>
            </a:r>
          </a:p>
          <a:p>
            <a:pPr defTabSz="457200" eaLnBrk="1" hangingPunct="1">
              <a:defRPr/>
            </a:pPr>
            <a:r>
              <a:rPr kumimoji="1" lang="zh-CN" altLang="en-US" sz="2000" dirty="0">
                <a:solidFill>
                  <a:prstClr val="black"/>
                </a:solidFill>
                <a:latin typeface="微软雅黑" panose="020B0503020204020204" pitchFamily="34" charset="-122"/>
                <a:ea typeface="微软雅黑" panose="020B0503020204020204" pitchFamily="34" charset="-122"/>
              </a:rPr>
              <a:t>关键字序列 </a:t>
            </a:r>
            <a:r>
              <a:rPr kumimoji="1" lang="en-US" altLang="zh-CN"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19</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14</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23</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01</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68</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20</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84</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27</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55</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11</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10</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79</a:t>
            </a:r>
            <a:r>
              <a:rPr kumimoji="1" lang="en-US" altLang="zh-CN" sz="2000" dirty="0">
                <a:solidFill>
                  <a:prstClr val="black"/>
                </a:solidFill>
                <a:latin typeface="微软雅黑" panose="020B0503020204020204" pitchFamily="34" charset="-122"/>
                <a:ea typeface="微软雅黑" panose="020B0503020204020204" pitchFamily="34" charset="-122"/>
              </a:rPr>
              <a:t>}</a:t>
            </a:r>
          </a:p>
          <a:p>
            <a:pPr defTabSz="457200" eaLnBrk="1" hangingPunct="1">
              <a:defRPr/>
            </a:pPr>
            <a:r>
              <a:rPr kumimoji="1" lang="en-US" altLang="zh-CN" sz="2000" dirty="0">
                <a:solidFill>
                  <a:prstClr val="black"/>
                </a:solidFill>
                <a:latin typeface="微软雅黑" panose="020B0503020204020204" pitchFamily="34" charset="-122"/>
                <a:ea typeface="微软雅黑" panose="020B0503020204020204" pitchFamily="34" charset="-122"/>
              </a:rPr>
              <a:t>H(key)=key % 12</a:t>
            </a:r>
          </a:p>
        </p:txBody>
      </p:sp>
      <p:sp>
        <p:nvSpPr>
          <p:cNvPr id="109574" name="Text Box 6">
            <a:hlinkClick r:id="" action="ppaction://noaction"/>
          </p:cNvPr>
          <p:cNvSpPr txBox="1">
            <a:spLocks noChangeArrowheads="1"/>
          </p:cNvSpPr>
          <p:nvPr/>
        </p:nvSpPr>
        <p:spPr bwMode="auto">
          <a:xfrm>
            <a:off x="2099895" y="2730455"/>
            <a:ext cx="45384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defRPr/>
            </a:pPr>
            <a:r>
              <a:rPr kumimoji="1" lang="zh-CN" altLang="en-US" dirty="0">
                <a:solidFill>
                  <a:srgbClr val="ED7D31"/>
                </a:solidFill>
                <a:latin typeface="微软雅黑" panose="020B0503020204020204" pitchFamily="34" charset="-122"/>
                <a:ea typeface="微软雅黑" panose="020B0503020204020204" pitchFamily="34" charset="-122"/>
              </a:rPr>
              <a:t>线性探测处理冲突时，    </a:t>
            </a:r>
            <a:r>
              <a:rPr kumimoji="1" lang="en-US" altLang="zh-CN" dirty="0">
                <a:solidFill>
                  <a:srgbClr val="ED7D31"/>
                </a:solidFill>
                <a:latin typeface="微软雅黑" panose="020B0503020204020204" pitchFamily="34" charset="-122"/>
                <a:ea typeface="微软雅黑" panose="020B0503020204020204" pitchFamily="34" charset="-122"/>
              </a:rPr>
              <a:t>ASL =</a:t>
            </a:r>
            <a:endParaRPr kumimoji="1" lang="en-US" altLang="zh-CN" dirty="0">
              <a:solidFill>
                <a:prstClr val="black"/>
              </a:solidFill>
              <a:latin typeface="微软雅黑" panose="020B0503020204020204" pitchFamily="34" charset="-122"/>
              <a:ea typeface="微软雅黑" panose="020B0503020204020204" pitchFamily="34" charset="-122"/>
            </a:endParaRPr>
          </a:p>
        </p:txBody>
      </p:sp>
      <p:sp>
        <p:nvSpPr>
          <p:cNvPr id="109575" name="Text Box 7">
            <a:hlinkClick r:id="" action="ppaction://noaction"/>
          </p:cNvPr>
          <p:cNvSpPr txBox="1">
            <a:spLocks noChangeArrowheads="1"/>
          </p:cNvSpPr>
          <p:nvPr/>
        </p:nvSpPr>
        <p:spPr bwMode="auto">
          <a:xfrm>
            <a:off x="2115770" y="3619455"/>
            <a:ext cx="45384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defRPr/>
            </a:pPr>
            <a:r>
              <a:rPr kumimoji="1" lang="zh-CN" altLang="en-US">
                <a:solidFill>
                  <a:srgbClr val="ED7D31"/>
                </a:solidFill>
                <a:latin typeface="微软雅黑" panose="020B0503020204020204" pitchFamily="34" charset="-122"/>
                <a:ea typeface="微软雅黑" panose="020B0503020204020204" pitchFamily="34" charset="-122"/>
              </a:rPr>
              <a:t>链地址法处理冲突时，    </a:t>
            </a:r>
            <a:r>
              <a:rPr kumimoji="1" lang="en-US" altLang="zh-CN">
                <a:solidFill>
                  <a:srgbClr val="ED7D31"/>
                </a:solidFill>
                <a:latin typeface="微软雅黑" panose="020B0503020204020204" pitchFamily="34" charset="-122"/>
                <a:ea typeface="微软雅黑" panose="020B0503020204020204" pitchFamily="34" charset="-122"/>
              </a:rPr>
              <a:t>ASL =</a:t>
            </a:r>
            <a:endParaRPr kumimoji="1" lang="en-US" altLang="zh-CN">
              <a:solidFill>
                <a:prstClr val="black"/>
              </a:solidFill>
              <a:latin typeface="微软雅黑" panose="020B0503020204020204" pitchFamily="34" charset="-122"/>
              <a:ea typeface="微软雅黑" panose="020B0503020204020204" pitchFamily="34" charset="-122"/>
            </a:endParaRPr>
          </a:p>
        </p:txBody>
      </p:sp>
      <p:sp>
        <p:nvSpPr>
          <p:cNvPr id="109576" name="Rectangle 8"/>
          <p:cNvSpPr>
            <a:spLocks noChangeArrowheads="1"/>
          </p:cNvSpPr>
          <p:nvPr/>
        </p:nvSpPr>
        <p:spPr bwMode="auto">
          <a:xfrm>
            <a:off x="6484568" y="2682831"/>
            <a:ext cx="45167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7200">
              <a:defRPr/>
            </a:pPr>
            <a:r>
              <a:rPr kumimoji="1" lang="en-US" altLang="zh-CN" dirty="0">
                <a:solidFill>
                  <a:prstClr val="black"/>
                </a:solidFill>
                <a:latin typeface="微软雅黑" panose="020B0503020204020204" pitchFamily="34" charset="-122"/>
                <a:ea typeface="微软雅黑" panose="020B0503020204020204" pitchFamily="34" charset="-122"/>
              </a:rPr>
              <a:t>1/12(1×6+2+3×3+4+9)=2.5 </a:t>
            </a:r>
          </a:p>
        </p:txBody>
      </p:sp>
      <p:sp>
        <p:nvSpPr>
          <p:cNvPr id="109577" name="Rectangle 9"/>
          <p:cNvSpPr>
            <a:spLocks noChangeArrowheads="1"/>
          </p:cNvSpPr>
          <p:nvPr/>
        </p:nvSpPr>
        <p:spPr bwMode="auto">
          <a:xfrm>
            <a:off x="6484569" y="3619456"/>
            <a:ext cx="41606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7200">
              <a:defRPr/>
            </a:pPr>
            <a:r>
              <a:rPr kumimoji="1" lang="en-US" altLang="zh-CN" dirty="0">
                <a:solidFill>
                  <a:prstClr val="black"/>
                </a:solidFill>
                <a:latin typeface="微软雅黑" panose="020B0503020204020204" pitchFamily="34" charset="-122"/>
                <a:ea typeface="微软雅黑" panose="020B0503020204020204" pitchFamily="34" charset="-122"/>
              </a:rPr>
              <a:t>1/12(1×6+2×4+3+4)=1.75 </a:t>
            </a:r>
          </a:p>
        </p:txBody>
      </p:sp>
      <p:sp>
        <p:nvSpPr>
          <p:cNvPr id="12" name="Text Box 6"/>
          <p:cNvSpPr txBox="1">
            <a:spLocks noChangeArrowheads="1"/>
          </p:cNvSpPr>
          <p:nvPr/>
        </p:nvSpPr>
        <p:spPr bwMode="auto">
          <a:xfrm>
            <a:off x="1696658" y="5873873"/>
            <a:ext cx="9304618" cy="523220"/>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a:spAutoFit/>
          </a:bodyPr>
          <a:lstStyle/>
          <a:p>
            <a:pPr algn="ctr" defTabSz="457200">
              <a:spcBef>
                <a:spcPct val="50000"/>
              </a:spcBef>
              <a:defRPr/>
            </a:pPr>
            <a:r>
              <a:rPr kumimoji="1" lang="zh-CN" altLang="en-US" sz="2800">
                <a:solidFill>
                  <a:prstClr val="black"/>
                </a:solidFill>
                <a:latin typeface="微软雅黑" panose="020B0503020204020204" pitchFamily="34" charset="-122"/>
                <a:ea typeface="微软雅黑" panose="020B0503020204020204" pitchFamily="34" charset="-122"/>
              </a:rPr>
              <a:t>实际上，哈希表的</a:t>
            </a:r>
            <a:r>
              <a:rPr kumimoji="1" lang="en-US" altLang="zh-CN" sz="2800">
                <a:solidFill>
                  <a:prstClr val="black"/>
                </a:solidFill>
                <a:latin typeface="微软雅黑" panose="020B0503020204020204" pitchFamily="34" charset="-122"/>
                <a:ea typeface="微软雅黑" panose="020B0503020204020204" pitchFamily="34" charset="-122"/>
              </a:rPr>
              <a:t>ASL</a:t>
            </a:r>
            <a:r>
              <a:rPr kumimoji="1" lang="zh-CN" altLang="en-US" sz="2800">
                <a:solidFill>
                  <a:prstClr val="black"/>
                </a:solidFill>
                <a:latin typeface="微软雅黑" panose="020B0503020204020204" pitchFamily="34" charset="-122"/>
                <a:ea typeface="微软雅黑" panose="020B0503020204020204" pitchFamily="34" charset="-122"/>
              </a:rPr>
              <a:t>是</a:t>
            </a:r>
            <a:r>
              <a:rPr kumimoji="1" lang="zh-CN" altLang="en-US" sz="2800" b="1">
                <a:solidFill>
                  <a:prstClr val="black"/>
                </a:solidFill>
                <a:latin typeface="微软雅黑" panose="020B0503020204020204" pitchFamily="34" charset="-122"/>
                <a:ea typeface="微软雅黑" panose="020B0503020204020204" pitchFamily="34" charset="-122"/>
              </a:rPr>
              <a:t>处理冲突方法</a:t>
            </a:r>
            <a:r>
              <a:rPr kumimoji="1" lang="zh-CN" altLang="en-US" sz="2800">
                <a:solidFill>
                  <a:prstClr val="black"/>
                </a:solidFill>
                <a:latin typeface="微软雅黑" panose="020B0503020204020204" pitchFamily="34" charset="-122"/>
                <a:ea typeface="微软雅黑" panose="020B0503020204020204" pitchFamily="34" charset="-122"/>
              </a:rPr>
              <a:t>和</a:t>
            </a:r>
            <a:r>
              <a:rPr kumimoji="1" lang="zh-CN" altLang="en-US" sz="2800" b="1">
                <a:solidFill>
                  <a:prstClr val="black"/>
                </a:solidFill>
                <a:latin typeface="微软雅黑" panose="020B0503020204020204" pitchFamily="34" charset="-122"/>
                <a:ea typeface="微软雅黑" panose="020B0503020204020204" pitchFamily="34" charset="-122"/>
              </a:rPr>
              <a:t>装载因子</a:t>
            </a:r>
            <a:r>
              <a:rPr kumimoji="1" lang="zh-CN" altLang="en-US" sz="2800">
                <a:solidFill>
                  <a:prstClr val="black"/>
                </a:solidFill>
                <a:latin typeface="微软雅黑" panose="020B0503020204020204" pitchFamily="34" charset="-122"/>
                <a:ea typeface="微软雅黑" panose="020B0503020204020204" pitchFamily="34" charset="-122"/>
              </a:rPr>
              <a:t>的函数</a:t>
            </a:r>
            <a:endParaRPr lang="en-US" altLang="zh-CN" sz="18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2069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p:cTn id="7" dur="500" fill="hold"/>
                                        <p:tgtEl>
                                          <p:spTgt spid="737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373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73731">
                                            <p:txEl>
                                              <p:pRg st="0" end="0"/>
                                            </p:txEl>
                                          </p:spTgt>
                                        </p:tgtEl>
                                        <p:attrNameLst>
                                          <p:attrName>style.rotation</p:attrName>
                                        </p:attrNameLst>
                                      </p:cBhvr>
                                      <p:tavLst>
                                        <p:tav tm="0">
                                          <p:val>
                                            <p:fltVal val="90"/>
                                          </p:val>
                                        </p:tav>
                                        <p:tav tm="100000">
                                          <p:val>
                                            <p:fltVal val="0"/>
                                          </p:val>
                                        </p:tav>
                                      </p:tavLst>
                                    </p:anim>
                                    <p:animEffect transition="in" filter="fade">
                                      <p:cBhvr>
                                        <p:cTn id="10" dur="500"/>
                                        <p:tgtEl>
                                          <p:spTgt spid="7373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9573"/>
                                        </p:tgtEl>
                                        <p:attrNameLst>
                                          <p:attrName>style.visibility</p:attrName>
                                        </p:attrNameLst>
                                      </p:cBhvr>
                                      <p:to>
                                        <p:strVal val="visible"/>
                                      </p:to>
                                    </p:set>
                                    <p:animEffect transition="in" filter="wipe(left)">
                                      <p:cBhvr>
                                        <p:cTn id="15" dur="500"/>
                                        <p:tgtEl>
                                          <p:spTgt spid="10957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9574"/>
                                        </p:tgtEl>
                                        <p:attrNameLst>
                                          <p:attrName>style.visibility</p:attrName>
                                        </p:attrNameLst>
                                      </p:cBhvr>
                                      <p:to>
                                        <p:strVal val="visible"/>
                                      </p:to>
                                    </p:set>
                                    <p:animEffect transition="in" filter="wipe(left)">
                                      <p:cBhvr>
                                        <p:cTn id="20" dur="500"/>
                                        <p:tgtEl>
                                          <p:spTgt spid="10957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9576"/>
                                        </p:tgtEl>
                                        <p:attrNameLst>
                                          <p:attrName>style.visibility</p:attrName>
                                        </p:attrNameLst>
                                      </p:cBhvr>
                                      <p:to>
                                        <p:strVal val="visible"/>
                                      </p:to>
                                    </p:set>
                                    <p:animEffect transition="in" filter="wipe(left)">
                                      <p:cBhvr>
                                        <p:cTn id="25" dur="500"/>
                                        <p:tgtEl>
                                          <p:spTgt spid="10957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9575"/>
                                        </p:tgtEl>
                                        <p:attrNameLst>
                                          <p:attrName>style.visibility</p:attrName>
                                        </p:attrNameLst>
                                      </p:cBhvr>
                                      <p:to>
                                        <p:strVal val="visible"/>
                                      </p:to>
                                    </p:set>
                                    <p:animEffect transition="in" filter="wipe(left)">
                                      <p:cBhvr>
                                        <p:cTn id="30" dur="500"/>
                                        <p:tgtEl>
                                          <p:spTgt spid="1095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9577"/>
                                        </p:tgtEl>
                                        <p:attrNameLst>
                                          <p:attrName>style.visibility</p:attrName>
                                        </p:attrNameLst>
                                      </p:cBhvr>
                                      <p:to>
                                        <p:strVal val="visible"/>
                                      </p:to>
                                    </p:set>
                                    <p:animEffect transition="in" filter="wipe(left)">
                                      <p:cBhvr>
                                        <p:cTn id="35" dur="500"/>
                                        <p:tgtEl>
                                          <p:spTgt spid="109577"/>
                                        </p:tgtEl>
                                      </p:cBhvr>
                                    </p:animEffect>
                                  </p:childTnLst>
                                </p:cTn>
                              </p:par>
                            </p:childTnLst>
                          </p:cTn>
                        </p:par>
                        <p:par>
                          <p:cTn id="36" fill="hold">
                            <p:stCondLst>
                              <p:cond delay="500"/>
                            </p:stCondLst>
                            <p:childTnLst>
                              <p:par>
                                <p:cTn id="37" presetID="18" presetClass="entr" presetSubtype="6" fill="hold" grpId="0" nodeType="afterEffect">
                                  <p:stCondLst>
                                    <p:cond delay="0"/>
                                  </p:stCondLst>
                                  <p:childTnLst>
                                    <p:set>
                                      <p:cBhvr>
                                        <p:cTn id="38" dur="1" fill="hold">
                                          <p:stCondLst>
                                            <p:cond delay="0"/>
                                          </p:stCondLst>
                                        </p:cTn>
                                        <p:tgtEl>
                                          <p:spTgt spid="109571"/>
                                        </p:tgtEl>
                                        <p:attrNameLst>
                                          <p:attrName>style.visibility</p:attrName>
                                        </p:attrNameLst>
                                      </p:cBhvr>
                                      <p:to>
                                        <p:strVal val="visible"/>
                                      </p:to>
                                    </p:set>
                                    <p:animEffect transition="in" filter="strips(downRight)">
                                      <p:cBhvr>
                                        <p:cTn id="39" dur="500"/>
                                        <p:tgtEl>
                                          <p:spTgt spid="10957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26" presetClass="emph" presetSubtype="0" fill="hold" grpId="1" nodeType="afterEffect">
                                  <p:stCondLst>
                                    <p:cond delay="0"/>
                                  </p:stCondLst>
                                  <p:childTnLst>
                                    <p:animEffect transition="out" filter="fade">
                                      <p:cBhvr>
                                        <p:cTn id="48" dur="500" tmFilter="0, 0; .2, .5; .8, .5; 1, 0"/>
                                        <p:tgtEl>
                                          <p:spTgt spid="12"/>
                                        </p:tgtEl>
                                      </p:cBhvr>
                                    </p:animEffect>
                                    <p:animScale>
                                      <p:cBhvr>
                                        <p:cTn id="4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P spid="109571" grpId="0" autoUpdateAnimBg="0"/>
      <p:bldP spid="109573" grpId="0" autoUpdateAnimBg="0"/>
      <p:bldP spid="109574" grpId="0" autoUpdateAnimBg="0"/>
      <p:bldP spid="109575" grpId="0" autoUpdateAnimBg="0"/>
      <p:bldP spid="109576" grpId="0" autoUpdateAnimBg="0"/>
      <p:bldP spid="109577" grpId="0" autoUpdateAnimBg="0"/>
      <p:bldP spid="12" grpId="0" animBg="1"/>
      <p:bldP spid="12" grpId="1" animBg="1"/>
    </p:bldLst>
  </p:timing>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灯片编号占位符 5"/>
          <p:cNvSpPr>
            <a:spLocks noGrp="1"/>
          </p:cNvSpPr>
          <p:nvPr>
            <p:ph type="sldNum" sz="quarter" idx="12"/>
          </p:nvPr>
        </p:nvSpPr>
        <p:spPr>
          <a:xfrm rot="900000">
            <a:off x="8372400" y="-76575"/>
            <a:ext cx="2287319" cy="365125"/>
          </a:xfrm>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defRPr/>
            </a:pPr>
            <a:fld id="{42980534-1DB7-49FB-9747-DBC528698AF1}" type="slidenum">
              <a:rPr lang="en-US" altLang="zh-CN" smtClean="0">
                <a:solidFill>
                  <a:prstClr val="black"/>
                </a:solidFill>
              </a:rPr>
              <a:pPr defTabSz="457200" eaLnBrk="1" hangingPunct="1">
                <a:defRPr/>
              </a:pPr>
              <a:t>214</a:t>
            </a:fld>
            <a:endParaRPr lang="en-US" altLang="zh-CN" dirty="0">
              <a:solidFill>
                <a:prstClr val="black"/>
              </a:solidFill>
            </a:endParaRPr>
          </a:p>
        </p:txBody>
      </p:sp>
      <p:sp>
        <p:nvSpPr>
          <p:cNvPr id="110595" name="Text Box 3"/>
          <p:cNvSpPr txBox="1">
            <a:spLocks noChangeArrowheads="1"/>
          </p:cNvSpPr>
          <p:nvPr/>
        </p:nvSpPr>
        <p:spPr bwMode="auto">
          <a:xfrm>
            <a:off x="2495551" y="2967038"/>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defRPr/>
            </a:pPr>
            <a:r>
              <a:rPr kumimoji="1" lang="zh-CN" altLang="en-US" dirty="0">
                <a:solidFill>
                  <a:srgbClr val="0070C0"/>
                </a:solidFill>
                <a:latin typeface="微软雅黑" panose="020B0503020204020204" pitchFamily="34" charset="-122"/>
                <a:ea typeface="微软雅黑" panose="020B0503020204020204" pitchFamily="34" charset="-122"/>
              </a:rPr>
              <a:t>线性探测再散列</a:t>
            </a:r>
          </a:p>
        </p:txBody>
      </p:sp>
      <p:sp>
        <p:nvSpPr>
          <p:cNvPr id="110596" name="Text Box 4"/>
          <p:cNvSpPr txBox="1">
            <a:spLocks noChangeArrowheads="1"/>
          </p:cNvSpPr>
          <p:nvPr/>
        </p:nvSpPr>
        <p:spPr bwMode="auto">
          <a:xfrm>
            <a:off x="3414714" y="5256212"/>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defRPr/>
            </a:pPr>
            <a:r>
              <a:rPr kumimoji="1" lang="zh-CN" altLang="en-US" dirty="0">
                <a:solidFill>
                  <a:srgbClr val="0070C0"/>
                </a:solidFill>
                <a:latin typeface="微软雅黑" panose="020B0503020204020204" pitchFamily="34" charset="-122"/>
                <a:ea typeface="微软雅黑" panose="020B0503020204020204" pitchFamily="34" charset="-122"/>
              </a:rPr>
              <a:t>链地址法</a:t>
            </a:r>
          </a:p>
        </p:txBody>
      </p:sp>
      <p:sp>
        <p:nvSpPr>
          <p:cNvPr id="110597" name="Text Box 5"/>
          <p:cNvSpPr txBox="1">
            <a:spLocks noChangeArrowheads="1"/>
          </p:cNvSpPr>
          <p:nvPr/>
        </p:nvSpPr>
        <p:spPr bwMode="auto">
          <a:xfrm>
            <a:off x="2566988" y="4225925"/>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defRPr/>
            </a:pPr>
            <a:r>
              <a:rPr kumimoji="1" lang="zh-CN" altLang="en-US" dirty="0">
                <a:solidFill>
                  <a:srgbClr val="0070C0"/>
                </a:solidFill>
                <a:latin typeface="微软雅黑" panose="020B0503020204020204" pitchFamily="34" charset="-122"/>
                <a:ea typeface="微软雅黑" panose="020B0503020204020204" pitchFamily="34" charset="-122"/>
              </a:rPr>
              <a:t>随机探测再散列</a:t>
            </a:r>
          </a:p>
        </p:txBody>
      </p:sp>
      <p:graphicFrame>
        <p:nvGraphicFramePr>
          <p:cNvPr id="110598" name="Object 6"/>
          <p:cNvGraphicFramePr>
            <a:graphicFrameLocks noChangeAspect="1"/>
          </p:cNvGraphicFramePr>
          <p:nvPr>
            <p:extLst/>
          </p:nvPr>
        </p:nvGraphicFramePr>
        <p:xfrm>
          <a:off x="5020355" y="2560638"/>
          <a:ext cx="2895346" cy="1089995"/>
        </p:xfrm>
        <a:graphic>
          <a:graphicData uri="http://schemas.openxmlformats.org/presentationml/2006/ole">
            <mc:AlternateContent xmlns:mc="http://schemas.openxmlformats.org/markup-compatibility/2006">
              <mc:Choice xmlns:v="urn:schemas-microsoft-com:vml" Requires="v">
                <p:oleObj spid="_x0000_s86225" name="公式" r:id="rId4" imgW="1143000" imgH="393480" progId="">
                  <p:embed/>
                </p:oleObj>
              </mc:Choice>
              <mc:Fallback>
                <p:oleObj name="公式" r:id="rId4" imgW="1143000" imgH="3934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0355" y="2560638"/>
                        <a:ext cx="2895346" cy="1089995"/>
                      </a:xfrm>
                      <a:prstGeom prst="rect">
                        <a:avLst/>
                      </a:prstGeom>
                      <a:solidFill>
                        <a:schemeClr val="accent1"/>
                      </a:solidFill>
                    </p:spPr>
                  </p:pic>
                </p:oleObj>
              </mc:Fallback>
            </mc:AlternateContent>
          </a:graphicData>
        </a:graphic>
      </p:graphicFrame>
      <p:graphicFrame>
        <p:nvGraphicFramePr>
          <p:cNvPr id="110599" name="Object 7"/>
          <p:cNvGraphicFramePr>
            <a:graphicFrameLocks noChangeAspect="1"/>
          </p:cNvGraphicFramePr>
          <p:nvPr>
            <p:extLst/>
          </p:nvPr>
        </p:nvGraphicFramePr>
        <p:xfrm>
          <a:off x="5020355" y="3737366"/>
          <a:ext cx="4028112" cy="1248985"/>
        </p:xfrm>
        <a:graphic>
          <a:graphicData uri="http://schemas.openxmlformats.org/presentationml/2006/ole">
            <mc:AlternateContent xmlns:mc="http://schemas.openxmlformats.org/markup-compatibility/2006">
              <mc:Choice xmlns:v="urn:schemas-microsoft-com:vml" Requires="v">
                <p:oleObj spid="_x0000_s86226" name="公式" r:id="rId6" imgW="1473120" imgH="406080" progId="Equation.3">
                  <p:embed/>
                </p:oleObj>
              </mc:Choice>
              <mc:Fallback>
                <p:oleObj name="公式" r:id="rId6" imgW="1473120" imgH="406080" progId="Equation.3">
                  <p:embed/>
                  <p:pic>
                    <p:nvPicPr>
                      <p:cNvPr id="0" name=""/>
                      <p:cNvPicPr>
                        <a:picLocks noChangeAspect="1" noChangeArrowheads="1"/>
                      </p:cNvPicPr>
                      <p:nvPr/>
                    </p:nvPicPr>
                    <p:blipFill>
                      <a:blip r:embed="rId7"/>
                      <a:srcRect/>
                      <a:stretch>
                        <a:fillRect/>
                      </a:stretch>
                    </p:blipFill>
                    <p:spPr bwMode="auto">
                      <a:xfrm>
                        <a:off x="5020355" y="3737366"/>
                        <a:ext cx="4028112" cy="1248985"/>
                      </a:xfrm>
                      <a:prstGeom prst="rect">
                        <a:avLst/>
                      </a:prstGeom>
                      <a:solidFill>
                        <a:schemeClr val="accent1"/>
                      </a:solidFill>
                    </p:spPr>
                  </p:pic>
                </p:oleObj>
              </mc:Fallback>
            </mc:AlternateContent>
          </a:graphicData>
        </a:graphic>
      </p:graphicFrame>
      <p:graphicFrame>
        <p:nvGraphicFramePr>
          <p:cNvPr id="110600" name="Object 8"/>
          <p:cNvGraphicFramePr>
            <a:graphicFrameLocks noChangeAspect="1"/>
          </p:cNvGraphicFramePr>
          <p:nvPr>
            <p:extLst/>
          </p:nvPr>
        </p:nvGraphicFramePr>
        <p:xfrm>
          <a:off x="5029202" y="5063858"/>
          <a:ext cx="1985748" cy="955943"/>
        </p:xfrm>
        <a:graphic>
          <a:graphicData uri="http://schemas.openxmlformats.org/presentationml/2006/ole">
            <mc:AlternateContent xmlns:mc="http://schemas.openxmlformats.org/markup-compatibility/2006">
              <mc:Choice xmlns:v="urn:schemas-microsoft-com:vml" Requires="v">
                <p:oleObj spid="_x0000_s86227" name="公式" r:id="rId8" imgW="628560" imgH="297360" progId="">
                  <p:embed/>
                </p:oleObj>
              </mc:Choice>
              <mc:Fallback>
                <p:oleObj name="公式" r:id="rId8" imgW="628560" imgH="2973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202" y="5063858"/>
                        <a:ext cx="1985748" cy="955943"/>
                      </a:xfrm>
                      <a:prstGeom prst="rect">
                        <a:avLst/>
                      </a:prstGeom>
                      <a:solidFill>
                        <a:schemeClr val="accent1"/>
                      </a:solidFill>
                    </p:spPr>
                  </p:pic>
                </p:oleObj>
              </mc:Fallback>
            </mc:AlternateContent>
          </a:graphicData>
        </a:graphic>
      </p:graphicFrame>
      <p:sp>
        <p:nvSpPr>
          <p:cNvPr id="110601" name="Text Box 9"/>
          <p:cNvSpPr txBox="1">
            <a:spLocks noChangeArrowheads="1"/>
          </p:cNvSpPr>
          <p:nvPr/>
        </p:nvSpPr>
        <p:spPr bwMode="auto">
          <a:xfrm>
            <a:off x="2359025" y="1840034"/>
            <a:ext cx="7559675" cy="48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lnSpc>
                <a:spcPct val="115000"/>
              </a:lnSpc>
              <a:defRPr/>
            </a:pPr>
            <a:r>
              <a:rPr kumimoji="1" lang="zh-CN" altLang="en-US" dirty="0">
                <a:solidFill>
                  <a:prstClr val="black"/>
                </a:solidFill>
                <a:latin typeface="微软雅黑" panose="020B0503020204020204" pitchFamily="34" charset="-122"/>
                <a:ea typeface="微软雅黑" panose="020B0503020204020204" pitchFamily="34" charset="-122"/>
              </a:rPr>
              <a:t>可以证明：</a:t>
            </a:r>
            <a:r>
              <a:rPr kumimoji="1" lang="zh-CN" altLang="en-US" b="1" dirty="0">
                <a:solidFill>
                  <a:srgbClr val="0070C0"/>
                </a:solidFill>
                <a:latin typeface="微软雅黑" panose="020B0503020204020204" pitchFamily="34" charset="-122"/>
                <a:ea typeface="微软雅黑" panose="020B0503020204020204" pitchFamily="34" charset="-122"/>
              </a:rPr>
              <a:t>查找成功</a:t>
            </a:r>
            <a:r>
              <a:rPr kumimoji="1" lang="zh-CN" altLang="en-US" dirty="0">
                <a:solidFill>
                  <a:prstClr val="black"/>
                </a:solidFill>
                <a:latin typeface="微软雅黑" panose="020B0503020204020204" pitchFamily="34" charset="-122"/>
                <a:ea typeface="微软雅黑" panose="020B0503020204020204" pitchFamily="34" charset="-122"/>
              </a:rPr>
              <a:t>时的平均查找长度为：</a:t>
            </a:r>
          </a:p>
        </p:txBody>
      </p:sp>
      <p:sp>
        <p:nvSpPr>
          <p:cNvPr id="12" name="Rectangle 2"/>
          <p:cNvSpPr>
            <a:spLocks noGrp="1" noRot="1" noChangeArrowheads="1"/>
          </p:cNvSpPr>
          <p:nvPr>
            <p:ph idx="1"/>
          </p:nvPr>
        </p:nvSpPr>
        <p:spPr>
          <a:xfrm>
            <a:off x="-6929" y="862929"/>
            <a:ext cx="3666911" cy="576262"/>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lnSpcReduction="10000"/>
          </a:bodyPr>
          <a:lstStyle/>
          <a:p>
            <a:pPr marL="0" algn="ctr">
              <a:spcBef>
                <a:spcPct val="0"/>
              </a:spcBef>
              <a:buNone/>
            </a:pPr>
            <a:r>
              <a:rPr lang="zh-CN" altLang="en-US" sz="3600" dirty="0">
                <a:solidFill>
                  <a:schemeClr val="accent1">
                    <a:lumMod val="75000"/>
                  </a:schemeClr>
                </a:solidFill>
                <a:latin typeface="微软雅黑" panose="020B0503020204020204" pitchFamily="34" charset="-122"/>
                <a:ea typeface="微软雅黑" panose="020B0503020204020204" pitchFamily="34" charset="-122"/>
                <a:cs typeface="+mj-cs"/>
              </a:rPr>
              <a:t>查找性能分析         </a:t>
            </a:r>
          </a:p>
        </p:txBody>
      </p:sp>
      <p:sp>
        <p:nvSpPr>
          <p:cNvPr id="2" name="矩形 1"/>
          <p:cNvSpPr/>
          <p:nvPr/>
        </p:nvSpPr>
        <p:spPr>
          <a:xfrm>
            <a:off x="949644" y="1453306"/>
            <a:ext cx="9108756" cy="461665"/>
          </a:xfrm>
          <a:prstGeom prst="rect">
            <a:avLst/>
          </a:prstGeom>
        </p:spPr>
        <p:txBody>
          <a:bodyPr wrap="square">
            <a:spAutoFit/>
          </a:bodyPr>
          <a:lstStyle/>
          <a:p>
            <a:pPr marL="1371600" lvl="4"/>
            <a:r>
              <a:rPr lang="zh-CN" altLang="en-US" b="1" dirty="0"/>
              <a:t>哈希表的填满因子</a:t>
            </a:r>
            <a:r>
              <a:rPr lang="zh-CN" altLang="en-US" b="1" dirty="0">
                <a:sym typeface="Symbol" pitchFamily="18" charset="2"/>
              </a:rPr>
              <a:t></a:t>
            </a:r>
            <a:r>
              <a:rPr lang="en-US" altLang="zh-CN" b="1" dirty="0">
                <a:sym typeface="Symbol" pitchFamily="18" charset="2"/>
              </a:rPr>
              <a:t>=</a:t>
            </a:r>
            <a:r>
              <a:rPr lang="zh-CN" altLang="en-US" b="1" dirty="0">
                <a:sym typeface="Symbol" pitchFamily="18" charset="2"/>
              </a:rPr>
              <a:t>表中填入的记录数</a:t>
            </a:r>
            <a:r>
              <a:rPr lang="en-US" altLang="zh-CN" b="1" dirty="0">
                <a:sym typeface="Symbol" pitchFamily="18" charset="2"/>
              </a:rPr>
              <a:t>/</a:t>
            </a:r>
            <a:r>
              <a:rPr lang="zh-CN" altLang="en-US" b="1" dirty="0">
                <a:sym typeface="Symbol" pitchFamily="18" charset="2"/>
              </a:rPr>
              <a:t>哈希表长度</a:t>
            </a:r>
            <a:endParaRPr lang="zh-CN" altLang="en-US" b="1" dirty="0"/>
          </a:p>
        </p:txBody>
      </p:sp>
    </p:spTree>
    <p:extLst>
      <p:ext uri="{BB962C8B-B14F-4D97-AF65-F5344CB8AC3E}">
        <p14:creationId xmlns:p14="http://schemas.microsoft.com/office/powerpoint/2010/main" val="13195715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10601"/>
                                        </p:tgtEl>
                                        <p:attrNameLst>
                                          <p:attrName>style.visibility</p:attrName>
                                        </p:attrNameLst>
                                      </p:cBhvr>
                                      <p:to>
                                        <p:strVal val="visible"/>
                                      </p:to>
                                    </p:set>
                                    <p:animEffect transition="in" filter="strips(downRight)">
                                      <p:cBhvr>
                                        <p:cTn id="7" dur="500"/>
                                        <p:tgtEl>
                                          <p:spTgt spid="1106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595"/>
                                        </p:tgtEl>
                                        <p:attrNameLst>
                                          <p:attrName>style.visibility</p:attrName>
                                        </p:attrNameLst>
                                      </p:cBhvr>
                                      <p:to>
                                        <p:strVal val="visible"/>
                                      </p:to>
                                    </p:set>
                                    <p:animEffect transition="in" filter="wipe(left)">
                                      <p:cBhvr>
                                        <p:cTn id="12" dur="500"/>
                                        <p:tgtEl>
                                          <p:spTgt spid="1105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0598"/>
                                        </p:tgtEl>
                                        <p:attrNameLst>
                                          <p:attrName>style.visibility</p:attrName>
                                        </p:attrNameLst>
                                      </p:cBhvr>
                                      <p:to>
                                        <p:strVal val="visible"/>
                                      </p:to>
                                    </p:set>
                                    <p:animEffect transition="in" filter="blinds(horizontal)">
                                      <p:cBhvr>
                                        <p:cTn id="17" dur="500"/>
                                        <p:tgtEl>
                                          <p:spTgt spid="1105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0597"/>
                                        </p:tgtEl>
                                        <p:attrNameLst>
                                          <p:attrName>style.visibility</p:attrName>
                                        </p:attrNameLst>
                                      </p:cBhvr>
                                      <p:to>
                                        <p:strVal val="visible"/>
                                      </p:to>
                                    </p:set>
                                    <p:animEffect transition="in" filter="wipe(left)">
                                      <p:cBhvr>
                                        <p:cTn id="22" dur="500"/>
                                        <p:tgtEl>
                                          <p:spTgt spid="1105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110599"/>
                                        </p:tgtEl>
                                        <p:attrNameLst>
                                          <p:attrName>style.visibility</p:attrName>
                                        </p:attrNameLst>
                                      </p:cBhvr>
                                      <p:to>
                                        <p:strVal val="visible"/>
                                      </p:to>
                                    </p:set>
                                    <p:animEffect transition="in" filter="blinds(vertical)">
                                      <p:cBhvr>
                                        <p:cTn id="27" dur="500"/>
                                        <p:tgtEl>
                                          <p:spTgt spid="1105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0596"/>
                                        </p:tgtEl>
                                        <p:attrNameLst>
                                          <p:attrName>style.visibility</p:attrName>
                                        </p:attrNameLst>
                                      </p:cBhvr>
                                      <p:to>
                                        <p:strVal val="visible"/>
                                      </p:to>
                                    </p:set>
                                    <p:animEffect transition="in" filter="wipe(left)">
                                      <p:cBhvr>
                                        <p:cTn id="32" dur="500"/>
                                        <p:tgtEl>
                                          <p:spTgt spid="11059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10600"/>
                                        </p:tgtEl>
                                        <p:attrNameLst>
                                          <p:attrName>style.visibility</p:attrName>
                                        </p:attrNameLst>
                                      </p:cBhvr>
                                      <p:to>
                                        <p:strVal val="visible"/>
                                      </p:to>
                                    </p:set>
                                    <p:animEffect transition="in" filter="blinds(horizontal)">
                                      <p:cBhvr>
                                        <p:cTn id="37" dur="500"/>
                                        <p:tgtEl>
                                          <p:spTgt spid="110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autoUpdateAnimBg="0"/>
      <p:bldP spid="110596" grpId="0" autoUpdateAnimBg="0"/>
      <p:bldP spid="110597" grpId="0" autoUpdateAnimBg="0"/>
      <p:bldP spid="110601" grpId="0" autoUpdateAnimBg="0"/>
    </p:bldLst>
  </p:timing>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6319047" y="1122656"/>
            <a:ext cx="3954929" cy="523220"/>
          </a:xfrm>
          <a:prstGeom prst="rect">
            <a:avLst/>
          </a:prstGeom>
        </p:spPr>
        <p:txBody>
          <a:bodyPr wrap="none">
            <a:spAutoFit/>
          </a:bodyPr>
          <a:lstStyle/>
          <a:p>
            <a:pPr marL="457200" lvl="1" defTabSz="457200">
              <a:defRPr/>
            </a:pPr>
            <a:r>
              <a:rPr lang="en-US" altLang="zh-CN" sz="2800" dirty="0">
                <a:solidFill>
                  <a:prstClr val="black"/>
                </a:solidFill>
                <a:latin typeface="微软雅黑" panose="020B0503020204020204" pitchFamily="34" charset="-122"/>
                <a:ea typeface="微软雅黑" panose="020B0503020204020204" pitchFamily="34" charset="-122"/>
              </a:rPr>
              <a:t>| </a:t>
            </a:r>
            <a:r>
              <a:rPr lang="zh-CN" altLang="en-US" sz="2800" dirty="0">
                <a:solidFill>
                  <a:prstClr val="black"/>
                </a:solidFill>
                <a:latin typeface="微软雅黑" panose="020B0503020204020204" pitchFamily="34" charset="-122"/>
                <a:ea typeface="微软雅黑" panose="020B0503020204020204" pitchFamily="34" charset="-122"/>
              </a:rPr>
              <a:t>查找性能分析         </a:t>
            </a:r>
          </a:p>
        </p:txBody>
      </p:sp>
      <p:sp>
        <p:nvSpPr>
          <p:cNvPr id="75779" name="Rectangle 2"/>
          <p:cNvSpPr>
            <a:spLocks noGrp="1" noRot="1" noChangeArrowheads="1"/>
          </p:cNvSpPr>
          <p:nvPr>
            <p:ph idx="1"/>
          </p:nvPr>
        </p:nvSpPr>
        <p:spPr>
          <a:xfrm>
            <a:off x="827822" y="980342"/>
            <a:ext cx="5920853" cy="718688"/>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marL="0" algn="ctr">
              <a:spcBef>
                <a:spcPct val="0"/>
              </a:spcBef>
              <a:buNone/>
            </a:pPr>
            <a:r>
              <a:rPr lang="zh-CN" altLang="en-US" sz="3600" dirty="0">
                <a:solidFill>
                  <a:schemeClr val="accent1">
                    <a:lumMod val="75000"/>
                  </a:schemeClr>
                </a:solidFill>
                <a:latin typeface="微软雅黑" panose="020B0503020204020204" pitchFamily="34" charset="-122"/>
                <a:ea typeface="微软雅黑" panose="020B0503020204020204" pitchFamily="34" charset="-122"/>
                <a:cs typeface="+mj-cs"/>
              </a:rPr>
              <a:t>哈希表查找与性能分析</a:t>
            </a:r>
          </a:p>
        </p:txBody>
      </p:sp>
      <p:sp>
        <p:nvSpPr>
          <p:cNvPr id="75778" name="灯片编号占位符 5"/>
          <p:cNvSpPr>
            <a:spLocks noGrp="1"/>
          </p:cNvSpPr>
          <p:nvPr>
            <p:ph type="sldNum" sz="quarter" idx="12"/>
          </p:nvPr>
        </p:nvSpPr>
        <p:spPr>
          <a:xfrm rot="900000">
            <a:off x="8372400" y="-47546"/>
            <a:ext cx="2287319" cy="365125"/>
          </a:xfrm>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defRPr/>
            </a:pPr>
            <a:fld id="{AAF9E57E-5161-4DE8-8BBF-F30D69D4CFBF}" type="slidenum">
              <a:rPr lang="en-US" altLang="zh-CN" smtClean="0">
                <a:solidFill>
                  <a:prstClr val="black"/>
                </a:solidFill>
              </a:rPr>
              <a:pPr defTabSz="457200" eaLnBrk="1" hangingPunct="1">
                <a:defRPr/>
              </a:pPr>
              <a:t>215</a:t>
            </a:fld>
            <a:endParaRPr lang="en-US" altLang="zh-CN" dirty="0">
              <a:solidFill>
                <a:prstClr val="black"/>
              </a:solidFill>
            </a:endParaRPr>
          </a:p>
        </p:txBody>
      </p:sp>
      <p:sp>
        <p:nvSpPr>
          <p:cNvPr id="111619" name="Text Box 3"/>
          <p:cNvSpPr txBox="1">
            <a:spLocks noChangeArrowheads="1"/>
          </p:cNvSpPr>
          <p:nvPr/>
        </p:nvSpPr>
        <p:spPr bwMode="auto">
          <a:xfrm>
            <a:off x="2424115" y="2372805"/>
            <a:ext cx="5327650" cy="58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lnSpc>
                <a:spcPct val="115000"/>
              </a:lnSpc>
              <a:defRPr/>
            </a:pPr>
            <a:r>
              <a:rPr kumimoji="1" lang="zh-CN" altLang="en-US" sz="2800" b="1" dirty="0">
                <a:solidFill>
                  <a:srgbClr val="0070C0"/>
                </a:solidFill>
                <a:latin typeface="微软雅黑" panose="020B0503020204020204" pitchFamily="34" charset="-122"/>
                <a:ea typeface="微软雅黑" panose="020B0503020204020204" pitchFamily="34" charset="-122"/>
              </a:rPr>
              <a:t>查找不成功</a:t>
            </a:r>
            <a:r>
              <a:rPr kumimoji="1" lang="zh-CN" altLang="en-US" sz="2800" dirty="0">
                <a:solidFill>
                  <a:prstClr val="black"/>
                </a:solidFill>
                <a:latin typeface="微软雅黑" panose="020B0503020204020204" pitchFamily="34" charset="-122"/>
                <a:ea typeface="微软雅黑" panose="020B0503020204020204" pitchFamily="34" charset="-122"/>
              </a:rPr>
              <a:t>时的平均查找长度为：</a:t>
            </a:r>
          </a:p>
        </p:txBody>
      </p:sp>
      <p:sp>
        <p:nvSpPr>
          <p:cNvPr id="111620" name="Text Box 4"/>
          <p:cNvSpPr txBox="1">
            <a:spLocks noChangeArrowheads="1"/>
          </p:cNvSpPr>
          <p:nvPr/>
        </p:nvSpPr>
        <p:spPr bwMode="auto">
          <a:xfrm>
            <a:off x="2424115" y="3351118"/>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defRPr/>
            </a:pPr>
            <a:r>
              <a:rPr kumimoji="1" lang="zh-CN" altLang="en-US" dirty="0">
                <a:solidFill>
                  <a:srgbClr val="0070C0"/>
                </a:solidFill>
                <a:latin typeface="微软雅黑" panose="020B0503020204020204" pitchFamily="34" charset="-122"/>
                <a:ea typeface="微软雅黑" panose="020B0503020204020204" pitchFamily="34" charset="-122"/>
              </a:rPr>
              <a:t>线性探测再散列</a:t>
            </a:r>
          </a:p>
        </p:txBody>
      </p:sp>
      <p:sp>
        <p:nvSpPr>
          <p:cNvPr id="111621" name="Text Box 5"/>
          <p:cNvSpPr txBox="1">
            <a:spLocks noChangeArrowheads="1"/>
          </p:cNvSpPr>
          <p:nvPr/>
        </p:nvSpPr>
        <p:spPr bwMode="auto">
          <a:xfrm>
            <a:off x="3359150" y="5472018"/>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defRPr/>
            </a:pPr>
            <a:r>
              <a:rPr kumimoji="1" lang="zh-CN" altLang="en-US" dirty="0">
                <a:solidFill>
                  <a:srgbClr val="0070C0"/>
                </a:solidFill>
                <a:latin typeface="微软雅黑" panose="020B0503020204020204" pitchFamily="34" charset="-122"/>
                <a:ea typeface="微软雅黑" panose="020B0503020204020204" pitchFamily="34" charset="-122"/>
              </a:rPr>
              <a:t>链地址法</a:t>
            </a:r>
          </a:p>
        </p:txBody>
      </p:sp>
      <p:sp>
        <p:nvSpPr>
          <p:cNvPr id="111622" name="Text Box 6"/>
          <p:cNvSpPr txBox="1">
            <a:spLocks noChangeArrowheads="1"/>
          </p:cNvSpPr>
          <p:nvPr/>
        </p:nvSpPr>
        <p:spPr bwMode="auto">
          <a:xfrm>
            <a:off x="2495551" y="4498880"/>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457200" eaLnBrk="1" hangingPunct="1">
              <a:defRPr/>
            </a:pPr>
            <a:r>
              <a:rPr kumimoji="1" lang="zh-CN" altLang="en-US" dirty="0">
                <a:solidFill>
                  <a:srgbClr val="0070C0"/>
                </a:solidFill>
                <a:latin typeface="微软雅黑" panose="020B0503020204020204" pitchFamily="34" charset="-122"/>
                <a:ea typeface="微软雅黑" panose="020B0503020204020204" pitchFamily="34" charset="-122"/>
              </a:rPr>
              <a:t>随机探测再散列</a:t>
            </a:r>
          </a:p>
        </p:txBody>
      </p:sp>
      <p:sp>
        <p:nvSpPr>
          <p:cNvPr id="75784" name="Rectangle 7"/>
          <p:cNvSpPr>
            <a:spLocks noChangeArrowheads="1"/>
          </p:cNvSpPr>
          <p:nvPr/>
        </p:nvSpPr>
        <p:spPr bwMode="auto">
          <a:xfrm>
            <a:off x="1524001" y="331885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457200">
              <a:defRPr/>
            </a:pPr>
            <a:endParaRPr lang="zh-CN" altLang="en-US" sz="1800">
              <a:solidFill>
                <a:prstClr val="black"/>
              </a:solidFill>
              <a:latin typeface="微软雅黑" panose="020B0503020204020204" pitchFamily="34" charset="-122"/>
              <a:ea typeface="微软雅黑" panose="020B0503020204020204" pitchFamily="34" charset="-122"/>
            </a:endParaRPr>
          </a:p>
        </p:txBody>
      </p:sp>
      <p:graphicFrame>
        <p:nvGraphicFramePr>
          <p:cNvPr id="111624" name="Object 8"/>
          <p:cNvGraphicFramePr>
            <a:graphicFrameLocks noChangeAspect="1"/>
          </p:cNvGraphicFramePr>
          <p:nvPr>
            <p:extLst/>
          </p:nvPr>
        </p:nvGraphicFramePr>
        <p:xfrm>
          <a:off x="5059366" y="3180220"/>
          <a:ext cx="2519363" cy="820738"/>
        </p:xfrm>
        <a:graphic>
          <a:graphicData uri="http://schemas.openxmlformats.org/presentationml/2006/ole">
            <mc:AlternateContent xmlns:mc="http://schemas.openxmlformats.org/markup-compatibility/2006">
              <mc:Choice xmlns:v="urn:schemas-microsoft-com:vml" Requires="v">
                <p:oleObj spid="_x0000_s87249" name="Equation" r:id="rId4" imgW="1295400" imgH="419100" progId="">
                  <p:embed/>
                </p:oleObj>
              </mc:Choice>
              <mc:Fallback>
                <p:oleObj name="Equation" r:id="rId4" imgW="1295400" imgH="4191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9366" y="3180220"/>
                        <a:ext cx="2519363" cy="820738"/>
                      </a:xfrm>
                      <a:prstGeom prst="rect">
                        <a:avLst/>
                      </a:prstGeom>
                      <a:solidFill>
                        <a:schemeClr val="accent1"/>
                      </a:solidFill>
                    </p:spPr>
                  </p:pic>
                </p:oleObj>
              </mc:Fallback>
            </mc:AlternateContent>
          </a:graphicData>
        </a:graphic>
      </p:graphicFrame>
      <p:sp>
        <p:nvSpPr>
          <p:cNvPr id="75786" name="Rectangle 9"/>
          <p:cNvSpPr>
            <a:spLocks noChangeArrowheads="1"/>
          </p:cNvSpPr>
          <p:nvPr/>
        </p:nvSpPr>
        <p:spPr bwMode="auto">
          <a:xfrm>
            <a:off x="1524001" y="332361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457200">
              <a:defRPr/>
            </a:pPr>
            <a:endParaRPr lang="zh-CN" altLang="en-US" sz="1800">
              <a:solidFill>
                <a:prstClr val="black"/>
              </a:solidFill>
              <a:latin typeface="微软雅黑" panose="020B0503020204020204" pitchFamily="34" charset="-122"/>
              <a:ea typeface="微软雅黑" panose="020B0503020204020204" pitchFamily="34" charset="-122"/>
            </a:endParaRPr>
          </a:p>
        </p:txBody>
      </p:sp>
      <p:graphicFrame>
        <p:nvGraphicFramePr>
          <p:cNvPr id="111626" name="Object 10"/>
          <p:cNvGraphicFramePr>
            <a:graphicFrameLocks noChangeAspect="1"/>
          </p:cNvGraphicFramePr>
          <p:nvPr>
            <p:extLst/>
          </p:nvPr>
        </p:nvGraphicFramePr>
        <p:xfrm>
          <a:off x="5059365" y="4261308"/>
          <a:ext cx="1512888" cy="838200"/>
        </p:xfrm>
        <a:graphic>
          <a:graphicData uri="http://schemas.openxmlformats.org/presentationml/2006/ole">
            <mc:AlternateContent xmlns:mc="http://schemas.openxmlformats.org/markup-compatibility/2006">
              <mc:Choice xmlns:v="urn:schemas-microsoft-com:vml" Requires="v">
                <p:oleObj spid="_x0000_s87250" name="Equation" r:id="rId6" imgW="710891" imgH="393529" progId="">
                  <p:embed/>
                </p:oleObj>
              </mc:Choice>
              <mc:Fallback>
                <p:oleObj name="Equation" r:id="rId6" imgW="710891" imgH="393529"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9365" y="4261308"/>
                        <a:ext cx="1512888" cy="838200"/>
                      </a:xfrm>
                      <a:prstGeom prst="rect">
                        <a:avLst/>
                      </a:prstGeom>
                      <a:solidFill>
                        <a:schemeClr val="accent1"/>
                      </a:solidFill>
                    </p:spPr>
                  </p:pic>
                </p:oleObj>
              </mc:Fallback>
            </mc:AlternateContent>
          </a:graphicData>
        </a:graphic>
      </p:graphicFrame>
      <p:sp>
        <p:nvSpPr>
          <p:cNvPr id="75788" name="Rectangle 11"/>
          <p:cNvSpPr>
            <a:spLocks noChangeArrowheads="1"/>
          </p:cNvSpPr>
          <p:nvPr/>
        </p:nvSpPr>
        <p:spPr bwMode="auto">
          <a:xfrm>
            <a:off x="1524001" y="339505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457200">
              <a:defRPr/>
            </a:pPr>
            <a:endParaRPr lang="zh-CN" altLang="en-US" sz="1800">
              <a:solidFill>
                <a:prstClr val="black"/>
              </a:solidFill>
              <a:latin typeface="微软雅黑" panose="020B0503020204020204" pitchFamily="34" charset="-122"/>
              <a:ea typeface="微软雅黑" panose="020B0503020204020204" pitchFamily="34" charset="-122"/>
            </a:endParaRPr>
          </a:p>
        </p:txBody>
      </p:sp>
      <p:graphicFrame>
        <p:nvGraphicFramePr>
          <p:cNvPr id="111628" name="Object 12"/>
          <p:cNvGraphicFramePr>
            <a:graphicFrameLocks noChangeAspect="1"/>
          </p:cNvGraphicFramePr>
          <p:nvPr>
            <p:extLst/>
          </p:nvPr>
        </p:nvGraphicFramePr>
        <p:xfrm>
          <a:off x="5016501" y="5340808"/>
          <a:ext cx="2159000" cy="679450"/>
        </p:xfrm>
        <a:graphic>
          <a:graphicData uri="http://schemas.openxmlformats.org/presentationml/2006/ole">
            <mc:AlternateContent xmlns:mc="http://schemas.openxmlformats.org/markup-compatibility/2006">
              <mc:Choice xmlns:v="urn:schemas-microsoft-com:vml" Requires="v">
                <p:oleObj spid="_x0000_s87251" name="Equation" r:id="rId8" imgW="774364" imgH="241195" progId="">
                  <p:embed/>
                </p:oleObj>
              </mc:Choice>
              <mc:Fallback>
                <p:oleObj name="Equation" r:id="rId8" imgW="774364" imgH="241195"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6501" y="5340808"/>
                        <a:ext cx="2159000" cy="679450"/>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1936070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 calcmode="lin" valueType="num">
                                      <p:cBhvr additive="base">
                                        <p:cTn id="7" dur="500" fill="hold"/>
                                        <p:tgtEl>
                                          <p:spTgt spid="757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577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11619"/>
                                        </p:tgtEl>
                                        <p:attrNameLst>
                                          <p:attrName>style.visibility</p:attrName>
                                        </p:attrNameLst>
                                      </p:cBhvr>
                                      <p:to>
                                        <p:strVal val="visible"/>
                                      </p:to>
                                    </p:set>
                                    <p:anim calcmode="lin" valueType="num">
                                      <p:cBhvr>
                                        <p:cTn id="18" dur="500" fill="hold"/>
                                        <p:tgtEl>
                                          <p:spTgt spid="111619"/>
                                        </p:tgtEl>
                                        <p:attrNameLst>
                                          <p:attrName>ppt_w</p:attrName>
                                        </p:attrNameLst>
                                      </p:cBhvr>
                                      <p:tavLst>
                                        <p:tav tm="0">
                                          <p:val>
                                            <p:fltVal val="0"/>
                                          </p:val>
                                        </p:tav>
                                        <p:tav tm="100000">
                                          <p:val>
                                            <p:strVal val="#ppt_w"/>
                                          </p:val>
                                        </p:tav>
                                      </p:tavLst>
                                    </p:anim>
                                    <p:anim calcmode="lin" valueType="num">
                                      <p:cBhvr>
                                        <p:cTn id="19" dur="500" fill="hold"/>
                                        <p:tgtEl>
                                          <p:spTgt spid="111619"/>
                                        </p:tgtEl>
                                        <p:attrNameLst>
                                          <p:attrName>ppt_h</p:attrName>
                                        </p:attrNameLst>
                                      </p:cBhvr>
                                      <p:tavLst>
                                        <p:tav tm="0">
                                          <p:val>
                                            <p:fltVal val="0"/>
                                          </p:val>
                                        </p:tav>
                                        <p:tav tm="100000">
                                          <p:val>
                                            <p:strVal val="#ppt_h"/>
                                          </p:val>
                                        </p:tav>
                                      </p:tavLst>
                                    </p:anim>
                                    <p:animEffect transition="in" filter="fade">
                                      <p:cBhvr>
                                        <p:cTn id="20" dur="500"/>
                                        <p:tgtEl>
                                          <p:spTgt spid="1116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1620"/>
                                        </p:tgtEl>
                                        <p:attrNameLst>
                                          <p:attrName>style.visibility</p:attrName>
                                        </p:attrNameLst>
                                      </p:cBhvr>
                                      <p:to>
                                        <p:strVal val="visible"/>
                                      </p:to>
                                    </p:set>
                                    <p:animEffect transition="in" filter="wipe(left)">
                                      <p:cBhvr>
                                        <p:cTn id="25" dur="500"/>
                                        <p:tgtEl>
                                          <p:spTgt spid="111620"/>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11624"/>
                                        </p:tgtEl>
                                        <p:attrNameLst>
                                          <p:attrName>style.visibility</p:attrName>
                                        </p:attrNameLst>
                                      </p:cBhvr>
                                      <p:to>
                                        <p:strVal val="visible"/>
                                      </p:to>
                                    </p:set>
                                    <p:animEffect transition="in" filter="wipe(left)">
                                      <p:cBhvr>
                                        <p:cTn id="29" dur="500"/>
                                        <p:tgtEl>
                                          <p:spTgt spid="11162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1622"/>
                                        </p:tgtEl>
                                        <p:attrNameLst>
                                          <p:attrName>style.visibility</p:attrName>
                                        </p:attrNameLst>
                                      </p:cBhvr>
                                      <p:to>
                                        <p:strVal val="visible"/>
                                      </p:to>
                                    </p:set>
                                    <p:animEffect transition="in" filter="wipe(left)">
                                      <p:cBhvr>
                                        <p:cTn id="34" dur="500"/>
                                        <p:tgtEl>
                                          <p:spTgt spid="111622"/>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11626"/>
                                        </p:tgtEl>
                                        <p:attrNameLst>
                                          <p:attrName>style.visibility</p:attrName>
                                        </p:attrNameLst>
                                      </p:cBhvr>
                                      <p:to>
                                        <p:strVal val="visible"/>
                                      </p:to>
                                    </p:set>
                                    <p:animEffect transition="in" filter="wipe(left)">
                                      <p:cBhvr>
                                        <p:cTn id="38" dur="500"/>
                                        <p:tgtEl>
                                          <p:spTgt spid="11162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11621"/>
                                        </p:tgtEl>
                                        <p:attrNameLst>
                                          <p:attrName>style.visibility</p:attrName>
                                        </p:attrNameLst>
                                      </p:cBhvr>
                                      <p:to>
                                        <p:strVal val="visible"/>
                                      </p:to>
                                    </p:set>
                                    <p:animEffect transition="in" filter="wipe(left)">
                                      <p:cBhvr>
                                        <p:cTn id="43" dur="500"/>
                                        <p:tgtEl>
                                          <p:spTgt spid="111621"/>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111628"/>
                                        </p:tgtEl>
                                        <p:attrNameLst>
                                          <p:attrName>style.visibility</p:attrName>
                                        </p:attrNameLst>
                                      </p:cBhvr>
                                      <p:to>
                                        <p:strVal val="visible"/>
                                      </p:to>
                                    </p:set>
                                    <p:animEffect transition="in" filter="wipe(left)">
                                      <p:cBhvr>
                                        <p:cTn id="47" dur="500"/>
                                        <p:tgtEl>
                                          <p:spTgt spid="111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5779" grpId="0" build="p"/>
      <p:bldP spid="111619" grpId="0"/>
      <p:bldP spid="111620" grpId="0" autoUpdateAnimBg="0"/>
      <p:bldP spid="111621" grpId="0" autoUpdateAnimBg="0"/>
      <p:bldP spid="111622" grpId="0" autoUpdateAnimBg="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pPr defTabSz="457200">
              <a:defRPr/>
            </a:pPr>
            <a:fld id="{0EBF6B27-73F2-4309-B4BF-6D408699BE12}" type="slidenum">
              <a:rPr lang="en-US" altLang="zh-CN">
                <a:solidFill>
                  <a:prstClr val="black">
                    <a:tint val="75000"/>
                  </a:prstClr>
                </a:solidFill>
              </a:rPr>
              <a:pPr defTabSz="457200">
                <a:defRPr/>
              </a:pPr>
              <a:t>216</a:t>
            </a:fld>
            <a:endParaRPr lang="en-US" altLang="zh-CN">
              <a:solidFill>
                <a:prstClr val="black">
                  <a:tint val="75000"/>
                </a:prstClr>
              </a:solidFill>
            </a:endParaRPr>
          </a:p>
        </p:txBody>
      </p:sp>
      <p:sp>
        <p:nvSpPr>
          <p:cNvPr id="384002" name="Text Box 2"/>
          <p:cNvSpPr txBox="1">
            <a:spLocks noChangeArrowheads="1"/>
          </p:cNvSpPr>
          <p:nvPr/>
        </p:nvSpPr>
        <p:spPr bwMode="auto">
          <a:xfrm>
            <a:off x="1635937" y="2081409"/>
            <a:ext cx="868177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7200">
              <a:lnSpc>
                <a:spcPct val="125000"/>
              </a:lnSpc>
              <a:defRPr/>
            </a:pPr>
            <a:r>
              <a:rPr kumimoji="1" lang="zh-CN" altLang="en-US" sz="2800" dirty="0">
                <a:solidFill>
                  <a:prstClr val="black"/>
                </a:solidFill>
                <a:latin typeface="微软雅黑" panose="020B0503020204020204" pitchFamily="34" charset="-122"/>
                <a:ea typeface="微软雅黑" panose="020B0503020204020204" pitchFamily="34" charset="-122"/>
              </a:rPr>
              <a:t>   哈希表的平均查找长度是装填因子 </a:t>
            </a:r>
            <a:r>
              <a:rPr kumimoji="1" lang="zh-CN" altLang="en-US" sz="2800" dirty="0">
                <a:solidFill>
                  <a:prstClr val="black"/>
                </a:solidFill>
                <a:latin typeface="微软雅黑" panose="020B0503020204020204" pitchFamily="34" charset="-122"/>
                <a:ea typeface="微软雅黑" panose="020B0503020204020204" pitchFamily="34" charset="-122"/>
                <a:sym typeface="Symbol" panose="05050102010706020507" pitchFamily="18" charset="2"/>
              </a:rPr>
              <a:t> 的函数</a:t>
            </a:r>
            <a:r>
              <a:rPr kumimoji="1" lang="zh-CN" altLang="en-US" sz="2800" dirty="0">
                <a:solidFill>
                  <a:prstClr val="black"/>
                </a:solidFill>
                <a:latin typeface="微软雅黑" panose="020B0503020204020204" pitchFamily="34" charset="-122"/>
                <a:ea typeface="微软雅黑" panose="020B0503020204020204" pitchFamily="34" charset="-122"/>
              </a:rPr>
              <a:t>，而不是 </a:t>
            </a:r>
            <a:r>
              <a:rPr kumimoji="1" lang="en-US" altLang="zh-CN" sz="2800" i="1" dirty="0">
                <a:solidFill>
                  <a:prstClr val="black"/>
                </a:solidFill>
                <a:latin typeface="微软雅黑" panose="020B0503020204020204" pitchFamily="34" charset="-122"/>
                <a:ea typeface="微软雅黑" panose="020B0503020204020204" pitchFamily="34" charset="-122"/>
              </a:rPr>
              <a:t>n</a:t>
            </a:r>
            <a:r>
              <a:rPr kumimoji="1" lang="en-US" altLang="zh-CN" sz="2800" dirty="0">
                <a:solidFill>
                  <a:prstClr val="black"/>
                </a:solidFill>
                <a:latin typeface="微软雅黑" panose="020B0503020204020204" pitchFamily="34" charset="-122"/>
                <a:ea typeface="微软雅黑" panose="020B0503020204020204" pitchFamily="34" charset="-122"/>
              </a:rPr>
              <a:t> </a:t>
            </a:r>
            <a:r>
              <a:rPr kumimoji="1" lang="zh-CN" altLang="en-US" sz="2800" dirty="0">
                <a:solidFill>
                  <a:prstClr val="black"/>
                </a:solidFill>
                <a:latin typeface="微软雅黑" panose="020B0503020204020204" pitchFamily="34" charset="-122"/>
                <a:ea typeface="微软雅黑" panose="020B0503020204020204" pitchFamily="34" charset="-122"/>
              </a:rPr>
              <a:t>的函数。</a:t>
            </a:r>
          </a:p>
        </p:txBody>
      </p:sp>
      <p:sp>
        <p:nvSpPr>
          <p:cNvPr id="384003" name="Text Box 3"/>
          <p:cNvSpPr txBox="1">
            <a:spLocks noChangeArrowheads="1"/>
          </p:cNvSpPr>
          <p:nvPr/>
        </p:nvSpPr>
        <p:spPr bwMode="auto">
          <a:xfrm>
            <a:off x="1635937" y="3537169"/>
            <a:ext cx="8463408"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7200">
              <a:lnSpc>
                <a:spcPct val="125000"/>
              </a:lnSpc>
              <a:defRPr/>
            </a:pPr>
            <a:r>
              <a:rPr kumimoji="1" lang="zh-CN" altLang="en-US" sz="2800" dirty="0">
                <a:solidFill>
                  <a:prstClr val="black"/>
                </a:solidFill>
                <a:latin typeface="微软雅黑" panose="020B0503020204020204" pitchFamily="34" charset="-122"/>
                <a:ea typeface="微软雅黑" panose="020B0503020204020204" pitchFamily="34" charset="-122"/>
              </a:rPr>
              <a:t>    这说明，用哈希表构造查找表时，可以选择一个适当的装填因子 </a:t>
            </a:r>
            <a:r>
              <a:rPr kumimoji="1" lang="zh-CN" altLang="en-US" sz="2800" dirty="0">
                <a:solidFill>
                  <a:prstClr val="black"/>
                </a:solidFill>
                <a:latin typeface="微软雅黑" panose="020B0503020204020204" pitchFamily="34" charset="-122"/>
                <a:ea typeface="微软雅黑" panose="020B0503020204020204" pitchFamily="34" charset="-122"/>
                <a:sym typeface="Symbol" panose="05050102010706020507" pitchFamily="18" charset="2"/>
              </a:rPr>
              <a:t> ，使得</a:t>
            </a:r>
            <a:r>
              <a:rPr kumimoji="1" lang="zh-CN" altLang="en-US" sz="2800" dirty="0">
                <a:solidFill>
                  <a:prstClr val="black"/>
                </a:solidFill>
                <a:latin typeface="微软雅黑" panose="020B0503020204020204" pitchFamily="34" charset="-122"/>
                <a:ea typeface="微软雅黑" panose="020B0503020204020204" pitchFamily="34" charset="-122"/>
              </a:rPr>
              <a:t>平均查找长度限定在某个范围内。</a:t>
            </a:r>
          </a:p>
        </p:txBody>
      </p:sp>
      <p:sp>
        <p:nvSpPr>
          <p:cNvPr id="384004" name="Text Box 4"/>
          <p:cNvSpPr txBox="1">
            <a:spLocks noChangeArrowheads="1"/>
          </p:cNvSpPr>
          <p:nvPr/>
        </p:nvSpPr>
        <p:spPr bwMode="auto">
          <a:xfrm>
            <a:off x="4942519" y="5546053"/>
            <a:ext cx="53751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457200">
              <a:defRPr/>
            </a:pPr>
            <a:r>
              <a:rPr kumimoji="1" lang="en-US" altLang="zh-CN" sz="2800" dirty="0">
                <a:solidFill>
                  <a:srgbClr val="ED7D31"/>
                </a:solidFill>
                <a:latin typeface="微软雅黑" panose="020B0503020204020204" pitchFamily="34" charset="-122"/>
                <a:ea typeface="微软雅黑" panose="020B0503020204020204" pitchFamily="34" charset="-122"/>
              </a:rPr>
              <a:t>—— </a:t>
            </a:r>
            <a:r>
              <a:rPr kumimoji="1" lang="zh-CN" altLang="en-US" sz="2800" dirty="0">
                <a:solidFill>
                  <a:srgbClr val="ED7D31"/>
                </a:solidFill>
                <a:latin typeface="微软雅黑" panose="020B0503020204020204" pitchFamily="34" charset="-122"/>
                <a:ea typeface="微软雅黑" panose="020B0503020204020204" pitchFamily="34" charset="-122"/>
              </a:rPr>
              <a:t>这是哈希表所特有的特点。</a:t>
            </a:r>
            <a:endParaRPr kumimoji="1"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7" name="Rectangle 2"/>
          <p:cNvSpPr txBox="1">
            <a:spLocks noRot="1" noChangeArrowheads="1"/>
          </p:cNvSpPr>
          <p:nvPr/>
        </p:nvSpPr>
        <p:spPr>
          <a:xfrm>
            <a:off x="1275608" y="1204423"/>
            <a:ext cx="3666911" cy="57626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ctr">
              <a:spcBef>
                <a:spcPct val="0"/>
              </a:spcBef>
              <a:buFont typeface="Arial" panose="020B0604020202020204" pitchFamily="34" charset="0"/>
              <a:buNone/>
              <a:defRPr/>
            </a:pPr>
            <a:r>
              <a:rPr lang="zh-CN" altLang="en-US" sz="3600" dirty="0">
                <a:solidFill>
                  <a:srgbClr val="5B9BD5">
                    <a:lumMod val="75000"/>
                  </a:srgbClr>
                </a:solidFill>
                <a:latin typeface="微软雅黑" panose="020B0503020204020204" pitchFamily="34" charset="-122"/>
                <a:ea typeface="微软雅黑" panose="020B0503020204020204" pitchFamily="34" charset="-122"/>
              </a:rPr>
              <a:t>查找性能分析         </a:t>
            </a:r>
          </a:p>
        </p:txBody>
      </p:sp>
    </p:spTree>
    <p:extLst>
      <p:ext uri="{BB962C8B-B14F-4D97-AF65-F5344CB8AC3E}">
        <p14:creationId xmlns:p14="http://schemas.microsoft.com/office/powerpoint/2010/main" val="27338731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4002"/>
                                        </p:tgtEl>
                                        <p:attrNameLst>
                                          <p:attrName>style.visibility</p:attrName>
                                        </p:attrNameLst>
                                      </p:cBhvr>
                                      <p:to>
                                        <p:strVal val="visible"/>
                                      </p:to>
                                    </p:set>
                                    <p:animEffect transition="in" filter="wipe(left)">
                                      <p:cBhvr>
                                        <p:cTn id="7" dur="500"/>
                                        <p:tgtEl>
                                          <p:spTgt spid="384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4003"/>
                                        </p:tgtEl>
                                        <p:attrNameLst>
                                          <p:attrName>style.visibility</p:attrName>
                                        </p:attrNameLst>
                                      </p:cBhvr>
                                      <p:to>
                                        <p:strVal val="visible"/>
                                      </p:to>
                                    </p:set>
                                    <p:animEffect transition="in" filter="wipe(left)">
                                      <p:cBhvr>
                                        <p:cTn id="12" dur="500"/>
                                        <p:tgtEl>
                                          <p:spTgt spid="38400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84004"/>
                                        </p:tgtEl>
                                        <p:attrNameLst>
                                          <p:attrName>style.visibility</p:attrName>
                                        </p:attrNameLst>
                                      </p:cBhvr>
                                      <p:to>
                                        <p:strVal val="visible"/>
                                      </p:to>
                                    </p:set>
                                    <p:anim calcmode="lin" valueType="num">
                                      <p:cBhvr>
                                        <p:cTn id="17" dur="500" fill="hold"/>
                                        <p:tgtEl>
                                          <p:spTgt spid="384004"/>
                                        </p:tgtEl>
                                        <p:attrNameLst>
                                          <p:attrName>ppt_w</p:attrName>
                                        </p:attrNameLst>
                                      </p:cBhvr>
                                      <p:tavLst>
                                        <p:tav tm="0">
                                          <p:val>
                                            <p:fltVal val="0"/>
                                          </p:val>
                                        </p:tav>
                                        <p:tav tm="100000">
                                          <p:val>
                                            <p:strVal val="#ppt_w"/>
                                          </p:val>
                                        </p:tav>
                                      </p:tavLst>
                                    </p:anim>
                                    <p:anim calcmode="lin" valueType="num">
                                      <p:cBhvr>
                                        <p:cTn id="18" dur="500" fill="hold"/>
                                        <p:tgtEl>
                                          <p:spTgt spid="384004"/>
                                        </p:tgtEl>
                                        <p:attrNameLst>
                                          <p:attrName>ppt_h</p:attrName>
                                        </p:attrNameLst>
                                      </p:cBhvr>
                                      <p:tavLst>
                                        <p:tav tm="0">
                                          <p:val>
                                            <p:fltVal val="0"/>
                                          </p:val>
                                        </p:tav>
                                        <p:tav tm="100000">
                                          <p:val>
                                            <p:strVal val="#ppt_h"/>
                                          </p:val>
                                        </p:tav>
                                      </p:tavLst>
                                    </p:anim>
                                    <p:animEffect transition="in" filter="fade">
                                      <p:cBhvr>
                                        <p:cTn id="19" dur="500"/>
                                        <p:tgtEl>
                                          <p:spTgt spid="384004"/>
                                        </p:tgtEl>
                                      </p:cBhvr>
                                    </p:animEffec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384004"/>
                                        </p:tgtEl>
                                      </p:cBhvr>
                                    </p:animEffect>
                                    <p:animScale>
                                      <p:cBhvr>
                                        <p:cTn id="23" dur="250" autoRev="1" fill="hold"/>
                                        <p:tgtEl>
                                          <p:spTgt spid="38400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autoUpdateAnimBg="0"/>
      <p:bldP spid="384003" grpId="0" autoUpdateAnimBg="0"/>
      <p:bldP spid="384004" grpId="0"/>
      <p:bldP spid="384004" grpId="1"/>
    </p:bldLst>
  </p:timing>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1384922" y="1233166"/>
            <a:ext cx="2332641"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Autofit/>
          </a:bodyPr>
          <a:lstStyle>
            <a:defPPr>
              <a:defRPr lang="en-US"/>
            </a:defPPr>
            <a:lvl1pPr indent="-228600" algn="ctr" defTabSz="914400">
              <a:lnSpc>
                <a:spcPct val="90000"/>
              </a:lnSpc>
              <a:spcBef>
                <a:spcPct val="0"/>
              </a:spcBef>
              <a:buFont typeface="Arial" panose="020B0604020202020204" pitchFamily="34" charset="0"/>
              <a:buNone/>
              <a:defRPr sz="3600">
                <a:solidFill>
                  <a:schemeClr val="accent1">
                    <a:lumMod val="75000"/>
                  </a:schemeClr>
                </a:solidFill>
                <a:latin typeface="微软雅黑" panose="020B0503020204020204" pitchFamily="34" charset="-122"/>
                <a:ea typeface="微软雅黑" panose="020B0503020204020204" pitchFamily="34" charset="-122"/>
                <a:cs typeface="+mj-cs"/>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defRPr/>
            </a:pPr>
            <a:r>
              <a:rPr lang="zh-CN" altLang="en-US" sz="4400" dirty="0">
                <a:solidFill>
                  <a:srgbClr val="5B9BD5">
                    <a:lumMod val="75000"/>
                  </a:srgbClr>
                </a:solidFill>
              </a:rPr>
              <a:t>总  结</a:t>
            </a:r>
          </a:p>
        </p:txBody>
      </p:sp>
      <p:sp>
        <p:nvSpPr>
          <p:cNvPr id="3" name="文本框 2"/>
          <p:cNvSpPr txBox="1"/>
          <p:nvPr/>
        </p:nvSpPr>
        <p:spPr>
          <a:xfrm>
            <a:off x="3397434" y="1228926"/>
            <a:ext cx="3877985" cy="1077218"/>
          </a:xfrm>
          <a:prstGeom prst="rect">
            <a:avLst/>
          </a:prstGeom>
          <a:noFill/>
        </p:spPr>
        <p:txBody>
          <a:bodyPr wrap="none" rtlCol="0">
            <a:spAutoFit/>
          </a:bodyPr>
          <a:lstStyle/>
          <a:p>
            <a:pPr defTabSz="457200">
              <a:defRPr/>
            </a:pPr>
            <a:r>
              <a:rPr lang="zh-CN" altLang="en-US" sz="3200" dirty="0">
                <a:solidFill>
                  <a:prstClr val="black"/>
                </a:solidFill>
                <a:latin typeface="微软雅黑" panose="020B0503020204020204" pitchFamily="34" charset="-122"/>
                <a:ea typeface="微软雅黑" panose="020B0503020204020204" pitchFamily="34" charset="-122"/>
              </a:rPr>
              <a:t>一一映射的哈希函数</a:t>
            </a:r>
            <a:endParaRPr lang="en-US" altLang="zh-CN" sz="3200" dirty="0">
              <a:solidFill>
                <a:prstClr val="black"/>
              </a:solidFill>
              <a:latin typeface="微软雅黑" panose="020B0503020204020204" pitchFamily="34" charset="-122"/>
              <a:ea typeface="微软雅黑" panose="020B0503020204020204" pitchFamily="34" charset="-122"/>
            </a:endParaRPr>
          </a:p>
          <a:p>
            <a:pPr defTabSz="457200">
              <a:defRPr/>
            </a:pPr>
            <a:endParaRPr lang="zh-CN" altLang="en-US" sz="3200" dirty="0">
              <a:solidFill>
                <a:prstClr val="black"/>
              </a:solidFill>
              <a:latin typeface="微软雅黑" panose="020B0503020204020204" pitchFamily="34" charset="-122"/>
              <a:ea typeface="微软雅黑" panose="020B0503020204020204" pitchFamily="34" charset="-122"/>
            </a:endParaRPr>
          </a:p>
        </p:txBody>
      </p:sp>
      <p:sp>
        <p:nvSpPr>
          <p:cNvPr id="4" name="右箭头 3"/>
          <p:cNvSpPr/>
          <p:nvPr/>
        </p:nvSpPr>
        <p:spPr>
          <a:xfrm>
            <a:off x="4541882" y="2688983"/>
            <a:ext cx="2130542" cy="38536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800">
              <a:solidFill>
                <a:prstClr val="white"/>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044997" y="2608747"/>
            <a:ext cx="2339102" cy="523220"/>
          </a:xfrm>
          <a:prstGeom prst="rect">
            <a:avLst/>
          </a:prstGeom>
          <a:noFill/>
        </p:spPr>
        <p:txBody>
          <a:bodyPr wrap="none" rtlCol="0">
            <a:spAutoFit/>
          </a:bodyPr>
          <a:lstStyle/>
          <a:p>
            <a:pPr defTabSz="457200">
              <a:defRPr/>
            </a:pPr>
            <a:r>
              <a:rPr lang="zh-CN" altLang="en-US" sz="2800" dirty="0">
                <a:solidFill>
                  <a:prstClr val="black"/>
                </a:solidFill>
                <a:latin typeface="微软雅黑" panose="020B0503020204020204" pitchFamily="34" charset="-122"/>
                <a:ea typeface="微软雅黑" panose="020B0503020204020204" pitchFamily="34" charset="-122"/>
              </a:rPr>
              <a:t>关键字范围广</a:t>
            </a:r>
          </a:p>
        </p:txBody>
      </p:sp>
      <p:sp>
        <p:nvSpPr>
          <p:cNvPr id="6" name="文本框 5"/>
          <p:cNvSpPr txBox="1"/>
          <p:nvPr/>
        </p:nvSpPr>
        <p:spPr>
          <a:xfrm>
            <a:off x="6815710" y="2594811"/>
            <a:ext cx="2698175" cy="523220"/>
          </a:xfrm>
          <a:prstGeom prst="rect">
            <a:avLst/>
          </a:prstGeom>
          <a:noFill/>
        </p:spPr>
        <p:txBody>
          <a:bodyPr wrap="none" rtlCol="0">
            <a:spAutoFit/>
          </a:bodyPr>
          <a:lstStyle/>
          <a:p>
            <a:pPr defTabSz="457200">
              <a:defRPr/>
            </a:pPr>
            <a:r>
              <a:rPr lang="zh-CN" altLang="en-US" sz="2800" dirty="0">
                <a:solidFill>
                  <a:prstClr val="black"/>
                </a:solidFill>
                <a:latin typeface="微软雅黑" panose="020B0503020204020204" pitchFamily="34" charset="-122"/>
                <a:ea typeface="微软雅黑" panose="020B0503020204020204" pitchFamily="34" charset="-122"/>
              </a:rPr>
              <a:t>存储空间范围小</a:t>
            </a:r>
          </a:p>
        </p:txBody>
      </p:sp>
      <p:sp>
        <p:nvSpPr>
          <p:cNvPr id="7" name="文本框 6"/>
          <p:cNvSpPr txBox="1"/>
          <p:nvPr/>
        </p:nvSpPr>
        <p:spPr>
          <a:xfrm>
            <a:off x="4775654" y="2214558"/>
            <a:ext cx="1620957" cy="523220"/>
          </a:xfrm>
          <a:prstGeom prst="rect">
            <a:avLst/>
          </a:prstGeom>
          <a:noFill/>
        </p:spPr>
        <p:txBody>
          <a:bodyPr wrap="none" rtlCol="0">
            <a:spAutoFit/>
          </a:bodyPr>
          <a:lstStyle/>
          <a:p>
            <a:pPr defTabSz="457200">
              <a:defRPr/>
            </a:pPr>
            <a:r>
              <a:rPr lang="zh-CN" altLang="en-US" sz="2800" dirty="0">
                <a:solidFill>
                  <a:prstClr val="black"/>
                </a:solidFill>
                <a:latin typeface="微软雅黑" panose="020B0503020204020204" pitchFamily="34" charset="-122"/>
                <a:ea typeface="微软雅黑" panose="020B0503020204020204" pitchFamily="34" charset="-122"/>
              </a:rPr>
              <a:t>哈希函数</a:t>
            </a:r>
          </a:p>
        </p:txBody>
      </p:sp>
      <p:sp>
        <p:nvSpPr>
          <p:cNvPr id="8" name="文本框 7"/>
          <p:cNvSpPr txBox="1"/>
          <p:nvPr/>
        </p:nvSpPr>
        <p:spPr>
          <a:xfrm>
            <a:off x="2332880" y="3539965"/>
            <a:ext cx="6585457" cy="461665"/>
          </a:xfrm>
          <a:prstGeom prst="rect">
            <a:avLst/>
          </a:prstGeom>
          <a:noFill/>
        </p:spPr>
        <p:txBody>
          <a:bodyPr wrap="none" rtlCol="0">
            <a:spAutoFit/>
          </a:bodyPr>
          <a:lstStyle/>
          <a:p>
            <a:pPr defTabSz="457200">
              <a:defRPr/>
            </a:pPr>
            <a:r>
              <a:rPr lang="zh-CN" altLang="en-US" dirty="0">
                <a:solidFill>
                  <a:prstClr val="black"/>
                </a:solidFill>
                <a:latin typeface="微软雅黑" panose="020B0503020204020204" pitchFamily="34" charset="-122"/>
                <a:ea typeface="微软雅黑" panose="020B0503020204020204" pitchFamily="34" charset="-122"/>
              </a:rPr>
              <a:t>冲突不可避免，不同解决冲突的策略的</a:t>
            </a:r>
            <a:r>
              <a:rPr lang="en-US" altLang="zh-CN" dirty="0">
                <a:solidFill>
                  <a:prstClr val="black"/>
                </a:solidFill>
                <a:latin typeface="微软雅黑" panose="020B0503020204020204" pitchFamily="34" charset="-122"/>
                <a:ea typeface="微软雅黑" panose="020B0503020204020204" pitchFamily="34" charset="-122"/>
              </a:rPr>
              <a:t>ASL</a:t>
            </a:r>
            <a:r>
              <a:rPr lang="zh-CN" altLang="en-US" dirty="0">
                <a:solidFill>
                  <a:prstClr val="black"/>
                </a:solidFill>
                <a:latin typeface="微软雅黑" panose="020B0503020204020204" pitchFamily="34" charset="-122"/>
                <a:ea typeface="微软雅黑" panose="020B0503020204020204" pitchFamily="34" charset="-122"/>
              </a:rPr>
              <a:t>不同</a:t>
            </a:r>
          </a:p>
        </p:txBody>
      </p:sp>
      <p:sp>
        <p:nvSpPr>
          <p:cNvPr id="9" name="文本框 8"/>
          <p:cNvSpPr txBox="1"/>
          <p:nvPr/>
        </p:nvSpPr>
        <p:spPr>
          <a:xfrm>
            <a:off x="2551243" y="4161114"/>
            <a:ext cx="5969904" cy="461665"/>
          </a:xfrm>
          <a:prstGeom prst="rect">
            <a:avLst/>
          </a:prstGeom>
          <a:noFill/>
        </p:spPr>
        <p:txBody>
          <a:bodyPr wrap="none" rtlCol="0">
            <a:spAutoFit/>
          </a:bodyPr>
          <a:lstStyle/>
          <a:p>
            <a:pPr defTabSz="457200">
              <a:defRPr/>
            </a:pPr>
            <a:r>
              <a:rPr lang="zh-CN" altLang="en-US" dirty="0">
                <a:solidFill>
                  <a:prstClr val="black"/>
                </a:solidFill>
                <a:latin typeface="微软雅黑" panose="020B0503020204020204" pitchFamily="34" charset="-122"/>
                <a:ea typeface="微软雅黑" panose="020B0503020204020204" pitchFamily="34" charset="-122"/>
              </a:rPr>
              <a:t>查找表大小与解决冲突策略和</a:t>
            </a:r>
            <a:r>
              <a:rPr lang="en-US" altLang="zh-CN" dirty="0">
                <a:solidFill>
                  <a:prstClr val="black"/>
                </a:solidFill>
                <a:latin typeface="微软雅黑" panose="020B0503020204020204" pitchFamily="34" charset="-122"/>
                <a:ea typeface="微软雅黑" panose="020B0503020204020204" pitchFamily="34" charset="-122"/>
              </a:rPr>
              <a:t>ASL</a:t>
            </a:r>
            <a:r>
              <a:rPr lang="zh-CN" altLang="en-US" dirty="0">
                <a:solidFill>
                  <a:prstClr val="black"/>
                </a:solidFill>
                <a:latin typeface="微软雅黑" panose="020B0503020204020204" pitchFamily="34" charset="-122"/>
                <a:ea typeface="微软雅黑" panose="020B0503020204020204" pitchFamily="34" charset="-122"/>
              </a:rPr>
              <a:t>范围相关</a:t>
            </a:r>
          </a:p>
        </p:txBody>
      </p:sp>
      <p:graphicFrame>
        <p:nvGraphicFramePr>
          <p:cNvPr id="10" name="图示 9"/>
          <p:cNvGraphicFramePr/>
          <p:nvPr>
            <p:extLst/>
          </p:nvPr>
        </p:nvGraphicFramePr>
        <p:xfrm>
          <a:off x="1603555" y="3406698"/>
          <a:ext cx="8536731" cy="4196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74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
                                            <p:graphicEl>
                                              <a:dgm id="{29301F4C-D697-464F-9380-859D320B79DC}"/>
                                            </p:graphicEl>
                                          </p:spTgt>
                                        </p:tgtEl>
                                        <p:attrNameLst>
                                          <p:attrName>style.visibility</p:attrName>
                                        </p:attrNameLst>
                                      </p:cBhvr>
                                      <p:to>
                                        <p:strVal val="visible"/>
                                      </p:to>
                                    </p:set>
                                    <p:animEffect transition="in" filter="wipe(left)">
                                      <p:cBhvr>
                                        <p:cTn id="48" dur="500"/>
                                        <p:tgtEl>
                                          <p:spTgt spid="10">
                                            <p:graphicEl>
                                              <a:dgm id="{29301F4C-D697-464F-9380-859D320B79DC}"/>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
                                            <p:graphicEl>
                                              <a:dgm id="{6F863560-9B44-4B90-9DB1-DB135075A600}"/>
                                            </p:graphicEl>
                                          </p:spTgt>
                                        </p:tgtEl>
                                        <p:attrNameLst>
                                          <p:attrName>style.visibility</p:attrName>
                                        </p:attrNameLst>
                                      </p:cBhvr>
                                      <p:to>
                                        <p:strVal val="visible"/>
                                      </p:to>
                                    </p:set>
                                    <p:animEffect transition="in" filter="wipe(left)">
                                      <p:cBhvr>
                                        <p:cTn id="53" dur="500"/>
                                        <p:tgtEl>
                                          <p:spTgt spid="10">
                                            <p:graphicEl>
                                              <a:dgm id="{6F863560-9B44-4B90-9DB1-DB135075A600}"/>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
                                            <p:graphicEl>
                                              <a:dgm id="{D1FA80A7-A7C1-44F4-B849-367F22B373E2}"/>
                                            </p:graphicEl>
                                          </p:spTgt>
                                        </p:tgtEl>
                                        <p:attrNameLst>
                                          <p:attrName>style.visibility</p:attrName>
                                        </p:attrNameLst>
                                      </p:cBhvr>
                                      <p:to>
                                        <p:strVal val="visible"/>
                                      </p:to>
                                    </p:set>
                                    <p:animEffect transition="in" filter="wipe(left)">
                                      <p:cBhvr>
                                        <p:cTn id="58" dur="500"/>
                                        <p:tgtEl>
                                          <p:spTgt spid="10">
                                            <p:graphicEl>
                                              <a:dgm id="{D1FA80A7-A7C1-44F4-B849-367F22B373E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6" grpId="0"/>
      <p:bldP spid="7" grpId="0"/>
      <p:bldP spid="8" grpId="0"/>
      <p:bldP spid="9" grpId="0"/>
      <p:bldGraphic spid="10" grpId="0">
        <p:bldSub>
          <a:bldDgm bld="one"/>
        </p:bldSub>
      </p:bldGraphic>
    </p:bldLst>
  </p:timing>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2019199" y="2921397"/>
            <a:ext cx="6956850" cy="761999"/>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21920" tIns="60960" rIns="121920" bIns="60960" rtlCol="0" anchor="b">
            <a:normAutofit fontScale="90000"/>
          </a:bodyPr>
          <a:lstStyle/>
          <a:p>
            <a:pPr algn="ctr">
              <a:lnSpc>
                <a:spcPct val="90000"/>
              </a:lnSpc>
            </a:pPr>
            <a:r>
              <a:rPr lang="en-US" altLang="zh-CN" sz="5333" dirty="0">
                <a:latin typeface="微软雅黑" panose="020B0503020204020204" pitchFamily="34" charset="-122"/>
                <a:ea typeface="微软雅黑" panose="020B0503020204020204" pitchFamily="34" charset="-122"/>
              </a:rPr>
              <a:t>2.2.4</a:t>
            </a:r>
            <a:r>
              <a:rPr lang="zh-CN" altLang="en-US" sz="5333" dirty="0">
                <a:latin typeface="微软雅黑" panose="020B0503020204020204" pitchFamily="34" charset="-122"/>
                <a:ea typeface="微软雅黑" panose="020B0503020204020204" pitchFamily="34" charset="-122"/>
              </a:rPr>
              <a:t>线性表的排序算法</a:t>
            </a:r>
          </a:p>
        </p:txBody>
      </p:sp>
      <p:sp>
        <p:nvSpPr>
          <p:cNvPr id="4" name="副标题 3"/>
          <p:cNvSpPr>
            <a:spLocks noGrp="1"/>
          </p:cNvSpPr>
          <p:nvPr>
            <p:ph type="subTitle" idx="1"/>
          </p:nvPr>
        </p:nvSpPr>
        <p:spPr/>
        <p:txBody>
          <a:bodyPr/>
          <a:lstStyle/>
          <a:p>
            <a:endParaRPr lang="zh-CN" altLang="en-US"/>
          </a:p>
        </p:txBody>
      </p:sp>
    </p:spTree>
    <p:custDataLst>
      <p:tags r:id="rId1"/>
    </p:custDataLst>
    <p:extLst>
      <p:ext uri="{BB962C8B-B14F-4D97-AF65-F5344CB8AC3E}">
        <p14:creationId xmlns:p14="http://schemas.microsoft.com/office/powerpoint/2010/main" val="14937268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4" name="灯片编号占位符 5"/>
          <p:cNvSpPr>
            <a:spLocks noGrp="1"/>
          </p:cNvSpPr>
          <p:nvPr>
            <p:ph type="sldNum" sz="quarter" idx="12"/>
          </p:nvPr>
        </p:nvSpPr>
        <p:spPr>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932330C3-F996-49CD-BB22-21C871E8441A}" type="slidenum">
              <a:rPr lang="en-US" altLang="zh-CN">
                <a:solidFill>
                  <a:prstClr val="black"/>
                </a:solidFill>
              </a:rPr>
              <a:pPr eaLnBrk="1" hangingPunct="1"/>
              <a:t>219</a:t>
            </a:fld>
            <a:endParaRPr lang="en-US" altLang="zh-CN">
              <a:solidFill>
                <a:prstClr val="black"/>
              </a:solidFill>
            </a:endParaRPr>
          </a:p>
        </p:txBody>
      </p:sp>
      <p:sp>
        <p:nvSpPr>
          <p:cNvPr id="5125" name="Rectangle 2"/>
          <p:cNvSpPr>
            <a:spLocks noGrp="1" noRot="1" noChangeArrowheads="1"/>
          </p:cNvSpPr>
          <p:nvPr>
            <p:ph type="title"/>
          </p:nvPr>
        </p:nvSpPr>
        <p:spPr>
          <a:xfrm>
            <a:off x="527382" y="932723"/>
            <a:ext cx="5441519" cy="9779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21920" tIns="60960" rIns="121920" bIns="60960" rtlCol="0" anchor="b">
            <a:normAutofit/>
          </a:bodyPr>
          <a:lstStyle/>
          <a:p>
            <a:pPr algn="ctr">
              <a:lnSpc>
                <a:spcPct val="90000"/>
              </a:lnSpc>
            </a:pPr>
            <a:r>
              <a:rPr lang="en-US" altLang="zh-CN" sz="4000" dirty="0">
                <a:solidFill>
                  <a:schemeClr val="accent1">
                    <a:lumMod val="75000"/>
                  </a:schemeClr>
                </a:solidFill>
                <a:latin typeface="微软雅黑" panose="020B0503020204020204" pitchFamily="34" charset="-122"/>
                <a:ea typeface="微软雅黑" panose="020B0503020204020204" pitchFamily="34" charset="-122"/>
              </a:rPr>
              <a:t>1 </a:t>
            </a:r>
            <a:r>
              <a:rPr lang="zh-CN" altLang="en-US" sz="4000" dirty="0">
                <a:solidFill>
                  <a:schemeClr val="accent1">
                    <a:lumMod val="75000"/>
                  </a:schemeClr>
                </a:solidFill>
                <a:latin typeface="微软雅黑" panose="020B0503020204020204" pitchFamily="34" charset="-122"/>
                <a:ea typeface="微软雅黑" panose="020B0503020204020204" pitchFamily="34" charset="-122"/>
              </a:rPr>
              <a:t>排序的基本概念</a:t>
            </a:r>
          </a:p>
        </p:txBody>
      </p:sp>
      <p:sp>
        <p:nvSpPr>
          <p:cNvPr id="67587" name="Rectangle 3"/>
          <p:cNvSpPr>
            <a:spLocks noGrp="1" noRot="1" noChangeArrowheads="1"/>
          </p:cNvSpPr>
          <p:nvPr>
            <p:ph type="body" idx="1"/>
          </p:nvPr>
        </p:nvSpPr>
        <p:spPr>
          <a:xfrm>
            <a:off x="-552709" y="2180861"/>
            <a:ext cx="12097344" cy="4032448"/>
          </a:xfrm>
        </p:spPr>
        <p:txBody>
          <a:bodyPr>
            <a:normAutofit fontScale="92500" lnSpcReduction="10000"/>
          </a:bodyPr>
          <a:lstStyle/>
          <a:p>
            <a:pPr lvl="2" eaLnBrk="1" hangingPunct="1">
              <a:lnSpc>
                <a:spcPct val="130000"/>
              </a:lnSpc>
              <a:spcBef>
                <a:spcPct val="30000"/>
              </a:spcBef>
              <a:buFont typeface="Wingdings" pitchFamily="2" charset="2"/>
              <a:buNone/>
            </a:pPr>
            <a:r>
              <a:rPr lang="en-US" altLang="zh-CN" sz="2933" dirty="0">
                <a:solidFill>
                  <a:srgbClr val="0070C0"/>
                </a:solidFill>
                <a:latin typeface="微软雅黑" panose="020B0503020204020204" pitchFamily="34" charset="-122"/>
                <a:ea typeface="微软雅黑" panose="020B0503020204020204" pitchFamily="34" charset="-122"/>
              </a:rPr>
              <a:t>(1).</a:t>
            </a:r>
            <a:r>
              <a:rPr lang="zh-CN" altLang="en-US" sz="2933" dirty="0">
                <a:solidFill>
                  <a:srgbClr val="0070C0"/>
                </a:solidFill>
                <a:latin typeface="微软雅黑" panose="020B0503020204020204" pitchFamily="34" charset="-122"/>
                <a:ea typeface="微软雅黑" panose="020B0503020204020204" pitchFamily="34" charset="-122"/>
              </a:rPr>
              <a:t>排序</a:t>
            </a:r>
            <a:r>
              <a:rPr lang="zh-CN" altLang="en-US" sz="2933" dirty="0">
                <a:latin typeface="微软雅黑" panose="020B0503020204020204" pitchFamily="34" charset="-122"/>
                <a:ea typeface="微软雅黑" panose="020B0503020204020204" pitchFamily="34" charset="-122"/>
              </a:rPr>
              <a:t>：将一组数据元素序列重新排列，使得数据元素序列按某个数据项（关键字）有序。</a:t>
            </a:r>
            <a:endParaRPr lang="en-US" altLang="zh-CN" sz="2933" dirty="0">
              <a:solidFill>
                <a:srgbClr val="0070C0"/>
              </a:solidFill>
              <a:latin typeface="微软雅黑" panose="020B0503020204020204" pitchFamily="34" charset="-122"/>
              <a:ea typeface="微软雅黑" panose="020B0503020204020204" pitchFamily="34" charset="-122"/>
            </a:endParaRPr>
          </a:p>
          <a:p>
            <a:pPr lvl="2" eaLnBrk="1" hangingPunct="1">
              <a:lnSpc>
                <a:spcPct val="130000"/>
              </a:lnSpc>
              <a:spcBef>
                <a:spcPct val="30000"/>
              </a:spcBef>
              <a:buFont typeface="Wingdings" pitchFamily="2" charset="2"/>
              <a:buNone/>
            </a:pPr>
            <a:r>
              <a:rPr lang="zh-CN" altLang="en-US" sz="2933" dirty="0">
                <a:solidFill>
                  <a:srgbClr val="0070C0"/>
                </a:solidFill>
                <a:latin typeface="微软雅黑" panose="020B0503020204020204" pitchFamily="34" charset="-122"/>
                <a:ea typeface="微软雅黑" panose="020B0503020204020204" pitchFamily="34" charset="-122"/>
              </a:rPr>
              <a:t>排序依据</a:t>
            </a:r>
            <a:r>
              <a:rPr lang="zh-CN" altLang="en-US" sz="2933" dirty="0">
                <a:latin typeface="微软雅黑" panose="020B0503020204020204" pitchFamily="34" charset="-122"/>
                <a:ea typeface="微软雅黑" panose="020B0503020204020204" pitchFamily="34" charset="-122"/>
              </a:rPr>
              <a:t>：是依据数据元素的关键字。</a:t>
            </a:r>
          </a:p>
          <a:p>
            <a:pPr lvl="2" eaLnBrk="1" hangingPunct="1">
              <a:lnSpc>
                <a:spcPct val="130000"/>
              </a:lnSpc>
              <a:spcBef>
                <a:spcPct val="30000"/>
              </a:spcBef>
              <a:buFont typeface="Wingdings" pitchFamily="2" charset="2"/>
              <a:buNone/>
            </a:pPr>
            <a:r>
              <a:rPr lang="zh-CN" altLang="en-US" sz="2933" dirty="0">
                <a:latin typeface="微软雅黑" panose="020B0503020204020204" pitchFamily="34" charset="-122"/>
                <a:ea typeface="微软雅黑" panose="020B0503020204020204" pitchFamily="34" charset="-122"/>
              </a:rPr>
              <a:t> 若关键字是主关键字（关键字值不重复），这无论采用何种排序方法，排出的结果都是唯一的；</a:t>
            </a:r>
          </a:p>
          <a:p>
            <a:pPr lvl="2" eaLnBrk="1" hangingPunct="1">
              <a:lnSpc>
                <a:spcPct val="130000"/>
              </a:lnSpc>
              <a:spcBef>
                <a:spcPct val="30000"/>
              </a:spcBef>
              <a:buFont typeface="Wingdings" pitchFamily="2" charset="2"/>
              <a:buNone/>
            </a:pPr>
            <a:r>
              <a:rPr lang="zh-CN" altLang="en-US" sz="2933" dirty="0">
                <a:latin typeface="微软雅黑" panose="020B0503020204020204" pitchFamily="34" charset="-122"/>
                <a:ea typeface="微软雅黑" panose="020B0503020204020204" pitchFamily="34" charset="-122"/>
              </a:rPr>
              <a:t> 若关键字是次关键字（关键字值可以重复），则排出的结果可能不唯一。</a:t>
            </a:r>
          </a:p>
        </p:txBody>
      </p:sp>
    </p:spTree>
    <p:extLst>
      <p:ext uri="{BB962C8B-B14F-4D97-AF65-F5344CB8AC3E}">
        <p14:creationId xmlns:p14="http://schemas.microsoft.com/office/powerpoint/2010/main" val="34995123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wipe(left)">
                                      <p:cBhvr>
                                        <p:cTn id="7" dur="500"/>
                                        <p:tgtEl>
                                          <p:spTgt spid="67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587">
                                            <p:txEl>
                                              <p:pRg st="1" end="1"/>
                                            </p:txEl>
                                          </p:spTgt>
                                        </p:tgtEl>
                                        <p:attrNameLst>
                                          <p:attrName>style.visibility</p:attrName>
                                        </p:attrNameLst>
                                      </p:cBhvr>
                                      <p:to>
                                        <p:strVal val="visible"/>
                                      </p:to>
                                    </p:set>
                                    <p:animEffect transition="in" filter="wipe(left)">
                                      <p:cBhvr>
                                        <p:cTn id="12" dur="500"/>
                                        <p:tgtEl>
                                          <p:spTgt spid="675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7587">
                                            <p:txEl>
                                              <p:pRg st="2" end="2"/>
                                            </p:txEl>
                                          </p:spTgt>
                                        </p:tgtEl>
                                        <p:attrNameLst>
                                          <p:attrName>style.visibility</p:attrName>
                                        </p:attrNameLst>
                                      </p:cBhvr>
                                      <p:to>
                                        <p:strVal val="visible"/>
                                      </p:to>
                                    </p:set>
                                    <p:animEffect transition="in" filter="wipe(left)">
                                      <p:cBhvr>
                                        <p:cTn id="17" dur="500"/>
                                        <p:tgtEl>
                                          <p:spTgt spid="675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7587">
                                            <p:txEl>
                                              <p:pRg st="3" end="3"/>
                                            </p:txEl>
                                          </p:spTgt>
                                        </p:tgtEl>
                                        <p:attrNameLst>
                                          <p:attrName>style.visibility</p:attrName>
                                        </p:attrNameLst>
                                      </p:cBhvr>
                                      <p:to>
                                        <p:strVal val="visible"/>
                                      </p:to>
                                    </p:set>
                                    <p:animEffect transition="in" filter="wipe(left)">
                                      <p:cBhvr>
                                        <p:cTn id="22" dur="500"/>
                                        <p:tgtEl>
                                          <p:spTgt spid="675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125"/>
                                        </p:tgtEl>
                                        <p:attrNameLst>
                                          <p:attrName>style.visibility</p:attrName>
                                        </p:attrNameLst>
                                      </p:cBhvr>
                                      <p:to>
                                        <p:strVal val="visible"/>
                                      </p:to>
                                    </p:set>
                                    <p:animEffect transition="in" filter="barn(inVertical)">
                                      <p:cBhvr>
                                        <p:cTn id="2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40" name="Text Box 4"/>
          <p:cNvSpPr txBox="1">
            <a:spLocks noChangeArrowheads="1"/>
          </p:cNvSpPr>
          <p:nvPr/>
        </p:nvSpPr>
        <p:spPr bwMode="auto">
          <a:xfrm>
            <a:off x="7680176" y="2348880"/>
            <a:ext cx="3528392" cy="1569660"/>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C0C0C0">
                    <a:lumMod val="20000"/>
                    <a:lumOff val="80000"/>
                  </a:srgbClr>
                </a:solidFill>
                <a:effectLst/>
                <a:uLnTx/>
                <a:uFillTx/>
                <a:latin typeface="微软雅黑" panose="020B0503020204020204" pitchFamily="34" charset="-122"/>
                <a:ea typeface="微软雅黑" panose="020B0503020204020204" pitchFamily="34" charset="-122"/>
                <a:cs typeface="+mn-cs"/>
              </a:rPr>
              <a:t>特点：</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0" i="0" u="none" strike="noStrike" kern="1200" cap="none" spc="0" normalizeH="0" baseline="0" noProof="0" dirty="0" err="1">
                <a:ln>
                  <a:noFill/>
                </a:ln>
                <a:solidFill>
                  <a:srgbClr val="C0C0C0">
                    <a:lumMod val="20000"/>
                    <a:lumOff val="80000"/>
                  </a:srgbClr>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C0C0C0">
                    <a:lumMod val="20000"/>
                    <a:lumOff val="80000"/>
                  </a:srgbClr>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C0C0C0">
                    <a:lumMod val="20000"/>
                    <a:lumOff val="80000"/>
                  </a:srgbClr>
                </a:solidFill>
                <a:effectLst/>
                <a:uLnTx/>
                <a:uFillTx/>
                <a:latin typeface="微软雅黑" panose="020B0503020204020204" pitchFamily="34" charset="-122"/>
                <a:ea typeface="微软雅黑" panose="020B0503020204020204" pitchFamily="34" charset="-122"/>
                <a:cs typeface="+mn-cs"/>
              </a:rPr>
              <a:t>的数据类型相同</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zh-CN" altLang="en-US" sz="2400" b="0" i="0" u="none" strike="noStrike" kern="1200" cap="none" spc="0" normalizeH="0" baseline="0" noProof="0" dirty="0">
                <a:ln>
                  <a:noFill/>
                </a:ln>
                <a:solidFill>
                  <a:srgbClr val="C0C0C0">
                    <a:lumMod val="20000"/>
                    <a:lumOff val="80000"/>
                  </a:srgbClr>
                </a:solidFill>
                <a:effectLst/>
                <a:uLnTx/>
                <a:uFillTx/>
                <a:latin typeface="微软雅黑" panose="020B0503020204020204" pitchFamily="34" charset="-122"/>
                <a:ea typeface="微软雅黑" panose="020B0503020204020204" pitchFamily="34" charset="-122"/>
                <a:cs typeface="+mn-cs"/>
              </a:rPr>
              <a:t>位序</a:t>
            </a:r>
            <a:r>
              <a:rPr kumimoji="0" lang="en-US" altLang="zh-CN" sz="2400" b="0" i="0" u="none" strike="noStrike" kern="1200" cap="none" spc="0" normalizeH="0" baseline="0" noProof="0" dirty="0" err="1">
                <a:ln>
                  <a:noFill/>
                </a:ln>
                <a:solidFill>
                  <a:srgbClr val="C0C0C0">
                    <a:lumMod val="20000"/>
                    <a:lumOff val="80000"/>
                  </a:srgbClr>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C0C0C0">
                    <a:lumMod val="20000"/>
                    <a:lumOff val="80000"/>
                  </a:srgbClr>
                </a:solidFill>
                <a:effectLst/>
                <a:uLnTx/>
                <a:uFillTx/>
                <a:latin typeface="微软雅黑" panose="020B0503020204020204" pitchFamily="34" charset="-122"/>
                <a:ea typeface="微软雅黑" panose="020B0503020204020204" pitchFamily="34" charset="-122"/>
                <a:cs typeface="+mn-cs"/>
              </a:rPr>
              <a:t>从</a:t>
            </a:r>
            <a:r>
              <a:rPr kumimoji="0" lang="en-US" altLang="zh-CN" sz="2400" b="0" i="0" u="none" strike="noStrike" kern="1200" cap="none" spc="0" normalizeH="0" baseline="0" noProof="0" dirty="0">
                <a:ln>
                  <a:noFill/>
                </a:ln>
                <a:solidFill>
                  <a:srgbClr val="C0C0C0">
                    <a:lumMod val="20000"/>
                    <a:lumOff val="80000"/>
                  </a:srgbClr>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srgbClr val="C0C0C0">
                    <a:lumMod val="20000"/>
                    <a:lumOff val="80000"/>
                  </a:srgbClr>
                </a:solidFill>
                <a:effectLst/>
                <a:uLnTx/>
                <a:uFillTx/>
                <a:latin typeface="微软雅黑" panose="020B0503020204020204" pitchFamily="34" charset="-122"/>
                <a:ea typeface="微软雅黑" panose="020B0503020204020204" pitchFamily="34" charset="-122"/>
                <a:cs typeface="+mn-cs"/>
              </a:rPr>
              <a:t>开始；</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zh-CN" altLang="en-US" sz="2400" b="0" i="0" u="none" strike="noStrike" kern="1200" cap="none" spc="0" normalizeH="0" baseline="0" noProof="0" dirty="0">
                <a:ln>
                  <a:noFill/>
                </a:ln>
                <a:solidFill>
                  <a:srgbClr val="C0C0C0">
                    <a:lumMod val="20000"/>
                    <a:lumOff val="80000"/>
                  </a:srgbClr>
                </a:solidFill>
                <a:effectLst/>
                <a:uLnTx/>
                <a:uFillTx/>
                <a:latin typeface="微软雅黑" panose="020B0503020204020204" pitchFamily="34" charset="-122"/>
                <a:ea typeface="微软雅黑" panose="020B0503020204020204" pitchFamily="34" charset="-122"/>
                <a:cs typeface="+mn-cs"/>
              </a:rPr>
              <a:t>前驱与后继</a:t>
            </a:r>
          </a:p>
        </p:txBody>
      </p:sp>
      <p:sp>
        <p:nvSpPr>
          <p:cNvPr id="6" name="Rectangle 3"/>
          <p:cNvSpPr txBox="1">
            <a:spLocks noChangeArrowheads="1"/>
          </p:cNvSpPr>
          <p:nvPr/>
        </p:nvSpPr>
        <p:spPr bwMode="auto">
          <a:xfrm>
            <a:off x="823156" y="1124744"/>
            <a:ext cx="9753600" cy="65266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3429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6pPr>
            <a:lvl7pPr marL="6858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7pPr>
            <a:lvl8pPr marL="10287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8pPr>
            <a:lvl9pPr marL="13716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altLang="zh-CN" sz="3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j-cs"/>
              </a:rPr>
              <a:t>1 </a:t>
            </a:r>
            <a:r>
              <a:rPr kumimoji="0" lang="zh-CN" altLang="en-US"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线性表的定义</a:t>
            </a:r>
          </a:p>
        </p:txBody>
      </p:sp>
      <p:sp>
        <p:nvSpPr>
          <p:cNvPr id="8" name="Rectangle 2"/>
          <p:cNvSpPr>
            <a:spLocks noChangeArrowheads="1"/>
          </p:cNvSpPr>
          <p:nvPr/>
        </p:nvSpPr>
        <p:spPr bwMode="auto">
          <a:xfrm>
            <a:off x="1055440" y="1801977"/>
            <a:ext cx="8277225" cy="4880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线性表</a:t>
            </a:r>
            <a:r>
              <a:rPr kumimoji="0" lang="en-US" altLang="zh-CN"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个同类型数据元素的有限序列</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记为：</a:t>
            </a:r>
            <a:endParaRPr kumimoji="0" lang="zh-CN" altLang="en-US"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t>
            </a:r>
            <a:r>
              <a:rPr kumimoji="0" lang="en-US" altLang="zh-CN"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2</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为表名；</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为数据元素</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在线性表中的</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位序</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CC3300"/>
                </a:solidFill>
                <a:effectLst/>
                <a:uLnTx/>
                <a:uFillTx/>
                <a:latin typeface="微软雅黑" panose="020B0503020204020204" pitchFamily="34" charset="-122"/>
                <a:ea typeface="微软雅黑" panose="020B0503020204020204" pitchFamily="34" charset="-122"/>
                <a:cs typeface="+mn-cs"/>
              </a:rPr>
              <a:t>n</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为线性表的</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表长</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srgbClr val="CC3300"/>
                </a:solidFill>
                <a:effectLst/>
                <a:uLnTx/>
                <a:uFillTx/>
                <a:latin typeface="微软雅黑" panose="020B0503020204020204" pitchFamily="34" charset="-122"/>
                <a:ea typeface="微软雅黑" panose="020B0503020204020204" pitchFamily="34" charset="-122"/>
                <a:cs typeface="+mn-cs"/>
              </a:rPr>
              <a:t>n=0</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时称为</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空表</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数据元素之间的关系</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是：</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领先于</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领先于</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称</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是</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的直接</a:t>
            </a: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前驱，</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是</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的直接</a:t>
            </a: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后继，</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除第一元素</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外，均有</a:t>
            </a: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唯一的前驱；</a:t>
            </a:r>
          </a:p>
          <a:p>
            <a:pPr marL="342900" marR="0" lvl="0" indent="-342900" algn="l" defTabSz="914400" rtl="0" eaLnBrk="0" fontAlgn="base" latinLnBrk="0" hangingPunct="0">
              <a:lnSpc>
                <a:spcPct val="100000"/>
              </a:lnSpc>
              <a:spcBef>
                <a:spcPct val="20000"/>
              </a:spcBef>
              <a:spcAft>
                <a:spcPct val="0"/>
              </a:spcAft>
              <a:buClr>
                <a:srgbClr val="0033CC"/>
              </a:buClr>
              <a:buSzPct val="50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除最后元素</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外，均有</a:t>
            </a:r>
            <a:r>
              <a:rPr kumimoji="0"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唯一的后继；</a:t>
            </a:r>
          </a:p>
        </p:txBody>
      </p:sp>
    </p:spTree>
    <p:extLst>
      <p:ext uri="{BB962C8B-B14F-4D97-AF65-F5344CB8AC3E}">
        <p14:creationId xmlns:p14="http://schemas.microsoft.com/office/powerpoint/2010/main" val="2195920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6740"/>
                                        </p:tgtEl>
                                      </p:cBhvr>
                                    </p:animEffect>
                                    <p:animScale>
                                      <p:cBhvr>
                                        <p:cTn id="7" dur="250" autoRev="1" fill="hold"/>
                                        <p:tgtEl>
                                          <p:spTgt spid="1167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animBg="1"/>
    </p:bld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2063552" y="836712"/>
            <a:ext cx="7584843" cy="178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lnSpc>
                <a:spcPct val="125000"/>
              </a:lnSpc>
            </a:pPr>
            <a:r>
              <a:rPr kumimoji="1" lang="zh-CN" altLang="en-US" sz="2933" dirty="0">
                <a:solidFill>
                  <a:prstClr val="black"/>
                </a:solidFill>
                <a:latin typeface="微软雅黑" panose="020B0503020204020204" pitchFamily="34" charset="-122"/>
                <a:ea typeface="微软雅黑" panose="020B0503020204020204" pitchFamily="34" charset="-122"/>
              </a:rPr>
              <a:t>一般情况下，</a:t>
            </a:r>
          </a:p>
          <a:p>
            <a:pPr eaLnBrk="1" hangingPunct="1">
              <a:lnSpc>
                <a:spcPct val="125000"/>
              </a:lnSpc>
            </a:pPr>
            <a:r>
              <a:rPr kumimoji="1" lang="zh-CN" altLang="en-US" sz="2933" dirty="0">
                <a:solidFill>
                  <a:prstClr val="black"/>
                </a:solidFill>
                <a:latin typeface="微软雅黑" panose="020B0503020204020204" pitchFamily="34" charset="-122"/>
                <a:ea typeface="微软雅黑" panose="020B0503020204020204" pitchFamily="34" charset="-122"/>
              </a:rPr>
              <a:t>假设含</a:t>
            </a:r>
            <a:r>
              <a:rPr kumimoji="1" lang="en-US" altLang="zh-CN" sz="2933" i="1" dirty="0">
                <a:solidFill>
                  <a:prstClr val="black"/>
                </a:solidFill>
                <a:latin typeface="微软雅黑" panose="020B0503020204020204" pitchFamily="34" charset="-122"/>
                <a:ea typeface="微软雅黑" panose="020B0503020204020204" pitchFamily="34" charset="-122"/>
              </a:rPr>
              <a:t>n</a:t>
            </a:r>
            <a:r>
              <a:rPr kumimoji="1" lang="zh-CN" altLang="en-US" sz="2933" dirty="0">
                <a:solidFill>
                  <a:prstClr val="black"/>
                </a:solidFill>
                <a:latin typeface="微软雅黑" panose="020B0503020204020204" pitchFamily="34" charset="-122"/>
                <a:ea typeface="微软雅黑" panose="020B0503020204020204" pitchFamily="34" charset="-122"/>
              </a:rPr>
              <a:t>个记录的序列为</a:t>
            </a:r>
            <a:r>
              <a:rPr kumimoji="1" lang="en-US" altLang="zh-CN" sz="2933" dirty="0">
                <a:solidFill>
                  <a:srgbClr val="0070C0"/>
                </a:solidFill>
                <a:latin typeface="微软雅黑" panose="020B0503020204020204" pitchFamily="34" charset="-122"/>
                <a:ea typeface="微软雅黑" panose="020B0503020204020204" pitchFamily="34" charset="-122"/>
              </a:rPr>
              <a:t>{ R</a:t>
            </a:r>
            <a:r>
              <a:rPr kumimoji="1" lang="en-US" altLang="zh-CN" sz="2933" baseline="-25000" dirty="0">
                <a:solidFill>
                  <a:srgbClr val="0070C0"/>
                </a:solidFill>
                <a:latin typeface="微软雅黑" panose="020B0503020204020204" pitchFamily="34" charset="-122"/>
                <a:ea typeface="微软雅黑" panose="020B0503020204020204" pitchFamily="34" charset="-122"/>
              </a:rPr>
              <a:t>1</a:t>
            </a:r>
            <a:r>
              <a:rPr kumimoji="1" lang="en-US" altLang="zh-CN" sz="2933" dirty="0">
                <a:solidFill>
                  <a:srgbClr val="0070C0"/>
                </a:solidFill>
                <a:latin typeface="微软雅黑" panose="020B0503020204020204" pitchFamily="34" charset="-122"/>
                <a:ea typeface="微软雅黑" panose="020B0503020204020204" pitchFamily="34" charset="-122"/>
              </a:rPr>
              <a:t>, R</a:t>
            </a:r>
            <a:r>
              <a:rPr kumimoji="1" lang="en-US" altLang="zh-CN" sz="2933" baseline="-25000" dirty="0">
                <a:solidFill>
                  <a:srgbClr val="0070C0"/>
                </a:solidFill>
                <a:latin typeface="微软雅黑" panose="020B0503020204020204" pitchFamily="34" charset="-122"/>
                <a:ea typeface="微软雅黑" panose="020B0503020204020204" pitchFamily="34" charset="-122"/>
              </a:rPr>
              <a:t>2</a:t>
            </a:r>
            <a:r>
              <a:rPr kumimoji="1" lang="en-US" altLang="zh-CN" sz="2933" dirty="0">
                <a:solidFill>
                  <a:srgbClr val="0070C0"/>
                </a:solidFill>
                <a:latin typeface="微软雅黑" panose="020B0503020204020204" pitchFamily="34" charset="-122"/>
                <a:ea typeface="微软雅黑" panose="020B0503020204020204" pitchFamily="34" charset="-122"/>
              </a:rPr>
              <a:t>, …</a:t>
            </a:r>
            <a:r>
              <a:rPr kumimoji="1" lang="zh-CN" altLang="en-US" sz="2933" dirty="0">
                <a:solidFill>
                  <a:srgbClr val="0070C0"/>
                </a:solidFill>
                <a:latin typeface="微软雅黑" panose="020B0503020204020204" pitchFamily="34" charset="-122"/>
                <a:ea typeface="微软雅黑" panose="020B0503020204020204" pitchFamily="34" charset="-122"/>
              </a:rPr>
              <a:t>， </a:t>
            </a:r>
            <a:r>
              <a:rPr kumimoji="1" lang="en-US" altLang="zh-CN" sz="2933" dirty="0">
                <a:solidFill>
                  <a:srgbClr val="0070C0"/>
                </a:solidFill>
                <a:latin typeface="微软雅黑" panose="020B0503020204020204" pitchFamily="34" charset="-122"/>
                <a:ea typeface="微软雅黑" panose="020B0503020204020204" pitchFamily="34" charset="-122"/>
              </a:rPr>
              <a:t>R</a:t>
            </a:r>
            <a:r>
              <a:rPr kumimoji="1" lang="en-US" altLang="zh-CN" sz="2933" baseline="-25000" dirty="0">
                <a:solidFill>
                  <a:srgbClr val="0070C0"/>
                </a:solidFill>
                <a:latin typeface="微软雅黑" panose="020B0503020204020204" pitchFamily="34" charset="-122"/>
                <a:ea typeface="微软雅黑" panose="020B0503020204020204" pitchFamily="34" charset="-122"/>
              </a:rPr>
              <a:t>n</a:t>
            </a:r>
            <a:r>
              <a:rPr kumimoji="1" lang="en-US" altLang="zh-CN" sz="2933" dirty="0">
                <a:solidFill>
                  <a:srgbClr val="0070C0"/>
                </a:solidFill>
                <a:latin typeface="微软雅黑" panose="020B0503020204020204" pitchFamily="34" charset="-122"/>
                <a:ea typeface="微软雅黑" panose="020B0503020204020204" pitchFamily="34" charset="-122"/>
              </a:rPr>
              <a:t> }</a:t>
            </a:r>
          </a:p>
          <a:p>
            <a:pPr eaLnBrk="1" hangingPunct="1">
              <a:lnSpc>
                <a:spcPct val="125000"/>
              </a:lnSpc>
            </a:pPr>
            <a:r>
              <a:rPr kumimoji="1" lang="zh-CN" altLang="en-US" sz="2933" dirty="0">
                <a:solidFill>
                  <a:prstClr val="black"/>
                </a:solidFill>
                <a:latin typeface="微软雅黑" panose="020B0503020204020204" pitchFamily="34" charset="-122"/>
                <a:ea typeface="微软雅黑" panose="020B0503020204020204" pitchFamily="34" charset="-122"/>
              </a:rPr>
              <a:t>其相应的关键字序列为 </a:t>
            </a:r>
            <a:r>
              <a:rPr kumimoji="1" lang="zh-CN" altLang="en-US" sz="2933" dirty="0">
                <a:solidFill>
                  <a:srgbClr val="0070C0"/>
                </a:solidFill>
                <a:latin typeface="微软雅黑" panose="020B0503020204020204" pitchFamily="34" charset="-122"/>
                <a:ea typeface="微软雅黑" panose="020B0503020204020204" pitchFamily="34" charset="-122"/>
              </a:rPr>
              <a:t> </a:t>
            </a:r>
            <a:r>
              <a:rPr kumimoji="1" lang="en-US" altLang="zh-CN" sz="2933" dirty="0">
                <a:solidFill>
                  <a:srgbClr val="0070C0"/>
                </a:solidFill>
                <a:latin typeface="微软雅黑" panose="020B0503020204020204" pitchFamily="34" charset="-122"/>
                <a:ea typeface="微软雅黑" panose="020B0503020204020204" pitchFamily="34" charset="-122"/>
              </a:rPr>
              <a:t>{ K</a:t>
            </a:r>
            <a:r>
              <a:rPr kumimoji="1" lang="en-US" altLang="zh-CN" sz="2933" baseline="-25000" dirty="0">
                <a:solidFill>
                  <a:srgbClr val="0070C0"/>
                </a:solidFill>
                <a:latin typeface="微软雅黑" panose="020B0503020204020204" pitchFamily="34" charset="-122"/>
                <a:ea typeface="微软雅黑" panose="020B0503020204020204" pitchFamily="34" charset="-122"/>
              </a:rPr>
              <a:t>1</a:t>
            </a:r>
            <a:r>
              <a:rPr kumimoji="1" lang="en-US" altLang="zh-CN" sz="2933" dirty="0">
                <a:solidFill>
                  <a:srgbClr val="0070C0"/>
                </a:solidFill>
                <a:latin typeface="微软雅黑" panose="020B0503020204020204" pitchFamily="34" charset="-122"/>
                <a:ea typeface="微软雅黑" panose="020B0503020204020204" pitchFamily="34" charset="-122"/>
              </a:rPr>
              <a:t>, K</a:t>
            </a:r>
            <a:r>
              <a:rPr kumimoji="1" lang="en-US" altLang="zh-CN" sz="2933" baseline="-25000" dirty="0">
                <a:solidFill>
                  <a:srgbClr val="0070C0"/>
                </a:solidFill>
                <a:latin typeface="微软雅黑" panose="020B0503020204020204" pitchFamily="34" charset="-122"/>
                <a:ea typeface="微软雅黑" panose="020B0503020204020204" pitchFamily="34" charset="-122"/>
              </a:rPr>
              <a:t>2</a:t>
            </a:r>
            <a:r>
              <a:rPr kumimoji="1" lang="en-US" altLang="zh-CN" sz="2933" dirty="0">
                <a:solidFill>
                  <a:srgbClr val="0070C0"/>
                </a:solidFill>
                <a:latin typeface="微软雅黑" panose="020B0503020204020204" pitchFamily="34" charset="-122"/>
                <a:ea typeface="微软雅黑" panose="020B0503020204020204" pitchFamily="34" charset="-122"/>
              </a:rPr>
              <a:t>, …</a:t>
            </a:r>
            <a:r>
              <a:rPr kumimoji="1" lang="zh-CN" altLang="en-US" sz="2933" dirty="0">
                <a:solidFill>
                  <a:srgbClr val="0070C0"/>
                </a:solidFill>
                <a:latin typeface="微软雅黑" panose="020B0503020204020204" pitchFamily="34" charset="-122"/>
                <a:ea typeface="微软雅黑" panose="020B0503020204020204" pitchFamily="34" charset="-122"/>
              </a:rPr>
              <a:t>，</a:t>
            </a:r>
            <a:r>
              <a:rPr kumimoji="1" lang="en-US" altLang="zh-CN" sz="2933" dirty="0" err="1">
                <a:solidFill>
                  <a:srgbClr val="0070C0"/>
                </a:solidFill>
                <a:latin typeface="微软雅黑" panose="020B0503020204020204" pitchFamily="34" charset="-122"/>
                <a:ea typeface="微软雅黑" panose="020B0503020204020204" pitchFamily="34" charset="-122"/>
              </a:rPr>
              <a:t>K</a:t>
            </a:r>
            <a:r>
              <a:rPr kumimoji="1" lang="en-US" altLang="zh-CN" sz="2933" baseline="-25000" dirty="0" err="1">
                <a:solidFill>
                  <a:srgbClr val="0070C0"/>
                </a:solidFill>
                <a:latin typeface="微软雅黑" panose="020B0503020204020204" pitchFamily="34" charset="-122"/>
                <a:ea typeface="微软雅黑" panose="020B0503020204020204" pitchFamily="34" charset="-122"/>
              </a:rPr>
              <a:t>n</a:t>
            </a:r>
            <a:r>
              <a:rPr kumimoji="1" lang="en-US" altLang="zh-CN" sz="2933" dirty="0">
                <a:solidFill>
                  <a:srgbClr val="0070C0"/>
                </a:solidFill>
                <a:latin typeface="微软雅黑" panose="020B0503020204020204" pitchFamily="34" charset="-122"/>
                <a:ea typeface="微软雅黑" panose="020B0503020204020204" pitchFamily="34" charset="-122"/>
              </a:rPr>
              <a:t> }</a:t>
            </a:r>
          </a:p>
        </p:txBody>
      </p:sp>
      <p:sp>
        <p:nvSpPr>
          <p:cNvPr id="68611" name="Text Box 3"/>
          <p:cNvSpPr txBox="1">
            <a:spLocks noChangeArrowheads="1"/>
          </p:cNvSpPr>
          <p:nvPr/>
        </p:nvSpPr>
        <p:spPr bwMode="auto">
          <a:xfrm>
            <a:off x="2063552" y="2767738"/>
            <a:ext cx="7008779" cy="178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lnSpc>
                <a:spcPct val="125000"/>
              </a:lnSpc>
            </a:pPr>
            <a:r>
              <a:rPr kumimoji="1" lang="zh-CN" altLang="en-US" sz="2933" dirty="0">
                <a:solidFill>
                  <a:prstClr val="black"/>
                </a:solidFill>
                <a:latin typeface="微软雅黑" panose="020B0503020204020204" pitchFamily="34" charset="-122"/>
                <a:ea typeface="微软雅黑" panose="020B0503020204020204" pitchFamily="34" charset="-122"/>
              </a:rPr>
              <a:t>这些关键字相互之间可以进行比较，</a:t>
            </a:r>
          </a:p>
          <a:p>
            <a:pPr eaLnBrk="1" hangingPunct="1">
              <a:lnSpc>
                <a:spcPct val="125000"/>
              </a:lnSpc>
            </a:pPr>
            <a:r>
              <a:rPr kumimoji="1" lang="zh-CN" altLang="en-US" sz="2933" dirty="0">
                <a:solidFill>
                  <a:prstClr val="black"/>
                </a:solidFill>
                <a:latin typeface="微软雅黑" panose="020B0503020204020204" pitchFamily="34" charset="-122"/>
                <a:ea typeface="微软雅黑" panose="020B0503020204020204" pitchFamily="34" charset="-122"/>
              </a:rPr>
              <a:t>即在它们之间存在着这样一个关系 ：</a:t>
            </a:r>
          </a:p>
          <a:p>
            <a:pPr eaLnBrk="1" hangingPunct="1">
              <a:lnSpc>
                <a:spcPct val="125000"/>
              </a:lnSpc>
            </a:pPr>
            <a:r>
              <a:rPr kumimoji="1" lang="zh-CN" altLang="en-US" sz="2933" dirty="0">
                <a:solidFill>
                  <a:prstClr val="black"/>
                </a:solidFill>
                <a:latin typeface="微软雅黑" panose="020B0503020204020204" pitchFamily="34" charset="-122"/>
                <a:ea typeface="微软雅黑" panose="020B0503020204020204" pitchFamily="34" charset="-122"/>
              </a:rPr>
              <a:t>    　           </a:t>
            </a:r>
            <a:r>
              <a:rPr kumimoji="1" lang="en-US" altLang="zh-CN" sz="2933" dirty="0">
                <a:solidFill>
                  <a:srgbClr val="0070C0"/>
                </a:solidFill>
                <a:latin typeface="微软雅黑" panose="020B0503020204020204" pitchFamily="34" charset="-122"/>
                <a:ea typeface="微软雅黑" panose="020B0503020204020204" pitchFamily="34" charset="-122"/>
              </a:rPr>
              <a:t>K</a:t>
            </a:r>
            <a:r>
              <a:rPr kumimoji="1" lang="en-US" altLang="zh-CN" sz="2933" baseline="-25000" dirty="0">
                <a:solidFill>
                  <a:srgbClr val="0070C0"/>
                </a:solidFill>
                <a:latin typeface="微软雅黑" panose="020B0503020204020204" pitchFamily="34" charset="-122"/>
                <a:ea typeface="微软雅黑" panose="020B0503020204020204" pitchFamily="34" charset="-122"/>
              </a:rPr>
              <a:t>p1</a:t>
            </a:r>
            <a:r>
              <a:rPr kumimoji="1" lang="en-US" altLang="zh-CN" sz="2933" dirty="0">
                <a:solidFill>
                  <a:srgbClr val="0070C0"/>
                </a:solidFill>
                <a:latin typeface="微软雅黑" panose="020B0503020204020204" pitchFamily="34" charset="-122"/>
                <a:ea typeface="微软雅黑" panose="020B0503020204020204" pitchFamily="34" charset="-122"/>
              </a:rPr>
              <a:t>≤K</a:t>
            </a:r>
            <a:r>
              <a:rPr kumimoji="1" lang="en-US" altLang="zh-CN" sz="2933" baseline="-25000" dirty="0">
                <a:solidFill>
                  <a:srgbClr val="0070C0"/>
                </a:solidFill>
                <a:latin typeface="微软雅黑" panose="020B0503020204020204" pitchFamily="34" charset="-122"/>
                <a:ea typeface="微软雅黑" panose="020B0503020204020204" pitchFamily="34" charset="-122"/>
              </a:rPr>
              <a:t>p2</a:t>
            </a:r>
            <a:r>
              <a:rPr kumimoji="1" lang="en-US" altLang="zh-CN" sz="2933" dirty="0">
                <a:solidFill>
                  <a:srgbClr val="0070C0"/>
                </a:solidFill>
                <a:latin typeface="微软雅黑" panose="020B0503020204020204" pitchFamily="34" charset="-122"/>
                <a:ea typeface="微软雅黑" panose="020B0503020204020204" pitchFamily="34" charset="-122"/>
              </a:rPr>
              <a:t>≤…≤</a:t>
            </a:r>
            <a:r>
              <a:rPr kumimoji="1" lang="en-US" altLang="zh-CN" sz="2933" dirty="0" err="1">
                <a:solidFill>
                  <a:srgbClr val="0070C0"/>
                </a:solidFill>
                <a:latin typeface="微软雅黑" panose="020B0503020204020204" pitchFamily="34" charset="-122"/>
                <a:ea typeface="微软雅黑" panose="020B0503020204020204" pitchFamily="34" charset="-122"/>
              </a:rPr>
              <a:t>K</a:t>
            </a:r>
            <a:r>
              <a:rPr kumimoji="1" lang="en-US" altLang="zh-CN" sz="2933" baseline="-25000" dirty="0" err="1">
                <a:solidFill>
                  <a:srgbClr val="0070C0"/>
                </a:solidFill>
                <a:latin typeface="微软雅黑" panose="020B0503020204020204" pitchFamily="34" charset="-122"/>
                <a:ea typeface="微软雅黑" panose="020B0503020204020204" pitchFamily="34" charset="-122"/>
              </a:rPr>
              <a:t>pn</a:t>
            </a:r>
            <a:endParaRPr kumimoji="1" lang="en-US" altLang="zh-CN" sz="2933" dirty="0">
              <a:solidFill>
                <a:srgbClr val="0070C0"/>
              </a:solidFill>
              <a:latin typeface="微软雅黑" panose="020B0503020204020204" pitchFamily="34" charset="-122"/>
              <a:ea typeface="微软雅黑" panose="020B0503020204020204" pitchFamily="34" charset="-122"/>
            </a:endParaRPr>
          </a:p>
        </p:txBody>
      </p:sp>
      <p:sp>
        <p:nvSpPr>
          <p:cNvPr id="68612" name="Text Box 4"/>
          <p:cNvSpPr txBox="1">
            <a:spLocks noChangeArrowheads="1"/>
          </p:cNvSpPr>
          <p:nvPr/>
        </p:nvSpPr>
        <p:spPr bwMode="auto">
          <a:xfrm>
            <a:off x="2063554" y="4750315"/>
            <a:ext cx="7392821" cy="171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lnSpc>
                <a:spcPct val="120000"/>
              </a:lnSpc>
            </a:pPr>
            <a:r>
              <a:rPr kumimoji="1" lang="zh-CN" altLang="en-US" sz="2933" dirty="0">
                <a:solidFill>
                  <a:prstClr val="black"/>
                </a:solidFill>
                <a:latin typeface="微软雅黑" panose="020B0503020204020204" pitchFamily="34" charset="-122"/>
                <a:ea typeface="微软雅黑" panose="020B0503020204020204" pitchFamily="34" charset="-122"/>
              </a:rPr>
              <a:t>按此固有关系将上式记录序列重新排列为   </a:t>
            </a:r>
          </a:p>
          <a:p>
            <a:pPr eaLnBrk="1" hangingPunct="1">
              <a:lnSpc>
                <a:spcPct val="120000"/>
              </a:lnSpc>
            </a:pPr>
            <a:r>
              <a:rPr kumimoji="1" lang="zh-CN" altLang="en-US" sz="2933" dirty="0">
                <a:solidFill>
                  <a:prstClr val="black"/>
                </a:solidFill>
                <a:latin typeface="微软雅黑" panose="020B0503020204020204" pitchFamily="34" charset="-122"/>
                <a:ea typeface="微软雅黑" panose="020B0503020204020204" pitchFamily="34" charset="-122"/>
              </a:rPr>
              <a:t>                   </a:t>
            </a:r>
            <a:r>
              <a:rPr kumimoji="1" lang="en-US" altLang="zh-CN" sz="2933" dirty="0">
                <a:solidFill>
                  <a:srgbClr val="0070C0"/>
                </a:solidFill>
                <a:latin typeface="微软雅黑" panose="020B0503020204020204" pitchFamily="34" charset="-122"/>
                <a:ea typeface="微软雅黑" panose="020B0503020204020204" pitchFamily="34" charset="-122"/>
              </a:rPr>
              <a:t>{ R</a:t>
            </a:r>
            <a:r>
              <a:rPr kumimoji="1" lang="en-US" altLang="zh-CN" sz="2933" baseline="-25000" dirty="0">
                <a:solidFill>
                  <a:srgbClr val="0070C0"/>
                </a:solidFill>
                <a:latin typeface="微软雅黑" panose="020B0503020204020204" pitchFamily="34" charset="-122"/>
                <a:ea typeface="微软雅黑" panose="020B0503020204020204" pitchFamily="34" charset="-122"/>
              </a:rPr>
              <a:t>p1</a:t>
            </a:r>
            <a:r>
              <a:rPr kumimoji="1" lang="en-US" altLang="zh-CN" sz="2933" dirty="0">
                <a:solidFill>
                  <a:srgbClr val="0070C0"/>
                </a:solidFill>
                <a:latin typeface="微软雅黑" panose="020B0503020204020204" pitchFamily="34" charset="-122"/>
                <a:ea typeface="微软雅黑" panose="020B0503020204020204" pitchFamily="34" charset="-122"/>
              </a:rPr>
              <a:t>, R</a:t>
            </a:r>
            <a:r>
              <a:rPr kumimoji="1" lang="en-US" altLang="zh-CN" sz="2933" baseline="-25000" dirty="0">
                <a:solidFill>
                  <a:srgbClr val="0070C0"/>
                </a:solidFill>
                <a:latin typeface="微软雅黑" panose="020B0503020204020204" pitchFamily="34" charset="-122"/>
                <a:ea typeface="微软雅黑" panose="020B0503020204020204" pitchFamily="34" charset="-122"/>
              </a:rPr>
              <a:t>p2</a:t>
            </a:r>
            <a:r>
              <a:rPr kumimoji="1" lang="en-US" altLang="zh-CN" sz="2933" dirty="0">
                <a:solidFill>
                  <a:srgbClr val="0070C0"/>
                </a:solidFill>
                <a:latin typeface="微软雅黑" panose="020B0503020204020204" pitchFamily="34" charset="-122"/>
                <a:ea typeface="微软雅黑" panose="020B0503020204020204" pitchFamily="34" charset="-122"/>
              </a:rPr>
              <a:t>, …</a:t>
            </a:r>
            <a:r>
              <a:rPr kumimoji="1" lang="zh-CN" altLang="en-US" sz="2933" dirty="0">
                <a:solidFill>
                  <a:srgbClr val="0070C0"/>
                </a:solidFill>
                <a:latin typeface="微软雅黑" panose="020B0503020204020204" pitchFamily="34" charset="-122"/>
                <a:ea typeface="微软雅黑" panose="020B0503020204020204" pitchFamily="34" charset="-122"/>
              </a:rPr>
              <a:t>，</a:t>
            </a:r>
            <a:r>
              <a:rPr kumimoji="1" lang="en-US" altLang="zh-CN" sz="2933" dirty="0" err="1">
                <a:solidFill>
                  <a:srgbClr val="0070C0"/>
                </a:solidFill>
                <a:latin typeface="微软雅黑" panose="020B0503020204020204" pitchFamily="34" charset="-122"/>
                <a:ea typeface="微软雅黑" panose="020B0503020204020204" pitchFamily="34" charset="-122"/>
              </a:rPr>
              <a:t>R</a:t>
            </a:r>
            <a:r>
              <a:rPr kumimoji="1" lang="en-US" altLang="zh-CN" sz="2933" baseline="-25000" dirty="0" err="1">
                <a:solidFill>
                  <a:srgbClr val="0070C0"/>
                </a:solidFill>
                <a:latin typeface="微软雅黑" panose="020B0503020204020204" pitchFamily="34" charset="-122"/>
                <a:ea typeface="微软雅黑" panose="020B0503020204020204" pitchFamily="34" charset="-122"/>
              </a:rPr>
              <a:t>pn</a:t>
            </a:r>
            <a:r>
              <a:rPr kumimoji="1" lang="en-US" altLang="zh-CN" sz="2933" dirty="0">
                <a:solidFill>
                  <a:srgbClr val="0070C0"/>
                </a:solidFill>
                <a:latin typeface="微软雅黑" panose="020B0503020204020204" pitchFamily="34" charset="-122"/>
                <a:ea typeface="微软雅黑" panose="020B0503020204020204" pitchFamily="34" charset="-122"/>
              </a:rPr>
              <a:t> }</a:t>
            </a:r>
          </a:p>
          <a:p>
            <a:pPr eaLnBrk="1" hangingPunct="1">
              <a:lnSpc>
                <a:spcPct val="120000"/>
              </a:lnSpc>
            </a:pPr>
            <a:r>
              <a:rPr kumimoji="1" lang="zh-CN" altLang="en-US" sz="2933" dirty="0">
                <a:solidFill>
                  <a:prstClr val="black"/>
                </a:solidFill>
                <a:latin typeface="微软雅黑" panose="020B0503020204020204" pitchFamily="34" charset="-122"/>
                <a:ea typeface="微软雅黑" panose="020B0503020204020204" pitchFamily="34" charset="-122"/>
              </a:rPr>
              <a:t>的操作称作排序。</a:t>
            </a:r>
          </a:p>
        </p:txBody>
      </p:sp>
    </p:spTree>
    <p:extLst>
      <p:ext uri="{BB962C8B-B14F-4D97-AF65-F5344CB8AC3E}">
        <p14:creationId xmlns:p14="http://schemas.microsoft.com/office/powerpoint/2010/main" val="3569323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checkerboard(across)">
                                      <p:cBhvr>
                                        <p:cTn id="7" dur="500"/>
                                        <p:tgtEl>
                                          <p:spTgt spid="68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8611"/>
                                        </p:tgtEl>
                                        <p:attrNameLst>
                                          <p:attrName>style.visibility</p:attrName>
                                        </p:attrNameLst>
                                      </p:cBhvr>
                                      <p:to>
                                        <p:strVal val="visible"/>
                                      </p:to>
                                    </p:set>
                                    <p:animEffect transition="in" filter="checkerboard(across)">
                                      <p:cBhvr>
                                        <p:cTn id="12" dur="500"/>
                                        <p:tgtEl>
                                          <p:spTgt spid="68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8612"/>
                                        </p:tgtEl>
                                        <p:attrNameLst>
                                          <p:attrName>style.visibility</p:attrName>
                                        </p:attrNameLst>
                                      </p:cBhvr>
                                      <p:to>
                                        <p:strVal val="visible"/>
                                      </p:to>
                                    </p:set>
                                    <p:animEffect transition="in" filter="checkerboard(across)">
                                      <p:cBhvr>
                                        <p:cTn id="17" dur="500"/>
                                        <p:tgtEl>
                                          <p:spTgt spid="6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utoUpdateAnimBg="0"/>
      <p:bldP spid="68611" grpId="0" autoUpdateAnimBg="0"/>
      <p:bldP spid="68612" grpId="0" autoUpdateAnimBg="0"/>
    </p:bld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2" name="灯片编号占位符 5"/>
          <p:cNvSpPr>
            <a:spLocks noGrp="1"/>
          </p:cNvSpPr>
          <p:nvPr>
            <p:ph type="sldNum" sz="quarter" idx="12"/>
          </p:nvPr>
        </p:nvSpPr>
        <p:spPr>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ADBFE922-BB28-4AAA-A4B3-FC16A45F73B5}" type="slidenum">
              <a:rPr lang="en-US" altLang="zh-CN">
                <a:solidFill>
                  <a:prstClr val="black"/>
                </a:solidFill>
              </a:rPr>
              <a:pPr eaLnBrk="1" hangingPunct="1"/>
              <a:t>221</a:t>
            </a:fld>
            <a:endParaRPr lang="en-US" altLang="zh-CN">
              <a:solidFill>
                <a:prstClr val="black"/>
              </a:solidFill>
            </a:endParaRPr>
          </a:p>
        </p:txBody>
      </p:sp>
      <p:sp>
        <p:nvSpPr>
          <p:cNvPr id="69635" name="Rectangle 3"/>
          <p:cNvSpPr>
            <a:spLocks noGrp="1" noRot="1" noChangeArrowheads="1"/>
          </p:cNvSpPr>
          <p:nvPr>
            <p:ph type="body" idx="1"/>
          </p:nvPr>
        </p:nvSpPr>
        <p:spPr>
          <a:xfrm>
            <a:off x="-144693" y="2756925"/>
            <a:ext cx="10945216" cy="3264363"/>
          </a:xfrm>
        </p:spPr>
        <p:txBody>
          <a:bodyPr>
            <a:normAutofit/>
          </a:bodyPr>
          <a:lstStyle/>
          <a:p>
            <a:pPr lvl="2" eaLnBrk="1" hangingPunct="1">
              <a:lnSpc>
                <a:spcPct val="120000"/>
              </a:lnSpc>
              <a:spcBef>
                <a:spcPct val="30000"/>
              </a:spcBef>
              <a:buFont typeface="Wingdings" pitchFamily="2" charset="2"/>
              <a:buNone/>
            </a:pPr>
            <a:r>
              <a:rPr lang="zh-CN" altLang="en-US" dirty="0">
                <a:latin typeface="微软雅黑" panose="020B0503020204020204" pitchFamily="34" charset="-122"/>
                <a:ea typeface="微软雅黑" panose="020B0503020204020204" pitchFamily="34" charset="-122"/>
              </a:rPr>
              <a:t>对于任意的数据元素序列，若排序前后所有</a:t>
            </a:r>
            <a:r>
              <a:rPr lang="zh-CN" altLang="en-US" dirty="0">
                <a:solidFill>
                  <a:srgbClr val="FF0000"/>
                </a:solidFill>
                <a:latin typeface="微软雅黑" panose="020B0503020204020204" pitchFamily="34" charset="-122"/>
                <a:ea typeface="微软雅黑" panose="020B0503020204020204" pitchFamily="34" charset="-122"/>
              </a:rPr>
              <a:t>相同关键字</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相对位置都不变</a:t>
            </a:r>
            <a:r>
              <a:rPr lang="zh-CN" altLang="en-US" dirty="0">
                <a:latin typeface="微软雅黑" panose="020B0503020204020204" pitchFamily="34" charset="-122"/>
                <a:ea typeface="微软雅黑" panose="020B0503020204020204" pitchFamily="34" charset="-122"/>
              </a:rPr>
              <a:t>，则称该排序方法称为</a:t>
            </a:r>
            <a:r>
              <a:rPr lang="zh-CN" altLang="en-US" dirty="0">
                <a:solidFill>
                  <a:srgbClr val="0070C0"/>
                </a:solidFill>
                <a:latin typeface="微软雅黑" panose="020B0503020204020204" pitchFamily="34" charset="-122"/>
                <a:ea typeface="微软雅黑" panose="020B0503020204020204" pitchFamily="34" charset="-122"/>
              </a:rPr>
              <a:t>稳定的排序方法。</a:t>
            </a:r>
          </a:p>
          <a:p>
            <a:pPr lvl="2" eaLnBrk="1" hangingPunct="1">
              <a:lnSpc>
                <a:spcPct val="120000"/>
              </a:lnSpc>
              <a:spcBef>
                <a:spcPct val="30000"/>
              </a:spcBef>
              <a:buFont typeface="Wingdings" pitchFamily="2" charset="2"/>
              <a:buNone/>
            </a:pPr>
            <a:r>
              <a:rPr lang="zh-CN" altLang="en-US" dirty="0">
                <a:latin typeface="微软雅黑" panose="020B0503020204020204" pitchFamily="34" charset="-122"/>
                <a:ea typeface="微软雅黑" panose="020B0503020204020204" pitchFamily="34" charset="-122"/>
              </a:rPr>
              <a:t>    若存在一组数据序列，在排序前后，相同关键字的</a:t>
            </a:r>
            <a:r>
              <a:rPr lang="zh-CN" altLang="en-US" dirty="0">
                <a:solidFill>
                  <a:srgbClr val="FF0000"/>
                </a:solidFill>
                <a:latin typeface="微软雅黑" panose="020B0503020204020204" pitchFamily="34" charset="-122"/>
                <a:ea typeface="微软雅黑" panose="020B0503020204020204" pitchFamily="34" charset="-122"/>
              </a:rPr>
              <a:t>相对位置发生了变化</a:t>
            </a:r>
            <a:r>
              <a:rPr lang="zh-CN" altLang="en-US" dirty="0">
                <a:latin typeface="微软雅黑" panose="020B0503020204020204" pitchFamily="34" charset="-122"/>
                <a:ea typeface="微软雅黑" panose="020B0503020204020204" pitchFamily="34" charset="-122"/>
              </a:rPr>
              <a:t>，则称该排序方法称为</a:t>
            </a:r>
            <a:r>
              <a:rPr lang="zh-CN" altLang="en-US" dirty="0">
                <a:solidFill>
                  <a:srgbClr val="0070C0"/>
                </a:solidFill>
                <a:latin typeface="微软雅黑" panose="020B0503020204020204" pitchFamily="34" charset="-122"/>
                <a:ea typeface="微软雅黑" panose="020B0503020204020204" pitchFamily="34" charset="-122"/>
              </a:rPr>
              <a:t>不稳定的排序方法。</a:t>
            </a:r>
          </a:p>
          <a:p>
            <a:pPr lvl="2" eaLnBrk="1" hangingPunct="1">
              <a:lnSpc>
                <a:spcPct val="120000"/>
              </a:lnSpc>
              <a:spcBef>
                <a:spcPct val="30000"/>
              </a:spcBef>
              <a:buFont typeface="Wingdings" pitchFamily="2" charset="2"/>
              <a:buNone/>
            </a:pPr>
            <a:r>
              <a:rPr lang="zh-CN" altLang="en-US" dirty="0">
                <a:latin typeface="微软雅黑" panose="020B0503020204020204" pitchFamily="34" charset="-122"/>
                <a:ea typeface="微软雅黑" panose="020B0503020204020204" pitchFamily="34" charset="-122"/>
              </a:rPr>
              <a:t>    例如，对于关键字序列</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u="sng"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，若某种排序方法排序后变为</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u="sng"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，则该排序方法是不稳定的。</a:t>
            </a:r>
          </a:p>
        </p:txBody>
      </p:sp>
      <p:sp>
        <p:nvSpPr>
          <p:cNvPr id="6" name="Rectangle 2"/>
          <p:cNvSpPr>
            <a:spLocks noGrp="1" noRot="1" noChangeArrowheads="1"/>
          </p:cNvSpPr>
          <p:nvPr>
            <p:ph type="title"/>
          </p:nvPr>
        </p:nvSpPr>
        <p:spPr>
          <a:xfrm>
            <a:off x="569946" y="740702"/>
            <a:ext cx="5441519" cy="9779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21920" tIns="60960" rIns="121920" bIns="60960" rtlCol="0" anchor="b">
            <a:normAutofit/>
          </a:bodyPr>
          <a:lstStyle/>
          <a:p>
            <a:pPr algn="ctr">
              <a:lnSpc>
                <a:spcPct val="90000"/>
              </a:lnSpc>
            </a:pPr>
            <a:r>
              <a:rPr lang="en-US" altLang="zh-CN" sz="4000" dirty="0">
                <a:solidFill>
                  <a:schemeClr val="accent1">
                    <a:lumMod val="75000"/>
                  </a:schemeClr>
                </a:solidFill>
                <a:latin typeface="微软雅黑" panose="020B0503020204020204" pitchFamily="34" charset="-122"/>
                <a:ea typeface="微软雅黑" panose="020B0503020204020204" pitchFamily="34" charset="-122"/>
              </a:rPr>
              <a:t>1 </a:t>
            </a:r>
            <a:r>
              <a:rPr lang="zh-CN" altLang="en-US" sz="4000" dirty="0">
                <a:solidFill>
                  <a:schemeClr val="accent1">
                    <a:lumMod val="75000"/>
                  </a:schemeClr>
                </a:solidFill>
                <a:latin typeface="微软雅黑" panose="020B0503020204020204" pitchFamily="34" charset="-122"/>
                <a:ea typeface="微软雅黑" panose="020B0503020204020204" pitchFamily="34" charset="-122"/>
              </a:rPr>
              <a:t>排序的基本概念</a:t>
            </a:r>
          </a:p>
        </p:txBody>
      </p:sp>
      <p:sp>
        <p:nvSpPr>
          <p:cNvPr id="3" name="矩形 2"/>
          <p:cNvSpPr/>
          <p:nvPr/>
        </p:nvSpPr>
        <p:spPr>
          <a:xfrm>
            <a:off x="-144694" y="1823856"/>
            <a:ext cx="6432715" cy="584775"/>
          </a:xfrm>
          <a:prstGeom prst="rect">
            <a:avLst/>
          </a:prstGeom>
        </p:spPr>
        <p:txBody>
          <a:bodyPr wrap="square">
            <a:spAutoFit/>
          </a:bodyPr>
          <a:lstStyle/>
          <a:p>
            <a:pPr lvl="2">
              <a:spcBef>
                <a:spcPct val="30000"/>
              </a:spcBef>
            </a:pPr>
            <a:r>
              <a:rPr lang="en-US" altLang="zh-CN" sz="3200" dirty="0">
                <a:solidFill>
                  <a:srgbClr val="0070C0"/>
                </a:solidFill>
                <a:latin typeface="微软雅黑" panose="020B0503020204020204" pitchFamily="34" charset="-122"/>
                <a:ea typeface="微软雅黑" panose="020B0503020204020204" pitchFamily="34" charset="-122"/>
              </a:rPr>
              <a:t>(2).</a:t>
            </a:r>
            <a:r>
              <a:rPr lang="zh-CN" altLang="en-US" sz="3200" dirty="0">
                <a:solidFill>
                  <a:srgbClr val="0070C0"/>
                </a:solidFill>
                <a:latin typeface="微软雅黑" panose="020B0503020204020204" pitchFamily="34" charset="-122"/>
                <a:ea typeface="微软雅黑" panose="020B0503020204020204" pitchFamily="34" charset="-122"/>
              </a:rPr>
              <a:t>稳定排序和不稳定排序</a:t>
            </a:r>
          </a:p>
        </p:txBody>
      </p:sp>
    </p:spTree>
    <p:extLst>
      <p:ext uri="{BB962C8B-B14F-4D97-AF65-F5344CB8AC3E}">
        <p14:creationId xmlns:p14="http://schemas.microsoft.com/office/powerpoint/2010/main" val="2060587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9635">
                                            <p:txEl>
                                              <p:pRg st="0" end="0"/>
                                            </p:txEl>
                                          </p:spTgt>
                                        </p:tgtEl>
                                        <p:attrNameLst>
                                          <p:attrName>style.visibility</p:attrName>
                                        </p:attrNameLst>
                                      </p:cBhvr>
                                      <p:to>
                                        <p:strVal val="visible"/>
                                      </p:to>
                                    </p:set>
                                    <p:animEffect transition="in" filter="wipe(left)">
                                      <p:cBhvr>
                                        <p:cTn id="14" dur="500"/>
                                        <p:tgtEl>
                                          <p:spTgt spid="69635">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69635">
                                            <p:txEl>
                                              <p:pRg st="1" end="1"/>
                                            </p:txEl>
                                          </p:spTgt>
                                        </p:tgtEl>
                                        <p:attrNameLst>
                                          <p:attrName>style.visibility</p:attrName>
                                        </p:attrNameLst>
                                      </p:cBhvr>
                                      <p:to>
                                        <p:strVal val="visible"/>
                                      </p:to>
                                    </p:set>
                                    <p:animEffect transition="in" filter="wipe(left)">
                                      <p:cBhvr>
                                        <p:cTn id="19" dur="500"/>
                                        <p:tgtEl>
                                          <p:spTgt spid="69635">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69635">
                                            <p:txEl>
                                              <p:pRg st="2" end="2"/>
                                            </p:txEl>
                                          </p:spTgt>
                                        </p:tgtEl>
                                        <p:attrNameLst>
                                          <p:attrName>style.visibility</p:attrName>
                                        </p:attrNameLst>
                                      </p:cBhvr>
                                      <p:to>
                                        <p:strVal val="visible"/>
                                      </p:to>
                                    </p:set>
                                    <p:animEffect transition="in" filter="wipe(left)">
                                      <p:cBhvr>
                                        <p:cTn id="24" dur="500"/>
                                        <p:tgtEl>
                                          <p:spTgt spid="696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6" name="灯片编号占位符 3"/>
          <p:cNvSpPr>
            <a:spLocks noGrp="1"/>
          </p:cNvSpPr>
          <p:nvPr>
            <p:ph type="sldNum" sz="quarter" idx="12"/>
          </p:nvPr>
        </p:nvSpPr>
        <p:spPr>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CB848C15-F9C2-4624-8AF0-502B8AB84E7C}" type="slidenum">
              <a:rPr lang="en-US" altLang="zh-CN">
                <a:solidFill>
                  <a:prstClr val="black"/>
                </a:solidFill>
              </a:rPr>
              <a:pPr eaLnBrk="1" hangingPunct="1"/>
              <a:t>222</a:t>
            </a:fld>
            <a:endParaRPr lang="en-US" altLang="zh-CN">
              <a:solidFill>
                <a:prstClr val="black"/>
              </a:solidFill>
            </a:endParaRPr>
          </a:p>
        </p:txBody>
      </p:sp>
      <p:sp>
        <p:nvSpPr>
          <p:cNvPr id="70658" name="Text Box 2"/>
          <p:cNvSpPr txBox="1">
            <a:spLocks noChangeArrowheads="1"/>
          </p:cNvSpPr>
          <p:nvPr/>
        </p:nvSpPr>
        <p:spPr bwMode="auto">
          <a:xfrm>
            <a:off x="719403" y="1301362"/>
            <a:ext cx="5664629" cy="666786"/>
          </a:xfrm>
          <a:prstGeom prst="rect">
            <a:avLst/>
          </a:prstGeom>
          <a:extLst/>
        </p:spPr>
        <p:txBody>
          <a:bodyPr wrap="square">
            <a:spAutoFit/>
          </a:bodyPr>
          <a:lstStyle>
            <a:defPPr>
              <a:defRPr lang="zh-CN"/>
            </a:defPPr>
            <a:lvl3pPr lvl="2">
              <a:spcBef>
                <a:spcPct val="30000"/>
              </a:spcBef>
              <a:defRPr sz="2400">
                <a:solidFill>
                  <a:srgbClr val="0070C0"/>
                </a:solidFill>
                <a:latin typeface="微软雅黑" panose="020B0503020204020204" pitchFamily="34" charset="-122"/>
                <a:ea typeface="微软雅黑" panose="020B0503020204020204" pitchFamily="34" charset="-122"/>
              </a:defRPr>
            </a:lvl3pPr>
          </a:lstStyle>
          <a:p>
            <a:r>
              <a:rPr lang="en-US" altLang="zh-CN" sz="3733" dirty="0">
                <a:solidFill>
                  <a:srgbClr val="0070C0"/>
                </a:solidFill>
                <a:latin typeface="微软雅黑" panose="020B0503020204020204" pitchFamily="34" charset="-122"/>
                <a:ea typeface="微软雅黑" panose="020B0503020204020204" pitchFamily="34" charset="-122"/>
              </a:rPr>
              <a:t>(3). </a:t>
            </a:r>
            <a:r>
              <a:rPr lang="zh-CN" altLang="en-US" sz="3733" dirty="0">
                <a:solidFill>
                  <a:srgbClr val="0070C0"/>
                </a:solidFill>
                <a:latin typeface="微软雅黑" panose="020B0503020204020204" pitchFamily="34" charset="-122"/>
                <a:ea typeface="微软雅黑" panose="020B0503020204020204" pitchFamily="34" charset="-122"/>
              </a:rPr>
              <a:t>内部排序和外部排序</a:t>
            </a:r>
          </a:p>
        </p:txBody>
      </p:sp>
      <p:sp>
        <p:nvSpPr>
          <p:cNvPr id="70659" name="Text Box 3"/>
          <p:cNvSpPr txBox="1">
            <a:spLocks noChangeArrowheads="1"/>
          </p:cNvSpPr>
          <p:nvPr/>
        </p:nvSpPr>
        <p:spPr bwMode="auto">
          <a:xfrm>
            <a:off x="719403" y="2180862"/>
            <a:ext cx="1086299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lnSpc>
                <a:spcPct val="125000"/>
              </a:lnSpc>
            </a:pPr>
            <a:r>
              <a:rPr kumimoji="1" lang="zh-CN" altLang="en-US" sz="3200" dirty="0">
                <a:solidFill>
                  <a:prstClr val="black"/>
                </a:solidFill>
                <a:latin typeface="微软雅黑" panose="020B0503020204020204" pitchFamily="34" charset="-122"/>
                <a:ea typeface="微软雅黑" panose="020B0503020204020204" pitchFamily="34" charset="-122"/>
              </a:rPr>
              <a:t>若整个排序过程</a:t>
            </a:r>
            <a:r>
              <a:rPr kumimoji="1" lang="zh-CN" altLang="en-US" sz="3200" dirty="0">
                <a:solidFill>
                  <a:srgbClr val="0070C0"/>
                </a:solidFill>
                <a:latin typeface="微软雅黑" panose="020B0503020204020204" pitchFamily="34" charset="-122"/>
                <a:ea typeface="微软雅黑" panose="020B0503020204020204" pitchFamily="34" charset="-122"/>
              </a:rPr>
              <a:t>不需要访问外存</a:t>
            </a:r>
            <a:r>
              <a:rPr kumimoji="1" lang="zh-CN" altLang="en-US" sz="3200" dirty="0">
                <a:solidFill>
                  <a:prstClr val="black"/>
                </a:solidFill>
                <a:latin typeface="微软雅黑" panose="020B0503020204020204" pitchFamily="34" charset="-122"/>
                <a:ea typeface="微软雅黑" panose="020B0503020204020204" pitchFamily="34" charset="-122"/>
              </a:rPr>
              <a:t>便能完成，则称此类排序问题为</a:t>
            </a:r>
            <a:r>
              <a:rPr kumimoji="1" lang="zh-CN" altLang="en-US" sz="3200" dirty="0">
                <a:solidFill>
                  <a:srgbClr val="0070C0"/>
                </a:solidFill>
                <a:latin typeface="微软雅黑" panose="020B0503020204020204" pitchFamily="34" charset="-122"/>
                <a:ea typeface="微软雅黑" panose="020B0503020204020204" pitchFamily="34" charset="-122"/>
              </a:rPr>
              <a:t>内部排序；  </a:t>
            </a:r>
            <a:r>
              <a:rPr kumimoji="1" lang="zh-CN" altLang="en-US" sz="3200" dirty="0">
                <a:solidFill>
                  <a:prstClr val="black"/>
                </a:solidFill>
                <a:latin typeface="微软雅黑" panose="020B0503020204020204" pitchFamily="34" charset="-122"/>
                <a:ea typeface="微软雅黑" panose="020B0503020204020204" pitchFamily="34" charset="-122"/>
              </a:rPr>
              <a:t>　 　</a:t>
            </a:r>
          </a:p>
        </p:txBody>
      </p:sp>
      <p:sp>
        <p:nvSpPr>
          <p:cNvPr id="70660" name="Text Box 4"/>
          <p:cNvSpPr txBox="1">
            <a:spLocks noChangeArrowheads="1"/>
          </p:cNvSpPr>
          <p:nvPr/>
        </p:nvSpPr>
        <p:spPr bwMode="auto">
          <a:xfrm>
            <a:off x="719403" y="3898827"/>
            <a:ext cx="10562167" cy="14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lnSpc>
                <a:spcPct val="140000"/>
              </a:lnSpc>
            </a:pPr>
            <a:r>
              <a:rPr kumimoji="1" lang="zh-CN" altLang="en-US" sz="3200" dirty="0">
                <a:solidFill>
                  <a:prstClr val="black"/>
                </a:solidFill>
                <a:latin typeface="微软雅黑" panose="020B0503020204020204" pitchFamily="34" charset="-122"/>
                <a:ea typeface="微软雅黑" panose="020B0503020204020204" pitchFamily="34" charset="-122"/>
              </a:rPr>
              <a:t>反之，若参加排序的记录数量很大，整个序列的排序过程</a:t>
            </a:r>
            <a:r>
              <a:rPr kumimoji="1" lang="zh-CN" altLang="en-US" sz="3200" dirty="0">
                <a:solidFill>
                  <a:srgbClr val="0070C0"/>
                </a:solidFill>
                <a:latin typeface="微软雅黑" panose="020B0503020204020204" pitchFamily="34" charset="-122"/>
                <a:ea typeface="微软雅黑" panose="020B0503020204020204" pitchFamily="34" charset="-122"/>
              </a:rPr>
              <a:t>不可能在内存中 完成</a:t>
            </a:r>
            <a:r>
              <a:rPr kumimoji="1" lang="zh-CN" altLang="en-US" sz="3200" dirty="0">
                <a:solidFill>
                  <a:prstClr val="black"/>
                </a:solidFill>
                <a:latin typeface="微软雅黑" panose="020B0503020204020204" pitchFamily="34" charset="-122"/>
                <a:ea typeface="微软雅黑" panose="020B0503020204020204" pitchFamily="34" charset="-122"/>
              </a:rPr>
              <a:t>，则称此类排序问题为</a:t>
            </a:r>
            <a:r>
              <a:rPr kumimoji="1" lang="zh-CN" altLang="en-US" sz="3200" dirty="0">
                <a:solidFill>
                  <a:srgbClr val="0070C0"/>
                </a:solidFill>
                <a:latin typeface="微软雅黑" panose="020B0503020204020204" pitchFamily="34" charset="-122"/>
                <a:ea typeface="微软雅黑" panose="020B0503020204020204" pitchFamily="34" charset="-122"/>
              </a:rPr>
              <a:t>外部排序</a:t>
            </a:r>
            <a:r>
              <a:rPr kumimoji="1" lang="zh-CN" altLang="en-US" sz="3200" dirty="0">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0911703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0658"/>
                                        </p:tgtEl>
                                        <p:attrNameLst>
                                          <p:attrName>style.visibility</p:attrName>
                                        </p:attrNameLst>
                                      </p:cBhvr>
                                      <p:to>
                                        <p:strVal val="visible"/>
                                      </p:to>
                                    </p:set>
                                    <p:anim calcmode="lin" valueType="num">
                                      <p:cBhvr additive="base">
                                        <p:cTn id="7" dur="500" fill="hold"/>
                                        <p:tgtEl>
                                          <p:spTgt spid="70658"/>
                                        </p:tgtEl>
                                        <p:attrNameLst>
                                          <p:attrName>ppt_x</p:attrName>
                                        </p:attrNameLst>
                                      </p:cBhvr>
                                      <p:tavLst>
                                        <p:tav tm="0">
                                          <p:val>
                                            <p:strVal val="#ppt_x"/>
                                          </p:val>
                                        </p:tav>
                                        <p:tav tm="100000">
                                          <p:val>
                                            <p:strVal val="#ppt_x"/>
                                          </p:val>
                                        </p:tav>
                                      </p:tavLst>
                                    </p:anim>
                                    <p:anim calcmode="lin" valueType="num">
                                      <p:cBhvr additive="base">
                                        <p:cTn id="8" dur="500" fill="hold"/>
                                        <p:tgtEl>
                                          <p:spTgt spid="7065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70659"/>
                                        </p:tgtEl>
                                        <p:attrNameLst>
                                          <p:attrName>style.visibility</p:attrName>
                                        </p:attrNameLst>
                                      </p:cBhvr>
                                      <p:to>
                                        <p:strVal val="visible"/>
                                      </p:to>
                                    </p:set>
                                    <p:animEffect transition="in" filter="strips(downRight)">
                                      <p:cBhvr>
                                        <p:cTn id="13" dur="500"/>
                                        <p:tgtEl>
                                          <p:spTgt spid="7065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9" fill="hold" grpId="0" nodeType="clickEffect">
                                  <p:stCondLst>
                                    <p:cond delay="0"/>
                                  </p:stCondLst>
                                  <p:childTnLst>
                                    <p:set>
                                      <p:cBhvr>
                                        <p:cTn id="17" dur="1" fill="hold">
                                          <p:stCondLst>
                                            <p:cond delay="0"/>
                                          </p:stCondLst>
                                        </p:cTn>
                                        <p:tgtEl>
                                          <p:spTgt spid="70660"/>
                                        </p:tgtEl>
                                        <p:attrNameLst>
                                          <p:attrName>style.visibility</p:attrName>
                                        </p:attrNameLst>
                                      </p:cBhvr>
                                      <p:to>
                                        <p:strVal val="visible"/>
                                      </p:to>
                                    </p:set>
                                    <p:animEffect transition="in" filter="strips(upLeft)">
                                      <p:cBhvr>
                                        <p:cTn id="18" dur="5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autoUpdateAnimBg="0"/>
      <p:bldP spid="70659" grpId="0" autoUpdateAnimBg="0"/>
      <p:bldP spid="70660" grpId="0" autoUpdateAnimBg="0"/>
    </p:bld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20" name="灯片编号占位符 3"/>
          <p:cNvSpPr>
            <a:spLocks noGrp="1"/>
          </p:cNvSpPr>
          <p:nvPr>
            <p:ph type="sldNum" sz="quarter" idx="12"/>
          </p:nvPr>
        </p:nvSpPr>
        <p:spPr>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DD8A43AA-DA15-44F4-851C-6FD1E3A2E773}" type="slidenum">
              <a:rPr lang="en-US" altLang="zh-CN">
                <a:solidFill>
                  <a:prstClr val="black"/>
                </a:solidFill>
              </a:rPr>
              <a:pPr eaLnBrk="1" hangingPunct="1"/>
              <a:t>223</a:t>
            </a:fld>
            <a:endParaRPr lang="en-US" altLang="zh-CN">
              <a:solidFill>
                <a:prstClr val="black"/>
              </a:solidFill>
            </a:endParaRPr>
          </a:p>
        </p:txBody>
      </p:sp>
      <p:sp>
        <p:nvSpPr>
          <p:cNvPr id="71682" name="Text Box 2"/>
          <p:cNvSpPr txBox="1">
            <a:spLocks noChangeArrowheads="1"/>
          </p:cNvSpPr>
          <p:nvPr/>
        </p:nvSpPr>
        <p:spPr bwMode="auto">
          <a:xfrm>
            <a:off x="1103445" y="963114"/>
            <a:ext cx="4728368" cy="666786"/>
          </a:xfrm>
          <a:prstGeom prst="rect">
            <a:avLst/>
          </a:prstGeom>
          <a:extLst/>
        </p:spPr>
        <p:txBody>
          <a:bodyPr wrap="square">
            <a:spAutoFit/>
          </a:bodyPr>
          <a:lstStyle>
            <a:defPPr>
              <a:defRPr lang="zh-CN"/>
            </a:defPPr>
            <a:lvl1pPr>
              <a:defRPr sz="2800">
                <a:solidFill>
                  <a:srgbClr val="0070C0"/>
                </a:solidFill>
                <a:latin typeface="微软雅黑" panose="020B0503020204020204" pitchFamily="34" charset="-122"/>
                <a:ea typeface="微软雅黑" panose="020B0503020204020204" pitchFamily="34" charset="-122"/>
              </a:defRPr>
            </a:lvl1pPr>
            <a:lvl3pPr lvl="2">
              <a:spcBef>
                <a:spcPct val="30000"/>
              </a:spcBef>
              <a:defRPr sz="2400">
                <a:solidFill>
                  <a:srgbClr val="0070C0"/>
                </a:solidFill>
                <a:latin typeface="微软雅黑" panose="020B0503020204020204" pitchFamily="34" charset="-122"/>
                <a:ea typeface="微软雅黑" panose="020B0503020204020204" pitchFamily="34" charset="-122"/>
              </a:defRPr>
            </a:lvl3pPr>
          </a:lstStyle>
          <a:p>
            <a:r>
              <a:rPr lang="en-US" altLang="zh-CN" sz="3733"/>
              <a:t>(4). </a:t>
            </a:r>
            <a:r>
              <a:rPr lang="zh-CN" altLang="en-US" sz="3733" dirty="0"/>
              <a:t>内部排序的方法</a:t>
            </a:r>
          </a:p>
        </p:txBody>
      </p:sp>
      <p:sp>
        <p:nvSpPr>
          <p:cNvPr id="71683" name="Text Box 3"/>
          <p:cNvSpPr txBox="1">
            <a:spLocks noChangeArrowheads="1"/>
          </p:cNvSpPr>
          <p:nvPr/>
        </p:nvSpPr>
        <p:spPr bwMode="auto">
          <a:xfrm>
            <a:off x="1103445" y="1902213"/>
            <a:ext cx="10177131" cy="656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lnSpc>
                <a:spcPct val="125000"/>
              </a:lnSpc>
            </a:pPr>
            <a:r>
              <a:rPr kumimoji="1" lang="zh-CN" altLang="en-US" sz="2933" dirty="0">
                <a:solidFill>
                  <a:prstClr val="black"/>
                </a:solidFill>
                <a:latin typeface="微软雅黑" panose="020B0503020204020204" pitchFamily="34" charset="-122"/>
                <a:ea typeface="微软雅黑" panose="020B0503020204020204" pitchFamily="34" charset="-122"/>
              </a:rPr>
              <a:t>内部排序的过程是一个</a:t>
            </a:r>
            <a:r>
              <a:rPr kumimoji="1" lang="zh-CN" altLang="en-US" sz="2933" dirty="0">
                <a:solidFill>
                  <a:srgbClr val="0070C0"/>
                </a:solidFill>
                <a:latin typeface="微软雅黑" panose="020B0503020204020204" pitchFamily="34" charset="-122"/>
                <a:ea typeface="微软雅黑" panose="020B0503020204020204" pitchFamily="34" charset="-122"/>
              </a:rPr>
              <a:t>逐步扩大</a:t>
            </a:r>
            <a:r>
              <a:rPr kumimoji="1" lang="zh-CN" altLang="en-US" sz="2933" dirty="0">
                <a:solidFill>
                  <a:prstClr val="black"/>
                </a:solidFill>
                <a:latin typeface="微软雅黑" panose="020B0503020204020204" pitchFamily="34" charset="-122"/>
                <a:ea typeface="微软雅黑" panose="020B0503020204020204" pitchFamily="34" charset="-122"/>
              </a:rPr>
              <a:t>记录的</a:t>
            </a:r>
            <a:r>
              <a:rPr kumimoji="1" lang="zh-CN" altLang="en-US" sz="2933" dirty="0">
                <a:solidFill>
                  <a:srgbClr val="0070C0"/>
                </a:solidFill>
                <a:latin typeface="微软雅黑" panose="020B0503020204020204" pitchFamily="34" charset="-122"/>
                <a:ea typeface="微软雅黑" panose="020B0503020204020204" pitchFamily="34" charset="-122"/>
              </a:rPr>
              <a:t>有序序列长度</a:t>
            </a:r>
            <a:r>
              <a:rPr kumimoji="1" lang="zh-CN" altLang="en-US" sz="2933" dirty="0">
                <a:solidFill>
                  <a:prstClr val="black"/>
                </a:solidFill>
                <a:latin typeface="微软雅黑" panose="020B0503020204020204" pitchFamily="34" charset="-122"/>
                <a:ea typeface="微软雅黑" panose="020B0503020204020204" pitchFamily="34" charset="-122"/>
              </a:rPr>
              <a:t>的过程。</a:t>
            </a:r>
          </a:p>
        </p:txBody>
      </p:sp>
      <p:sp>
        <p:nvSpPr>
          <p:cNvPr id="71684" name="Text Box 4"/>
          <p:cNvSpPr txBox="1">
            <a:spLocks noChangeArrowheads="1"/>
          </p:cNvSpPr>
          <p:nvPr/>
        </p:nvSpPr>
        <p:spPr bwMode="auto">
          <a:xfrm>
            <a:off x="7167131" y="4341292"/>
            <a:ext cx="2925176" cy="54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933" dirty="0">
                <a:solidFill>
                  <a:prstClr val="black"/>
                </a:solidFill>
                <a:latin typeface="微软雅黑" panose="020B0503020204020204" pitchFamily="34" charset="-122"/>
                <a:ea typeface="微软雅黑" panose="020B0503020204020204" pitchFamily="34" charset="-122"/>
              </a:rPr>
              <a:t>经过一趟排序</a:t>
            </a:r>
          </a:p>
        </p:txBody>
      </p:sp>
      <p:sp>
        <p:nvSpPr>
          <p:cNvPr id="71685" name="Rectangle 5" descr="60%"/>
          <p:cNvSpPr>
            <a:spLocks noChangeArrowheads="1"/>
          </p:cNvSpPr>
          <p:nvPr/>
        </p:nvSpPr>
        <p:spPr bwMode="auto">
          <a:xfrm>
            <a:off x="1881009" y="3140968"/>
            <a:ext cx="2987913" cy="825328"/>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a:r>
              <a:rPr kumimoji="1" lang="zh-CN" altLang="en-US" sz="3733">
                <a:solidFill>
                  <a:prstClr val="white"/>
                </a:solidFill>
                <a:latin typeface="微软雅黑" panose="020B0503020204020204" pitchFamily="34" charset="-122"/>
                <a:ea typeface="微软雅黑" panose="020B0503020204020204" pitchFamily="34" charset="-122"/>
              </a:rPr>
              <a:t>有序序列区</a:t>
            </a:r>
          </a:p>
        </p:txBody>
      </p:sp>
      <p:sp>
        <p:nvSpPr>
          <p:cNvPr id="71686" name="Rectangle 6" descr="棚架"/>
          <p:cNvSpPr>
            <a:spLocks noChangeArrowheads="1"/>
          </p:cNvSpPr>
          <p:nvPr/>
        </p:nvSpPr>
        <p:spPr bwMode="auto">
          <a:xfrm>
            <a:off x="4847861" y="3140968"/>
            <a:ext cx="4798771" cy="825328"/>
          </a:xfrm>
          <a:prstGeom prst="rect">
            <a:avLst/>
          </a:prstGeom>
          <a:solidFill>
            <a:srgbClr val="92D05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a:r>
              <a:rPr kumimoji="1" lang="zh-CN" altLang="en-US" sz="3733">
                <a:solidFill>
                  <a:prstClr val="black"/>
                </a:solidFill>
                <a:latin typeface="微软雅黑" panose="020B0503020204020204" pitchFamily="34" charset="-122"/>
                <a:ea typeface="微软雅黑" panose="020B0503020204020204" pitchFamily="34" charset="-122"/>
              </a:rPr>
              <a:t>无 序 序 列 区</a:t>
            </a:r>
            <a:endParaRPr kumimoji="1" lang="zh-CN" altLang="en-US" sz="4800">
              <a:solidFill>
                <a:prstClr val="black"/>
              </a:solidFill>
              <a:latin typeface="微软雅黑" panose="020B0503020204020204" pitchFamily="34" charset="-122"/>
              <a:ea typeface="微软雅黑" panose="020B0503020204020204" pitchFamily="34" charset="-122"/>
            </a:endParaRPr>
          </a:p>
        </p:txBody>
      </p:sp>
      <p:sp>
        <p:nvSpPr>
          <p:cNvPr id="71687" name="Rectangle 7" descr="60%"/>
          <p:cNvSpPr>
            <a:spLocks noChangeArrowheads="1"/>
          </p:cNvSpPr>
          <p:nvPr/>
        </p:nvSpPr>
        <p:spPr bwMode="auto">
          <a:xfrm>
            <a:off x="1982608" y="5274568"/>
            <a:ext cx="3531171" cy="825328"/>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a:r>
              <a:rPr kumimoji="1" lang="zh-CN" altLang="en-US" sz="3733">
                <a:solidFill>
                  <a:prstClr val="white"/>
                </a:solidFill>
                <a:latin typeface="微软雅黑" panose="020B0503020204020204" pitchFamily="34" charset="-122"/>
                <a:ea typeface="微软雅黑" panose="020B0503020204020204" pitchFamily="34" charset="-122"/>
              </a:rPr>
              <a:t>有序序列区</a:t>
            </a:r>
          </a:p>
        </p:txBody>
      </p:sp>
      <p:sp>
        <p:nvSpPr>
          <p:cNvPr id="71688" name="Rectangle 8" descr="棚架"/>
          <p:cNvSpPr>
            <a:spLocks noChangeArrowheads="1"/>
          </p:cNvSpPr>
          <p:nvPr/>
        </p:nvSpPr>
        <p:spPr bwMode="auto">
          <a:xfrm>
            <a:off x="5513779" y="5274568"/>
            <a:ext cx="4164971" cy="825328"/>
          </a:xfrm>
          <a:prstGeom prst="rect">
            <a:avLst/>
          </a:prstGeom>
          <a:solidFill>
            <a:srgbClr val="92D05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a:r>
              <a:rPr kumimoji="1" lang="zh-CN" altLang="en-US" sz="3733">
                <a:solidFill>
                  <a:prstClr val="black"/>
                </a:solidFill>
                <a:latin typeface="微软雅黑" panose="020B0503020204020204" pitchFamily="34" charset="-122"/>
                <a:ea typeface="微软雅黑" panose="020B0503020204020204" pitchFamily="34" charset="-122"/>
              </a:rPr>
              <a:t>无 序 序 列 区</a:t>
            </a:r>
            <a:endParaRPr kumimoji="1" lang="zh-CN" altLang="en-US" sz="4800">
              <a:solidFill>
                <a:prstClr val="black"/>
              </a:solidFill>
              <a:latin typeface="微软雅黑" panose="020B0503020204020204" pitchFamily="34" charset="-122"/>
              <a:ea typeface="微软雅黑" panose="020B0503020204020204" pitchFamily="34" charset="-122"/>
            </a:endParaRPr>
          </a:p>
        </p:txBody>
      </p:sp>
      <p:sp>
        <p:nvSpPr>
          <p:cNvPr id="71689" name="AutoShape 9"/>
          <p:cNvSpPr>
            <a:spLocks noChangeArrowheads="1"/>
          </p:cNvSpPr>
          <p:nvPr/>
        </p:nvSpPr>
        <p:spPr bwMode="auto">
          <a:xfrm>
            <a:off x="6473461" y="4207768"/>
            <a:ext cx="633800" cy="900357"/>
          </a:xfrm>
          <a:prstGeom prst="downArrow">
            <a:avLst>
              <a:gd name="adj1" fmla="val 50000"/>
              <a:gd name="adj2" fmla="val 42857"/>
            </a:avLst>
          </a:prstGeom>
          <a:solidFill>
            <a:schemeClr val="accent5">
              <a:lumMod val="7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eaVert" wrap="none" anchor="ctr"/>
          <a:lstStyle/>
          <a:p>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71690" name="Line 10"/>
          <p:cNvSpPr>
            <a:spLocks noChangeShapeType="1"/>
          </p:cNvSpPr>
          <p:nvPr/>
        </p:nvSpPr>
        <p:spPr bwMode="auto">
          <a:xfrm>
            <a:off x="5233808" y="3979168"/>
            <a:ext cx="0" cy="1275507"/>
          </a:xfrm>
          <a:prstGeom prst="line">
            <a:avLst/>
          </a:prstGeom>
          <a:noFill/>
          <a:ln w="9525"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71691" name="Line 11"/>
          <p:cNvSpPr>
            <a:spLocks noChangeShapeType="1"/>
          </p:cNvSpPr>
          <p:nvPr/>
        </p:nvSpPr>
        <p:spPr bwMode="auto">
          <a:xfrm>
            <a:off x="5945008" y="3979168"/>
            <a:ext cx="0" cy="1275507"/>
          </a:xfrm>
          <a:prstGeom prst="line">
            <a:avLst/>
          </a:prstGeom>
          <a:noFill/>
          <a:ln w="9525"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86353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1682"/>
                                        </p:tgtEl>
                                        <p:attrNameLst>
                                          <p:attrName>style.visibility</p:attrName>
                                        </p:attrNameLst>
                                      </p:cBhvr>
                                      <p:to>
                                        <p:strVal val="visible"/>
                                      </p:to>
                                    </p:set>
                                    <p:anim calcmode="lin" valueType="num">
                                      <p:cBhvr additive="base">
                                        <p:cTn id="7" dur="500" fill="hold"/>
                                        <p:tgtEl>
                                          <p:spTgt spid="71682"/>
                                        </p:tgtEl>
                                        <p:attrNameLst>
                                          <p:attrName>ppt_x</p:attrName>
                                        </p:attrNameLst>
                                      </p:cBhvr>
                                      <p:tavLst>
                                        <p:tav tm="0">
                                          <p:val>
                                            <p:strVal val="#ppt_x"/>
                                          </p:val>
                                        </p:tav>
                                        <p:tav tm="100000">
                                          <p:val>
                                            <p:strVal val="#ppt_x"/>
                                          </p:val>
                                        </p:tav>
                                      </p:tavLst>
                                    </p:anim>
                                    <p:anim calcmode="lin" valueType="num">
                                      <p:cBhvr additive="base">
                                        <p:cTn id="8" dur="500" fill="hold"/>
                                        <p:tgtEl>
                                          <p:spTgt spid="7168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71683"/>
                                        </p:tgtEl>
                                        <p:attrNameLst>
                                          <p:attrName>style.visibility</p:attrName>
                                        </p:attrNameLst>
                                      </p:cBhvr>
                                      <p:to>
                                        <p:strVal val="visible"/>
                                      </p:to>
                                    </p:set>
                                    <p:animEffect transition="in" filter="strips(downRight)">
                                      <p:cBhvr>
                                        <p:cTn id="13" dur="500"/>
                                        <p:tgtEl>
                                          <p:spTgt spid="7168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1685"/>
                                        </p:tgtEl>
                                        <p:attrNameLst>
                                          <p:attrName>style.visibility</p:attrName>
                                        </p:attrNameLst>
                                      </p:cBhvr>
                                      <p:to>
                                        <p:strVal val="visible"/>
                                      </p:to>
                                    </p:set>
                                    <p:animEffect transition="in" filter="wipe(left)">
                                      <p:cBhvr>
                                        <p:cTn id="18" dur="500"/>
                                        <p:tgtEl>
                                          <p:spTgt spid="71685"/>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71686"/>
                                        </p:tgtEl>
                                        <p:attrNameLst>
                                          <p:attrName>style.visibility</p:attrName>
                                        </p:attrNameLst>
                                      </p:cBhvr>
                                      <p:to>
                                        <p:strVal val="visible"/>
                                      </p:to>
                                    </p:set>
                                    <p:animEffect transition="in" filter="wipe(left)">
                                      <p:cBhvr>
                                        <p:cTn id="22" dur="500"/>
                                        <p:tgtEl>
                                          <p:spTgt spid="71686"/>
                                        </p:tgtEl>
                                      </p:cBhvr>
                                    </p:animEffect>
                                  </p:childTnLst>
                                </p:cTn>
                              </p:par>
                            </p:childTnLst>
                          </p:cTn>
                        </p:par>
                      </p:childTnLst>
                    </p:cTn>
                  </p:par>
                  <p:par>
                    <p:cTn id="23" fill="hold">
                      <p:stCondLst>
                        <p:cond delay="indefinite"/>
                      </p:stCondLst>
                      <p:childTnLst>
                        <p:par>
                          <p:cTn id="24" fill="hold" nodeType="after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1684"/>
                                        </p:tgtEl>
                                        <p:attrNameLst>
                                          <p:attrName>style.visibility</p:attrName>
                                        </p:attrNameLst>
                                      </p:cBhvr>
                                      <p:to>
                                        <p:strVal val="visible"/>
                                      </p:to>
                                    </p:set>
                                    <p:animEffect transition="in" filter="wipe(up)">
                                      <p:cBhvr>
                                        <p:cTn id="27" dur="500"/>
                                        <p:tgtEl>
                                          <p:spTgt spid="71684"/>
                                        </p:tgtEl>
                                      </p:cBhvr>
                                    </p:animEffect>
                                  </p:childTnLst>
                                </p:cTn>
                              </p:par>
                            </p:childTnLst>
                          </p:cTn>
                        </p:par>
                        <p:par>
                          <p:cTn id="28" fill="hold">
                            <p:stCondLst>
                              <p:cond delay="500"/>
                            </p:stCondLst>
                            <p:childTnLst>
                              <p:par>
                                <p:cTn id="29" presetID="17" presetClass="entr" presetSubtype="1" fill="hold" grpId="0" nodeType="afterEffect">
                                  <p:stCondLst>
                                    <p:cond delay="0"/>
                                  </p:stCondLst>
                                  <p:childTnLst>
                                    <p:set>
                                      <p:cBhvr>
                                        <p:cTn id="30" dur="1" fill="hold">
                                          <p:stCondLst>
                                            <p:cond delay="0"/>
                                          </p:stCondLst>
                                        </p:cTn>
                                        <p:tgtEl>
                                          <p:spTgt spid="71689"/>
                                        </p:tgtEl>
                                        <p:attrNameLst>
                                          <p:attrName>style.visibility</p:attrName>
                                        </p:attrNameLst>
                                      </p:cBhvr>
                                      <p:to>
                                        <p:strVal val="visible"/>
                                      </p:to>
                                    </p:set>
                                    <p:anim calcmode="lin" valueType="num">
                                      <p:cBhvr>
                                        <p:cTn id="31" dur="500" fill="hold"/>
                                        <p:tgtEl>
                                          <p:spTgt spid="71689"/>
                                        </p:tgtEl>
                                        <p:attrNameLst>
                                          <p:attrName>ppt_x</p:attrName>
                                        </p:attrNameLst>
                                      </p:cBhvr>
                                      <p:tavLst>
                                        <p:tav tm="0">
                                          <p:val>
                                            <p:strVal val="#ppt_x"/>
                                          </p:val>
                                        </p:tav>
                                        <p:tav tm="100000">
                                          <p:val>
                                            <p:strVal val="#ppt_x"/>
                                          </p:val>
                                        </p:tav>
                                      </p:tavLst>
                                    </p:anim>
                                    <p:anim calcmode="lin" valueType="num">
                                      <p:cBhvr>
                                        <p:cTn id="32" dur="500" fill="hold"/>
                                        <p:tgtEl>
                                          <p:spTgt spid="71689"/>
                                        </p:tgtEl>
                                        <p:attrNameLst>
                                          <p:attrName>ppt_y</p:attrName>
                                        </p:attrNameLst>
                                      </p:cBhvr>
                                      <p:tavLst>
                                        <p:tav tm="0">
                                          <p:val>
                                            <p:strVal val="#ppt_y-#ppt_h/2"/>
                                          </p:val>
                                        </p:tav>
                                        <p:tav tm="100000">
                                          <p:val>
                                            <p:strVal val="#ppt_y"/>
                                          </p:val>
                                        </p:tav>
                                      </p:tavLst>
                                    </p:anim>
                                    <p:anim calcmode="lin" valueType="num">
                                      <p:cBhvr>
                                        <p:cTn id="33" dur="500" fill="hold"/>
                                        <p:tgtEl>
                                          <p:spTgt spid="71689"/>
                                        </p:tgtEl>
                                        <p:attrNameLst>
                                          <p:attrName>ppt_w</p:attrName>
                                        </p:attrNameLst>
                                      </p:cBhvr>
                                      <p:tavLst>
                                        <p:tav tm="0">
                                          <p:val>
                                            <p:strVal val="#ppt_w"/>
                                          </p:val>
                                        </p:tav>
                                        <p:tav tm="100000">
                                          <p:val>
                                            <p:strVal val="#ppt_w"/>
                                          </p:val>
                                        </p:tav>
                                      </p:tavLst>
                                    </p:anim>
                                    <p:anim calcmode="lin" valueType="num">
                                      <p:cBhvr>
                                        <p:cTn id="34" dur="500" fill="hold"/>
                                        <p:tgtEl>
                                          <p:spTgt spid="71689"/>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1687"/>
                                        </p:tgtEl>
                                        <p:attrNameLst>
                                          <p:attrName>style.visibility</p:attrName>
                                        </p:attrNameLst>
                                      </p:cBhvr>
                                      <p:to>
                                        <p:strVal val="visible"/>
                                      </p:to>
                                    </p:set>
                                    <p:animEffect transition="in" filter="wipe(left)">
                                      <p:cBhvr>
                                        <p:cTn id="39" dur="500"/>
                                        <p:tgtEl>
                                          <p:spTgt spid="71687"/>
                                        </p:tgtEl>
                                      </p:cBhvr>
                                    </p:animEffect>
                                  </p:childTnLst>
                                </p:cTn>
                              </p:par>
                            </p:childTnLst>
                          </p:cTn>
                        </p:par>
                        <p:par>
                          <p:cTn id="40" fill="hold" nodeType="afterGroup">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1688"/>
                                        </p:tgtEl>
                                        <p:attrNameLst>
                                          <p:attrName>style.visibility</p:attrName>
                                        </p:attrNameLst>
                                      </p:cBhvr>
                                      <p:to>
                                        <p:strVal val="visible"/>
                                      </p:to>
                                    </p:set>
                                    <p:animEffect transition="in" filter="wipe(left)">
                                      <p:cBhvr>
                                        <p:cTn id="43" dur="500"/>
                                        <p:tgtEl>
                                          <p:spTgt spid="71688"/>
                                        </p:tgtEl>
                                      </p:cBhvr>
                                    </p:animEffect>
                                  </p:childTnLst>
                                </p:cTn>
                              </p:par>
                            </p:childTnLst>
                          </p:cTn>
                        </p:par>
                        <p:par>
                          <p:cTn id="44" fill="hold" nodeType="afterGroup">
                            <p:stCondLst>
                              <p:cond delay="1000"/>
                            </p:stCondLst>
                            <p:childTnLst>
                              <p:par>
                                <p:cTn id="45" presetID="17" presetClass="entr" presetSubtype="1" fill="hold" grpId="0" nodeType="afterEffect">
                                  <p:stCondLst>
                                    <p:cond delay="0"/>
                                  </p:stCondLst>
                                  <p:childTnLst>
                                    <p:set>
                                      <p:cBhvr>
                                        <p:cTn id="46" dur="1" fill="hold">
                                          <p:stCondLst>
                                            <p:cond delay="0"/>
                                          </p:stCondLst>
                                        </p:cTn>
                                        <p:tgtEl>
                                          <p:spTgt spid="71690"/>
                                        </p:tgtEl>
                                        <p:attrNameLst>
                                          <p:attrName>style.visibility</p:attrName>
                                        </p:attrNameLst>
                                      </p:cBhvr>
                                      <p:to>
                                        <p:strVal val="visible"/>
                                      </p:to>
                                    </p:set>
                                    <p:anim calcmode="lin" valueType="num">
                                      <p:cBhvr>
                                        <p:cTn id="47" dur="500" fill="hold"/>
                                        <p:tgtEl>
                                          <p:spTgt spid="71690"/>
                                        </p:tgtEl>
                                        <p:attrNameLst>
                                          <p:attrName>ppt_x</p:attrName>
                                        </p:attrNameLst>
                                      </p:cBhvr>
                                      <p:tavLst>
                                        <p:tav tm="0">
                                          <p:val>
                                            <p:strVal val="#ppt_x"/>
                                          </p:val>
                                        </p:tav>
                                        <p:tav tm="100000">
                                          <p:val>
                                            <p:strVal val="#ppt_x"/>
                                          </p:val>
                                        </p:tav>
                                      </p:tavLst>
                                    </p:anim>
                                    <p:anim calcmode="lin" valueType="num">
                                      <p:cBhvr>
                                        <p:cTn id="48" dur="500" fill="hold"/>
                                        <p:tgtEl>
                                          <p:spTgt spid="71690"/>
                                        </p:tgtEl>
                                        <p:attrNameLst>
                                          <p:attrName>ppt_y</p:attrName>
                                        </p:attrNameLst>
                                      </p:cBhvr>
                                      <p:tavLst>
                                        <p:tav tm="0">
                                          <p:val>
                                            <p:strVal val="#ppt_y-#ppt_h/2"/>
                                          </p:val>
                                        </p:tav>
                                        <p:tav tm="100000">
                                          <p:val>
                                            <p:strVal val="#ppt_y"/>
                                          </p:val>
                                        </p:tav>
                                      </p:tavLst>
                                    </p:anim>
                                    <p:anim calcmode="lin" valueType="num">
                                      <p:cBhvr>
                                        <p:cTn id="49" dur="500" fill="hold"/>
                                        <p:tgtEl>
                                          <p:spTgt spid="71690"/>
                                        </p:tgtEl>
                                        <p:attrNameLst>
                                          <p:attrName>ppt_w</p:attrName>
                                        </p:attrNameLst>
                                      </p:cBhvr>
                                      <p:tavLst>
                                        <p:tav tm="0">
                                          <p:val>
                                            <p:strVal val="#ppt_w"/>
                                          </p:val>
                                        </p:tav>
                                        <p:tav tm="100000">
                                          <p:val>
                                            <p:strVal val="#ppt_w"/>
                                          </p:val>
                                        </p:tav>
                                      </p:tavLst>
                                    </p:anim>
                                    <p:anim calcmode="lin" valueType="num">
                                      <p:cBhvr>
                                        <p:cTn id="50" dur="500" fill="hold"/>
                                        <p:tgtEl>
                                          <p:spTgt spid="71690"/>
                                        </p:tgtEl>
                                        <p:attrNameLst>
                                          <p:attrName>ppt_h</p:attrName>
                                        </p:attrNameLst>
                                      </p:cBhvr>
                                      <p:tavLst>
                                        <p:tav tm="0">
                                          <p:val>
                                            <p:fltVal val="0"/>
                                          </p:val>
                                        </p:tav>
                                        <p:tav tm="100000">
                                          <p:val>
                                            <p:strVal val="#ppt_h"/>
                                          </p:val>
                                        </p:tav>
                                      </p:tavLst>
                                    </p:anim>
                                  </p:childTnLst>
                                </p:cTn>
                              </p:par>
                            </p:childTnLst>
                          </p:cTn>
                        </p:par>
                        <p:par>
                          <p:cTn id="51" fill="hold" nodeType="afterGroup">
                            <p:stCondLst>
                              <p:cond delay="1500"/>
                            </p:stCondLst>
                            <p:childTnLst>
                              <p:par>
                                <p:cTn id="52" presetID="17" presetClass="entr" presetSubtype="1" fill="hold" grpId="0" nodeType="afterEffect">
                                  <p:stCondLst>
                                    <p:cond delay="0"/>
                                  </p:stCondLst>
                                  <p:childTnLst>
                                    <p:set>
                                      <p:cBhvr>
                                        <p:cTn id="53" dur="1" fill="hold">
                                          <p:stCondLst>
                                            <p:cond delay="0"/>
                                          </p:stCondLst>
                                        </p:cTn>
                                        <p:tgtEl>
                                          <p:spTgt spid="71691"/>
                                        </p:tgtEl>
                                        <p:attrNameLst>
                                          <p:attrName>style.visibility</p:attrName>
                                        </p:attrNameLst>
                                      </p:cBhvr>
                                      <p:to>
                                        <p:strVal val="visible"/>
                                      </p:to>
                                    </p:set>
                                    <p:anim calcmode="lin" valueType="num">
                                      <p:cBhvr>
                                        <p:cTn id="54" dur="500" fill="hold"/>
                                        <p:tgtEl>
                                          <p:spTgt spid="71691"/>
                                        </p:tgtEl>
                                        <p:attrNameLst>
                                          <p:attrName>ppt_x</p:attrName>
                                        </p:attrNameLst>
                                      </p:cBhvr>
                                      <p:tavLst>
                                        <p:tav tm="0">
                                          <p:val>
                                            <p:strVal val="#ppt_x"/>
                                          </p:val>
                                        </p:tav>
                                        <p:tav tm="100000">
                                          <p:val>
                                            <p:strVal val="#ppt_x"/>
                                          </p:val>
                                        </p:tav>
                                      </p:tavLst>
                                    </p:anim>
                                    <p:anim calcmode="lin" valueType="num">
                                      <p:cBhvr>
                                        <p:cTn id="55" dur="500" fill="hold"/>
                                        <p:tgtEl>
                                          <p:spTgt spid="71691"/>
                                        </p:tgtEl>
                                        <p:attrNameLst>
                                          <p:attrName>ppt_y</p:attrName>
                                        </p:attrNameLst>
                                      </p:cBhvr>
                                      <p:tavLst>
                                        <p:tav tm="0">
                                          <p:val>
                                            <p:strVal val="#ppt_y-#ppt_h/2"/>
                                          </p:val>
                                        </p:tav>
                                        <p:tav tm="100000">
                                          <p:val>
                                            <p:strVal val="#ppt_y"/>
                                          </p:val>
                                        </p:tav>
                                      </p:tavLst>
                                    </p:anim>
                                    <p:anim calcmode="lin" valueType="num">
                                      <p:cBhvr>
                                        <p:cTn id="56" dur="500" fill="hold"/>
                                        <p:tgtEl>
                                          <p:spTgt spid="71691"/>
                                        </p:tgtEl>
                                        <p:attrNameLst>
                                          <p:attrName>ppt_w</p:attrName>
                                        </p:attrNameLst>
                                      </p:cBhvr>
                                      <p:tavLst>
                                        <p:tav tm="0">
                                          <p:val>
                                            <p:strVal val="#ppt_w"/>
                                          </p:val>
                                        </p:tav>
                                        <p:tav tm="100000">
                                          <p:val>
                                            <p:strVal val="#ppt_w"/>
                                          </p:val>
                                        </p:tav>
                                      </p:tavLst>
                                    </p:anim>
                                    <p:anim calcmode="lin" valueType="num">
                                      <p:cBhvr>
                                        <p:cTn id="57" dur="500" fill="hold"/>
                                        <p:tgtEl>
                                          <p:spTgt spid="716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autoUpdateAnimBg="0"/>
      <p:bldP spid="71683" grpId="0" autoUpdateAnimBg="0"/>
      <p:bldP spid="71684" grpId="0"/>
      <p:bldP spid="71685" grpId="0" animBg="1" autoUpdateAnimBg="0"/>
      <p:bldP spid="71686" grpId="0" animBg="1" autoUpdateAnimBg="0"/>
      <p:bldP spid="71687" grpId="0" animBg="1" autoUpdateAnimBg="0"/>
      <p:bldP spid="71688" grpId="0" animBg="1" autoUpdateAnimBg="0"/>
      <p:bldP spid="71689" grpId="0" animBg="1"/>
      <p:bldP spid="71690" grpId="0" animBg="1"/>
      <p:bldP spid="71691"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电话号码本排序</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2277702"/>
              </p:ext>
            </p:extLst>
          </p:nvPr>
        </p:nvGraphicFramePr>
        <p:xfrm>
          <a:off x="5003801" y="960439"/>
          <a:ext cx="4657725" cy="5076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35618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4175787" y="2852937"/>
            <a:ext cx="5565643" cy="84352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121920" tIns="60960" rIns="121920" bIns="60960" numCol="1" rtlCol="0" anchor="b" anchorCtr="0" compatLnSpc="1">
            <a:prstTxWarp prst="textNoShape">
              <a:avLst/>
            </a:prstTxWarp>
            <a:normAutofit fontScale="90000"/>
          </a:bodyPr>
          <a:lstStyle/>
          <a:p>
            <a:pPr>
              <a:lnSpc>
                <a:spcPct val="90000"/>
              </a:lnSpc>
            </a:pPr>
            <a:r>
              <a:rPr lang="en-US" altLang="zh-CN" sz="5333" b="0" kern="1200" dirty="0">
                <a:solidFill>
                  <a:schemeClr val="tx1"/>
                </a:solidFill>
                <a:latin typeface="微软雅黑" panose="020B0503020204020204" pitchFamily="34" charset="-122"/>
                <a:ea typeface="微软雅黑" panose="020B0503020204020204" pitchFamily="34" charset="-122"/>
              </a:rPr>
              <a:t>2.</a:t>
            </a:r>
            <a:r>
              <a:rPr lang="zh-CN" altLang="en-US" sz="5333" b="0" kern="1200" dirty="0">
                <a:solidFill>
                  <a:schemeClr val="tx1"/>
                </a:solidFill>
                <a:latin typeface="微软雅黑" panose="020B0503020204020204" pitchFamily="34" charset="-122"/>
                <a:ea typeface="微软雅黑" panose="020B0503020204020204" pitchFamily="34" charset="-122"/>
              </a:rPr>
              <a:t>简单插入排序</a:t>
            </a:r>
          </a:p>
        </p:txBody>
      </p:sp>
    </p:spTree>
    <p:extLst>
      <p:ext uri="{BB962C8B-B14F-4D97-AF65-F5344CB8AC3E}">
        <p14:creationId xmlns:p14="http://schemas.microsoft.com/office/powerpoint/2010/main" val="29520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9" name="Rectangle 4"/>
          <p:cNvSpPr>
            <a:spLocks noGrp="1" noChangeArrowheads="1"/>
          </p:cNvSpPr>
          <p:nvPr>
            <p:ph type="title"/>
          </p:nvPr>
        </p:nvSpPr>
        <p:spPr>
          <a:xfrm>
            <a:off x="527382" y="862900"/>
            <a:ext cx="2681913" cy="70643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121920" tIns="60960" rIns="121920" bIns="60960" numCol="1" rtlCol="0" anchor="b" anchorCtr="0" compatLnSpc="1">
            <a:prstTxWarp prst="textNoShape">
              <a:avLst/>
            </a:prstTxWarp>
            <a:normAutofit/>
          </a:bodyPr>
          <a:lstStyle/>
          <a:p>
            <a:pPr>
              <a:lnSpc>
                <a:spcPct val="90000"/>
              </a:lnSpc>
            </a:pPr>
            <a:r>
              <a:rPr lang="zh-CN" altLang="en-US" sz="3733" b="0" kern="1200" dirty="0">
                <a:solidFill>
                  <a:srgbClr val="5B9BD5">
                    <a:lumMod val="75000"/>
                  </a:srgbClr>
                </a:solidFill>
                <a:latin typeface="微软雅黑" panose="020B0503020204020204" pitchFamily="34" charset="-122"/>
                <a:ea typeface="微软雅黑" panose="020B0503020204020204" pitchFamily="34" charset="-122"/>
              </a:rPr>
              <a:t>插入排序</a:t>
            </a:r>
          </a:p>
        </p:txBody>
      </p:sp>
      <p:sp>
        <p:nvSpPr>
          <p:cNvPr id="11270" name="Rectangle 5"/>
          <p:cNvSpPr>
            <a:spLocks noGrp="1" noChangeArrowheads="1"/>
          </p:cNvSpPr>
          <p:nvPr>
            <p:ph idx="1"/>
          </p:nvPr>
        </p:nvSpPr>
        <p:spPr>
          <a:xfrm>
            <a:off x="815414" y="1597184"/>
            <a:ext cx="10561173" cy="1076517"/>
          </a:xfrm>
          <a:noFill/>
        </p:spPr>
        <p:txBody>
          <a:bodyPr/>
          <a:lstStyle/>
          <a:p>
            <a:pPr marL="0" indent="0">
              <a:lnSpc>
                <a:spcPct val="120000"/>
              </a:lnSpc>
              <a:buNone/>
            </a:pPr>
            <a:r>
              <a:rPr lang="zh-CN" altLang="en-US" sz="2667" dirty="0">
                <a:latin typeface="微软雅黑" panose="020B0503020204020204" pitchFamily="34" charset="-122"/>
                <a:ea typeface="微软雅黑" panose="020B0503020204020204" pitchFamily="34" charset="-122"/>
              </a:rPr>
              <a:t>基本思想：</a:t>
            </a:r>
            <a:r>
              <a:rPr kumimoji="1" lang="zh-CN" altLang="en-US" sz="2667" dirty="0">
                <a:latin typeface="微软雅黑" panose="020B0503020204020204" pitchFamily="34" charset="-122"/>
                <a:ea typeface="微软雅黑" panose="020B0503020204020204" pitchFamily="34" charset="-122"/>
              </a:rPr>
              <a:t>将无序子序列中的一个或几个记录“插入”到有序子序列中，从而增加有序子序列的长度。</a:t>
            </a:r>
          </a:p>
        </p:txBody>
      </p:sp>
      <p:sp>
        <p:nvSpPr>
          <p:cNvPr id="11268" name="灯片编号占位符 5"/>
          <p:cNvSpPr>
            <a:spLocks noGrp="1"/>
          </p:cNvSpPr>
          <p:nvPr>
            <p:ph type="sldNum" sz="quarter" idx="12"/>
          </p:nvPr>
        </p:nvSpPr>
        <p:spPr>
          <a:xfrm rot="900000">
            <a:off x="9131201" y="-181769"/>
            <a:ext cx="3049759" cy="365125"/>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449BF287-D771-4FA8-8031-1307BF568A3A}" type="slidenum">
              <a:rPr lang="en-US" altLang="zh-CN">
                <a:solidFill>
                  <a:srgbClr val="000000"/>
                </a:solidFill>
              </a:rPr>
              <a:pPr eaLnBrk="1" hangingPunct="1"/>
              <a:t>226</a:t>
            </a:fld>
            <a:endParaRPr lang="en-US" altLang="zh-CN" dirty="0">
              <a:solidFill>
                <a:srgbClr val="000000"/>
              </a:solidFill>
            </a:endParaRPr>
          </a:p>
        </p:txBody>
      </p:sp>
      <p:grpSp>
        <p:nvGrpSpPr>
          <p:cNvPr id="11271" name="Group 6"/>
          <p:cNvGrpSpPr>
            <a:grpSpLocks/>
          </p:cNvGrpSpPr>
          <p:nvPr/>
        </p:nvGrpSpPr>
        <p:grpSpPr bwMode="auto">
          <a:xfrm>
            <a:off x="2324441" y="2919505"/>
            <a:ext cx="7296811" cy="2483499"/>
            <a:chOff x="336" y="1638"/>
            <a:chExt cx="5088" cy="1837"/>
          </a:xfrm>
        </p:grpSpPr>
        <p:sp>
          <p:nvSpPr>
            <p:cNvPr id="11274" name="Rectangle 7" descr="60%"/>
            <p:cNvSpPr>
              <a:spLocks noChangeArrowheads="1"/>
            </p:cNvSpPr>
            <p:nvPr/>
          </p:nvSpPr>
          <p:spPr bwMode="auto">
            <a:xfrm>
              <a:off x="336" y="1638"/>
              <a:ext cx="2112" cy="341"/>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a:r>
                <a:rPr kumimoji="1" lang="zh-CN" altLang="en-US" dirty="0">
                  <a:solidFill>
                    <a:srgbClr val="FFFFFF"/>
                  </a:solidFill>
                  <a:latin typeface="微软雅黑" panose="020B0503020204020204" pitchFamily="34" charset="-122"/>
                  <a:ea typeface="微软雅黑" panose="020B0503020204020204" pitchFamily="34" charset="-122"/>
                </a:rPr>
                <a:t>有序序列</a:t>
              </a:r>
              <a:r>
                <a:rPr kumimoji="1" lang="en-US" altLang="zh-CN" dirty="0">
                  <a:solidFill>
                    <a:srgbClr val="FFFFFF"/>
                  </a:solidFill>
                  <a:latin typeface="微软雅黑" panose="020B0503020204020204" pitchFamily="34" charset="-122"/>
                  <a:ea typeface="微软雅黑" panose="020B0503020204020204" pitchFamily="34" charset="-122"/>
                </a:rPr>
                <a:t>R[1..i-1]</a:t>
              </a:r>
            </a:p>
          </p:txBody>
        </p:sp>
        <p:sp>
          <p:nvSpPr>
            <p:cNvPr id="11275" name="Rectangle 8"/>
            <p:cNvSpPr>
              <a:spLocks noChangeArrowheads="1"/>
            </p:cNvSpPr>
            <p:nvPr/>
          </p:nvSpPr>
          <p:spPr bwMode="auto">
            <a:xfrm>
              <a:off x="2448" y="2177"/>
              <a:ext cx="480" cy="437"/>
            </a:xfrm>
            <a:prstGeom prst="rect">
              <a:avLst/>
            </a:prstGeom>
            <a:solidFill>
              <a:srgbClr val="92D05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a:r>
                <a:rPr kumimoji="1" lang="en-US" altLang="zh-CN" sz="2667" dirty="0">
                  <a:solidFill>
                    <a:srgbClr val="000000"/>
                  </a:solidFill>
                  <a:latin typeface="微软雅黑" panose="020B0503020204020204" pitchFamily="34" charset="-122"/>
                  <a:ea typeface="微软雅黑" panose="020B0503020204020204" pitchFamily="34" charset="-122"/>
                </a:rPr>
                <a:t>R[i]</a:t>
              </a:r>
            </a:p>
          </p:txBody>
        </p:sp>
        <p:sp>
          <p:nvSpPr>
            <p:cNvPr id="11276" name="Rectangle 9" descr="棚架"/>
            <p:cNvSpPr>
              <a:spLocks noChangeArrowheads="1"/>
            </p:cNvSpPr>
            <p:nvPr/>
          </p:nvSpPr>
          <p:spPr bwMode="auto">
            <a:xfrm>
              <a:off x="2448" y="1638"/>
              <a:ext cx="2976" cy="341"/>
            </a:xfrm>
            <a:prstGeom prst="rect">
              <a:avLst/>
            </a:prstGeom>
            <a:solidFill>
              <a:srgbClr val="92D05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a:r>
                <a:rPr kumimoji="1" lang="zh-CN" altLang="en-US" sz="2667" dirty="0">
                  <a:solidFill>
                    <a:srgbClr val="000000"/>
                  </a:solidFill>
                  <a:latin typeface="微软雅黑" panose="020B0503020204020204" pitchFamily="34" charset="-122"/>
                  <a:ea typeface="微软雅黑" panose="020B0503020204020204" pitchFamily="34" charset="-122"/>
                </a:rPr>
                <a:t>无序序列 </a:t>
              </a:r>
              <a:r>
                <a:rPr kumimoji="1" lang="en-US" altLang="zh-CN" sz="2667" dirty="0">
                  <a:solidFill>
                    <a:srgbClr val="000000"/>
                  </a:solidFill>
                  <a:latin typeface="微软雅黑" panose="020B0503020204020204" pitchFamily="34" charset="-122"/>
                  <a:ea typeface="微软雅黑" panose="020B0503020204020204" pitchFamily="34" charset="-122"/>
                </a:rPr>
                <a:t>R[</a:t>
              </a:r>
              <a:r>
                <a:rPr kumimoji="1" lang="en-US" altLang="zh-CN" sz="2667" dirty="0" err="1">
                  <a:solidFill>
                    <a:srgbClr val="000000"/>
                  </a:solidFill>
                  <a:latin typeface="微软雅黑" panose="020B0503020204020204" pitchFamily="34" charset="-122"/>
                  <a:ea typeface="微软雅黑" panose="020B0503020204020204" pitchFamily="34" charset="-122"/>
                </a:rPr>
                <a:t>i..n</a:t>
              </a:r>
              <a:r>
                <a:rPr kumimoji="1" lang="en-US" altLang="zh-CN" sz="2667" dirty="0">
                  <a:solidFill>
                    <a:srgbClr val="000000"/>
                  </a:solidFill>
                  <a:latin typeface="微软雅黑" panose="020B0503020204020204" pitchFamily="34" charset="-122"/>
                  <a:ea typeface="微软雅黑" panose="020B0503020204020204" pitchFamily="34" charset="-122"/>
                </a:rPr>
                <a:t>]</a:t>
              </a:r>
            </a:p>
          </p:txBody>
        </p:sp>
        <p:sp>
          <p:nvSpPr>
            <p:cNvPr id="11277" name="Rectangle 10" descr="60%"/>
            <p:cNvSpPr>
              <a:spLocks noChangeArrowheads="1"/>
            </p:cNvSpPr>
            <p:nvPr/>
          </p:nvSpPr>
          <p:spPr bwMode="auto">
            <a:xfrm>
              <a:off x="336" y="3158"/>
              <a:ext cx="2592" cy="317"/>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a:r>
                <a:rPr kumimoji="1" lang="zh-CN" altLang="en-US" dirty="0">
                  <a:solidFill>
                    <a:srgbClr val="FFFFFF"/>
                  </a:solidFill>
                  <a:latin typeface="微软雅黑" panose="020B0503020204020204" pitchFamily="34" charset="-122"/>
                  <a:ea typeface="微软雅黑" panose="020B0503020204020204" pitchFamily="34" charset="-122"/>
                </a:rPr>
                <a:t>有序序列</a:t>
              </a:r>
              <a:r>
                <a:rPr kumimoji="1" lang="en-US" altLang="zh-CN" dirty="0">
                  <a:solidFill>
                    <a:srgbClr val="FFFFFF"/>
                  </a:solidFill>
                  <a:latin typeface="微软雅黑" panose="020B0503020204020204" pitchFamily="34" charset="-122"/>
                  <a:ea typeface="微软雅黑" panose="020B0503020204020204" pitchFamily="34" charset="-122"/>
                </a:rPr>
                <a:t>R[1..i]</a:t>
              </a:r>
            </a:p>
          </p:txBody>
        </p:sp>
        <p:sp>
          <p:nvSpPr>
            <p:cNvPr id="11278" name="Rectangle 11" descr="棚架"/>
            <p:cNvSpPr>
              <a:spLocks noChangeArrowheads="1"/>
            </p:cNvSpPr>
            <p:nvPr/>
          </p:nvSpPr>
          <p:spPr bwMode="auto">
            <a:xfrm>
              <a:off x="2928" y="3158"/>
              <a:ext cx="2496" cy="317"/>
            </a:xfrm>
            <a:prstGeom prst="rect">
              <a:avLst/>
            </a:prstGeom>
            <a:solidFill>
              <a:srgbClr val="92D05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a:r>
                <a:rPr kumimoji="1" lang="zh-CN" altLang="en-US" sz="2667" dirty="0">
                  <a:solidFill>
                    <a:srgbClr val="000000"/>
                  </a:solidFill>
                  <a:latin typeface="微软雅黑" panose="020B0503020204020204" pitchFamily="34" charset="-122"/>
                  <a:ea typeface="微软雅黑" panose="020B0503020204020204" pitchFamily="34" charset="-122"/>
                </a:rPr>
                <a:t>无序序列 </a:t>
              </a:r>
              <a:r>
                <a:rPr kumimoji="1" lang="en-US" altLang="zh-CN" sz="2667" dirty="0">
                  <a:solidFill>
                    <a:srgbClr val="000000"/>
                  </a:solidFill>
                  <a:latin typeface="微软雅黑" panose="020B0503020204020204" pitchFamily="34" charset="-122"/>
                  <a:ea typeface="微软雅黑" panose="020B0503020204020204" pitchFamily="34" charset="-122"/>
                </a:rPr>
                <a:t>R[i+1..n]</a:t>
              </a:r>
            </a:p>
          </p:txBody>
        </p:sp>
        <p:cxnSp>
          <p:nvCxnSpPr>
            <p:cNvPr id="11279" name="AutoShape 12"/>
            <p:cNvCxnSpPr>
              <a:cxnSpLocks noChangeShapeType="1"/>
              <a:stCxn id="11275" idx="1"/>
              <a:endCxn id="11274" idx="2"/>
            </p:cNvCxnSpPr>
            <p:nvPr/>
          </p:nvCxnSpPr>
          <p:spPr bwMode="auto">
            <a:xfrm rot="10800000">
              <a:off x="1392" y="1979"/>
              <a:ext cx="1056" cy="417"/>
            </a:xfrm>
            <a:prstGeom prst="bentConnector2">
              <a:avLst/>
            </a:prstGeom>
            <a:noFill/>
            <a:ln w="571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80" name="AutoShape 13"/>
            <p:cNvSpPr>
              <a:spLocks noChangeArrowheads="1"/>
            </p:cNvSpPr>
            <p:nvPr/>
          </p:nvSpPr>
          <p:spPr bwMode="auto">
            <a:xfrm>
              <a:off x="1872" y="2523"/>
              <a:ext cx="418" cy="600"/>
            </a:xfrm>
            <a:prstGeom prst="downArrow">
              <a:avLst>
                <a:gd name="adj1" fmla="val 50000"/>
                <a:gd name="adj2" fmla="val 35885"/>
              </a:avLst>
            </a:prstGeom>
            <a:solidFill>
              <a:schemeClr val="hlink"/>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eaVert" wrap="none" anchor="ctr"/>
            <a:lstStyle/>
            <a:p>
              <a:pPr algn="ctr"/>
              <a:endParaRPr lang="zh-CN" altLang="zh-CN" sz="1867">
                <a:solidFill>
                  <a:srgbClr val="000000"/>
                </a:solidFill>
                <a:latin typeface="微软雅黑" panose="020B0503020204020204" pitchFamily="34" charset="-122"/>
                <a:ea typeface="微软雅黑" panose="020B0503020204020204" pitchFamily="34" charset="-122"/>
              </a:endParaRPr>
            </a:p>
          </p:txBody>
        </p:sp>
        <p:sp>
          <p:nvSpPr>
            <p:cNvPr id="11281" name="Line 14"/>
            <p:cNvSpPr>
              <a:spLocks noChangeShapeType="1"/>
            </p:cNvSpPr>
            <p:nvPr/>
          </p:nvSpPr>
          <p:spPr bwMode="auto">
            <a:xfrm>
              <a:off x="2930" y="1638"/>
              <a:ext cx="1" cy="34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a:solidFill>
                  <a:srgbClr val="000000"/>
                </a:solidFill>
                <a:latin typeface="微软雅黑" panose="020B0503020204020204" pitchFamily="34" charset="-122"/>
                <a:ea typeface="微软雅黑" panose="020B0503020204020204" pitchFamily="34" charset="-122"/>
              </a:endParaRPr>
            </a:p>
          </p:txBody>
        </p:sp>
        <p:sp>
          <p:nvSpPr>
            <p:cNvPr id="11282" name="Line 15"/>
            <p:cNvSpPr>
              <a:spLocks noChangeShapeType="1"/>
            </p:cNvSpPr>
            <p:nvPr/>
          </p:nvSpPr>
          <p:spPr bwMode="auto">
            <a:xfrm flipH="1">
              <a:off x="2925" y="2611"/>
              <a:ext cx="3" cy="59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a:solidFill>
                  <a:srgbClr val="000000"/>
                </a:solidFill>
                <a:latin typeface="微软雅黑" panose="020B0503020204020204" pitchFamily="34" charset="-122"/>
                <a:ea typeface="微软雅黑" panose="020B0503020204020204" pitchFamily="34" charset="-122"/>
              </a:endParaRPr>
            </a:p>
          </p:txBody>
        </p:sp>
      </p:grpSp>
      <p:sp>
        <p:nvSpPr>
          <p:cNvPr id="11272" name="Rectangle 16"/>
          <p:cNvSpPr>
            <a:spLocks noChangeArrowheads="1"/>
          </p:cNvSpPr>
          <p:nvPr/>
        </p:nvSpPr>
        <p:spPr bwMode="auto">
          <a:xfrm>
            <a:off x="6003636" y="-230037"/>
            <a:ext cx="1847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zh-CN" b="1">
              <a:solidFill>
                <a:srgbClr val="000000"/>
              </a:solidFill>
              <a:ea typeface="宋体" charset="-122"/>
            </a:endParaRPr>
          </a:p>
        </p:txBody>
      </p:sp>
      <p:graphicFrame>
        <p:nvGraphicFramePr>
          <p:cNvPr id="92177" name="Object 17"/>
          <p:cNvGraphicFramePr>
            <a:graphicFrameLocks noChangeAspect="1"/>
          </p:cNvGraphicFramePr>
          <p:nvPr>
            <p:extLst/>
          </p:nvPr>
        </p:nvGraphicFramePr>
        <p:xfrm>
          <a:off x="1329582" y="5691127"/>
          <a:ext cx="9286529" cy="839357"/>
        </p:xfrm>
        <a:graphic>
          <a:graphicData uri="http://schemas.openxmlformats.org/presentationml/2006/ole">
            <mc:AlternateContent xmlns:mc="http://schemas.openxmlformats.org/markup-compatibility/2006">
              <mc:Choice xmlns:v="urn:schemas-microsoft-com:vml" Requires="v">
                <p:oleObj spid="_x0000_s57417" name="Visio" r:id="rId3" imgW="6426580" imgH="593390" progId="Visio.Drawing.11">
                  <p:embed/>
                </p:oleObj>
              </mc:Choice>
              <mc:Fallback>
                <p:oleObj name="Visio" r:id="rId3" imgW="6426580" imgH="59339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582" y="5691127"/>
                        <a:ext cx="9286529" cy="839357"/>
                      </a:xfrm>
                      <a:prstGeom prst="rect">
                        <a:avLst/>
                      </a:prstGeom>
                      <a:solidFill>
                        <a:schemeClr val="tx2"/>
                      </a:solidFill>
                    </p:spPr>
                  </p:pic>
                </p:oleObj>
              </mc:Fallback>
            </mc:AlternateContent>
          </a:graphicData>
        </a:graphic>
      </p:graphicFrame>
    </p:spTree>
    <p:extLst>
      <p:ext uri="{BB962C8B-B14F-4D97-AF65-F5344CB8AC3E}">
        <p14:creationId xmlns:p14="http://schemas.microsoft.com/office/powerpoint/2010/main" val="111500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wipe(up)">
                                      <p:cBhvr>
                                        <p:cTn id="7" dur="500"/>
                                        <p:tgtEl>
                                          <p:spTgt spid="1126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270">
                                            <p:txEl>
                                              <p:pRg st="0" end="0"/>
                                            </p:txEl>
                                          </p:spTgt>
                                        </p:tgtEl>
                                        <p:attrNameLst>
                                          <p:attrName>style.visibility</p:attrName>
                                        </p:attrNameLst>
                                      </p:cBhvr>
                                      <p:to>
                                        <p:strVal val="visible"/>
                                      </p:to>
                                    </p:set>
                                    <p:animEffect transition="in" filter="wipe(up)">
                                      <p:cBhvr>
                                        <p:cTn id="10" dur="500"/>
                                        <p:tgtEl>
                                          <p:spTgt spid="11270">
                                            <p:txEl>
                                              <p:pRg st="0" end="0"/>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1271"/>
                                        </p:tgtEl>
                                        <p:attrNameLst>
                                          <p:attrName>style.visibility</p:attrName>
                                        </p:attrNameLst>
                                      </p:cBhvr>
                                      <p:to>
                                        <p:strVal val="visible"/>
                                      </p:to>
                                    </p:set>
                                    <p:animEffect transition="in" filter="wipe(up)">
                                      <p:cBhvr>
                                        <p:cTn id="13" dur="500"/>
                                        <p:tgtEl>
                                          <p:spTgt spid="11271"/>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11272"/>
                                        </p:tgtEl>
                                        <p:attrNameLst>
                                          <p:attrName>style.visibility</p:attrName>
                                        </p:attrNameLst>
                                      </p:cBhvr>
                                      <p:to>
                                        <p:strVal val="visible"/>
                                      </p:to>
                                    </p:set>
                                    <p:animEffect transition="in" filter="wipe(up)">
                                      <p:cBhvr>
                                        <p:cTn id="16" dur="500"/>
                                        <p:tgtEl>
                                          <p:spTgt spid="112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2177"/>
                                        </p:tgtEl>
                                        <p:attrNameLst>
                                          <p:attrName>style.visibility</p:attrName>
                                        </p:attrNameLst>
                                      </p:cBhvr>
                                      <p:to>
                                        <p:strVal val="visible"/>
                                      </p:to>
                                    </p:set>
                                    <p:animEffect transition="in" filter="wipe(left)">
                                      <p:cBhvr>
                                        <p:cTn id="21" dur="500"/>
                                        <p:tgtEl>
                                          <p:spTgt spid="92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270" grpId="0" build="p"/>
      <p:bldP spid="11272"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2" name="灯片编号占位符 3"/>
          <p:cNvSpPr>
            <a:spLocks noGrp="1"/>
          </p:cNvSpPr>
          <p:nvPr>
            <p:ph type="sldNum" sz="quarter" idx="12"/>
          </p:nvPr>
        </p:nvSpPr>
        <p:spPr>
          <a:xfrm>
            <a:off x="8737600" y="6841185"/>
            <a:ext cx="2844800" cy="476249"/>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0D563DFD-C357-47E0-9093-171E0667DDE9}" type="slidenum">
              <a:rPr lang="en-US" altLang="zh-CN">
                <a:solidFill>
                  <a:srgbClr val="000000"/>
                </a:solidFill>
              </a:rPr>
              <a:pPr eaLnBrk="1" hangingPunct="1"/>
              <a:t>227</a:t>
            </a:fld>
            <a:endParaRPr lang="en-US" altLang="zh-CN">
              <a:solidFill>
                <a:srgbClr val="000000"/>
              </a:solidFill>
            </a:endParaRPr>
          </a:p>
        </p:txBody>
      </p:sp>
      <p:sp>
        <p:nvSpPr>
          <p:cNvPr id="94210" name="Text Box 2"/>
          <p:cNvSpPr txBox="1">
            <a:spLocks noChangeArrowheads="1"/>
          </p:cNvSpPr>
          <p:nvPr/>
        </p:nvSpPr>
        <p:spPr bwMode="auto">
          <a:xfrm>
            <a:off x="143339" y="809475"/>
            <a:ext cx="8160907" cy="6401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lIns="121920" tIns="60960" rIns="121920" bIns="60960" rtlCol="0" anchor="b">
            <a:normAutofit/>
          </a:bodyPr>
          <a:lstStyle>
            <a:defPPr>
              <a:defRPr lang="en-US"/>
            </a:defPPr>
            <a:lvl1pPr algn="ctr" fontAlgn="base">
              <a:lnSpc>
                <a:spcPct val="90000"/>
              </a:lnSpc>
              <a:spcBef>
                <a:spcPct val="0"/>
              </a:spcBef>
              <a:spcAft>
                <a:spcPct val="0"/>
              </a:spcAft>
              <a:defRPr sz="2800" b="0">
                <a:solidFill>
                  <a:srgbClr val="5B9BD5">
                    <a:lumMod val="75000"/>
                  </a:srgbClr>
                </a:solidFill>
                <a:latin typeface="微软雅黑" panose="020B0503020204020204" pitchFamily="34" charset="-122"/>
                <a:ea typeface="微软雅黑" panose="020B0503020204020204" pitchFamily="34" charset="-122"/>
                <a:cs typeface="+mj-cs"/>
              </a:defRPr>
            </a:lvl1pPr>
            <a:lvl2pPr algn="ctr" fontAlgn="base">
              <a:spcBef>
                <a:spcPct val="0"/>
              </a:spcBef>
              <a:spcAft>
                <a:spcPct val="0"/>
              </a:spcAft>
              <a:defRPr sz="4400" b="1">
                <a:solidFill>
                  <a:schemeClr val="tx2"/>
                </a:solidFill>
                <a:latin typeface="Arial" charset="0"/>
                <a:ea typeface="隶书" pitchFamily="49" charset="-122"/>
              </a:defRPr>
            </a:lvl2pPr>
            <a:lvl3pPr algn="ctr" fontAlgn="base">
              <a:spcBef>
                <a:spcPct val="0"/>
              </a:spcBef>
              <a:spcAft>
                <a:spcPct val="0"/>
              </a:spcAft>
              <a:defRPr sz="4400" b="1">
                <a:solidFill>
                  <a:schemeClr val="tx2"/>
                </a:solidFill>
                <a:latin typeface="Arial" charset="0"/>
                <a:ea typeface="隶书" pitchFamily="49" charset="-122"/>
              </a:defRPr>
            </a:lvl3pPr>
            <a:lvl4pPr algn="ctr" fontAlgn="base">
              <a:spcBef>
                <a:spcPct val="0"/>
              </a:spcBef>
              <a:spcAft>
                <a:spcPct val="0"/>
              </a:spcAft>
              <a:defRPr sz="4400" b="1">
                <a:solidFill>
                  <a:schemeClr val="tx2"/>
                </a:solidFill>
                <a:latin typeface="Arial" charset="0"/>
                <a:ea typeface="隶书" pitchFamily="49" charset="-122"/>
              </a:defRPr>
            </a:lvl4pPr>
            <a:lvl5pPr algn="ctr" fontAlgn="base">
              <a:spcBef>
                <a:spcPct val="0"/>
              </a:spcBef>
              <a:spcAft>
                <a:spcPct val="0"/>
              </a:spcAft>
              <a:defRPr sz="4400" b="1">
                <a:solidFill>
                  <a:schemeClr val="tx2"/>
                </a:solidFill>
                <a:latin typeface="Arial" charset="0"/>
                <a:ea typeface="隶书" pitchFamily="49" charset="-122"/>
              </a:defRPr>
            </a:lvl5pPr>
            <a:lvl6pPr marL="457200" algn="ctr" fontAlgn="base">
              <a:spcBef>
                <a:spcPct val="0"/>
              </a:spcBef>
              <a:spcAft>
                <a:spcPct val="0"/>
              </a:spcAft>
              <a:defRPr sz="4400" b="1">
                <a:solidFill>
                  <a:schemeClr val="tx2"/>
                </a:solidFill>
                <a:latin typeface="Arial" charset="0"/>
                <a:ea typeface="隶书" pitchFamily="49" charset="-122"/>
              </a:defRPr>
            </a:lvl6pPr>
            <a:lvl7pPr marL="914400" algn="ctr" fontAlgn="base">
              <a:spcBef>
                <a:spcPct val="0"/>
              </a:spcBef>
              <a:spcAft>
                <a:spcPct val="0"/>
              </a:spcAft>
              <a:defRPr sz="4400" b="1">
                <a:solidFill>
                  <a:schemeClr val="tx2"/>
                </a:solidFill>
                <a:latin typeface="Arial" charset="0"/>
                <a:ea typeface="隶书" pitchFamily="49" charset="-122"/>
              </a:defRPr>
            </a:lvl7pPr>
            <a:lvl8pPr marL="1371600" algn="ctr" fontAlgn="base">
              <a:spcBef>
                <a:spcPct val="0"/>
              </a:spcBef>
              <a:spcAft>
                <a:spcPct val="0"/>
              </a:spcAft>
              <a:defRPr sz="4400" b="1">
                <a:solidFill>
                  <a:schemeClr val="tx2"/>
                </a:solidFill>
                <a:latin typeface="Arial" charset="0"/>
                <a:ea typeface="隶书" pitchFamily="49" charset="-122"/>
              </a:defRPr>
            </a:lvl8pPr>
            <a:lvl9pPr marL="1828800" algn="ctr" fontAlgn="base">
              <a:spcBef>
                <a:spcPct val="0"/>
              </a:spcBef>
              <a:spcAft>
                <a:spcPct val="0"/>
              </a:spcAft>
              <a:defRPr sz="4400" b="1">
                <a:solidFill>
                  <a:schemeClr val="tx2"/>
                </a:solidFill>
                <a:latin typeface="Arial" charset="0"/>
                <a:ea typeface="隶书" pitchFamily="49" charset="-122"/>
              </a:defRPr>
            </a:lvl9pPr>
          </a:lstStyle>
          <a:p>
            <a:r>
              <a:rPr lang="zh-CN" altLang="en-US" sz="3200" dirty="0"/>
              <a:t>实现“一趟插入排序”可分三步进行：</a:t>
            </a:r>
          </a:p>
        </p:txBody>
      </p:sp>
      <p:sp>
        <p:nvSpPr>
          <p:cNvPr id="94211" name="Text Box 3"/>
          <p:cNvSpPr txBox="1">
            <a:spLocks noChangeArrowheads="1"/>
          </p:cNvSpPr>
          <p:nvPr/>
        </p:nvSpPr>
        <p:spPr bwMode="auto">
          <a:xfrm>
            <a:off x="1051361" y="5166861"/>
            <a:ext cx="7998880" cy="543675"/>
          </a:xfrm>
          <a:prstGeom prst="rect">
            <a:avLst/>
          </a:prstGeom>
          <a:ln/>
          <a:extLst/>
        </p:spPr>
        <p:style>
          <a:lnRef idx="0">
            <a:schemeClr val="accent1"/>
          </a:lnRef>
          <a:fillRef idx="3">
            <a:schemeClr val="accent1"/>
          </a:fillRef>
          <a:effectRef idx="3">
            <a:schemeClr val="accent1"/>
          </a:effectRef>
          <a:fontRef idx="minor">
            <a:schemeClr val="lt1"/>
          </a:fontRef>
        </p:style>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933" dirty="0">
                <a:solidFill>
                  <a:srgbClr val="000000"/>
                </a:solidFill>
                <a:latin typeface="微软雅黑" panose="020B0503020204020204" pitchFamily="34" charset="-122"/>
                <a:ea typeface="微软雅黑" panose="020B0503020204020204" pitchFamily="34" charset="-122"/>
              </a:rPr>
              <a:t>3</a:t>
            </a:r>
            <a:r>
              <a:rPr kumimoji="1" lang="zh-CN" altLang="en-US" sz="2933" dirty="0">
                <a:solidFill>
                  <a:srgbClr val="000000"/>
                </a:solidFill>
                <a:latin typeface="微软雅黑" panose="020B0503020204020204" pitchFamily="34" charset="-122"/>
                <a:ea typeface="微软雅黑" panose="020B0503020204020204" pitchFamily="34" charset="-122"/>
              </a:rPr>
              <a:t>．将</a:t>
            </a:r>
            <a:r>
              <a:rPr kumimoji="1" lang="en-US" altLang="zh-CN" sz="2933" dirty="0">
                <a:solidFill>
                  <a:srgbClr val="000000"/>
                </a:solidFill>
                <a:latin typeface="微软雅黑" panose="020B0503020204020204" pitchFamily="34" charset="-122"/>
                <a:ea typeface="微软雅黑" panose="020B0503020204020204" pitchFamily="34" charset="-122"/>
              </a:rPr>
              <a:t>R[i] </a:t>
            </a:r>
            <a:r>
              <a:rPr kumimoji="1" lang="zh-CN" altLang="en-US" sz="2933" dirty="0">
                <a:solidFill>
                  <a:srgbClr val="000000"/>
                </a:solidFill>
                <a:latin typeface="微软雅黑" panose="020B0503020204020204" pitchFamily="34" charset="-122"/>
                <a:ea typeface="微软雅黑" panose="020B0503020204020204" pitchFamily="34" charset="-122"/>
              </a:rPr>
              <a:t>插入</a:t>
            </a:r>
            <a:r>
              <a:rPr kumimoji="1" lang="en-US" altLang="zh-CN" sz="2933" dirty="0">
                <a:solidFill>
                  <a:srgbClr val="000000"/>
                </a:solidFill>
                <a:latin typeface="微软雅黑" panose="020B0503020204020204" pitchFamily="34" charset="-122"/>
                <a:ea typeface="微软雅黑" panose="020B0503020204020204" pitchFamily="34" charset="-122"/>
              </a:rPr>
              <a:t>(</a:t>
            </a:r>
            <a:r>
              <a:rPr kumimoji="1" lang="zh-CN" altLang="en-US" sz="2933" dirty="0">
                <a:solidFill>
                  <a:srgbClr val="000000"/>
                </a:solidFill>
                <a:latin typeface="微软雅黑" panose="020B0503020204020204" pitchFamily="34" charset="-122"/>
                <a:ea typeface="微软雅黑" panose="020B0503020204020204" pitchFamily="34" charset="-122"/>
              </a:rPr>
              <a:t>复制</a:t>
            </a:r>
            <a:r>
              <a:rPr kumimoji="1" lang="en-US" altLang="zh-CN" sz="2933" dirty="0">
                <a:solidFill>
                  <a:srgbClr val="000000"/>
                </a:solidFill>
                <a:latin typeface="微软雅黑" panose="020B0503020204020204" pitchFamily="34" charset="-122"/>
                <a:ea typeface="微软雅黑" panose="020B0503020204020204" pitchFamily="34" charset="-122"/>
              </a:rPr>
              <a:t>)</a:t>
            </a:r>
            <a:r>
              <a:rPr kumimoji="1" lang="zh-CN" altLang="en-US" sz="2933" dirty="0">
                <a:solidFill>
                  <a:srgbClr val="000000"/>
                </a:solidFill>
                <a:latin typeface="微软雅黑" panose="020B0503020204020204" pitchFamily="34" charset="-122"/>
                <a:ea typeface="微软雅黑" panose="020B0503020204020204" pitchFamily="34" charset="-122"/>
              </a:rPr>
              <a:t>到</a:t>
            </a:r>
            <a:r>
              <a:rPr kumimoji="1" lang="en-US" altLang="zh-CN" sz="2933" dirty="0">
                <a:solidFill>
                  <a:srgbClr val="000000"/>
                </a:solidFill>
                <a:latin typeface="微软雅黑" panose="020B0503020204020204" pitchFamily="34" charset="-122"/>
                <a:ea typeface="微软雅黑" panose="020B0503020204020204" pitchFamily="34" charset="-122"/>
              </a:rPr>
              <a:t>R[j+1]</a:t>
            </a:r>
            <a:r>
              <a:rPr kumimoji="1" lang="zh-CN" altLang="en-US" sz="2933" dirty="0">
                <a:solidFill>
                  <a:srgbClr val="000000"/>
                </a:solidFill>
                <a:latin typeface="微软雅黑" panose="020B0503020204020204" pitchFamily="34" charset="-122"/>
                <a:ea typeface="微软雅黑" panose="020B0503020204020204" pitchFamily="34" charset="-122"/>
              </a:rPr>
              <a:t>的位置上。</a:t>
            </a:r>
          </a:p>
        </p:txBody>
      </p:sp>
      <p:sp>
        <p:nvSpPr>
          <p:cNvPr id="94212" name="Rectangle 4"/>
          <p:cNvSpPr>
            <a:spLocks noChangeArrowheads="1"/>
          </p:cNvSpPr>
          <p:nvPr/>
        </p:nvSpPr>
        <p:spPr bwMode="auto">
          <a:xfrm>
            <a:off x="1051359" y="3675494"/>
            <a:ext cx="7998883" cy="1265859"/>
          </a:xfrm>
          <a:prstGeom prst="rect">
            <a:avLst/>
          </a:prstGeom>
          <a:ln/>
          <a:extLst/>
        </p:spPr>
        <p:style>
          <a:lnRef idx="0">
            <a:schemeClr val="accent1"/>
          </a:lnRef>
          <a:fillRef idx="3">
            <a:schemeClr val="accent1"/>
          </a:fillRef>
          <a:effectRef idx="3">
            <a:schemeClr val="accent1"/>
          </a:effectRef>
          <a:fontRef idx="minor">
            <a:schemeClr val="lt1"/>
          </a:fontRef>
        </p:style>
        <p:txBody>
          <a:bodyPr wrap="square">
            <a:spAutoFit/>
          </a:bodyPr>
          <a:lstStyle/>
          <a:p>
            <a:pPr>
              <a:lnSpc>
                <a:spcPct val="130000"/>
              </a:lnSpc>
            </a:pPr>
            <a:r>
              <a:rPr kumimoji="1" lang="en-US" altLang="zh-CN" sz="2933" dirty="0">
                <a:solidFill>
                  <a:srgbClr val="000000"/>
                </a:solidFill>
                <a:latin typeface="微软雅黑" panose="020B0503020204020204" pitchFamily="34" charset="-122"/>
                <a:ea typeface="微软雅黑" panose="020B0503020204020204" pitchFamily="34" charset="-122"/>
              </a:rPr>
              <a:t>2</a:t>
            </a:r>
            <a:r>
              <a:rPr kumimoji="1" lang="zh-CN" altLang="en-US" sz="2933" dirty="0">
                <a:solidFill>
                  <a:srgbClr val="000000"/>
                </a:solidFill>
                <a:latin typeface="微软雅黑" panose="020B0503020204020204" pitchFamily="34" charset="-122"/>
                <a:ea typeface="微软雅黑" panose="020B0503020204020204" pitchFamily="34" charset="-122"/>
              </a:rPr>
              <a:t>．将</a:t>
            </a:r>
            <a:r>
              <a:rPr kumimoji="1" lang="en-US" altLang="zh-CN" sz="2933" dirty="0">
                <a:solidFill>
                  <a:srgbClr val="000000"/>
                </a:solidFill>
                <a:latin typeface="微软雅黑" panose="020B0503020204020204" pitchFamily="34" charset="-122"/>
                <a:ea typeface="微软雅黑" panose="020B0503020204020204" pitchFamily="34" charset="-122"/>
              </a:rPr>
              <a:t>R[j+1..i-1]</a:t>
            </a:r>
            <a:r>
              <a:rPr kumimoji="1" lang="zh-CN" altLang="en-US" sz="2933" dirty="0">
                <a:solidFill>
                  <a:srgbClr val="000000"/>
                </a:solidFill>
                <a:latin typeface="微软雅黑" panose="020B0503020204020204" pitchFamily="34" charset="-122"/>
                <a:ea typeface="微软雅黑" panose="020B0503020204020204" pitchFamily="34" charset="-122"/>
              </a:rPr>
              <a:t>中的所有记录均后移</a:t>
            </a:r>
          </a:p>
          <a:p>
            <a:pPr>
              <a:lnSpc>
                <a:spcPct val="130000"/>
              </a:lnSpc>
            </a:pPr>
            <a:r>
              <a:rPr kumimoji="1" lang="zh-CN" altLang="en-US" sz="2933" dirty="0">
                <a:solidFill>
                  <a:srgbClr val="000000"/>
                </a:solidFill>
                <a:latin typeface="微软雅黑" panose="020B0503020204020204" pitchFamily="34" charset="-122"/>
                <a:ea typeface="微软雅黑" panose="020B0503020204020204" pitchFamily="34" charset="-122"/>
              </a:rPr>
              <a:t>     一个位置；</a:t>
            </a:r>
          </a:p>
        </p:txBody>
      </p:sp>
      <p:sp>
        <p:nvSpPr>
          <p:cNvPr id="94213" name="Rectangle 5"/>
          <p:cNvSpPr>
            <a:spLocks noChangeArrowheads="1"/>
          </p:cNvSpPr>
          <p:nvPr/>
        </p:nvSpPr>
        <p:spPr bwMode="auto">
          <a:xfrm>
            <a:off x="1051359" y="2292115"/>
            <a:ext cx="7998883" cy="1265859"/>
          </a:xfrm>
          <a:prstGeom prst="rect">
            <a:avLst/>
          </a:prstGeom>
          <a:ln/>
          <a:extLst/>
        </p:spPr>
        <p:style>
          <a:lnRef idx="0">
            <a:schemeClr val="accent1"/>
          </a:lnRef>
          <a:fillRef idx="3">
            <a:schemeClr val="accent1"/>
          </a:fillRef>
          <a:effectRef idx="3">
            <a:schemeClr val="accent1"/>
          </a:effectRef>
          <a:fontRef idx="minor">
            <a:schemeClr val="lt1"/>
          </a:fontRef>
        </p:style>
        <p:txBody>
          <a:bodyPr wrap="square">
            <a:spAutoFit/>
          </a:bodyPr>
          <a:lstStyle/>
          <a:p>
            <a:pPr>
              <a:lnSpc>
                <a:spcPct val="130000"/>
              </a:lnSpc>
            </a:pPr>
            <a:r>
              <a:rPr kumimoji="1" lang="en-US" altLang="zh-CN" sz="2933" dirty="0">
                <a:solidFill>
                  <a:srgbClr val="000000"/>
                </a:solidFill>
                <a:latin typeface="微软雅黑" panose="020B0503020204020204" pitchFamily="34" charset="-122"/>
                <a:ea typeface="微软雅黑" panose="020B0503020204020204" pitchFamily="34" charset="-122"/>
              </a:rPr>
              <a:t>1</a:t>
            </a:r>
            <a:r>
              <a:rPr kumimoji="1" lang="zh-CN" altLang="en-US" sz="2933" dirty="0">
                <a:solidFill>
                  <a:srgbClr val="000000"/>
                </a:solidFill>
                <a:latin typeface="微软雅黑" panose="020B0503020204020204" pitchFamily="34" charset="-122"/>
                <a:ea typeface="微软雅黑" panose="020B0503020204020204" pitchFamily="34" charset="-122"/>
              </a:rPr>
              <a:t>．在</a:t>
            </a:r>
            <a:r>
              <a:rPr kumimoji="1" lang="en-US" altLang="zh-CN" sz="2933" dirty="0">
                <a:solidFill>
                  <a:srgbClr val="000000"/>
                </a:solidFill>
                <a:latin typeface="微软雅黑" panose="020B0503020204020204" pitchFamily="34" charset="-122"/>
                <a:ea typeface="微软雅黑" panose="020B0503020204020204" pitchFamily="34" charset="-122"/>
              </a:rPr>
              <a:t>R[1..i-1]</a:t>
            </a:r>
            <a:r>
              <a:rPr kumimoji="1" lang="zh-CN" altLang="en-US" sz="2933" dirty="0">
                <a:solidFill>
                  <a:srgbClr val="000000"/>
                </a:solidFill>
                <a:latin typeface="微软雅黑" panose="020B0503020204020204" pitchFamily="34" charset="-122"/>
                <a:ea typeface="微软雅黑" panose="020B0503020204020204" pitchFamily="34" charset="-122"/>
              </a:rPr>
              <a:t>中查找</a:t>
            </a:r>
            <a:r>
              <a:rPr kumimoji="1" lang="en-US" altLang="zh-CN" sz="2933" dirty="0">
                <a:solidFill>
                  <a:srgbClr val="000000"/>
                </a:solidFill>
                <a:latin typeface="微软雅黑" panose="020B0503020204020204" pitchFamily="34" charset="-122"/>
                <a:ea typeface="微软雅黑" panose="020B0503020204020204" pitchFamily="34" charset="-122"/>
              </a:rPr>
              <a:t>R[i]</a:t>
            </a:r>
            <a:r>
              <a:rPr kumimoji="1" lang="zh-CN" altLang="en-US" sz="2933" dirty="0">
                <a:solidFill>
                  <a:srgbClr val="000000"/>
                </a:solidFill>
                <a:latin typeface="微软雅黑" panose="020B0503020204020204" pitchFamily="34" charset="-122"/>
                <a:ea typeface="微软雅黑" panose="020B0503020204020204" pitchFamily="34" charset="-122"/>
              </a:rPr>
              <a:t>的插入位置，</a:t>
            </a:r>
          </a:p>
          <a:p>
            <a:pPr>
              <a:lnSpc>
                <a:spcPct val="130000"/>
              </a:lnSpc>
            </a:pPr>
            <a:r>
              <a:rPr kumimoji="1" lang="zh-CN" altLang="en-US" sz="2933" dirty="0">
                <a:solidFill>
                  <a:srgbClr val="000000"/>
                </a:solidFill>
                <a:latin typeface="微软雅黑" panose="020B0503020204020204" pitchFamily="34" charset="-122"/>
                <a:ea typeface="微软雅黑" panose="020B0503020204020204" pitchFamily="34" charset="-122"/>
              </a:rPr>
              <a:t>    </a:t>
            </a:r>
            <a:r>
              <a:rPr kumimoji="1" lang="en-US" altLang="zh-CN" sz="2933" dirty="0">
                <a:solidFill>
                  <a:srgbClr val="000000"/>
                </a:solidFill>
                <a:latin typeface="微软雅黑" panose="020B0503020204020204" pitchFamily="34" charset="-122"/>
                <a:ea typeface="微软雅黑" panose="020B0503020204020204" pitchFamily="34" charset="-122"/>
              </a:rPr>
              <a:t>R[1..j].key </a:t>
            </a:r>
            <a:r>
              <a:rPr kumimoji="1" lang="en-US" altLang="zh-CN" sz="2933" dirty="0">
                <a:solidFill>
                  <a:srgbClr val="000000"/>
                </a:solidFill>
                <a:latin typeface="微软雅黑" panose="020B0503020204020204" pitchFamily="34" charset="-122"/>
                <a:ea typeface="微软雅黑" panose="020B0503020204020204" pitchFamily="34" charset="-122"/>
                <a:sym typeface="Symbol" pitchFamily="18" charset="2"/>
              </a:rPr>
              <a:t> R[i].key &lt; R[j+1..i-1].key</a:t>
            </a:r>
            <a:r>
              <a:rPr kumimoji="1" lang="zh-CN" altLang="en-US" sz="2933" dirty="0">
                <a:solidFill>
                  <a:srgbClr val="000000"/>
                </a:solidFill>
                <a:latin typeface="微软雅黑" panose="020B0503020204020204" pitchFamily="34" charset="-122"/>
                <a:ea typeface="微软雅黑" panose="020B0503020204020204" pitchFamily="34" charset="-122"/>
                <a:sym typeface="Symbol" pitchFamily="18" charset="2"/>
              </a:rPr>
              <a:t>；</a:t>
            </a:r>
            <a:endParaRPr kumimoji="1" lang="zh-CN" altLang="en-US" sz="2933" dirty="0">
              <a:solidFill>
                <a:srgbClr val="000000"/>
              </a:solidFill>
              <a:latin typeface="微软雅黑" panose="020B0503020204020204" pitchFamily="34" charset="-122"/>
              <a:ea typeface="微软雅黑" panose="020B0503020204020204" pitchFamily="34" charset="-122"/>
            </a:endParaRPr>
          </a:p>
        </p:txBody>
      </p:sp>
      <p:sp>
        <p:nvSpPr>
          <p:cNvPr id="94214" name="Text Box 6"/>
          <p:cNvSpPr txBox="1">
            <a:spLocks noChangeArrowheads="1"/>
          </p:cNvSpPr>
          <p:nvPr/>
        </p:nvSpPr>
        <p:spPr bwMode="auto">
          <a:xfrm>
            <a:off x="1051359" y="6001851"/>
            <a:ext cx="7998883" cy="502766"/>
          </a:xfrm>
          <a:prstGeom prst="rect">
            <a:avLst/>
          </a:prstGeom>
          <a:solidFill>
            <a:srgbClr val="0070C0"/>
          </a:solidFill>
          <a:ln/>
          <a:extLst/>
        </p:spPr>
        <p:style>
          <a:lnRef idx="3">
            <a:schemeClr val="lt1"/>
          </a:lnRef>
          <a:fillRef idx="1">
            <a:schemeClr val="dk1"/>
          </a:fillRef>
          <a:effectRef idx="1">
            <a:schemeClr val="dk1"/>
          </a:effectRef>
          <a:fontRef idx="minor">
            <a:schemeClr val="lt1"/>
          </a:fontRef>
        </p:style>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r>
              <a:rPr kumimoji="1" lang="zh-CN" altLang="en-US" sz="2667" dirty="0">
                <a:solidFill>
                  <a:srgbClr val="FFFFFF"/>
                </a:solidFill>
                <a:latin typeface="微软雅黑" panose="020B0503020204020204" pitchFamily="34" charset="-122"/>
                <a:ea typeface="微软雅黑" panose="020B0503020204020204" pitchFamily="34" charset="-122"/>
              </a:rPr>
              <a:t>不同的定位方法导致不同的插入算法</a:t>
            </a:r>
          </a:p>
        </p:txBody>
      </p:sp>
      <p:sp>
        <p:nvSpPr>
          <p:cNvPr id="94215" name="Text Box 7"/>
          <p:cNvSpPr txBox="1">
            <a:spLocks noChangeArrowheads="1"/>
          </p:cNvSpPr>
          <p:nvPr/>
        </p:nvSpPr>
        <p:spPr bwMode="auto">
          <a:xfrm>
            <a:off x="9694516" y="4016099"/>
            <a:ext cx="16785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spcBef>
                <a:spcPct val="50000"/>
              </a:spcBef>
            </a:pPr>
            <a:r>
              <a:rPr kumimoji="1" lang="zh-CN" altLang="en-US" sz="3200" dirty="0">
                <a:solidFill>
                  <a:srgbClr val="C00000"/>
                </a:solidFill>
                <a:latin typeface="微软雅黑" panose="020B0503020204020204" pitchFamily="34" charset="-122"/>
                <a:ea typeface="微软雅黑" panose="020B0503020204020204" pitchFamily="34" charset="-122"/>
              </a:rPr>
              <a:t>挤空</a:t>
            </a:r>
          </a:p>
        </p:txBody>
      </p:sp>
      <p:sp>
        <p:nvSpPr>
          <p:cNvPr id="94216" name="Text Box 8"/>
          <p:cNvSpPr txBox="1">
            <a:spLocks noChangeArrowheads="1"/>
          </p:cNvSpPr>
          <p:nvPr/>
        </p:nvSpPr>
        <p:spPr bwMode="auto">
          <a:xfrm>
            <a:off x="9633383" y="2679675"/>
            <a:ext cx="16785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spcBef>
                <a:spcPct val="50000"/>
              </a:spcBef>
            </a:pPr>
            <a:r>
              <a:rPr kumimoji="1" lang="zh-CN" altLang="en-US" sz="3200" dirty="0">
                <a:solidFill>
                  <a:srgbClr val="C00000"/>
                </a:solidFill>
                <a:latin typeface="微软雅黑" panose="020B0503020204020204" pitchFamily="34" charset="-122"/>
                <a:ea typeface="微软雅黑" panose="020B0503020204020204" pitchFamily="34" charset="-122"/>
              </a:rPr>
              <a:t>定位</a:t>
            </a:r>
          </a:p>
        </p:txBody>
      </p:sp>
      <p:sp>
        <p:nvSpPr>
          <p:cNvPr id="94217" name="Text Box 9"/>
          <p:cNvSpPr txBox="1">
            <a:spLocks noChangeArrowheads="1"/>
          </p:cNvSpPr>
          <p:nvPr/>
        </p:nvSpPr>
        <p:spPr bwMode="auto">
          <a:xfrm>
            <a:off x="9694517" y="5166862"/>
            <a:ext cx="182456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spcBef>
                <a:spcPct val="50000"/>
              </a:spcBef>
            </a:pPr>
            <a:r>
              <a:rPr kumimoji="1" lang="zh-CN" altLang="en-US" sz="3200" dirty="0">
                <a:solidFill>
                  <a:srgbClr val="C00000"/>
                </a:solidFill>
                <a:latin typeface="微软雅黑" panose="020B0503020204020204" pitchFamily="34" charset="-122"/>
                <a:ea typeface="微软雅黑" panose="020B0503020204020204" pitchFamily="34" charset="-122"/>
              </a:rPr>
              <a:t>插入</a:t>
            </a:r>
          </a:p>
        </p:txBody>
      </p:sp>
      <p:sp>
        <p:nvSpPr>
          <p:cNvPr id="2" name="矩形 1"/>
          <p:cNvSpPr/>
          <p:nvPr/>
        </p:nvSpPr>
        <p:spPr>
          <a:xfrm>
            <a:off x="738717" y="1563106"/>
            <a:ext cx="3518912" cy="58477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457189" indent="-457189">
              <a:spcBef>
                <a:spcPct val="50000"/>
              </a:spcBef>
              <a:buFont typeface="Arial" panose="020B0604020202020204" pitchFamily="34" charset="0"/>
              <a:buChar char="•"/>
            </a:pPr>
            <a:r>
              <a:rPr kumimoji="1" lang="zh-CN" altLang="en-US" sz="3200" dirty="0">
                <a:solidFill>
                  <a:srgbClr val="000000"/>
                </a:solidFill>
                <a:latin typeface="微软雅黑" panose="020B0503020204020204" pitchFamily="34" charset="-122"/>
                <a:ea typeface="微软雅黑" panose="020B0503020204020204" pitchFamily="34" charset="-122"/>
              </a:rPr>
              <a:t>插入排序三步曲</a:t>
            </a:r>
          </a:p>
        </p:txBody>
      </p:sp>
    </p:spTree>
    <p:extLst>
      <p:ext uri="{BB962C8B-B14F-4D97-AF65-F5344CB8AC3E}">
        <p14:creationId xmlns:p14="http://schemas.microsoft.com/office/powerpoint/2010/main" val="3691239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strips(downRight)">
                                      <p:cBhvr>
                                        <p:cTn id="7" dur="500"/>
                                        <p:tgtEl>
                                          <p:spTgt spid="94210"/>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4213"/>
                                        </p:tgtEl>
                                        <p:attrNameLst>
                                          <p:attrName>style.visibility</p:attrName>
                                        </p:attrNameLst>
                                      </p:cBhvr>
                                      <p:to>
                                        <p:strVal val="visible"/>
                                      </p:to>
                                    </p:set>
                                    <p:animEffect transition="in" filter="wipe(left)">
                                      <p:cBhvr>
                                        <p:cTn id="18" dur="500"/>
                                        <p:tgtEl>
                                          <p:spTgt spid="942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4212"/>
                                        </p:tgtEl>
                                        <p:attrNameLst>
                                          <p:attrName>style.visibility</p:attrName>
                                        </p:attrNameLst>
                                      </p:cBhvr>
                                      <p:to>
                                        <p:strVal val="visible"/>
                                      </p:to>
                                    </p:set>
                                    <p:animEffect transition="in" filter="wipe(left)">
                                      <p:cBhvr>
                                        <p:cTn id="23" dur="500"/>
                                        <p:tgtEl>
                                          <p:spTgt spid="942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4211"/>
                                        </p:tgtEl>
                                        <p:attrNameLst>
                                          <p:attrName>style.visibility</p:attrName>
                                        </p:attrNameLst>
                                      </p:cBhvr>
                                      <p:to>
                                        <p:strVal val="visible"/>
                                      </p:to>
                                    </p:set>
                                    <p:animEffect transition="in" filter="wipe(left)">
                                      <p:cBhvr>
                                        <p:cTn id="28" dur="500"/>
                                        <p:tgtEl>
                                          <p:spTgt spid="942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nodeType="clickEffect">
                                  <p:stCondLst>
                                    <p:cond delay="0"/>
                                  </p:stCondLst>
                                  <p:childTnLst>
                                    <p:set>
                                      <p:cBhvr>
                                        <p:cTn id="32" dur="1" fill="hold">
                                          <p:stCondLst>
                                            <p:cond delay="0"/>
                                          </p:stCondLst>
                                        </p:cTn>
                                        <p:tgtEl>
                                          <p:spTgt spid="94216">
                                            <p:txEl>
                                              <p:pRg st="0" end="0"/>
                                            </p:txEl>
                                          </p:spTgt>
                                        </p:tgtEl>
                                        <p:attrNameLst>
                                          <p:attrName>style.visibility</p:attrName>
                                        </p:attrNameLst>
                                      </p:cBhvr>
                                      <p:to>
                                        <p:strVal val="visible"/>
                                      </p:to>
                                    </p:set>
                                    <p:anim calcmode="lin" valueType="num">
                                      <p:cBhvr additive="base">
                                        <p:cTn id="33" dur="500" fill="hold"/>
                                        <p:tgtEl>
                                          <p:spTgt spid="94216">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42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94215"/>
                                        </p:tgtEl>
                                        <p:attrNameLst>
                                          <p:attrName>style.visibility</p:attrName>
                                        </p:attrNameLst>
                                      </p:cBhvr>
                                      <p:to>
                                        <p:strVal val="visible"/>
                                      </p:to>
                                    </p:set>
                                    <p:anim calcmode="lin" valueType="num">
                                      <p:cBhvr additive="base">
                                        <p:cTn id="39" dur="500" fill="hold"/>
                                        <p:tgtEl>
                                          <p:spTgt spid="94215"/>
                                        </p:tgtEl>
                                        <p:attrNameLst>
                                          <p:attrName>ppt_x</p:attrName>
                                        </p:attrNameLst>
                                      </p:cBhvr>
                                      <p:tavLst>
                                        <p:tav tm="0">
                                          <p:val>
                                            <p:strVal val="1+#ppt_w/2"/>
                                          </p:val>
                                        </p:tav>
                                        <p:tav tm="100000">
                                          <p:val>
                                            <p:strVal val="#ppt_x"/>
                                          </p:val>
                                        </p:tav>
                                      </p:tavLst>
                                    </p:anim>
                                    <p:anim calcmode="lin" valueType="num">
                                      <p:cBhvr additive="base">
                                        <p:cTn id="40" dur="500" fill="hold"/>
                                        <p:tgtEl>
                                          <p:spTgt spid="94215"/>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2" fill="hold" nodeType="clickEffect">
                                  <p:stCondLst>
                                    <p:cond delay="0"/>
                                  </p:stCondLst>
                                  <p:childTnLst>
                                    <p:set>
                                      <p:cBhvr>
                                        <p:cTn id="44" dur="1" fill="hold">
                                          <p:stCondLst>
                                            <p:cond delay="0"/>
                                          </p:stCondLst>
                                        </p:cTn>
                                        <p:tgtEl>
                                          <p:spTgt spid="94217">
                                            <p:txEl>
                                              <p:pRg st="0" end="0"/>
                                            </p:txEl>
                                          </p:spTgt>
                                        </p:tgtEl>
                                        <p:attrNameLst>
                                          <p:attrName>style.visibility</p:attrName>
                                        </p:attrNameLst>
                                      </p:cBhvr>
                                      <p:to>
                                        <p:strVal val="visible"/>
                                      </p:to>
                                    </p:set>
                                    <p:anim calcmode="lin" valueType="num">
                                      <p:cBhvr additive="base">
                                        <p:cTn id="45" dur="500" fill="hold"/>
                                        <p:tgtEl>
                                          <p:spTgt spid="94217">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942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4214"/>
                                        </p:tgtEl>
                                        <p:attrNameLst>
                                          <p:attrName>style.visibility</p:attrName>
                                        </p:attrNameLst>
                                      </p:cBhvr>
                                      <p:to>
                                        <p:strVal val="visible"/>
                                      </p:to>
                                    </p:set>
                                  </p:childTnLst>
                                </p:cTn>
                              </p:par>
                            </p:childTnLst>
                          </p:cTn>
                        </p:par>
                        <p:par>
                          <p:cTn id="51" fill="hold">
                            <p:stCondLst>
                              <p:cond delay="0"/>
                            </p:stCondLst>
                            <p:childTnLst>
                              <p:par>
                                <p:cTn id="52" presetID="26" presetClass="emph" presetSubtype="0" fill="hold" grpId="1" nodeType="afterEffect">
                                  <p:stCondLst>
                                    <p:cond delay="0"/>
                                  </p:stCondLst>
                                  <p:childTnLst>
                                    <p:animEffect transition="out" filter="fade">
                                      <p:cBhvr>
                                        <p:cTn id="53" dur="500" tmFilter="0, 0; .2, .5; .8, .5; 1, 0"/>
                                        <p:tgtEl>
                                          <p:spTgt spid="94214"/>
                                        </p:tgtEl>
                                      </p:cBhvr>
                                    </p:animEffect>
                                    <p:animScale>
                                      <p:cBhvr>
                                        <p:cTn id="54" dur="250" autoRev="1" fill="hold"/>
                                        <p:tgtEl>
                                          <p:spTgt spid="942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autoUpdateAnimBg="0"/>
      <p:bldP spid="94211" grpId="0" animBg="1" autoUpdateAnimBg="0"/>
      <p:bldP spid="94212" grpId="0" animBg="1" autoUpdateAnimBg="0"/>
      <p:bldP spid="94213" grpId="0" animBg="1" autoUpdateAnimBg="0"/>
      <p:bldP spid="94214" grpId="0" animBg="1"/>
      <p:bldP spid="94214" grpId="1" animBg="1"/>
      <p:bldP spid="94215" grpId="0"/>
      <p:bldP spid="2" grpId="0"/>
    </p:bldLst>
  </p:timing>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6" name="灯片编号占位符 3"/>
          <p:cNvSpPr>
            <a:spLocks noGrp="1"/>
          </p:cNvSpPr>
          <p:nvPr>
            <p:ph type="sldNum" sz="quarter" idx="12"/>
          </p:nvPr>
        </p:nvSpPr>
        <p:spPr>
          <a:xfrm>
            <a:off x="8737600" y="7345240"/>
            <a:ext cx="2844800" cy="476249"/>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8A3431A6-F984-45CA-A233-ECE2E1F3F44F}" type="slidenum">
              <a:rPr lang="en-US" altLang="zh-CN">
                <a:solidFill>
                  <a:srgbClr val="000000"/>
                </a:solidFill>
              </a:rPr>
              <a:pPr eaLnBrk="1" hangingPunct="1"/>
              <a:t>228</a:t>
            </a:fld>
            <a:endParaRPr lang="en-US" altLang="zh-CN">
              <a:solidFill>
                <a:srgbClr val="000000"/>
              </a:solidFill>
            </a:endParaRPr>
          </a:p>
        </p:txBody>
      </p:sp>
      <p:sp>
        <p:nvSpPr>
          <p:cNvPr id="95234" name="Text Box 2">
            <a:hlinkClick r:id="" action="ppaction://hlinkshowjump?jump=nextslide"/>
          </p:cNvPr>
          <p:cNvSpPr txBox="1">
            <a:spLocks noChangeArrowheads="1"/>
          </p:cNvSpPr>
          <p:nvPr/>
        </p:nvSpPr>
        <p:spPr bwMode="auto">
          <a:xfrm>
            <a:off x="1025148" y="2468894"/>
            <a:ext cx="10280651" cy="666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buFontTx/>
              <a:buChar char="•"/>
            </a:pPr>
            <a:r>
              <a:rPr kumimoji="1" lang="en-US" altLang="zh-CN" sz="3733" dirty="0">
                <a:solidFill>
                  <a:srgbClr val="000000"/>
                </a:solidFill>
                <a:latin typeface="微软雅黑" panose="020B0503020204020204" pitchFamily="34" charset="-122"/>
                <a:ea typeface="微软雅黑" panose="020B0503020204020204" pitchFamily="34" charset="-122"/>
              </a:rPr>
              <a:t>   </a:t>
            </a:r>
            <a:r>
              <a:rPr kumimoji="1" lang="zh-CN" altLang="en-US" sz="3733" dirty="0">
                <a:solidFill>
                  <a:srgbClr val="000000"/>
                </a:solidFill>
                <a:latin typeface="微软雅黑" panose="020B0503020204020204" pitchFamily="34" charset="-122"/>
                <a:ea typeface="微软雅黑" panose="020B0503020204020204" pitchFamily="34" charset="-122"/>
              </a:rPr>
              <a:t>直接插入排序（基于顺序查找定位）</a:t>
            </a:r>
          </a:p>
        </p:txBody>
      </p:sp>
      <p:sp>
        <p:nvSpPr>
          <p:cNvPr id="95235" name="Text Box 3">
            <a:hlinkClick r:id="" action="ppaction://noaction"/>
          </p:cNvPr>
          <p:cNvSpPr txBox="1">
            <a:spLocks noChangeArrowheads="1"/>
          </p:cNvSpPr>
          <p:nvPr/>
        </p:nvSpPr>
        <p:spPr bwMode="auto">
          <a:xfrm>
            <a:off x="1025149" y="3692857"/>
            <a:ext cx="8719257" cy="666786"/>
          </a:xfrm>
          <a:prstGeom prst="rect">
            <a:avLst/>
          </a:prstGeom>
          <a:ln/>
          <a:extLst/>
        </p:spPr>
        <p:style>
          <a:lnRef idx="1">
            <a:schemeClr val="dk1"/>
          </a:lnRef>
          <a:fillRef idx="2">
            <a:schemeClr val="dk1"/>
          </a:fillRef>
          <a:effectRef idx="1">
            <a:schemeClr val="dk1"/>
          </a:effectRef>
          <a:fontRef idx="minor">
            <a:schemeClr val="dk1"/>
          </a:fontRef>
        </p:style>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buFontTx/>
              <a:buChar char="•"/>
            </a:pPr>
            <a:r>
              <a:rPr kumimoji="1" lang="en-US" altLang="zh-CN" sz="3733" dirty="0">
                <a:solidFill>
                  <a:srgbClr val="0070C0"/>
                </a:solidFill>
                <a:latin typeface="微软雅黑" panose="020B0503020204020204" pitchFamily="34" charset="-122"/>
                <a:ea typeface="微软雅黑" panose="020B0503020204020204" pitchFamily="34" charset="-122"/>
              </a:rPr>
              <a:t>   </a:t>
            </a:r>
            <a:r>
              <a:rPr kumimoji="1" lang="zh-CN" altLang="en-US" sz="3733" dirty="0">
                <a:solidFill>
                  <a:srgbClr val="0070C0"/>
                </a:solidFill>
                <a:latin typeface="微软雅黑" panose="020B0503020204020204" pitchFamily="34" charset="-122"/>
                <a:ea typeface="微软雅黑" panose="020B0503020204020204" pitchFamily="34" charset="-122"/>
              </a:rPr>
              <a:t>折半插入排序</a:t>
            </a:r>
            <a:r>
              <a:rPr kumimoji="1" lang="zh-CN" altLang="en-US" sz="3733" dirty="0">
                <a:solidFill>
                  <a:srgbClr val="808080">
                    <a:lumMod val="50000"/>
                  </a:srgbClr>
                </a:solidFill>
                <a:latin typeface="微软雅黑" panose="020B0503020204020204" pitchFamily="34" charset="-122"/>
                <a:ea typeface="微软雅黑" panose="020B0503020204020204" pitchFamily="34" charset="-122"/>
              </a:rPr>
              <a:t>（基于折半查找定位）</a:t>
            </a:r>
          </a:p>
        </p:txBody>
      </p:sp>
      <p:sp>
        <p:nvSpPr>
          <p:cNvPr id="13319" name="Text Box 4"/>
          <p:cNvSpPr txBox="1">
            <a:spLocks noChangeArrowheads="1"/>
          </p:cNvSpPr>
          <p:nvPr/>
        </p:nvSpPr>
        <p:spPr bwMode="auto">
          <a:xfrm>
            <a:off x="815413" y="1236561"/>
            <a:ext cx="3168352" cy="7953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lIns="121920" tIns="60960" rIns="121920" bIns="60960" rtlCol="0" anchor="b">
            <a:noAutofit/>
          </a:bodyPr>
          <a:lstStyle>
            <a:defPPr>
              <a:defRPr lang="en-US"/>
            </a:defPPr>
            <a:lvl1pPr algn="ctr" fontAlgn="base">
              <a:lnSpc>
                <a:spcPct val="90000"/>
              </a:lnSpc>
              <a:spcBef>
                <a:spcPct val="0"/>
              </a:spcBef>
              <a:spcAft>
                <a:spcPct val="0"/>
              </a:spcAft>
              <a:defRPr sz="2400" b="0">
                <a:solidFill>
                  <a:srgbClr val="5B9BD5">
                    <a:lumMod val="75000"/>
                  </a:srgbClr>
                </a:solidFill>
                <a:latin typeface="微软雅黑" panose="020B0503020204020204" pitchFamily="34" charset="-122"/>
                <a:ea typeface="微软雅黑" panose="020B0503020204020204" pitchFamily="34" charset="-122"/>
                <a:cs typeface="+mj-cs"/>
              </a:defRPr>
            </a:lvl1pPr>
            <a:lvl2pPr algn="ctr" fontAlgn="base">
              <a:spcBef>
                <a:spcPct val="0"/>
              </a:spcBef>
              <a:spcAft>
                <a:spcPct val="0"/>
              </a:spcAft>
              <a:defRPr sz="4400" b="1">
                <a:solidFill>
                  <a:schemeClr val="tx2"/>
                </a:solidFill>
                <a:latin typeface="Arial" charset="0"/>
                <a:ea typeface="隶书" pitchFamily="49" charset="-122"/>
              </a:defRPr>
            </a:lvl2pPr>
            <a:lvl3pPr algn="ctr" fontAlgn="base">
              <a:spcBef>
                <a:spcPct val="0"/>
              </a:spcBef>
              <a:spcAft>
                <a:spcPct val="0"/>
              </a:spcAft>
              <a:defRPr sz="4400" b="1">
                <a:solidFill>
                  <a:schemeClr val="tx2"/>
                </a:solidFill>
                <a:latin typeface="Arial" charset="0"/>
                <a:ea typeface="隶书" pitchFamily="49" charset="-122"/>
              </a:defRPr>
            </a:lvl3pPr>
            <a:lvl4pPr algn="ctr" fontAlgn="base">
              <a:spcBef>
                <a:spcPct val="0"/>
              </a:spcBef>
              <a:spcAft>
                <a:spcPct val="0"/>
              </a:spcAft>
              <a:defRPr sz="4400" b="1">
                <a:solidFill>
                  <a:schemeClr val="tx2"/>
                </a:solidFill>
                <a:latin typeface="Arial" charset="0"/>
                <a:ea typeface="隶书" pitchFamily="49" charset="-122"/>
              </a:defRPr>
            </a:lvl4pPr>
            <a:lvl5pPr algn="ctr" fontAlgn="base">
              <a:spcBef>
                <a:spcPct val="0"/>
              </a:spcBef>
              <a:spcAft>
                <a:spcPct val="0"/>
              </a:spcAft>
              <a:defRPr sz="4400" b="1">
                <a:solidFill>
                  <a:schemeClr val="tx2"/>
                </a:solidFill>
                <a:latin typeface="Arial" charset="0"/>
                <a:ea typeface="隶书" pitchFamily="49" charset="-122"/>
              </a:defRPr>
            </a:lvl5pPr>
            <a:lvl6pPr marL="457200" algn="ctr" fontAlgn="base">
              <a:spcBef>
                <a:spcPct val="0"/>
              </a:spcBef>
              <a:spcAft>
                <a:spcPct val="0"/>
              </a:spcAft>
              <a:defRPr sz="4400" b="1">
                <a:solidFill>
                  <a:schemeClr val="tx2"/>
                </a:solidFill>
                <a:latin typeface="Arial" charset="0"/>
                <a:ea typeface="隶书" pitchFamily="49" charset="-122"/>
              </a:defRPr>
            </a:lvl6pPr>
            <a:lvl7pPr marL="914400" algn="ctr" fontAlgn="base">
              <a:spcBef>
                <a:spcPct val="0"/>
              </a:spcBef>
              <a:spcAft>
                <a:spcPct val="0"/>
              </a:spcAft>
              <a:defRPr sz="4400" b="1">
                <a:solidFill>
                  <a:schemeClr val="tx2"/>
                </a:solidFill>
                <a:latin typeface="Arial" charset="0"/>
                <a:ea typeface="隶书" pitchFamily="49" charset="-122"/>
              </a:defRPr>
            </a:lvl7pPr>
            <a:lvl8pPr marL="1371600" algn="ctr" fontAlgn="base">
              <a:spcBef>
                <a:spcPct val="0"/>
              </a:spcBef>
              <a:spcAft>
                <a:spcPct val="0"/>
              </a:spcAft>
              <a:defRPr sz="4400" b="1">
                <a:solidFill>
                  <a:schemeClr val="tx2"/>
                </a:solidFill>
                <a:latin typeface="Arial" charset="0"/>
                <a:ea typeface="隶书" pitchFamily="49" charset="-122"/>
              </a:defRPr>
            </a:lvl8pPr>
            <a:lvl9pPr marL="1828800" algn="ctr" fontAlgn="base">
              <a:spcBef>
                <a:spcPct val="0"/>
              </a:spcBef>
              <a:spcAft>
                <a:spcPct val="0"/>
              </a:spcAft>
              <a:defRPr sz="4400" b="1">
                <a:solidFill>
                  <a:schemeClr val="tx2"/>
                </a:solidFill>
                <a:latin typeface="Arial" charset="0"/>
                <a:ea typeface="隶书" pitchFamily="49" charset="-122"/>
              </a:defRPr>
            </a:lvl9pPr>
          </a:lstStyle>
          <a:p>
            <a:r>
              <a:rPr lang="zh-CN" altLang="en-US" sz="4267" dirty="0"/>
              <a:t>插入排序</a:t>
            </a:r>
          </a:p>
        </p:txBody>
      </p:sp>
      <p:sp>
        <p:nvSpPr>
          <p:cNvPr id="95237" name="Text Box 5">
            <a:hlinkClick r:id="" action="ppaction://noaction"/>
          </p:cNvPr>
          <p:cNvSpPr txBox="1">
            <a:spLocks noChangeArrowheads="1"/>
          </p:cNvSpPr>
          <p:nvPr/>
        </p:nvSpPr>
        <p:spPr bwMode="auto">
          <a:xfrm>
            <a:off x="1033615" y="4835856"/>
            <a:ext cx="10272184" cy="666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buFontTx/>
              <a:buChar char="•"/>
            </a:pPr>
            <a:r>
              <a:rPr kumimoji="1" lang="en-US" altLang="zh-CN" sz="3733">
                <a:solidFill>
                  <a:srgbClr val="000000"/>
                </a:solidFill>
                <a:latin typeface="微软雅黑" panose="020B0503020204020204" pitchFamily="34" charset="-122"/>
                <a:ea typeface="微软雅黑" panose="020B0503020204020204" pitchFamily="34" charset="-122"/>
              </a:rPr>
              <a:t>   </a:t>
            </a:r>
            <a:r>
              <a:rPr kumimoji="1" lang="zh-CN" altLang="en-US" sz="3733">
                <a:solidFill>
                  <a:srgbClr val="000000"/>
                </a:solidFill>
                <a:latin typeface="微软雅黑" panose="020B0503020204020204" pitchFamily="34" charset="-122"/>
                <a:ea typeface="微软雅黑" panose="020B0503020204020204" pitchFamily="34" charset="-122"/>
              </a:rPr>
              <a:t>希尔排序（基于逐趟缩小增量）</a:t>
            </a:r>
          </a:p>
        </p:txBody>
      </p:sp>
    </p:spTree>
    <p:extLst>
      <p:ext uri="{BB962C8B-B14F-4D97-AF65-F5344CB8AC3E}">
        <p14:creationId xmlns:p14="http://schemas.microsoft.com/office/powerpoint/2010/main" val="3771754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319"/>
                                        </p:tgtEl>
                                        <p:attrNameLst>
                                          <p:attrName>style.visibility</p:attrName>
                                        </p:attrNameLst>
                                      </p:cBhvr>
                                      <p:to>
                                        <p:strVal val="visible"/>
                                      </p:to>
                                    </p:set>
                                    <p:anim calcmode="lin" valueType="num">
                                      <p:cBhvr>
                                        <p:cTn id="7" dur="500" fill="hold"/>
                                        <p:tgtEl>
                                          <p:spTgt spid="13319"/>
                                        </p:tgtEl>
                                        <p:attrNameLst>
                                          <p:attrName>ppt_w</p:attrName>
                                        </p:attrNameLst>
                                      </p:cBhvr>
                                      <p:tavLst>
                                        <p:tav tm="0">
                                          <p:val>
                                            <p:fltVal val="0"/>
                                          </p:val>
                                        </p:tav>
                                        <p:tav tm="100000">
                                          <p:val>
                                            <p:strVal val="#ppt_w"/>
                                          </p:val>
                                        </p:tav>
                                      </p:tavLst>
                                    </p:anim>
                                    <p:anim calcmode="lin" valueType="num">
                                      <p:cBhvr>
                                        <p:cTn id="8" dur="500" fill="hold"/>
                                        <p:tgtEl>
                                          <p:spTgt spid="13319"/>
                                        </p:tgtEl>
                                        <p:attrNameLst>
                                          <p:attrName>ppt_h</p:attrName>
                                        </p:attrNameLst>
                                      </p:cBhvr>
                                      <p:tavLst>
                                        <p:tav tm="0">
                                          <p:val>
                                            <p:fltVal val="0"/>
                                          </p:val>
                                        </p:tav>
                                        <p:tav tm="100000">
                                          <p:val>
                                            <p:strVal val="#ppt_h"/>
                                          </p:val>
                                        </p:tav>
                                      </p:tavLst>
                                    </p:anim>
                                    <p:anim calcmode="lin" valueType="num">
                                      <p:cBhvr>
                                        <p:cTn id="9" dur="500" fill="hold"/>
                                        <p:tgtEl>
                                          <p:spTgt spid="13319"/>
                                        </p:tgtEl>
                                        <p:attrNameLst>
                                          <p:attrName>style.rotation</p:attrName>
                                        </p:attrNameLst>
                                      </p:cBhvr>
                                      <p:tavLst>
                                        <p:tav tm="0">
                                          <p:val>
                                            <p:fltVal val="90"/>
                                          </p:val>
                                        </p:tav>
                                        <p:tav tm="100000">
                                          <p:val>
                                            <p:fltVal val="0"/>
                                          </p:val>
                                        </p:tav>
                                      </p:tavLst>
                                    </p:anim>
                                    <p:animEffect transition="in" filter="fade">
                                      <p:cBhvr>
                                        <p:cTn id="10" dur="500"/>
                                        <p:tgtEl>
                                          <p:spTgt spid="1331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5234"/>
                                        </p:tgtEl>
                                        <p:attrNameLst>
                                          <p:attrName>style.visibility</p:attrName>
                                        </p:attrNameLst>
                                      </p:cBhvr>
                                      <p:to>
                                        <p:strVal val="visible"/>
                                      </p:to>
                                    </p:set>
                                    <p:animEffect transition="in" filter="dissolve">
                                      <p:cBhvr>
                                        <p:cTn id="15" dur="500"/>
                                        <p:tgtEl>
                                          <p:spTgt spid="952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5235"/>
                                        </p:tgtEl>
                                        <p:attrNameLst>
                                          <p:attrName>style.visibility</p:attrName>
                                        </p:attrNameLst>
                                      </p:cBhvr>
                                      <p:to>
                                        <p:strVal val="visible"/>
                                      </p:to>
                                    </p:set>
                                    <p:animEffect transition="in" filter="dissolve">
                                      <p:cBhvr>
                                        <p:cTn id="20" dur="500"/>
                                        <p:tgtEl>
                                          <p:spTgt spid="9523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5237"/>
                                        </p:tgtEl>
                                        <p:attrNameLst>
                                          <p:attrName>style.visibility</p:attrName>
                                        </p:attrNameLst>
                                      </p:cBhvr>
                                      <p:to>
                                        <p:strVal val="visible"/>
                                      </p:to>
                                    </p:set>
                                    <p:animEffect transition="in" filter="dissolve">
                                      <p:cBhvr>
                                        <p:cTn id="25" dur="500"/>
                                        <p:tgtEl>
                                          <p:spTgt spid="95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utoUpdateAnimBg="0"/>
      <p:bldP spid="95235" grpId="0" animBg="1" autoUpdateAnimBg="0"/>
      <p:bldP spid="13319" grpId="0"/>
      <p:bldP spid="95237" grpId="0" autoUpdateAnimBg="0"/>
    </p:bldLst>
  </p:timing>
</p:sld>
</file>

<file path=ppt/slides/slide22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Rectangle 2"/>
          <p:cNvSpPr>
            <a:spLocks noGrp="1" noRot="1" noChangeArrowheads="1"/>
          </p:cNvSpPr>
          <p:nvPr>
            <p:ph idx="1"/>
          </p:nvPr>
        </p:nvSpPr>
        <p:spPr>
          <a:xfrm>
            <a:off x="0" y="2852936"/>
            <a:ext cx="11334749" cy="2259013"/>
          </a:xfrm>
        </p:spPr>
        <p:txBody>
          <a:bodyPr/>
          <a:lstStyle/>
          <a:p>
            <a:pPr marL="1036294" lvl="2" indent="0">
              <a:lnSpc>
                <a:spcPct val="150000"/>
              </a:lnSpc>
              <a:buNone/>
            </a:pPr>
            <a:r>
              <a:rPr lang="zh-CN" altLang="en-US" sz="3200" dirty="0">
                <a:latin typeface="微软雅黑" panose="020B0503020204020204" pitchFamily="34" charset="-122"/>
                <a:ea typeface="微软雅黑" panose="020B0503020204020204" pitchFamily="34" charset="-122"/>
              </a:rPr>
              <a:t>排序过程：整个排序过程为</a:t>
            </a:r>
            <a:r>
              <a:rPr lang="en-US" altLang="zh-CN" sz="3200" dirty="0">
                <a:latin typeface="微软雅黑" panose="020B0503020204020204" pitchFamily="34" charset="-122"/>
                <a:ea typeface="微软雅黑" panose="020B0503020204020204" pitchFamily="34" charset="-122"/>
              </a:rPr>
              <a:t>n-1</a:t>
            </a:r>
            <a:r>
              <a:rPr lang="zh-CN" altLang="zh-CN" sz="3200" dirty="0">
                <a:latin typeface="微软雅黑" panose="020B0503020204020204" pitchFamily="34" charset="-122"/>
                <a:ea typeface="微软雅黑" panose="020B0503020204020204" pitchFamily="34" charset="-122"/>
              </a:rPr>
              <a:t>趟插入，即先将序列中第1个记录看成是一个有序子序列，然后从第2个记录开始，逐个进行插入，直至整个序列有序</a:t>
            </a:r>
            <a:endParaRPr lang="zh-CN" altLang="en-US" sz="3200" dirty="0">
              <a:latin typeface="微软雅黑" panose="020B0503020204020204" pitchFamily="34" charset="-122"/>
              <a:ea typeface="微软雅黑" panose="020B0503020204020204" pitchFamily="34" charset="-122"/>
            </a:endParaRPr>
          </a:p>
        </p:txBody>
      </p:sp>
      <p:sp>
        <p:nvSpPr>
          <p:cNvPr id="14340" name="灯片编号占位符 5"/>
          <p:cNvSpPr>
            <a:spLocks noGrp="1"/>
          </p:cNvSpPr>
          <p:nvPr>
            <p:ph type="sldNum" sz="quarter" idx="12"/>
          </p:nvPr>
        </p:nvSpPr>
        <p:spPr>
          <a:xfrm rot="900000">
            <a:off x="9131201" y="-4004"/>
            <a:ext cx="3049759" cy="365125"/>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4615FF30-E967-4090-8467-E503F957FD81}" type="slidenum">
              <a:rPr lang="en-US" altLang="zh-CN">
                <a:solidFill>
                  <a:srgbClr val="000000"/>
                </a:solidFill>
              </a:rPr>
              <a:pPr eaLnBrk="1" hangingPunct="1"/>
              <a:t>229</a:t>
            </a:fld>
            <a:endParaRPr lang="en-US" altLang="zh-CN">
              <a:solidFill>
                <a:srgbClr val="000000"/>
              </a:solidFill>
            </a:endParaRPr>
          </a:p>
        </p:txBody>
      </p:sp>
      <p:sp>
        <p:nvSpPr>
          <p:cNvPr id="4" name="Text Box 4"/>
          <p:cNvSpPr txBox="1">
            <a:spLocks noChangeArrowheads="1"/>
          </p:cNvSpPr>
          <p:nvPr/>
        </p:nvSpPr>
        <p:spPr bwMode="auto">
          <a:xfrm>
            <a:off x="1007435" y="1604798"/>
            <a:ext cx="3648405" cy="7953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lIns="121920" tIns="60960" rIns="121920" bIns="60960" rtlCol="0" anchor="b">
            <a:noAutofit/>
          </a:bodyPr>
          <a:lstStyle>
            <a:defPPr>
              <a:defRPr lang="en-US"/>
            </a:defPPr>
            <a:lvl1pPr algn="ctr" fontAlgn="base">
              <a:lnSpc>
                <a:spcPct val="90000"/>
              </a:lnSpc>
              <a:spcBef>
                <a:spcPct val="0"/>
              </a:spcBef>
              <a:spcAft>
                <a:spcPct val="0"/>
              </a:spcAft>
              <a:defRPr sz="2400" b="0">
                <a:solidFill>
                  <a:srgbClr val="5B9BD5">
                    <a:lumMod val="75000"/>
                  </a:srgbClr>
                </a:solidFill>
                <a:latin typeface="微软雅黑" panose="020B0503020204020204" pitchFamily="34" charset="-122"/>
                <a:ea typeface="微软雅黑" panose="020B0503020204020204" pitchFamily="34" charset="-122"/>
                <a:cs typeface="+mj-cs"/>
              </a:defRPr>
            </a:lvl1pPr>
            <a:lvl2pPr algn="ctr" fontAlgn="base">
              <a:spcBef>
                <a:spcPct val="0"/>
              </a:spcBef>
              <a:spcAft>
                <a:spcPct val="0"/>
              </a:spcAft>
              <a:defRPr sz="4400" b="1">
                <a:solidFill>
                  <a:schemeClr val="tx2"/>
                </a:solidFill>
                <a:latin typeface="Arial" charset="0"/>
                <a:ea typeface="隶书" pitchFamily="49" charset="-122"/>
              </a:defRPr>
            </a:lvl2pPr>
            <a:lvl3pPr algn="ctr" fontAlgn="base">
              <a:spcBef>
                <a:spcPct val="0"/>
              </a:spcBef>
              <a:spcAft>
                <a:spcPct val="0"/>
              </a:spcAft>
              <a:defRPr sz="4400" b="1">
                <a:solidFill>
                  <a:schemeClr val="tx2"/>
                </a:solidFill>
                <a:latin typeface="Arial" charset="0"/>
                <a:ea typeface="隶书" pitchFamily="49" charset="-122"/>
              </a:defRPr>
            </a:lvl3pPr>
            <a:lvl4pPr algn="ctr" fontAlgn="base">
              <a:spcBef>
                <a:spcPct val="0"/>
              </a:spcBef>
              <a:spcAft>
                <a:spcPct val="0"/>
              </a:spcAft>
              <a:defRPr sz="4400" b="1">
                <a:solidFill>
                  <a:schemeClr val="tx2"/>
                </a:solidFill>
                <a:latin typeface="Arial" charset="0"/>
                <a:ea typeface="隶书" pitchFamily="49" charset="-122"/>
              </a:defRPr>
            </a:lvl4pPr>
            <a:lvl5pPr algn="ctr" fontAlgn="base">
              <a:spcBef>
                <a:spcPct val="0"/>
              </a:spcBef>
              <a:spcAft>
                <a:spcPct val="0"/>
              </a:spcAft>
              <a:defRPr sz="4400" b="1">
                <a:solidFill>
                  <a:schemeClr val="tx2"/>
                </a:solidFill>
                <a:latin typeface="Arial" charset="0"/>
                <a:ea typeface="隶书" pitchFamily="49" charset="-122"/>
              </a:defRPr>
            </a:lvl5pPr>
            <a:lvl6pPr marL="457200" algn="ctr" fontAlgn="base">
              <a:spcBef>
                <a:spcPct val="0"/>
              </a:spcBef>
              <a:spcAft>
                <a:spcPct val="0"/>
              </a:spcAft>
              <a:defRPr sz="4400" b="1">
                <a:solidFill>
                  <a:schemeClr val="tx2"/>
                </a:solidFill>
                <a:latin typeface="Arial" charset="0"/>
                <a:ea typeface="隶书" pitchFamily="49" charset="-122"/>
              </a:defRPr>
            </a:lvl6pPr>
            <a:lvl7pPr marL="914400" algn="ctr" fontAlgn="base">
              <a:spcBef>
                <a:spcPct val="0"/>
              </a:spcBef>
              <a:spcAft>
                <a:spcPct val="0"/>
              </a:spcAft>
              <a:defRPr sz="4400" b="1">
                <a:solidFill>
                  <a:schemeClr val="tx2"/>
                </a:solidFill>
                <a:latin typeface="Arial" charset="0"/>
                <a:ea typeface="隶书" pitchFamily="49" charset="-122"/>
              </a:defRPr>
            </a:lvl7pPr>
            <a:lvl8pPr marL="1371600" algn="ctr" fontAlgn="base">
              <a:spcBef>
                <a:spcPct val="0"/>
              </a:spcBef>
              <a:spcAft>
                <a:spcPct val="0"/>
              </a:spcAft>
              <a:defRPr sz="4400" b="1">
                <a:solidFill>
                  <a:schemeClr val="tx2"/>
                </a:solidFill>
                <a:latin typeface="Arial" charset="0"/>
                <a:ea typeface="隶书" pitchFamily="49" charset="-122"/>
              </a:defRPr>
            </a:lvl8pPr>
            <a:lvl9pPr marL="1828800" algn="ctr" fontAlgn="base">
              <a:spcBef>
                <a:spcPct val="0"/>
              </a:spcBef>
              <a:spcAft>
                <a:spcPct val="0"/>
              </a:spcAft>
              <a:defRPr sz="4400" b="1">
                <a:solidFill>
                  <a:schemeClr val="tx2"/>
                </a:solidFill>
                <a:latin typeface="Arial" charset="0"/>
                <a:ea typeface="隶书" pitchFamily="49" charset="-122"/>
              </a:defRPr>
            </a:lvl9pPr>
          </a:lstStyle>
          <a:p>
            <a:r>
              <a:rPr lang="zh-CN" altLang="en-US" sz="4267" dirty="0"/>
              <a:t>直接插入排序</a:t>
            </a:r>
          </a:p>
        </p:txBody>
      </p:sp>
    </p:spTree>
    <p:extLst>
      <p:ext uri="{BB962C8B-B14F-4D97-AF65-F5344CB8AC3E}">
        <p14:creationId xmlns:p14="http://schemas.microsoft.com/office/powerpoint/2010/main" val="1880232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2290">
                                            <p:txEl>
                                              <p:pRg st="0" end="0"/>
                                            </p:txEl>
                                          </p:spTgt>
                                        </p:tgtEl>
                                        <p:attrNameLst>
                                          <p:attrName>style.visibility</p:attrName>
                                        </p:attrNameLst>
                                      </p:cBhvr>
                                      <p:to>
                                        <p:strVal val="visible"/>
                                      </p:to>
                                    </p:set>
                                    <p:anim calcmode="lin" valueType="num">
                                      <p:cBhvr additive="base">
                                        <p:cTn id="15" dur="500" fill="hold"/>
                                        <p:tgtEl>
                                          <p:spTgt spid="12290">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229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bldLvl="5" autoUpdateAnimBg="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1052736"/>
            <a:ext cx="9753600" cy="11430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457200" indent="-457200">
              <a:buFont typeface="Arial" panose="020B0604020202020204" pitchFamily="34" charset="0"/>
              <a:buChar char="•"/>
            </a:pPr>
            <a:r>
              <a:rPr lang="zh-CN" altLang="en-US" sz="3200" b="0" dirty="0">
                <a:effectLst/>
                <a:latin typeface="微软雅黑" panose="020B0503020204020204" pitchFamily="34" charset="-122"/>
                <a:ea typeface="微软雅黑" panose="020B0503020204020204" pitchFamily="34" charset="-122"/>
              </a:rPr>
              <a:t>练习题</a:t>
            </a:r>
          </a:p>
        </p:txBody>
      </p:sp>
      <p:sp>
        <p:nvSpPr>
          <p:cNvPr id="3" name="内容占位符 2"/>
          <p:cNvSpPr>
            <a:spLocks noGrp="1"/>
          </p:cNvSpPr>
          <p:nvPr>
            <p:ph idx="1"/>
          </p:nvPr>
        </p:nvSpPr>
        <p:spPr/>
        <p:txBody>
          <a:bodyPr/>
          <a:lstStyle/>
          <a:p>
            <a:pPr marL="457200" indent="-457200">
              <a:buFont typeface="+mj-lt"/>
              <a:buAutoNum type="arabicPeriod"/>
            </a:pPr>
            <a:r>
              <a:rPr lang="zh-CN" altLang="en-US" b="0" dirty="0">
                <a:effectLst/>
                <a:latin typeface="微软雅黑" panose="020B0503020204020204" pitchFamily="34" charset="-122"/>
                <a:ea typeface="微软雅黑" panose="020B0503020204020204" pitchFamily="34" charset="-122"/>
              </a:rPr>
              <a:t>判断题：一个教室里面的</a:t>
            </a:r>
            <a:r>
              <a:rPr lang="en-US" altLang="zh-CN" b="0" dirty="0">
                <a:effectLst/>
                <a:latin typeface="微软雅黑" panose="020B0503020204020204" pitchFamily="34" charset="-122"/>
                <a:ea typeface="微软雅黑" panose="020B0503020204020204" pitchFamily="34" charset="-122"/>
              </a:rPr>
              <a:t>5</a:t>
            </a:r>
            <a:r>
              <a:rPr lang="zh-CN" altLang="en-US" b="0" dirty="0">
                <a:effectLst/>
                <a:latin typeface="微软雅黑" panose="020B0503020204020204" pitchFamily="34" charset="-122"/>
                <a:ea typeface="微软雅黑" panose="020B0503020204020204" pitchFamily="34" charset="-122"/>
              </a:rPr>
              <a:t>排学生，每排坐</a:t>
            </a:r>
            <a:r>
              <a:rPr lang="en-US" altLang="zh-CN" b="0" dirty="0">
                <a:effectLst/>
                <a:latin typeface="微软雅黑" panose="020B0503020204020204" pitchFamily="34" charset="-122"/>
                <a:ea typeface="微软雅黑" panose="020B0503020204020204" pitchFamily="34" charset="-122"/>
              </a:rPr>
              <a:t>6</a:t>
            </a:r>
            <a:r>
              <a:rPr lang="zh-CN" altLang="en-US" b="0" dirty="0">
                <a:effectLst/>
                <a:latin typeface="微软雅黑" panose="020B0503020204020204" pitchFamily="34" charset="-122"/>
                <a:ea typeface="微软雅黑" panose="020B0503020204020204" pitchFamily="34" charset="-122"/>
              </a:rPr>
              <a:t>个人，这些人的关系是不是线性表</a:t>
            </a:r>
            <a:r>
              <a:rPr lang="en-US" altLang="zh-CN" b="0" dirty="0">
                <a:effectLst/>
                <a:latin typeface="微软雅黑" panose="020B0503020204020204" pitchFamily="34" charset="-122"/>
                <a:ea typeface="微软雅黑" panose="020B0503020204020204" pitchFamily="34" charset="-122"/>
              </a:rPr>
              <a:t>?</a:t>
            </a:r>
          </a:p>
          <a:p>
            <a:pPr marL="457200" indent="-457200">
              <a:buFont typeface="+mj-lt"/>
              <a:buAutoNum type="arabicPeriod"/>
            </a:pPr>
            <a:endParaRPr lang="en-US" altLang="zh-CN" b="0" dirty="0">
              <a:effectLst/>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b="0" dirty="0">
              <a:effectLst/>
              <a:latin typeface="微软雅黑" panose="020B0503020204020204" pitchFamily="34" charset="-122"/>
              <a:ea typeface="微软雅黑" panose="020B0503020204020204" pitchFamily="34" charset="-122"/>
            </a:endParaRPr>
          </a:p>
          <a:p>
            <a:pPr marL="457200" indent="-457200">
              <a:buAutoNum type="arabicPeriod" startAt="2"/>
            </a:pPr>
            <a:r>
              <a:rPr lang="zh-CN" altLang="en-US" b="0" dirty="0">
                <a:effectLst/>
                <a:latin typeface="微软雅黑" panose="020B0503020204020204" pitchFamily="34" charset="-122"/>
                <a:ea typeface="微软雅黑" panose="020B0503020204020204" pitchFamily="34" charset="-122"/>
              </a:rPr>
              <a:t>电影院售票处排队购票，一共有</a:t>
            </a:r>
            <a:r>
              <a:rPr lang="en-US" altLang="zh-CN" b="0" dirty="0">
                <a:effectLst/>
                <a:latin typeface="微软雅黑" panose="020B0503020204020204" pitchFamily="34" charset="-122"/>
                <a:ea typeface="微软雅黑" panose="020B0503020204020204" pitchFamily="34" charset="-122"/>
              </a:rPr>
              <a:t>3</a:t>
            </a:r>
            <a:r>
              <a:rPr lang="zh-CN" altLang="en-US" b="0" dirty="0">
                <a:effectLst/>
                <a:latin typeface="微软雅黑" panose="020B0503020204020204" pitchFamily="34" charset="-122"/>
                <a:ea typeface="微软雅黑" panose="020B0503020204020204" pitchFamily="34" charset="-122"/>
              </a:rPr>
              <a:t>个人，如果用</a:t>
            </a:r>
            <a:r>
              <a:rPr lang="en-US" altLang="zh-CN" b="0" dirty="0" err="1">
                <a:effectLst/>
                <a:latin typeface="微软雅黑" panose="020B0503020204020204" pitchFamily="34" charset="-122"/>
                <a:ea typeface="微软雅黑" panose="020B0503020204020204" pitchFamily="34" charset="-122"/>
              </a:rPr>
              <a:t>ai</a:t>
            </a:r>
            <a:r>
              <a:rPr lang="zh-CN" altLang="en-US" b="0" dirty="0">
                <a:effectLst/>
                <a:latin typeface="微软雅黑" panose="020B0503020204020204" pitchFamily="34" charset="-122"/>
                <a:ea typeface="微软雅黑" panose="020B0503020204020204" pitchFamily="34" charset="-122"/>
              </a:rPr>
              <a:t>表示第</a:t>
            </a:r>
            <a:r>
              <a:rPr lang="en-US" altLang="zh-CN" b="0" dirty="0" err="1">
                <a:effectLst/>
                <a:latin typeface="微软雅黑" panose="020B0503020204020204" pitchFamily="34" charset="-122"/>
                <a:ea typeface="微软雅黑" panose="020B0503020204020204" pitchFamily="34" charset="-122"/>
              </a:rPr>
              <a:t>i</a:t>
            </a:r>
            <a:r>
              <a:rPr lang="zh-CN" altLang="en-US" b="0" dirty="0">
                <a:effectLst/>
                <a:latin typeface="微软雅黑" panose="020B0503020204020204" pitchFamily="34" charset="-122"/>
                <a:ea typeface="微软雅黑" panose="020B0503020204020204" pitchFamily="34" charset="-122"/>
              </a:rPr>
              <a:t>个人，则用</a:t>
            </a:r>
            <a:r>
              <a:rPr lang="en-US" altLang="zh-CN" b="0" dirty="0">
                <a:effectLst/>
                <a:latin typeface="微软雅黑" panose="020B0503020204020204" pitchFamily="34" charset="-122"/>
                <a:ea typeface="微软雅黑" panose="020B0503020204020204" pitchFamily="34" charset="-122"/>
              </a:rPr>
              <a:t>L=(a1,a2,a3)</a:t>
            </a:r>
            <a:r>
              <a:rPr lang="zh-CN" altLang="en-US" b="0" dirty="0">
                <a:effectLst/>
                <a:latin typeface="微软雅黑" panose="020B0503020204020204" pitchFamily="34" charset="-122"/>
                <a:ea typeface="微软雅黑" panose="020B0503020204020204" pitchFamily="34" charset="-122"/>
              </a:rPr>
              <a:t>表示当前排队的人构成的线性表。请问，</a:t>
            </a:r>
            <a:r>
              <a:rPr lang="en-US" altLang="zh-CN" b="0" dirty="0">
                <a:effectLst/>
                <a:latin typeface="微软雅黑" panose="020B0503020204020204" pitchFamily="34" charset="-122"/>
                <a:ea typeface="微软雅黑" panose="020B0503020204020204" pitchFamily="34" charset="-122"/>
              </a:rPr>
              <a:t>a2</a:t>
            </a:r>
            <a:r>
              <a:rPr lang="zh-CN" altLang="en-US" b="0" dirty="0">
                <a:effectLst/>
                <a:latin typeface="微软雅黑" panose="020B0503020204020204" pitchFamily="34" charset="-122"/>
                <a:ea typeface="微软雅黑" panose="020B0503020204020204" pitchFamily="34" charset="-122"/>
              </a:rPr>
              <a:t>的直接前驱和直接后继分别是谁？</a:t>
            </a:r>
            <a:endParaRPr lang="en-US" altLang="zh-CN" b="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622270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4" name="灯片编号占位符 3"/>
          <p:cNvSpPr>
            <a:spLocks noGrp="1"/>
          </p:cNvSpPr>
          <p:nvPr>
            <p:ph type="sldNum" sz="quarter" idx="12"/>
          </p:nvPr>
        </p:nvSpPr>
        <p:spPr>
          <a:xfrm>
            <a:off x="8880309" y="6093297"/>
            <a:ext cx="2844800" cy="476249"/>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E9554F2B-A570-4599-A21F-ECA8D7E3041C}" type="slidenum">
              <a:rPr lang="en-US" altLang="zh-CN" b="1">
                <a:solidFill>
                  <a:srgbClr val="000000"/>
                </a:solidFill>
              </a:rPr>
              <a:pPr eaLnBrk="1" hangingPunct="1"/>
              <a:t>230</a:t>
            </a:fld>
            <a:endParaRPr lang="en-US" altLang="zh-CN" b="1">
              <a:solidFill>
                <a:srgbClr val="000000"/>
              </a:solidFill>
            </a:endParaRPr>
          </a:p>
        </p:txBody>
      </p:sp>
      <p:sp>
        <p:nvSpPr>
          <p:cNvPr id="49192" name="Text Box 1064"/>
          <p:cNvSpPr txBox="1">
            <a:spLocks noChangeArrowheads="1"/>
          </p:cNvSpPr>
          <p:nvPr/>
        </p:nvSpPr>
        <p:spPr bwMode="auto">
          <a:xfrm>
            <a:off x="4459621" y="1210423"/>
            <a:ext cx="4115229"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49   38   65   97   76   13   27</a:t>
            </a:r>
          </a:p>
        </p:txBody>
      </p:sp>
      <p:sp>
        <p:nvSpPr>
          <p:cNvPr id="49193" name="Text Box 1065"/>
          <p:cNvSpPr txBox="1">
            <a:spLocks noChangeArrowheads="1"/>
          </p:cNvSpPr>
          <p:nvPr/>
        </p:nvSpPr>
        <p:spPr bwMode="auto">
          <a:xfrm>
            <a:off x="3136706" y="1796209"/>
            <a:ext cx="5572359"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i=2   </a:t>
            </a:r>
            <a:r>
              <a:rPr kumimoji="1" lang="en-US" altLang="zh-CN" sz="2667" b="1">
                <a:solidFill>
                  <a:srgbClr val="FF3300"/>
                </a:solidFill>
                <a:latin typeface="Times New Roman" pitchFamily="18" charset="0"/>
              </a:rPr>
              <a:t>38</a:t>
            </a:r>
            <a:r>
              <a:rPr kumimoji="1" lang="en-US" altLang="zh-CN" sz="2667" b="1">
                <a:solidFill>
                  <a:srgbClr val="000000"/>
                </a:solidFill>
                <a:latin typeface="Times New Roman" pitchFamily="18" charset="0"/>
              </a:rPr>
              <a:t>  (38   49)   65   97   76   13   27</a:t>
            </a:r>
          </a:p>
        </p:txBody>
      </p:sp>
      <p:sp>
        <p:nvSpPr>
          <p:cNvPr id="49194" name="Text Box 1066"/>
          <p:cNvSpPr txBox="1">
            <a:spLocks noChangeArrowheads="1"/>
          </p:cNvSpPr>
          <p:nvPr/>
        </p:nvSpPr>
        <p:spPr bwMode="auto">
          <a:xfrm>
            <a:off x="3136706" y="2356597"/>
            <a:ext cx="5572359"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dirty="0" err="1">
                <a:solidFill>
                  <a:srgbClr val="000000"/>
                </a:solidFill>
                <a:latin typeface="Times New Roman" pitchFamily="18" charset="0"/>
              </a:rPr>
              <a:t>i</a:t>
            </a:r>
            <a:r>
              <a:rPr kumimoji="1" lang="en-US" altLang="zh-CN" sz="2667" b="1" dirty="0">
                <a:solidFill>
                  <a:srgbClr val="000000"/>
                </a:solidFill>
                <a:latin typeface="Times New Roman" pitchFamily="18" charset="0"/>
              </a:rPr>
              <a:t>=3   </a:t>
            </a:r>
            <a:r>
              <a:rPr kumimoji="1" lang="en-US" altLang="zh-CN" sz="2667" b="1" dirty="0">
                <a:solidFill>
                  <a:srgbClr val="FF3300"/>
                </a:solidFill>
                <a:latin typeface="Times New Roman" pitchFamily="18" charset="0"/>
              </a:rPr>
              <a:t>65</a:t>
            </a:r>
            <a:r>
              <a:rPr kumimoji="1" lang="en-US" altLang="zh-CN" sz="2667" b="1" dirty="0">
                <a:solidFill>
                  <a:srgbClr val="000000"/>
                </a:solidFill>
                <a:latin typeface="Times New Roman" pitchFamily="18" charset="0"/>
              </a:rPr>
              <a:t>  (38   49   65)   97   76   13   27</a:t>
            </a:r>
          </a:p>
        </p:txBody>
      </p:sp>
      <p:sp>
        <p:nvSpPr>
          <p:cNvPr id="49195" name="Text Box 1067"/>
          <p:cNvSpPr txBox="1">
            <a:spLocks noChangeArrowheads="1"/>
          </p:cNvSpPr>
          <p:nvPr/>
        </p:nvSpPr>
        <p:spPr bwMode="auto">
          <a:xfrm>
            <a:off x="3136706" y="2916985"/>
            <a:ext cx="5572359"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dirty="0" err="1">
                <a:solidFill>
                  <a:srgbClr val="000000"/>
                </a:solidFill>
                <a:latin typeface="Times New Roman" pitchFamily="18" charset="0"/>
              </a:rPr>
              <a:t>i</a:t>
            </a:r>
            <a:r>
              <a:rPr kumimoji="1" lang="en-US" altLang="zh-CN" sz="2667" b="1" dirty="0">
                <a:solidFill>
                  <a:srgbClr val="000000"/>
                </a:solidFill>
                <a:latin typeface="Times New Roman" pitchFamily="18" charset="0"/>
              </a:rPr>
              <a:t>=4   </a:t>
            </a:r>
            <a:r>
              <a:rPr kumimoji="1" lang="en-US" altLang="zh-CN" sz="2667" b="1" dirty="0">
                <a:solidFill>
                  <a:srgbClr val="FF3300"/>
                </a:solidFill>
                <a:latin typeface="Times New Roman" pitchFamily="18" charset="0"/>
              </a:rPr>
              <a:t>97</a:t>
            </a:r>
            <a:r>
              <a:rPr kumimoji="1" lang="en-US" altLang="zh-CN" sz="2667" b="1" dirty="0">
                <a:solidFill>
                  <a:srgbClr val="000000"/>
                </a:solidFill>
                <a:latin typeface="Times New Roman" pitchFamily="18" charset="0"/>
              </a:rPr>
              <a:t>  (38   49   65   97)   76   13   27</a:t>
            </a:r>
          </a:p>
        </p:txBody>
      </p:sp>
      <p:sp>
        <p:nvSpPr>
          <p:cNvPr id="49196" name="Text Box 1068"/>
          <p:cNvSpPr txBox="1">
            <a:spLocks noChangeArrowheads="1"/>
          </p:cNvSpPr>
          <p:nvPr/>
        </p:nvSpPr>
        <p:spPr bwMode="auto">
          <a:xfrm>
            <a:off x="3136706" y="3477372"/>
            <a:ext cx="5572359"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dirty="0">
                <a:solidFill>
                  <a:srgbClr val="000000"/>
                </a:solidFill>
                <a:latin typeface="Times New Roman" pitchFamily="18" charset="0"/>
              </a:rPr>
              <a:t>i=5   </a:t>
            </a:r>
            <a:r>
              <a:rPr kumimoji="1" lang="en-US" altLang="zh-CN" sz="2667" b="1" dirty="0">
                <a:solidFill>
                  <a:srgbClr val="FF3300"/>
                </a:solidFill>
                <a:latin typeface="Times New Roman" pitchFamily="18" charset="0"/>
              </a:rPr>
              <a:t>76</a:t>
            </a:r>
            <a:r>
              <a:rPr kumimoji="1" lang="en-US" altLang="zh-CN" sz="2667" b="1" dirty="0">
                <a:solidFill>
                  <a:srgbClr val="000000"/>
                </a:solidFill>
                <a:latin typeface="Times New Roman" pitchFamily="18" charset="0"/>
              </a:rPr>
              <a:t>  (38   49   65   76   97)   13   27</a:t>
            </a:r>
          </a:p>
        </p:txBody>
      </p:sp>
      <p:sp>
        <p:nvSpPr>
          <p:cNvPr id="49197" name="Text Box 1069"/>
          <p:cNvSpPr txBox="1">
            <a:spLocks noChangeArrowheads="1"/>
          </p:cNvSpPr>
          <p:nvPr/>
        </p:nvSpPr>
        <p:spPr bwMode="auto">
          <a:xfrm>
            <a:off x="3136706" y="4037760"/>
            <a:ext cx="5572359"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i=6   </a:t>
            </a:r>
            <a:r>
              <a:rPr kumimoji="1" lang="en-US" altLang="zh-CN" sz="2667" b="1">
                <a:solidFill>
                  <a:srgbClr val="FF3300"/>
                </a:solidFill>
                <a:latin typeface="Times New Roman" pitchFamily="18" charset="0"/>
              </a:rPr>
              <a:t>13</a:t>
            </a:r>
            <a:r>
              <a:rPr kumimoji="1" lang="en-US" altLang="zh-CN" sz="2667" b="1">
                <a:solidFill>
                  <a:srgbClr val="000000"/>
                </a:solidFill>
                <a:latin typeface="Times New Roman" pitchFamily="18" charset="0"/>
              </a:rPr>
              <a:t>  (13   38   49   65   76   97)   27</a:t>
            </a:r>
          </a:p>
        </p:txBody>
      </p:sp>
      <p:grpSp>
        <p:nvGrpSpPr>
          <p:cNvPr id="49199" name="Group 1071"/>
          <p:cNvGrpSpPr>
            <a:grpSpLocks/>
          </p:cNvGrpSpPr>
          <p:nvPr/>
        </p:nvGrpSpPr>
        <p:grpSpPr bwMode="auto">
          <a:xfrm>
            <a:off x="4700920" y="1543798"/>
            <a:ext cx="721784" cy="328613"/>
            <a:chOff x="1986" y="1986"/>
            <a:chExt cx="341" cy="207"/>
          </a:xfrm>
        </p:grpSpPr>
        <p:sp>
          <p:nvSpPr>
            <p:cNvPr id="15419" name="Line 1072"/>
            <p:cNvSpPr>
              <a:spLocks noChangeShapeType="1"/>
            </p:cNvSpPr>
            <p:nvPr/>
          </p:nvSpPr>
          <p:spPr bwMode="auto">
            <a:xfrm>
              <a:off x="2327" y="1986"/>
              <a:ext cx="0" cy="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sp>
          <p:nvSpPr>
            <p:cNvPr id="15420" name="Line 1073"/>
            <p:cNvSpPr>
              <a:spLocks noChangeShapeType="1"/>
            </p:cNvSpPr>
            <p:nvPr/>
          </p:nvSpPr>
          <p:spPr bwMode="auto">
            <a:xfrm flipH="1">
              <a:off x="1986" y="2079"/>
              <a:ext cx="3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sp>
          <p:nvSpPr>
            <p:cNvPr id="15421" name="Line 1074"/>
            <p:cNvSpPr>
              <a:spLocks noChangeShapeType="1"/>
            </p:cNvSpPr>
            <p:nvPr/>
          </p:nvSpPr>
          <p:spPr bwMode="auto">
            <a:xfrm flipH="1">
              <a:off x="1986" y="2089"/>
              <a:ext cx="0" cy="1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grpSp>
      <p:sp>
        <p:nvSpPr>
          <p:cNvPr id="49203" name="Line 1075"/>
          <p:cNvSpPr>
            <a:spLocks noChangeShapeType="1"/>
          </p:cNvSpPr>
          <p:nvPr/>
        </p:nvSpPr>
        <p:spPr bwMode="auto">
          <a:xfrm>
            <a:off x="6015371" y="2102598"/>
            <a:ext cx="0" cy="327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sp>
        <p:nvSpPr>
          <p:cNvPr id="49204" name="Line 1076"/>
          <p:cNvSpPr>
            <a:spLocks noChangeShapeType="1"/>
          </p:cNvSpPr>
          <p:nvPr/>
        </p:nvSpPr>
        <p:spPr bwMode="auto">
          <a:xfrm>
            <a:off x="6561471" y="2643935"/>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grpSp>
        <p:nvGrpSpPr>
          <p:cNvPr id="49205" name="Group 1077"/>
          <p:cNvGrpSpPr>
            <a:grpSpLocks/>
          </p:cNvGrpSpPr>
          <p:nvPr/>
        </p:nvGrpSpPr>
        <p:grpSpPr bwMode="auto">
          <a:xfrm>
            <a:off x="6525487" y="3256711"/>
            <a:ext cx="721784" cy="328612"/>
            <a:chOff x="1986" y="1986"/>
            <a:chExt cx="341" cy="207"/>
          </a:xfrm>
        </p:grpSpPr>
        <p:sp>
          <p:nvSpPr>
            <p:cNvPr id="15416" name="Line 1078"/>
            <p:cNvSpPr>
              <a:spLocks noChangeShapeType="1"/>
            </p:cNvSpPr>
            <p:nvPr/>
          </p:nvSpPr>
          <p:spPr bwMode="auto">
            <a:xfrm>
              <a:off x="2327" y="1986"/>
              <a:ext cx="0" cy="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sp>
          <p:nvSpPr>
            <p:cNvPr id="15417" name="Line 1079"/>
            <p:cNvSpPr>
              <a:spLocks noChangeShapeType="1"/>
            </p:cNvSpPr>
            <p:nvPr/>
          </p:nvSpPr>
          <p:spPr bwMode="auto">
            <a:xfrm flipH="1">
              <a:off x="1986" y="2079"/>
              <a:ext cx="3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sp>
          <p:nvSpPr>
            <p:cNvPr id="15418" name="Line 1080"/>
            <p:cNvSpPr>
              <a:spLocks noChangeShapeType="1"/>
            </p:cNvSpPr>
            <p:nvPr/>
          </p:nvSpPr>
          <p:spPr bwMode="auto">
            <a:xfrm flipH="1">
              <a:off x="1986" y="2089"/>
              <a:ext cx="0" cy="1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grpSp>
      <p:grpSp>
        <p:nvGrpSpPr>
          <p:cNvPr id="49209" name="Group 1081"/>
          <p:cNvGrpSpPr>
            <a:grpSpLocks/>
          </p:cNvGrpSpPr>
          <p:nvPr/>
        </p:nvGrpSpPr>
        <p:grpSpPr bwMode="auto">
          <a:xfrm>
            <a:off x="4766538" y="3809161"/>
            <a:ext cx="3064933" cy="312737"/>
            <a:chOff x="2017" y="3413"/>
            <a:chExt cx="1448" cy="197"/>
          </a:xfrm>
        </p:grpSpPr>
        <p:sp>
          <p:nvSpPr>
            <p:cNvPr id="15413" name="Line 1082"/>
            <p:cNvSpPr>
              <a:spLocks noChangeShapeType="1"/>
            </p:cNvSpPr>
            <p:nvPr/>
          </p:nvSpPr>
          <p:spPr bwMode="auto">
            <a:xfrm flipH="1">
              <a:off x="3464" y="3413"/>
              <a:ext cx="1" cy="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sp>
          <p:nvSpPr>
            <p:cNvPr id="15414" name="Line 1083"/>
            <p:cNvSpPr>
              <a:spLocks noChangeShapeType="1"/>
            </p:cNvSpPr>
            <p:nvPr/>
          </p:nvSpPr>
          <p:spPr bwMode="auto">
            <a:xfrm flipH="1">
              <a:off x="2017" y="3517"/>
              <a:ext cx="14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sp>
          <p:nvSpPr>
            <p:cNvPr id="15415" name="Line 1084"/>
            <p:cNvSpPr>
              <a:spLocks noChangeShapeType="1"/>
            </p:cNvSpPr>
            <p:nvPr/>
          </p:nvSpPr>
          <p:spPr bwMode="auto">
            <a:xfrm>
              <a:off x="2027" y="3517"/>
              <a:ext cx="0" cy="9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grpSp>
      <p:grpSp>
        <p:nvGrpSpPr>
          <p:cNvPr id="49213" name="Group 1085"/>
          <p:cNvGrpSpPr>
            <a:grpSpLocks/>
          </p:cNvGrpSpPr>
          <p:nvPr/>
        </p:nvGrpSpPr>
        <p:grpSpPr bwMode="auto">
          <a:xfrm>
            <a:off x="5272420" y="4334621"/>
            <a:ext cx="3064933" cy="312739"/>
            <a:chOff x="2017" y="3413"/>
            <a:chExt cx="1448" cy="197"/>
          </a:xfrm>
        </p:grpSpPr>
        <p:sp>
          <p:nvSpPr>
            <p:cNvPr id="15410" name="Line 1086"/>
            <p:cNvSpPr>
              <a:spLocks noChangeShapeType="1"/>
            </p:cNvSpPr>
            <p:nvPr/>
          </p:nvSpPr>
          <p:spPr bwMode="auto">
            <a:xfrm flipH="1">
              <a:off x="3464" y="3413"/>
              <a:ext cx="1" cy="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sp>
          <p:nvSpPr>
            <p:cNvPr id="15411" name="Line 1087"/>
            <p:cNvSpPr>
              <a:spLocks noChangeShapeType="1"/>
            </p:cNvSpPr>
            <p:nvPr/>
          </p:nvSpPr>
          <p:spPr bwMode="auto">
            <a:xfrm flipH="1">
              <a:off x="2017" y="3517"/>
              <a:ext cx="14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sp>
          <p:nvSpPr>
            <p:cNvPr id="15412" name="Line 1088"/>
            <p:cNvSpPr>
              <a:spLocks noChangeShapeType="1"/>
            </p:cNvSpPr>
            <p:nvPr/>
          </p:nvSpPr>
          <p:spPr bwMode="auto">
            <a:xfrm>
              <a:off x="2027" y="3517"/>
              <a:ext cx="0" cy="9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00000"/>
                </a:solidFill>
              </a:endParaRPr>
            </a:p>
          </p:txBody>
        </p:sp>
      </p:grpSp>
      <p:sp>
        <p:nvSpPr>
          <p:cNvPr id="49217" name="Text Box 1089"/>
          <p:cNvSpPr txBox="1">
            <a:spLocks noChangeArrowheads="1"/>
          </p:cNvSpPr>
          <p:nvPr/>
        </p:nvSpPr>
        <p:spPr bwMode="auto">
          <a:xfrm>
            <a:off x="3138821" y="1210421"/>
            <a:ext cx="2063385"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i=1         (     )</a:t>
            </a:r>
          </a:p>
        </p:txBody>
      </p:sp>
      <p:sp>
        <p:nvSpPr>
          <p:cNvPr id="49218" name="Text Box 1090"/>
          <p:cNvSpPr txBox="1">
            <a:spLocks noChangeArrowheads="1"/>
          </p:cNvSpPr>
          <p:nvPr/>
        </p:nvSpPr>
        <p:spPr bwMode="auto">
          <a:xfrm>
            <a:off x="3115539" y="4663235"/>
            <a:ext cx="5399235"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i=7        (13   38   49   65   76   97)  27</a:t>
            </a:r>
          </a:p>
        </p:txBody>
      </p:sp>
      <p:sp>
        <p:nvSpPr>
          <p:cNvPr id="49220" name="Text Box 1092"/>
          <p:cNvSpPr txBox="1">
            <a:spLocks noChangeArrowheads="1"/>
          </p:cNvSpPr>
          <p:nvPr/>
        </p:nvSpPr>
        <p:spPr bwMode="auto">
          <a:xfrm>
            <a:off x="3725138" y="4663236"/>
            <a:ext cx="527709"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FF3300"/>
                </a:solidFill>
                <a:latin typeface="Times New Roman" pitchFamily="18" charset="0"/>
              </a:rPr>
              <a:t>27</a:t>
            </a:r>
          </a:p>
        </p:txBody>
      </p:sp>
      <p:grpSp>
        <p:nvGrpSpPr>
          <p:cNvPr id="49224" name="Group 1096"/>
          <p:cNvGrpSpPr>
            <a:grpSpLocks/>
          </p:cNvGrpSpPr>
          <p:nvPr/>
        </p:nvGrpSpPr>
        <p:grpSpPr bwMode="auto">
          <a:xfrm>
            <a:off x="7359461" y="4968038"/>
            <a:ext cx="298450" cy="746125"/>
            <a:chOff x="3398" y="3120"/>
            <a:chExt cx="141" cy="470"/>
          </a:xfrm>
        </p:grpSpPr>
        <p:sp>
          <p:nvSpPr>
            <p:cNvPr id="15408" name="Line 1094"/>
            <p:cNvSpPr>
              <a:spLocks noChangeShapeType="1"/>
            </p:cNvSpPr>
            <p:nvPr/>
          </p:nvSpPr>
          <p:spPr bwMode="auto">
            <a:xfrm flipV="1">
              <a:off x="3504" y="3120"/>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endParaRPr>
            </a:p>
          </p:txBody>
        </p:sp>
        <p:sp>
          <p:nvSpPr>
            <p:cNvPr id="15409" name="Text Box 1095"/>
            <p:cNvSpPr txBox="1">
              <a:spLocks noChangeArrowheads="1"/>
            </p:cNvSpPr>
            <p:nvPr/>
          </p:nvSpPr>
          <p:spPr bwMode="auto">
            <a:xfrm>
              <a:off x="3398" y="3273"/>
              <a:ext cx="141"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j</a:t>
              </a:r>
            </a:p>
          </p:txBody>
        </p:sp>
      </p:grpSp>
      <p:grpSp>
        <p:nvGrpSpPr>
          <p:cNvPr id="49225" name="Group 1097"/>
          <p:cNvGrpSpPr>
            <a:grpSpLocks/>
          </p:cNvGrpSpPr>
          <p:nvPr/>
        </p:nvGrpSpPr>
        <p:grpSpPr bwMode="auto">
          <a:xfrm>
            <a:off x="5018428" y="4968038"/>
            <a:ext cx="298450" cy="746125"/>
            <a:chOff x="3398" y="3120"/>
            <a:chExt cx="141" cy="470"/>
          </a:xfrm>
        </p:grpSpPr>
        <p:sp>
          <p:nvSpPr>
            <p:cNvPr id="15406" name="Line 1098"/>
            <p:cNvSpPr>
              <a:spLocks noChangeShapeType="1"/>
            </p:cNvSpPr>
            <p:nvPr/>
          </p:nvSpPr>
          <p:spPr bwMode="auto">
            <a:xfrm flipV="1">
              <a:off x="3504" y="3120"/>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endParaRPr>
            </a:p>
          </p:txBody>
        </p:sp>
        <p:sp>
          <p:nvSpPr>
            <p:cNvPr id="15407" name="Text Box 1099"/>
            <p:cNvSpPr txBox="1">
              <a:spLocks noChangeArrowheads="1"/>
            </p:cNvSpPr>
            <p:nvPr/>
          </p:nvSpPr>
          <p:spPr bwMode="auto">
            <a:xfrm>
              <a:off x="3398" y="3273"/>
              <a:ext cx="141"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j</a:t>
              </a:r>
            </a:p>
          </p:txBody>
        </p:sp>
      </p:grpSp>
      <p:grpSp>
        <p:nvGrpSpPr>
          <p:cNvPr id="49228" name="Group 1100"/>
          <p:cNvGrpSpPr>
            <a:grpSpLocks/>
          </p:cNvGrpSpPr>
          <p:nvPr/>
        </p:nvGrpSpPr>
        <p:grpSpPr bwMode="auto">
          <a:xfrm>
            <a:off x="6188945" y="4968038"/>
            <a:ext cx="298450" cy="746125"/>
            <a:chOff x="3398" y="3120"/>
            <a:chExt cx="141" cy="470"/>
          </a:xfrm>
        </p:grpSpPr>
        <p:sp>
          <p:nvSpPr>
            <p:cNvPr id="15404" name="Line 1101"/>
            <p:cNvSpPr>
              <a:spLocks noChangeShapeType="1"/>
            </p:cNvSpPr>
            <p:nvPr/>
          </p:nvSpPr>
          <p:spPr bwMode="auto">
            <a:xfrm flipV="1">
              <a:off x="3504" y="3120"/>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endParaRPr>
            </a:p>
          </p:txBody>
        </p:sp>
        <p:sp>
          <p:nvSpPr>
            <p:cNvPr id="15405" name="Text Box 1102"/>
            <p:cNvSpPr txBox="1">
              <a:spLocks noChangeArrowheads="1"/>
            </p:cNvSpPr>
            <p:nvPr/>
          </p:nvSpPr>
          <p:spPr bwMode="auto">
            <a:xfrm>
              <a:off x="3398" y="3273"/>
              <a:ext cx="141"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j</a:t>
              </a:r>
            </a:p>
          </p:txBody>
        </p:sp>
      </p:grpSp>
      <p:grpSp>
        <p:nvGrpSpPr>
          <p:cNvPr id="49231" name="Group 1103"/>
          <p:cNvGrpSpPr>
            <a:grpSpLocks/>
          </p:cNvGrpSpPr>
          <p:nvPr/>
        </p:nvGrpSpPr>
        <p:grpSpPr bwMode="auto">
          <a:xfrm>
            <a:off x="6773145" y="4968038"/>
            <a:ext cx="298450" cy="746125"/>
            <a:chOff x="3398" y="3120"/>
            <a:chExt cx="141" cy="470"/>
          </a:xfrm>
        </p:grpSpPr>
        <p:sp>
          <p:nvSpPr>
            <p:cNvPr id="15402" name="Line 1104"/>
            <p:cNvSpPr>
              <a:spLocks noChangeShapeType="1"/>
            </p:cNvSpPr>
            <p:nvPr/>
          </p:nvSpPr>
          <p:spPr bwMode="auto">
            <a:xfrm flipV="1">
              <a:off x="3504" y="3120"/>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endParaRPr>
            </a:p>
          </p:txBody>
        </p:sp>
        <p:sp>
          <p:nvSpPr>
            <p:cNvPr id="15403" name="Text Box 1105"/>
            <p:cNvSpPr txBox="1">
              <a:spLocks noChangeArrowheads="1"/>
            </p:cNvSpPr>
            <p:nvPr/>
          </p:nvSpPr>
          <p:spPr bwMode="auto">
            <a:xfrm>
              <a:off x="3398" y="3273"/>
              <a:ext cx="141"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j</a:t>
              </a:r>
            </a:p>
          </p:txBody>
        </p:sp>
      </p:grpSp>
      <p:grpSp>
        <p:nvGrpSpPr>
          <p:cNvPr id="49234" name="Group 1106"/>
          <p:cNvGrpSpPr>
            <a:grpSpLocks/>
          </p:cNvGrpSpPr>
          <p:nvPr/>
        </p:nvGrpSpPr>
        <p:grpSpPr bwMode="auto">
          <a:xfrm>
            <a:off x="5602628" y="4968038"/>
            <a:ext cx="298450" cy="746125"/>
            <a:chOff x="3398" y="3120"/>
            <a:chExt cx="141" cy="470"/>
          </a:xfrm>
        </p:grpSpPr>
        <p:sp>
          <p:nvSpPr>
            <p:cNvPr id="15400" name="Line 1107"/>
            <p:cNvSpPr>
              <a:spLocks noChangeShapeType="1"/>
            </p:cNvSpPr>
            <p:nvPr/>
          </p:nvSpPr>
          <p:spPr bwMode="auto">
            <a:xfrm flipV="1">
              <a:off x="3504" y="3120"/>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endParaRPr>
            </a:p>
          </p:txBody>
        </p:sp>
        <p:sp>
          <p:nvSpPr>
            <p:cNvPr id="15401" name="Text Box 1108"/>
            <p:cNvSpPr txBox="1">
              <a:spLocks noChangeArrowheads="1"/>
            </p:cNvSpPr>
            <p:nvPr/>
          </p:nvSpPr>
          <p:spPr bwMode="auto">
            <a:xfrm>
              <a:off x="3398" y="3273"/>
              <a:ext cx="141"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j</a:t>
              </a:r>
            </a:p>
          </p:txBody>
        </p:sp>
      </p:grpSp>
      <p:grpSp>
        <p:nvGrpSpPr>
          <p:cNvPr id="49237" name="Group 1109"/>
          <p:cNvGrpSpPr>
            <a:grpSpLocks/>
          </p:cNvGrpSpPr>
          <p:nvPr/>
        </p:nvGrpSpPr>
        <p:grpSpPr bwMode="auto">
          <a:xfrm>
            <a:off x="4434228" y="4968038"/>
            <a:ext cx="298450" cy="746125"/>
            <a:chOff x="3398" y="3120"/>
            <a:chExt cx="141" cy="470"/>
          </a:xfrm>
        </p:grpSpPr>
        <p:sp>
          <p:nvSpPr>
            <p:cNvPr id="15398" name="Line 1110"/>
            <p:cNvSpPr>
              <a:spLocks noChangeShapeType="1"/>
            </p:cNvSpPr>
            <p:nvPr/>
          </p:nvSpPr>
          <p:spPr bwMode="auto">
            <a:xfrm flipV="1">
              <a:off x="3504" y="3120"/>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endParaRPr>
            </a:p>
          </p:txBody>
        </p:sp>
        <p:sp>
          <p:nvSpPr>
            <p:cNvPr id="15399" name="Text Box 1111"/>
            <p:cNvSpPr txBox="1">
              <a:spLocks noChangeArrowheads="1"/>
            </p:cNvSpPr>
            <p:nvPr/>
          </p:nvSpPr>
          <p:spPr bwMode="auto">
            <a:xfrm>
              <a:off x="3398" y="3273"/>
              <a:ext cx="141"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j</a:t>
              </a:r>
            </a:p>
          </p:txBody>
        </p:sp>
      </p:grpSp>
      <p:sp>
        <p:nvSpPr>
          <p:cNvPr id="49240" name="Text Box 1112"/>
          <p:cNvSpPr txBox="1">
            <a:spLocks noChangeArrowheads="1"/>
          </p:cNvSpPr>
          <p:nvPr/>
        </p:nvSpPr>
        <p:spPr bwMode="auto">
          <a:xfrm>
            <a:off x="7890738" y="4663236"/>
            <a:ext cx="527709" cy="50276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97</a:t>
            </a:r>
          </a:p>
        </p:txBody>
      </p:sp>
      <p:sp>
        <p:nvSpPr>
          <p:cNvPr id="49241" name="Text Box 1113"/>
          <p:cNvSpPr txBox="1">
            <a:spLocks noChangeArrowheads="1"/>
          </p:cNvSpPr>
          <p:nvPr/>
        </p:nvSpPr>
        <p:spPr bwMode="auto">
          <a:xfrm>
            <a:off x="7306538" y="4663236"/>
            <a:ext cx="527709" cy="50276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76</a:t>
            </a:r>
          </a:p>
        </p:txBody>
      </p:sp>
      <p:sp>
        <p:nvSpPr>
          <p:cNvPr id="49242" name="Text Box 1114"/>
          <p:cNvSpPr txBox="1">
            <a:spLocks noChangeArrowheads="1"/>
          </p:cNvSpPr>
          <p:nvPr/>
        </p:nvSpPr>
        <p:spPr bwMode="auto">
          <a:xfrm>
            <a:off x="6722338" y="4663236"/>
            <a:ext cx="527709" cy="50276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65</a:t>
            </a:r>
          </a:p>
        </p:txBody>
      </p:sp>
      <p:sp>
        <p:nvSpPr>
          <p:cNvPr id="49243" name="Text Box 1115"/>
          <p:cNvSpPr txBox="1">
            <a:spLocks noChangeArrowheads="1"/>
          </p:cNvSpPr>
          <p:nvPr/>
        </p:nvSpPr>
        <p:spPr bwMode="auto">
          <a:xfrm>
            <a:off x="6138138" y="4663236"/>
            <a:ext cx="527709" cy="50276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49</a:t>
            </a:r>
          </a:p>
        </p:txBody>
      </p:sp>
      <p:sp>
        <p:nvSpPr>
          <p:cNvPr id="49244" name="Text Box 1116"/>
          <p:cNvSpPr txBox="1">
            <a:spLocks noChangeArrowheads="1"/>
          </p:cNvSpPr>
          <p:nvPr/>
        </p:nvSpPr>
        <p:spPr bwMode="auto">
          <a:xfrm>
            <a:off x="5553938" y="4663236"/>
            <a:ext cx="527709" cy="50276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00"/>
                </a:solidFill>
                <a:latin typeface="Times New Roman" pitchFamily="18" charset="0"/>
              </a:rPr>
              <a:t>38</a:t>
            </a:r>
          </a:p>
        </p:txBody>
      </p:sp>
      <p:sp>
        <p:nvSpPr>
          <p:cNvPr id="49245" name="Text Box 1117"/>
          <p:cNvSpPr txBox="1">
            <a:spLocks noChangeArrowheads="1"/>
          </p:cNvSpPr>
          <p:nvPr/>
        </p:nvSpPr>
        <p:spPr bwMode="auto">
          <a:xfrm>
            <a:off x="4944338" y="4663236"/>
            <a:ext cx="527709" cy="50276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a:solidFill>
                  <a:srgbClr val="0000FF"/>
                </a:solidFill>
                <a:latin typeface="Times New Roman" pitchFamily="18" charset="0"/>
              </a:rPr>
              <a:t>27</a:t>
            </a:r>
            <a:endParaRPr kumimoji="1" lang="en-US" altLang="zh-CN" sz="2667" b="1">
              <a:solidFill>
                <a:srgbClr val="000000"/>
              </a:solidFill>
              <a:latin typeface="Times New Roman" pitchFamily="18" charset="0"/>
            </a:endParaRPr>
          </a:p>
        </p:txBody>
      </p:sp>
      <p:grpSp>
        <p:nvGrpSpPr>
          <p:cNvPr id="49247" name="Group 1119"/>
          <p:cNvGrpSpPr>
            <a:grpSpLocks/>
          </p:cNvGrpSpPr>
          <p:nvPr/>
        </p:nvGrpSpPr>
        <p:grpSpPr bwMode="auto">
          <a:xfrm>
            <a:off x="2732421" y="5550645"/>
            <a:ext cx="6040967" cy="506413"/>
            <a:chOff x="1152" y="3118"/>
            <a:chExt cx="2854" cy="319"/>
          </a:xfrm>
        </p:grpSpPr>
        <p:sp>
          <p:nvSpPr>
            <p:cNvPr id="15396" name="Text Box 1070"/>
            <p:cNvSpPr txBox="1">
              <a:spLocks noChangeArrowheads="1"/>
            </p:cNvSpPr>
            <p:nvPr/>
          </p:nvSpPr>
          <p:spPr bwMode="auto">
            <a:xfrm>
              <a:off x="1392" y="3120"/>
              <a:ext cx="2614"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b="1" dirty="0">
                  <a:solidFill>
                    <a:srgbClr val="000000"/>
                  </a:solidFill>
                  <a:latin typeface="Times New Roman" pitchFamily="18" charset="0"/>
                </a:rPr>
                <a:t>              (13   27   38   49   65   76   97)</a:t>
              </a:r>
            </a:p>
          </p:txBody>
        </p:sp>
        <p:sp>
          <p:nvSpPr>
            <p:cNvPr id="15397" name="Text Box 1118"/>
            <p:cNvSpPr txBox="1">
              <a:spLocks noChangeArrowheads="1"/>
            </p:cNvSpPr>
            <p:nvPr/>
          </p:nvSpPr>
          <p:spPr bwMode="auto">
            <a:xfrm>
              <a:off x="1152" y="3118"/>
              <a:ext cx="114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667" dirty="0">
                  <a:solidFill>
                    <a:srgbClr val="000000"/>
                  </a:solidFill>
                  <a:latin typeface="微软雅黑" panose="020B0503020204020204" pitchFamily="34" charset="-122"/>
                  <a:ea typeface="微软雅黑" panose="020B0503020204020204" pitchFamily="34" charset="-122"/>
                </a:rPr>
                <a:t>排序结果：</a:t>
              </a:r>
            </a:p>
          </p:txBody>
        </p:sp>
      </p:grpSp>
      <p:sp>
        <p:nvSpPr>
          <p:cNvPr id="15395" name="AutoShape 1121">
            <a:hlinkClick r:id="" action="ppaction://hlinkshowjump?jump=nextslide" highlightClick="1"/>
          </p:cNvPr>
          <p:cNvSpPr>
            <a:spLocks noChangeArrowheads="1"/>
          </p:cNvSpPr>
          <p:nvPr/>
        </p:nvSpPr>
        <p:spPr bwMode="auto">
          <a:xfrm>
            <a:off x="11088555" y="6021288"/>
            <a:ext cx="812800" cy="457200"/>
          </a:xfrm>
          <a:prstGeom prst="actionButtonForwardNex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endParaRPr>
          </a:p>
        </p:txBody>
      </p:sp>
      <p:sp>
        <p:nvSpPr>
          <p:cNvPr id="2" name="矩形 1"/>
          <p:cNvSpPr/>
          <p:nvPr/>
        </p:nvSpPr>
        <p:spPr>
          <a:xfrm>
            <a:off x="1413487" y="1260596"/>
            <a:ext cx="793381" cy="71404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21920" tIns="60960" rIns="121920" bIns="60960" rtlCol="0" anchor="b">
            <a:noAutofit/>
          </a:bodyPr>
          <a:lstStyle/>
          <a:p>
            <a:pPr algn="ctr" fontAlgn="base">
              <a:lnSpc>
                <a:spcPct val="90000"/>
              </a:lnSpc>
              <a:spcBef>
                <a:spcPct val="0"/>
              </a:spcBef>
              <a:spcAft>
                <a:spcPct val="0"/>
              </a:spcAft>
            </a:pPr>
            <a:r>
              <a:rPr lang="zh-CN" altLang="en-US" sz="4267" dirty="0">
                <a:solidFill>
                  <a:srgbClr val="5B9BD5">
                    <a:lumMod val="75000"/>
                  </a:srgbClr>
                </a:solidFill>
                <a:latin typeface="微软雅黑" panose="020B0503020204020204" pitchFamily="34" charset="-122"/>
                <a:ea typeface="微软雅黑" panose="020B0503020204020204" pitchFamily="34" charset="-122"/>
              </a:rPr>
              <a:t>例</a:t>
            </a:r>
          </a:p>
        </p:txBody>
      </p:sp>
    </p:spTree>
    <p:extLst>
      <p:ext uri="{BB962C8B-B14F-4D97-AF65-F5344CB8AC3E}">
        <p14:creationId xmlns:p14="http://schemas.microsoft.com/office/powerpoint/2010/main" val="3248008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grpId="0" nodeType="clickEffect">
                                  <p:stCondLst>
                                    <p:cond delay="0"/>
                                  </p:stCondLst>
                                  <p:childTnLst>
                                    <p:set>
                                      <p:cBhvr>
                                        <p:cTn id="13" dur="1" fill="hold">
                                          <p:stCondLst>
                                            <p:cond delay="0"/>
                                          </p:stCondLst>
                                        </p:cTn>
                                        <p:tgtEl>
                                          <p:spTgt spid="49192">
                                            <p:txEl>
                                              <p:pRg st="0" end="0"/>
                                            </p:txEl>
                                          </p:spTgt>
                                        </p:tgtEl>
                                        <p:attrNameLst>
                                          <p:attrName>style.visibility</p:attrName>
                                        </p:attrNameLst>
                                      </p:cBhvr>
                                      <p:to>
                                        <p:strVal val="visible"/>
                                      </p:to>
                                    </p:set>
                                    <p:animEffect transition="in" filter="box(out)">
                                      <p:cBhvr>
                                        <p:cTn id="14" dur="500"/>
                                        <p:tgtEl>
                                          <p:spTgt spid="49192">
                                            <p:txEl>
                                              <p:pRg st="0" end="0"/>
                                            </p:txEl>
                                          </p:spTgt>
                                        </p:tgtEl>
                                      </p:cBhvr>
                                    </p:animEffect>
                                  </p:childTnLst>
                                  <p:subTnLst>
                                    <p:audio>
                                      <p:cMediaNode>
                                        <p:cTn display="0" masterRel="sameClick">
                                          <p:stCondLst>
                                            <p:cond evt="begin" delay="0">
                                              <p:tn val="12"/>
                                            </p:cond>
                                          </p:stCondLst>
                                          <p:endCondLst>
                                            <p:cond evt="onStopAudio" delay="0">
                                              <p:tgtEl>
                                                <p:sldTgt/>
                                              </p:tgtEl>
                                            </p:cond>
                                          </p:endCondLst>
                                        </p:cTn>
                                        <p:tgtEl>
                                          <p:sndTgt r:embed="rId2" name="CAMERA.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grpId="0" nodeType="clickEffect">
                                  <p:stCondLst>
                                    <p:cond delay="0"/>
                                  </p:stCondLst>
                                  <p:childTnLst>
                                    <p:set>
                                      <p:cBhvr>
                                        <p:cTn id="18" dur="1" fill="hold">
                                          <p:stCondLst>
                                            <p:cond delay="0"/>
                                          </p:stCondLst>
                                        </p:cTn>
                                        <p:tgtEl>
                                          <p:spTgt spid="49217">
                                            <p:txEl>
                                              <p:pRg st="0" end="0"/>
                                            </p:txEl>
                                          </p:spTgt>
                                        </p:tgtEl>
                                        <p:attrNameLst>
                                          <p:attrName>style.visibility</p:attrName>
                                        </p:attrNameLst>
                                      </p:cBhvr>
                                      <p:to>
                                        <p:strVal val="visible"/>
                                      </p:to>
                                    </p:set>
                                    <p:animEffect transition="in" filter="box(out)">
                                      <p:cBhvr>
                                        <p:cTn id="19" dur="500"/>
                                        <p:tgtEl>
                                          <p:spTgt spid="49217">
                                            <p:txEl>
                                              <p:pRg st="0" end="0"/>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2" name="CAMERA.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9193">
                                            <p:txEl>
                                              <p:pRg st="0" end="0"/>
                                            </p:txEl>
                                          </p:spTgt>
                                        </p:tgtEl>
                                        <p:attrNameLst>
                                          <p:attrName>style.visibility</p:attrName>
                                        </p:attrNameLst>
                                      </p:cBhvr>
                                      <p:to>
                                        <p:strVal val="visible"/>
                                      </p:to>
                                    </p:set>
                                    <p:anim calcmode="lin" valueType="num">
                                      <p:cBhvr additive="base">
                                        <p:cTn id="24" dur="500" fill="hold"/>
                                        <p:tgtEl>
                                          <p:spTgt spid="49193">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919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3" name="WHOOSH.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49199"/>
                                        </p:tgtEl>
                                        <p:attrNameLst>
                                          <p:attrName>style.visibility</p:attrName>
                                        </p:attrNameLst>
                                      </p:cBhvr>
                                      <p:to>
                                        <p:strVal val="visible"/>
                                      </p:to>
                                    </p:set>
                                    <p:anim calcmode="lin" valueType="num">
                                      <p:cBhvr additive="base">
                                        <p:cTn id="30" dur="500" fill="hold"/>
                                        <p:tgtEl>
                                          <p:spTgt spid="49199"/>
                                        </p:tgtEl>
                                        <p:attrNameLst>
                                          <p:attrName>ppt_x</p:attrName>
                                        </p:attrNameLst>
                                      </p:cBhvr>
                                      <p:tavLst>
                                        <p:tav tm="0">
                                          <p:val>
                                            <p:strVal val="0-#ppt_w/2"/>
                                          </p:val>
                                        </p:tav>
                                        <p:tav tm="100000">
                                          <p:val>
                                            <p:strVal val="#ppt_x"/>
                                          </p:val>
                                        </p:tav>
                                      </p:tavLst>
                                    </p:anim>
                                    <p:anim calcmode="lin" valueType="num">
                                      <p:cBhvr additive="base">
                                        <p:cTn id="31" dur="500" fill="hold"/>
                                        <p:tgtEl>
                                          <p:spTgt spid="4919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WHOOSH.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49194">
                                            <p:txEl>
                                              <p:pRg st="0" end="0"/>
                                            </p:txEl>
                                          </p:spTgt>
                                        </p:tgtEl>
                                        <p:attrNameLst>
                                          <p:attrName>style.visibility</p:attrName>
                                        </p:attrNameLst>
                                      </p:cBhvr>
                                      <p:to>
                                        <p:strVal val="visible"/>
                                      </p:to>
                                    </p:set>
                                    <p:anim calcmode="lin" valueType="num">
                                      <p:cBhvr additive="base">
                                        <p:cTn id="36" dur="500" fill="hold"/>
                                        <p:tgtEl>
                                          <p:spTgt spid="49194">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919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3" name="WHOOSH.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49203"/>
                                        </p:tgtEl>
                                        <p:attrNameLst>
                                          <p:attrName>style.visibility</p:attrName>
                                        </p:attrNameLst>
                                      </p:cBhvr>
                                      <p:to>
                                        <p:strVal val="visible"/>
                                      </p:to>
                                    </p:set>
                                    <p:anim calcmode="lin" valueType="num">
                                      <p:cBhvr additive="base">
                                        <p:cTn id="42" dur="500" fill="hold"/>
                                        <p:tgtEl>
                                          <p:spTgt spid="49203"/>
                                        </p:tgtEl>
                                        <p:attrNameLst>
                                          <p:attrName>ppt_x</p:attrName>
                                        </p:attrNameLst>
                                      </p:cBhvr>
                                      <p:tavLst>
                                        <p:tav tm="0">
                                          <p:val>
                                            <p:strVal val="0-#ppt_w/2"/>
                                          </p:val>
                                        </p:tav>
                                        <p:tav tm="100000">
                                          <p:val>
                                            <p:strVal val="#ppt_x"/>
                                          </p:val>
                                        </p:tav>
                                      </p:tavLst>
                                    </p:anim>
                                    <p:anim calcmode="lin" valueType="num">
                                      <p:cBhvr additive="base">
                                        <p:cTn id="43" dur="500" fill="hold"/>
                                        <p:tgtEl>
                                          <p:spTgt spid="4920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3" name="WHOOSH.WAV"/>
                                        </p:tgtEl>
                                      </p:cMediaNode>
                                    </p:audio>
                                  </p:sub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9195">
                                            <p:txEl>
                                              <p:pRg st="0" end="0"/>
                                            </p:txEl>
                                          </p:spTgt>
                                        </p:tgtEl>
                                        <p:attrNameLst>
                                          <p:attrName>style.visibility</p:attrName>
                                        </p:attrNameLst>
                                      </p:cBhvr>
                                      <p:to>
                                        <p:strVal val="visible"/>
                                      </p:to>
                                    </p:set>
                                    <p:anim calcmode="lin" valueType="num">
                                      <p:cBhvr additive="base">
                                        <p:cTn id="48" dur="500" fill="hold"/>
                                        <p:tgtEl>
                                          <p:spTgt spid="49195">
                                            <p:txEl>
                                              <p:pRg st="0" end="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4919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3" name="WHOOSH.WAV"/>
                                        </p:tgtEl>
                                      </p:cMediaNode>
                                    </p:audio>
                                  </p:sub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49204"/>
                                        </p:tgtEl>
                                        <p:attrNameLst>
                                          <p:attrName>style.visibility</p:attrName>
                                        </p:attrNameLst>
                                      </p:cBhvr>
                                      <p:to>
                                        <p:strVal val="visible"/>
                                      </p:to>
                                    </p:set>
                                    <p:anim calcmode="lin" valueType="num">
                                      <p:cBhvr additive="base">
                                        <p:cTn id="54" dur="500" fill="hold"/>
                                        <p:tgtEl>
                                          <p:spTgt spid="49204"/>
                                        </p:tgtEl>
                                        <p:attrNameLst>
                                          <p:attrName>ppt_x</p:attrName>
                                        </p:attrNameLst>
                                      </p:cBhvr>
                                      <p:tavLst>
                                        <p:tav tm="0">
                                          <p:val>
                                            <p:strVal val="0-#ppt_w/2"/>
                                          </p:val>
                                        </p:tav>
                                        <p:tav tm="100000">
                                          <p:val>
                                            <p:strVal val="#ppt_x"/>
                                          </p:val>
                                        </p:tav>
                                      </p:tavLst>
                                    </p:anim>
                                    <p:anim calcmode="lin" valueType="num">
                                      <p:cBhvr additive="base">
                                        <p:cTn id="55" dur="500" fill="hold"/>
                                        <p:tgtEl>
                                          <p:spTgt spid="4920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3" name="WHOOSH.WAV"/>
                                        </p:tgtEl>
                                      </p:cMediaNode>
                                    </p:audio>
                                  </p:sub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49196">
                                            <p:txEl>
                                              <p:pRg st="0" end="0"/>
                                            </p:txEl>
                                          </p:spTgt>
                                        </p:tgtEl>
                                        <p:attrNameLst>
                                          <p:attrName>style.visibility</p:attrName>
                                        </p:attrNameLst>
                                      </p:cBhvr>
                                      <p:to>
                                        <p:strVal val="visible"/>
                                      </p:to>
                                    </p:set>
                                    <p:anim calcmode="lin" valueType="num">
                                      <p:cBhvr additive="base">
                                        <p:cTn id="60" dur="500" fill="hold"/>
                                        <p:tgtEl>
                                          <p:spTgt spid="4919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9196">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8"/>
                                            </p:cond>
                                          </p:stCondLst>
                                          <p:endCondLst>
                                            <p:cond evt="onStopAudio" delay="0">
                                              <p:tgtEl>
                                                <p:sldTgt/>
                                              </p:tgtEl>
                                            </p:cond>
                                          </p:endCondLst>
                                        </p:cTn>
                                        <p:tgtEl>
                                          <p:sndTgt r:embed="rId3" name="WHOOSH.WAV"/>
                                        </p:tgtEl>
                                      </p:cMediaNode>
                                    </p:audio>
                                  </p:sub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nodeType="clickEffect">
                                  <p:stCondLst>
                                    <p:cond delay="0"/>
                                  </p:stCondLst>
                                  <p:childTnLst>
                                    <p:set>
                                      <p:cBhvr>
                                        <p:cTn id="65" dur="1" fill="hold">
                                          <p:stCondLst>
                                            <p:cond delay="0"/>
                                          </p:stCondLst>
                                        </p:cTn>
                                        <p:tgtEl>
                                          <p:spTgt spid="49205"/>
                                        </p:tgtEl>
                                        <p:attrNameLst>
                                          <p:attrName>style.visibility</p:attrName>
                                        </p:attrNameLst>
                                      </p:cBhvr>
                                      <p:to>
                                        <p:strVal val="visible"/>
                                      </p:to>
                                    </p:set>
                                    <p:anim calcmode="lin" valueType="num">
                                      <p:cBhvr additive="base">
                                        <p:cTn id="66" dur="500" fill="hold"/>
                                        <p:tgtEl>
                                          <p:spTgt spid="49205"/>
                                        </p:tgtEl>
                                        <p:attrNameLst>
                                          <p:attrName>ppt_x</p:attrName>
                                        </p:attrNameLst>
                                      </p:cBhvr>
                                      <p:tavLst>
                                        <p:tav tm="0">
                                          <p:val>
                                            <p:strVal val="0-#ppt_w/2"/>
                                          </p:val>
                                        </p:tav>
                                        <p:tav tm="100000">
                                          <p:val>
                                            <p:strVal val="#ppt_x"/>
                                          </p:val>
                                        </p:tav>
                                      </p:tavLst>
                                    </p:anim>
                                    <p:anim calcmode="lin" valueType="num">
                                      <p:cBhvr additive="base">
                                        <p:cTn id="67" dur="500" fill="hold"/>
                                        <p:tgtEl>
                                          <p:spTgt spid="4920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4"/>
                                            </p:cond>
                                          </p:stCondLst>
                                          <p:endCondLst>
                                            <p:cond evt="onStopAudio" delay="0">
                                              <p:tgtEl>
                                                <p:sldTgt/>
                                              </p:tgtEl>
                                            </p:cond>
                                          </p:endCondLst>
                                        </p:cTn>
                                        <p:tgtEl>
                                          <p:sndTgt r:embed="rId3" name="WHOOSH.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49197">
                                            <p:txEl>
                                              <p:pRg st="0" end="0"/>
                                            </p:txEl>
                                          </p:spTgt>
                                        </p:tgtEl>
                                        <p:attrNameLst>
                                          <p:attrName>style.visibility</p:attrName>
                                        </p:attrNameLst>
                                      </p:cBhvr>
                                      <p:to>
                                        <p:strVal val="visible"/>
                                      </p:to>
                                    </p:set>
                                    <p:anim calcmode="lin" valueType="num">
                                      <p:cBhvr additive="base">
                                        <p:cTn id="72" dur="500" fill="hold"/>
                                        <p:tgtEl>
                                          <p:spTgt spid="49197">
                                            <p:txEl>
                                              <p:pRg st="0" end="0"/>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4919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0"/>
                                            </p:cond>
                                          </p:stCondLst>
                                          <p:endCondLst>
                                            <p:cond evt="onStopAudio" delay="0">
                                              <p:tgtEl>
                                                <p:sldTgt/>
                                              </p:tgtEl>
                                            </p:cond>
                                          </p:endCondLst>
                                        </p:cTn>
                                        <p:tgtEl>
                                          <p:sndTgt r:embed="rId3" name="WHOOSH.WAV"/>
                                        </p:tgtEl>
                                      </p:cMediaNode>
                                    </p:audio>
                                  </p:sub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nodeType="clickEffect">
                                  <p:stCondLst>
                                    <p:cond delay="0"/>
                                  </p:stCondLst>
                                  <p:childTnLst>
                                    <p:set>
                                      <p:cBhvr>
                                        <p:cTn id="77" dur="1" fill="hold">
                                          <p:stCondLst>
                                            <p:cond delay="0"/>
                                          </p:stCondLst>
                                        </p:cTn>
                                        <p:tgtEl>
                                          <p:spTgt spid="49209"/>
                                        </p:tgtEl>
                                        <p:attrNameLst>
                                          <p:attrName>style.visibility</p:attrName>
                                        </p:attrNameLst>
                                      </p:cBhvr>
                                      <p:to>
                                        <p:strVal val="visible"/>
                                      </p:to>
                                    </p:set>
                                    <p:anim calcmode="lin" valueType="num">
                                      <p:cBhvr additive="base">
                                        <p:cTn id="78" dur="500" fill="hold"/>
                                        <p:tgtEl>
                                          <p:spTgt spid="49209"/>
                                        </p:tgtEl>
                                        <p:attrNameLst>
                                          <p:attrName>ppt_x</p:attrName>
                                        </p:attrNameLst>
                                      </p:cBhvr>
                                      <p:tavLst>
                                        <p:tav tm="0">
                                          <p:val>
                                            <p:strVal val="0-#ppt_w/2"/>
                                          </p:val>
                                        </p:tav>
                                        <p:tav tm="100000">
                                          <p:val>
                                            <p:strVal val="#ppt_x"/>
                                          </p:val>
                                        </p:tav>
                                      </p:tavLst>
                                    </p:anim>
                                    <p:anim calcmode="lin" valueType="num">
                                      <p:cBhvr additive="base">
                                        <p:cTn id="79" dur="500" fill="hold"/>
                                        <p:tgtEl>
                                          <p:spTgt spid="4920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6"/>
                                            </p:cond>
                                          </p:stCondLst>
                                          <p:endCondLst>
                                            <p:cond evt="onStopAudio" delay="0">
                                              <p:tgtEl>
                                                <p:sldTgt/>
                                              </p:tgtEl>
                                            </p:cond>
                                          </p:endCondLst>
                                        </p:cTn>
                                        <p:tgtEl>
                                          <p:sndTgt r:embed="rId3" name="WHOOSH.WAV"/>
                                        </p:tgtEl>
                                      </p:cMediaNode>
                                    </p:audio>
                                  </p:sub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49218">
                                            <p:txEl>
                                              <p:pRg st="0" end="0"/>
                                            </p:txEl>
                                          </p:spTgt>
                                        </p:tgtEl>
                                        <p:attrNameLst>
                                          <p:attrName>style.visibility</p:attrName>
                                        </p:attrNameLst>
                                      </p:cBhvr>
                                      <p:to>
                                        <p:strVal val="visible"/>
                                      </p:to>
                                    </p:set>
                                    <p:anim calcmode="lin" valueType="num">
                                      <p:cBhvr additive="base">
                                        <p:cTn id="84" dur="500" fill="hold"/>
                                        <p:tgtEl>
                                          <p:spTgt spid="49218">
                                            <p:txEl>
                                              <p:pRg st="0" end="0"/>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4921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82"/>
                                            </p:cond>
                                          </p:stCondLst>
                                          <p:endCondLst>
                                            <p:cond evt="onStopAudio" delay="0">
                                              <p:tgtEl>
                                                <p:sldTgt/>
                                              </p:tgtEl>
                                            </p:cond>
                                          </p:endCondLst>
                                        </p:cTn>
                                        <p:tgtEl>
                                          <p:sndTgt r:embed="rId3" name="WHOOSH.WAV"/>
                                        </p:tgtEl>
                                      </p:cMediaNode>
                                    </p:audio>
                                  </p:sub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ntr" presetSubtype="32" fill="hold" grpId="0" nodeType="clickEffect">
                                  <p:stCondLst>
                                    <p:cond delay="0"/>
                                  </p:stCondLst>
                                  <p:childTnLst>
                                    <p:set>
                                      <p:cBhvr>
                                        <p:cTn id="89" dur="1" fill="hold">
                                          <p:stCondLst>
                                            <p:cond delay="0"/>
                                          </p:stCondLst>
                                        </p:cTn>
                                        <p:tgtEl>
                                          <p:spTgt spid="49220">
                                            <p:txEl>
                                              <p:pRg st="0" end="0"/>
                                            </p:txEl>
                                          </p:spTgt>
                                        </p:tgtEl>
                                        <p:attrNameLst>
                                          <p:attrName>style.visibility</p:attrName>
                                        </p:attrNameLst>
                                      </p:cBhvr>
                                      <p:to>
                                        <p:strVal val="visible"/>
                                      </p:to>
                                    </p:set>
                                    <p:animEffect transition="in" filter="box(out)">
                                      <p:cBhvr>
                                        <p:cTn id="90" dur="500"/>
                                        <p:tgtEl>
                                          <p:spTgt spid="49220">
                                            <p:txEl>
                                              <p:pRg st="0" end="0"/>
                                            </p:txEl>
                                          </p:spTgt>
                                        </p:tgtEl>
                                      </p:cBhvr>
                                    </p:animEffect>
                                  </p:childTnLst>
                                  <p:subTnLst>
                                    <p:audio>
                                      <p:cMediaNode>
                                        <p:cTn display="0" masterRel="sameClick">
                                          <p:stCondLst>
                                            <p:cond evt="begin" delay="0">
                                              <p:tn val="88"/>
                                            </p:cond>
                                          </p:stCondLst>
                                          <p:endCondLst>
                                            <p:cond evt="onStopAudio" delay="0">
                                              <p:tgtEl>
                                                <p:sldTgt/>
                                              </p:tgtEl>
                                            </p:cond>
                                          </p:endCondLst>
                                        </p:cTn>
                                        <p:tgtEl>
                                          <p:sndTgt r:embed="rId2" name="CAMERA.WAV"/>
                                        </p:tgtEl>
                                      </p:cMediaNode>
                                    </p:audio>
                                  </p:sub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49224"/>
                                        </p:tgtEl>
                                        <p:attrNameLst>
                                          <p:attrName>style.visibility</p:attrName>
                                        </p:attrNameLst>
                                      </p:cBhvr>
                                      <p:to>
                                        <p:strVal val="visible"/>
                                      </p:to>
                                    </p:set>
                                  </p:childTnLst>
                                  <p:subTnLst>
                                    <p:set>
                                      <p:cBhvr override="childStyle">
                                        <p:cTn dur="1" fill="hold" display="0" masterRel="nextClick" afterEffect="1"/>
                                        <p:tgtEl>
                                          <p:spTgt spid="49224"/>
                                        </p:tgtEl>
                                        <p:attrNameLst>
                                          <p:attrName>style.visibility</p:attrName>
                                        </p:attrNameLst>
                                      </p:cBhvr>
                                      <p:to>
                                        <p:strVal val="hidden"/>
                                      </p:to>
                                    </p:se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par>
                    <p:cTn id="95" fill="hold" nodeType="clickPar">
                      <p:stCondLst>
                        <p:cond delay="indefinite"/>
                      </p:stCondLst>
                      <p:childTnLst>
                        <p:par>
                          <p:cTn id="96" fill="hold" nodeType="withGroup">
                            <p:stCondLst>
                              <p:cond delay="0"/>
                            </p:stCondLst>
                            <p:childTnLst>
                              <p:par>
                                <p:cTn id="97" presetID="4" presetClass="entr" presetSubtype="32" fill="hold" grpId="0" nodeType="clickEffect">
                                  <p:stCondLst>
                                    <p:cond delay="0"/>
                                  </p:stCondLst>
                                  <p:childTnLst>
                                    <p:set>
                                      <p:cBhvr>
                                        <p:cTn id="98" dur="1" fill="hold">
                                          <p:stCondLst>
                                            <p:cond delay="0"/>
                                          </p:stCondLst>
                                        </p:cTn>
                                        <p:tgtEl>
                                          <p:spTgt spid="49240"/>
                                        </p:tgtEl>
                                        <p:attrNameLst>
                                          <p:attrName>style.visibility</p:attrName>
                                        </p:attrNameLst>
                                      </p:cBhvr>
                                      <p:to>
                                        <p:strVal val="visible"/>
                                      </p:to>
                                    </p:set>
                                    <p:animEffect transition="in" filter="box(out)">
                                      <p:cBhvr>
                                        <p:cTn id="99" dur="500"/>
                                        <p:tgtEl>
                                          <p:spTgt spid="49240"/>
                                        </p:tgtEl>
                                      </p:cBhvr>
                                    </p:animEffect>
                                  </p:childTnLst>
                                  <p:subTnLst>
                                    <p:audio>
                                      <p:cMediaNode>
                                        <p:cTn display="0" masterRel="sameClick">
                                          <p:stCondLst>
                                            <p:cond evt="begin" delay="0">
                                              <p:tn val="97"/>
                                            </p:cond>
                                          </p:stCondLst>
                                          <p:endCondLst>
                                            <p:cond evt="onStopAudio" delay="0">
                                              <p:tgtEl>
                                                <p:sldTgt/>
                                              </p:tgtEl>
                                            </p:cond>
                                          </p:endCondLst>
                                        </p:cTn>
                                        <p:tgtEl>
                                          <p:sndTgt r:embed="rId2" name="CAMERA.WAV"/>
                                        </p:tgtEl>
                                      </p:cMediaNode>
                                    </p:audio>
                                  </p:sub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nodeType="clickEffect">
                                  <p:stCondLst>
                                    <p:cond delay="0"/>
                                  </p:stCondLst>
                                  <p:childTnLst>
                                    <p:set>
                                      <p:cBhvr>
                                        <p:cTn id="103" dur="1" fill="hold">
                                          <p:stCondLst>
                                            <p:cond delay="499"/>
                                          </p:stCondLst>
                                        </p:cTn>
                                        <p:tgtEl>
                                          <p:spTgt spid="49231"/>
                                        </p:tgtEl>
                                        <p:attrNameLst>
                                          <p:attrName>style.visibility</p:attrName>
                                        </p:attrNameLst>
                                      </p:cBhvr>
                                      <p:to>
                                        <p:strVal val="visible"/>
                                      </p:to>
                                    </p:set>
                                  </p:childTnLst>
                                  <p:subTnLst>
                                    <p:set>
                                      <p:cBhvr override="childStyle">
                                        <p:cTn dur="1" fill="hold" display="0" masterRel="nextClick" afterEffect="1"/>
                                        <p:tgtEl>
                                          <p:spTgt spid="49231"/>
                                        </p:tgtEl>
                                        <p:attrNameLst>
                                          <p:attrName>style.visibility</p:attrName>
                                        </p:attrNameLst>
                                      </p:cBhvr>
                                      <p:to>
                                        <p:strVal val="hidden"/>
                                      </p:to>
                                    </p:set>
                                    <p:audio>
                                      <p:cMediaNode>
                                        <p:cTn display="0" masterRel="sameClick">
                                          <p:stCondLst>
                                            <p:cond evt="begin" delay="0">
                                              <p:tn val="102"/>
                                            </p:cond>
                                          </p:stCondLst>
                                          <p:endCondLst>
                                            <p:cond evt="onStopAudio" delay="0">
                                              <p:tgtEl>
                                                <p:sldTgt/>
                                              </p:tgtEl>
                                            </p:cond>
                                          </p:endCondLst>
                                        </p:cTn>
                                        <p:tgtEl>
                                          <p:sndTgt r:embed="rId2" name="CAMERA.WAV"/>
                                        </p:tgtEl>
                                      </p:cMediaNode>
                                    </p:audio>
                                  </p:subTnLst>
                                </p:cTn>
                              </p:par>
                            </p:childTnLst>
                          </p:cTn>
                        </p:par>
                      </p:childTnLst>
                    </p:cTn>
                  </p:par>
                  <p:par>
                    <p:cTn id="104" fill="hold" nodeType="clickPar">
                      <p:stCondLst>
                        <p:cond delay="indefinite"/>
                      </p:stCondLst>
                      <p:childTnLst>
                        <p:par>
                          <p:cTn id="105" fill="hold" nodeType="withGroup">
                            <p:stCondLst>
                              <p:cond delay="0"/>
                            </p:stCondLst>
                            <p:childTnLst>
                              <p:par>
                                <p:cTn id="106" presetID="4" presetClass="entr" presetSubtype="32" fill="hold" grpId="0" nodeType="clickEffect">
                                  <p:stCondLst>
                                    <p:cond delay="0"/>
                                  </p:stCondLst>
                                  <p:childTnLst>
                                    <p:set>
                                      <p:cBhvr>
                                        <p:cTn id="107" dur="1" fill="hold">
                                          <p:stCondLst>
                                            <p:cond delay="0"/>
                                          </p:stCondLst>
                                        </p:cTn>
                                        <p:tgtEl>
                                          <p:spTgt spid="49241"/>
                                        </p:tgtEl>
                                        <p:attrNameLst>
                                          <p:attrName>style.visibility</p:attrName>
                                        </p:attrNameLst>
                                      </p:cBhvr>
                                      <p:to>
                                        <p:strVal val="visible"/>
                                      </p:to>
                                    </p:set>
                                    <p:animEffect transition="in" filter="box(out)">
                                      <p:cBhvr>
                                        <p:cTn id="108" dur="500"/>
                                        <p:tgtEl>
                                          <p:spTgt spid="49241"/>
                                        </p:tgtEl>
                                      </p:cBhvr>
                                    </p:animEffect>
                                  </p:childTnLst>
                                  <p:subTnLst>
                                    <p:audio>
                                      <p:cMediaNode>
                                        <p:cTn display="0" masterRel="sameClick">
                                          <p:stCondLst>
                                            <p:cond evt="begin" delay="0">
                                              <p:tn val="106"/>
                                            </p:cond>
                                          </p:stCondLst>
                                          <p:endCondLst>
                                            <p:cond evt="onStopAudio" delay="0">
                                              <p:tgtEl>
                                                <p:sldTgt/>
                                              </p:tgtEl>
                                            </p:cond>
                                          </p:endCondLst>
                                        </p:cTn>
                                        <p:tgtEl>
                                          <p:sndTgt r:embed="rId2" name="CAMERA.WAV"/>
                                        </p:tgtEl>
                                      </p:cMediaNode>
                                    </p:audio>
                                  </p:sub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nodeType="clickEffect">
                                  <p:stCondLst>
                                    <p:cond delay="0"/>
                                  </p:stCondLst>
                                  <p:childTnLst>
                                    <p:set>
                                      <p:cBhvr>
                                        <p:cTn id="112" dur="1" fill="hold">
                                          <p:stCondLst>
                                            <p:cond delay="499"/>
                                          </p:stCondLst>
                                        </p:cTn>
                                        <p:tgtEl>
                                          <p:spTgt spid="49228"/>
                                        </p:tgtEl>
                                        <p:attrNameLst>
                                          <p:attrName>style.visibility</p:attrName>
                                        </p:attrNameLst>
                                      </p:cBhvr>
                                      <p:to>
                                        <p:strVal val="visible"/>
                                      </p:to>
                                    </p:set>
                                  </p:childTnLst>
                                  <p:subTnLst>
                                    <p:set>
                                      <p:cBhvr override="childStyle">
                                        <p:cTn dur="1" fill="hold" display="0" masterRel="nextClick" afterEffect="1"/>
                                        <p:tgtEl>
                                          <p:spTgt spid="49228"/>
                                        </p:tgtEl>
                                        <p:attrNameLst>
                                          <p:attrName>style.visibility</p:attrName>
                                        </p:attrNameLst>
                                      </p:cBhvr>
                                      <p:to>
                                        <p:strVal val="hidden"/>
                                      </p:to>
                                    </p:set>
                                    <p:audio>
                                      <p:cMediaNode>
                                        <p:cTn display="0" masterRel="sameClick">
                                          <p:stCondLst>
                                            <p:cond evt="begin" delay="0">
                                              <p:tn val="111"/>
                                            </p:cond>
                                          </p:stCondLst>
                                          <p:endCondLst>
                                            <p:cond evt="onStopAudio" delay="0">
                                              <p:tgtEl>
                                                <p:sldTgt/>
                                              </p:tgtEl>
                                            </p:cond>
                                          </p:endCondLst>
                                        </p:cTn>
                                        <p:tgtEl>
                                          <p:sndTgt r:embed="rId2" name="CAMERA.WAV"/>
                                        </p:tgtEl>
                                      </p:cMediaNode>
                                    </p:audio>
                                  </p:subTnLst>
                                </p:cTn>
                              </p:par>
                            </p:childTnLst>
                          </p:cTn>
                        </p:par>
                      </p:childTnLst>
                    </p:cTn>
                  </p:par>
                  <p:par>
                    <p:cTn id="113" fill="hold" nodeType="clickPar">
                      <p:stCondLst>
                        <p:cond delay="indefinite"/>
                      </p:stCondLst>
                      <p:childTnLst>
                        <p:par>
                          <p:cTn id="114" fill="hold" nodeType="withGroup">
                            <p:stCondLst>
                              <p:cond delay="0"/>
                            </p:stCondLst>
                            <p:childTnLst>
                              <p:par>
                                <p:cTn id="115" presetID="4" presetClass="entr" presetSubtype="32" fill="hold" grpId="0" nodeType="clickEffect">
                                  <p:stCondLst>
                                    <p:cond delay="0"/>
                                  </p:stCondLst>
                                  <p:childTnLst>
                                    <p:set>
                                      <p:cBhvr>
                                        <p:cTn id="116" dur="1" fill="hold">
                                          <p:stCondLst>
                                            <p:cond delay="0"/>
                                          </p:stCondLst>
                                        </p:cTn>
                                        <p:tgtEl>
                                          <p:spTgt spid="49242"/>
                                        </p:tgtEl>
                                        <p:attrNameLst>
                                          <p:attrName>style.visibility</p:attrName>
                                        </p:attrNameLst>
                                      </p:cBhvr>
                                      <p:to>
                                        <p:strVal val="visible"/>
                                      </p:to>
                                    </p:set>
                                    <p:animEffect transition="in" filter="box(out)">
                                      <p:cBhvr>
                                        <p:cTn id="117" dur="500"/>
                                        <p:tgtEl>
                                          <p:spTgt spid="49242"/>
                                        </p:tgtEl>
                                      </p:cBhvr>
                                    </p:animEffect>
                                  </p:childTnLst>
                                  <p:subTnLst>
                                    <p:audio>
                                      <p:cMediaNode>
                                        <p:cTn display="0" masterRel="sameClick">
                                          <p:stCondLst>
                                            <p:cond evt="begin" delay="0">
                                              <p:tn val="115"/>
                                            </p:cond>
                                          </p:stCondLst>
                                          <p:endCondLst>
                                            <p:cond evt="onStopAudio" delay="0">
                                              <p:tgtEl>
                                                <p:sldTgt/>
                                              </p:tgtEl>
                                            </p:cond>
                                          </p:endCondLst>
                                        </p:cTn>
                                        <p:tgtEl>
                                          <p:sndTgt r:embed="rId2" name="CAMERA.WAV"/>
                                        </p:tgtEl>
                                      </p:cMediaNode>
                                    </p:audio>
                                  </p:sub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49234"/>
                                        </p:tgtEl>
                                        <p:attrNameLst>
                                          <p:attrName>style.visibility</p:attrName>
                                        </p:attrNameLst>
                                      </p:cBhvr>
                                      <p:to>
                                        <p:strVal val="visible"/>
                                      </p:to>
                                    </p:set>
                                  </p:childTnLst>
                                  <p:subTnLst>
                                    <p:set>
                                      <p:cBhvr override="childStyle">
                                        <p:cTn dur="1" fill="hold" display="0" masterRel="nextClick" afterEffect="1"/>
                                        <p:tgtEl>
                                          <p:spTgt spid="49234"/>
                                        </p:tgtEl>
                                        <p:attrNameLst>
                                          <p:attrName>style.visibility</p:attrName>
                                        </p:attrNameLst>
                                      </p:cBhvr>
                                      <p:to>
                                        <p:strVal val="hidden"/>
                                      </p:to>
                                    </p:set>
                                    <p:audio>
                                      <p:cMediaNode>
                                        <p:cTn display="0" masterRel="sameClick">
                                          <p:stCondLst>
                                            <p:cond evt="begin" delay="0">
                                              <p:tn val="120"/>
                                            </p:cond>
                                          </p:stCondLst>
                                          <p:endCondLst>
                                            <p:cond evt="onStopAudio" delay="0">
                                              <p:tgtEl>
                                                <p:sldTgt/>
                                              </p:tgtEl>
                                            </p:cond>
                                          </p:endCondLst>
                                        </p:cTn>
                                        <p:tgtEl>
                                          <p:sndTgt r:embed="rId2" name="CAMERA.WAV"/>
                                        </p:tgtEl>
                                      </p:cMediaNode>
                                    </p:audio>
                                  </p:subTnLst>
                                </p:cTn>
                              </p:par>
                            </p:childTnLst>
                          </p:cTn>
                        </p:par>
                      </p:childTnLst>
                    </p:cTn>
                  </p:par>
                  <p:par>
                    <p:cTn id="122" fill="hold" nodeType="clickPar">
                      <p:stCondLst>
                        <p:cond delay="indefinite"/>
                      </p:stCondLst>
                      <p:childTnLst>
                        <p:par>
                          <p:cTn id="123" fill="hold" nodeType="withGroup">
                            <p:stCondLst>
                              <p:cond delay="0"/>
                            </p:stCondLst>
                            <p:childTnLst>
                              <p:par>
                                <p:cTn id="124" presetID="4" presetClass="entr" presetSubtype="32" fill="hold" grpId="0" nodeType="clickEffect">
                                  <p:stCondLst>
                                    <p:cond delay="0"/>
                                  </p:stCondLst>
                                  <p:childTnLst>
                                    <p:set>
                                      <p:cBhvr>
                                        <p:cTn id="125" dur="1" fill="hold">
                                          <p:stCondLst>
                                            <p:cond delay="0"/>
                                          </p:stCondLst>
                                        </p:cTn>
                                        <p:tgtEl>
                                          <p:spTgt spid="49243"/>
                                        </p:tgtEl>
                                        <p:attrNameLst>
                                          <p:attrName>style.visibility</p:attrName>
                                        </p:attrNameLst>
                                      </p:cBhvr>
                                      <p:to>
                                        <p:strVal val="visible"/>
                                      </p:to>
                                    </p:set>
                                    <p:animEffect transition="in" filter="box(out)">
                                      <p:cBhvr>
                                        <p:cTn id="126" dur="500"/>
                                        <p:tgtEl>
                                          <p:spTgt spid="49243"/>
                                        </p:tgtEl>
                                      </p:cBhvr>
                                    </p:animEffect>
                                  </p:childTnLst>
                                  <p:subTnLst>
                                    <p:audio>
                                      <p:cMediaNode>
                                        <p:cTn display="0" masterRel="sameClick">
                                          <p:stCondLst>
                                            <p:cond evt="begin" delay="0">
                                              <p:tn val="124"/>
                                            </p:cond>
                                          </p:stCondLst>
                                          <p:endCondLst>
                                            <p:cond evt="onStopAudio" delay="0">
                                              <p:tgtEl>
                                                <p:sldTgt/>
                                              </p:tgtEl>
                                            </p:cond>
                                          </p:endCondLst>
                                        </p:cTn>
                                        <p:tgtEl>
                                          <p:sndTgt r:embed="rId2" name="CAMERA.WAV"/>
                                        </p:tgtEl>
                                      </p:cMediaNode>
                                    </p:audio>
                                  </p:sub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nodeType="clickEffect">
                                  <p:stCondLst>
                                    <p:cond delay="0"/>
                                  </p:stCondLst>
                                  <p:childTnLst>
                                    <p:set>
                                      <p:cBhvr>
                                        <p:cTn id="130" dur="1" fill="hold">
                                          <p:stCondLst>
                                            <p:cond delay="499"/>
                                          </p:stCondLst>
                                        </p:cTn>
                                        <p:tgtEl>
                                          <p:spTgt spid="49225"/>
                                        </p:tgtEl>
                                        <p:attrNameLst>
                                          <p:attrName>style.visibility</p:attrName>
                                        </p:attrNameLst>
                                      </p:cBhvr>
                                      <p:to>
                                        <p:strVal val="visible"/>
                                      </p:to>
                                    </p:set>
                                  </p:childTnLst>
                                  <p:subTnLst>
                                    <p:set>
                                      <p:cBhvr override="childStyle">
                                        <p:cTn dur="1" fill="hold" display="0" masterRel="nextClick" afterEffect="1"/>
                                        <p:tgtEl>
                                          <p:spTgt spid="49225"/>
                                        </p:tgtEl>
                                        <p:attrNameLst>
                                          <p:attrName>style.visibility</p:attrName>
                                        </p:attrNameLst>
                                      </p:cBhvr>
                                      <p:to>
                                        <p:strVal val="hidden"/>
                                      </p:to>
                                    </p:set>
                                    <p:audio>
                                      <p:cMediaNode>
                                        <p:cTn display="0" masterRel="sameClick">
                                          <p:stCondLst>
                                            <p:cond evt="begin" delay="0">
                                              <p:tn val="129"/>
                                            </p:cond>
                                          </p:stCondLst>
                                          <p:endCondLst>
                                            <p:cond evt="onStopAudio" delay="0">
                                              <p:tgtEl>
                                                <p:sldTgt/>
                                              </p:tgtEl>
                                            </p:cond>
                                          </p:endCondLst>
                                        </p:cTn>
                                        <p:tgtEl>
                                          <p:sndTgt r:embed="rId2" name="CAMERA.WAV"/>
                                        </p:tgtEl>
                                      </p:cMediaNode>
                                    </p:audio>
                                  </p:subTnLst>
                                </p:cTn>
                              </p:par>
                            </p:childTnLst>
                          </p:cTn>
                        </p:par>
                      </p:childTnLst>
                    </p:cTn>
                  </p:par>
                  <p:par>
                    <p:cTn id="131" fill="hold" nodeType="clickPar">
                      <p:stCondLst>
                        <p:cond delay="indefinite"/>
                      </p:stCondLst>
                      <p:childTnLst>
                        <p:par>
                          <p:cTn id="132" fill="hold" nodeType="withGroup">
                            <p:stCondLst>
                              <p:cond delay="0"/>
                            </p:stCondLst>
                            <p:childTnLst>
                              <p:par>
                                <p:cTn id="133" presetID="4" presetClass="entr" presetSubtype="32" fill="hold" grpId="0" nodeType="clickEffect">
                                  <p:stCondLst>
                                    <p:cond delay="0"/>
                                  </p:stCondLst>
                                  <p:childTnLst>
                                    <p:set>
                                      <p:cBhvr>
                                        <p:cTn id="134" dur="1" fill="hold">
                                          <p:stCondLst>
                                            <p:cond delay="0"/>
                                          </p:stCondLst>
                                        </p:cTn>
                                        <p:tgtEl>
                                          <p:spTgt spid="49244"/>
                                        </p:tgtEl>
                                        <p:attrNameLst>
                                          <p:attrName>style.visibility</p:attrName>
                                        </p:attrNameLst>
                                      </p:cBhvr>
                                      <p:to>
                                        <p:strVal val="visible"/>
                                      </p:to>
                                    </p:set>
                                    <p:animEffect transition="in" filter="box(out)">
                                      <p:cBhvr>
                                        <p:cTn id="135" dur="500"/>
                                        <p:tgtEl>
                                          <p:spTgt spid="49244"/>
                                        </p:tgtEl>
                                      </p:cBhvr>
                                    </p:animEffec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par>
                    <p:cTn id="136" fill="hold" nodeType="clickPar">
                      <p:stCondLst>
                        <p:cond delay="indefinite"/>
                      </p:stCondLst>
                      <p:childTnLst>
                        <p:par>
                          <p:cTn id="137" fill="hold" nodeType="withGroup">
                            <p:stCondLst>
                              <p:cond delay="0"/>
                            </p:stCondLst>
                            <p:childTnLst>
                              <p:par>
                                <p:cTn id="138" presetID="1" presetClass="entr" presetSubtype="0" fill="hold" nodeType="clickEffect">
                                  <p:stCondLst>
                                    <p:cond delay="0"/>
                                  </p:stCondLst>
                                  <p:childTnLst>
                                    <p:set>
                                      <p:cBhvr>
                                        <p:cTn id="139" dur="1" fill="hold">
                                          <p:stCondLst>
                                            <p:cond delay="499"/>
                                          </p:stCondLst>
                                        </p:cTn>
                                        <p:tgtEl>
                                          <p:spTgt spid="49237"/>
                                        </p:tgtEl>
                                        <p:attrNameLst>
                                          <p:attrName>style.visibility</p:attrName>
                                        </p:attrNameLst>
                                      </p:cBhvr>
                                      <p:to>
                                        <p:strVal val="visible"/>
                                      </p:to>
                                    </p:set>
                                  </p:childTnLst>
                                  <p:subTnLst>
                                    <p:set>
                                      <p:cBhvr override="childStyle">
                                        <p:cTn dur="1" fill="hold" display="0" masterRel="nextClick" afterEffect="1"/>
                                        <p:tgtEl>
                                          <p:spTgt spid="49237"/>
                                        </p:tgtEl>
                                        <p:attrNameLst>
                                          <p:attrName>style.visibility</p:attrName>
                                        </p:attrNameLst>
                                      </p:cBhvr>
                                      <p:to>
                                        <p:strVal val="hidden"/>
                                      </p:to>
                                    </p:set>
                                    <p:audio>
                                      <p:cMediaNode>
                                        <p:cTn display="0" masterRel="sameClick">
                                          <p:stCondLst>
                                            <p:cond evt="begin" delay="0">
                                              <p:tn val="138"/>
                                            </p:cond>
                                          </p:stCondLst>
                                          <p:endCondLst>
                                            <p:cond evt="onStopAudio" delay="0">
                                              <p:tgtEl>
                                                <p:sldTgt/>
                                              </p:tgtEl>
                                            </p:cond>
                                          </p:endCondLst>
                                        </p:cTn>
                                        <p:tgtEl>
                                          <p:sndTgt r:embed="rId2" name="CAMERA.WAV"/>
                                        </p:tgtEl>
                                      </p:cMediaNode>
                                    </p:audio>
                                  </p:subTnLst>
                                </p:cTn>
                              </p:par>
                            </p:childTnLst>
                          </p:cTn>
                        </p:par>
                      </p:childTnLst>
                    </p:cTn>
                  </p:par>
                  <p:par>
                    <p:cTn id="140" fill="hold" nodeType="clickPar">
                      <p:stCondLst>
                        <p:cond delay="indefinite"/>
                      </p:stCondLst>
                      <p:childTnLst>
                        <p:par>
                          <p:cTn id="141" fill="hold" nodeType="withGroup">
                            <p:stCondLst>
                              <p:cond delay="0"/>
                            </p:stCondLst>
                            <p:childTnLst>
                              <p:par>
                                <p:cTn id="142" presetID="4" presetClass="entr" presetSubtype="32" fill="hold" nodeType="clickEffect">
                                  <p:stCondLst>
                                    <p:cond delay="0"/>
                                  </p:stCondLst>
                                  <p:childTnLst>
                                    <p:set>
                                      <p:cBhvr>
                                        <p:cTn id="143" dur="1" fill="hold">
                                          <p:stCondLst>
                                            <p:cond delay="0"/>
                                          </p:stCondLst>
                                        </p:cTn>
                                        <p:tgtEl>
                                          <p:spTgt spid="49213"/>
                                        </p:tgtEl>
                                        <p:attrNameLst>
                                          <p:attrName>style.visibility</p:attrName>
                                        </p:attrNameLst>
                                      </p:cBhvr>
                                      <p:to>
                                        <p:strVal val="visible"/>
                                      </p:to>
                                    </p:set>
                                    <p:animEffect transition="in" filter="box(out)">
                                      <p:cBhvr>
                                        <p:cTn id="144" dur="500"/>
                                        <p:tgtEl>
                                          <p:spTgt spid="49213"/>
                                        </p:tgtEl>
                                      </p:cBhvr>
                                    </p:animEffect>
                                  </p:childTnLst>
                                  <p:subTnLst>
                                    <p:audio>
                                      <p:cMediaNode>
                                        <p:cTn display="0" masterRel="sameClick">
                                          <p:stCondLst>
                                            <p:cond evt="begin" delay="0">
                                              <p:tn val="142"/>
                                            </p:cond>
                                          </p:stCondLst>
                                          <p:endCondLst>
                                            <p:cond evt="onStopAudio" delay="0">
                                              <p:tgtEl>
                                                <p:sldTgt/>
                                              </p:tgtEl>
                                            </p:cond>
                                          </p:endCondLst>
                                        </p:cTn>
                                        <p:tgtEl>
                                          <p:sndTgt r:embed="rId2" name="CAMERA.WAV"/>
                                        </p:tgtEl>
                                      </p:cMediaNode>
                                    </p:audio>
                                  </p:subTnLst>
                                </p:cTn>
                              </p:par>
                            </p:childTnLst>
                          </p:cTn>
                        </p:par>
                      </p:childTnLst>
                    </p:cTn>
                  </p:par>
                  <p:par>
                    <p:cTn id="145" fill="hold" nodeType="clickPar">
                      <p:stCondLst>
                        <p:cond delay="indefinite"/>
                      </p:stCondLst>
                      <p:childTnLst>
                        <p:par>
                          <p:cTn id="146" fill="hold" nodeType="withGroup">
                            <p:stCondLst>
                              <p:cond delay="0"/>
                            </p:stCondLst>
                            <p:childTnLst>
                              <p:par>
                                <p:cTn id="147" presetID="4" presetClass="entr" presetSubtype="32" fill="hold" grpId="0" nodeType="clickEffect">
                                  <p:stCondLst>
                                    <p:cond delay="0"/>
                                  </p:stCondLst>
                                  <p:childTnLst>
                                    <p:set>
                                      <p:cBhvr>
                                        <p:cTn id="148" dur="1" fill="hold">
                                          <p:stCondLst>
                                            <p:cond delay="0"/>
                                          </p:stCondLst>
                                        </p:cTn>
                                        <p:tgtEl>
                                          <p:spTgt spid="49245"/>
                                        </p:tgtEl>
                                        <p:attrNameLst>
                                          <p:attrName>style.visibility</p:attrName>
                                        </p:attrNameLst>
                                      </p:cBhvr>
                                      <p:to>
                                        <p:strVal val="visible"/>
                                      </p:to>
                                    </p:set>
                                    <p:animEffect transition="in" filter="box(out)">
                                      <p:cBhvr>
                                        <p:cTn id="149" dur="500"/>
                                        <p:tgtEl>
                                          <p:spTgt spid="49245"/>
                                        </p:tgtEl>
                                      </p:cBhvr>
                                    </p:animEffect>
                                  </p:childTnLst>
                                  <p:subTnLst>
                                    <p:audio>
                                      <p:cMediaNode>
                                        <p:cTn display="0" masterRel="sameClick">
                                          <p:stCondLst>
                                            <p:cond evt="begin" delay="0">
                                              <p:tn val="147"/>
                                            </p:cond>
                                          </p:stCondLst>
                                          <p:endCondLst>
                                            <p:cond evt="onStopAudio" delay="0">
                                              <p:tgtEl>
                                                <p:sldTgt/>
                                              </p:tgtEl>
                                            </p:cond>
                                          </p:endCondLst>
                                        </p:cTn>
                                        <p:tgtEl>
                                          <p:sndTgt r:embed="rId2" name="CAMERA.WAV"/>
                                        </p:tgtEl>
                                      </p:cMediaNode>
                                    </p:audio>
                                  </p:sub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ntr" presetSubtype="32" fill="hold" nodeType="clickEffect">
                                  <p:stCondLst>
                                    <p:cond delay="0"/>
                                  </p:stCondLst>
                                  <p:childTnLst>
                                    <p:set>
                                      <p:cBhvr>
                                        <p:cTn id="153" dur="1" fill="hold">
                                          <p:stCondLst>
                                            <p:cond delay="0"/>
                                          </p:stCondLst>
                                        </p:cTn>
                                        <p:tgtEl>
                                          <p:spTgt spid="49247"/>
                                        </p:tgtEl>
                                        <p:attrNameLst>
                                          <p:attrName>style.visibility</p:attrName>
                                        </p:attrNameLst>
                                      </p:cBhvr>
                                      <p:to>
                                        <p:strVal val="visible"/>
                                      </p:to>
                                    </p:set>
                                    <p:animEffect transition="in" filter="box(out)">
                                      <p:cBhvr>
                                        <p:cTn id="154" dur="500"/>
                                        <p:tgtEl>
                                          <p:spTgt spid="49247"/>
                                        </p:tgtEl>
                                      </p:cBhvr>
                                    </p:animEffect>
                                  </p:childTnLst>
                                  <p:subTnLst>
                                    <p:audio>
                                      <p:cMediaNode>
                                        <p:cTn display="0" masterRel="sameClick">
                                          <p:stCondLst>
                                            <p:cond evt="begin" delay="0">
                                              <p:tn val="152"/>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92" grpId="0" build="p" autoUpdateAnimBg="0"/>
      <p:bldP spid="49193" grpId="0" build="p" autoUpdateAnimBg="0"/>
      <p:bldP spid="49194" grpId="0" build="p" autoUpdateAnimBg="0"/>
      <p:bldP spid="49195" grpId="0" build="p" autoUpdateAnimBg="0"/>
      <p:bldP spid="49196" grpId="0" build="p" autoUpdateAnimBg="0"/>
      <p:bldP spid="49197" grpId="0" build="p" autoUpdateAnimBg="0"/>
      <p:bldP spid="49203" grpId="0" animBg="1"/>
      <p:bldP spid="49204" grpId="0" animBg="1"/>
      <p:bldP spid="49217" grpId="0" build="p" autoUpdateAnimBg="0"/>
      <p:bldP spid="49218" grpId="0" build="p" autoUpdateAnimBg="0"/>
      <p:bldP spid="49220" grpId="0" build="p" autoUpdateAnimBg="0"/>
      <p:bldP spid="49240" grpId="0" animBg="1" autoUpdateAnimBg="0"/>
      <p:bldP spid="49241" grpId="0" animBg="1" autoUpdateAnimBg="0"/>
      <p:bldP spid="49242" grpId="0" animBg="1" autoUpdateAnimBg="0"/>
      <p:bldP spid="49243" grpId="0" animBg="1" autoUpdateAnimBg="0"/>
      <p:bldP spid="49244" grpId="0" animBg="1" autoUpdateAnimBg="0"/>
      <p:bldP spid="49245" grpId="0" animBg="1" autoUpdateAnimBg="0"/>
      <p:bldP spid="2" grpId="0"/>
    </p:bldLst>
  </p:timing>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241492" y="1187848"/>
            <a:ext cx="4399239" cy="102592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21920" tIns="60960" rIns="121920" bIns="60960" rtlCol="0" anchor="b">
            <a:noAutofit/>
          </a:bodyPr>
          <a:lstStyle/>
          <a:p>
            <a:pPr lvl="2" algn="ctr" fontAlgn="base">
              <a:spcBef>
                <a:spcPct val="0"/>
              </a:spcBef>
              <a:spcAft>
                <a:spcPct val="0"/>
              </a:spcAft>
            </a:pPr>
            <a:r>
              <a:rPr lang="zh-CN" altLang="en-US" sz="4800" dirty="0">
                <a:solidFill>
                  <a:srgbClr val="0070C0"/>
                </a:solidFill>
                <a:latin typeface="微软雅黑" panose="020B0503020204020204" pitchFamily="34" charset="-122"/>
                <a:ea typeface="微软雅黑" panose="020B0503020204020204" pitchFamily="34" charset="-122"/>
              </a:rPr>
              <a:t>算法描述</a:t>
            </a:r>
          </a:p>
        </p:txBody>
      </p:sp>
      <p:sp>
        <p:nvSpPr>
          <p:cNvPr id="6" name="矩形 5"/>
          <p:cNvSpPr/>
          <p:nvPr/>
        </p:nvSpPr>
        <p:spPr>
          <a:xfrm>
            <a:off x="1007436" y="2673304"/>
            <a:ext cx="3168352" cy="2387877"/>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pPr>
            <a:r>
              <a:rPr lang="zh-CN" altLang="en-US">
                <a:solidFill>
                  <a:srgbClr val="000000"/>
                </a:solidFill>
                <a:latin typeface="微软雅黑" panose="020B0503020204020204" pitchFamily="34" charset="-122"/>
                <a:ea typeface="微软雅黑" panose="020B0503020204020204" pitchFamily="34" charset="-122"/>
              </a:rPr>
              <a:t>typedef struct</a:t>
            </a:r>
          </a:p>
          <a:p>
            <a:pPr>
              <a:lnSpc>
                <a:spcPct val="150000"/>
              </a:lnSpc>
            </a:pPr>
            <a:r>
              <a:rPr lang="zh-CN" altLang="en-US">
                <a:solidFill>
                  <a:srgbClr val="000000"/>
                </a:solidFill>
                <a:latin typeface="微软雅黑" panose="020B0503020204020204" pitchFamily="34" charset="-122"/>
                <a:ea typeface="微软雅黑" panose="020B0503020204020204" pitchFamily="34" charset="-122"/>
              </a:rPr>
              <a:t>{  int key;</a:t>
            </a:r>
          </a:p>
          <a:p>
            <a:pPr>
              <a:lnSpc>
                <a:spcPct val="150000"/>
              </a:lnSpc>
            </a:pPr>
            <a:r>
              <a:rPr lang="zh-CN" altLang="en-US">
                <a:solidFill>
                  <a:srgbClr val="000000"/>
                </a:solidFill>
                <a:latin typeface="微软雅黑" panose="020B0503020204020204" pitchFamily="34" charset="-122"/>
                <a:ea typeface="微软雅黑" panose="020B0503020204020204" pitchFamily="34" charset="-122"/>
              </a:rPr>
              <a:t>   float info;</a:t>
            </a:r>
          </a:p>
          <a:p>
            <a:pPr>
              <a:lnSpc>
                <a:spcPct val="150000"/>
              </a:lnSpc>
            </a:pPr>
            <a:r>
              <a:rPr lang="zh-CN" altLang="en-US">
                <a:solidFill>
                  <a:srgbClr val="000000"/>
                </a:solidFill>
                <a:latin typeface="微软雅黑" panose="020B0503020204020204" pitchFamily="34" charset="-122"/>
                <a:ea typeface="微软雅黑" panose="020B0503020204020204" pitchFamily="34" charset="-122"/>
              </a:rPr>
              <a:t>}JD;</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4943872" y="1700808"/>
            <a:ext cx="6720747" cy="4767627"/>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void straisort(JD r[],int n)//对长度为n的序列排序</a:t>
            </a:r>
          </a:p>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  int i,j;</a:t>
            </a:r>
          </a:p>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   for(i=2;i&lt;=n;i++)</a:t>
            </a:r>
          </a:p>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   {  r[0]=r[i];</a:t>
            </a:r>
          </a:p>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      j=i-1;</a:t>
            </a:r>
          </a:p>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      while(r[0].key&lt;r[j].key)</a:t>
            </a:r>
          </a:p>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      {  r[j+1]=r[j];</a:t>
            </a:r>
          </a:p>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         j--;</a:t>
            </a:r>
          </a:p>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      }</a:t>
            </a:r>
          </a:p>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      r[j+1]=r[0];</a:t>
            </a:r>
          </a:p>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   }</a:t>
            </a:r>
          </a:p>
          <a:p>
            <a:pPr>
              <a:lnSpc>
                <a:spcPct val="110000"/>
              </a:lnSpc>
            </a:pPr>
            <a:r>
              <a:rPr lang="zh-CN" altLang="en-US" sz="2133" dirty="0">
                <a:solidFill>
                  <a:srgbClr val="000000"/>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160399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42"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out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3336" name="Object 24"/>
          <p:cNvGraphicFramePr>
            <a:graphicFrameLocks noGrp="1" noChangeAspect="1"/>
          </p:cNvGraphicFramePr>
          <p:nvPr>
            <p:ph/>
            <p:extLst/>
          </p:nvPr>
        </p:nvGraphicFramePr>
        <p:xfrm>
          <a:off x="6548047" y="2238885"/>
          <a:ext cx="1500717" cy="531812"/>
        </p:xfrm>
        <a:graphic>
          <a:graphicData uri="http://schemas.openxmlformats.org/presentationml/2006/ole">
            <mc:AlternateContent xmlns:mc="http://schemas.openxmlformats.org/markup-compatibility/2006">
              <mc:Choice xmlns:v="urn:schemas-microsoft-com:vml" Requires="v">
                <p:oleObj spid="_x0000_s58796" name="公式" r:id="rId5" imgW="914400" imgH="431800" progId="Equation.3">
                  <p:embed/>
                </p:oleObj>
              </mc:Choice>
              <mc:Fallback>
                <p:oleObj name="公式" r:id="rId5" imgW="914400" imgH="4318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8047" y="2238885"/>
                        <a:ext cx="1500717" cy="531812"/>
                      </a:xfrm>
                      <a:prstGeom prst="rect">
                        <a:avLst/>
                      </a:prstGeom>
                      <a:solidFill>
                        <a:srgbClr val="C7D0E9"/>
                      </a:solidFill>
                    </p:spPr>
                  </p:pic>
                </p:oleObj>
              </mc:Fallback>
            </mc:AlternateContent>
          </a:graphicData>
        </a:graphic>
      </p:graphicFrame>
      <p:sp>
        <p:nvSpPr>
          <p:cNvPr id="16388" name="灯片编号占位符 4"/>
          <p:cNvSpPr>
            <a:spLocks noGrp="1"/>
          </p:cNvSpPr>
          <p:nvPr>
            <p:ph type="sldNum" sz="quarter" idx="12"/>
          </p:nvPr>
        </p:nvSpPr>
        <p:spPr>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DEA08209-CF0D-4EC8-A49B-6EB078FE4C33}" type="slidenum">
              <a:rPr lang="en-US" altLang="zh-CN">
                <a:solidFill>
                  <a:srgbClr val="000000"/>
                </a:solidFill>
              </a:rPr>
              <a:pPr eaLnBrk="1" hangingPunct="1"/>
              <a:t>232</a:t>
            </a:fld>
            <a:endParaRPr lang="en-US" altLang="zh-CN">
              <a:solidFill>
                <a:srgbClr val="000000"/>
              </a:solidFill>
            </a:endParaRPr>
          </a:p>
        </p:txBody>
      </p:sp>
      <p:sp>
        <p:nvSpPr>
          <p:cNvPr id="13315" name="Rectangle 3"/>
          <p:cNvSpPr>
            <a:spLocks noChangeArrowheads="1"/>
          </p:cNvSpPr>
          <p:nvPr/>
        </p:nvSpPr>
        <p:spPr bwMode="auto">
          <a:xfrm>
            <a:off x="3427876" y="1120219"/>
            <a:ext cx="6240693" cy="98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spcBef>
                <a:spcPct val="20000"/>
              </a:spcBef>
              <a:buClr>
                <a:srgbClr val="009999"/>
              </a:buClr>
              <a:buSzPct val="85000"/>
            </a:pPr>
            <a:r>
              <a:rPr lang="zh-CN" altLang="en-US" dirty="0">
                <a:solidFill>
                  <a:srgbClr val="000000"/>
                </a:solidFill>
                <a:latin typeface="微软雅黑" panose="020B0503020204020204" pitchFamily="34" charset="-122"/>
                <a:ea typeface="微软雅黑" panose="020B0503020204020204" pitchFamily="34" charset="-122"/>
              </a:rPr>
              <a:t>若待排序记录按关键字从小到大排列</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正序</a:t>
            </a:r>
            <a:r>
              <a:rPr lang="en-US" altLang="zh-CN" dirty="0">
                <a:solidFill>
                  <a:srgbClr val="000000"/>
                </a:solidFill>
                <a:latin typeface="微软雅黑" panose="020B0503020204020204" pitchFamily="34" charset="-122"/>
                <a:ea typeface="微软雅黑" panose="020B0503020204020204" pitchFamily="34" charset="-122"/>
              </a:rPr>
              <a:t>)</a:t>
            </a:r>
          </a:p>
          <a:p>
            <a:pPr>
              <a:spcBef>
                <a:spcPct val="20000"/>
              </a:spcBef>
              <a:buClr>
                <a:srgbClr val="FF9999"/>
              </a:buClr>
              <a:buSzPct val="85000"/>
            </a:pPr>
            <a:r>
              <a:rPr lang="zh-CN" altLang="en-US" dirty="0">
                <a:solidFill>
                  <a:srgbClr val="000000"/>
                </a:solidFill>
                <a:latin typeface="微软雅黑" panose="020B0503020204020204" pitchFamily="34" charset="-122"/>
                <a:ea typeface="微软雅黑" panose="020B0503020204020204" pitchFamily="34" charset="-122"/>
              </a:rPr>
              <a:t>关键字比较次数：</a:t>
            </a:r>
          </a:p>
        </p:txBody>
      </p:sp>
      <p:graphicFrame>
        <p:nvGraphicFramePr>
          <p:cNvPr id="13316" name="Object 4"/>
          <p:cNvGraphicFramePr>
            <a:graphicFrameLocks noChangeAspect="1"/>
          </p:cNvGraphicFramePr>
          <p:nvPr>
            <p:extLst/>
          </p:nvPr>
        </p:nvGraphicFramePr>
        <p:xfrm>
          <a:off x="6536421" y="1535186"/>
          <a:ext cx="1949451" cy="646113"/>
        </p:xfrm>
        <a:graphic>
          <a:graphicData uri="http://schemas.openxmlformats.org/presentationml/2006/ole">
            <mc:AlternateContent xmlns:mc="http://schemas.openxmlformats.org/markup-compatibility/2006">
              <mc:Choice xmlns:v="urn:schemas-microsoft-com:vml" Requires="v">
                <p:oleObj spid="_x0000_s58797" name="公式" r:id="rId7" imgW="710891" imgH="431613" progId="Equation.3">
                  <p:embed/>
                </p:oleObj>
              </mc:Choice>
              <mc:Fallback>
                <p:oleObj name="公式" r:id="rId7" imgW="710891"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6421" y="1535186"/>
                        <a:ext cx="1949451" cy="646113"/>
                      </a:xfrm>
                      <a:prstGeom prst="rect">
                        <a:avLst/>
                      </a:prstGeom>
                      <a:solidFill>
                        <a:srgbClr val="C7D0E9"/>
                      </a:solidFill>
                    </p:spPr>
                  </p:pic>
                </p:oleObj>
              </mc:Fallback>
            </mc:AlternateContent>
          </a:graphicData>
        </a:graphic>
      </p:graphicFrame>
      <p:sp>
        <p:nvSpPr>
          <p:cNvPr id="13317" name="Rectangle 5"/>
          <p:cNvSpPr>
            <a:spLocks noChangeArrowheads="1"/>
          </p:cNvSpPr>
          <p:nvPr/>
        </p:nvSpPr>
        <p:spPr bwMode="auto">
          <a:xfrm>
            <a:off x="3427876" y="2232210"/>
            <a:ext cx="2976331" cy="338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spcBef>
                <a:spcPct val="20000"/>
              </a:spcBef>
              <a:buClr>
                <a:srgbClr val="FF9999"/>
              </a:buClr>
              <a:buSzPct val="85000"/>
            </a:pPr>
            <a:r>
              <a:rPr lang="zh-CN" altLang="en-US" dirty="0">
                <a:solidFill>
                  <a:srgbClr val="000000"/>
                </a:solidFill>
                <a:latin typeface="微软雅黑" panose="020B0503020204020204" pitchFamily="34" charset="-122"/>
                <a:ea typeface="微软雅黑" panose="020B0503020204020204" pitchFamily="34" charset="-122"/>
              </a:rPr>
              <a:t>记录移动次数：</a:t>
            </a:r>
          </a:p>
        </p:txBody>
      </p:sp>
      <p:sp>
        <p:nvSpPr>
          <p:cNvPr id="13319" name="Rectangle 7"/>
          <p:cNvSpPr>
            <a:spLocks noChangeArrowheads="1"/>
          </p:cNvSpPr>
          <p:nvPr/>
        </p:nvSpPr>
        <p:spPr bwMode="auto">
          <a:xfrm>
            <a:off x="3427877" y="2781239"/>
            <a:ext cx="6085031" cy="760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spcBef>
                <a:spcPct val="20000"/>
              </a:spcBef>
              <a:buClr>
                <a:srgbClr val="009999"/>
              </a:buClr>
              <a:buSzPct val="85000"/>
            </a:pPr>
            <a:r>
              <a:rPr lang="zh-CN" altLang="en-US" dirty="0">
                <a:solidFill>
                  <a:srgbClr val="000000"/>
                </a:solidFill>
                <a:latin typeface="微软雅黑" panose="020B0503020204020204" pitchFamily="34" charset="-122"/>
                <a:ea typeface="微软雅黑" panose="020B0503020204020204" pitchFamily="34" charset="-122"/>
              </a:rPr>
              <a:t>若待排序记录按关键字从大到小排列</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逆序</a:t>
            </a:r>
            <a:r>
              <a:rPr lang="en-US" altLang="zh-CN" dirty="0">
                <a:solidFill>
                  <a:srgbClr val="000000"/>
                </a:solidFill>
                <a:latin typeface="微软雅黑" panose="020B0503020204020204" pitchFamily="34" charset="-122"/>
                <a:ea typeface="微软雅黑" panose="020B0503020204020204" pitchFamily="34" charset="-122"/>
              </a:rPr>
              <a:t>)</a:t>
            </a:r>
          </a:p>
          <a:p>
            <a:pPr>
              <a:spcBef>
                <a:spcPct val="20000"/>
              </a:spcBef>
              <a:buClr>
                <a:srgbClr val="FF9999"/>
              </a:buClr>
              <a:buSzPct val="85000"/>
            </a:pPr>
            <a:r>
              <a:rPr lang="zh-CN" altLang="en-US" dirty="0">
                <a:solidFill>
                  <a:srgbClr val="000000"/>
                </a:solidFill>
                <a:latin typeface="微软雅黑" panose="020B0503020204020204" pitchFamily="34" charset="-122"/>
                <a:ea typeface="微软雅黑" panose="020B0503020204020204" pitchFamily="34" charset="-122"/>
              </a:rPr>
              <a:t>关键字比较次数：</a:t>
            </a:r>
          </a:p>
        </p:txBody>
      </p:sp>
      <p:graphicFrame>
        <p:nvGraphicFramePr>
          <p:cNvPr id="13320" name="Object 8"/>
          <p:cNvGraphicFramePr>
            <a:graphicFrameLocks noChangeAspect="1"/>
          </p:cNvGraphicFramePr>
          <p:nvPr>
            <p:extLst/>
          </p:nvPr>
        </p:nvGraphicFramePr>
        <p:xfrm>
          <a:off x="6548047" y="3121796"/>
          <a:ext cx="3130243" cy="592747"/>
        </p:xfrm>
        <a:graphic>
          <a:graphicData uri="http://schemas.openxmlformats.org/presentationml/2006/ole">
            <mc:AlternateContent xmlns:mc="http://schemas.openxmlformats.org/markup-compatibility/2006">
              <mc:Choice xmlns:v="urn:schemas-microsoft-com:vml" Requires="v">
                <p:oleObj spid="_x0000_s58798" name="公式" r:id="rId9" imgW="1244600" imgH="431800" progId="Equation.3">
                  <p:embed/>
                </p:oleObj>
              </mc:Choice>
              <mc:Fallback>
                <p:oleObj name="公式" r:id="rId9" imgW="12446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8047" y="3121796"/>
                        <a:ext cx="3130243" cy="592747"/>
                      </a:xfrm>
                      <a:prstGeom prst="rect">
                        <a:avLst/>
                      </a:prstGeom>
                      <a:solidFill>
                        <a:srgbClr val="C7D0E9"/>
                      </a:solidFill>
                    </p:spPr>
                  </p:pic>
                </p:oleObj>
              </mc:Fallback>
            </mc:AlternateContent>
          </a:graphicData>
        </a:graphic>
      </p:graphicFrame>
      <p:sp>
        <p:nvSpPr>
          <p:cNvPr id="13321" name="Rectangle 9"/>
          <p:cNvSpPr>
            <a:spLocks noChangeArrowheads="1"/>
          </p:cNvSpPr>
          <p:nvPr/>
        </p:nvSpPr>
        <p:spPr bwMode="auto">
          <a:xfrm>
            <a:off x="3427876" y="3768137"/>
            <a:ext cx="2483435" cy="338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spcBef>
                <a:spcPct val="20000"/>
              </a:spcBef>
              <a:buClr>
                <a:srgbClr val="FF9999"/>
              </a:buClr>
              <a:buSzPct val="85000"/>
            </a:pPr>
            <a:r>
              <a:rPr lang="zh-CN" altLang="en-US" dirty="0">
                <a:solidFill>
                  <a:srgbClr val="000000"/>
                </a:solidFill>
                <a:latin typeface="微软雅黑" panose="020B0503020204020204" pitchFamily="34" charset="-122"/>
                <a:ea typeface="微软雅黑" panose="020B0503020204020204" pitchFamily="34" charset="-122"/>
              </a:rPr>
              <a:t>记录移动次数：</a:t>
            </a:r>
          </a:p>
        </p:txBody>
      </p:sp>
      <p:graphicFrame>
        <p:nvGraphicFramePr>
          <p:cNvPr id="13322" name="Object 10"/>
          <p:cNvGraphicFramePr>
            <a:graphicFrameLocks noChangeAspect="1"/>
          </p:cNvGraphicFramePr>
          <p:nvPr>
            <p:extLst/>
          </p:nvPr>
        </p:nvGraphicFramePr>
        <p:xfrm>
          <a:off x="6543091" y="3746749"/>
          <a:ext cx="4440471" cy="681132"/>
        </p:xfrm>
        <a:graphic>
          <a:graphicData uri="http://schemas.openxmlformats.org/presentationml/2006/ole">
            <mc:AlternateContent xmlns:mc="http://schemas.openxmlformats.org/markup-compatibility/2006">
              <mc:Choice xmlns:v="urn:schemas-microsoft-com:vml" Requires="v">
                <p:oleObj spid="_x0000_s58799" name="公式" r:id="rId11" imgW="1536700" imgH="431800" progId="Equation.3">
                  <p:embed/>
                </p:oleObj>
              </mc:Choice>
              <mc:Fallback>
                <p:oleObj name="公式" r:id="rId11" imgW="1536700" imgH="431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3091" y="3746749"/>
                        <a:ext cx="4440471" cy="681132"/>
                      </a:xfrm>
                      <a:prstGeom prst="rect">
                        <a:avLst/>
                      </a:prstGeom>
                      <a:solidFill>
                        <a:srgbClr val="C7D0E9"/>
                      </a:solidFill>
                    </p:spPr>
                  </p:pic>
                </p:oleObj>
              </mc:Fallback>
            </mc:AlternateContent>
          </a:graphicData>
        </a:graphic>
      </p:graphicFrame>
      <p:sp>
        <p:nvSpPr>
          <p:cNvPr id="13323" name="Rectangle 11"/>
          <p:cNvSpPr>
            <a:spLocks noChangeArrowheads="1"/>
          </p:cNvSpPr>
          <p:nvPr/>
        </p:nvSpPr>
        <p:spPr bwMode="auto">
          <a:xfrm>
            <a:off x="3427877" y="4325587"/>
            <a:ext cx="4836892" cy="961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spcBef>
                <a:spcPct val="20000"/>
              </a:spcBef>
              <a:buClr>
                <a:srgbClr val="009999"/>
              </a:buClr>
              <a:buSzPct val="85000"/>
            </a:pPr>
            <a:r>
              <a:rPr lang="zh-CN" altLang="en-US" dirty="0">
                <a:solidFill>
                  <a:srgbClr val="000000"/>
                </a:solidFill>
                <a:latin typeface="微软雅黑" panose="020B0503020204020204" pitchFamily="34" charset="-122"/>
                <a:ea typeface="微软雅黑" panose="020B0503020204020204" pitchFamily="34" charset="-122"/>
              </a:rPr>
              <a:t>若待排序记录是随机的，取平均值</a:t>
            </a:r>
          </a:p>
          <a:p>
            <a:pPr>
              <a:spcBef>
                <a:spcPct val="20000"/>
              </a:spcBef>
              <a:buClr>
                <a:srgbClr val="FF9999"/>
              </a:buClr>
              <a:buSzPct val="85000"/>
            </a:pPr>
            <a:r>
              <a:rPr lang="zh-CN" altLang="en-US" dirty="0">
                <a:solidFill>
                  <a:srgbClr val="000000"/>
                </a:solidFill>
                <a:latin typeface="微软雅黑" panose="020B0503020204020204" pitchFamily="34" charset="-122"/>
                <a:ea typeface="微软雅黑" panose="020B0503020204020204" pitchFamily="34" charset="-122"/>
              </a:rPr>
              <a:t>关键字比较次数：</a:t>
            </a:r>
          </a:p>
        </p:txBody>
      </p:sp>
      <p:graphicFrame>
        <p:nvGraphicFramePr>
          <p:cNvPr id="13324" name="Object 12"/>
          <p:cNvGraphicFramePr>
            <a:graphicFrameLocks noChangeAspect="1"/>
          </p:cNvGraphicFramePr>
          <p:nvPr>
            <p:extLst/>
          </p:nvPr>
        </p:nvGraphicFramePr>
        <p:xfrm>
          <a:off x="6984950" y="4727432"/>
          <a:ext cx="584833" cy="588291"/>
        </p:xfrm>
        <a:graphic>
          <a:graphicData uri="http://schemas.openxmlformats.org/presentationml/2006/ole">
            <mc:AlternateContent xmlns:mc="http://schemas.openxmlformats.org/markup-compatibility/2006">
              <mc:Choice xmlns:v="urn:schemas-microsoft-com:vml" Requires="v">
                <p:oleObj spid="_x0000_s58800" name="公式" r:id="rId13" imgW="228600" imgH="419100" progId="Equation.3">
                  <p:embed/>
                </p:oleObj>
              </mc:Choice>
              <mc:Fallback>
                <p:oleObj name="公式" r:id="rId13" imgW="228600" imgH="4191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4950" y="4727432"/>
                        <a:ext cx="584833" cy="588291"/>
                      </a:xfrm>
                      <a:prstGeom prst="rect">
                        <a:avLst/>
                      </a:prstGeom>
                      <a:solidFill>
                        <a:srgbClr val="C7D0E9"/>
                      </a:solidFill>
                    </p:spPr>
                  </p:pic>
                </p:oleObj>
              </mc:Fallback>
            </mc:AlternateContent>
          </a:graphicData>
        </a:graphic>
      </p:graphicFrame>
      <p:sp>
        <p:nvSpPr>
          <p:cNvPr id="13325" name="Rectangle 13"/>
          <p:cNvSpPr>
            <a:spLocks noChangeArrowheads="1"/>
          </p:cNvSpPr>
          <p:nvPr/>
        </p:nvSpPr>
        <p:spPr bwMode="auto">
          <a:xfrm>
            <a:off x="3454511" y="5390341"/>
            <a:ext cx="2415512" cy="338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spcBef>
                <a:spcPct val="20000"/>
              </a:spcBef>
              <a:buClr>
                <a:srgbClr val="FF9999"/>
              </a:buClr>
              <a:buSzPct val="85000"/>
            </a:pPr>
            <a:r>
              <a:rPr lang="zh-CN" altLang="en-US" dirty="0">
                <a:solidFill>
                  <a:srgbClr val="000000"/>
                </a:solidFill>
                <a:latin typeface="微软雅黑" panose="020B0503020204020204" pitchFamily="34" charset="-122"/>
                <a:ea typeface="微软雅黑" panose="020B0503020204020204" pitchFamily="34" charset="-122"/>
              </a:rPr>
              <a:t>记录移动次数：</a:t>
            </a:r>
          </a:p>
        </p:txBody>
      </p:sp>
      <p:graphicFrame>
        <p:nvGraphicFramePr>
          <p:cNvPr id="13326" name="Object 14"/>
          <p:cNvGraphicFramePr>
            <a:graphicFrameLocks noChangeAspect="1"/>
          </p:cNvGraphicFramePr>
          <p:nvPr>
            <p:extLst/>
          </p:nvPr>
        </p:nvGraphicFramePr>
        <p:xfrm>
          <a:off x="6985139" y="5390341"/>
          <a:ext cx="590516" cy="594008"/>
        </p:xfrm>
        <a:graphic>
          <a:graphicData uri="http://schemas.openxmlformats.org/presentationml/2006/ole">
            <mc:AlternateContent xmlns:mc="http://schemas.openxmlformats.org/markup-compatibility/2006">
              <mc:Choice xmlns:v="urn:schemas-microsoft-com:vml" Requires="v">
                <p:oleObj spid="_x0000_s58801" name="公式" r:id="rId15" imgW="228600" imgH="419100" progId="Equation.3">
                  <p:embed/>
                </p:oleObj>
              </mc:Choice>
              <mc:Fallback>
                <p:oleObj name="公式" r:id="rId15" imgW="228600" imgH="4191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5139" y="5390341"/>
                        <a:ext cx="590516" cy="594008"/>
                      </a:xfrm>
                      <a:prstGeom prst="rect">
                        <a:avLst/>
                      </a:prstGeom>
                      <a:solidFill>
                        <a:srgbClr val="C7D0E9"/>
                      </a:solidFill>
                    </p:spPr>
                  </p:pic>
                </p:oleObj>
              </mc:Fallback>
            </mc:AlternateContent>
          </a:graphicData>
        </a:graphic>
      </p:graphicFrame>
      <p:sp>
        <p:nvSpPr>
          <p:cNvPr id="13327" name="Text Box 15"/>
          <p:cNvSpPr txBox="1">
            <a:spLocks noChangeArrowheads="1"/>
          </p:cNvSpPr>
          <p:nvPr/>
        </p:nvSpPr>
        <p:spPr bwMode="auto">
          <a:xfrm>
            <a:off x="8622828" y="4689983"/>
            <a:ext cx="1733167" cy="502766"/>
          </a:xfrm>
          <a:prstGeom prst="rect">
            <a:avLst/>
          </a:prstGeom>
          <a:noFill/>
          <a:ln w="9525">
            <a:solidFill>
              <a:srgbClr val="0066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dirty="0">
                <a:solidFill>
                  <a:srgbClr val="000000"/>
                </a:solidFill>
                <a:latin typeface="Times New Roman" pitchFamily="18" charset="0"/>
              </a:rPr>
              <a:t>T(n)=O(n²)</a:t>
            </a:r>
          </a:p>
        </p:txBody>
      </p:sp>
      <p:sp>
        <p:nvSpPr>
          <p:cNvPr id="13328" name="Rectangle 16"/>
          <p:cNvSpPr>
            <a:spLocks noChangeArrowheads="1"/>
          </p:cNvSpPr>
          <p:nvPr/>
        </p:nvSpPr>
        <p:spPr bwMode="auto">
          <a:xfrm>
            <a:off x="3454400" y="6031972"/>
            <a:ext cx="6415795" cy="452437"/>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3">
            <a:schemeClr val="accent6"/>
          </a:fillRef>
          <a:effectRef idx="2">
            <a:schemeClr val="accent6"/>
          </a:effectRef>
          <a:fontRef idx="minor">
            <a:schemeClr val="lt1"/>
          </a:fontRef>
        </p:style>
        <p:txBody>
          <a:bodyPr anchor="ctr"/>
          <a:lstStyle/>
          <a:p>
            <a:pPr lvl="1" algn="ctr">
              <a:spcBef>
                <a:spcPct val="20000"/>
              </a:spcBef>
              <a:buClr>
                <a:srgbClr val="333399"/>
              </a:buClr>
              <a:buSzPct val="90000"/>
              <a:defRPr/>
            </a:pPr>
            <a:r>
              <a:rPr lang="zh-CN" altLang="en-US" sz="2667" b="1">
                <a:solidFill>
                  <a:srgbClr val="FFFFFF"/>
                </a:solidFill>
                <a:latin typeface="微软雅黑" panose="020B0503020204020204" pitchFamily="34" charset="-122"/>
                <a:ea typeface="微软雅黑" panose="020B0503020204020204" pitchFamily="34" charset="-122"/>
              </a:rPr>
              <a:t>空间复杂度：</a:t>
            </a:r>
            <a:r>
              <a:rPr lang="en-US" altLang="zh-CN" sz="2667" b="1">
                <a:solidFill>
                  <a:srgbClr val="FFFFFF"/>
                </a:solidFill>
                <a:latin typeface="微软雅黑" panose="020B0503020204020204" pitchFamily="34" charset="-122"/>
                <a:ea typeface="微软雅黑" panose="020B0503020204020204" pitchFamily="34" charset="-122"/>
              </a:rPr>
              <a:t>S(n)=O(1)</a:t>
            </a:r>
            <a:endParaRPr lang="en-US" altLang="zh-CN" sz="2667" b="1" dirty="0">
              <a:solidFill>
                <a:srgbClr val="FFFFFF"/>
              </a:solidFill>
              <a:latin typeface="微软雅黑" panose="020B0503020204020204" pitchFamily="34" charset="-122"/>
              <a:ea typeface="微软雅黑" panose="020B0503020204020204" pitchFamily="34" charset="-122"/>
            </a:endParaRPr>
          </a:p>
        </p:txBody>
      </p:sp>
      <p:sp>
        <p:nvSpPr>
          <p:cNvPr id="16402" name="AutoShape 18">
            <a:hlinkClick r:id="rId16" action="ppaction://program" highlightClick="1"/>
          </p:cNvPr>
          <p:cNvSpPr>
            <a:spLocks noChangeArrowheads="1"/>
          </p:cNvSpPr>
          <p:nvPr/>
        </p:nvSpPr>
        <p:spPr bwMode="auto">
          <a:xfrm>
            <a:off x="508000" y="5943600"/>
            <a:ext cx="711200" cy="609600"/>
          </a:xfrm>
          <a:prstGeom prst="actionButtonDocumen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6403" name="Text Box 20"/>
          <p:cNvSpPr txBox="1">
            <a:spLocks noChangeArrowheads="1"/>
          </p:cNvSpPr>
          <p:nvPr/>
        </p:nvSpPr>
        <p:spPr bwMode="auto">
          <a:xfrm>
            <a:off x="1117602" y="6096001"/>
            <a:ext cx="1335622"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dirty="0">
                <a:solidFill>
                  <a:srgbClr val="000000"/>
                </a:solidFill>
                <a:latin typeface="Times New Roman" pitchFamily="18" charset="0"/>
              </a:rPr>
              <a:t>Ch8_1.c</a:t>
            </a:r>
          </a:p>
        </p:txBody>
      </p:sp>
      <p:sp>
        <p:nvSpPr>
          <p:cNvPr id="16404" name="AutoShape 21">
            <a:hlinkClick r:id="" action="ppaction://hlinkshowjump?jump=previousslide" highlightClick="1"/>
          </p:cNvPr>
          <p:cNvSpPr>
            <a:spLocks noChangeArrowheads="1"/>
          </p:cNvSpPr>
          <p:nvPr/>
        </p:nvSpPr>
        <p:spPr bwMode="auto">
          <a:xfrm>
            <a:off x="10972800" y="6172200"/>
            <a:ext cx="812800" cy="457200"/>
          </a:xfrm>
          <a:prstGeom prst="actionButtonBackPreviou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2" name="矩形 1"/>
          <p:cNvSpPr/>
          <p:nvPr/>
        </p:nvSpPr>
        <p:spPr>
          <a:xfrm>
            <a:off x="630326" y="905453"/>
            <a:ext cx="2356556" cy="8617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21920" tIns="60960" rIns="121920" bIns="60960" rtlCol="0" anchor="b">
            <a:noAutofit/>
          </a:bodyPr>
          <a:lstStyle/>
          <a:p>
            <a:pPr algn="ctr" fontAlgn="base">
              <a:spcBef>
                <a:spcPct val="0"/>
              </a:spcBef>
              <a:spcAft>
                <a:spcPct val="0"/>
              </a:spcAft>
            </a:pPr>
            <a:r>
              <a:rPr lang="zh-CN" altLang="en-US" sz="3733" dirty="0">
                <a:solidFill>
                  <a:srgbClr val="0070C0"/>
                </a:solidFill>
                <a:latin typeface="微软雅黑" panose="020B0503020204020204" pitchFamily="34" charset="-122"/>
                <a:ea typeface="微软雅黑" panose="020B0503020204020204" pitchFamily="34" charset="-122"/>
              </a:rPr>
              <a:t>算法评价</a:t>
            </a:r>
          </a:p>
        </p:txBody>
      </p:sp>
      <p:sp>
        <p:nvSpPr>
          <p:cNvPr id="3" name="矩形 2"/>
          <p:cNvSpPr/>
          <p:nvPr/>
        </p:nvSpPr>
        <p:spPr>
          <a:xfrm>
            <a:off x="807020" y="1987206"/>
            <a:ext cx="2180093" cy="42276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21920" tIns="60960" rIns="121920" bIns="60960" rtlCol="0" anchor="b">
            <a:noAutofit/>
          </a:bodyPr>
          <a:lstStyle/>
          <a:p>
            <a:r>
              <a:rPr lang="zh-CN" altLang="en-US" sz="2667" dirty="0">
                <a:solidFill>
                  <a:srgbClr val="0070C0"/>
                </a:solidFill>
                <a:latin typeface="微软雅黑" panose="020B0503020204020204" pitchFamily="34" charset="-122"/>
                <a:ea typeface="微软雅黑" panose="020B0503020204020204" pitchFamily="34" charset="-122"/>
              </a:rPr>
              <a:t>时间复杂度</a:t>
            </a:r>
          </a:p>
        </p:txBody>
      </p:sp>
    </p:spTree>
    <p:extLst>
      <p:ext uri="{BB962C8B-B14F-4D97-AF65-F5344CB8AC3E}">
        <p14:creationId xmlns:p14="http://schemas.microsoft.com/office/powerpoint/2010/main" val="1687203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3315">
                                            <p:txEl>
                                              <p:pRg st="0" end="0"/>
                                            </p:txEl>
                                          </p:spTgt>
                                        </p:tgtEl>
                                        <p:attrNameLst>
                                          <p:attrName>style.visibility</p:attrName>
                                        </p:attrNameLst>
                                      </p:cBhvr>
                                      <p:to>
                                        <p:strVal val="visible"/>
                                      </p:to>
                                    </p:set>
                                    <p:anim calcmode="lin" valueType="num">
                                      <p:cBhvr additive="base">
                                        <p:cTn id="20" dur="500" fill="hold"/>
                                        <p:tgtEl>
                                          <p:spTgt spid="13315">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331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8"/>
                                            </p:cond>
                                          </p:stCondLst>
                                          <p:endCondLst>
                                            <p:cond evt="onStopAudio" delay="0">
                                              <p:tgtEl>
                                                <p:sldTgt/>
                                              </p:tgtEl>
                                            </p:cond>
                                          </p:endCondLst>
                                        </p:cTn>
                                        <p:tgtEl>
                                          <p:sndTgt r:embed="rId4" name="WHOOSH.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3315">
                                            <p:txEl>
                                              <p:pRg st="1" end="1"/>
                                            </p:txEl>
                                          </p:spTgt>
                                        </p:tgtEl>
                                        <p:attrNameLst>
                                          <p:attrName>style.visibility</p:attrName>
                                        </p:attrNameLst>
                                      </p:cBhvr>
                                      <p:to>
                                        <p:strVal val="visible"/>
                                      </p:to>
                                    </p:set>
                                    <p:anim calcmode="lin" valueType="num">
                                      <p:cBhvr additive="base">
                                        <p:cTn id="26" dur="500" fill="hold"/>
                                        <p:tgtEl>
                                          <p:spTgt spid="13315">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331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4"/>
                                            </p:cond>
                                          </p:stCondLst>
                                          <p:endCondLst>
                                            <p:cond evt="onStopAudio" delay="0">
                                              <p:tgtEl>
                                                <p:sldTgt/>
                                              </p:tgtEl>
                                            </p:cond>
                                          </p:endCondLst>
                                        </p:cTn>
                                        <p:tgtEl>
                                          <p:sndTgt r:embed="rId4" name="WHOOSH.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13316"/>
                                        </p:tgtEl>
                                        <p:attrNameLst>
                                          <p:attrName>style.visibility</p:attrName>
                                        </p:attrNameLst>
                                      </p:cBhvr>
                                      <p:to>
                                        <p:strVal val="visible"/>
                                      </p:to>
                                    </p:set>
                                    <p:anim calcmode="lin" valueType="num">
                                      <p:cBhvr additive="base">
                                        <p:cTn id="32" dur="500" fill="hold"/>
                                        <p:tgtEl>
                                          <p:spTgt spid="13316"/>
                                        </p:tgtEl>
                                        <p:attrNameLst>
                                          <p:attrName>ppt_x</p:attrName>
                                        </p:attrNameLst>
                                      </p:cBhvr>
                                      <p:tavLst>
                                        <p:tav tm="0">
                                          <p:val>
                                            <p:strVal val="0-#ppt_w/2"/>
                                          </p:val>
                                        </p:tav>
                                        <p:tav tm="100000">
                                          <p:val>
                                            <p:strVal val="#ppt_x"/>
                                          </p:val>
                                        </p:tav>
                                      </p:tavLst>
                                    </p:anim>
                                    <p:anim calcmode="lin" valueType="num">
                                      <p:cBhvr additive="base">
                                        <p:cTn id="33" dur="500" fill="hold"/>
                                        <p:tgtEl>
                                          <p:spTgt spid="1331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0"/>
                                            </p:cond>
                                          </p:stCondLst>
                                          <p:endCondLst>
                                            <p:cond evt="onStopAudio" delay="0">
                                              <p:tgtEl>
                                                <p:sldTgt/>
                                              </p:tgtEl>
                                            </p:cond>
                                          </p:endCondLst>
                                        </p:cTn>
                                        <p:tgtEl>
                                          <p:sndTgt r:embed="rId4" name="WHOOSH.WAV"/>
                                        </p:tgtEl>
                                      </p:cMediaNode>
                                    </p:audio>
                                  </p:sub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3317">
                                            <p:txEl>
                                              <p:pRg st="0" end="0"/>
                                            </p:txEl>
                                          </p:spTgt>
                                        </p:tgtEl>
                                        <p:attrNameLst>
                                          <p:attrName>style.visibility</p:attrName>
                                        </p:attrNameLst>
                                      </p:cBhvr>
                                      <p:to>
                                        <p:strVal val="visible"/>
                                      </p:to>
                                    </p:set>
                                    <p:anim calcmode="lin" valueType="num">
                                      <p:cBhvr additive="base">
                                        <p:cTn id="38" dur="500" fill="hold"/>
                                        <p:tgtEl>
                                          <p:spTgt spid="1331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331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6"/>
                                            </p:cond>
                                          </p:stCondLst>
                                          <p:endCondLst>
                                            <p:cond evt="onStopAudio" delay="0">
                                              <p:tgtEl>
                                                <p:sldTgt/>
                                              </p:tgtEl>
                                            </p:cond>
                                          </p:endCondLst>
                                        </p:cTn>
                                        <p:tgtEl>
                                          <p:sndTgt r:embed="rId4" name="WHOOSH.WAV"/>
                                        </p:tgtEl>
                                      </p:cMediaNode>
                                    </p:audio>
                                  </p:sub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13336"/>
                                        </p:tgtEl>
                                        <p:attrNameLst>
                                          <p:attrName>style.visibility</p:attrName>
                                        </p:attrNameLst>
                                      </p:cBhvr>
                                      <p:to>
                                        <p:strVal val="visible"/>
                                      </p:to>
                                    </p:set>
                                    <p:anim calcmode="lin" valueType="num">
                                      <p:cBhvr additive="base">
                                        <p:cTn id="44" dur="500" fill="hold"/>
                                        <p:tgtEl>
                                          <p:spTgt spid="13336"/>
                                        </p:tgtEl>
                                        <p:attrNameLst>
                                          <p:attrName>ppt_x</p:attrName>
                                        </p:attrNameLst>
                                      </p:cBhvr>
                                      <p:tavLst>
                                        <p:tav tm="0">
                                          <p:val>
                                            <p:strVal val="0-#ppt_w/2"/>
                                          </p:val>
                                        </p:tav>
                                        <p:tav tm="100000">
                                          <p:val>
                                            <p:strVal val="#ppt_x"/>
                                          </p:val>
                                        </p:tav>
                                      </p:tavLst>
                                    </p:anim>
                                    <p:anim calcmode="lin" valueType="num">
                                      <p:cBhvr additive="base">
                                        <p:cTn id="45" dur="500" fill="hold"/>
                                        <p:tgtEl>
                                          <p:spTgt spid="1333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2"/>
                                            </p:cond>
                                          </p:stCondLst>
                                          <p:endCondLst>
                                            <p:cond evt="onStopAudio" delay="0">
                                              <p:tgtEl>
                                                <p:sldTgt/>
                                              </p:tgtEl>
                                            </p:cond>
                                          </p:endCondLst>
                                        </p:cTn>
                                        <p:tgtEl>
                                          <p:sndTgt r:embed="rId4" name="WHOOSH.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3319">
                                            <p:txEl>
                                              <p:pRg st="0" end="0"/>
                                            </p:txEl>
                                          </p:spTgt>
                                        </p:tgtEl>
                                        <p:attrNameLst>
                                          <p:attrName>style.visibility</p:attrName>
                                        </p:attrNameLst>
                                      </p:cBhvr>
                                      <p:to>
                                        <p:strVal val="visible"/>
                                      </p:to>
                                    </p:set>
                                    <p:anim calcmode="lin" valueType="num">
                                      <p:cBhvr additive="base">
                                        <p:cTn id="50" dur="500" fill="hold"/>
                                        <p:tgtEl>
                                          <p:spTgt spid="13319">
                                            <p:txEl>
                                              <p:pRg st="0" end="0"/>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1331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8"/>
                                            </p:cond>
                                          </p:stCondLst>
                                          <p:endCondLst>
                                            <p:cond evt="onStopAudio" delay="0">
                                              <p:tgtEl>
                                                <p:sldTgt/>
                                              </p:tgtEl>
                                            </p:cond>
                                          </p:endCondLst>
                                        </p:cTn>
                                        <p:tgtEl>
                                          <p:sndTgt r:embed="rId4" name="WHOOSH.WAV"/>
                                        </p:tgtEl>
                                      </p:cMediaNode>
                                    </p:audio>
                                  </p:sub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13319">
                                            <p:txEl>
                                              <p:pRg st="1" end="1"/>
                                            </p:txEl>
                                          </p:spTgt>
                                        </p:tgtEl>
                                        <p:attrNameLst>
                                          <p:attrName>style.visibility</p:attrName>
                                        </p:attrNameLst>
                                      </p:cBhvr>
                                      <p:to>
                                        <p:strVal val="visible"/>
                                      </p:to>
                                    </p:set>
                                    <p:anim calcmode="lin" valueType="num">
                                      <p:cBhvr additive="base">
                                        <p:cTn id="56" dur="500" fill="hold"/>
                                        <p:tgtEl>
                                          <p:spTgt spid="13319">
                                            <p:txEl>
                                              <p:pRg st="1" end="1"/>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331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4"/>
                                            </p:cond>
                                          </p:stCondLst>
                                          <p:endCondLst>
                                            <p:cond evt="onStopAudio" delay="0">
                                              <p:tgtEl>
                                                <p:sldTgt/>
                                              </p:tgtEl>
                                            </p:cond>
                                          </p:endCondLst>
                                        </p:cTn>
                                        <p:tgtEl>
                                          <p:sndTgt r:embed="rId4" name="WHOOSH.WAV"/>
                                        </p:tgtEl>
                                      </p:cMediaNode>
                                    </p:audio>
                                  </p:sub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13320"/>
                                        </p:tgtEl>
                                        <p:attrNameLst>
                                          <p:attrName>style.visibility</p:attrName>
                                        </p:attrNameLst>
                                      </p:cBhvr>
                                      <p:to>
                                        <p:strVal val="visible"/>
                                      </p:to>
                                    </p:set>
                                    <p:anim calcmode="lin" valueType="num">
                                      <p:cBhvr additive="base">
                                        <p:cTn id="62" dur="500" fill="hold"/>
                                        <p:tgtEl>
                                          <p:spTgt spid="13320"/>
                                        </p:tgtEl>
                                        <p:attrNameLst>
                                          <p:attrName>ppt_x</p:attrName>
                                        </p:attrNameLst>
                                      </p:cBhvr>
                                      <p:tavLst>
                                        <p:tav tm="0">
                                          <p:val>
                                            <p:strVal val="0-#ppt_w/2"/>
                                          </p:val>
                                        </p:tav>
                                        <p:tav tm="100000">
                                          <p:val>
                                            <p:strVal val="#ppt_x"/>
                                          </p:val>
                                        </p:tav>
                                      </p:tavLst>
                                    </p:anim>
                                    <p:anim calcmode="lin" valueType="num">
                                      <p:cBhvr additive="base">
                                        <p:cTn id="63" dur="500" fill="hold"/>
                                        <p:tgtEl>
                                          <p:spTgt spid="1332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0"/>
                                            </p:cond>
                                          </p:stCondLst>
                                          <p:endCondLst>
                                            <p:cond evt="onStopAudio" delay="0">
                                              <p:tgtEl>
                                                <p:sldTgt/>
                                              </p:tgtEl>
                                            </p:cond>
                                          </p:endCondLst>
                                        </p:cTn>
                                        <p:tgtEl>
                                          <p:sndTgt r:embed="rId4" name="WHOOSH.WAV"/>
                                        </p:tgtEl>
                                      </p:cMediaNode>
                                    </p:audio>
                                  </p:sub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13321">
                                            <p:txEl>
                                              <p:pRg st="0" end="0"/>
                                            </p:txEl>
                                          </p:spTgt>
                                        </p:tgtEl>
                                        <p:attrNameLst>
                                          <p:attrName>style.visibility</p:attrName>
                                        </p:attrNameLst>
                                      </p:cBhvr>
                                      <p:to>
                                        <p:strVal val="visible"/>
                                      </p:to>
                                    </p:set>
                                    <p:anim calcmode="lin" valueType="num">
                                      <p:cBhvr additive="base">
                                        <p:cTn id="68" dur="500" fill="hold"/>
                                        <p:tgtEl>
                                          <p:spTgt spid="13321">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332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6"/>
                                            </p:cond>
                                          </p:stCondLst>
                                          <p:endCondLst>
                                            <p:cond evt="onStopAudio" delay="0">
                                              <p:tgtEl>
                                                <p:sldTgt/>
                                              </p:tgtEl>
                                            </p:cond>
                                          </p:endCondLst>
                                        </p:cTn>
                                        <p:tgtEl>
                                          <p:sndTgt r:embed="rId4" name="WHOOSH.WAV"/>
                                        </p:tgtEl>
                                      </p:cMediaNode>
                                    </p:audio>
                                  </p:sub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8" fill="hold" nodeType="clickEffect">
                                  <p:stCondLst>
                                    <p:cond delay="0"/>
                                  </p:stCondLst>
                                  <p:childTnLst>
                                    <p:set>
                                      <p:cBhvr>
                                        <p:cTn id="73" dur="1" fill="hold">
                                          <p:stCondLst>
                                            <p:cond delay="0"/>
                                          </p:stCondLst>
                                        </p:cTn>
                                        <p:tgtEl>
                                          <p:spTgt spid="13322"/>
                                        </p:tgtEl>
                                        <p:attrNameLst>
                                          <p:attrName>style.visibility</p:attrName>
                                        </p:attrNameLst>
                                      </p:cBhvr>
                                      <p:to>
                                        <p:strVal val="visible"/>
                                      </p:to>
                                    </p:set>
                                    <p:anim calcmode="lin" valueType="num">
                                      <p:cBhvr additive="base">
                                        <p:cTn id="74" dur="500" fill="hold"/>
                                        <p:tgtEl>
                                          <p:spTgt spid="13322"/>
                                        </p:tgtEl>
                                        <p:attrNameLst>
                                          <p:attrName>ppt_x</p:attrName>
                                        </p:attrNameLst>
                                      </p:cBhvr>
                                      <p:tavLst>
                                        <p:tav tm="0">
                                          <p:val>
                                            <p:strVal val="0-#ppt_w/2"/>
                                          </p:val>
                                        </p:tav>
                                        <p:tav tm="100000">
                                          <p:val>
                                            <p:strVal val="#ppt_x"/>
                                          </p:val>
                                        </p:tav>
                                      </p:tavLst>
                                    </p:anim>
                                    <p:anim calcmode="lin" valueType="num">
                                      <p:cBhvr additive="base">
                                        <p:cTn id="75" dur="500" fill="hold"/>
                                        <p:tgtEl>
                                          <p:spTgt spid="1332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2"/>
                                            </p:cond>
                                          </p:stCondLst>
                                          <p:endCondLst>
                                            <p:cond evt="onStopAudio" delay="0">
                                              <p:tgtEl>
                                                <p:sldTgt/>
                                              </p:tgtEl>
                                            </p:cond>
                                          </p:endCondLst>
                                        </p:cTn>
                                        <p:tgtEl>
                                          <p:sndTgt r:embed="rId4" name="WHOOSH.WAV"/>
                                        </p:tgtEl>
                                      </p:cMediaNode>
                                    </p:audio>
                                  </p:sub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13323">
                                            <p:txEl>
                                              <p:pRg st="0" end="0"/>
                                            </p:txEl>
                                          </p:spTgt>
                                        </p:tgtEl>
                                        <p:attrNameLst>
                                          <p:attrName>style.visibility</p:attrName>
                                        </p:attrNameLst>
                                      </p:cBhvr>
                                      <p:to>
                                        <p:strVal val="visible"/>
                                      </p:to>
                                    </p:set>
                                    <p:anim calcmode="lin" valueType="num">
                                      <p:cBhvr additive="base">
                                        <p:cTn id="80" dur="500" fill="hold"/>
                                        <p:tgtEl>
                                          <p:spTgt spid="13323">
                                            <p:txEl>
                                              <p:pRg st="0" end="0"/>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1332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8"/>
                                            </p:cond>
                                          </p:stCondLst>
                                          <p:endCondLst>
                                            <p:cond evt="onStopAudio" delay="0">
                                              <p:tgtEl>
                                                <p:sldTgt/>
                                              </p:tgtEl>
                                            </p:cond>
                                          </p:endCondLst>
                                        </p:cTn>
                                        <p:tgtEl>
                                          <p:sndTgt r:embed="rId4" name="WHOOSH.WAV"/>
                                        </p:tgtEl>
                                      </p:cMediaNode>
                                    </p:audio>
                                  </p:sub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8" fill="hold" grpId="0" nodeType="clickEffect">
                                  <p:stCondLst>
                                    <p:cond delay="0"/>
                                  </p:stCondLst>
                                  <p:childTnLst>
                                    <p:set>
                                      <p:cBhvr>
                                        <p:cTn id="85" dur="1" fill="hold">
                                          <p:stCondLst>
                                            <p:cond delay="0"/>
                                          </p:stCondLst>
                                        </p:cTn>
                                        <p:tgtEl>
                                          <p:spTgt spid="13323">
                                            <p:txEl>
                                              <p:pRg st="1" end="1"/>
                                            </p:txEl>
                                          </p:spTgt>
                                        </p:tgtEl>
                                        <p:attrNameLst>
                                          <p:attrName>style.visibility</p:attrName>
                                        </p:attrNameLst>
                                      </p:cBhvr>
                                      <p:to>
                                        <p:strVal val="visible"/>
                                      </p:to>
                                    </p:set>
                                    <p:anim calcmode="lin" valueType="num">
                                      <p:cBhvr additive="base">
                                        <p:cTn id="86" dur="500" fill="hold"/>
                                        <p:tgtEl>
                                          <p:spTgt spid="13323">
                                            <p:txEl>
                                              <p:pRg st="1" end="1"/>
                                            </p:tx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1332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84"/>
                                            </p:cond>
                                          </p:stCondLst>
                                          <p:endCondLst>
                                            <p:cond evt="onStopAudio" delay="0">
                                              <p:tgtEl>
                                                <p:sldTgt/>
                                              </p:tgtEl>
                                            </p:cond>
                                          </p:endCondLst>
                                        </p:cTn>
                                        <p:tgtEl>
                                          <p:sndTgt r:embed="rId4" name="WHOOSH.WAV"/>
                                        </p:tgtEl>
                                      </p:cMediaNode>
                                    </p:audio>
                                  </p:sub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8" fill="hold" nodeType="clickEffect">
                                  <p:stCondLst>
                                    <p:cond delay="0"/>
                                  </p:stCondLst>
                                  <p:childTnLst>
                                    <p:set>
                                      <p:cBhvr>
                                        <p:cTn id="91" dur="1" fill="hold">
                                          <p:stCondLst>
                                            <p:cond delay="0"/>
                                          </p:stCondLst>
                                        </p:cTn>
                                        <p:tgtEl>
                                          <p:spTgt spid="13324"/>
                                        </p:tgtEl>
                                        <p:attrNameLst>
                                          <p:attrName>style.visibility</p:attrName>
                                        </p:attrNameLst>
                                      </p:cBhvr>
                                      <p:to>
                                        <p:strVal val="visible"/>
                                      </p:to>
                                    </p:set>
                                    <p:anim calcmode="lin" valueType="num">
                                      <p:cBhvr additive="base">
                                        <p:cTn id="92" dur="500" fill="hold"/>
                                        <p:tgtEl>
                                          <p:spTgt spid="13324"/>
                                        </p:tgtEl>
                                        <p:attrNameLst>
                                          <p:attrName>ppt_x</p:attrName>
                                        </p:attrNameLst>
                                      </p:cBhvr>
                                      <p:tavLst>
                                        <p:tav tm="0">
                                          <p:val>
                                            <p:strVal val="0-#ppt_w/2"/>
                                          </p:val>
                                        </p:tav>
                                        <p:tav tm="100000">
                                          <p:val>
                                            <p:strVal val="#ppt_x"/>
                                          </p:val>
                                        </p:tav>
                                      </p:tavLst>
                                    </p:anim>
                                    <p:anim calcmode="lin" valueType="num">
                                      <p:cBhvr additive="base">
                                        <p:cTn id="93" dur="500" fill="hold"/>
                                        <p:tgtEl>
                                          <p:spTgt spid="1332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0"/>
                                            </p:cond>
                                          </p:stCondLst>
                                          <p:endCondLst>
                                            <p:cond evt="onStopAudio" delay="0">
                                              <p:tgtEl>
                                                <p:sldTgt/>
                                              </p:tgtEl>
                                            </p:cond>
                                          </p:endCondLst>
                                        </p:cTn>
                                        <p:tgtEl>
                                          <p:sndTgt r:embed="rId4" name="WHOOSH.WAV"/>
                                        </p:tgtEl>
                                      </p:cMediaNode>
                                    </p:audio>
                                  </p:sub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8" fill="hold" grpId="0" nodeType="clickEffect">
                                  <p:stCondLst>
                                    <p:cond delay="0"/>
                                  </p:stCondLst>
                                  <p:childTnLst>
                                    <p:set>
                                      <p:cBhvr>
                                        <p:cTn id="97" dur="1" fill="hold">
                                          <p:stCondLst>
                                            <p:cond delay="0"/>
                                          </p:stCondLst>
                                        </p:cTn>
                                        <p:tgtEl>
                                          <p:spTgt spid="13325">
                                            <p:txEl>
                                              <p:pRg st="0" end="0"/>
                                            </p:txEl>
                                          </p:spTgt>
                                        </p:tgtEl>
                                        <p:attrNameLst>
                                          <p:attrName>style.visibility</p:attrName>
                                        </p:attrNameLst>
                                      </p:cBhvr>
                                      <p:to>
                                        <p:strVal val="visible"/>
                                      </p:to>
                                    </p:set>
                                    <p:anim calcmode="lin" valueType="num">
                                      <p:cBhvr additive="base">
                                        <p:cTn id="98" dur="500" fill="hold"/>
                                        <p:tgtEl>
                                          <p:spTgt spid="13325">
                                            <p:txEl>
                                              <p:pRg st="0" end="0"/>
                                            </p:txEl>
                                          </p:spTgt>
                                        </p:tgtEl>
                                        <p:attrNameLst>
                                          <p:attrName>ppt_x</p:attrName>
                                        </p:attrNameLst>
                                      </p:cBhvr>
                                      <p:tavLst>
                                        <p:tav tm="0">
                                          <p:val>
                                            <p:strVal val="0-#ppt_w/2"/>
                                          </p:val>
                                        </p:tav>
                                        <p:tav tm="100000">
                                          <p:val>
                                            <p:strVal val="#ppt_x"/>
                                          </p:val>
                                        </p:tav>
                                      </p:tavLst>
                                    </p:anim>
                                    <p:anim calcmode="lin" valueType="num">
                                      <p:cBhvr additive="base">
                                        <p:cTn id="99" dur="500" fill="hold"/>
                                        <p:tgtEl>
                                          <p:spTgt spid="1332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6"/>
                                            </p:cond>
                                          </p:stCondLst>
                                          <p:endCondLst>
                                            <p:cond evt="onStopAudio" delay="0">
                                              <p:tgtEl>
                                                <p:sldTgt/>
                                              </p:tgtEl>
                                            </p:cond>
                                          </p:endCondLst>
                                        </p:cTn>
                                        <p:tgtEl>
                                          <p:sndTgt r:embed="rId4" name="WHOOSH.WAV"/>
                                        </p:tgtEl>
                                      </p:cMediaNode>
                                    </p:audio>
                                  </p:sub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8" fill="hold" nodeType="clickEffect">
                                  <p:stCondLst>
                                    <p:cond delay="0"/>
                                  </p:stCondLst>
                                  <p:childTnLst>
                                    <p:set>
                                      <p:cBhvr>
                                        <p:cTn id="103" dur="1" fill="hold">
                                          <p:stCondLst>
                                            <p:cond delay="0"/>
                                          </p:stCondLst>
                                        </p:cTn>
                                        <p:tgtEl>
                                          <p:spTgt spid="13326"/>
                                        </p:tgtEl>
                                        <p:attrNameLst>
                                          <p:attrName>style.visibility</p:attrName>
                                        </p:attrNameLst>
                                      </p:cBhvr>
                                      <p:to>
                                        <p:strVal val="visible"/>
                                      </p:to>
                                    </p:set>
                                    <p:anim calcmode="lin" valueType="num">
                                      <p:cBhvr additive="base">
                                        <p:cTn id="104" dur="500" fill="hold"/>
                                        <p:tgtEl>
                                          <p:spTgt spid="13326"/>
                                        </p:tgtEl>
                                        <p:attrNameLst>
                                          <p:attrName>ppt_x</p:attrName>
                                        </p:attrNameLst>
                                      </p:cBhvr>
                                      <p:tavLst>
                                        <p:tav tm="0">
                                          <p:val>
                                            <p:strVal val="0-#ppt_w/2"/>
                                          </p:val>
                                        </p:tav>
                                        <p:tav tm="100000">
                                          <p:val>
                                            <p:strVal val="#ppt_x"/>
                                          </p:val>
                                        </p:tav>
                                      </p:tavLst>
                                    </p:anim>
                                    <p:anim calcmode="lin" valueType="num">
                                      <p:cBhvr additive="base">
                                        <p:cTn id="105" dur="500" fill="hold"/>
                                        <p:tgtEl>
                                          <p:spTgt spid="1332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2"/>
                                            </p:cond>
                                          </p:stCondLst>
                                          <p:endCondLst>
                                            <p:cond evt="onStopAudio" delay="0">
                                              <p:tgtEl>
                                                <p:sldTgt/>
                                              </p:tgtEl>
                                            </p:cond>
                                          </p:endCondLst>
                                        </p:cTn>
                                        <p:tgtEl>
                                          <p:sndTgt r:embed="rId4" name="WHOOSH.WAV"/>
                                        </p:tgtEl>
                                      </p:cMediaNode>
                                    </p:audio>
                                  </p:sub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13327"/>
                                        </p:tgtEl>
                                        <p:attrNameLst>
                                          <p:attrName>style.visibility</p:attrName>
                                        </p:attrNameLst>
                                      </p:cBhvr>
                                      <p:to>
                                        <p:strVal val="visible"/>
                                      </p:to>
                                    </p:set>
                                    <p:anim calcmode="lin" valueType="num">
                                      <p:cBhvr additive="base">
                                        <p:cTn id="110" dur="500" fill="hold"/>
                                        <p:tgtEl>
                                          <p:spTgt spid="13327"/>
                                        </p:tgtEl>
                                        <p:attrNameLst>
                                          <p:attrName>ppt_x</p:attrName>
                                        </p:attrNameLst>
                                      </p:cBhvr>
                                      <p:tavLst>
                                        <p:tav tm="0">
                                          <p:val>
                                            <p:strVal val="0-#ppt_w/2"/>
                                          </p:val>
                                        </p:tav>
                                        <p:tav tm="100000">
                                          <p:val>
                                            <p:strVal val="#ppt_x"/>
                                          </p:val>
                                        </p:tav>
                                      </p:tavLst>
                                    </p:anim>
                                    <p:anim calcmode="lin" valueType="num">
                                      <p:cBhvr additive="base">
                                        <p:cTn id="111" dur="500" fill="hold"/>
                                        <p:tgtEl>
                                          <p:spTgt spid="1332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8"/>
                                            </p:cond>
                                          </p:stCondLst>
                                          <p:endCondLst>
                                            <p:cond evt="onStopAudio" delay="0">
                                              <p:tgtEl>
                                                <p:sldTgt/>
                                              </p:tgtEl>
                                            </p:cond>
                                          </p:endCondLst>
                                        </p:cTn>
                                        <p:tgtEl>
                                          <p:sndTgt r:embed="rId4" name="WHOOSH.WAV"/>
                                        </p:tgtEl>
                                      </p:cMediaNode>
                                    </p:audio>
                                  </p:sub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13328"/>
                                        </p:tgtEl>
                                        <p:attrNameLst>
                                          <p:attrName>style.visibility</p:attrName>
                                        </p:attrNameLst>
                                      </p:cBhvr>
                                      <p:to>
                                        <p:strVal val="visible"/>
                                      </p:to>
                                    </p:set>
                                    <p:animEffect transition="in" filter="fade">
                                      <p:cBhvr>
                                        <p:cTn id="116" dur="1000"/>
                                        <p:tgtEl>
                                          <p:spTgt spid="13328"/>
                                        </p:tgtEl>
                                      </p:cBhvr>
                                    </p:animEffect>
                                    <p:anim calcmode="lin" valueType="num">
                                      <p:cBhvr>
                                        <p:cTn id="117" dur="1000" fill="hold"/>
                                        <p:tgtEl>
                                          <p:spTgt spid="13328"/>
                                        </p:tgtEl>
                                        <p:attrNameLst>
                                          <p:attrName>ppt_w</p:attrName>
                                        </p:attrNameLst>
                                      </p:cBhvr>
                                      <p:tavLst>
                                        <p:tav tm="0" fmla="#ppt_w*sin(2.5*pi*$)">
                                          <p:val>
                                            <p:fltVal val="0"/>
                                          </p:val>
                                        </p:tav>
                                        <p:tav tm="100000">
                                          <p:val>
                                            <p:fltVal val="1"/>
                                          </p:val>
                                        </p:tav>
                                      </p:tavLst>
                                    </p:anim>
                                    <p:anim calcmode="lin" valueType="num">
                                      <p:cBhvr>
                                        <p:cTn id="118" dur="1000" fill="hold"/>
                                        <p:tgtEl>
                                          <p:spTgt spid="133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bldLvl="5" autoUpdateAnimBg="0"/>
      <p:bldP spid="13317" grpId="0" build="p" autoUpdateAnimBg="0"/>
      <p:bldP spid="13319" grpId="0" build="p" bldLvl="5" autoUpdateAnimBg="0"/>
      <p:bldP spid="13321" grpId="0" build="p" autoUpdateAnimBg="0"/>
      <p:bldP spid="13323" grpId="0" build="p" bldLvl="5" autoUpdateAnimBg="0"/>
      <p:bldP spid="13325" grpId="0" build="p" autoUpdateAnimBg="0"/>
      <p:bldP spid="13327" grpId="0" animBg="1" autoUpdateAnimBg="0"/>
      <p:bldP spid="13328" grpId="0" animBg="1"/>
      <p:bldP spid="2" grpId="0"/>
      <p:bldP spid="3" grpId="0"/>
    </p:bld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60" name="灯片编号占位符 5"/>
          <p:cNvSpPr>
            <a:spLocks noGrp="1"/>
          </p:cNvSpPr>
          <p:nvPr>
            <p:ph type="sldNum" sz="quarter" idx="12"/>
          </p:nvPr>
        </p:nvSpPr>
        <p:spPr>
          <a:xfrm rot="900000">
            <a:off x="9131201" y="-20937"/>
            <a:ext cx="3049759" cy="365125"/>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379C6679-5E7C-4023-B252-A19F570314EC}" type="slidenum">
              <a:rPr lang="en-US" altLang="zh-CN">
                <a:solidFill>
                  <a:srgbClr val="000000"/>
                </a:solidFill>
              </a:rPr>
              <a:pPr eaLnBrk="1" hangingPunct="1"/>
              <a:t>233</a:t>
            </a:fld>
            <a:endParaRPr lang="en-US" altLang="zh-CN" dirty="0">
              <a:solidFill>
                <a:srgbClr val="000000"/>
              </a:solidFill>
            </a:endParaRPr>
          </a:p>
        </p:txBody>
      </p:sp>
      <p:pic>
        <p:nvPicPr>
          <p:cNvPr id="1946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2168" y="1220755"/>
            <a:ext cx="8545181" cy="19424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6322" y="3742071"/>
            <a:ext cx="8545181" cy="103041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0663" y="4073683"/>
            <a:ext cx="288527" cy="21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1585" y="5253203"/>
            <a:ext cx="7378700" cy="44117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079776" y="1316765"/>
            <a:ext cx="768085" cy="288032"/>
          </a:xfrm>
          <a:prstGeom prst="rect">
            <a:avLst/>
          </a:prstGeom>
          <a:solidFill>
            <a:srgbClr val="FAFAF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extLst>
      <p:ext uri="{BB962C8B-B14F-4D97-AF65-F5344CB8AC3E}">
        <p14:creationId xmlns:p14="http://schemas.microsoft.com/office/powerpoint/2010/main" val="3801464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4933"/>
                                        </p:tgtEl>
                                        <p:attrNameLst>
                                          <p:attrName>style.visibility</p:attrName>
                                        </p:attrNameLst>
                                      </p:cBhvr>
                                      <p:to>
                                        <p:strVal val="visible"/>
                                      </p:to>
                                    </p:set>
                                    <p:anim calcmode="lin" valueType="num">
                                      <p:cBhvr additive="base">
                                        <p:cTn id="7" dur="500" fill="hold"/>
                                        <p:tgtEl>
                                          <p:spTgt spid="124933"/>
                                        </p:tgtEl>
                                        <p:attrNameLst>
                                          <p:attrName>ppt_x</p:attrName>
                                        </p:attrNameLst>
                                      </p:cBhvr>
                                      <p:tavLst>
                                        <p:tav tm="0">
                                          <p:val>
                                            <p:strVal val="#ppt_x"/>
                                          </p:val>
                                        </p:tav>
                                        <p:tav tm="100000">
                                          <p:val>
                                            <p:strVal val="#ppt_x"/>
                                          </p:val>
                                        </p:tav>
                                      </p:tavLst>
                                    </p:anim>
                                    <p:anim calcmode="lin" valueType="num">
                                      <p:cBhvr additive="base">
                                        <p:cTn id="8" dur="500" fill="hold"/>
                                        <p:tgtEl>
                                          <p:spTgt spid="12493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3" presetClass="entr" presetSubtype="16" fill="hold" nodeType="clickEffect">
                                  <p:stCondLst>
                                    <p:cond delay="0"/>
                                  </p:stCondLst>
                                  <p:childTnLst>
                                    <p:set>
                                      <p:cBhvr>
                                        <p:cTn id="12" dur="1" fill="hold">
                                          <p:stCondLst>
                                            <p:cond delay="0"/>
                                          </p:stCondLst>
                                        </p:cTn>
                                        <p:tgtEl>
                                          <p:spTgt spid="124935"/>
                                        </p:tgtEl>
                                        <p:attrNameLst>
                                          <p:attrName>style.visibility</p:attrName>
                                        </p:attrNameLst>
                                      </p:cBhvr>
                                      <p:to>
                                        <p:strVal val="visible"/>
                                      </p:to>
                                    </p:set>
                                    <p:anim calcmode="lin" valueType="num">
                                      <p:cBhvr>
                                        <p:cTn id="13" dur="500" fill="hold"/>
                                        <p:tgtEl>
                                          <p:spTgt spid="124935"/>
                                        </p:tgtEl>
                                        <p:attrNameLst>
                                          <p:attrName>ppt_w</p:attrName>
                                        </p:attrNameLst>
                                      </p:cBhvr>
                                      <p:tavLst>
                                        <p:tav tm="0">
                                          <p:val>
                                            <p:fltVal val="0"/>
                                          </p:val>
                                        </p:tav>
                                        <p:tav tm="100000">
                                          <p:val>
                                            <p:strVal val="#ppt_w"/>
                                          </p:val>
                                        </p:tav>
                                      </p:tavLst>
                                    </p:anim>
                                    <p:anim calcmode="lin" valueType="num">
                                      <p:cBhvr>
                                        <p:cTn id="14" dur="500" fill="hold"/>
                                        <p:tgtEl>
                                          <p:spTgt spid="124935"/>
                                        </p:tgtEl>
                                        <p:attrNameLst>
                                          <p:attrName>ppt_h</p:attrName>
                                        </p:attrNameLst>
                                      </p:cBhvr>
                                      <p:tavLst>
                                        <p:tav tm="0">
                                          <p:val>
                                            <p:fltVal val="0"/>
                                          </p:val>
                                        </p:tav>
                                        <p:tav tm="100000">
                                          <p:val>
                                            <p:strVal val="#ppt_h"/>
                                          </p:val>
                                        </p:tav>
                                      </p:tavLst>
                                    </p:anim>
                                    <p:animEffect transition="in" filter="fade">
                                      <p:cBhvr>
                                        <p:cTn id="15" dur="500"/>
                                        <p:tgtEl>
                                          <p:spTgt spid="12493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9" fill="hold" nodeType="clickEffect">
                                  <p:stCondLst>
                                    <p:cond delay="0"/>
                                  </p:stCondLst>
                                  <p:childTnLst>
                                    <p:set>
                                      <p:cBhvr>
                                        <p:cTn id="19" dur="1" fill="hold">
                                          <p:stCondLst>
                                            <p:cond delay="0"/>
                                          </p:stCondLst>
                                        </p:cTn>
                                        <p:tgtEl>
                                          <p:spTgt spid="124934"/>
                                        </p:tgtEl>
                                        <p:attrNameLst>
                                          <p:attrName>style.visibility</p:attrName>
                                        </p:attrNameLst>
                                      </p:cBhvr>
                                      <p:to>
                                        <p:strVal val="visible"/>
                                      </p:to>
                                    </p:set>
                                    <p:anim calcmode="lin" valueType="num">
                                      <p:cBhvr additive="base">
                                        <p:cTn id="20" dur="500" fill="hold"/>
                                        <p:tgtEl>
                                          <p:spTgt spid="124934"/>
                                        </p:tgtEl>
                                        <p:attrNameLst>
                                          <p:attrName>ppt_x</p:attrName>
                                        </p:attrNameLst>
                                      </p:cBhvr>
                                      <p:tavLst>
                                        <p:tav tm="0">
                                          <p:val>
                                            <p:strVal val="0-#ppt_w/2"/>
                                          </p:val>
                                        </p:tav>
                                        <p:tav tm="100000">
                                          <p:val>
                                            <p:strVal val="#ppt_x"/>
                                          </p:val>
                                        </p:tav>
                                      </p:tavLst>
                                    </p:anim>
                                    <p:anim calcmode="lin" valueType="num">
                                      <p:cBhvr additive="base">
                                        <p:cTn id="21" dur="500" fill="hold"/>
                                        <p:tgtEl>
                                          <p:spTgt spid="1249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826670" y="2101852"/>
            <a:ext cx="8341671" cy="1089529"/>
          </a:xfrm>
          <a:prstGeom prst="rect">
            <a:avLst/>
          </a:prstGeom>
        </p:spPr>
        <p:txBody>
          <a:bodyPr wrap="square">
            <a:spAutoFit/>
          </a:bodyPr>
          <a:lstStyle/>
          <a:p>
            <a:pPr marL="487668" lvl="1">
              <a:lnSpc>
                <a:spcPct val="90000"/>
              </a:lnSpc>
              <a:defRPr/>
            </a:pPr>
            <a:r>
              <a:rPr lang="zh-CN" altLang="en-US" dirty="0">
                <a:solidFill>
                  <a:srgbClr val="000000"/>
                </a:solidFill>
                <a:latin typeface="微软雅黑" panose="020B0503020204020204" pitchFamily="34" charset="-122"/>
                <a:ea typeface="微软雅黑" panose="020B0503020204020204" pitchFamily="34" charset="-122"/>
              </a:rPr>
              <a:t>比较和交换</a:t>
            </a:r>
          </a:p>
          <a:p>
            <a:pPr marL="487668" lvl="1">
              <a:lnSpc>
                <a:spcPct val="90000"/>
              </a:lnSpc>
              <a:defRPr/>
            </a:pPr>
            <a:r>
              <a:rPr lang="zh-CN" altLang="en-US" dirty="0">
                <a:solidFill>
                  <a:srgbClr val="000000"/>
                </a:solidFill>
                <a:latin typeface="微软雅黑" panose="020B0503020204020204" pitchFamily="34" charset="-122"/>
                <a:ea typeface="微软雅黑" panose="020B0503020204020204" pitchFamily="34" charset="-122"/>
              </a:rPr>
              <a:t>序列中                    决定交换次数</a:t>
            </a:r>
          </a:p>
          <a:p>
            <a:pPr marL="487668" lvl="1">
              <a:lnSpc>
                <a:spcPct val="90000"/>
              </a:lnSpc>
              <a:defRPr/>
            </a:pPr>
            <a:r>
              <a:rPr lang="zh-CN" altLang="en-US" dirty="0">
                <a:solidFill>
                  <a:srgbClr val="000000"/>
                </a:solidFill>
                <a:latin typeface="微软雅黑" panose="020B0503020204020204" pitchFamily="34" charset="-122"/>
                <a:ea typeface="微软雅黑" panose="020B0503020204020204" pitchFamily="34" charset="-122"/>
              </a:rPr>
              <a:t>平均逆序数量为                 </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所以</a:t>
            </a:r>
            <a:r>
              <a:rPr lang="en-US" altLang="zh-CN" dirty="0">
                <a:solidFill>
                  <a:srgbClr val="000000"/>
                </a:solidFill>
                <a:latin typeface="微软雅黑" panose="020B0503020204020204" pitchFamily="34" charset="-122"/>
                <a:ea typeface="微软雅黑" panose="020B0503020204020204" pitchFamily="34" charset="-122"/>
              </a:rPr>
              <a:t>T(n)=</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20485" name="Rectangle 2"/>
          <p:cNvSpPr>
            <a:spLocks noGrp="1" noRot="1" noChangeArrowheads="1"/>
          </p:cNvSpPr>
          <p:nvPr>
            <p:ph type="title"/>
          </p:nvPr>
        </p:nvSpPr>
        <p:spPr>
          <a:xfrm>
            <a:off x="442451" y="708197"/>
            <a:ext cx="1907084" cy="90695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121920" tIns="60960" rIns="121920" bIns="60960" numCol="1" rtlCol="0" anchor="b" anchorCtr="0" compatLnSpc="1">
            <a:prstTxWarp prst="textNoShape">
              <a:avLst/>
            </a:prstTxWarp>
            <a:noAutofit/>
          </a:bodyPr>
          <a:lstStyle/>
          <a:p>
            <a:r>
              <a:rPr lang="zh-CN" altLang="en-US" sz="4267" b="0" kern="1200" dirty="0">
                <a:solidFill>
                  <a:srgbClr val="0070C0"/>
                </a:solidFill>
                <a:latin typeface="微软雅黑" panose="020B0503020204020204" pitchFamily="34" charset="-122"/>
                <a:ea typeface="微软雅黑" panose="020B0503020204020204" pitchFamily="34" charset="-122"/>
                <a:cs typeface="+mn-cs"/>
              </a:rPr>
              <a:t>思 考</a:t>
            </a:r>
          </a:p>
        </p:txBody>
      </p:sp>
      <p:sp>
        <p:nvSpPr>
          <p:cNvPr id="115715" name="Rectangle 3"/>
          <p:cNvSpPr>
            <a:spLocks noGrp="1" noRot="1" noChangeArrowheads="1"/>
          </p:cNvSpPr>
          <p:nvPr>
            <p:ph idx="1"/>
          </p:nvPr>
        </p:nvSpPr>
        <p:spPr>
          <a:xfrm>
            <a:off x="719403" y="1700808"/>
            <a:ext cx="11387667" cy="1849784"/>
          </a:xfrm>
          <a:noFill/>
          <a:ln>
            <a:noFill/>
          </a:ln>
          <a:effectLst/>
        </p:spPr>
        <p:style>
          <a:lnRef idx="3">
            <a:schemeClr val="lt1"/>
          </a:lnRef>
          <a:fillRef idx="1">
            <a:schemeClr val="dk1"/>
          </a:fillRef>
          <a:effectRef idx="1">
            <a:schemeClr val="dk1"/>
          </a:effectRef>
          <a:fontRef idx="minor">
            <a:schemeClr val="lt1"/>
          </a:fontRef>
        </p:style>
        <p:txBody>
          <a:bodyPr>
            <a:normAutofit/>
          </a:bodyPr>
          <a:lstStyle/>
          <a:p>
            <a:pPr marL="0" indent="0" algn="just">
              <a:lnSpc>
                <a:spcPct val="90000"/>
              </a:lnSpc>
              <a:buNone/>
              <a:defRPr/>
            </a:pPr>
            <a:r>
              <a:rPr lang="zh-CN" altLang="en-US" sz="2667" dirty="0">
                <a:solidFill>
                  <a:schemeClr val="tx1"/>
                </a:solidFill>
                <a:latin typeface="微软雅黑" panose="020B0503020204020204" pitchFamily="34" charset="-122"/>
                <a:ea typeface="微软雅黑" panose="020B0503020204020204" pitchFamily="34" charset="-122"/>
              </a:rPr>
              <a:t>简单插入排序的本质</a:t>
            </a:r>
            <a:r>
              <a:rPr lang="en-US" altLang="zh-CN" sz="2667" dirty="0">
                <a:solidFill>
                  <a:schemeClr val="tx1"/>
                </a:solidFill>
                <a:latin typeface="微软雅黑" panose="020B0503020204020204" pitchFamily="34" charset="-122"/>
                <a:ea typeface="微软雅黑" panose="020B0503020204020204" pitchFamily="34" charset="-122"/>
              </a:rPr>
              <a:t>?</a:t>
            </a:r>
          </a:p>
        </p:txBody>
      </p:sp>
      <p:sp>
        <p:nvSpPr>
          <p:cNvPr id="3" name="矩形 2"/>
          <p:cNvSpPr>
            <a:spLocks noChangeArrowheads="1"/>
          </p:cNvSpPr>
          <p:nvPr/>
        </p:nvSpPr>
        <p:spPr bwMode="auto">
          <a:xfrm>
            <a:off x="3525639" y="2717591"/>
            <a:ext cx="18242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a:solidFill>
                  <a:srgbClr val="0070C0"/>
                </a:solidFill>
                <a:latin typeface="微软雅黑" panose="020B0503020204020204" pitchFamily="34" charset="-122"/>
                <a:ea typeface="微软雅黑" panose="020B0503020204020204" pitchFamily="34" charset="-122"/>
              </a:rPr>
              <a:t>C(n,2)/2</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7" name="矩形 6"/>
          <p:cNvSpPr>
            <a:spLocks noChangeArrowheads="1"/>
          </p:cNvSpPr>
          <p:nvPr/>
        </p:nvSpPr>
        <p:spPr bwMode="auto">
          <a:xfrm>
            <a:off x="6727749" y="2698908"/>
            <a:ext cx="10021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solidFill>
                  <a:srgbClr val="0070C0"/>
                </a:solidFill>
                <a:latin typeface="微软雅黑" panose="020B0503020204020204" pitchFamily="34" charset="-122"/>
                <a:ea typeface="微软雅黑" panose="020B0503020204020204" pitchFamily="34" charset="-122"/>
              </a:rPr>
              <a:t>O(n</a:t>
            </a:r>
            <a:r>
              <a:rPr lang="en-US" altLang="zh-CN" b="1" baseline="30000" dirty="0">
                <a:solidFill>
                  <a:srgbClr val="0070C0"/>
                </a:solidFill>
                <a:latin typeface="微软雅黑" panose="020B0503020204020204" pitchFamily="34" charset="-122"/>
                <a:ea typeface="微软雅黑" panose="020B0503020204020204" pitchFamily="34" charset="-122"/>
              </a:rPr>
              <a:t>2</a:t>
            </a:r>
            <a:r>
              <a:rPr lang="en-US" altLang="zh-CN" b="1" dirty="0">
                <a:solidFill>
                  <a:srgbClr val="0070C0"/>
                </a:solidFill>
                <a:latin typeface="微软雅黑" panose="020B0503020204020204" pitchFamily="34" charset="-122"/>
                <a:ea typeface="微软雅黑" panose="020B0503020204020204" pitchFamily="34" charset="-122"/>
              </a:rPr>
              <a:t>)</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8" name="矩形 7"/>
          <p:cNvSpPr>
            <a:spLocks noChangeArrowheads="1"/>
          </p:cNvSpPr>
          <p:nvPr/>
        </p:nvSpPr>
        <p:spPr bwMode="auto">
          <a:xfrm>
            <a:off x="2308645" y="2410886"/>
            <a:ext cx="2442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0070C0"/>
                </a:solidFill>
                <a:latin typeface="微软雅黑" panose="020B0503020204020204" pitchFamily="34" charset="-122"/>
                <a:ea typeface="微软雅黑" panose="020B0503020204020204" pitchFamily="34" charset="-122"/>
              </a:rPr>
              <a:t>逆序的个数</a:t>
            </a:r>
          </a:p>
        </p:txBody>
      </p:sp>
      <p:sp>
        <p:nvSpPr>
          <p:cNvPr id="4" name="矩形 3"/>
          <p:cNvSpPr/>
          <p:nvPr/>
        </p:nvSpPr>
        <p:spPr>
          <a:xfrm>
            <a:off x="719403" y="3336082"/>
            <a:ext cx="9785604" cy="1200521"/>
          </a:xfrm>
          <a:prstGeom prst="rect">
            <a:avLst/>
          </a:prstGeom>
        </p:spPr>
        <p:txBody>
          <a:bodyPr wrap="square">
            <a:spAutoFit/>
          </a:bodyPr>
          <a:lstStyle/>
          <a:p>
            <a:pPr>
              <a:lnSpc>
                <a:spcPct val="90000"/>
              </a:lnSpc>
              <a:defRPr/>
            </a:pPr>
            <a:r>
              <a:rPr lang="zh-CN" altLang="en-US" sz="2667" dirty="0">
                <a:solidFill>
                  <a:srgbClr val="000000"/>
                </a:solidFill>
                <a:latin typeface="微软雅黑" panose="020B0503020204020204" pitchFamily="34" charset="-122"/>
                <a:ea typeface="微软雅黑" panose="020B0503020204020204" pitchFamily="34" charset="-122"/>
              </a:rPr>
              <a:t>简单插入排序复杂度由什么决定</a:t>
            </a:r>
            <a:r>
              <a:rPr lang="en-US" altLang="zh-CN" sz="2667" dirty="0">
                <a:solidFill>
                  <a:srgbClr val="000000"/>
                </a:solidFill>
                <a:latin typeface="微软雅黑" panose="020B0503020204020204" pitchFamily="34" charset="-122"/>
                <a:ea typeface="微软雅黑" panose="020B0503020204020204" pitchFamily="34" charset="-122"/>
              </a:rPr>
              <a:t>?</a:t>
            </a:r>
          </a:p>
          <a:p>
            <a:pPr>
              <a:lnSpc>
                <a:spcPct val="90000"/>
              </a:lnSpc>
              <a:defRPr/>
            </a:pPr>
            <a:endParaRPr lang="en-US" altLang="zh-CN" sz="2667" dirty="0">
              <a:solidFill>
                <a:srgbClr val="000000"/>
              </a:solidFill>
              <a:latin typeface="微软雅黑" panose="020B0503020204020204" pitchFamily="34" charset="-122"/>
              <a:ea typeface="微软雅黑" panose="020B0503020204020204" pitchFamily="34" charset="-122"/>
            </a:endParaRPr>
          </a:p>
          <a:p>
            <a:pPr>
              <a:lnSpc>
                <a:spcPct val="90000"/>
              </a:lnSpc>
              <a:defRPr/>
            </a:pPr>
            <a:r>
              <a:rPr lang="zh-CN" altLang="en-US" sz="2667" dirty="0">
                <a:solidFill>
                  <a:srgbClr val="000000"/>
                </a:solidFill>
                <a:latin typeface="微软雅黑" panose="020B0503020204020204" pitchFamily="34" charset="-122"/>
                <a:ea typeface="微软雅黑" panose="020B0503020204020204" pitchFamily="34" charset="-122"/>
              </a:rPr>
              <a:t>如何改进简单插入排序复杂度</a:t>
            </a:r>
            <a:r>
              <a:rPr lang="en-US" altLang="zh-CN" sz="2667" dirty="0">
                <a:solidFill>
                  <a:srgbClr val="000000"/>
                </a:solidFill>
                <a:latin typeface="微软雅黑" panose="020B0503020204020204" pitchFamily="34" charset="-122"/>
                <a:ea typeface="微软雅黑" panose="020B0503020204020204" pitchFamily="34" charset="-122"/>
              </a:rPr>
              <a:t>?</a:t>
            </a:r>
          </a:p>
        </p:txBody>
      </p:sp>
      <p:sp>
        <p:nvSpPr>
          <p:cNvPr id="5" name="矩形 4"/>
          <p:cNvSpPr/>
          <p:nvPr/>
        </p:nvSpPr>
        <p:spPr>
          <a:xfrm>
            <a:off x="5989084" y="3296856"/>
            <a:ext cx="1415772" cy="424732"/>
          </a:xfrm>
          <a:prstGeom prst="rect">
            <a:avLst/>
          </a:prstGeom>
        </p:spPr>
        <p:txBody>
          <a:bodyPr wrap="none">
            <a:spAutoFit/>
          </a:bodyPr>
          <a:lstStyle/>
          <a:p>
            <a:pPr marL="0" lvl="1">
              <a:lnSpc>
                <a:spcPct val="90000"/>
              </a:lnSpc>
              <a:defRPr/>
            </a:pPr>
            <a:r>
              <a:rPr lang="zh-CN" altLang="en-US" b="1" dirty="0">
                <a:solidFill>
                  <a:srgbClr val="0070C0"/>
                </a:solidFill>
                <a:latin typeface="微软雅黑" panose="020B0503020204020204" pitchFamily="34" charset="-122"/>
                <a:ea typeface="微软雅黑" panose="020B0503020204020204" pitchFamily="34" charset="-122"/>
              </a:rPr>
              <a:t>逆序个数</a:t>
            </a:r>
          </a:p>
        </p:txBody>
      </p:sp>
      <p:sp>
        <p:nvSpPr>
          <p:cNvPr id="9" name="矩形 8"/>
          <p:cNvSpPr/>
          <p:nvPr/>
        </p:nvSpPr>
        <p:spPr>
          <a:xfrm>
            <a:off x="826669" y="4661286"/>
            <a:ext cx="9889099" cy="1421928"/>
          </a:xfrm>
          <a:prstGeom prst="rect">
            <a:avLst/>
          </a:prstGeom>
        </p:spPr>
        <p:txBody>
          <a:bodyPr wrap="square">
            <a:spAutoFit/>
          </a:bodyPr>
          <a:lstStyle/>
          <a:p>
            <a:pPr marL="1097253" lvl="1" indent="-609585">
              <a:lnSpc>
                <a:spcPct val="90000"/>
              </a:lnSpc>
              <a:buFont typeface="Arial" panose="020B0604020202020204" pitchFamily="34" charset="0"/>
              <a:buChar char="•"/>
              <a:defRPr/>
            </a:pPr>
            <a:r>
              <a:rPr lang="zh-CN" altLang="en-US" dirty="0">
                <a:solidFill>
                  <a:srgbClr val="FF0000"/>
                </a:solidFill>
                <a:latin typeface="微软雅黑" panose="020B0503020204020204" pitchFamily="34" charset="-122"/>
                <a:ea typeface="微软雅黑" panose="020B0503020204020204" pitchFamily="34" charset="-122"/>
              </a:rPr>
              <a:t>分组</a:t>
            </a:r>
            <a:r>
              <a:rPr lang="zh-CN" altLang="en-US" dirty="0">
                <a:solidFill>
                  <a:srgbClr val="000000"/>
                </a:solidFill>
                <a:latin typeface="微软雅黑" panose="020B0503020204020204" pitchFamily="34" charset="-122"/>
                <a:ea typeface="微软雅黑" panose="020B0503020204020204" pitchFamily="34" charset="-122"/>
              </a:rPr>
              <a:t>，比如</a:t>
            </a:r>
            <a:r>
              <a:rPr lang="en-US" altLang="zh-CN" dirty="0">
                <a:solidFill>
                  <a:srgbClr val="000000"/>
                </a:solidFill>
                <a:latin typeface="微软雅黑" panose="020B0503020204020204" pitchFamily="34" charset="-122"/>
                <a:ea typeface="微软雅黑" panose="020B0503020204020204" pitchFamily="34" charset="-122"/>
              </a:rPr>
              <a:t>C(n,2)/2&gt;2C</a:t>
            </a:r>
            <a:r>
              <a:rPr lang="en-US" altLang="zh-CN" dirty="0">
                <a:solidFill>
                  <a:srgbClr val="333399">
                    <a:lumMod val="75000"/>
                  </a:srgbClr>
                </a:solidFill>
                <a:latin typeface="微软雅黑" panose="020B0503020204020204" pitchFamily="34" charset="-122"/>
                <a:ea typeface="微软雅黑" panose="020B0503020204020204" pitchFamily="34" charset="-122"/>
              </a:rPr>
              <a:t>((n/2),2)</a:t>
            </a:r>
            <a:r>
              <a:rPr lang="en-US" altLang="zh-CN" dirty="0">
                <a:solidFill>
                  <a:srgbClr val="000000"/>
                </a:solidFill>
                <a:latin typeface="微软雅黑" panose="020B0503020204020204" pitchFamily="34" charset="-122"/>
                <a:ea typeface="微软雅黑" panose="020B0503020204020204" pitchFamily="34" charset="-122"/>
              </a:rPr>
              <a:t>/2</a:t>
            </a:r>
          </a:p>
          <a:p>
            <a:pPr marL="1097253" lvl="1" indent="-609585">
              <a:lnSpc>
                <a:spcPct val="90000"/>
              </a:lnSpc>
              <a:buFont typeface="Arial" panose="020B0604020202020204" pitchFamily="34" charset="0"/>
              <a:buChar char="•"/>
              <a:defRPr/>
            </a:pPr>
            <a:r>
              <a:rPr lang="en-US" altLang="zh-CN" dirty="0">
                <a:solidFill>
                  <a:srgbClr val="000000"/>
                </a:solidFill>
                <a:latin typeface="微软雅黑" panose="020B0503020204020204" pitchFamily="34" charset="-122"/>
                <a:ea typeface="微软雅黑" panose="020B0503020204020204" pitchFamily="34" charset="-122"/>
              </a:rPr>
              <a:t>3,2,1</a:t>
            </a:r>
            <a:r>
              <a:rPr lang="zh-CN" altLang="en-US" dirty="0">
                <a:solidFill>
                  <a:srgbClr val="000000"/>
                </a:solidFill>
                <a:latin typeface="微软雅黑" panose="020B0503020204020204" pitchFamily="34" charset="-122"/>
                <a:ea typeface="微软雅黑" panose="020B0503020204020204" pitchFamily="34" charset="-122"/>
              </a:rPr>
              <a:t>有</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组逆序对</a:t>
            </a:r>
            <a:r>
              <a:rPr lang="en-US" altLang="zh-CN" dirty="0">
                <a:solidFill>
                  <a:srgbClr val="000000"/>
                </a:solidFill>
                <a:latin typeface="微软雅黑" panose="020B0503020204020204" pitchFamily="34" charset="-122"/>
                <a:ea typeface="微软雅黑" panose="020B0503020204020204" pitchFamily="34" charset="-122"/>
              </a:rPr>
              <a:t>(3,1)</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3,2</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(2,1)</a:t>
            </a:r>
            <a:r>
              <a:rPr lang="zh-CN" altLang="en-US" dirty="0">
                <a:solidFill>
                  <a:srgbClr val="000000"/>
                </a:solidFill>
                <a:latin typeface="微软雅黑" panose="020B0503020204020204" pitchFamily="34" charset="-122"/>
                <a:ea typeface="微软雅黑" panose="020B0503020204020204" pitchFamily="34" charset="-122"/>
              </a:rPr>
              <a:t>需要交换</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次。但</a:t>
            </a:r>
            <a:r>
              <a:rPr lang="zh-CN" altLang="en-US" dirty="0">
                <a:solidFill>
                  <a:srgbClr val="FF0000"/>
                </a:solidFill>
                <a:latin typeface="微软雅黑" panose="020B0503020204020204" pitchFamily="34" charset="-122"/>
                <a:ea typeface="微软雅黑" panose="020B0503020204020204" pitchFamily="34" charset="-122"/>
              </a:rPr>
              <a:t>相隔较远</a:t>
            </a:r>
            <a:r>
              <a:rPr lang="zh-CN" altLang="en-US" dirty="0">
                <a:solidFill>
                  <a:srgbClr val="000000"/>
                </a:solidFill>
                <a:latin typeface="微软雅黑" panose="020B0503020204020204" pitchFamily="34" charset="-122"/>
                <a:ea typeface="微软雅黑" panose="020B0503020204020204" pitchFamily="34" charset="-122"/>
              </a:rPr>
              <a:t>的</a:t>
            </a:r>
            <a:r>
              <a:rPr lang="en-US" altLang="zh-CN" dirty="0">
                <a:solidFill>
                  <a:srgbClr val="000000"/>
                </a:solidFill>
                <a:latin typeface="微软雅黑" panose="020B0503020204020204" pitchFamily="34" charset="-122"/>
                <a:ea typeface="微软雅黑" panose="020B0503020204020204" pitchFamily="34" charset="-122"/>
              </a:rPr>
              <a:t>3,1</a:t>
            </a:r>
            <a:r>
              <a:rPr lang="zh-CN" altLang="en-US" dirty="0">
                <a:solidFill>
                  <a:srgbClr val="000000"/>
                </a:solidFill>
                <a:latin typeface="微软雅黑" panose="020B0503020204020204" pitchFamily="34" charset="-122"/>
                <a:ea typeface="微软雅黑" panose="020B0503020204020204" pitchFamily="34" charset="-122"/>
              </a:rPr>
              <a:t>交换一次后</a:t>
            </a:r>
            <a:r>
              <a:rPr lang="en-US" altLang="zh-CN" dirty="0">
                <a:solidFill>
                  <a:srgbClr val="000000"/>
                </a:solidFill>
                <a:latin typeface="微软雅黑" panose="020B0503020204020204" pitchFamily="34" charset="-122"/>
                <a:ea typeface="微软雅黑" panose="020B0503020204020204" pitchFamily="34" charset="-122"/>
              </a:rPr>
              <a:t>1,2,3</a:t>
            </a:r>
            <a:r>
              <a:rPr lang="zh-CN" altLang="en-US" dirty="0">
                <a:solidFill>
                  <a:srgbClr val="000000"/>
                </a:solidFill>
                <a:latin typeface="微软雅黑" panose="020B0503020204020204" pitchFamily="34" charset="-122"/>
                <a:ea typeface="微软雅黑" panose="020B0503020204020204" pitchFamily="34" charset="-122"/>
              </a:rPr>
              <a:t>就没有逆序对了。</a:t>
            </a:r>
            <a:endParaRPr lang="en-US" altLang="zh-CN" dirty="0">
              <a:solidFill>
                <a:srgbClr val="000000"/>
              </a:solidFill>
              <a:latin typeface="微软雅黑" panose="020B0503020204020204" pitchFamily="34" charset="-122"/>
              <a:ea typeface="微软雅黑" panose="020B0503020204020204" pitchFamily="34" charset="-122"/>
            </a:endParaRPr>
          </a:p>
          <a:p>
            <a:pPr marL="1097253" lvl="1" indent="-609585">
              <a:lnSpc>
                <a:spcPct val="90000"/>
              </a:lnSpc>
              <a:buFont typeface="Arial" panose="020B0604020202020204" pitchFamily="34" charset="0"/>
              <a:buChar char="•"/>
              <a:defRPr/>
            </a:pPr>
            <a:r>
              <a:rPr lang="zh-CN" altLang="en-US" dirty="0">
                <a:solidFill>
                  <a:srgbClr val="000000"/>
                </a:solidFill>
                <a:latin typeface="微软雅黑" panose="020B0503020204020204" pitchFamily="34" charset="-122"/>
                <a:ea typeface="微软雅黑" panose="020B0503020204020204" pitchFamily="34" charset="-122"/>
              </a:rPr>
              <a:t>基本有序的插入排序算法复杂度接近</a:t>
            </a:r>
            <a:r>
              <a:rPr lang="en-US" altLang="zh-CN" dirty="0">
                <a:solidFill>
                  <a:srgbClr val="000000"/>
                </a:solidFill>
                <a:latin typeface="微软雅黑" panose="020B0503020204020204" pitchFamily="34" charset="-122"/>
                <a:ea typeface="微软雅黑" panose="020B0503020204020204" pitchFamily="34" charset="-122"/>
              </a:rPr>
              <a:t>O(n)</a:t>
            </a:r>
          </a:p>
        </p:txBody>
      </p:sp>
    </p:spTree>
    <p:extLst>
      <p:ext uri="{BB962C8B-B14F-4D97-AF65-F5344CB8AC3E}">
        <p14:creationId xmlns:p14="http://schemas.microsoft.com/office/powerpoint/2010/main" val="285253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animEffect transition="in" filter="fade">
                                      <p:cBhvr>
                                        <p:cTn id="44" dur="500"/>
                                        <p:tgtEl>
                                          <p:spTgt spid="9">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xEl>
                                              <p:pRg st="2" end="2"/>
                                            </p:txEl>
                                          </p:spTgt>
                                        </p:tgtEl>
                                        <p:attrNameLst>
                                          <p:attrName>style.visibility</p:attrName>
                                        </p:attrNameLst>
                                      </p:cBhvr>
                                      <p:to>
                                        <p:strVal val="visible"/>
                                      </p:to>
                                    </p:set>
                                    <p:animEffect transition="in" filter="fade">
                                      <p:cBhvr>
                                        <p:cTn id="49"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8" grpId="0"/>
      <p:bldP spid="4" grpId="0"/>
      <p:bldP spid="5" grpId="0"/>
      <p:bldP spid="9" grpId="0" build="p" bldLvl="2"/>
    </p:bldLst>
  </p:timing>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45698" y="2756926"/>
            <a:ext cx="4418654" cy="1470025"/>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r>
              <a:rPr lang="en-US" altLang="zh-CN" sz="5333" b="0" dirty="0">
                <a:effectLst/>
                <a:latin typeface="微软雅黑" panose="020B0503020204020204" pitchFamily="34" charset="-122"/>
                <a:ea typeface="微软雅黑" panose="020B0503020204020204" pitchFamily="34" charset="-122"/>
              </a:rPr>
              <a:t>3.</a:t>
            </a:r>
            <a:r>
              <a:rPr lang="zh-CN" altLang="en-US" sz="5333" b="0" dirty="0">
                <a:effectLst/>
                <a:latin typeface="微软雅黑" panose="020B0503020204020204" pitchFamily="34" charset="-122"/>
                <a:ea typeface="微软雅黑" panose="020B0503020204020204" pitchFamily="34" charset="-122"/>
              </a:rPr>
              <a:t>希尔排序</a:t>
            </a:r>
          </a:p>
        </p:txBody>
      </p:sp>
    </p:spTree>
    <p:extLst>
      <p:ext uri="{BB962C8B-B14F-4D97-AF65-F5344CB8AC3E}">
        <p14:creationId xmlns:p14="http://schemas.microsoft.com/office/powerpoint/2010/main" val="9311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8" fill="hold" grpId="1"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3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386" name="Rectangle 2"/>
          <p:cNvSpPr>
            <a:spLocks noGrp="1" noRot="1" noChangeArrowheads="1"/>
          </p:cNvSpPr>
          <p:nvPr>
            <p:ph idx="1"/>
          </p:nvPr>
        </p:nvSpPr>
        <p:spPr>
          <a:xfrm>
            <a:off x="911424" y="2372883"/>
            <a:ext cx="10657184" cy="3744416"/>
          </a:xfrm>
        </p:spPr>
        <p:txBody>
          <a:bodyPr/>
          <a:lstStyle/>
          <a:p>
            <a:pPr marL="0" indent="0">
              <a:buNone/>
              <a:defRPr/>
            </a:pPr>
            <a:r>
              <a:rPr lang="zh-CN" altLang="en-US" sz="3200" b="0" dirty="0">
                <a:latin typeface="微软雅黑" panose="020B0503020204020204" pitchFamily="34" charset="-122"/>
                <a:ea typeface="微软雅黑" panose="020B0503020204020204" pitchFamily="34" charset="-122"/>
              </a:rPr>
              <a:t>基本思想：分割成若干个较小的子文件，对各个子文件分别进行直接插入排序，当文件达到基本有序时，再对整个文件进行一次直接插入排序。</a:t>
            </a:r>
          </a:p>
          <a:p>
            <a:pPr marL="0" indent="0">
              <a:buNone/>
              <a:defRPr/>
            </a:pPr>
            <a:r>
              <a:rPr lang="zh-CN" altLang="en-US" sz="3200" b="0"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kumimoji="1" lang="zh-CN" altLang="en-US" sz="2667" dirty="0">
                <a:solidFill>
                  <a:srgbClr val="0070C0"/>
                </a:solidFill>
                <a:latin typeface="微软雅黑" panose="020B0503020204020204" pitchFamily="34" charset="-122"/>
                <a:ea typeface="微软雅黑" panose="020B0503020204020204" pitchFamily="34" charset="-122"/>
              </a:rPr>
              <a:t>对待排记录序列先作“宏观”调整，再作“微观”调整。</a:t>
            </a:r>
          </a:p>
          <a:p>
            <a:pPr marL="0" indent="0">
              <a:buNone/>
              <a:defRPr/>
            </a:pPr>
            <a:r>
              <a:rPr kumimoji="1" lang="zh-CN" altLang="en-US" sz="2667" b="0" dirty="0">
                <a:latin typeface="微软雅黑" panose="020B0503020204020204" pitchFamily="34" charset="-122"/>
                <a:ea typeface="微软雅黑" panose="020B0503020204020204" pitchFamily="34" charset="-122"/>
              </a:rPr>
              <a:t>   “宏观”调整，指的是，“跳跃式”的插入排序。</a:t>
            </a:r>
            <a:endParaRPr lang="zh-CN" altLang="en-US" sz="3200" b="0" dirty="0">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marL="0" indent="0">
              <a:buNone/>
              <a:defRPr/>
            </a:pPr>
            <a:endParaRPr lang="en-US" altLang="zh-CN" sz="3200" b="0" dirty="0">
              <a:latin typeface="微软雅黑" panose="020B0503020204020204" pitchFamily="34" charset="-122"/>
              <a:ea typeface="微软雅黑" panose="020B0503020204020204" pitchFamily="34" charset="-122"/>
            </a:endParaRPr>
          </a:p>
        </p:txBody>
      </p:sp>
      <p:sp>
        <p:nvSpPr>
          <p:cNvPr id="21508" name="灯片编号占位符 5"/>
          <p:cNvSpPr>
            <a:spLocks noGrp="1"/>
          </p:cNvSpPr>
          <p:nvPr>
            <p:ph type="sldNum" sz="quarter" idx="12"/>
          </p:nvPr>
        </p:nvSpPr>
        <p:spPr>
          <a:xfrm rot="900000">
            <a:off x="9131201" y="-182561"/>
            <a:ext cx="3049759" cy="365125"/>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67D68B11-9CB9-44A7-BB6F-A9D92B5679F2}" type="slidenum">
              <a:rPr lang="en-US" altLang="zh-CN">
                <a:solidFill>
                  <a:srgbClr val="010000"/>
                </a:solidFill>
              </a:rPr>
              <a:pPr eaLnBrk="1" hangingPunct="1"/>
              <a:t>236</a:t>
            </a:fld>
            <a:endParaRPr lang="en-US" altLang="zh-CN" dirty="0">
              <a:solidFill>
                <a:srgbClr val="010000"/>
              </a:solidFill>
            </a:endParaRPr>
          </a:p>
        </p:txBody>
      </p:sp>
      <p:sp>
        <p:nvSpPr>
          <p:cNvPr id="2" name="矩形 1"/>
          <p:cNvSpPr/>
          <p:nvPr/>
        </p:nvSpPr>
        <p:spPr>
          <a:xfrm>
            <a:off x="335360" y="1124745"/>
            <a:ext cx="7525029" cy="936367"/>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121920" tIns="60960" rIns="121920" bIns="60960" numCol="1" rtlCol="0" anchor="b" anchorCtr="0" compatLnSpc="1">
            <a:prstTxWarp prst="textNoShape">
              <a:avLst/>
            </a:prstTxWarp>
            <a:noAutofit/>
          </a:bodyPr>
          <a:lstStyle/>
          <a:p>
            <a:pPr lvl="1"/>
            <a:r>
              <a:rPr lang="zh-CN" altLang="en-US" sz="4267" dirty="0">
                <a:solidFill>
                  <a:srgbClr val="0070C0"/>
                </a:solidFill>
                <a:latin typeface="微软雅黑" panose="020B0503020204020204" pitchFamily="34" charset="-122"/>
                <a:ea typeface="微软雅黑" panose="020B0503020204020204" pitchFamily="34" charset="-122"/>
              </a:rPr>
              <a:t>希尔排序</a:t>
            </a:r>
            <a:r>
              <a:rPr lang="en-US" altLang="zh-CN" sz="4267" dirty="0">
                <a:solidFill>
                  <a:srgbClr val="0070C0"/>
                </a:solidFill>
                <a:latin typeface="微软雅黑" panose="020B0503020204020204" pitchFamily="34" charset="-122"/>
                <a:ea typeface="微软雅黑" panose="020B0503020204020204" pitchFamily="34" charset="-122"/>
              </a:rPr>
              <a:t>(</a:t>
            </a:r>
            <a:r>
              <a:rPr lang="zh-CN" altLang="en-US" sz="4267" dirty="0">
                <a:solidFill>
                  <a:srgbClr val="0070C0"/>
                </a:solidFill>
                <a:latin typeface="微软雅黑" panose="020B0503020204020204" pitchFamily="34" charset="-122"/>
                <a:ea typeface="微软雅黑" panose="020B0503020204020204" pitchFamily="34" charset="-122"/>
              </a:rPr>
              <a:t>缩小增量法</a:t>
            </a:r>
            <a:r>
              <a:rPr lang="en-US" altLang="zh-CN" sz="4267" dirty="0">
                <a:solidFill>
                  <a:srgbClr val="0070C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47844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strVal val="#ppt_w*0.70"/>
                                          </p:val>
                                        </p:tav>
                                        <p:tav tm="100000">
                                          <p:val>
                                            <p:strVal val="#ppt_w"/>
                                          </p:val>
                                        </p:tav>
                                      </p:tavLst>
                                    </p:anim>
                                    <p:anim calcmode="lin" valueType="num">
                                      <p:cBhvr>
                                        <p:cTn id="8" dur="750" fill="hold"/>
                                        <p:tgtEl>
                                          <p:spTgt spid="2"/>
                                        </p:tgtEl>
                                        <p:attrNameLst>
                                          <p:attrName>ppt_h</p:attrName>
                                        </p:attrNameLst>
                                      </p:cBhvr>
                                      <p:tavLst>
                                        <p:tav tm="0">
                                          <p:val>
                                            <p:strVal val="#ppt_h"/>
                                          </p:val>
                                        </p:tav>
                                        <p:tav tm="100000">
                                          <p:val>
                                            <p:strVal val="#ppt_h"/>
                                          </p:val>
                                        </p:tav>
                                      </p:tavLst>
                                    </p:anim>
                                    <p:animEffect transition="in" filter="fade">
                                      <p:cBhvr>
                                        <p:cTn id="9" dur="7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6386">
                                            <p:txEl>
                                              <p:pRg st="0" end="0"/>
                                            </p:txEl>
                                          </p:spTgt>
                                        </p:tgtEl>
                                        <p:attrNameLst>
                                          <p:attrName>style.visibility</p:attrName>
                                        </p:attrNameLst>
                                      </p:cBhvr>
                                      <p:to>
                                        <p:strVal val="visible"/>
                                      </p:to>
                                    </p:set>
                                    <p:anim calcmode="lin" valueType="num">
                                      <p:cBhvr additive="base">
                                        <p:cTn id="14" dur="500" fill="hold"/>
                                        <p:tgtEl>
                                          <p:spTgt spid="16386">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16386">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WHOOSH.WAV"/>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6386">
                                            <p:txEl>
                                              <p:pRg st="1" end="1"/>
                                            </p:txEl>
                                          </p:spTgt>
                                        </p:tgtEl>
                                        <p:attrNameLst>
                                          <p:attrName>style.visibility</p:attrName>
                                        </p:attrNameLst>
                                      </p:cBhvr>
                                      <p:to>
                                        <p:strVal val="visible"/>
                                      </p:to>
                                    </p:set>
                                    <p:anim calcmode="lin" valueType="num">
                                      <p:cBhvr additive="base">
                                        <p:cTn id="20" dur="500" fill="hold"/>
                                        <p:tgtEl>
                                          <p:spTgt spid="16386">
                                            <p:txEl>
                                              <p:pRg st="1" end="1"/>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6386">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8"/>
                                            </p:cond>
                                          </p:stCondLst>
                                          <p:endCondLst>
                                            <p:cond evt="onStopAudio" delay="0">
                                              <p:tgtEl>
                                                <p:sldTgt/>
                                              </p:tgtEl>
                                            </p:cond>
                                          </p:endCondLst>
                                        </p:cTn>
                                        <p:tgtEl>
                                          <p:sndTgt r:embed="rId2" name="WHOOSH.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6386">
                                            <p:txEl>
                                              <p:pRg st="2" end="2"/>
                                            </p:txEl>
                                          </p:spTgt>
                                        </p:tgtEl>
                                        <p:attrNameLst>
                                          <p:attrName>style.visibility</p:attrName>
                                        </p:attrNameLst>
                                      </p:cBhvr>
                                      <p:to>
                                        <p:strVal val="visible"/>
                                      </p:to>
                                    </p:set>
                                    <p:anim calcmode="lin" valueType="num">
                                      <p:cBhvr additive="base">
                                        <p:cTn id="26" dur="500" fill="hold"/>
                                        <p:tgtEl>
                                          <p:spTgt spid="16386">
                                            <p:txEl>
                                              <p:pRg st="2" end="2"/>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638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4"/>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bldLvl="5" autoUpdateAnimBg="0"/>
      <p:bldP spid="2" grpId="0"/>
    </p:bldLst>
  </p:timing>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9" name="Rectangle 3"/>
          <p:cNvSpPr>
            <a:spLocks noGrp="1" noRot="1" noChangeArrowheads="1"/>
          </p:cNvSpPr>
          <p:nvPr>
            <p:ph idx="1"/>
          </p:nvPr>
        </p:nvSpPr>
        <p:spPr>
          <a:xfrm>
            <a:off x="1067027" y="1379026"/>
            <a:ext cx="8293916" cy="1465621"/>
          </a:xfrm>
        </p:spPr>
        <p:txBody>
          <a:bodyPr/>
          <a:lstStyle/>
          <a:p>
            <a:pPr marL="87627" indent="0">
              <a:buNone/>
              <a:defRPr/>
            </a:pPr>
            <a:r>
              <a:rPr kumimoji="1" lang="zh-CN" altLang="en-US" sz="2667" b="0" dirty="0">
                <a:effectLst/>
                <a:latin typeface="微软雅黑" panose="020B0503020204020204" pitchFamily="34" charset="-122"/>
                <a:ea typeface="微软雅黑" panose="020B0503020204020204" pitchFamily="34" charset="-122"/>
              </a:rPr>
              <a:t>首先将记录序列分成若干子序列，</a:t>
            </a:r>
          </a:p>
          <a:p>
            <a:pPr marL="87627" indent="0">
              <a:buNone/>
              <a:defRPr/>
            </a:pPr>
            <a:r>
              <a:rPr kumimoji="1" lang="zh-CN" altLang="en-US" sz="2667" b="0" dirty="0">
                <a:effectLst/>
                <a:latin typeface="微软雅黑" panose="020B0503020204020204" pitchFamily="34" charset="-122"/>
                <a:ea typeface="微软雅黑" panose="020B0503020204020204" pitchFamily="34" charset="-122"/>
              </a:rPr>
              <a:t>然后分别对每个子序列进行直接插入排序，</a:t>
            </a:r>
            <a:endParaRPr kumimoji="1" lang="en-US" altLang="zh-CN" sz="2667" b="0" dirty="0">
              <a:effectLst/>
              <a:latin typeface="微软雅黑" panose="020B0503020204020204" pitchFamily="34" charset="-122"/>
              <a:ea typeface="微软雅黑" panose="020B0503020204020204" pitchFamily="34" charset="-122"/>
            </a:endParaRPr>
          </a:p>
          <a:p>
            <a:pPr marL="87627" indent="0">
              <a:buNone/>
              <a:defRPr/>
            </a:pPr>
            <a:r>
              <a:rPr kumimoji="1" lang="zh-CN" altLang="en-US" sz="2667" b="0" dirty="0">
                <a:effectLst/>
                <a:latin typeface="微软雅黑" panose="020B0503020204020204" pitchFamily="34" charset="-122"/>
                <a:ea typeface="微软雅黑" panose="020B0503020204020204" pitchFamily="34" charset="-122"/>
              </a:rPr>
              <a:t>最后待基本有序时，再进行一次直接插入排序</a:t>
            </a:r>
          </a:p>
        </p:txBody>
      </p:sp>
      <p:sp>
        <p:nvSpPr>
          <p:cNvPr id="22532" name="灯片编号占位符 5"/>
          <p:cNvSpPr>
            <a:spLocks noGrp="1"/>
          </p:cNvSpPr>
          <p:nvPr>
            <p:ph type="sldNum" sz="quarter" idx="12"/>
          </p:nvPr>
        </p:nvSpPr>
        <p:spPr>
          <a:xfrm rot="900000">
            <a:off x="9179106" y="-182563"/>
            <a:ext cx="3049759" cy="365125"/>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9C9F29D2-D212-46A4-884E-86B984B22B6E}" type="slidenum">
              <a:rPr lang="en-US" altLang="zh-CN">
                <a:solidFill>
                  <a:srgbClr val="010000"/>
                </a:solidFill>
              </a:rPr>
              <a:pPr eaLnBrk="1" hangingPunct="1"/>
              <a:t>237</a:t>
            </a:fld>
            <a:endParaRPr lang="en-US" altLang="zh-CN" dirty="0">
              <a:solidFill>
                <a:srgbClr val="010000"/>
              </a:solidFill>
            </a:endParaRPr>
          </a:p>
        </p:txBody>
      </p:sp>
      <p:sp>
        <p:nvSpPr>
          <p:cNvPr id="96260" name="Text Box 4"/>
          <p:cNvSpPr txBox="1">
            <a:spLocks noChangeArrowheads="1"/>
          </p:cNvSpPr>
          <p:nvPr/>
        </p:nvSpPr>
        <p:spPr bwMode="auto">
          <a:xfrm>
            <a:off x="1105653" y="5829267"/>
            <a:ext cx="10078912" cy="683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lnSpc>
                <a:spcPct val="90000"/>
              </a:lnSpc>
            </a:pPr>
            <a:r>
              <a:rPr kumimoji="1" lang="zh-CN" altLang="en-US" sz="2133" b="1" dirty="0">
                <a:solidFill>
                  <a:srgbClr val="010000"/>
                </a:solidFill>
                <a:latin typeface="微软雅黑 Light" panose="020B0502040204020203" pitchFamily="34" charset="-122"/>
                <a:ea typeface="微软雅黑 Light" panose="020B0502040204020203" pitchFamily="34" charset="-122"/>
              </a:rPr>
              <a:t>其中，</a:t>
            </a:r>
            <a:r>
              <a:rPr kumimoji="1" lang="en-US" altLang="zh-CN" sz="2133" b="1" dirty="0">
                <a:solidFill>
                  <a:srgbClr val="0070C0"/>
                </a:solidFill>
                <a:latin typeface="微软雅黑 Light" panose="020B0502040204020203" pitchFamily="34" charset="-122"/>
                <a:ea typeface="微软雅黑 Light" panose="020B0502040204020203" pitchFamily="34" charset="-122"/>
              </a:rPr>
              <a:t>d </a:t>
            </a:r>
            <a:r>
              <a:rPr kumimoji="1" lang="zh-CN" altLang="en-US" sz="2133" b="1" dirty="0">
                <a:solidFill>
                  <a:srgbClr val="010000"/>
                </a:solidFill>
                <a:latin typeface="微软雅黑 Light" panose="020B0502040204020203" pitchFamily="34" charset="-122"/>
                <a:ea typeface="微软雅黑 Light" panose="020B0502040204020203" pitchFamily="34" charset="-122"/>
              </a:rPr>
              <a:t>称为增量，它的值在排序过程中从大到小逐渐缩小，直至</a:t>
            </a:r>
            <a:r>
              <a:rPr kumimoji="1" lang="zh-CN" altLang="en-US" sz="2133" b="1" dirty="0">
                <a:solidFill>
                  <a:srgbClr val="0070C0"/>
                </a:solidFill>
                <a:latin typeface="微软雅黑 Light" panose="020B0502040204020203" pitchFamily="34" charset="-122"/>
                <a:ea typeface="微软雅黑 Light" panose="020B0502040204020203" pitchFamily="34" charset="-122"/>
              </a:rPr>
              <a:t>最后一趟排序减为 </a:t>
            </a:r>
            <a:r>
              <a:rPr kumimoji="1" lang="en-US" altLang="zh-CN" sz="2133" b="1" dirty="0">
                <a:solidFill>
                  <a:srgbClr val="0070C0"/>
                </a:solidFill>
                <a:latin typeface="微软雅黑 Light" panose="020B0502040204020203" pitchFamily="34" charset="-122"/>
                <a:ea typeface="微软雅黑 Light" panose="020B0502040204020203" pitchFamily="34" charset="-122"/>
              </a:rPr>
              <a:t>1</a:t>
            </a:r>
            <a:r>
              <a:rPr kumimoji="1" lang="zh-CN" altLang="en-US" sz="2133" b="1" dirty="0">
                <a:solidFill>
                  <a:srgbClr val="0070C0"/>
                </a:solidFill>
                <a:latin typeface="微软雅黑 Light" panose="020B0502040204020203" pitchFamily="34" charset="-122"/>
                <a:ea typeface="微软雅黑 Light" panose="020B0502040204020203" pitchFamily="34" charset="-122"/>
              </a:rPr>
              <a:t>。</a:t>
            </a:r>
          </a:p>
        </p:txBody>
      </p:sp>
      <p:sp>
        <p:nvSpPr>
          <p:cNvPr id="96261" name="Text Box 5"/>
          <p:cNvSpPr txBox="1">
            <a:spLocks noChangeArrowheads="1"/>
          </p:cNvSpPr>
          <p:nvPr/>
        </p:nvSpPr>
        <p:spPr bwMode="auto">
          <a:xfrm>
            <a:off x="1199457" y="3332990"/>
            <a:ext cx="9789583" cy="2061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lnSpc>
                <a:spcPct val="120000"/>
              </a:lnSpc>
            </a:pPr>
            <a:r>
              <a:rPr kumimoji="1" lang="zh-CN" altLang="en-US" sz="2133" b="1" dirty="0">
                <a:solidFill>
                  <a:srgbClr val="010000"/>
                </a:solidFill>
                <a:latin typeface="微软雅黑 Light" panose="020B0502040204020203" pitchFamily="34" charset="-122"/>
                <a:ea typeface="微软雅黑 Light" panose="020B0502040204020203" pitchFamily="34" charset="-122"/>
              </a:rPr>
              <a:t>例如：将 </a:t>
            </a:r>
            <a:r>
              <a:rPr kumimoji="1" lang="en-US" altLang="zh-CN" sz="2133" b="1" dirty="0">
                <a:solidFill>
                  <a:srgbClr val="010000"/>
                </a:solidFill>
                <a:latin typeface="微软雅黑 Light" panose="020B0502040204020203" pitchFamily="34" charset="-122"/>
                <a:ea typeface="微软雅黑 Light" panose="020B0502040204020203" pitchFamily="34" charset="-122"/>
              </a:rPr>
              <a:t>n </a:t>
            </a:r>
            <a:r>
              <a:rPr kumimoji="1" lang="zh-CN" altLang="en-US" sz="2133" b="1" dirty="0">
                <a:solidFill>
                  <a:srgbClr val="010000"/>
                </a:solidFill>
                <a:latin typeface="微软雅黑 Light" panose="020B0502040204020203" pitchFamily="34" charset="-122"/>
                <a:ea typeface="微软雅黑 Light" panose="020B0502040204020203" pitchFamily="34" charset="-122"/>
              </a:rPr>
              <a:t>个记录分成 </a:t>
            </a:r>
            <a:r>
              <a:rPr kumimoji="1" lang="en-US" altLang="zh-CN" sz="2133" b="1" dirty="0">
                <a:solidFill>
                  <a:srgbClr val="010000"/>
                </a:solidFill>
                <a:latin typeface="微软雅黑 Light" panose="020B0502040204020203" pitchFamily="34" charset="-122"/>
                <a:ea typeface="微软雅黑 Light" panose="020B0502040204020203" pitchFamily="34" charset="-122"/>
              </a:rPr>
              <a:t>d </a:t>
            </a:r>
            <a:r>
              <a:rPr kumimoji="1" lang="zh-CN" altLang="en-US" sz="2133" b="1" dirty="0">
                <a:solidFill>
                  <a:srgbClr val="010000"/>
                </a:solidFill>
                <a:latin typeface="微软雅黑 Light" panose="020B0502040204020203" pitchFamily="34" charset="-122"/>
                <a:ea typeface="微软雅黑 Light" panose="020B0502040204020203" pitchFamily="34" charset="-122"/>
              </a:rPr>
              <a:t>个子序列：</a:t>
            </a:r>
          </a:p>
          <a:p>
            <a:pPr eaLnBrk="1" hangingPunct="1">
              <a:lnSpc>
                <a:spcPct val="120000"/>
              </a:lnSpc>
            </a:pPr>
            <a:r>
              <a:rPr kumimoji="1" lang="zh-CN" altLang="en-US" sz="2133" b="1" dirty="0">
                <a:solidFill>
                  <a:srgbClr val="010000"/>
                </a:solidFill>
                <a:latin typeface="微软雅黑 Light" panose="020B0502040204020203" pitchFamily="34" charset="-122"/>
                <a:ea typeface="微软雅黑 Light" panose="020B0502040204020203" pitchFamily="34" charset="-122"/>
              </a:rPr>
              <a:t>  </a:t>
            </a:r>
            <a:r>
              <a:rPr kumimoji="1" lang="en-US" altLang="zh-CN" sz="2133" b="1" dirty="0">
                <a:solidFill>
                  <a:srgbClr val="010000"/>
                </a:solidFill>
                <a:latin typeface="微软雅黑 Light" panose="020B0502040204020203" pitchFamily="34" charset="-122"/>
                <a:ea typeface="微软雅黑 Light" panose="020B0502040204020203" pitchFamily="34" charset="-122"/>
              </a:rPr>
              <a:t>{ R[1]</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R[1+d]</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R[1+2d]</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R[1+kd] }</a:t>
            </a:r>
          </a:p>
          <a:p>
            <a:pPr eaLnBrk="1" hangingPunct="1">
              <a:lnSpc>
                <a:spcPct val="120000"/>
              </a:lnSpc>
            </a:pPr>
            <a:r>
              <a:rPr kumimoji="1" lang="en-US" altLang="zh-CN" sz="2133" b="1" dirty="0">
                <a:solidFill>
                  <a:srgbClr val="010000"/>
                </a:solidFill>
                <a:latin typeface="微软雅黑 Light" panose="020B0502040204020203" pitchFamily="34" charset="-122"/>
                <a:ea typeface="微软雅黑 Light" panose="020B0502040204020203" pitchFamily="34" charset="-122"/>
              </a:rPr>
              <a:t>  { R[2]</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R[2+d]</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R[2+2d]</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R[2+kd] }</a:t>
            </a:r>
          </a:p>
          <a:p>
            <a:pPr eaLnBrk="1" hangingPunct="1">
              <a:lnSpc>
                <a:spcPct val="120000"/>
              </a:lnSpc>
            </a:pPr>
            <a:r>
              <a:rPr kumimoji="1" lang="en-US" altLang="zh-CN" sz="2133" b="1" dirty="0">
                <a:solidFill>
                  <a:srgbClr val="010000"/>
                </a:solidFill>
                <a:latin typeface="微软雅黑 Light" panose="020B0502040204020203" pitchFamily="34" charset="-122"/>
                <a:ea typeface="微软雅黑 Light" panose="020B0502040204020203" pitchFamily="34" charset="-122"/>
              </a:rPr>
              <a:t>    …</a:t>
            </a:r>
          </a:p>
          <a:p>
            <a:pPr eaLnBrk="1" hangingPunct="1">
              <a:lnSpc>
                <a:spcPct val="120000"/>
              </a:lnSpc>
            </a:pPr>
            <a:r>
              <a:rPr kumimoji="1" lang="en-US" altLang="zh-CN" sz="2133" b="1" dirty="0">
                <a:solidFill>
                  <a:srgbClr val="010000"/>
                </a:solidFill>
                <a:latin typeface="微软雅黑 Light" panose="020B0502040204020203" pitchFamily="34" charset="-122"/>
                <a:ea typeface="微软雅黑 Light" panose="020B0502040204020203" pitchFamily="34" charset="-122"/>
              </a:rPr>
              <a:t>  { R[d]</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R[2d]</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R[3d]</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R[</a:t>
            </a:r>
            <a:r>
              <a:rPr kumimoji="1" lang="en-US" altLang="zh-CN" sz="2133" b="1" dirty="0" err="1">
                <a:solidFill>
                  <a:srgbClr val="010000"/>
                </a:solidFill>
                <a:latin typeface="微软雅黑 Light" panose="020B0502040204020203" pitchFamily="34" charset="-122"/>
                <a:ea typeface="微软雅黑 Light" panose="020B0502040204020203" pitchFamily="34" charset="-122"/>
              </a:rPr>
              <a:t>kd</a:t>
            </a:r>
            <a:r>
              <a:rPr kumimoji="1" lang="en-US" altLang="zh-CN" sz="2133" b="1" dirty="0">
                <a:solidFill>
                  <a:srgbClr val="010000"/>
                </a:solidFill>
                <a:latin typeface="微软雅黑 Light" panose="020B0502040204020203" pitchFamily="34" charset="-122"/>
                <a:ea typeface="微软雅黑 Light" panose="020B0502040204020203" pitchFamily="34" charset="-122"/>
              </a:rPr>
              <a:t>]</a:t>
            </a:r>
            <a:r>
              <a:rPr kumimoji="1" lang="zh-CN" altLang="en-US" sz="2133" b="1" dirty="0">
                <a:solidFill>
                  <a:srgbClr val="010000"/>
                </a:solidFill>
                <a:latin typeface="微软雅黑 Light" panose="020B0502040204020203" pitchFamily="34" charset="-122"/>
                <a:ea typeface="微软雅黑 Light" panose="020B0502040204020203" pitchFamily="34" charset="-122"/>
              </a:rPr>
              <a:t>，</a:t>
            </a:r>
            <a:r>
              <a:rPr kumimoji="1" lang="en-US" altLang="zh-CN" sz="2133" b="1" dirty="0">
                <a:solidFill>
                  <a:srgbClr val="010000"/>
                </a:solidFill>
                <a:latin typeface="微软雅黑 Light" panose="020B0502040204020203" pitchFamily="34" charset="-122"/>
                <a:ea typeface="微软雅黑 Light" panose="020B0502040204020203" pitchFamily="34" charset="-122"/>
              </a:rPr>
              <a:t>R[(k+1)d] }</a:t>
            </a:r>
          </a:p>
        </p:txBody>
      </p:sp>
      <p:sp>
        <p:nvSpPr>
          <p:cNvPr id="2" name="矩形 1"/>
          <p:cNvSpPr/>
          <p:nvPr/>
        </p:nvSpPr>
        <p:spPr>
          <a:xfrm>
            <a:off x="1103445" y="843123"/>
            <a:ext cx="3168352" cy="492443"/>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121920" tIns="60960" rIns="121920" bIns="60960" numCol="1" rtlCol="0" anchor="b" anchorCtr="0" compatLnSpc="1">
            <a:prstTxWarp prst="textNoShape">
              <a:avLst/>
            </a:prstTxWarp>
            <a:noAutofit/>
          </a:bodyPr>
          <a:lstStyle/>
          <a:p>
            <a:r>
              <a:rPr lang="en-US" altLang="zh-CN" sz="3733" dirty="0">
                <a:solidFill>
                  <a:srgbClr val="0070C0"/>
                </a:solidFill>
                <a:latin typeface="微软雅黑" panose="020B0503020204020204" pitchFamily="34" charset="-122"/>
                <a:ea typeface="微软雅黑" panose="020B0503020204020204" pitchFamily="34" charset="-122"/>
              </a:rPr>
              <a:t>4. </a:t>
            </a:r>
            <a:r>
              <a:rPr lang="zh-CN" altLang="en-US" sz="3733" dirty="0">
                <a:solidFill>
                  <a:srgbClr val="0070C0"/>
                </a:solidFill>
                <a:latin typeface="微软雅黑" panose="020B0503020204020204" pitchFamily="34" charset="-122"/>
                <a:ea typeface="微软雅黑" panose="020B0503020204020204" pitchFamily="34" charset="-122"/>
              </a:rPr>
              <a:t>排序过程：</a:t>
            </a:r>
          </a:p>
        </p:txBody>
      </p:sp>
    </p:spTree>
    <p:extLst>
      <p:ext uri="{BB962C8B-B14F-4D97-AF65-F5344CB8AC3E}">
        <p14:creationId xmlns:p14="http://schemas.microsoft.com/office/powerpoint/2010/main" val="161877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6259">
                                            <p:txEl>
                                              <p:pRg st="0" end="0"/>
                                            </p:txEl>
                                          </p:spTgt>
                                        </p:tgtEl>
                                        <p:attrNameLst>
                                          <p:attrName>style.visibility</p:attrName>
                                        </p:attrNameLst>
                                      </p:cBhvr>
                                      <p:to>
                                        <p:strVal val="visible"/>
                                      </p:to>
                                    </p:set>
                                    <p:animEffect transition="in" filter="checkerboard(across)">
                                      <p:cBhvr>
                                        <p:cTn id="12" dur="500"/>
                                        <p:tgtEl>
                                          <p:spTgt spid="962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6259">
                                            <p:txEl>
                                              <p:pRg st="1" end="1"/>
                                            </p:txEl>
                                          </p:spTgt>
                                        </p:tgtEl>
                                        <p:attrNameLst>
                                          <p:attrName>style.visibility</p:attrName>
                                        </p:attrNameLst>
                                      </p:cBhvr>
                                      <p:to>
                                        <p:strVal val="visible"/>
                                      </p:to>
                                    </p:set>
                                    <p:animEffect transition="in" filter="checkerboard(across)">
                                      <p:cBhvr>
                                        <p:cTn id="17" dur="500"/>
                                        <p:tgtEl>
                                          <p:spTgt spid="962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6259">
                                            <p:txEl>
                                              <p:pRg st="2" end="2"/>
                                            </p:txEl>
                                          </p:spTgt>
                                        </p:tgtEl>
                                        <p:attrNameLst>
                                          <p:attrName>style.visibility</p:attrName>
                                        </p:attrNameLst>
                                      </p:cBhvr>
                                      <p:to>
                                        <p:strVal val="visible"/>
                                      </p:to>
                                    </p:set>
                                    <p:animEffect transition="in" filter="checkerboard(across)">
                                      <p:cBhvr>
                                        <p:cTn id="22" dur="500"/>
                                        <p:tgtEl>
                                          <p:spTgt spid="962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96261"/>
                                        </p:tgtEl>
                                        <p:attrNameLst>
                                          <p:attrName>style.visibility</p:attrName>
                                        </p:attrNameLst>
                                      </p:cBhvr>
                                      <p:to>
                                        <p:strVal val="visible"/>
                                      </p:to>
                                    </p:set>
                                    <p:animEffect transition="in" filter="blinds(vertical)">
                                      <p:cBhvr>
                                        <p:cTn id="27" dur="500"/>
                                        <p:tgtEl>
                                          <p:spTgt spid="9626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96260"/>
                                        </p:tgtEl>
                                        <p:attrNameLst>
                                          <p:attrName>style.visibility</p:attrName>
                                        </p:attrNameLst>
                                      </p:cBhvr>
                                      <p:to>
                                        <p:strVal val="visible"/>
                                      </p:to>
                                    </p:set>
                                    <p:animEffect transition="in" filter="blinds(vertical)">
                                      <p:cBhvr>
                                        <p:cTn id="32"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P spid="96260" grpId="0" autoUpdateAnimBg="0"/>
      <p:bldP spid="96261" grpId="0" animBg="1" autoUpdateAnimBg="0"/>
      <p:bldP spid="2" grpId="0"/>
    </p:bld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6" name="灯片编号占位符 3"/>
          <p:cNvSpPr>
            <a:spLocks noGrp="1"/>
          </p:cNvSpPr>
          <p:nvPr>
            <p:ph type="sldNum" sz="quarter" idx="12"/>
          </p:nvPr>
        </p:nvSpPr>
        <p:spPr>
          <a:xfrm rot="900000">
            <a:off x="11190327" y="86463"/>
            <a:ext cx="954941" cy="365125"/>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3E9E7D3E-8FBF-42B8-8F0C-2ADFC64D4953}" type="slidenum">
              <a:rPr lang="en-US" altLang="zh-CN" b="1">
                <a:solidFill>
                  <a:srgbClr val="010000"/>
                </a:solidFill>
              </a:rPr>
              <a:pPr eaLnBrk="1" hangingPunct="1"/>
              <a:t>238</a:t>
            </a:fld>
            <a:endParaRPr lang="en-US" altLang="zh-CN" b="1" dirty="0">
              <a:solidFill>
                <a:srgbClr val="010000"/>
              </a:solidFill>
            </a:endParaRPr>
          </a:p>
        </p:txBody>
      </p:sp>
      <p:grpSp>
        <p:nvGrpSpPr>
          <p:cNvPr id="17410" name="Group 2"/>
          <p:cNvGrpSpPr>
            <a:grpSpLocks/>
          </p:cNvGrpSpPr>
          <p:nvPr/>
        </p:nvGrpSpPr>
        <p:grpSpPr bwMode="auto">
          <a:xfrm>
            <a:off x="1121242" y="4963842"/>
            <a:ext cx="7854951" cy="830263"/>
            <a:chOff x="505" y="1930"/>
            <a:chExt cx="3711" cy="523"/>
          </a:xfrm>
        </p:grpSpPr>
        <p:sp>
          <p:nvSpPr>
            <p:cNvPr id="23616" name="Text Box 3"/>
            <p:cNvSpPr txBox="1">
              <a:spLocks noChangeArrowheads="1"/>
            </p:cNvSpPr>
            <p:nvPr/>
          </p:nvSpPr>
          <p:spPr bwMode="auto">
            <a:xfrm>
              <a:off x="505" y="1930"/>
              <a:ext cx="814" cy="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dirty="0">
                  <a:solidFill>
                    <a:srgbClr val="010000"/>
                  </a:solidFill>
                  <a:latin typeface="微软雅黑" panose="020B0503020204020204" pitchFamily="34" charset="-122"/>
                  <a:ea typeface="微软雅黑" panose="020B0503020204020204" pitchFamily="34" charset="-122"/>
                </a:rPr>
                <a:t>取</a:t>
              </a:r>
              <a:r>
                <a:rPr kumimoji="1" lang="en-US" altLang="zh-CN" dirty="0">
                  <a:solidFill>
                    <a:srgbClr val="010000"/>
                  </a:solidFill>
                  <a:latin typeface="微软雅黑" panose="020B0503020204020204" pitchFamily="34" charset="-122"/>
                  <a:ea typeface="微软雅黑" panose="020B0503020204020204" pitchFamily="34" charset="-122"/>
                </a:rPr>
                <a:t>d3=1</a:t>
              </a:r>
            </a:p>
            <a:p>
              <a:pPr eaLnBrk="1" hangingPunct="1"/>
              <a:r>
                <a:rPr kumimoji="1" lang="zh-CN" altLang="en-US" dirty="0">
                  <a:solidFill>
                    <a:srgbClr val="010000"/>
                  </a:solidFill>
                  <a:latin typeface="微软雅黑" panose="020B0503020204020204" pitchFamily="34" charset="-122"/>
                  <a:ea typeface="微软雅黑" panose="020B0503020204020204" pitchFamily="34" charset="-122"/>
                </a:rPr>
                <a:t>三趟分组：</a:t>
              </a:r>
            </a:p>
          </p:txBody>
        </p:sp>
        <p:sp>
          <p:nvSpPr>
            <p:cNvPr id="23617" name="Text Box 4"/>
            <p:cNvSpPr txBox="1">
              <a:spLocks noChangeArrowheads="1"/>
            </p:cNvSpPr>
            <p:nvPr/>
          </p:nvSpPr>
          <p:spPr bwMode="auto">
            <a:xfrm>
              <a:off x="1265" y="2066"/>
              <a:ext cx="2951"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zh-CN" sz="2667" b="1" dirty="0">
                  <a:solidFill>
                    <a:srgbClr val="010000"/>
                  </a:solidFill>
                  <a:latin typeface="Times New Roman" pitchFamily="18" charset="0"/>
                </a:rPr>
                <a:t>13   </a:t>
              </a:r>
              <a:r>
                <a:rPr kumimoji="1" lang="en-US" altLang="zh-CN" sz="2667" b="1" dirty="0">
                  <a:solidFill>
                    <a:srgbClr val="010000"/>
                  </a:solidFill>
                  <a:latin typeface="Times New Roman" pitchFamily="18" charset="0"/>
                </a:rPr>
                <a:t>4</a:t>
              </a:r>
              <a:r>
                <a:rPr kumimoji="1" lang="zh-CN" altLang="zh-CN" sz="2667" b="1" dirty="0">
                  <a:solidFill>
                    <a:srgbClr val="010000"/>
                  </a:solidFill>
                  <a:latin typeface="Times New Roman" pitchFamily="18" charset="0"/>
                </a:rPr>
                <a:t>   48   55    </a:t>
              </a:r>
              <a:r>
                <a:rPr kumimoji="1" lang="en-US" altLang="zh-CN" sz="2667" b="1" dirty="0">
                  <a:solidFill>
                    <a:srgbClr val="010000"/>
                  </a:solidFill>
                  <a:latin typeface="Times New Roman" pitchFamily="18" charset="0"/>
                </a:rPr>
                <a:t>27</a:t>
              </a:r>
              <a:r>
                <a:rPr kumimoji="1" lang="zh-CN" altLang="zh-CN" sz="2667" b="1" dirty="0">
                  <a:solidFill>
                    <a:srgbClr val="010000"/>
                  </a:solidFill>
                  <a:latin typeface="Times New Roman" pitchFamily="18" charset="0"/>
                </a:rPr>
                <a:t>     49   38    65    97    76</a:t>
              </a:r>
              <a:endParaRPr kumimoji="1" lang="en-US" altLang="zh-CN" sz="2667" b="1" dirty="0">
                <a:solidFill>
                  <a:srgbClr val="FF3300"/>
                </a:solidFill>
                <a:latin typeface="Times New Roman" pitchFamily="18" charset="0"/>
              </a:endParaRPr>
            </a:p>
          </p:txBody>
        </p:sp>
      </p:grpSp>
      <p:grpSp>
        <p:nvGrpSpPr>
          <p:cNvPr id="17413" name="Group 5"/>
          <p:cNvGrpSpPr>
            <a:grpSpLocks/>
          </p:cNvGrpSpPr>
          <p:nvPr/>
        </p:nvGrpSpPr>
        <p:grpSpPr bwMode="auto">
          <a:xfrm>
            <a:off x="1069153" y="5856330"/>
            <a:ext cx="7846484" cy="503238"/>
            <a:chOff x="474" y="1689"/>
            <a:chExt cx="3707" cy="317"/>
          </a:xfrm>
        </p:grpSpPr>
        <p:sp>
          <p:nvSpPr>
            <p:cNvPr id="23614" name="Text Box 6"/>
            <p:cNvSpPr txBox="1">
              <a:spLocks noChangeArrowheads="1"/>
            </p:cNvSpPr>
            <p:nvPr/>
          </p:nvSpPr>
          <p:spPr bwMode="auto">
            <a:xfrm>
              <a:off x="474" y="1702"/>
              <a:ext cx="81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dirty="0">
                  <a:solidFill>
                    <a:srgbClr val="010000"/>
                  </a:solidFill>
                  <a:latin typeface="微软雅黑" panose="020B0503020204020204" pitchFamily="34" charset="-122"/>
                  <a:ea typeface="微软雅黑" panose="020B0503020204020204" pitchFamily="34" charset="-122"/>
                </a:rPr>
                <a:t>三趟排序：</a:t>
              </a:r>
            </a:p>
          </p:txBody>
        </p:sp>
        <p:sp>
          <p:nvSpPr>
            <p:cNvPr id="23615" name="Text Box 7"/>
            <p:cNvSpPr txBox="1">
              <a:spLocks noChangeArrowheads="1"/>
            </p:cNvSpPr>
            <p:nvPr/>
          </p:nvSpPr>
          <p:spPr bwMode="auto">
            <a:xfrm>
              <a:off x="1270" y="1689"/>
              <a:ext cx="2911"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zh-CN" sz="2667" b="1" dirty="0">
                  <a:solidFill>
                    <a:srgbClr val="010000"/>
                  </a:solidFill>
                  <a:latin typeface="Times New Roman" pitchFamily="18" charset="0"/>
                </a:rPr>
                <a:t>4    13   27   38    48   49    55    65    76   97</a:t>
              </a:r>
              <a:endParaRPr kumimoji="1" lang="en-US" altLang="zh-CN" sz="2667" b="1" dirty="0">
                <a:solidFill>
                  <a:srgbClr val="FF3300"/>
                </a:solidFill>
                <a:latin typeface="Times New Roman" pitchFamily="18" charset="0"/>
              </a:endParaRPr>
            </a:p>
          </p:txBody>
        </p:sp>
      </p:grpSp>
      <p:grpSp>
        <p:nvGrpSpPr>
          <p:cNvPr id="17416" name="Group 8"/>
          <p:cNvGrpSpPr>
            <a:grpSpLocks/>
          </p:cNvGrpSpPr>
          <p:nvPr/>
        </p:nvGrpSpPr>
        <p:grpSpPr bwMode="auto">
          <a:xfrm>
            <a:off x="1089579" y="810523"/>
            <a:ext cx="7626351" cy="503239"/>
            <a:chOff x="498" y="1799"/>
            <a:chExt cx="3603" cy="317"/>
          </a:xfrm>
          <a:scene3d>
            <a:camera prst="orthographicFront">
              <a:rot lat="0" lon="0" rev="0"/>
            </a:camera>
            <a:lightRig rig="balanced" dir="t">
              <a:rot lat="0" lon="0" rev="8700000"/>
            </a:lightRig>
          </a:scene3d>
        </p:grpSpPr>
        <p:sp>
          <p:nvSpPr>
            <p:cNvPr id="23612" name="Text Box 9"/>
            <p:cNvSpPr txBox="1">
              <a:spLocks noChangeArrowheads="1"/>
            </p:cNvSpPr>
            <p:nvPr/>
          </p:nvSpPr>
          <p:spPr bwMode="auto">
            <a:xfrm>
              <a:off x="498" y="1799"/>
              <a:ext cx="828" cy="317"/>
            </a:xfrm>
            <a:prstGeom prst="rect">
              <a:avLst/>
            </a:prstGeom>
            <a:noFill/>
            <a:ln>
              <a:noFill/>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667" dirty="0">
                  <a:solidFill>
                    <a:srgbClr val="000000">
                      <a:lumMod val="75000"/>
                    </a:srgbClr>
                  </a:solidFill>
                  <a:latin typeface="微软雅黑" panose="020B0503020204020204" pitchFamily="34" charset="-122"/>
                  <a:ea typeface="微软雅黑" panose="020B0503020204020204" pitchFamily="34" charset="-122"/>
                </a:rPr>
                <a:t>例  初始：</a:t>
              </a:r>
            </a:p>
          </p:txBody>
        </p:sp>
        <p:sp>
          <p:nvSpPr>
            <p:cNvPr id="23613" name="Text Box 10"/>
            <p:cNvSpPr txBox="1">
              <a:spLocks noChangeArrowheads="1"/>
            </p:cNvSpPr>
            <p:nvPr/>
          </p:nvSpPr>
          <p:spPr bwMode="auto">
            <a:xfrm>
              <a:off x="1270" y="1799"/>
              <a:ext cx="2831" cy="317"/>
            </a:xfrm>
            <a:prstGeom prst="rect">
              <a:avLst/>
            </a:prstGeom>
            <a:noFill/>
            <a:ln>
              <a:noFill/>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zh-CN" sz="2667" b="1" dirty="0">
                  <a:solidFill>
                    <a:srgbClr val="010000"/>
                  </a:solidFill>
                  <a:latin typeface="Times New Roman" pitchFamily="18" charset="0"/>
                </a:rPr>
                <a:t>49   38   65   97   76   13   27    48    55    4</a:t>
              </a:r>
              <a:endParaRPr kumimoji="1" lang="en-US" altLang="zh-CN" sz="2667" b="1" dirty="0">
                <a:solidFill>
                  <a:srgbClr val="010000"/>
                </a:solidFill>
                <a:latin typeface="Times New Roman" pitchFamily="18" charset="0"/>
              </a:endParaRPr>
            </a:p>
          </p:txBody>
        </p:sp>
      </p:grpSp>
      <p:grpSp>
        <p:nvGrpSpPr>
          <p:cNvPr id="17419" name="Group 11"/>
          <p:cNvGrpSpPr>
            <a:grpSpLocks/>
          </p:cNvGrpSpPr>
          <p:nvPr/>
        </p:nvGrpSpPr>
        <p:grpSpPr bwMode="auto">
          <a:xfrm>
            <a:off x="1037242" y="2719450"/>
            <a:ext cx="7780867" cy="503237"/>
            <a:chOff x="505" y="1670"/>
            <a:chExt cx="3676" cy="317"/>
          </a:xfrm>
        </p:grpSpPr>
        <p:sp>
          <p:nvSpPr>
            <p:cNvPr id="23610" name="Text Box 12"/>
            <p:cNvSpPr txBox="1">
              <a:spLocks noChangeArrowheads="1"/>
            </p:cNvSpPr>
            <p:nvPr/>
          </p:nvSpPr>
          <p:spPr bwMode="auto">
            <a:xfrm>
              <a:off x="505" y="1692"/>
              <a:ext cx="81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dirty="0">
                  <a:solidFill>
                    <a:srgbClr val="010000"/>
                  </a:solidFill>
                  <a:latin typeface="微软雅黑" panose="020B0503020204020204" pitchFamily="34" charset="-122"/>
                  <a:ea typeface="微软雅黑" panose="020B0503020204020204" pitchFamily="34" charset="-122"/>
                </a:rPr>
                <a:t>一趟排序：</a:t>
              </a:r>
            </a:p>
          </p:txBody>
        </p:sp>
        <p:sp>
          <p:nvSpPr>
            <p:cNvPr id="23611" name="Text Box 13"/>
            <p:cNvSpPr txBox="1">
              <a:spLocks noChangeArrowheads="1"/>
            </p:cNvSpPr>
            <p:nvPr/>
          </p:nvSpPr>
          <p:spPr bwMode="auto">
            <a:xfrm>
              <a:off x="1270" y="1670"/>
              <a:ext cx="2911"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zh-CN" sz="2667" b="1" dirty="0">
                  <a:solidFill>
                    <a:srgbClr val="FF3300"/>
                  </a:solidFill>
                  <a:latin typeface="Times New Roman" pitchFamily="18" charset="0"/>
                </a:rPr>
                <a:t>13</a:t>
              </a:r>
              <a:r>
                <a:rPr kumimoji="1" lang="zh-CN" altLang="zh-CN" sz="2667" b="1" dirty="0">
                  <a:solidFill>
                    <a:srgbClr val="010000"/>
                  </a:solidFill>
                  <a:latin typeface="Times New Roman" pitchFamily="18" charset="0"/>
                </a:rPr>
                <a:t>   </a:t>
              </a:r>
              <a:r>
                <a:rPr kumimoji="1" lang="zh-CN" altLang="zh-CN" sz="2667" b="1" dirty="0">
                  <a:solidFill>
                    <a:srgbClr val="0066FF"/>
                  </a:solidFill>
                  <a:latin typeface="Times New Roman" pitchFamily="18" charset="0"/>
                </a:rPr>
                <a:t>27</a:t>
              </a:r>
              <a:r>
                <a:rPr kumimoji="1" lang="zh-CN" altLang="zh-CN" sz="2667" b="1" dirty="0">
                  <a:solidFill>
                    <a:srgbClr val="010000"/>
                  </a:solidFill>
                  <a:latin typeface="Times New Roman" pitchFamily="18" charset="0"/>
                </a:rPr>
                <a:t>   </a:t>
              </a:r>
              <a:r>
                <a:rPr kumimoji="1" lang="zh-CN" altLang="zh-CN" sz="2667" b="1" dirty="0">
                  <a:solidFill>
                    <a:srgbClr val="92D050"/>
                  </a:solidFill>
                  <a:latin typeface="Times New Roman" pitchFamily="18" charset="0"/>
                </a:rPr>
                <a:t>48</a:t>
              </a:r>
              <a:r>
                <a:rPr kumimoji="1" lang="zh-CN" altLang="zh-CN" sz="2667" b="1" dirty="0">
                  <a:solidFill>
                    <a:srgbClr val="010000"/>
                  </a:solidFill>
                  <a:latin typeface="Times New Roman" pitchFamily="18" charset="0"/>
                </a:rPr>
                <a:t>   55   </a:t>
              </a:r>
              <a:r>
                <a:rPr kumimoji="1" lang="zh-CN" altLang="zh-CN" sz="2667" b="1" dirty="0">
                  <a:solidFill>
                    <a:srgbClr val="FF9900"/>
                  </a:solidFill>
                  <a:latin typeface="Times New Roman" pitchFamily="18" charset="0"/>
                </a:rPr>
                <a:t>4 </a:t>
              </a:r>
              <a:r>
                <a:rPr kumimoji="1" lang="zh-CN" altLang="zh-CN" sz="2667" b="1" dirty="0">
                  <a:solidFill>
                    <a:srgbClr val="010000"/>
                  </a:solidFill>
                  <a:latin typeface="Times New Roman" pitchFamily="18" charset="0"/>
                </a:rPr>
                <a:t>    </a:t>
              </a:r>
              <a:r>
                <a:rPr kumimoji="1" lang="zh-CN" altLang="zh-CN" sz="2667" b="1" dirty="0">
                  <a:solidFill>
                    <a:srgbClr val="FF3300"/>
                  </a:solidFill>
                  <a:latin typeface="Times New Roman" pitchFamily="18" charset="0"/>
                </a:rPr>
                <a:t>49</a:t>
              </a:r>
              <a:r>
                <a:rPr kumimoji="1" lang="zh-CN" altLang="zh-CN" sz="2667" b="1" dirty="0">
                  <a:solidFill>
                    <a:srgbClr val="010000"/>
                  </a:solidFill>
                  <a:latin typeface="Times New Roman" pitchFamily="18" charset="0"/>
                </a:rPr>
                <a:t>   </a:t>
              </a:r>
              <a:r>
                <a:rPr kumimoji="1" lang="zh-CN" altLang="zh-CN" sz="2667" b="1" dirty="0">
                  <a:solidFill>
                    <a:srgbClr val="0066FF"/>
                  </a:solidFill>
                  <a:latin typeface="Times New Roman" pitchFamily="18" charset="0"/>
                </a:rPr>
                <a:t>38</a:t>
              </a:r>
              <a:r>
                <a:rPr kumimoji="1" lang="zh-CN" altLang="zh-CN" sz="2667" b="1" dirty="0">
                  <a:solidFill>
                    <a:srgbClr val="010000"/>
                  </a:solidFill>
                  <a:latin typeface="Times New Roman" pitchFamily="18" charset="0"/>
                </a:rPr>
                <a:t>    </a:t>
              </a:r>
              <a:r>
                <a:rPr kumimoji="1" lang="zh-CN" altLang="zh-CN" sz="2667" b="1" dirty="0">
                  <a:solidFill>
                    <a:srgbClr val="92D050"/>
                  </a:solidFill>
                  <a:latin typeface="Times New Roman" pitchFamily="18" charset="0"/>
                </a:rPr>
                <a:t>65</a:t>
              </a:r>
              <a:r>
                <a:rPr kumimoji="1" lang="zh-CN" altLang="zh-CN" sz="2667" b="1" dirty="0">
                  <a:solidFill>
                    <a:srgbClr val="010000"/>
                  </a:solidFill>
                  <a:latin typeface="Times New Roman" pitchFamily="18" charset="0"/>
                </a:rPr>
                <a:t>    97    </a:t>
              </a:r>
              <a:r>
                <a:rPr kumimoji="1" lang="zh-CN" altLang="zh-CN" sz="2667" b="1" dirty="0">
                  <a:solidFill>
                    <a:srgbClr val="FF9900"/>
                  </a:solidFill>
                  <a:latin typeface="Times New Roman" pitchFamily="18" charset="0"/>
                </a:rPr>
                <a:t>76</a:t>
              </a:r>
              <a:endParaRPr kumimoji="1" lang="en-US" altLang="zh-CN" sz="2667" b="1" dirty="0">
                <a:solidFill>
                  <a:srgbClr val="010000"/>
                </a:solidFill>
                <a:latin typeface="Times New Roman" pitchFamily="18" charset="0"/>
              </a:endParaRPr>
            </a:p>
          </p:txBody>
        </p:sp>
      </p:grpSp>
      <p:grpSp>
        <p:nvGrpSpPr>
          <p:cNvPr id="17422" name="Group 14"/>
          <p:cNvGrpSpPr>
            <a:grpSpLocks/>
          </p:cNvGrpSpPr>
          <p:nvPr/>
        </p:nvGrpSpPr>
        <p:grpSpPr bwMode="auto">
          <a:xfrm>
            <a:off x="1120709" y="4399222"/>
            <a:ext cx="7880351" cy="517525"/>
            <a:chOff x="498" y="1661"/>
            <a:chExt cx="3723" cy="326"/>
          </a:xfrm>
        </p:grpSpPr>
        <p:sp>
          <p:nvSpPr>
            <p:cNvPr id="23608" name="Text Box 15"/>
            <p:cNvSpPr txBox="1">
              <a:spLocks noChangeArrowheads="1"/>
            </p:cNvSpPr>
            <p:nvPr/>
          </p:nvSpPr>
          <p:spPr bwMode="auto">
            <a:xfrm>
              <a:off x="498" y="1661"/>
              <a:ext cx="81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dirty="0">
                  <a:solidFill>
                    <a:srgbClr val="010000"/>
                  </a:solidFill>
                  <a:latin typeface="微软雅黑" panose="020B0503020204020204" pitchFamily="34" charset="-122"/>
                  <a:ea typeface="微软雅黑" panose="020B0503020204020204" pitchFamily="34" charset="-122"/>
                </a:rPr>
                <a:t>二趟排序：</a:t>
              </a:r>
            </a:p>
          </p:txBody>
        </p:sp>
        <p:sp>
          <p:nvSpPr>
            <p:cNvPr id="23609" name="Text Box 16"/>
            <p:cNvSpPr txBox="1">
              <a:spLocks noChangeArrowheads="1"/>
            </p:cNvSpPr>
            <p:nvPr/>
          </p:nvSpPr>
          <p:spPr bwMode="auto">
            <a:xfrm>
              <a:off x="1270" y="1670"/>
              <a:ext cx="2951"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zh-CN" sz="2667" b="1" dirty="0">
                  <a:solidFill>
                    <a:srgbClr val="FF3300"/>
                  </a:solidFill>
                  <a:latin typeface="Times New Roman" pitchFamily="18" charset="0"/>
                </a:rPr>
                <a:t>13</a:t>
              </a:r>
              <a:r>
                <a:rPr kumimoji="1" lang="zh-CN" altLang="zh-CN" sz="2667" b="1" dirty="0">
                  <a:solidFill>
                    <a:srgbClr val="010000"/>
                  </a:solidFill>
                  <a:latin typeface="Times New Roman" pitchFamily="18" charset="0"/>
                </a:rPr>
                <a:t>    </a:t>
              </a:r>
              <a:r>
                <a:rPr kumimoji="1" lang="zh-CN" altLang="zh-CN" sz="2667" b="1" dirty="0">
                  <a:solidFill>
                    <a:srgbClr val="0066FF"/>
                  </a:solidFill>
                  <a:latin typeface="Times New Roman" pitchFamily="18" charset="0"/>
                </a:rPr>
                <a:t>4  </a:t>
              </a:r>
              <a:r>
                <a:rPr kumimoji="1" lang="zh-CN" altLang="zh-CN" sz="2667" b="1" dirty="0">
                  <a:solidFill>
                    <a:srgbClr val="010000"/>
                  </a:solidFill>
                  <a:latin typeface="Times New Roman" pitchFamily="18" charset="0"/>
                </a:rPr>
                <a:t>  </a:t>
              </a:r>
              <a:r>
                <a:rPr kumimoji="1" lang="zh-CN" altLang="zh-CN" sz="2667" b="1" dirty="0">
                  <a:solidFill>
                    <a:srgbClr val="92D050"/>
                  </a:solidFill>
                  <a:latin typeface="Times New Roman" pitchFamily="18" charset="0"/>
                </a:rPr>
                <a:t>48</a:t>
              </a:r>
              <a:r>
                <a:rPr kumimoji="1" lang="zh-CN" altLang="zh-CN" sz="2667" b="1" dirty="0">
                  <a:solidFill>
                    <a:srgbClr val="010000"/>
                  </a:solidFill>
                  <a:latin typeface="Times New Roman" pitchFamily="18" charset="0"/>
                </a:rPr>
                <a:t>   </a:t>
              </a:r>
              <a:r>
                <a:rPr kumimoji="1" lang="zh-CN" altLang="zh-CN" sz="2667" b="1" dirty="0">
                  <a:solidFill>
                    <a:srgbClr val="FF3300"/>
                  </a:solidFill>
                  <a:latin typeface="Times New Roman" pitchFamily="18" charset="0"/>
                </a:rPr>
                <a:t>38</a:t>
              </a:r>
              <a:r>
                <a:rPr kumimoji="1" lang="zh-CN" altLang="zh-CN" sz="2667" b="1" dirty="0">
                  <a:solidFill>
                    <a:srgbClr val="010000"/>
                  </a:solidFill>
                  <a:latin typeface="Times New Roman" pitchFamily="18" charset="0"/>
                </a:rPr>
                <a:t>   </a:t>
              </a:r>
              <a:r>
                <a:rPr kumimoji="1" lang="zh-CN" altLang="zh-CN" sz="2667" b="1" dirty="0">
                  <a:solidFill>
                    <a:srgbClr val="0066FF"/>
                  </a:solidFill>
                  <a:latin typeface="Times New Roman" pitchFamily="18" charset="0"/>
                </a:rPr>
                <a:t>27</a:t>
              </a:r>
              <a:r>
                <a:rPr kumimoji="1" lang="zh-CN" altLang="zh-CN" sz="2667" b="1" dirty="0">
                  <a:solidFill>
                    <a:srgbClr val="FF9900"/>
                  </a:solidFill>
                  <a:latin typeface="Times New Roman" pitchFamily="18" charset="0"/>
                </a:rPr>
                <a:t> </a:t>
              </a:r>
              <a:r>
                <a:rPr kumimoji="1" lang="zh-CN" altLang="zh-CN" sz="2667" b="1" dirty="0">
                  <a:solidFill>
                    <a:srgbClr val="010000"/>
                  </a:solidFill>
                  <a:latin typeface="Times New Roman" pitchFamily="18" charset="0"/>
                </a:rPr>
                <a:t>   </a:t>
              </a:r>
              <a:r>
                <a:rPr kumimoji="1" lang="zh-CN" altLang="zh-CN" sz="2667" b="1" dirty="0">
                  <a:solidFill>
                    <a:srgbClr val="92D050"/>
                  </a:solidFill>
                  <a:latin typeface="Times New Roman" pitchFamily="18" charset="0"/>
                </a:rPr>
                <a:t>49</a:t>
              </a:r>
              <a:r>
                <a:rPr kumimoji="1" lang="zh-CN" altLang="zh-CN" sz="2667" b="1" dirty="0">
                  <a:solidFill>
                    <a:srgbClr val="010000"/>
                  </a:solidFill>
                  <a:latin typeface="Times New Roman" pitchFamily="18" charset="0"/>
                </a:rPr>
                <a:t>   </a:t>
              </a:r>
              <a:r>
                <a:rPr kumimoji="1" lang="zh-CN" altLang="zh-CN" sz="2667" b="1" dirty="0">
                  <a:solidFill>
                    <a:srgbClr val="FF3300"/>
                  </a:solidFill>
                  <a:latin typeface="Times New Roman" pitchFamily="18" charset="0"/>
                </a:rPr>
                <a:t>55</a:t>
              </a:r>
              <a:r>
                <a:rPr kumimoji="1" lang="zh-CN" altLang="zh-CN" sz="2667" b="1" dirty="0">
                  <a:solidFill>
                    <a:srgbClr val="010000"/>
                  </a:solidFill>
                  <a:latin typeface="Times New Roman" pitchFamily="18" charset="0"/>
                </a:rPr>
                <a:t>    </a:t>
              </a:r>
              <a:r>
                <a:rPr kumimoji="1" lang="zh-CN" altLang="zh-CN" sz="2667" b="1" dirty="0">
                  <a:solidFill>
                    <a:srgbClr val="0066FF"/>
                  </a:solidFill>
                  <a:latin typeface="Times New Roman" pitchFamily="18" charset="0"/>
                </a:rPr>
                <a:t>65</a:t>
              </a:r>
              <a:r>
                <a:rPr kumimoji="1" lang="zh-CN" altLang="zh-CN" sz="2667" b="1" dirty="0">
                  <a:solidFill>
                    <a:srgbClr val="010000"/>
                  </a:solidFill>
                  <a:latin typeface="Times New Roman" pitchFamily="18" charset="0"/>
                </a:rPr>
                <a:t>    </a:t>
              </a:r>
              <a:r>
                <a:rPr kumimoji="1" lang="zh-CN" altLang="zh-CN" sz="2667" b="1" dirty="0">
                  <a:solidFill>
                    <a:srgbClr val="92D050"/>
                  </a:solidFill>
                  <a:latin typeface="Times New Roman" pitchFamily="18" charset="0"/>
                </a:rPr>
                <a:t>97</a:t>
              </a:r>
              <a:r>
                <a:rPr kumimoji="1" lang="zh-CN" altLang="zh-CN" sz="2667" b="1" dirty="0">
                  <a:solidFill>
                    <a:srgbClr val="010000"/>
                  </a:solidFill>
                  <a:latin typeface="Times New Roman" pitchFamily="18" charset="0"/>
                </a:rPr>
                <a:t>    </a:t>
              </a:r>
              <a:r>
                <a:rPr kumimoji="1" lang="zh-CN" altLang="zh-CN" sz="2667" b="1" dirty="0">
                  <a:solidFill>
                    <a:srgbClr val="FF3300"/>
                  </a:solidFill>
                  <a:latin typeface="Times New Roman" pitchFamily="18" charset="0"/>
                </a:rPr>
                <a:t>76</a:t>
              </a:r>
              <a:endParaRPr kumimoji="1" lang="en-US" altLang="zh-CN" sz="2667" b="1" dirty="0">
                <a:solidFill>
                  <a:srgbClr val="FF3300"/>
                </a:solidFill>
                <a:latin typeface="Times New Roman" pitchFamily="18" charset="0"/>
              </a:endParaRPr>
            </a:p>
          </p:txBody>
        </p:sp>
      </p:grpSp>
      <p:grpSp>
        <p:nvGrpSpPr>
          <p:cNvPr id="17425" name="Group 17"/>
          <p:cNvGrpSpPr>
            <a:grpSpLocks/>
          </p:cNvGrpSpPr>
          <p:nvPr/>
        </p:nvGrpSpPr>
        <p:grpSpPr bwMode="auto">
          <a:xfrm>
            <a:off x="1120708" y="1475748"/>
            <a:ext cx="7541517" cy="1280853"/>
            <a:chOff x="718" y="2001"/>
            <a:chExt cx="3727" cy="761"/>
          </a:xfrm>
        </p:grpSpPr>
        <p:grpSp>
          <p:nvGrpSpPr>
            <p:cNvPr id="23585" name="Group 18"/>
            <p:cNvGrpSpPr>
              <a:grpSpLocks/>
            </p:cNvGrpSpPr>
            <p:nvPr/>
          </p:nvGrpSpPr>
          <p:grpSpPr bwMode="auto">
            <a:xfrm>
              <a:off x="718" y="2001"/>
              <a:ext cx="3727" cy="557"/>
              <a:chOff x="499" y="2066"/>
              <a:chExt cx="3727" cy="557"/>
            </a:xfrm>
          </p:grpSpPr>
          <p:sp>
            <p:nvSpPr>
              <p:cNvPr id="23606" name="Text Box 19"/>
              <p:cNvSpPr txBox="1">
                <a:spLocks noChangeArrowheads="1"/>
              </p:cNvSpPr>
              <p:nvPr/>
            </p:nvSpPr>
            <p:spPr bwMode="auto">
              <a:xfrm>
                <a:off x="499" y="2129"/>
                <a:ext cx="852" cy="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dirty="0">
                    <a:solidFill>
                      <a:srgbClr val="010000"/>
                    </a:solidFill>
                    <a:latin typeface="微软雅黑" panose="020B0503020204020204" pitchFamily="34" charset="-122"/>
                    <a:ea typeface="微软雅黑" panose="020B0503020204020204" pitchFamily="34" charset="-122"/>
                  </a:rPr>
                  <a:t>取</a:t>
                </a:r>
                <a:r>
                  <a:rPr kumimoji="1" lang="en-US" altLang="zh-CN" dirty="0">
                    <a:solidFill>
                      <a:srgbClr val="010000"/>
                    </a:solidFill>
                    <a:latin typeface="微软雅黑" panose="020B0503020204020204" pitchFamily="34" charset="-122"/>
                    <a:ea typeface="微软雅黑" panose="020B0503020204020204" pitchFamily="34" charset="-122"/>
                  </a:rPr>
                  <a:t>d1=5</a:t>
                </a:r>
              </a:p>
              <a:p>
                <a:pPr eaLnBrk="1" hangingPunct="1"/>
                <a:r>
                  <a:rPr kumimoji="1" lang="zh-CN" altLang="en-US" dirty="0">
                    <a:solidFill>
                      <a:srgbClr val="010000"/>
                    </a:solidFill>
                    <a:latin typeface="微软雅黑" panose="020B0503020204020204" pitchFamily="34" charset="-122"/>
                    <a:ea typeface="微软雅黑" panose="020B0503020204020204" pitchFamily="34" charset="-122"/>
                  </a:rPr>
                  <a:t>一趟分组：</a:t>
                </a:r>
              </a:p>
            </p:txBody>
          </p:sp>
          <p:sp>
            <p:nvSpPr>
              <p:cNvPr id="23607" name="Text Box 20"/>
              <p:cNvSpPr txBox="1">
                <a:spLocks noChangeArrowheads="1"/>
              </p:cNvSpPr>
              <p:nvPr/>
            </p:nvSpPr>
            <p:spPr bwMode="auto">
              <a:xfrm>
                <a:off x="1265" y="2066"/>
                <a:ext cx="2961"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zh-CN" sz="2667" b="1">
                    <a:solidFill>
                      <a:srgbClr val="FF3300"/>
                    </a:solidFill>
                    <a:latin typeface="Times New Roman" pitchFamily="18" charset="0"/>
                  </a:rPr>
                  <a:t>49</a:t>
                </a:r>
                <a:r>
                  <a:rPr kumimoji="1" lang="zh-CN" altLang="zh-CN" sz="2667" b="1">
                    <a:solidFill>
                      <a:srgbClr val="010000"/>
                    </a:solidFill>
                    <a:latin typeface="Times New Roman" pitchFamily="18" charset="0"/>
                  </a:rPr>
                  <a:t>   </a:t>
                </a:r>
                <a:r>
                  <a:rPr kumimoji="1" lang="zh-CN" altLang="zh-CN" sz="2667" b="1">
                    <a:solidFill>
                      <a:srgbClr val="0066FF"/>
                    </a:solidFill>
                    <a:latin typeface="Times New Roman" pitchFamily="18" charset="0"/>
                  </a:rPr>
                  <a:t>38</a:t>
                </a:r>
                <a:r>
                  <a:rPr kumimoji="1" lang="zh-CN" altLang="zh-CN" sz="2667" b="1">
                    <a:solidFill>
                      <a:srgbClr val="010000"/>
                    </a:solidFill>
                    <a:latin typeface="Times New Roman" pitchFamily="18" charset="0"/>
                  </a:rPr>
                  <a:t>   </a:t>
                </a:r>
                <a:r>
                  <a:rPr kumimoji="1" lang="zh-CN" altLang="zh-CN" sz="2667" b="1">
                    <a:solidFill>
                      <a:srgbClr val="92D050"/>
                    </a:solidFill>
                    <a:latin typeface="Times New Roman" pitchFamily="18" charset="0"/>
                  </a:rPr>
                  <a:t>65</a:t>
                </a:r>
                <a:r>
                  <a:rPr kumimoji="1" lang="zh-CN" altLang="zh-CN" sz="2667" b="1">
                    <a:solidFill>
                      <a:srgbClr val="010000"/>
                    </a:solidFill>
                    <a:latin typeface="Times New Roman" pitchFamily="18" charset="0"/>
                  </a:rPr>
                  <a:t>   97   </a:t>
                </a:r>
                <a:r>
                  <a:rPr kumimoji="1" lang="zh-CN" altLang="zh-CN" sz="2667" b="1">
                    <a:solidFill>
                      <a:srgbClr val="FF9900"/>
                    </a:solidFill>
                    <a:latin typeface="Times New Roman" pitchFamily="18" charset="0"/>
                  </a:rPr>
                  <a:t>76</a:t>
                </a:r>
                <a:r>
                  <a:rPr kumimoji="1" lang="zh-CN" altLang="zh-CN" sz="2667" b="1">
                    <a:solidFill>
                      <a:srgbClr val="010000"/>
                    </a:solidFill>
                    <a:latin typeface="Times New Roman" pitchFamily="18" charset="0"/>
                  </a:rPr>
                  <a:t>   </a:t>
                </a:r>
                <a:r>
                  <a:rPr kumimoji="1" lang="zh-CN" altLang="zh-CN" sz="2667" b="1">
                    <a:solidFill>
                      <a:srgbClr val="FF3300"/>
                    </a:solidFill>
                    <a:latin typeface="Times New Roman" pitchFamily="18" charset="0"/>
                  </a:rPr>
                  <a:t>13</a:t>
                </a:r>
                <a:r>
                  <a:rPr kumimoji="1" lang="zh-CN" altLang="zh-CN" sz="2667" b="1">
                    <a:solidFill>
                      <a:srgbClr val="010000"/>
                    </a:solidFill>
                    <a:latin typeface="Times New Roman" pitchFamily="18" charset="0"/>
                  </a:rPr>
                  <a:t>   </a:t>
                </a:r>
                <a:r>
                  <a:rPr kumimoji="1" lang="zh-CN" altLang="zh-CN" sz="2667" b="1">
                    <a:solidFill>
                      <a:srgbClr val="0066FF"/>
                    </a:solidFill>
                    <a:latin typeface="Times New Roman" pitchFamily="18" charset="0"/>
                  </a:rPr>
                  <a:t>27</a:t>
                </a:r>
                <a:r>
                  <a:rPr kumimoji="1" lang="zh-CN" altLang="zh-CN" sz="2667" b="1">
                    <a:solidFill>
                      <a:srgbClr val="010000"/>
                    </a:solidFill>
                    <a:latin typeface="Times New Roman" pitchFamily="18" charset="0"/>
                  </a:rPr>
                  <a:t>    </a:t>
                </a:r>
                <a:r>
                  <a:rPr kumimoji="1" lang="zh-CN" altLang="zh-CN" sz="2667" b="1">
                    <a:solidFill>
                      <a:srgbClr val="92D050"/>
                    </a:solidFill>
                    <a:latin typeface="Times New Roman" pitchFamily="18" charset="0"/>
                  </a:rPr>
                  <a:t>48</a:t>
                </a:r>
                <a:r>
                  <a:rPr kumimoji="1" lang="zh-CN" altLang="zh-CN" sz="2667" b="1">
                    <a:solidFill>
                      <a:srgbClr val="010000"/>
                    </a:solidFill>
                    <a:latin typeface="Times New Roman" pitchFamily="18" charset="0"/>
                  </a:rPr>
                  <a:t>    55    </a:t>
                </a:r>
                <a:r>
                  <a:rPr kumimoji="1" lang="zh-CN" altLang="zh-CN" sz="2667" b="1">
                    <a:solidFill>
                      <a:srgbClr val="FF9900"/>
                    </a:solidFill>
                    <a:latin typeface="Times New Roman" pitchFamily="18" charset="0"/>
                  </a:rPr>
                  <a:t>4</a:t>
                </a:r>
                <a:endParaRPr kumimoji="1" lang="en-US" altLang="zh-CN" sz="2667" b="1">
                  <a:solidFill>
                    <a:srgbClr val="010000"/>
                  </a:solidFill>
                  <a:latin typeface="Times New Roman" pitchFamily="18" charset="0"/>
                </a:endParaRPr>
              </a:p>
            </p:txBody>
          </p:sp>
        </p:grpSp>
        <p:grpSp>
          <p:nvGrpSpPr>
            <p:cNvPr id="23586" name="Group 21"/>
            <p:cNvGrpSpPr>
              <a:grpSpLocks/>
            </p:cNvGrpSpPr>
            <p:nvPr/>
          </p:nvGrpSpPr>
          <p:grpSpPr bwMode="auto">
            <a:xfrm>
              <a:off x="1600" y="2200"/>
              <a:ext cx="1434" cy="89"/>
              <a:chOff x="1600" y="2200"/>
              <a:chExt cx="1434" cy="89"/>
            </a:xfrm>
          </p:grpSpPr>
          <p:sp>
            <p:nvSpPr>
              <p:cNvPr id="23603" name="Line 22"/>
              <p:cNvSpPr>
                <a:spLocks noChangeShapeType="1"/>
              </p:cNvSpPr>
              <p:nvPr/>
            </p:nvSpPr>
            <p:spPr bwMode="auto">
              <a:xfrm>
                <a:off x="1600" y="2200"/>
                <a:ext cx="0" cy="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604" name="Line 23"/>
              <p:cNvSpPr>
                <a:spLocks noChangeShapeType="1"/>
              </p:cNvSpPr>
              <p:nvPr/>
            </p:nvSpPr>
            <p:spPr bwMode="auto">
              <a:xfrm>
                <a:off x="1600" y="2289"/>
                <a:ext cx="143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605" name="Line 24"/>
              <p:cNvSpPr>
                <a:spLocks noChangeShapeType="1"/>
              </p:cNvSpPr>
              <p:nvPr/>
            </p:nvSpPr>
            <p:spPr bwMode="auto">
              <a:xfrm flipV="1">
                <a:off x="3034" y="2200"/>
                <a:ext cx="0" cy="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grpSp>
        <p:grpSp>
          <p:nvGrpSpPr>
            <p:cNvPr id="23587" name="Group 25"/>
            <p:cNvGrpSpPr>
              <a:grpSpLocks/>
            </p:cNvGrpSpPr>
            <p:nvPr/>
          </p:nvGrpSpPr>
          <p:grpSpPr bwMode="auto">
            <a:xfrm>
              <a:off x="1874" y="2319"/>
              <a:ext cx="1434" cy="89"/>
              <a:chOff x="1600" y="2200"/>
              <a:chExt cx="1434" cy="89"/>
            </a:xfrm>
          </p:grpSpPr>
          <p:sp>
            <p:nvSpPr>
              <p:cNvPr id="23600" name="Line 26"/>
              <p:cNvSpPr>
                <a:spLocks noChangeShapeType="1"/>
              </p:cNvSpPr>
              <p:nvPr/>
            </p:nvSpPr>
            <p:spPr bwMode="auto">
              <a:xfrm>
                <a:off x="1600" y="2200"/>
                <a:ext cx="0" cy="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601" name="Line 27"/>
              <p:cNvSpPr>
                <a:spLocks noChangeShapeType="1"/>
              </p:cNvSpPr>
              <p:nvPr/>
            </p:nvSpPr>
            <p:spPr bwMode="auto">
              <a:xfrm>
                <a:off x="1600" y="2289"/>
                <a:ext cx="143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602" name="Line 28"/>
              <p:cNvSpPr>
                <a:spLocks noChangeShapeType="1"/>
              </p:cNvSpPr>
              <p:nvPr/>
            </p:nvSpPr>
            <p:spPr bwMode="auto">
              <a:xfrm flipV="1">
                <a:off x="3034" y="2200"/>
                <a:ext cx="0" cy="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grpSp>
        <p:grpSp>
          <p:nvGrpSpPr>
            <p:cNvPr id="23588" name="Group 29"/>
            <p:cNvGrpSpPr>
              <a:grpSpLocks/>
            </p:cNvGrpSpPr>
            <p:nvPr/>
          </p:nvGrpSpPr>
          <p:grpSpPr bwMode="auto">
            <a:xfrm>
              <a:off x="2152" y="2429"/>
              <a:ext cx="1434" cy="89"/>
              <a:chOff x="1600" y="2200"/>
              <a:chExt cx="1434" cy="89"/>
            </a:xfrm>
          </p:grpSpPr>
          <p:sp>
            <p:nvSpPr>
              <p:cNvPr id="23597" name="Line 30"/>
              <p:cNvSpPr>
                <a:spLocks noChangeShapeType="1"/>
              </p:cNvSpPr>
              <p:nvPr/>
            </p:nvSpPr>
            <p:spPr bwMode="auto">
              <a:xfrm>
                <a:off x="1600" y="2200"/>
                <a:ext cx="0" cy="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98" name="Line 31"/>
              <p:cNvSpPr>
                <a:spLocks noChangeShapeType="1"/>
              </p:cNvSpPr>
              <p:nvPr/>
            </p:nvSpPr>
            <p:spPr bwMode="auto">
              <a:xfrm>
                <a:off x="1600" y="2289"/>
                <a:ext cx="143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99" name="Line 32"/>
              <p:cNvSpPr>
                <a:spLocks noChangeShapeType="1"/>
              </p:cNvSpPr>
              <p:nvPr/>
            </p:nvSpPr>
            <p:spPr bwMode="auto">
              <a:xfrm flipV="1">
                <a:off x="3034" y="2200"/>
                <a:ext cx="0" cy="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grpSp>
        <p:grpSp>
          <p:nvGrpSpPr>
            <p:cNvPr id="23589" name="Group 33"/>
            <p:cNvGrpSpPr>
              <a:grpSpLocks/>
            </p:cNvGrpSpPr>
            <p:nvPr/>
          </p:nvGrpSpPr>
          <p:grpSpPr bwMode="auto">
            <a:xfrm>
              <a:off x="2452" y="2551"/>
              <a:ext cx="1434" cy="89"/>
              <a:chOff x="1600" y="2200"/>
              <a:chExt cx="1434" cy="89"/>
            </a:xfrm>
          </p:grpSpPr>
          <p:sp>
            <p:nvSpPr>
              <p:cNvPr id="23594" name="Line 34"/>
              <p:cNvSpPr>
                <a:spLocks noChangeShapeType="1"/>
              </p:cNvSpPr>
              <p:nvPr/>
            </p:nvSpPr>
            <p:spPr bwMode="auto">
              <a:xfrm>
                <a:off x="1600" y="2200"/>
                <a:ext cx="0" cy="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95" name="Line 35"/>
              <p:cNvSpPr>
                <a:spLocks noChangeShapeType="1"/>
              </p:cNvSpPr>
              <p:nvPr/>
            </p:nvSpPr>
            <p:spPr bwMode="auto">
              <a:xfrm>
                <a:off x="1600" y="2289"/>
                <a:ext cx="143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96" name="Line 36"/>
              <p:cNvSpPr>
                <a:spLocks noChangeShapeType="1"/>
              </p:cNvSpPr>
              <p:nvPr/>
            </p:nvSpPr>
            <p:spPr bwMode="auto">
              <a:xfrm flipV="1">
                <a:off x="3034" y="2200"/>
                <a:ext cx="0" cy="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grpSp>
        <p:grpSp>
          <p:nvGrpSpPr>
            <p:cNvPr id="23590" name="Group 37"/>
            <p:cNvGrpSpPr>
              <a:grpSpLocks/>
            </p:cNvGrpSpPr>
            <p:nvPr/>
          </p:nvGrpSpPr>
          <p:grpSpPr bwMode="auto">
            <a:xfrm>
              <a:off x="2785" y="2673"/>
              <a:ext cx="1434" cy="89"/>
              <a:chOff x="1600" y="2200"/>
              <a:chExt cx="1434" cy="89"/>
            </a:xfrm>
          </p:grpSpPr>
          <p:sp>
            <p:nvSpPr>
              <p:cNvPr id="23591" name="Line 38"/>
              <p:cNvSpPr>
                <a:spLocks noChangeShapeType="1"/>
              </p:cNvSpPr>
              <p:nvPr/>
            </p:nvSpPr>
            <p:spPr bwMode="auto">
              <a:xfrm>
                <a:off x="1600" y="2200"/>
                <a:ext cx="0" cy="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92" name="Line 39"/>
              <p:cNvSpPr>
                <a:spLocks noChangeShapeType="1"/>
              </p:cNvSpPr>
              <p:nvPr/>
            </p:nvSpPr>
            <p:spPr bwMode="auto">
              <a:xfrm>
                <a:off x="1600" y="2289"/>
                <a:ext cx="143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93" name="Line 40"/>
              <p:cNvSpPr>
                <a:spLocks noChangeShapeType="1"/>
              </p:cNvSpPr>
              <p:nvPr/>
            </p:nvSpPr>
            <p:spPr bwMode="auto">
              <a:xfrm flipV="1">
                <a:off x="3034" y="2200"/>
                <a:ext cx="0" cy="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grpSp>
      </p:grpSp>
      <p:grpSp>
        <p:nvGrpSpPr>
          <p:cNvPr id="17449" name="Group 41"/>
          <p:cNvGrpSpPr>
            <a:grpSpLocks/>
          </p:cNvGrpSpPr>
          <p:nvPr/>
        </p:nvGrpSpPr>
        <p:grpSpPr bwMode="auto">
          <a:xfrm>
            <a:off x="1120708" y="3341752"/>
            <a:ext cx="7725834" cy="954088"/>
            <a:chOff x="689" y="3303"/>
            <a:chExt cx="3650" cy="601"/>
          </a:xfrm>
        </p:grpSpPr>
        <p:grpSp>
          <p:nvGrpSpPr>
            <p:cNvPr id="23566" name="Group 42"/>
            <p:cNvGrpSpPr>
              <a:grpSpLocks/>
            </p:cNvGrpSpPr>
            <p:nvPr/>
          </p:nvGrpSpPr>
          <p:grpSpPr bwMode="auto">
            <a:xfrm>
              <a:off x="689" y="3303"/>
              <a:ext cx="3650" cy="523"/>
              <a:chOff x="526" y="2025"/>
              <a:chExt cx="3650" cy="523"/>
            </a:xfrm>
          </p:grpSpPr>
          <p:sp>
            <p:nvSpPr>
              <p:cNvPr id="23583" name="Text Box 43"/>
              <p:cNvSpPr txBox="1">
                <a:spLocks noChangeArrowheads="1"/>
              </p:cNvSpPr>
              <p:nvPr/>
            </p:nvSpPr>
            <p:spPr bwMode="auto">
              <a:xfrm>
                <a:off x="526" y="2025"/>
                <a:ext cx="814" cy="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dirty="0">
                    <a:solidFill>
                      <a:srgbClr val="010000"/>
                    </a:solidFill>
                    <a:latin typeface="微软雅黑" panose="020B0503020204020204" pitchFamily="34" charset="-122"/>
                    <a:ea typeface="微软雅黑" panose="020B0503020204020204" pitchFamily="34" charset="-122"/>
                  </a:rPr>
                  <a:t>取</a:t>
                </a:r>
                <a:r>
                  <a:rPr kumimoji="1" lang="en-US" altLang="zh-CN" dirty="0">
                    <a:solidFill>
                      <a:srgbClr val="010000"/>
                    </a:solidFill>
                    <a:latin typeface="微软雅黑" panose="020B0503020204020204" pitchFamily="34" charset="-122"/>
                    <a:ea typeface="微软雅黑" panose="020B0503020204020204" pitchFamily="34" charset="-122"/>
                  </a:rPr>
                  <a:t>d2=3</a:t>
                </a:r>
              </a:p>
              <a:p>
                <a:pPr eaLnBrk="1" hangingPunct="1"/>
                <a:r>
                  <a:rPr kumimoji="1" lang="zh-CN" altLang="en-US" dirty="0">
                    <a:solidFill>
                      <a:srgbClr val="010000"/>
                    </a:solidFill>
                    <a:latin typeface="微软雅黑" panose="020B0503020204020204" pitchFamily="34" charset="-122"/>
                    <a:ea typeface="微软雅黑" panose="020B0503020204020204" pitchFamily="34" charset="-122"/>
                  </a:rPr>
                  <a:t>二趟分组：</a:t>
                </a:r>
              </a:p>
            </p:txBody>
          </p:sp>
          <p:sp>
            <p:nvSpPr>
              <p:cNvPr id="23584" name="Text Box 44"/>
              <p:cNvSpPr txBox="1">
                <a:spLocks noChangeArrowheads="1"/>
              </p:cNvSpPr>
              <p:nvPr/>
            </p:nvSpPr>
            <p:spPr bwMode="auto">
              <a:xfrm>
                <a:off x="1265" y="2066"/>
                <a:ext cx="2911"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zh-CN" sz="2667" b="1" dirty="0">
                    <a:solidFill>
                      <a:srgbClr val="FF3300"/>
                    </a:solidFill>
                    <a:latin typeface="Times New Roman" pitchFamily="18" charset="0"/>
                  </a:rPr>
                  <a:t>13</a:t>
                </a:r>
                <a:r>
                  <a:rPr kumimoji="1" lang="zh-CN" altLang="zh-CN" sz="2667" b="1" dirty="0">
                    <a:solidFill>
                      <a:srgbClr val="010000"/>
                    </a:solidFill>
                    <a:latin typeface="Times New Roman" pitchFamily="18" charset="0"/>
                  </a:rPr>
                  <a:t>   </a:t>
                </a:r>
                <a:r>
                  <a:rPr kumimoji="1" lang="zh-CN" altLang="zh-CN" sz="2667" b="1" dirty="0">
                    <a:solidFill>
                      <a:srgbClr val="0066FF"/>
                    </a:solidFill>
                    <a:latin typeface="Times New Roman" pitchFamily="18" charset="0"/>
                  </a:rPr>
                  <a:t>27</a:t>
                </a:r>
                <a:r>
                  <a:rPr kumimoji="1" lang="zh-CN" altLang="zh-CN" sz="2667" b="1" dirty="0">
                    <a:solidFill>
                      <a:srgbClr val="010000"/>
                    </a:solidFill>
                    <a:latin typeface="Times New Roman" pitchFamily="18" charset="0"/>
                  </a:rPr>
                  <a:t>   </a:t>
                </a:r>
                <a:r>
                  <a:rPr kumimoji="1" lang="zh-CN" altLang="zh-CN" sz="2667" b="1" dirty="0">
                    <a:solidFill>
                      <a:srgbClr val="92D050"/>
                    </a:solidFill>
                    <a:latin typeface="Times New Roman" pitchFamily="18" charset="0"/>
                  </a:rPr>
                  <a:t>48</a:t>
                </a:r>
                <a:r>
                  <a:rPr kumimoji="1" lang="zh-CN" altLang="zh-CN" sz="2667" b="1" dirty="0">
                    <a:solidFill>
                      <a:srgbClr val="010000"/>
                    </a:solidFill>
                    <a:latin typeface="Times New Roman" pitchFamily="18" charset="0"/>
                  </a:rPr>
                  <a:t>   </a:t>
                </a:r>
                <a:r>
                  <a:rPr kumimoji="1" lang="zh-CN" altLang="zh-CN" sz="2667" b="1" dirty="0">
                    <a:solidFill>
                      <a:srgbClr val="FF3300"/>
                    </a:solidFill>
                    <a:latin typeface="Times New Roman" pitchFamily="18" charset="0"/>
                  </a:rPr>
                  <a:t>55</a:t>
                </a:r>
                <a:r>
                  <a:rPr kumimoji="1" lang="zh-CN" altLang="zh-CN" sz="2667" b="1" dirty="0">
                    <a:solidFill>
                      <a:srgbClr val="010000"/>
                    </a:solidFill>
                    <a:latin typeface="Times New Roman" pitchFamily="18" charset="0"/>
                  </a:rPr>
                  <a:t>   </a:t>
                </a:r>
                <a:r>
                  <a:rPr kumimoji="1" lang="zh-CN" altLang="zh-CN" sz="2667" b="1" dirty="0">
                    <a:solidFill>
                      <a:srgbClr val="0066FF"/>
                    </a:solidFill>
                    <a:latin typeface="Times New Roman" pitchFamily="18" charset="0"/>
                  </a:rPr>
                  <a:t>4</a:t>
                </a:r>
                <a:r>
                  <a:rPr kumimoji="1" lang="zh-CN" altLang="zh-CN" sz="2667" b="1" dirty="0">
                    <a:solidFill>
                      <a:srgbClr val="FF9900"/>
                    </a:solidFill>
                    <a:latin typeface="Times New Roman" pitchFamily="18" charset="0"/>
                  </a:rPr>
                  <a:t> </a:t>
                </a:r>
                <a:r>
                  <a:rPr kumimoji="1" lang="zh-CN" altLang="zh-CN" sz="2667" b="1" dirty="0">
                    <a:solidFill>
                      <a:srgbClr val="010000"/>
                    </a:solidFill>
                    <a:latin typeface="Times New Roman" pitchFamily="18" charset="0"/>
                  </a:rPr>
                  <a:t>    </a:t>
                </a:r>
                <a:r>
                  <a:rPr kumimoji="1" lang="zh-CN" altLang="zh-CN" sz="2667" b="1" dirty="0">
                    <a:solidFill>
                      <a:srgbClr val="92D050"/>
                    </a:solidFill>
                    <a:latin typeface="Times New Roman" pitchFamily="18" charset="0"/>
                  </a:rPr>
                  <a:t>49</a:t>
                </a:r>
                <a:r>
                  <a:rPr kumimoji="1" lang="zh-CN" altLang="zh-CN" sz="2667" b="1" dirty="0">
                    <a:solidFill>
                      <a:srgbClr val="010000"/>
                    </a:solidFill>
                    <a:latin typeface="Times New Roman" pitchFamily="18" charset="0"/>
                  </a:rPr>
                  <a:t>   </a:t>
                </a:r>
                <a:r>
                  <a:rPr kumimoji="1" lang="zh-CN" altLang="zh-CN" sz="2667" b="1" dirty="0">
                    <a:solidFill>
                      <a:srgbClr val="FF3300"/>
                    </a:solidFill>
                    <a:latin typeface="Times New Roman" pitchFamily="18" charset="0"/>
                  </a:rPr>
                  <a:t>38</a:t>
                </a:r>
                <a:r>
                  <a:rPr kumimoji="1" lang="zh-CN" altLang="zh-CN" sz="2667" b="1" dirty="0">
                    <a:solidFill>
                      <a:srgbClr val="010000"/>
                    </a:solidFill>
                    <a:latin typeface="Times New Roman" pitchFamily="18" charset="0"/>
                  </a:rPr>
                  <a:t>    </a:t>
                </a:r>
                <a:r>
                  <a:rPr kumimoji="1" lang="zh-CN" altLang="zh-CN" sz="2667" b="1" dirty="0">
                    <a:solidFill>
                      <a:srgbClr val="0066FF"/>
                    </a:solidFill>
                    <a:latin typeface="Times New Roman" pitchFamily="18" charset="0"/>
                  </a:rPr>
                  <a:t>65</a:t>
                </a:r>
                <a:r>
                  <a:rPr kumimoji="1" lang="zh-CN" altLang="zh-CN" sz="2667" b="1" dirty="0">
                    <a:solidFill>
                      <a:srgbClr val="010000"/>
                    </a:solidFill>
                    <a:latin typeface="Times New Roman" pitchFamily="18" charset="0"/>
                  </a:rPr>
                  <a:t>    </a:t>
                </a:r>
                <a:r>
                  <a:rPr kumimoji="1" lang="zh-CN" altLang="zh-CN" sz="2667" b="1" dirty="0">
                    <a:solidFill>
                      <a:srgbClr val="92D050"/>
                    </a:solidFill>
                    <a:latin typeface="Times New Roman" pitchFamily="18" charset="0"/>
                  </a:rPr>
                  <a:t>97</a:t>
                </a:r>
                <a:r>
                  <a:rPr kumimoji="1" lang="zh-CN" altLang="zh-CN" sz="2667" b="1" dirty="0">
                    <a:solidFill>
                      <a:srgbClr val="010000"/>
                    </a:solidFill>
                    <a:latin typeface="Times New Roman" pitchFamily="18" charset="0"/>
                  </a:rPr>
                  <a:t>    </a:t>
                </a:r>
                <a:r>
                  <a:rPr kumimoji="1" lang="zh-CN" altLang="zh-CN" sz="2667" b="1" dirty="0">
                    <a:solidFill>
                      <a:srgbClr val="FF3300"/>
                    </a:solidFill>
                    <a:latin typeface="Times New Roman" pitchFamily="18" charset="0"/>
                  </a:rPr>
                  <a:t>76</a:t>
                </a:r>
                <a:endParaRPr kumimoji="1" lang="en-US" altLang="zh-CN" sz="2667" b="1" dirty="0">
                  <a:solidFill>
                    <a:srgbClr val="FF9900"/>
                  </a:solidFill>
                  <a:latin typeface="Times New Roman" pitchFamily="18" charset="0"/>
                </a:endParaRPr>
              </a:p>
            </p:txBody>
          </p:sp>
        </p:grpSp>
        <p:grpSp>
          <p:nvGrpSpPr>
            <p:cNvPr id="23567" name="Group 45"/>
            <p:cNvGrpSpPr>
              <a:grpSpLocks/>
            </p:cNvGrpSpPr>
            <p:nvPr/>
          </p:nvGrpSpPr>
          <p:grpSpPr bwMode="auto">
            <a:xfrm>
              <a:off x="1567" y="3551"/>
              <a:ext cx="2656" cy="104"/>
              <a:chOff x="1567" y="3551"/>
              <a:chExt cx="2656" cy="104"/>
            </a:xfrm>
          </p:grpSpPr>
          <p:sp>
            <p:nvSpPr>
              <p:cNvPr id="23578" name="Line 46"/>
              <p:cNvSpPr>
                <a:spLocks noChangeShapeType="1"/>
              </p:cNvSpPr>
              <p:nvPr/>
            </p:nvSpPr>
            <p:spPr bwMode="auto">
              <a:xfrm>
                <a:off x="1567" y="3555"/>
                <a:ext cx="0" cy="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79" name="Line 47"/>
              <p:cNvSpPr>
                <a:spLocks noChangeShapeType="1"/>
              </p:cNvSpPr>
              <p:nvPr/>
            </p:nvSpPr>
            <p:spPr bwMode="auto">
              <a:xfrm>
                <a:off x="1567" y="3655"/>
                <a:ext cx="26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80" name="Line 48"/>
              <p:cNvSpPr>
                <a:spLocks noChangeShapeType="1"/>
              </p:cNvSpPr>
              <p:nvPr/>
            </p:nvSpPr>
            <p:spPr bwMode="auto">
              <a:xfrm>
                <a:off x="2408" y="3551"/>
                <a:ext cx="0" cy="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81" name="Line 49"/>
              <p:cNvSpPr>
                <a:spLocks noChangeShapeType="1"/>
              </p:cNvSpPr>
              <p:nvPr/>
            </p:nvSpPr>
            <p:spPr bwMode="auto">
              <a:xfrm>
                <a:off x="3241" y="3551"/>
                <a:ext cx="0" cy="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82" name="Line 50"/>
              <p:cNvSpPr>
                <a:spLocks noChangeShapeType="1"/>
              </p:cNvSpPr>
              <p:nvPr/>
            </p:nvSpPr>
            <p:spPr bwMode="auto">
              <a:xfrm>
                <a:off x="4208" y="3551"/>
                <a:ext cx="0" cy="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grpSp>
        <p:grpSp>
          <p:nvGrpSpPr>
            <p:cNvPr id="23568" name="Group 51"/>
            <p:cNvGrpSpPr>
              <a:grpSpLocks/>
            </p:cNvGrpSpPr>
            <p:nvPr/>
          </p:nvGrpSpPr>
          <p:grpSpPr bwMode="auto">
            <a:xfrm>
              <a:off x="1808" y="3670"/>
              <a:ext cx="1741" cy="104"/>
              <a:chOff x="1808" y="3670"/>
              <a:chExt cx="1741" cy="104"/>
            </a:xfrm>
          </p:grpSpPr>
          <p:sp>
            <p:nvSpPr>
              <p:cNvPr id="23574" name="Line 52"/>
              <p:cNvSpPr>
                <a:spLocks noChangeShapeType="1"/>
              </p:cNvSpPr>
              <p:nvPr/>
            </p:nvSpPr>
            <p:spPr bwMode="auto">
              <a:xfrm>
                <a:off x="1808" y="3674"/>
                <a:ext cx="0" cy="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75" name="Line 53"/>
              <p:cNvSpPr>
                <a:spLocks noChangeShapeType="1"/>
              </p:cNvSpPr>
              <p:nvPr/>
            </p:nvSpPr>
            <p:spPr bwMode="auto">
              <a:xfrm>
                <a:off x="1808" y="3774"/>
                <a:ext cx="172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76" name="Line 54"/>
              <p:cNvSpPr>
                <a:spLocks noChangeShapeType="1"/>
              </p:cNvSpPr>
              <p:nvPr/>
            </p:nvSpPr>
            <p:spPr bwMode="auto">
              <a:xfrm>
                <a:off x="2649" y="3670"/>
                <a:ext cx="0" cy="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77" name="Line 55"/>
              <p:cNvSpPr>
                <a:spLocks noChangeShapeType="1"/>
              </p:cNvSpPr>
              <p:nvPr/>
            </p:nvSpPr>
            <p:spPr bwMode="auto">
              <a:xfrm>
                <a:off x="3549" y="3670"/>
                <a:ext cx="0" cy="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grpSp>
        <p:grpSp>
          <p:nvGrpSpPr>
            <p:cNvPr id="23569" name="Group 56"/>
            <p:cNvGrpSpPr>
              <a:grpSpLocks/>
            </p:cNvGrpSpPr>
            <p:nvPr/>
          </p:nvGrpSpPr>
          <p:grpSpPr bwMode="auto">
            <a:xfrm>
              <a:off x="2149" y="3800"/>
              <a:ext cx="1741" cy="104"/>
              <a:chOff x="1808" y="3670"/>
              <a:chExt cx="1741" cy="104"/>
            </a:xfrm>
          </p:grpSpPr>
          <p:sp>
            <p:nvSpPr>
              <p:cNvPr id="23570" name="Line 57"/>
              <p:cNvSpPr>
                <a:spLocks noChangeShapeType="1"/>
              </p:cNvSpPr>
              <p:nvPr/>
            </p:nvSpPr>
            <p:spPr bwMode="auto">
              <a:xfrm>
                <a:off x="1808" y="3674"/>
                <a:ext cx="0" cy="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71" name="Line 58"/>
              <p:cNvSpPr>
                <a:spLocks noChangeShapeType="1"/>
              </p:cNvSpPr>
              <p:nvPr/>
            </p:nvSpPr>
            <p:spPr bwMode="auto">
              <a:xfrm>
                <a:off x="1808" y="3774"/>
                <a:ext cx="172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72" name="Line 59"/>
              <p:cNvSpPr>
                <a:spLocks noChangeShapeType="1"/>
              </p:cNvSpPr>
              <p:nvPr/>
            </p:nvSpPr>
            <p:spPr bwMode="auto">
              <a:xfrm>
                <a:off x="2649" y="3670"/>
                <a:ext cx="0" cy="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sp>
            <p:nvSpPr>
              <p:cNvPr id="23573" name="Line 60"/>
              <p:cNvSpPr>
                <a:spLocks noChangeShapeType="1"/>
              </p:cNvSpPr>
              <p:nvPr/>
            </p:nvSpPr>
            <p:spPr bwMode="auto">
              <a:xfrm>
                <a:off x="3549" y="3670"/>
                <a:ext cx="0" cy="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solidFill>
                    <a:srgbClr val="010000"/>
                  </a:solidFill>
                </a:endParaRPr>
              </a:p>
            </p:txBody>
          </p:sp>
        </p:grpSp>
      </p:grpSp>
      <p:sp>
        <p:nvSpPr>
          <p:cNvPr id="17469" name="Rectangle 61"/>
          <p:cNvSpPr>
            <a:spLocks noRot="1" noChangeArrowheads="1"/>
          </p:cNvSpPr>
          <p:nvPr/>
        </p:nvSpPr>
        <p:spPr bwMode="auto">
          <a:xfrm>
            <a:off x="9936427" y="2906178"/>
            <a:ext cx="1486032" cy="43497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000"/>
              </a:buClr>
              <a:buSzPct val="80000"/>
            </a:pPr>
            <a:r>
              <a:rPr lang="zh-CN" altLang="en-US" b="1" dirty="0">
                <a:solidFill>
                  <a:srgbClr val="0070C0"/>
                </a:solidFill>
                <a:latin typeface="微软雅黑" panose="020B0503020204020204" pitchFamily="34" charset="-122"/>
                <a:ea typeface="微软雅黑" panose="020B0503020204020204" pitchFamily="34" charset="-122"/>
              </a:rPr>
              <a:t>算法描述</a:t>
            </a:r>
          </a:p>
        </p:txBody>
      </p:sp>
      <p:graphicFrame>
        <p:nvGraphicFramePr>
          <p:cNvPr id="17470" name="Object 62">
            <a:hlinkClick r:id="" action="ppaction://ole?verb=0"/>
          </p:cNvPr>
          <p:cNvGraphicFramePr>
            <a:graphicFrameLocks noChangeAspect="1"/>
          </p:cNvGraphicFramePr>
          <p:nvPr>
            <p:extLst/>
          </p:nvPr>
        </p:nvGraphicFramePr>
        <p:xfrm>
          <a:off x="10265833" y="3596217"/>
          <a:ext cx="948267" cy="567267"/>
        </p:xfrm>
        <a:graphic>
          <a:graphicData uri="http://schemas.openxmlformats.org/presentationml/2006/ole">
            <mc:AlternateContent xmlns:mc="http://schemas.openxmlformats.org/markup-compatibility/2006">
              <mc:Choice xmlns:v="urn:schemas-microsoft-com:vml" Requires="v">
                <p:oleObj spid="_x0000_s59465" name="包装程序外壳对象" showAsIcon="1" r:id="rId5" imgW="554760" imgH="437400" progId="Package">
                  <p:embed/>
                </p:oleObj>
              </mc:Choice>
              <mc:Fallback>
                <p:oleObj name="包装程序外壳对象" showAsIcon="1" r:id="rId5" imgW="554760" imgH="437400" progId="Package">
                  <p:embed/>
                  <p:pic>
                    <p:nvPicPr>
                      <p:cNvPr id="0" name=""/>
                      <p:cNvPicPr>
                        <a:picLocks noChangeAspect="1" noChangeArrowheads="1"/>
                      </p:cNvPicPr>
                      <p:nvPr/>
                    </p:nvPicPr>
                    <p:blipFill>
                      <a:blip r:embed="rId6"/>
                      <a:srcRect/>
                      <a:stretch>
                        <a:fillRect/>
                      </a:stretch>
                    </p:blipFill>
                    <p:spPr bwMode="auto">
                      <a:xfrm>
                        <a:off x="10265833" y="3596217"/>
                        <a:ext cx="948267" cy="567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74472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7416"/>
                                        </p:tgtEl>
                                        <p:attrNameLst>
                                          <p:attrName>style.visibility</p:attrName>
                                        </p:attrNameLst>
                                      </p:cBhvr>
                                      <p:to>
                                        <p:strVal val="visible"/>
                                      </p:to>
                                    </p:set>
                                    <p:anim calcmode="lin" valueType="num">
                                      <p:cBhvr>
                                        <p:cTn id="7" dur="500" fill="hold"/>
                                        <p:tgtEl>
                                          <p:spTgt spid="17416"/>
                                        </p:tgtEl>
                                        <p:attrNameLst>
                                          <p:attrName>ppt_w</p:attrName>
                                        </p:attrNameLst>
                                      </p:cBhvr>
                                      <p:tavLst>
                                        <p:tav tm="0">
                                          <p:val>
                                            <p:fltVal val="0"/>
                                          </p:val>
                                        </p:tav>
                                        <p:tav tm="100000">
                                          <p:val>
                                            <p:strVal val="#ppt_w"/>
                                          </p:val>
                                        </p:tav>
                                      </p:tavLst>
                                    </p:anim>
                                    <p:anim calcmode="lin" valueType="num">
                                      <p:cBhvr>
                                        <p:cTn id="8" dur="500" fill="hold"/>
                                        <p:tgtEl>
                                          <p:spTgt spid="17416"/>
                                        </p:tgtEl>
                                        <p:attrNameLst>
                                          <p:attrName>ppt_h</p:attrName>
                                        </p:attrNameLst>
                                      </p:cBhvr>
                                      <p:tavLst>
                                        <p:tav tm="0">
                                          <p:val>
                                            <p:fltVal val="0"/>
                                          </p:val>
                                        </p:tav>
                                        <p:tav tm="100000">
                                          <p:val>
                                            <p:strVal val="#ppt_h"/>
                                          </p:val>
                                        </p:tav>
                                      </p:tavLst>
                                    </p:anim>
                                    <p:animEffect transition="in" filter="fade">
                                      <p:cBhvr>
                                        <p:cTn id="9" dur="500"/>
                                        <p:tgtEl>
                                          <p:spTgt spid="1741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17425"/>
                                        </p:tgtEl>
                                        <p:attrNameLst>
                                          <p:attrName>style.visibility</p:attrName>
                                        </p:attrNameLst>
                                      </p:cBhvr>
                                      <p:to>
                                        <p:strVal val="visible"/>
                                      </p:to>
                                    </p:set>
                                    <p:anim calcmode="lin" valueType="num">
                                      <p:cBhvr additive="base">
                                        <p:cTn id="14" dur="500" fill="hold"/>
                                        <p:tgtEl>
                                          <p:spTgt spid="17425"/>
                                        </p:tgtEl>
                                        <p:attrNameLst>
                                          <p:attrName>ppt_x</p:attrName>
                                        </p:attrNameLst>
                                      </p:cBhvr>
                                      <p:tavLst>
                                        <p:tav tm="0">
                                          <p:val>
                                            <p:strVal val="0-#ppt_w/2"/>
                                          </p:val>
                                        </p:tav>
                                        <p:tav tm="100000">
                                          <p:val>
                                            <p:strVal val="#ppt_x"/>
                                          </p:val>
                                        </p:tav>
                                      </p:tavLst>
                                    </p:anim>
                                    <p:anim calcmode="lin" valueType="num">
                                      <p:cBhvr additive="base">
                                        <p:cTn id="15" dur="500" fill="hold"/>
                                        <p:tgtEl>
                                          <p:spTgt spid="1742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3" name="WHOOSH.WAV"/>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nodeType="clickEffect">
                                  <p:stCondLst>
                                    <p:cond delay="0"/>
                                  </p:stCondLst>
                                  <p:childTnLst>
                                    <p:set>
                                      <p:cBhvr>
                                        <p:cTn id="19" dur="1" fill="hold">
                                          <p:stCondLst>
                                            <p:cond delay="0"/>
                                          </p:stCondLst>
                                        </p:cTn>
                                        <p:tgtEl>
                                          <p:spTgt spid="17419"/>
                                        </p:tgtEl>
                                        <p:attrNameLst>
                                          <p:attrName>style.visibility</p:attrName>
                                        </p:attrNameLst>
                                      </p:cBhvr>
                                      <p:to>
                                        <p:strVal val="visible"/>
                                      </p:to>
                                    </p:set>
                                    <p:anim calcmode="lin" valueType="num">
                                      <p:cBhvr additive="base">
                                        <p:cTn id="20" dur="500" fill="hold"/>
                                        <p:tgtEl>
                                          <p:spTgt spid="17419"/>
                                        </p:tgtEl>
                                        <p:attrNameLst>
                                          <p:attrName>ppt_x</p:attrName>
                                        </p:attrNameLst>
                                      </p:cBhvr>
                                      <p:tavLst>
                                        <p:tav tm="0">
                                          <p:val>
                                            <p:strVal val="0-#ppt_w/2"/>
                                          </p:val>
                                        </p:tav>
                                        <p:tav tm="100000">
                                          <p:val>
                                            <p:strVal val="#ppt_x"/>
                                          </p:val>
                                        </p:tav>
                                      </p:tavLst>
                                    </p:anim>
                                    <p:anim calcmode="lin" valueType="num">
                                      <p:cBhvr additive="base">
                                        <p:cTn id="21" dur="500" fill="hold"/>
                                        <p:tgtEl>
                                          <p:spTgt spid="1741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8"/>
                                            </p:cond>
                                          </p:stCondLst>
                                          <p:endCondLst>
                                            <p:cond evt="onStopAudio" delay="0">
                                              <p:tgtEl>
                                                <p:sldTgt/>
                                              </p:tgtEl>
                                            </p:cond>
                                          </p:endCondLst>
                                        </p:cTn>
                                        <p:tgtEl>
                                          <p:sndTgt r:embed="rId3" name="WHOOSH.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nodeType="clickEffect">
                                  <p:stCondLst>
                                    <p:cond delay="0"/>
                                  </p:stCondLst>
                                  <p:childTnLst>
                                    <p:set>
                                      <p:cBhvr>
                                        <p:cTn id="25" dur="1" fill="hold">
                                          <p:stCondLst>
                                            <p:cond delay="0"/>
                                          </p:stCondLst>
                                        </p:cTn>
                                        <p:tgtEl>
                                          <p:spTgt spid="17449"/>
                                        </p:tgtEl>
                                        <p:attrNameLst>
                                          <p:attrName>style.visibility</p:attrName>
                                        </p:attrNameLst>
                                      </p:cBhvr>
                                      <p:to>
                                        <p:strVal val="visible"/>
                                      </p:to>
                                    </p:set>
                                    <p:anim calcmode="lin" valueType="num">
                                      <p:cBhvr additive="base">
                                        <p:cTn id="26" dur="500" fill="hold"/>
                                        <p:tgtEl>
                                          <p:spTgt spid="17449"/>
                                        </p:tgtEl>
                                        <p:attrNameLst>
                                          <p:attrName>ppt_x</p:attrName>
                                        </p:attrNameLst>
                                      </p:cBhvr>
                                      <p:tavLst>
                                        <p:tav tm="0">
                                          <p:val>
                                            <p:strVal val="0-#ppt_w/2"/>
                                          </p:val>
                                        </p:tav>
                                        <p:tav tm="100000">
                                          <p:val>
                                            <p:strVal val="#ppt_x"/>
                                          </p:val>
                                        </p:tav>
                                      </p:tavLst>
                                    </p:anim>
                                    <p:anim calcmode="lin" valueType="num">
                                      <p:cBhvr additive="base">
                                        <p:cTn id="27" dur="500" fill="hold"/>
                                        <p:tgtEl>
                                          <p:spTgt spid="1744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4"/>
                                            </p:cond>
                                          </p:stCondLst>
                                          <p:endCondLst>
                                            <p:cond evt="onStopAudio" delay="0">
                                              <p:tgtEl>
                                                <p:sldTgt/>
                                              </p:tgtEl>
                                            </p:cond>
                                          </p:endCondLst>
                                        </p:cTn>
                                        <p:tgtEl>
                                          <p:sndTgt r:embed="rId3" name="WHOOSH.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17422"/>
                                        </p:tgtEl>
                                        <p:attrNameLst>
                                          <p:attrName>style.visibility</p:attrName>
                                        </p:attrNameLst>
                                      </p:cBhvr>
                                      <p:to>
                                        <p:strVal val="visible"/>
                                      </p:to>
                                    </p:set>
                                    <p:anim calcmode="lin" valueType="num">
                                      <p:cBhvr additive="base">
                                        <p:cTn id="32" dur="500" fill="hold"/>
                                        <p:tgtEl>
                                          <p:spTgt spid="17422"/>
                                        </p:tgtEl>
                                        <p:attrNameLst>
                                          <p:attrName>ppt_x</p:attrName>
                                        </p:attrNameLst>
                                      </p:cBhvr>
                                      <p:tavLst>
                                        <p:tav tm="0">
                                          <p:val>
                                            <p:strVal val="0-#ppt_w/2"/>
                                          </p:val>
                                        </p:tav>
                                        <p:tav tm="100000">
                                          <p:val>
                                            <p:strVal val="#ppt_x"/>
                                          </p:val>
                                        </p:tav>
                                      </p:tavLst>
                                    </p:anim>
                                    <p:anim calcmode="lin" valueType="num">
                                      <p:cBhvr additive="base">
                                        <p:cTn id="33" dur="500" fill="hold"/>
                                        <p:tgtEl>
                                          <p:spTgt spid="1742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0"/>
                                            </p:cond>
                                          </p:stCondLst>
                                          <p:endCondLst>
                                            <p:cond evt="onStopAudio" delay="0">
                                              <p:tgtEl>
                                                <p:sldTgt/>
                                              </p:tgtEl>
                                            </p:cond>
                                          </p:endCondLst>
                                        </p:cTn>
                                        <p:tgtEl>
                                          <p:sndTgt r:embed="rId3" name="WHOOSH.WAV"/>
                                        </p:tgtEl>
                                      </p:cMediaNode>
                                    </p:audio>
                                  </p:sub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nodeType="clickEffect">
                                  <p:stCondLst>
                                    <p:cond delay="0"/>
                                  </p:stCondLst>
                                  <p:childTnLst>
                                    <p:set>
                                      <p:cBhvr>
                                        <p:cTn id="37" dur="1" fill="hold">
                                          <p:stCondLst>
                                            <p:cond delay="0"/>
                                          </p:stCondLst>
                                        </p:cTn>
                                        <p:tgtEl>
                                          <p:spTgt spid="17410"/>
                                        </p:tgtEl>
                                        <p:attrNameLst>
                                          <p:attrName>style.visibility</p:attrName>
                                        </p:attrNameLst>
                                      </p:cBhvr>
                                      <p:to>
                                        <p:strVal val="visible"/>
                                      </p:to>
                                    </p:set>
                                    <p:anim calcmode="lin" valueType="num">
                                      <p:cBhvr additive="base">
                                        <p:cTn id="38" dur="500" fill="hold"/>
                                        <p:tgtEl>
                                          <p:spTgt spid="17410"/>
                                        </p:tgtEl>
                                        <p:attrNameLst>
                                          <p:attrName>ppt_x</p:attrName>
                                        </p:attrNameLst>
                                      </p:cBhvr>
                                      <p:tavLst>
                                        <p:tav tm="0">
                                          <p:val>
                                            <p:strVal val="0-#ppt_w/2"/>
                                          </p:val>
                                        </p:tav>
                                        <p:tav tm="100000">
                                          <p:val>
                                            <p:strVal val="#ppt_x"/>
                                          </p:val>
                                        </p:tav>
                                      </p:tavLst>
                                    </p:anim>
                                    <p:anim calcmode="lin" valueType="num">
                                      <p:cBhvr additive="base">
                                        <p:cTn id="39" dur="500" fill="hold"/>
                                        <p:tgtEl>
                                          <p:spTgt spid="174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6"/>
                                            </p:cond>
                                          </p:stCondLst>
                                          <p:endCondLst>
                                            <p:cond evt="onStopAudio" delay="0">
                                              <p:tgtEl>
                                                <p:sldTgt/>
                                              </p:tgtEl>
                                            </p:cond>
                                          </p:endCondLst>
                                        </p:cTn>
                                        <p:tgtEl>
                                          <p:sndTgt r:embed="rId3" name="WHOOSH.WAV"/>
                                        </p:tgtEl>
                                      </p:cMediaNode>
                                    </p:audio>
                                  </p:sub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17413"/>
                                        </p:tgtEl>
                                        <p:attrNameLst>
                                          <p:attrName>style.visibility</p:attrName>
                                        </p:attrNameLst>
                                      </p:cBhvr>
                                      <p:to>
                                        <p:strVal val="visible"/>
                                      </p:to>
                                    </p:set>
                                    <p:anim calcmode="lin" valueType="num">
                                      <p:cBhvr additive="base">
                                        <p:cTn id="44" dur="500" fill="hold"/>
                                        <p:tgtEl>
                                          <p:spTgt spid="17413"/>
                                        </p:tgtEl>
                                        <p:attrNameLst>
                                          <p:attrName>ppt_x</p:attrName>
                                        </p:attrNameLst>
                                      </p:cBhvr>
                                      <p:tavLst>
                                        <p:tav tm="0">
                                          <p:val>
                                            <p:strVal val="0-#ppt_w/2"/>
                                          </p:val>
                                        </p:tav>
                                        <p:tav tm="100000">
                                          <p:val>
                                            <p:strVal val="#ppt_x"/>
                                          </p:val>
                                        </p:tav>
                                      </p:tavLst>
                                    </p:anim>
                                    <p:anim calcmode="lin" valueType="num">
                                      <p:cBhvr additive="base">
                                        <p:cTn id="45" dur="500" fill="hold"/>
                                        <p:tgtEl>
                                          <p:spTgt spid="1741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2"/>
                                            </p:cond>
                                          </p:stCondLst>
                                          <p:endCondLst>
                                            <p:cond evt="onStopAudio" delay="0">
                                              <p:tgtEl>
                                                <p:sldTgt/>
                                              </p:tgtEl>
                                            </p:cond>
                                          </p:endCondLst>
                                        </p:cTn>
                                        <p:tgtEl>
                                          <p:sndTgt r:embed="rId3" name="WHOOSH.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1" fill="hold" grpId="0" nodeType="clickEffect">
                                  <p:stCondLst>
                                    <p:cond delay="0"/>
                                  </p:stCondLst>
                                  <p:childTnLst>
                                    <p:set>
                                      <p:cBhvr>
                                        <p:cTn id="49" dur="1" fill="hold">
                                          <p:stCondLst>
                                            <p:cond delay="0"/>
                                          </p:stCondLst>
                                        </p:cTn>
                                        <p:tgtEl>
                                          <p:spTgt spid="17469">
                                            <p:txEl>
                                              <p:pRg st="0" end="0"/>
                                            </p:txEl>
                                          </p:spTgt>
                                        </p:tgtEl>
                                        <p:attrNameLst>
                                          <p:attrName>style.visibility</p:attrName>
                                        </p:attrNameLst>
                                      </p:cBhvr>
                                      <p:to>
                                        <p:strVal val="visible"/>
                                      </p:to>
                                    </p:set>
                                    <p:anim calcmode="lin" valueType="num">
                                      <p:cBhvr additive="base">
                                        <p:cTn id="50" dur="500" fill="hold"/>
                                        <p:tgtEl>
                                          <p:spTgt spid="1746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7469">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8"/>
                                            </p:cond>
                                          </p:stCondLst>
                                          <p:endCondLst>
                                            <p:cond evt="onStopAudio" delay="0">
                                              <p:tgtEl>
                                                <p:sldTgt/>
                                              </p:tgtEl>
                                            </p:cond>
                                          </p:endCondLst>
                                        </p:cTn>
                                        <p:tgtEl>
                                          <p:sndTgt r:embed="rId4" name="type.wav"/>
                                        </p:tgtEl>
                                      </p:cMediaNode>
                                    </p:audio>
                                  </p:sub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nodeType="clickEffect">
                                  <p:stCondLst>
                                    <p:cond delay="0"/>
                                  </p:stCondLst>
                                  <p:childTnLst>
                                    <p:set>
                                      <p:cBhvr>
                                        <p:cTn id="55" dur="1" fill="hold">
                                          <p:stCondLst>
                                            <p:cond delay="0"/>
                                          </p:stCondLst>
                                        </p:cTn>
                                        <p:tgtEl>
                                          <p:spTgt spid="17470"/>
                                        </p:tgtEl>
                                        <p:attrNameLst>
                                          <p:attrName>style.visibility</p:attrName>
                                        </p:attrNameLst>
                                      </p:cBhvr>
                                      <p:to>
                                        <p:strVal val="visible"/>
                                      </p:to>
                                    </p:set>
                                    <p:anim calcmode="lin" valueType="num">
                                      <p:cBhvr additive="base">
                                        <p:cTn id="56" dur="500" fill="hold"/>
                                        <p:tgtEl>
                                          <p:spTgt spid="17470"/>
                                        </p:tgtEl>
                                        <p:attrNameLst>
                                          <p:attrName>ppt_x</p:attrName>
                                        </p:attrNameLst>
                                      </p:cBhvr>
                                      <p:tavLst>
                                        <p:tav tm="0">
                                          <p:val>
                                            <p:strVal val="#ppt_x"/>
                                          </p:val>
                                        </p:tav>
                                        <p:tav tm="100000">
                                          <p:val>
                                            <p:strVal val="#ppt_x"/>
                                          </p:val>
                                        </p:tav>
                                      </p:tavLst>
                                    </p:anim>
                                    <p:anim calcmode="lin" valueType="num">
                                      <p:cBhvr additive="base">
                                        <p:cTn id="57" dur="500" fill="hold"/>
                                        <p:tgtEl>
                                          <p:spTgt spid="1747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4"/>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69" grpId="0" build="p" autoUpdateAnimBg="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360" y="836712"/>
            <a:ext cx="4608512" cy="4992555"/>
          </a:xfrm>
          <a:ln>
            <a:solidFill>
              <a:schemeClr val="accent1"/>
            </a:solidFill>
          </a:ln>
        </p:spPr>
        <p:txBody>
          <a:bodyPr/>
          <a:lstStyle/>
          <a:p>
            <a:pPr marL="609585" indent="-609585">
              <a:buFont typeface="+mj-lt"/>
              <a:buAutoNum type="arabicPeriod"/>
            </a:pPr>
            <a:r>
              <a:rPr lang="en-US" altLang="zh-CN" sz="2400" b="0" dirty="0">
                <a:effectLst/>
              </a:rPr>
              <a:t>void </a:t>
            </a:r>
            <a:r>
              <a:rPr lang="en-US" altLang="zh-CN" sz="2400" b="0" dirty="0" err="1">
                <a:effectLst/>
              </a:rPr>
              <a:t>shellsort</a:t>
            </a:r>
            <a:r>
              <a:rPr lang="en-US" altLang="zh-CN" sz="2400" b="0" dirty="0">
                <a:effectLst/>
              </a:rPr>
              <a:t>(JD r[],</a:t>
            </a:r>
            <a:r>
              <a:rPr lang="en-US" altLang="zh-CN" sz="2400" b="0" dirty="0" err="1">
                <a:effectLst/>
              </a:rPr>
              <a:t>int</a:t>
            </a:r>
            <a:r>
              <a:rPr lang="en-US" altLang="zh-CN" sz="2400" b="0" dirty="0">
                <a:effectLst/>
              </a:rPr>
              <a:t> </a:t>
            </a:r>
            <a:r>
              <a:rPr lang="en-US" altLang="zh-CN" sz="2400" b="0" dirty="0" err="1">
                <a:effectLst/>
              </a:rPr>
              <a:t>n,int</a:t>
            </a:r>
            <a:r>
              <a:rPr lang="en-US" altLang="zh-CN" sz="2400" b="0" dirty="0">
                <a:effectLst/>
              </a:rPr>
              <a:t> d[]</a:t>
            </a:r>
            <a:r>
              <a:rPr lang="zh-CN" altLang="en-US" sz="2400" b="0" dirty="0">
                <a:effectLst/>
              </a:rPr>
              <a:t>，</a:t>
            </a:r>
            <a:r>
              <a:rPr lang="en-US" altLang="zh-CN" sz="2400" b="0" dirty="0" err="1">
                <a:effectLst/>
              </a:rPr>
              <a:t>int</a:t>
            </a:r>
            <a:r>
              <a:rPr lang="en-US" altLang="zh-CN" sz="2400" b="0" dirty="0">
                <a:effectLst/>
              </a:rPr>
              <a:t> T)</a:t>
            </a:r>
          </a:p>
          <a:p>
            <a:pPr marL="609585" indent="-609585">
              <a:buFont typeface="+mj-lt"/>
              <a:buAutoNum type="arabicPeriod"/>
            </a:pPr>
            <a:r>
              <a:rPr lang="en-US" altLang="zh-CN" sz="2400" b="0" dirty="0">
                <a:effectLst/>
              </a:rPr>
              <a:t>{  </a:t>
            </a:r>
            <a:r>
              <a:rPr lang="en-US" altLang="zh-CN" sz="2400" b="0" dirty="0" err="1">
                <a:effectLst/>
              </a:rPr>
              <a:t>int</a:t>
            </a:r>
            <a:r>
              <a:rPr lang="en-US" altLang="zh-CN" sz="2400" b="0" dirty="0">
                <a:effectLst/>
              </a:rPr>
              <a:t> </a:t>
            </a:r>
            <a:r>
              <a:rPr lang="en-US" altLang="zh-CN" sz="2400" b="0" dirty="0" err="1">
                <a:effectLst/>
              </a:rPr>
              <a:t>i,j,k</a:t>
            </a:r>
            <a:r>
              <a:rPr lang="en-US" altLang="zh-CN" sz="2400" b="0" dirty="0">
                <a:effectLst/>
              </a:rPr>
              <a:t>;</a:t>
            </a:r>
          </a:p>
          <a:p>
            <a:pPr marL="609585" indent="-609585">
              <a:buFont typeface="+mj-lt"/>
              <a:buAutoNum type="arabicPeriod"/>
            </a:pPr>
            <a:r>
              <a:rPr lang="en-US" altLang="zh-CN" sz="2400" b="0" dirty="0">
                <a:effectLst/>
              </a:rPr>
              <a:t>   JD x;</a:t>
            </a:r>
          </a:p>
          <a:p>
            <a:pPr marL="609585" indent="-609585">
              <a:buFont typeface="+mj-lt"/>
              <a:buAutoNum type="arabicPeriod"/>
            </a:pPr>
            <a:r>
              <a:rPr lang="en-US" altLang="zh-CN" sz="2400" b="0" dirty="0">
                <a:effectLst/>
              </a:rPr>
              <a:t>   k=0;</a:t>
            </a:r>
          </a:p>
          <a:p>
            <a:pPr marL="609585" indent="-609585">
              <a:buFont typeface="+mj-lt"/>
              <a:buAutoNum type="arabicPeriod"/>
            </a:pPr>
            <a:r>
              <a:rPr lang="en-US" altLang="zh-CN" sz="2400" b="0" dirty="0">
                <a:solidFill>
                  <a:srgbClr val="00B050"/>
                </a:solidFill>
                <a:effectLst/>
              </a:rPr>
              <a:t>   //</a:t>
            </a:r>
            <a:r>
              <a:rPr lang="zh-CN" altLang="en-US" sz="2400" b="0" dirty="0">
                <a:solidFill>
                  <a:srgbClr val="00B050"/>
                </a:solidFill>
                <a:effectLst/>
              </a:rPr>
              <a:t>循环每一趟进行分组，组内进行简单插入排序</a:t>
            </a:r>
            <a:endParaRPr lang="en-US" altLang="zh-CN" sz="2400" b="0" dirty="0">
              <a:effectLst/>
            </a:endParaRPr>
          </a:p>
          <a:p>
            <a:pPr marL="609585" indent="-609585">
              <a:buFont typeface="+mj-lt"/>
              <a:buAutoNum type="arabicPeriod"/>
            </a:pPr>
            <a:r>
              <a:rPr lang="en-US" altLang="zh-CN" sz="2400" b="0" dirty="0">
                <a:effectLst/>
              </a:rPr>
              <a:t>}</a:t>
            </a:r>
            <a:endParaRPr lang="zh-CN" altLang="en-US" sz="2400" b="0" dirty="0">
              <a:effectLst/>
            </a:endParaRPr>
          </a:p>
        </p:txBody>
      </p:sp>
      <p:sp>
        <p:nvSpPr>
          <p:cNvPr id="4" name="矩形 3"/>
          <p:cNvSpPr/>
          <p:nvPr/>
        </p:nvSpPr>
        <p:spPr>
          <a:xfrm>
            <a:off x="5135893" y="836713"/>
            <a:ext cx="6912768" cy="5262979"/>
          </a:xfrm>
          <a:prstGeom prst="rect">
            <a:avLst/>
          </a:prstGeom>
          <a:ln>
            <a:solidFill>
              <a:schemeClr val="accent1"/>
            </a:solidFill>
          </a:ln>
        </p:spPr>
        <p:txBody>
          <a:bodyPr wrap="square">
            <a:spAutoFit/>
          </a:bodyPr>
          <a:lstStyle/>
          <a:p>
            <a:pPr marL="609585" indent="-609585">
              <a:buFont typeface="+mj-lt"/>
              <a:buAutoNum type="arabicPeriod"/>
            </a:pPr>
            <a:r>
              <a:rPr lang="en-US" altLang="zh-CN" dirty="0">
                <a:solidFill>
                  <a:srgbClr val="010000"/>
                </a:solidFill>
              </a:rPr>
              <a:t> </a:t>
            </a:r>
            <a:r>
              <a:rPr lang="en-US" altLang="zh-CN" dirty="0">
                <a:solidFill>
                  <a:srgbClr val="0070C0"/>
                </a:solidFill>
              </a:rPr>
              <a:t>while</a:t>
            </a:r>
            <a:r>
              <a:rPr lang="en-US" altLang="zh-CN" dirty="0">
                <a:solidFill>
                  <a:srgbClr val="010000"/>
                </a:solidFill>
              </a:rPr>
              <a:t>(k&lt;T)</a:t>
            </a:r>
          </a:p>
          <a:p>
            <a:pPr marL="609585" indent="-609585">
              <a:buFont typeface="+mj-lt"/>
              <a:buAutoNum type="arabicPeriod"/>
            </a:pPr>
            <a:r>
              <a:rPr lang="en-US" altLang="zh-CN" dirty="0">
                <a:solidFill>
                  <a:srgbClr val="010000"/>
                </a:solidFill>
              </a:rPr>
              <a:t>   {  </a:t>
            </a:r>
            <a:r>
              <a:rPr lang="en-US" altLang="zh-CN" dirty="0">
                <a:solidFill>
                  <a:srgbClr val="0070C0"/>
                </a:solidFill>
              </a:rPr>
              <a:t>for</a:t>
            </a:r>
            <a:r>
              <a:rPr lang="en-US" altLang="zh-CN" dirty="0">
                <a:solidFill>
                  <a:srgbClr val="010000"/>
                </a:solidFill>
              </a:rPr>
              <a:t>(</a:t>
            </a:r>
            <a:r>
              <a:rPr lang="en-US" altLang="zh-CN" dirty="0" err="1">
                <a:solidFill>
                  <a:srgbClr val="010000"/>
                </a:solidFill>
              </a:rPr>
              <a:t>i</a:t>
            </a:r>
            <a:r>
              <a:rPr lang="en-US" altLang="zh-CN" dirty="0">
                <a:solidFill>
                  <a:srgbClr val="010000"/>
                </a:solidFill>
              </a:rPr>
              <a:t>=d[k]+1;i&lt;=</a:t>
            </a:r>
            <a:r>
              <a:rPr lang="en-US" altLang="zh-CN" dirty="0" err="1">
                <a:solidFill>
                  <a:srgbClr val="010000"/>
                </a:solidFill>
              </a:rPr>
              <a:t>n;i</a:t>
            </a:r>
            <a:r>
              <a:rPr lang="en-US" altLang="zh-CN" dirty="0">
                <a:solidFill>
                  <a:srgbClr val="010000"/>
                </a:solidFill>
              </a:rPr>
              <a:t>++)</a:t>
            </a:r>
          </a:p>
          <a:p>
            <a:pPr marL="609585" indent="-609585">
              <a:buFont typeface="+mj-lt"/>
              <a:buAutoNum type="arabicPeriod"/>
            </a:pPr>
            <a:r>
              <a:rPr lang="en-US" altLang="zh-CN" dirty="0">
                <a:solidFill>
                  <a:srgbClr val="00B050"/>
                </a:solidFill>
              </a:rPr>
              <a:t>      //</a:t>
            </a:r>
            <a:r>
              <a:rPr lang="en-US" altLang="zh-CN" dirty="0" err="1">
                <a:solidFill>
                  <a:srgbClr val="00B050"/>
                </a:solidFill>
              </a:rPr>
              <a:t>i</a:t>
            </a:r>
            <a:r>
              <a:rPr lang="zh-CN" altLang="en-US" dirty="0">
                <a:solidFill>
                  <a:srgbClr val="00B050"/>
                </a:solidFill>
              </a:rPr>
              <a:t>为未排序记录的位置</a:t>
            </a:r>
            <a:endParaRPr lang="en-US" altLang="zh-CN" dirty="0">
              <a:solidFill>
                <a:srgbClr val="00B050"/>
              </a:solidFill>
            </a:endParaRPr>
          </a:p>
          <a:p>
            <a:pPr marL="609585" indent="-609585">
              <a:buFont typeface="+mj-lt"/>
              <a:buAutoNum type="arabicPeriod"/>
            </a:pPr>
            <a:r>
              <a:rPr lang="en-US" altLang="zh-CN" dirty="0">
                <a:solidFill>
                  <a:srgbClr val="010000"/>
                </a:solidFill>
              </a:rPr>
              <a:t>      {  x=r[</a:t>
            </a:r>
            <a:r>
              <a:rPr lang="en-US" altLang="zh-CN" dirty="0" err="1">
                <a:solidFill>
                  <a:srgbClr val="010000"/>
                </a:solidFill>
              </a:rPr>
              <a:t>i</a:t>
            </a:r>
            <a:r>
              <a:rPr lang="en-US" altLang="zh-CN" dirty="0">
                <a:solidFill>
                  <a:srgbClr val="010000"/>
                </a:solidFill>
              </a:rPr>
              <a:t>];</a:t>
            </a:r>
          </a:p>
          <a:p>
            <a:pPr marL="609585" indent="-609585">
              <a:buFont typeface="+mj-lt"/>
              <a:buAutoNum type="arabicPeriod"/>
            </a:pPr>
            <a:r>
              <a:rPr lang="en-US" altLang="zh-CN" dirty="0">
                <a:solidFill>
                  <a:srgbClr val="010000"/>
                </a:solidFill>
              </a:rPr>
              <a:t>          j=</a:t>
            </a:r>
            <a:r>
              <a:rPr lang="en-US" altLang="zh-CN" dirty="0" err="1">
                <a:solidFill>
                  <a:srgbClr val="010000"/>
                </a:solidFill>
              </a:rPr>
              <a:t>i</a:t>
            </a:r>
            <a:r>
              <a:rPr lang="en-US" altLang="zh-CN" dirty="0">
                <a:solidFill>
                  <a:srgbClr val="010000"/>
                </a:solidFill>
              </a:rPr>
              <a:t>-d[k];</a:t>
            </a:r>
            <a:r>
              <a:rPr lang="en-US" altLang="zh-CN" dirty="0">
                <a:solidFill>
                  <a:srgbClr val="00B050"/>
                </a:solidFill>
              </a:rPr>
              <a:t>//j</a:t>
            </a:r>
            <a:r>
              <a:rPr lang="zh-CN" altLang="en-US" dirty="0">
                <a:solidFill>
                  <a:srgbClr val="00B050"/>
                </a:solidFill>
              </a:rPr>
              <a:t>为本组</a:t>
            </a:r>
            <a:r>
              <a:rPr lang="en-US" altLang="zh-CN" dirty="0" err="1">
                <a:solidFill>
                  <a:srgbClr val="00B050"/>
                </a:solidFill>
              </a:rPr>
              <a:t>i</a:t>
            </a:r>
            <a:r>
              <a:rPr lang="zh-CN" altLang="en-US" dirty="0">
                <a:solidFill>
                  <a:srgbClr val="00B050"/>
                </a:solidFill>
              </a:rPr>
              <a:t>前面的记录位置</a:t>
            </a:r>
            <a:endParaRPr lang="en-US" altLang="zh-CN" dirty="0">
              <a:solidFill>
                <a:srgbClr val="00B050"/>
              </a:solidFill>
            </a:endParaRPr>
          </a:p>
          <a:p>
            <a:pPr marL="609585" indent="-609585">
              <a:buFont typeface="+mj-lt"/>
              <a:buAutoNum type="arabicPeriod"/>
            </a:pPr>
            <a:r>
              <a:rPr lang="en-US" altLang="zh-CN" dirty="0">
                <a:solidFill>
                  <a:srgbClr val="010000"/>
                </a:solidFill>
              </a:rPr>
              <a:t>         </a:t>
            </a:r>
            <a:r>
              <a:rPr lang="en-US" altLang="zh-CN" dirty="0">
                <a:solidFill>
                  <a:srgbClr val="0070C0"/>
                </a:solidFill>
              </a:rPr>
              <a:t>while</a:t>
            </a:r>
            <a:r>
              <a:rPr lang="en-US" altLang="zh-CN" dirty="0">
                <a:solidFill>
                  <a:srgbClr val="010000"/>
                </a:solidFill>
              </a:rPr>
              <a:t>((j&gt;0)&amp;&amp;(</a:t>
            </a:r>
            <a:r>
              <a:rPr lang="en-US" altLang="zh-CN" dirty="0" err="1">
                <a:solidFill>
                  <a:srgbClr val="010000"/>
                </a:solidFill>
              </a:rPr>
              <a:t>x.key</a:t>
            </a:r>
            <a:r>
              <a:rPr lang="en-US" altLang="zh-CN" dirty="0">
                <a:solidFill>
                  <a:srgbClr val="010000"/>
                </a:solidFill>
              </a:rPr>
              <a:t>&lt;r[j].key))</a:t>
            </a:r>
          </a:p>
          <a:p>
            <a:pPr marL="609585" indent="-609585">
              <a:buFont typeface="+mj-lt"/>
              <a:buAutoNum type="arabicPeriod"/>
            </a:pPr>
            <a:r>
              <a:rPr lang="en-US" altLang="zh-CN" dirty="0">
                <a:solidFill>
                  <a:srgbClr val="00B050"/>
                </a:solidFill>
              </a:rPr>
              <a:t>        //</a:t>
            </a:r>
            <a:r>
              <a:rPr lang="zh-CN" altLang="en-US" dirty="0">
                <a:solidFill>
                  <a:srgbClr val="00B050"/>
                </a:solidFill>
              </a:rPr>
              <a:t>组内简单插入排序</a:t>
            </a:r>
            <a:endParaRPr lang="en-US" altLang="zh-CN" dirty="0">
              <a:solidFill>
                <a:srgbClr val="00B050"/>
              </a:solidFill>
            </a:endParaRPr>
          </a:p>
          <a:p>
            <a:pPr marL="609585" indent="-609585">
              <a:buFont typeface="+mj-lt"/>
              <a:buAutoNum type="arabicPeriod"/>
            </a:pPr>
            <a:r>
              <a:rPr lang="en-US" altLang="zh-CN" dirty="0">
                <a:solidFill>
                  <a:srgbClr val="010000"/>
                </a:solidFill>
              </a:rPr>
              <a:t>         {  r[</a:t>
            </a:r>
            <a:r>
              <a:rPr lang="en-US" altLang="zh-CN" dirty="0" err="1">
                <a:solidFill>
                  <a:srgbClr val="010000"/>
                </a:solidFill>
              </a:rPr>
              <a:t>j+d</a:t>
            </a:r>
            <a:r>
              <a:rPr lang="en-US" altLang="zh-CN" dirty="0">
                <a:solidFill>
                  <a:srgbClr val="010000"/>
                </a:solidFill>
              </a:rPr>
              <a:t>[k]]=r[j];</a:t>
            </a:r>
          </a:p>
          <a:p>
            <a:pPr marL="609585" indent="-609585">
              <a:buFont typeface="+mj-lt"/>
              <a:buAutoNum type="arabicPeriod"/>
            </a:pPr>
            <a:r>
              <a:rPr lang="en-US" altLang="zh-CN" dirty="0">
                <a:solidFill>
                  <a:srgbClr val="010000"/>
                </a:solidFill>
              </a:rPr>
              <a:t>            j=j-d[k];</a:t>
            </a:r>
          </a:p>
          <a:p>
            <a:pPr marL="609585" indent="-609585">
              <a:buFont typeface="+mj-lt"/>
              <a:buAutoNum type="arabicPeriod"/>
            </a:pPr>
            <a:r>
              <a:rPr lang="en-US" altLang="zh-CN" dirty="0">
                <a:solidFill>
                  <a:srgbClr val="010000"/>
                </a:solidFill>
              </a:rPr>
              <a:t>         }</a:t>
            </a:r>
          </a:p>
          <a:p>
            <a:pPr marL="609585" indent="-609585">
              <a:buFont typeface="+mj-lt"/>
              <a:buAutoNum type="arabicPeriod"/>
            </a:pPr>
            <a:r>
              <a:rPr lang="en-US" altLang="zh-CN" dirty="0">
                <a:solidFill>
                  <a:srgbClr val="010000"/>
                </a:solidFill>
              </a:rPr>
              <a:t>         r[</a:t>
            </a:r>
            <a:r>
              <a:rPr lang="en-US" altLang="zh-CN" dirty="0" err="1">
                <a:solidFill>
                  <a:srgbClr val="010000"/>
                </a:solidFill>
              </a:rPr>
              <a:t>j+d</a:t>
            </a:r>
            <a:r>
              <a:rPr lang="en-US" altLang="zh-CN" dirty="0">
                <a:solidFill>
                  <a:srgbClr val="010000"/>
                </a:solidFill>
              </a:rPr>
              <a:t>[k]]=x;</a:t>
            </a:r>
          </a:p>
          <a:p>
            <a:pPr marL="609585" indent="-609585">
              <a:buFont typeface="+mj-lt"/>
              <a:buAutoNum type="arabicPeriod"/>
            </a:pPr>
            <a:r>
              <a:rPr lang="en-US" altLang="zh-CN" dirty="0">
                <a:solidFill>
                  <a:srgbClr val="010000"/>
                </a:solidFill>
              </a:rPr>
              <a:t>       }</a:t>
            </a:r>
          </a:p>
          <a:p>
            <a:pPr marL="609585" indent="-609585">
              <a:buFont typeface="+mj-lt"/>
              <a:buAutoNum type="arabicPeriod"/>
            </a:pPr>
            <a:r>
              <a:rPr lang="en-US" altLang="zh-CN" dirty="0">
                <a:solidFill>
                  <a:srgbClr val="010000"/>
                </a:solidFill>
              </a:rPr>
              <a:t>       k++;</a:t>
            </a:r>
          </a:p>
          <a:p>
            <a:pPr marL="609585" indent="-609585">
              <a:buFont typeface="+mj-lt"/>
              <a:buAutoNum type="arabicPeriod"/>
            </a:pPr>
            <a:r>
              <a:rPr lang="en-US" altLang="zh-CN" dirty="0">
                <a:solidFill>
                  <a:srgbClr val="010000"/>
                </a:solidFill>
              </a:rPr>
              <a:t>  }</a:t>
            </a:r>
            <a:endParaRPr lang="zh-CN" altLang="en-US" dirty="0">
              <a:solidFill>
                <a:srgbClr val="010000"/>
              </a:solidFill>
            </a:endParaRPr>
          </a:p>
        </p:txBody>
      </p:sp>
    </p:spTree>
    <p:extLst>
      <p:ext uri="{BB962C8B-B14F-4D97-AF65-F5344CB8AC3E}">
        <p14:creationId xmlns:p14="http://schemas.microsoft.com/office/powerpoint/2010/main" val="215550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1052736"/>
            <a:ext cx="9753600" cy="11430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457200" indent="-457200">
              <a:buFont typeface="Arial" panose="020B0604020202020204" pitchFamily="34" charset="0"/>
              <a:buChar char="•"/>
            </a:pPr>
            <a:r>
              <a:rPr lang="zh-CN" altLang="en-US" sz="3200" b="0" dirty="0">
                <a:effectLst/>
                <a:latin typeface="微软雅黑" panose="020B0503020204020204" pitchFamily="34" charset="-122"/>
                <a:ea typeface="微软雅黑" panose="020B0503020204020204" pitchFamily="34" charset="-122"/>
              </a:rPr>
              <a:t>练习题</a:t>
            </a:r>
          </a:p>
        </p:txBody>
      </p:sp>
      <p:sp>
        <p:nvSpPr>
          <p:cNvPr id="3" name="内容占位符 2"/>
          <p:cNvSpPr>
            <a:spLocks noGrp="1"/>
          </p:cNvSpPr>
          <p:nvPr>
            <p:ph idx="1"/>
          </p:nvPr>
        </p:nvSpPr>
        <p:spPr/>
        <p:txBody>
          <a:bodyPr/>
          <a:lstStyle/>
          <a:p>
            <a:pPr marL="457200" indent="-457200">
              <a:buFont typeface="+mj-lt"/>
              <a:buAutoNum type="arabicPeriod"/>
            </a:pPr>
            <a:r>
              <a:rPr lang="zh-CN" altLang="en-US" b="0" dirty="0">
                <a:effectLst/>
                <a:latin typeface="微软雅黑" panose="020B0503020204020204" pitchFamily="34" charset="-122"/>
                <a:ea typeface="微软雅黑" panose="020B0503020204020204" pitchFamily="34" charset="-122"/>
              </a:rPr>
              <a:t>判断题：一个教室里面的</a:t>
            </a:r>
            <a:r>
              <a:rPr lang="en-US" altLang="zh-CN" b="0" dirty="0">
                <a:effectLst/>
                <a:latin typeface="微软雅黑" panose="020B0503020204020204" pitchFamily="34" charset="-122"/>
                <a:ea typeface="微软雅黑" panose="020B0503020204020204" pitchFamily="34" charset="-122"/>
              </a:rPr>
              <a:t>5</a:t>
            </a:r>
            <a:r>
              <a:rPr lang="zh-CN" altLang="en-US" b="0" dirty="0">
                <a:effectLst/>
                <a:latin typeface="微软雅黑" panose="020B0503020204020204" pitchFamily="34" charset="-122"/>
                <a:ea typeface="微软雅黑" panose="020B0503020204020204" pitchFamily="34" charset="-122"/>
              </a:rPr>
              <a:t>排学生，每排坐</a:t>
            </a:r>
            <a:r>
              <a:rPr lang="en-US" altLang="zh-CN" b="0" dirty="0">
                <a:effectLst/>
                <a:latin typeface="微软雅黑" panose="020B0503020204020204" pitchFamily="34" charset="-122"/>
                <a:ea typeface="微软雅黑" panose="020B0503020204020204" pitchFamily="34" charset="-122"/>
              </a:rPr>
              <a:t>6</a:t>
            </a:r>
            <a:r>
              <a:rPr lang="zh-CN" altLang="en-US" b="0" dirty="0">
                <a:effectLst/>
                <a:latin typeface="微软雅黑" panose="020B0503020204020204" pitchFamily="34" charset="-122"/>
                <a:ea typeface="微软雅黑" panose="020B0503020204020204" pitchFamily="34" charset="-122"/>
              </a:rPr>
              <a:t>个人，这些人的关系是不是线性表</a:t>
            </a:r>
            <a:r>
              <a:rPr lang="en-US" altLang="zh-CN" b="0" dirty="0">
                <a:effectLst/>
                <a:latin typeface="微软雅黑" panose="020B0503020204020204" pitchFamily="34" charset="-122"/>
                <a:ea typeface="微软雅黑" panose="020B0503020204020204" pitchFamily="34" charset="-122"/>
              </a:rPr>
              <a:t>?</a:t>
            </a:r>
          </a:p>
          <a:p>
            <a:pPr marL="0" indent="0">
              <a:buNone/>
            </a:pPr>
            <a:r>
              <a:rPr lang="zh-CN" altLang="en-US" b="0" dirty="0">
                <a:effectLst/>
                <a:latin typeface="微软雅黑" panose="020B0503020204020204" pitchFamily="34" charset="-122"/>
                <a:ea typeface="微软雅黑" panose="020B0503020204020204" pitchFamily="34" charset="-122"/>
              </a:rPr>
              <a:t>      答案：是线性表。</a:t>
            </a:r>
            <a:endParaRPr lang="en-US" altLang="zh-CN" b="0" dirty="0">
              <a:effectLst/>
              <a:latin typeface="微软雅黑" panose="020B0503020204020204" pitchFamily="34" charset="-122"/>
              <a:ea typeface="微软雅黑" panose="020B0503020204020204" pitchFamily="34" charset="-122"/>
            </a:endParaRPr>
          </a:p>
          <a:p>
            <a:pPr marL="0" indent="0">
              <a:buNone/>
            </a:pPr>
            <a:r>
              <a:rPr lang="zh-CN" altLang="en-US" sz="2000" b="0" dirty="0">
                <a:effectLst/>
                <a:latin typeface="微软雅黑" panose="020B0503020204020204" pitchFamily="34" charset="-122"/>
                <a:ea typeface="微软雅黑" panose="020B0503020204020204" pitchFamily="34" charset="-122"/>
              </a:rPr>
              <a:t>讨论：我们把每一排的人看成</a:t>
            </a:r>
            <a:r>
              <a:rPr lang="en-US" altLang="zh-CN" sz="2000" b="0" dirty="0">
                <a:effectLst/>
                <a:latin typeface="微软雅黑" panose="020B0503020204020204" pitchFamily="34" charset="-122"/>
                <a:ea typeface="微软雅黑" panose="020B0503020204020204" pitchFamily="34" charset="-122"/>
              </a:rPr>
              <a:t>1</a:t>
            </a:r>
            <a:r>
              <a:rPr lang="zh-CN" altLang="en-US" sz="2000" b="0" dirty="0">
                <a:effectLst/>
                <a:latin typeface="微软雅黑" panose="020B0503020204020204" pitchFamily="34" charset="-122"/>
                <a:ea typeface="微软雅黑" panose="020B0503020204020204" pitchFamily="34" charset="-122"/>
              </a:rPr>
              <a:t>个数据元素，</a:t>
            </a:r>
            <a:r>
              <a:rPr lang="en-US" altLang="zh-CN" sz="2000" b="0" dirty="0">
                <a:effectLst/>
                <a:latin typeface="微软雅黑" panose="020B0503020204020204" pitchFamily="34" charset="-122"/>
                <a:ea typeface="微软雅黑" panose="020B0503020204020204" pitchFamily="34" charset="-122"/>
              </a:rPr>
              <a:t>5</a:t>
            </a:r>
            <a:r>
              <a:rPr lang="zh-CN" altLang="en-US" sz="2000" b="0" dirty="0">
                <a:effectLst/>
                <a:latin typeface="微软雅黑" panose="020B0503020204020204" pitchFamily="34" charset="-122"/>
                <a:ea typeface="微软雅黑" panose="020B0503020204020204" pitchFamily="34" charset="-122"/>
              </a:rPr>
              <a:t>排就是长度为</a:t>
            </a:r>
            <a:r>
              <a:rPr lang="en-US" altLang="zh-CN" sz="2000" b="0" dirty="0">
                <a:effectLst/>
                <a:latin typeface="微软雅黑" panose="020B0503020204020204" pitchFamily="34" charset="-122"/>
                <a:ea typeface="微软雅黑" panose="020B0503020204020204" pitchFamily="34" charset="-122"/>
              </a:rPr>
              <a:t>5</a:t>
            </a:r>
            <a:r>
              <a:rPr lang="zh-CN" altLang="en-US" sz="2000" b="0" dirty="0">
                <a:effectLst/>
                <a:latin typeface="微软雅黑" panose="020B0503020204020204" pitchFamily="34" charset="-122"/>
                <a:ea typeface="微软雅黑" panose="020B0503020204020204" pitchFamily="34" charset="-122"/>
              </a:rPr>
              <a:t>的线性表。每个元素又是一个长度为</a:t>
            </a:r>
            <a:r>
              <a:rPr lang="en-US" altLang="zh-CN" sz="2000" b="0" dirty="0">
                <a:effectLst/>
                <a:latin typeface="微软雅黑" panose="020B0503020204020204" pitchFamily="34" charset="-122"/>
                <a:ea typeface="微软雅黑" panose="020B0503020204020204" pitchFamily="34" charset="-122"/>
              </a:rPr>
              <a:t>6</a:t>
            </a:r>
            <a:r>
              <a:rPr lang="zh-CN" altLang="en-US" sz="2000" b="0" dirty="0">
                <a:effectLst/>
                <a:latin typeface="微软雅黑" panose="020B0503020204020204" pitchFamily="34" charset="-122"/>
                <a:ea typeface="微软雅黑" panose="020B0503020204020204" pitchFamily="34" charset="-122"/>
              </a:rPr>
              <a:t>个人的线性表，所以可以看成维度扩展的线性表。</a:t>
            </a:r>
            <a:endParaRPr lang="en-US" altLang="zh-CN" sz="2000" b="0" dirty="0">
              <a:effectLst/>
              <a:latin typeface="微软雅黑" panose="020B0503020204020204" pitchFamily="34" charset="-122"/>
              <a:ea typeface="微软雅黑" panose="020B0503020204020204" pitchFamily="34" charset="-122"/>
            </a:endParaRPr>
          </a:p>
          <a:p>
            <a:pPr marL="457200" indent="-457200">
              <a:buAutoNum type="arabicPeriod" startAt="2"/>
            </a:pPr>
            <a:r>
              <a:rPr lang="zh-CN" altLang="en-US" b="0" dirty="0">
                <a:effectLst/>
                <a:latin typeface="微软雅黑" panose="020B0503020204020204" pitchFamily="34" charset="-122"/>
                <a:ea typeface="微软雅黑" panose="020B0503020204020204" pitchFamily="34" charset="-122"/>
              </a:rPr>
              <a:t>电影院售票处排队购票，一共有</a:t>
            </a:r>
            <a:r>
              <a:rPr lang="en-US" altLang="zh-CN" b="0" dirty="0">
                <a:effectLst/>
                <a:latin typeface="微软雅黑" panose="020B0503020204020204" pitchFamily="34" charset="-122"/>
                <a:ea typeface="微软雅黑" panose="020B0503020204020204" pitchFamily="34" charset="-122"/>
              </a:rPr>
              <a:t>3</a:t>
            </a:r>
            <a:r>
              <a:rPr lang="zh-CN" altLang="en-US" b="0" dirty="0">
                <a:effectLst/>
                <a:latin typeface="微软雅黑" panose="020B0503020204020204" pitchFamily="34" charset="-122"/>
                <a:ea typeface="微软雅黑" panose="020B0503020204020204" pitchFamily="34" charset="-122"/>
              </a:rPr>
              <a:t>个人，如果用</a:t>
            </a:r>
            <a:r>
              <a:rPr lang="en-US" altLang="zh-CN" b="0" dirty="0" err="1">
                <a:effectLst/>
                <a:latin typeface="微软雅黑" panose="020B0503020204020204" pitchFamily="34" charset="-122"/>
                <a:ea typeface="微软雅黑" panose="020B0503020204020204" pitchFamily="34" charset="-122"/>
              </a:rPr>
              <a:t>ai</a:t>
            </a:r>
            <a:r>
              <a:rPr lang="zh-CN" altLang="en-US" b="0" dirty="0">
                <a:effectLst/>
                <a:latin typeface="微软雅黑" panose="020B0503020204020204" pitchFamily="34" charset="-122"/>
                <a:ea typeface="微软雅黑" panose="020B0503020204020204" pitchFamily="34" charset="-122"/>
              </a:rPr>
              <a:t>表示第</a:t>
            </a:r>
            <a:r>
              <a:rPr lang="en-US" altLang="zh-CN" b="0" dirty="0" err="1">
                <a:effectLst/>
                <a:latin typeface="微软雅黑" panose="020B0503020204020204" pitchFamily="34" charset="-122"/>
                <a:ea typeface="微软雅黑" panose="020B0503020204020204" pitchFamily="34" charset="-122"/>
              </a:rPr>
              <a:t>i</a:t>
            </a:r>
            <a:r>
              <a:rPr lang="zh-CN" altLang="en-US" b="0" dirty="0">
                <a:effectLst/>
                <a:latin typeface="微软雅黑" panose="020B0503020204020204" pitchFamily="34" charset="-122"/>
                <a:ea typeface="微软雅黑" panose="020B0503020204020204" pitchFamily="34" charset="-122"/>
              </a:rPr>
              <a:t>个人，则用</a:t>
            </a:r>
            <a:r>
              <a:rPr lang="en-US" altLang="zh-CN" b="0" dirty="0">
                <a:effectLst/>
                <a:latin typeface="微软雅黑" panose="020B0503020204020204" pitchFamily="34" charset="-122"/>
                <a:ea typeface="微软雅黑" panose="020B0503020204020204" pitchFamily="34" charset="-122"/>
              </a:rPr>
              <a:t>L=(a1,a2,a3)</a:t>
            </a:r>
            <a:r>
              <a:rPr lang="zh-CN" altLang="en-US" b="0" dirty="0">
                <a:effectLst/>
                <a:latin typeface="微软雅黑" panose="020B0503020204020204" pitchFamily="34" charset="-122"/>
                <a:ea typeface="微软雅黑" panose="020B0503020204020204" pitchFamily="34" charset="-122"/>
              </a:rPr>
              <a:t>表示当前排队的人构成的线性表。请问，</a:t>
            </a:r>
            <a:r>
              <a:rPr lang="en-US" altLang="zh-CN" b="0" dirty="0">
                <a:effectLst/>
                <a:latin typeface="微软雅黑" panose="020B0503020204020204" pitchFamily="34" charset="-122"/>
                <a:ea typeface="微软雅黑" panose="020B0503020204020204" pitchFamily="34" charset="-122"/>
              </a:rPr>
              <a:t>a2</a:t>
            </a:r>
            <a:r>
              <a:rPr lang="zh-CN" altLang="en-US" b="0" dirty="0">
                <a:effectLst/>
                <a:latin typeface="微软雅黑" panose="020B0503020204020204" pitchFamily="34" charset="-122"/>
                <a:ea typeface="微软雅黑" panose="020B0503020204020204" pitchFamily="34" charset="-122"/>
              </a:rPr>
              <a:t>的直接前驱和直接后继分别是谁？</a:t>
            </a:r>
            <a:endParaRPr lang="en-US" altLang="zh-CN" b="0" dirty="0">
              <a:effectLst/>
              <a:latin typeface="微软雅黑" panose="020B0503020204020204" pitchFamily="34" charset="-122"/>
              <a:ea typeface="微软雅黑" panose="020B0503020204020204" pitchFamily="34" charset="-122"/>
            </a:endParaRPr>
          </a:p>
          <a:p>
            <a:pPr marL="0" indent="0">
              <a:buNone/>
            </a:pPr>
            <a:r>
              <a:rPr lang="zh-CN" altLang="en-US" b="0" dirty="0">
                <a:effectLst/>
                <a:latin typeface="微软雅黑" panose="020B0503020204020204" pitchFamily="34" charset="-122"/>
                <a:ea typeface="微软雅黑" panose="020B0503020204020204" pitchFamily="34" charset="-122"/>
              </a:rPr>
              <a:t>      答案：</a:t>
            </a:r>
            <a:r>
              <a:rPr lang="en-US" altLang="zh-CN" b="0" dirty="0">
                <a:effectLst/>
                <a:latin typeface="微软雅黑" panose="020B0503020204020204" pitchFamily="34" charset="-122"/>
                <a:ea typeface="微软雅黑" panose="020B0503020204020204" pitchFamily="34" charset="-122"/>
              </a:rPr>
              <a:t>a1,a3</a:t>
            </a:r>
            <a:endParaRPr lang="zh-CN" altLang="en-US" b="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841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 calcmode="lin" valueType="num">
                                      <p:cBhvr>
                                        <p:cTn id="1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80" name="灯片编号占位符 3"/>
          <p:cNvSpPr>
            <a:spLocks noGrp="1"/>
          </p:cNvSpPr>
          <p:nvPr>
            <p:ph type="sldNum" sz="quarter" idx="12"/>
          </p:nvPr>
        </p:nvSpPr>
        <p:spPr>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0D3223E5-93BB-4925-AE79-141910E6EB74}" type="slidenum">
              <a:rPr lang="en-US" altLang="zh-CN">
                <a:solidFill>
                  <a:srgbClr val="010000"/>
                </a:solidFill>
              </a:rPr>
              <a:pPr eaLnBrk="1" hangingPunct="1"/>
              <a:t>240</a:t>
            </a:fld>
            <a:endParaRPr lang="en-US" altLang="zh-CN">
              <a:solidFill>
                <a:srgbClr val="010000"/>
              </a:solidFill>
            </a:endParaRPr>
          </a:p>
        </p:txBody>
      </p:sp>
      <p:sp>
        <p:nvSpPr>
          <p:cNvPr id="50178" name="Rectangle 2"/>
          <p:cNvSpPr>
            <a:spLocks noChangeArrowheads="1"/>
          </p:cNvSpPr>
          <p:nvPr/>
        </p:nvSpPr>
        <p:spPr bwMode="auto">
          <a:xfrm>
            <a:off x="623392" y="1902816"/>
            <a:ext cx="10657184" cy="4339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80990" indent="-380990">
              <a:spcBef>
                <a:spcPct val="20000"/>
              </a:spcBef>
              <a:buClr>
                <a:srgbClr val="000000"/>
              </a:buClr>
              <a:buSzPct val="90000"/>
              <a:buFont typeface="Wingdings" panose="05000000000000000000" pitchFamily="2" charset="2"/>
              <a:buChar char="l"/>
            </a:pPr>
            <a:r>
              <a:rPr lang="zh-CN" altLang="en-US" dirty="0">
                <a:solidFill>
                  <a:srgbClr val="010000"/>
                </a:solidFill>
                <a:latin typeface="微软雅黑" panose="020B0503020204020204" pitchFamily="34" charset="-122"/>
                <a:ea typeface="微软雅黑" panose="020B0503020204020204" pitchFamily="34" charset="-122"/>
              </a:rPr>
              <a:t>子序列的构成不是简单的“逐段分割”，而是将相隔某个增量的记录组成一个子序列</a:t>
            </a:r>
          </a:p>
          <a:p>
            <a:pPr marL="380990" indent="-380990">
              <a:spcBef>
                <a:spcPct val="20000"/>
              </a:spcBef>
              <a:buClr>
                <a:srgbClr val="000000"/>
              </a:buClr>
              <a:buSzPct val="90000"/>
              <a:buFont typeface="Wingdings" panose="05000000000000000000" pitchFamily="2" charset="2"/>
              <a:buChar char="l"/>
            </a:pPr>
            <a:r>
              <a:rPr lang="zh-CN" altLang="en-US" dirty="0">
                <a:solidFill>
                  <a:srgbClr val="010000"/>
                </a:solidFill>
                <a:latin typeface="微软雅黑" panose="020B0503020204020204" pitchFamily="34" charset="-122"/>
                <a:ea typeface="微软雅黑" panose="020B0503020204020204" pitchFamily="34" charset="-122"/>
              </a:rPr>
              <a:t>希尔排序可提高排序速度，因为</a:t>
            </a:r>
          </a:p>
          <a:p>
            <a:pPr marL="990575" lvl="1" indent="-380990">
              <a:spcBef>
                <a:spcPct val="20000"/>
              </a:spcBef>
              <a:buClr>
                <a:srgbClr val="FFC000"/>
              </a:buClr>
              <a:buSzPct val="85000"/>
              <a:buFont typeface="Wingdings" panose="05000000000000000000" pitchFamily="2" charset="2"/>
              <a:buChar char="l"/>
            </a:pPr>
            <a:r>
              <a:rPr lang="zh-CN" altLang="en-US" dirty="0">
                <a:solidFill>
                  <a:srgbClr val="010000"/>
                </a:solidFill>
                <a:latin typeface="微软雅黑" panose="020B0503020204020204" pitchFamily="34" charset="-122"/>
                <a:ea typeface="微软雅黑" panose="020B0503020204020204" pitchFamily="34" charset="-122"/>
              </a:rPr>
              <a:t>分组后</a:t>
            </a:r>
            <a:r>
              <a:rPr lang="en-US" altLang="zh-CN" dirty="0">
                <a:solidFill>
                  <a:srgbClr val="010000"/>
                </a:solidFill>
                <a:latin typeface="微软雅黑" panose="020B0503020204020204" pitchFamily="34" charset="-122"/>
                <a:ea typeface="微软雅黑" panose="020B0503020204020204" pitchFamily="34" charset="-122"/>
              </a:rPr>
              <a:t>n</a:t>
            </a:r>
            <a:r>
              <a:rPr lang="zh-CN" altLang="zh-CN" dirty="0">
                <a:solidFill>
                  <a:srgbClr val="010000"/>
                </a:solidFill>
                <a:latin typeface="微软雅黑" panose="020B0503020204020204" pitchFamily="34" charset="-122"/>
                <a:ea typeface="微软雅黑" panose="020B0503020204020204" pitchFamily="34" charset="-122"/>
              </a:rPr>
              <a:t>值减小，</a:t>
            </a:r>
            <a:r>
              <a:rPr lang="en-US" altLang="zh-CN" dirty="0">
                <a:solidFill>
                  <a:srgbClr val="010000"/>
                </a:solidFill>
                <a:latin typeface="微软雅黑" panose="020B0503020204020204" pitchFamily="34" charset="-122"/>
                <a:ea typeface="微软雅黑" panose="020B0503020204020204" pitchFamily="34" charset="-122"/>
              </a:rPr>
              <a:t>n²</a:t>
            </a:r>
            <a:r>
              <a:rPr lang="zh-CN" altLang="zh-CN" dirty="0">
                <a:solidFill>
                  <a:srgbClr val="010000"/>
                </a:solidFill>
                <a:latin typeface="微软雅黑" panose="020B0503020204020204" pitchFamily="34" charset="-122"/>
                <a:ea typeface="微软雅黑" panose="020B0503020204020204" pitchFamily="34" charset="-122"/>
              </a:rPr>
              <a:t>更小，而</a:t>
            </a:r>
            <a:r>
              <a:rPr lang="en-US" altLang="zh-CN" dirty="0">
                <a:solidFill>
                  <a:srgbClr val="010000"/>
                </a:solidFill>
                <a:latin typeface="微软雅黑" panose="020B0503020204020204" pitchFamily="34" charset="-122"/>
                <a:ea typeface="微软雅黑" panose="020B0503020204020204" pitchFamily="34" charset="-122"/>
              </a:rPr>
              <a:t>T(n)=O(n²),</a:t>
            </a:r>
            <a:r>
              <a:rPr lang="zh-CN" altLang="zh-CN" dirty="0">
                <a:solidFill>
                  <a:srgbClr val="010000"/>
                </a:solidFill>
                <a:latin typeface="微软雅黑" panose="020B0503020204020204" pitchFamily="34" charset="-122"/>
                <a:ea typeface="微软雅黑" panose="020B0503020204020204" pitchFamily="34" charset="-122"/>
              </a:rPr>
              <a:t>所以</a:t>
            </a:r>
            <a:r>
              <a:rPr lang="en-US" altLang="zh-CN" dirty="0">
                <a:solidFill>
                  <a:srgbClr val="010000"/>
                </a:solidFill>
                <a:latin typeface="微软雅黑" panose="020B0503020204020204" pitchFamily="34" charset="-122"/>
                <a:ea typeface="微软雅黑" panose="020B0503020204020204" pitchFamily="34" charset="-122"/>
              </a:rPr>
              <a:t>T(n)</a:t>
            </a:r>
            <a:r>
              <a:rPr lang="zh-CN" altLang="zh-CN" dirty="0">
                <a:solidFill>
                  <a:srgbClr val="010000"/>
                </a:solidFill>
                <a:latin typeface="微软雅黑" panose="020B0503020204020204" pitchFamily="34" charset="-122"/>
                <a:ea typeface="微软雅黑" panose="020B0503020204020204" pitchFamily="34" charset="-122"/>
              </a:rPr>
              <a:t>从总体上看是减小了</a:t>
            </a:r>
          </a:p>
          <a:p>
            <a:pPr marL="990575" lvl="1" indent="-380990">
              <a:spcBef>
                <a:spcPct val="20000"/>
              </a:spcBef>
              <a:buClr>
                <a:srgbClr val="FFC000"/>
              </a:buClr>
              <a:buSzPct val="85000"/>
              <a:buFont typeface="Wingdings" panose="05000000000000000000" pitchFamily="2" charset="2"/>
              <a:buChar char="l"/>
            </a:pPr>
            <a:r>
              <a:rPr lang="zh-CN" altLang="zh-CN" dirty="0">
                <a:solidFill>
                  <a:srgbClr val="010000"/>
                </a:solidFill>
                <a:latin typeface="微软雅黑" panose="020B0503020204020204" pitchFamily="34" charset="-122"/>
                <a:ea typeface="微软雅黑" panose="020B0503020204020204" pitchFamily="34" charset="-122"/>
              </a:rPr>
              <a:t>关键字较小的记录跳跃式前移，在进行最后一趟增量为1的插入排序时，序列已基本有序</a:t>
            </a:r>
          </a:p>
          <a:p>
            <a:pPr marL="380990" indent="-380990">
              <a:spcBef>
                <a:spcPct val="20000"/>
              </a:spcBef>
              <a:buClr>
                <a:srgbClr val="000000"/>
              </a:buClr>
              <a:buSzPct val="90000"/>
              <a:buFont typeface="Wingdings" panose="05000000000000000000" pitchFamily="2" charset="2"/>
              <a:buChar char="l"/>
            </a:pPr>
            <a:r>
              <a:rPr lang="zh-CN" altLang="en-US" dirty="0">
                <a:solidFill>
                  <a:srgbClr val="010000"/>
                </a:solidFill>
                <a:latin typeface="微软雅黑" panose="020B0503020204020204" pitchFamily="34" charset="-122"/>
                <a:ea typeface="微软雅黑" panose="020B0503020204020204" pitchFamily="34" charset="-122"/>
              </a:rPr>
              <a:t>增量序列取法</a:t>
            </a:r>
          </a:p>
          <a:p>
            <a:pPr marL="990575" lvl="1" indent="-380990">
              <a:spcBef>
                <a:spcPct val="20000"/>
              </a:spcBef>
              <a:buClr>
                <a:srgbClr val="FFC000"/>
              </a:buClr>
              <a:buSzPct val="85000"/>
              <a:buFont typeface="Wingdings" panose="05000000000000000000" pitchFamily="2" charset="2"/>
              <a:buChar char="l"/>
            </a:pPr>
            <a:r>
              <a:rPr lang="zh-CN" altLang="en-US" dirty="0">
                <a:solidFill>
                  <a:srgbClr val="010000"/>
                </a:solidFill>
                <a:latin typeface="微软雅黑" panose="020B0503020204020204" pitchFamily="34" charset="-122"/>
                <a:ea typeface="微软雅黑" panose="020B0503020204020204" pitchFamily="34" charset="-122"/>
              </a:rPr>
              <a:t>无除</a:t>
            </a:r>
            <a:r>
              <a:rPr lang="en-US" altLang="zh-CN" dirty="0">
                <a:solidFill>
                  <a:srgbClr val="010000"/>
                </a:solidFill>
                <a:latin typeface="微软雅黑" panose="020B0503020204020204" pitchFamily="34" charset="-122"/>
                <a:ea typeface="微软雅黑" panose="020B0503020204020204" pitchFamily="34" charset="-122"/>
              </a:rPr>
              <a:t>1</a:t>
            </a:r>
            <a:r>
              <a:rPr lang="zh-CN" altLang="en-US" dirty="0">
                <a:solidFill>
                  <a:srgbClr val="010000"/>
                </a:solidFill>
                <a:latin typeface="微软雅黑" panose="020B0503020204020204" pitchFamily="34" charset="-122"/>
                <a:ea typeface="微软雅黑" panose="020B0503020204020204" pitchFamily="34" charset="-122"/>
              </a:rPr>
              <a:t>以外的公因子</a:t>
            </a:r>
          </a:p>
          <a:p>
            <a:pPr marL="990575" lvl="1" indent="-380990">
              <a:spcBef>
                <a:spcPct val="20000"/>
              </a:spcBef>
              <a:buClr>
                <a:srgbClr val="FFC000"/>
              </a:buClr>
              <a:buSzPct val="85000"/>
              <a:buFont typeface="Wingdings" panose="05000000000000000000" pitchFamily="2" charset="2"/>
              <a:buChar char="l"/>
            </a:pPr>
            <a:r>
              <a:rPr lang="zh-CN" altLang="en-US" dirty="0">
                <a:solidFill>
                  <a:srgbClr val="010000"/>
                </a:solidFill>
                <a:latin typeface="微软雅黑" panose="020B0503020204020204" pitchFamily="34" charset="-122"/>
                <a:ea typeface="微软雅黑" panose="020B0503020204020204" pitchFamily="34" charset="-122"/>
              </a:rPr>
              <a:t>最后一个增量值必须为</a:t>
            </a:r>
            <a:r>
              <a:rPr lang="en-US" altLang="zh-CN" dirty="0">
                <a:solidFill>
                  <a:srgbClr val="010000"/>
                </a:solidFill>
                <a:latin typeface="微软雅黑" panose="020B0503020204020204" pitchFamily="34" charset="-122"/>
                <a:ea typeface="微软雅黑" panose="020B0503020204020204" pitchFamily="34" charset="-122"/>
              </a:rPr>
              <a:t>1</a:t>
            </a:r>
          </a:p>
        </p:txBody>
      </p:sp>
      <p:sp>
        <p:nvSpPr>
          <p:cNvPr id="2" name="矩形 1"/>
          <p:cNvSpPr/>
          <p:nvPr/>
        </p:nvSpPr>
        <p:spPr>
          <a:xfrm>
            <a:off x="815413" y="1124744"/>
            <a:ext cx="3552395" cy="588453"/>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121920" tIns="60960" rIns="121920" bIns="60960" numCol="1" rtlCol="0" anchor="b" anchorCtr="0" compatLnSpc="1">
            <a:prstTxWarp prst="textNoShape">
              <a:avLst/>
            </a:prstTxWarp>
            <a:noAutofit/>
          </a:bodyPr>
          <a:lstStyle/>
          <a:p>
            <a:r>
              <a:rPr lang="zh-CN" altLang="en-US" sz="3733" dirty="0">
                <a:solidFill>
                  <a:srgbClr val="0070C0"/>
                </a:solidFill>
                <a:latin typeface="微软雅黑" panose="020B0503020204020204" pitchFamily="34" charset="-122"/>
                <a:ea typeface="微软雅黑" panose="020B0503020204020204" pitchFamily="34" charset="-122"/>
              </a:rPr>
              <a:t>希尔排序特点</a:t>
            </a:r>
          </a:p>
        </p:txBody>
      </p:sp>
    </p:spTree>
    <p:extLst>
      <p:ext uri="{BB962C8B-B14F-4D97-AF65-F5344CB8AC3E}">
        <p14:creationId xmlns:p14="http://schemas.microsoft.com/office/powerpoint/2010/main" val="143621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50178">
                                            <p:txEl>
                                              <p:pRg st="0" end="0"/>
                                            </p:txEl>
                                          </p:spTgt>
                                        </p:tgtEl>
                                        <p:attrNameLst>
                                          <p:attrName>style.visibility</p:attrName>
                                        </p:attrNameLst>
                                      </p:cBhvr>
                                      <p:to>
                                        <p:strVal val="visible"/>
                                      </p:to>
                                    </p:set>
                                    <p:anim calcmode="lin" valueType="num">
                                      <p:cBhvr>
                                        <p:cTn id="12" dur="500" fill="hold"/>
                                        <p:tgtEl>
                                          <p:spTgt spid="50178">
                                            <p:txEl>
                                              <p:pRg st="0" end="0"/>
                                            </p:txEl>
                                          </p:spTgt>
                                        </p:tgtEl>
                                        <p:attrNameLst>
                                          <p:attrName>ppt_w</p:attrName>
                                        </p:attrNameLst>
                                      </p:cBhvr>
                                      <p:tavLst>
                                        <p:tav tm="0">
                                          <p:val>
                                            <p:strVal val="#ppt_w*0.70"/>
                                          </p:val>
                                        </p:tav>
                                        <p:tav tm="100000">
                                          <p:val>
                                            <p:strVal val="#ppt_w"/>
                                          </p:val>
                                        </p:tav>
                                      </p:tavLst>
                                    </p:anim>
                                    <p:anim calcmode="lin" valueType="num">
                                      <p:cBhvr>
                                        <p:cTn id="13" dur="500" fill="hold"/>
                                        <p:tgtEl>
                                          <p:spTgt spid="50178">
                                            <p:txEl>
                                              <p:pRg st="0" end="0"/>
                                            </p:txEl>
                                          </p:spTgt>
                                        </p:tgtEl>
                                        <p:attrNameLst>
                                          <p:attrName>ppt_h</p:attrName>
                                        </p:attrNameLst>
                                      </p:cBhvr>
                                      <p:tavLst>
                                        <p:tav tm="0">
                                          <p:val>
                                            <p:strVal val="#ppt_h"/>
                                          </p:val>
                                        </p:tav>
                                        <p:tav tm="100000">
                                          <p:val>
                                            <p:strVal val="#ppt_h"/>
                                          </p:val>
                                        </p:tav>
                                      </p:tavLst>
                                    </p:anim>
                                    <p:animEffect transition="in" filter="fade">
                                      <p:cBhvr>
                                        <p:cTn id="14" dur="500"/>
                                        <p:tgtEl>
                                          <p:spTgt spid="5017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50178">
                                            <p:txEl>
                                              <p:pRg st="1" end="1"/>
                                            </p:txEl>
                                          </p:spTgt>
                                        </p:tgtEl>
                                        <p:attrNameLst>
                                          <p:attrName>style.visibility</p:attrName>
                                        </p:attrNameLst>
                                      </p:cBhvr>
                                      <p:to>
                                        <p:strVal val="visible"/>
                                      </p:to>
                                    </p:set>
                                    <p:anim calcmode="lin" valueType="num">
                                      <p:cBhvr>
                                        <p:cTn id="19" dur="500" fill="hold"/>
                                        <p:tgtEl>
                                          <p:spTgt spid="50178">
                                            <p:txEl>
                                              <p:pRg st="1" end="1"/>
                                            </p:txEl>
                                          </p:spTgt>
                                        </p:tgtEl>
                                        <p:attrNameLst>
                                          <p:attrName>ppt_w</p:attrName>
                                        </p:attrNameLst>
                                      </p:cBhvr>
                                      <p:tavLst>
                                        <p:tav tm="0">
                                          <p:val>
                                            <p:strVal val="#ppt_w*0.70"/>
                                          </p:val>
                                        </p:tav>
                                        <p:tav tm="100000">
                                          <p:val>
                                            <p:strVal val="#ppt_w"/>
                                          </p:val>
                                        </p:tav>
                                      </p:tavLst>
                                    </p:anim>
                                    <p:anim calcmode="lin" valueType="num">
                                      <p:cBhvr>
                                        <p:cTn id="20" dur="500" fill="hold"/>
                                        <p:tgtEl>
                                          <p:spTgt spid="50178">
                                            <p:txEl>
                                              <p:pRg st="1" end="1"/>
                                            </p:txEl>
                                          </p:spTgt>
                                        </p:tgtEl>
                                        <p:attrNameLst>
                                          <p:attrName>ppt_h</p:attrName>
                                        </p:attrNameLst>
                                      </p:cBhvr>
                                      <p:tavLst>
                                        <p:tav tm="0">
                                          <p:val>
                                            <p:strVal val="#ppt_h"/>
                                          </p:val>
                                        </p:tav>
                                        <p:tav tm="100000">
                                          <p:val>
                                            <p:strVal val="#ppt_h"/>
                                          </p:val>
                                        </p:tav>
                                      </p:tavLst>
                                    </p:anim>
                                    <p:animEffect transition="in" filter="fade">
                                      <p:cBhvr>
                                        <p:cTn id="21" dur="500"/>
                                        <p:tgtEl>
                                          <p:spTgt spid="50178">
                                            <p:txEl>
                                              <p:pRg st="1" end="1"/>
                                            </p:txEl>
                                          </p:spTgt>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50178">
                                            <p:txEl>
                                              <p:pRg st="2" end="2"/>
                                            </p:txEl>
                                          </p:spTgt>
                                        </p:tgtEl>
                                        <p:attrNameLst>
                                          <p:attrName>style.visibility</p:attrName>
                                        </p:attrNameLst>
                                      </p:cBhvr>
                                      <p:to>
                                        <p:strVal val="visible"/>
                                      </p:to>
                                    </p:set>
                                    <p:anim calcmode="lin" valueType="num">
                                      <p:cBhvr>
                                        <p:cTn id="24" dur="500" fill="hold"/>
                                        <p:tgtEl>
                                          <p:spTgt spid="50178">
                                            <p:txEl>
                                              <p:pRg st="2" end="2"/>
                                            </p:txEl>
                                          </p:spTgt>
                                        </p:tgtEl>
                                        <p:attrNameLst>
                                          <p:attrName>ppt_w</p:attrName>
                                        </p:attrNameLst>
                                      </p:cBhvr>
                                      <p:tavLst>
                                        <p:tav tm="0">
                                          <p:val>
                                            <p:strVal val="#ppt_w*0.70"/>
                                          </p:val>
                                        </p:tav>
                                        <p:tav tm="100000">
                                          <p:val>
                                            <p:strVal val="#ppt_w"/>
                                          </p:val>
                                        </p:tav>
                                      </p:tavLst>
                                    </p:anim>
                                    <p:anim calcmode="lin" valueType="num">
                                      <p:cBhvr>
                                        <p:cTn id="25" dur="500" fill="hold"/>
                                        <p:tgtEl>
                                          <p:spTgt spid="50178">
                                            <p:txEl>
                                              <p:pRg st="2" end="2"/>
                                            </p:txEl>
                                          </p:spTgt>
                                        </p:tgtEl>
                                        <p:attrNameLst>
                                          <p:attrName>ppt_h</p:attrName>
                                        </p:attrNameLst>
                                      </p:cBhvr>
                                      <p:tavLst>
                                        <p:tav tm="0">
                                          <p:val>
                                            <p:strVal val="#ppt_h"/>
                                          </p:val>
                                        </p:tav>
                                        <p:tav tm="100000">
                                          <p:val>
                                            <p:strVal val="#ppt_h"/>
                                          </p:val>
                                        </p:tav>
                                      </p:tavLst>
                                    </p:anim>
                                    <p:animEffect transition="in" filter="fade">
                                      <p:cBhvr>
                                        <p:cTn id="26" dur="500"/>
                                        <p:tgtEl>
                                          <p:spTgt spid="50178">
                                            <p:txEl>
                                              <p:pRg st="2" end="2"/>
                                            </p:txEl>
                                          </p:spTgt>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50178">
                                            <p:txEl>
                                              <p:pRg st="3" end="3"/>
                                            </p:txEl>
                                          </p:spTgt>
                                        </p:tgtEl>
                                        <p:attrNameLst>
                                          <p:attrName>style.visibility</p:attrName>
                                        </p:attrNameLst>
                                      </p:cBhvr>
                                      <p:to>
                                        <p:strVal val="visible"/>
                                      </p:to>
                                    </p:set>
                                    <p:anim calcmode="lin" valueType="num">
                                      <p:cBhvr>
                                        <p:cTn id="29" dur="500" fill="hold"/>
                                        <p:tgtEl>
                                          <p:spTgt spid="50178">
                                            <p:txEl>
                                              <p:pRg st="3" end="3"/>
                                            </p:txEl>
                                          </p:spTgt>
                                        </p:tgtEl>
                                        <p:attrNameLst>
                                          <p:attrName>ppt_w</p:attrName>
                                        </p:attrNameLst>
                                      </p:cBhvr>
                                      <p:tavLst>
                                        <p:tav tm="0">
                                          <p:val>
                                            <p:strVal val="#ppt_w*0.70"/>
                                          </p:val>
                                        </p:tav>
                                        <p:tav tm="100000">
                                          <p:val>
                                            <p:strVal val="#ppt_w"/>
                                          </p:val>
                                        </p:tav>
                                      </p:tavLst>
                                    </p:anim>
                                    <p:anim calcmode="lin" valueType="num">
                                      <p:cBhvr>
                                        <p:cTn id="30" dur="500" fill="hold"/>
                                        <p:tgtEl>
                                          <p:spTgt spid="50178">
                                            <p:txEl>
                                              <p:pRg st="3" end="3"/>
                                            </p:txEl>
                                          </p:spTgt>
                                        </p:tgtEl>
                                        <p:attrNameLst>
                                          <p:attrName>ppt_h</p:attrName>
                                        </p:attrNameLst>
                                      </p:cBhvr>
                                      <p:tavLst>
                                        <p:tav tm="0">
                                          <p:val>
                                            <p:strVal val="#ppt_h"/>
                                          </p:val>
                                        </p:tav>
                                        <p:tav tm="100000">
                                          <p:val>
                                            <p:strVal val="#ppt_h"/>
                                          </p:val>
                                        </p:tav>
                                      </p:tavLst>
                                    </p:anim>
                                    <p:animEffect transition="in" filter="fade">
                                      <p:cBhvr>
                                        <p:cTn id="31" dur="500"/>
                                        <p:tgtEl>
                                          <p:spTgt spid="50178">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50178">
                                            <p:txEl>
                                              <p:pRg st="4" end="4"/>
                                            </p:txEl>
                                          </p:spTgt>
                                        </p:tgtEl>
                                        <p:attrNameLst>
                                          <p:attrName>style.visibility</p:attrName>
                                        </p:attrNameLst>
                                      </p:cBhvr>
                                      <p:to>
                                        <p:strVal val="visible"/>
                                      </p:to>
                                    </p:set>
                                    <p:anim calcmode="lin" valueType="num">
                                      <p:cBhvr>
                                        <p:cTn id="36" dur="500" fill="hold"/>
                                        <p:tgtEl>
                                          <p:spTgt spid="50178">
                                            <p:txEl>
                                              <p:pRg st="4" end="4"/>
                                            </p:txEl>
                                          </p:spTgt>
                                        </p:tgtEl>
                                        <p:attrNameLst>
                                          <p:attrName>ppt_w</p:attrName>
                                        </p:attrNameLst>
                                      </p:cBhvr>
                                      <p:tavLst>
                                        <p:tav tm="0">
                                          <p:val>
                                            <p:strVal val="#ppt_w*0.70"/>
                                          </p:val>
                                        </p:tav>
                                        <p:tav tm="100000">
                                          <p:val>
                                            <p:strVal val="#ppt_w"/>
                                          </p:val>
                                        </p:tav>
                                      </p:tavLst>
                                    </p:anim>
                                    <p:anim calcmode="lin" valueType="num">
                                      <p:cBhvr>
                                        <p:cTn id="37" dur="500" fill="hold"/>
                                        <p:tgtEl>
                                          <p:spTgt spid="50178">
                                            <p:txEl>
                                              <p:pRg st="4" end="4"/>
                                            </p:txEl>
                                          </p:spTgt>
                                        </p:tgtEl>
                                        <p:attrNameLst>
                                          <p:attrName>ppt_h</p:attrName>
                                        </p:attrNameLst>
                                      </p:cBhvr>
                                      <p:tavLst>
                                        <p:tav tm="0">
                                          <p:val>
                                            <p:strVal val="#ppt_h"/>
                                          </p:val>
                                        </p:tav>
                                        <p:tav tm="100000">
                                          <p:val>
                                            <p:strVal val="#ppt_h"/>
                                          </p:val>
                                        </p:tav>
                                      </p:tavLst>
                                    </p:anim>
                                    <p:animEffect transition="in" filter="fade">
                                      <p:cBhvr>
                                        <p:cTn id="38" dur="500"/>
                                        <p:tgtEl>
                                          <p:spTgt spid="50178">
                                            <p:txEl>
                                              <p:pRg st="4" end="4"/>
                                            </p:txEl>
                                          </p:spTgt>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50178">
                                            <p:txEl>
                                              <p:pRg st="5" end="5"/>
                                            </p:txEl>
                                          </p:spTgt>
                                        </p:tgtEl>
                                        <p:attrNameLst>
                                          <p:attrName>style.visibility</p:attrName>
                                        </p:attrNameLst>
                                      </p:cBhvr>
                                      <p:to>
                                        <p:strVal val="visible"/>
                                      </p:to>
                                    </p:set>
                                    <p:anim calcmode="lin" valueType="num">
                                      <p:cBhvr>
                                        <p:cTn id="41" dur="500" fill="hold"/>
                                        <p:tgtEl>
                                          <p:spTgt spid="50178">
                                            <p:txEl>
                                              <p:pRg st="5" end="5"/>
                                            </p:txEl>
                                          </p:spTgt>
                                        </p:tgtEl>
                                        <p:attrNameLst>
                                          <p:attrName>ppt_w</p:attrName>
                                        </p:attrNameLst>
                                      </p:cBhvr>
                                      <p:tavLst>
                                        <p:tav tm="0">
                                          <p:val>
                                            <p:strVal val="#ppt_w*0.70"/>
                                          </p:val>
                                        </p:tav>
                                        <p:tav tm="100000">
                                          <p:val>
                                            <p:strVal val="#ppt_w"/>
                                          </p:val>
                                        </p:tav>
                                      </p:tavLst>
                                    </p:anim>
                                    <p:anim calcmode="lin" valueType="num">
                                      <p:cBhvr>
                                        <p:cTn id="42" dur="500" fill="hold"/>
                                        <p:tgtEl>
                                          <p:spTgt spid="50178">
                                            <p:txEl>
                                              <p:pRg st="5" end="5"/>
                                            </p:txEl>
                                          </p:spTgt>
                                        </p:tgtEl>
                                        <p:attrNameLst>
                                          <p:attrName>ppt_h</p:attrName>
                                        </p:attrNameLst>
                                      </p:cBhvr>
                                      <p:tavLst>
                                        <p:tav tm="0">
                                          <p:val>
                                            <p:strVal val="#ppt_h"/>
                                          </p:val>
                                        </p:tav>
                                        <p:tav tm="100000">
                                          <p:val>
                                            <p:strVal val="#ppt_h"/>
                                          </p:val>
                                        </p:tav>
                                      </p:tavLst>
                                    </p:anim>
                                    <p:animEffect transition="in" filter="fade">
                                      <p:cBhvr>
                                        <p:cTn id="43" dur="500"/>
                                        <p:tgtEl>
                                          <p:spTgt spid="50178">
                                            <p:txEl>
                                              <p:pRg st="5" end="5"/>
                                            </p:txEl>
                                          </p:spTgt>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50178">
                                            <p:txEl>
                                              <p:pRg st="6" end="6"/>
                                            </p:txEl>
                                          </p:spTgt>
                                        </p:tgtEl>
                                        <p:attrNameLst>
                                          <p:attrName>style.visibility</p:attrName>
                                        </p:attrNameLst>
                                      </p:cBhvr>
                                      <p:to>
                                        <p:strVal val="visible"/>
                                      </p:to>
                                    </p:set>
                                    <p:anim calcmode="lin" valueType="num">
                                      <p:cBhvr>
                                        <p:cTn id="46" dur="500" fill="hold"/>
                                        <p:tgtEl>
                                          <p:spTgt spid="50178">
                                            <p:txEl>
                                              <p:pRg st="6" end="6"/>
                                            </p:txEl>
                                          </p:spTgt>
                                        </p:tgtEl>
                                        <p:attrNameLst>
                                          <p:attrName>ppt_w</p:attrName>
                                        </p:attrNameLst>
                                      </p:cBhvr>
                                      <p:tavLst>
                                        <p:tav tm="0">
                                          <p:val>
                                            <p:strVal val="#ppt_w*0.70"/>
                                          </p:val>
                                        </p:tav>
                                        <p:tav tm="100000">
                                          <p:val>
                                            <p:strVal val="#ppt_w"/>
                                          </p:val>
                                        </p:tav>
                                      </p:tavLst>
                                    </p:anim>
                                    <p:anim calcmode="lin" valueType="num">
                                      <p:cBhvr>
                                        <p:cTn id="47" dur="500" fill="hold"/>
                                        <p:tgtEl>
                                          <p:spTgt spid="50178">
                                            <p:txEl>
                                              <p:pRg st="6" end="6"/>
                                            </p:txEl>
                                          </p:spTgt>
                                        </p:tgtEl>
                                        <p:attrNameLst>
                                          <p:attrName>ppt_h</p:attrName>
                                        </p:attrNameLst>
                                      </p:cBhvr>
                                      <p:tavLst>
                                        <p:tav tm="0">
                                          <p:val>
                                            <p:strVal val="#ppt_h"/>
                                          </p:val>
                                        </p:tav>
                                        <p:tav tm="100000">
                                          <p:val>
                                            <p:strVal val="#ppt_h"/>
                                          </p:val>
                                        </p:tav>
                                      </p:tavLst>
                                    </p:anim>
                                    <p:animEffect transition="in" filter="fade">
                                      <p:cBhvr>
                                        <p:cTn id="48" dur="500"/>
                                        <p:tgtEl>
                                          <p:spTgt spid="5017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build="p"/>
      <p:bldP spid="2" grpId="0"/>
    </p:bldLst>
  </p:timing>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5604" name="灯片编号占位符 3"/>
          <p:cNvSpPr>
            <a:spLocks noGrp="1"/>
          </p:cNvSpPr>
          <p:nvPr>
            <p:ph type="sldNum" sz="quarter" idx="12"/>
          </p:nvPr>
        </p:nvSpPr>
        <p:spPr>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37D81BBB-BF36-4E43-9EB4-ABA8079A653F}" type="slidenum">
              <a:rPr lang="en-US" altLang="zh-CN">
                <a:solidFill>
                  <a:srgbClr val="010000"/>
                </a:solidFill>
              </a:rPr>
              <a:pPr eaLnBrk="1" hangingPunct="1"/>
              <a:t>241</a:t>
            </a:fld>
            <a:endParaRPr lang="en-US" altLang="zh-CN">
              <a:solidFill>
                <a:srgbClr val="010000"/>
              </a:solidFill>
            </a:endParaRPr>
          </a:p>
        </p:txBody>
      </p:sp>
      <p:sp>
        <p:nvSpPr>
          <p:cNvPr id="125955" name="Rectangle 3"/>
          <p:cNvSpPr>
            <a:spLocks noChangeArrowheads="1"/>
          </p:cNvSpPr>
          <p:nvPr/>
        </p:nvSpPr>
        <p:spPr bwMode="auto">
          <a:xfrm>
            <a:off x="770725" y="686340"/>
            <a:ext cx="3597083" cy="697627"/>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121920" tIns="60960" rIns="121920" bIns="60960" numCol="1" rtlCol="0" anchor="b" anchorCtr="0" compatLnSpc="1">
            <a:prstTxWarp prst="textNoShape">
              <a:avLst/>
            </a:prstTxWarp>
            <a:noAutofit/>
          </a:bodyPr>
          <a:lstStyle/>
          <a:p>
            <a:r>
              <a:rPr lang="zh-CN" altLang="en-US" sz="3733" dirty="0">
                <a:solidFill>
                  <a:srgbClr val="0070C0"/>
                </a:solidFill>
                <a:latin typeface="微软雅黑" panose="020B0503020204020204" pitchFamily="34" charset="-122"/>
                <a:ea typeface="微软雅黑" panose="020B0503020204020204" pitchFamily="34" charset="-122"/>
                <a:sym typeface="Wingdings" pitchFamily="2" charset="2"/>
              </a:rPr>
              <a:t>最坏复杂度分析</a:t>
            </a:r>
            <a:r>
              <a:rPr lang="en-US" altLang="zh-CN" sz="3733" dirty="0">
                <a:solidFill>
                  <a:srgbClr val="0070C0"/>
                </a:solidFill>
                <a:latin typeface="微软雅黑" panose="020B0503020204020204" pitchFamily="34" charset="-122"/>
                <a:ea typeface="微软雅黑" panose="020B0503020204020204" pitchFamily="34" charset="-122"/>
                <a:sym typeface="Wingdings" pitchFamily="2" charset="2"/>
              </a:rPr>
              <a:t>:</a:t>
            </a:r>
            <a:endParaRPr lang="en-US" altLang="zh-CN" sz="3733" dirty="0">
              <a:solidFill>
                <a:srgbClr val="0070C0"/>
              </a:solidFill>
              <a:latin typeface="微软雅黑" panose="020B0503020204020204" pitchFamily="34" charset="-122"/>
              <a:ea typeface="微软雅黑" panose="020B0503020204020204" pitchFamily="34" charset="-122"/>
            </a:endParaRPr>
          </a:p>
        </p:txBody>
      </p:sp>
      <p:sp>
        <p:nvSpPr>
          <p:cNvPr id="125956" name="Text Box 4"/>
          <p:cNvSpPr txBox="1">
            <a:spLocks noChangeArrowheads="1"/>
          </p:cNvSpPr>
          <p:nvPr/>
        </p:nvSpPr>
        <p:spPr bwMode="auto">
          <a:xfrm>
            <a:off x="609600" y="1373288"/>
            <a:ext cx="1066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92100" indent="-292100"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marL="389457" indent="-389457" eaLnBrk="1" hangingPunct="1"/>
            <a:r>
              <a:rPr kumimoji="1" lang="en-US" altLang="zh-CN" dirty="0">
                <a:solidFill>
                  <a:srgbClr val="010000"/>
                </a:solidFill>
                <a:latin typeface="微软雅黑" panose="020B0503020204020204" pitchFamily="34" charset="-122"/>
                <a:ea typeface="微软雅黑" panose="020B0503020204020204" pitchFamily="34" charset="-122"/>
              </a:rPr>
              <a:t>【</a:t>
            </a:r>
            <a:r>
              <a:rPr kumimoji="1" lang="zh-CN" altLang="en-US" dirty="0">
                <a:solidFill>
                  <a:srgbClr val="010000"/>
                </a:solidFill>
                <a:latin typeface="微软雅黑" panose="020B0503020204020204" pitchFamily="34" charset="-122"/>
                <a:ea typeface="微软雅黑" panose="020B0503020204020204" pitchFamily="34" charset="-122"/>
              </a:rPr>
              <a:t>定理</a:t>
            </a:r>
            <a:r>
              <a:rPr kumimoji="1" lang="en-US" altLang="zh-CN" dirty="0">
                <a:solidFill>
                  <a:srgbClr val="010000"/>
                </a:solidFill>
                <a:latin typeface="微软雅黑" panose="020B0503020204020204" pitchFamily="34" charset="-122"/>
                <a:ea typeface="微软雅黑" panose="020B0503020204020204" pitchFamily="34" charset="-122"/>
              </a:rPr>
              <a:t>】</a:t>
            </a:r>
            <a:r>
              <a:rPr kumimoji="1" lang="zh-CN" altLang="en-US" dirty="0">
                <a:solidFill>
                  <a:srgbClr val="010000"/>
                </a:solidFill>
                <a:latin typeface="微软雅黑" panose="020B0503020204020204" pitchFamily="34" charset="-122"/>
                <a:ea typeface="微软雅黑" panose="020B0503020204020204" pitchFamily="34" charset="-122"/>
              </a:rPr>
              <a:t>使用希尔增量的最坏时间复杂度为</a:t>
            </a:r>
            <a:r>
              <a:rPr kumimoji="1" lang="en-US" altLang="zh-CN" dirty="0">
                <a:solidFill>
                  <a:srgbClr val="010000"/>
                </a:solidFill>
                <a:latin typeface="微软雅黑" panose="020B0503020204020204" pitchFamily="34" charset="-122"/>
                <a:ea typeface="微软雅黑" panose="020B0503020204020204" pitchFamily="34" charset="-122"/>
                <a:sym typeface="Wingdings" pitchFamily="2" charset="2"/>
              </a:rPr>
              <a:t> </a:t>
            </a:r>
            <a:r>
              <a:rPr kumimoji="1" lang="en-US" altLang="zh-CN" b="1" dirty="0">
                <a:solidFill>
                  <a:srgbClr val="0070C0"/>
                </a:solidFill>
                <a:latin typeface="微软雅黑" panose="020B0503020204020204" pitchFamily="34" charset="-122"/>
                <a:ea typeface="微软雅黑" panose="020B0503020204020204" pitchFamily="34" charset="-122"/>
                <a:sym typeface="Symbol" pitchFamily="18" charset="2"/>
              </a:rPr>
              <a:t> ( </a:t>
            </a:r>
            <a:r>
              <a:rPr kumimoji="1" lang="en-US" altLang="zh-CN" b="1" i="1" dirty="0">
                <a:solidFill>
                  <a:srgbClr val="0070C0"/>
                </a:solidFill>
                <a:latin typeface="微软雅黑" panose="020B0503020204020204" pitchFamily="34" charset="-122"/>
                <a:ea typeface="微软雅黑" panose="020B0503020204020204" pitchFamily="34" charset="-122"/>
                <a:sym typeface="Symbol" pitchFamily="18" charset="2"/>
              </a:rPr>
              <a:t>N</a:t>
            </a:r>
            <a:r>
              <a:rPr kumimoji="1" lang="en-US" altLang="zh-CN" b="1" baseline="30000" dirty="0">
                <a:solidFill>
                  <a:srgbClr val="0070C0"/>
                </a:solidFill>
                <a:latin typeface="微软雅黑" panose="020B0503020204020204" pitchFamily="34" charset="-122"/>
                <a:ea typeface="微软雅黑" panose="020B0503020204020204" pitchFamily="34" charset="-122"/>
                <a:sym typeface="Symbol" pitchFamily="18" charset="2"/>
              </a:rPr>
              <a:t>2 </a:t>
            </a:r>
            <a:r>
              <a:rPr kumimoji="1" lang="en-US" altLang="zh-CN" b="1" dirty="0">
                <a:solidFill>
                  <a:srgbClr val="0070C0"/>
                </a:solidFill>
                <a:latin typeface="微软雅黑" panose="020B0503020204020204" pitchFamily="34" charset="-122"/>
                <a:ea typeface="微软雅黑" panose="020B0503020204020204" pitchFamily="34" charset="-122"/>
                <a:sym typeface="Symbol" pitchFamily="18" charset="2"/>
              </a:rPr>
              <a:t>).</a:t>
            </a:r>
            <a:endParaRPr kumimoji="1" lang="en-US" altLang="zh-CN" b="1" dirty="0">
              <a:solidFill>
                <a:srgbClr val="0070C0"/>
              </a:solidFill>
              <a:latin typeface="微软雅黑" panose="020B0503020204020204" pitchFamily="34" charset="-122"/>
              <a:ea typeface="微软雅黑" panose="020B0503020204020204" pitchFamily="34" charset="-122"/>
              <a:sym typeface="Wingdings" pitchFamily="2" charset="2"/>
            </a:endParaRPr>
          </a:p>
        </p:txBody>
      </p:sp>
      <p:grpSp>
        <p:nvGrpSpPr>
          <p:cNvPr id="125957" name="Group 5"/>
          <p:cNvGrpSpPr>
            <a:grpSpLocks/>
          </p:cNvGrpSpPr>
          <p:nvPr/>
        </p:nvGrpSpPr>
        <p:grpSpPr bwMode="auto">
          <a:xfrm>
            <a:off x="609602" y="1897063"/>
            <a:ext cx="10972801" cy="1003300"/>
            <a:chOff x="288" y="1195"/>
            <a:chExt cx="5184" cy="632"/>
          </a:xfrm>
        </p:grpSpPr>
        <p:sp>
          <p:nvSpPr>
            <p:cNvPr id="25719" name="Text Box 6"/>
            <p:cNvSpPr txBox="1">
              <a:spLocks noChangeArrowheads="1"/>
            </p:cNvSpPr>
            <p:nvPr/>
          </p:nvSpPr>
          <p:spPr bwMode="auto">
            <a:xfrm>
              <a:off x="288" y="1195"/>
              <a:ext cx="23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spcBef>
                  <a:spcPct val="50000"/>
                </a:spcBef>
              </a:pPr>
              <a:r>
                <a:rPr kumimoji="1" lang="en-US" altLang="zh-CN" dirty="0">
                  <a:solidFill>
                    <a:srgbClr val="010000"/>
                  </a:solidFill>
                  <a:latin typeface="微软雅黑" panose="020B0503020204020204" pitchFamily="34" charset="-122"/>
                  <a:ea typeface="微软雅黑" panose="020B0503020204020204" pitchFamily="34" charset="-122"/>
                </a:rPr>
                <a:t>〖</a:t>
              </a:r>
              <a:r>
                <a:rPr kumimoji="1" lang="en-US" altLang="zh-CN" dirty="0" err="1">
                  <a:solidFill>
                    <a:srgbClr val="010000"/>
                  </a:solidFill>
                  <a:latin typeface="微软雅黑" panose="020B0503020204020204" pitchFamily="34" charset="-122"/>
                  <a:ea typeface="微软雅黑" panose="020B0503020204020204" pitchFamily="34" charset="-122"/>
                </a:rPr>
                <a:t>Example〗A</a:t>
              </a:r>
              <a:r>
                <a:rPr kumimoji="1" lang="en-US" altLang="zh-CN" dirty="0">
                  <a:solidFill>
                    <a:srgbClr val="010000"/>
                  </a:solidFill>
                  <a:latin typeface="微软雅黑" panose="020B0503020204020204" pitchFamily="34" charset="-122"/>
                  <a:ea typeface="微软雅黑" panose="020B0503020204020204" pitchFamily="34" charset="-122"/>
                </a:rPr>
                <a:t> bad case:</a:t>
              </a:r>
            </a:p>
          </p:txBody>
        </p:sp>
        <p:grpSp>
          <p:nvGrpSpPr>
            <p:cNvPr id="25720" name="Group 7"/>
            <p:cNvGrpSpPr>
              <a:grpSpLocks/>
            </p:cNvGrpSpPr>
            <p:nvPr/>
          </p:nvGrpSpPr>
          <p:grpSpPr bwMode="auto">
            <a:xfrm>
              <a:off x="864" y="1536"/>
              <a:ext cx="4608" cy="291"/>
              <a:chOff x="816" y="1536"/>
              <a:chExt cx="4608" cy="291"/>
            </a:xfrm>
          </p:grpSpPr>
          <p:sp>
            <p:nvSpPr>
              <p:cNvPr id="25721" name="Text Box 8"/>
              <p:cNvSpPr txBox="1">
                <a:spLocks noChangeArrowheads="1"/>
              </p:cNvSpPr>
              <p:nvPr/>
            </p:nvSpPr>
            <p:spPr bwMode="auto">
              <a:xfrm>
                <a:off x="816"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1</a:t>
                </a:r>
              </a:p>
            </p:txBody>
          </p:sp>
          <p:sp>
            <p:nvSpPr>
              <p:cNvPr id="25722" name="Text Box 9"/>
              <p:cNvSpPr txBox="1">
                <a:spLocks noChangeArrowheads="1"/>
              </p:cNvSpPr>
              <p:nvPr/>
            </p:nvSpPr>
            <p:spPr bwMode="auto">
              <a:xfrm>
                <a:off x="1104"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9</a:t>
                </a:r>
              </a:p>
            </p:txBody>
          </p:sp>
          <p:sp>
            <p:nvSpPr>
              <p:cNvPr id="25723" name="Text Box 10"/>
              <p:cNvSpPr txBox="1">
                <a:spLocks noChangeArrowheads="1"/>
              </p:cNvSpPr>
              <p:nvPr/>
            </p:nvSpPr>
            <p:spPr bwMode="auto">
              <a:xfrm>
                <a:off x="1392"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2</a:t>
                </a:r>
              </a:p>
            </p:txBody>
          </p:sp>
          <p:sp>
            <p:nvSpPr>
              <p:cNvPr id="25724" name="Text Box 11"/>
              <p:cNvSpPr txBox="1">
                <a:spLocks noChangeArrowheads="1"/>
              </p:cNvSpPr>
              <p:nvPr/>
            </p:nvSpPr>
            <p:spPr bwMode="auto">
              <a:xfrm>
                <a:off x="1680"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10</a:t>
                </a:r>
              </a:p>
            </p:txBody>
          </p:sp>
          <p:sp>
            <p:nvSpPr>
              <p:cNvPr id="25725" name="Text Box 12"/>
              <p:cNvSpPr txBox="1">
                <a:spLocks noChangeArrowheads="1"/>
              </p:cNvSpPr>
              <p:nvPr/>
            </p:nvSpPr>
            <p:spPr bwMode="auto">
              <a:xfrm>
                <a:off x="1968"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3</a:t>
                </a:r>
              </a:p>
            </p:txBody>
          </p:sp>
          <p:sp>
            <p:nvSpPr>
              <p:cNvPr id="25726" name="Text Box 13"/>
              <p:cNvSpPr txBox="1">
                <a:spLocks noChangeArrowheads="1"/>
              </p:cNvSpPr>
              <p:nvPr/>
            </p:nvSpPr>
            <p:spPr bwMode="auto">
              <a:xfrm>
                <a:off x="2256"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11</a:t>
                </a:r>
              </a:p>
            </p:txBody>
          </p:sp>
          <p:sp>
            <p:nvSpPr>
              <p:cNvPr id="25727" name="Text Box 14"/>
              <p:cNvSpPr txBox="1">
                <a:spLocks noChangeArrowheads="1"/>
              </p:cNvSpPr>
              <p:nvPr/>
            </p:nvSpPr>
            <p:spPr bwMode="auto">
              <a:xfrm>
                <a:off x="2544"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4</a:t>
                </a:r>
              </a:p>
            </p:txBody>
          </p:sp>
          <p:sp>
            <p:nvSpPr>
              <p:cNvPr id="25728" name="Text Box 15"/>
              <p:cNvSpPr txBox="1">
                <a:spLocks noChangeArrowheads="1"/>
              </p:cNvSpPr>
              <p:nvPr/>
            </p:nvSpPr>
            <p:spPr bwMode="auto">
              <a:xfrm>
                <a:off x="2832"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12</a:t>
                </a:r>
              </a:p>
            </p:txBody>
          </p:sp>
          <p:sp>
            <p:nvSpPr>
              <p:cNvPr id="25729" name="Text Box 16"/>
              <p:cNvSpPr txBox="1">
                <a:spLocks noChangeArrowheads="1"/>
              </p:cNvSpPr>
              <p:nvPr/>
            </p:nvSpPr>
            <p:spPr bwMode="auto">
              <a:xfrm>
                <a:off x="3120"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5</a:t>
                </a:r>
              </a:p>
            </p:txBody>
          </p:sp>
          <p:sp>
            <p:nvSpPr>
              <p:cNvPr id="25730" name="Text Box 17"/>
              <p:cNvSpPr txBox="1">
                <a:spLocks noChangeArrowheads="1"/>
              </p:cNvSpPr>
              <p:nvPr/>
            </p:nvSpPr>
            <p:spPr bwMode="auto">
              <a:xfrm>
                <a:off x="3408"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13</a:t>
                </a:r>
              </a:p>
            </p:txBody>
          </p:sp>
          <p:sp>
            <p:nvSpPr>
              <p:cNvPr id="25731" name="Text Box 18"/>
              <p:cNvSpPr txBox="1">
                <a:spLocks noChangeArrowheads="1"/>
              </p:cNvSpPr>
              <p:nvPr/>
            </p:nvSpPr>
            <p:spPr bwMode="auto">
              <a:xfrm>
                <a:off x="3696"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6</a:t>
                </a:r>
              </a:p>
            </p:txBody>
          </p:sp>
          <p:sp>
            <p:nvSpPr>
              <p:cNvPr id="25732" name="Text Box 19"/>
              <p:cNvSpPr txBox="1">
                <a:spLocks noChangeArrowheads="1"/>
              </p:cNvSpPr>
              <p:nvPr/>
            </p:nvSpPr>
            <p:spPr bwMode="auto">
              <a:xfrm>
                <a:off x="3984"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14</a:t>
                </a:r>
              </a:p>
            </p:txBody>
          </p:sp>
          <p:sp>
            <p:nvSpPr>
              <p:cNvPr id="25733" name="Text Box 20"/>
              <p:cNvSpPr txBox="1">
                <a:spLocks noChangeArrowheads="1"/>
              </p:cNvSpPr>
              <p:nvPr/>
            </p:nvSpPr>
            <p:spPr bwMode="auto">
              <a:xfrm>
                <a:off x="4272"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7</a:t>
                </a:r>
              </a:p>
            </p:txBody>
          </p:sp>
          <p:sp>
            <p:nvSpPr>
              <p:cNvPr id="25734" name="Text Box 21"/>
              <p:cNvSpPr txBox="1">
                <a:spLocks noChangeArrowheads="1"/>
              </p:cNvSpPr>
              <p:nvPr/>
            </p:nvSpPr>
            <p:spPr bwMode="auto">
              <a:xfrm>
                <a:off x="4560"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15</a:t>
                </a:r>
              </a:p>
            </p:txBody>
          </p:sp>
          <p:sp>
            <p:nvSpPr>
              <p:cNvPr id="25735" name="Text Box 22"/>
              <p:cNvSpPr txBox="1">
                <a:spLocks noChangeArrowheads="1"/>
              </p:cNvSpPr>
              <p:nvPr/>
            </p:nvSpPr>
            <p:spPr bwMode="auto">
              <a:xfrm>
                <a:off x="4848"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8</a:t>
                </a:r>
              </a:p>
            </p:txBody>
          </p:sp>
          <p:sp>
            <p:nvSpPr>
              <p:cNvPr id="25736" name="Text Box 23"/>
              <p:cNvSpPr txBox="1">
                <a:spLocks noChangeArrowheads="1"/>
              </p:cNvSpPr>
              <p:nvPr/>
            </p:nvSpPr>
            <p:spPr bwMode="auto">
              <a:xfrm>
                <a:off x="5136" y="1536"/>
                <a:ext cx="288" cy="2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a:solidFill>
                      <a:srgbClr val="010000"/>
                    </a:solidFill>
                    <a:latin typeface="微软雅黑" panose="020B0503020204020204" pitchFamily="34" charset="-122"/>
                    <a:ea typeface="微软雅黑" panose="020B0503020204020204" pitchFamily="34" charset="-122"/>
                  </a:rPr>
                  <a:t>16</a:t>
                </a:r>
              </a:p>
            </p:txBody>
          </p:sp>
        </p:grpSp>
      </p:grpSp>
      <p:grpSp>
        <p:nvGrpSpPr>
          <p:cNvPr id="125976" name="Group 24"/>
          <p:cNvGrpSpPr>
            <a:grpSpLocks/>
          </p:cNvGrpSpPr>
          <p:nvPr/>
        </p:nvGrpSpPr>
        <p:grpSpPr bwMode="auto">
          <a:xfrm>
            <a:off x="1828800" y="2895606"/>
            <a:ext cx="9753600" cy="420688"/>
            <a:chOff x="816" y="1536"/>
            <a:chExt cx="4608" cy="265"/>
          </a:xfrm>
        </p:grpSpPr>
        <p:sp>
          <p:nvSpPr>
            <p:cNvPr id="25703" name="Text Box 25"/>
            <p:cNvSpPr txBox="1">
              <a:spLocks noChangeArrowheads="1"/>
            </p:cNvSpPr>
            <p:nvPr/>
          </p:nvSpPr>
          <p:spPr bwMode="auto">
            <a:xfrm>
              <a:off x="81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a:t>
              </a:r>
            </a:p>
          </p:txBody>
        </p:sp>
        <p:sp>
          <p:nvSpPr>
            <p:cNvPr id="25704" name="Text Box 26"/>
            <p:cNvSpPr txBox="1">
              <a:spLocks noChangeArrowheads="1"/>
            </p:cNvSpPr>
            <p:nvPr/>
          </p:nvSpPr>
          <p:spPr bwMode="auto">
            <a:xfrm>
              <a:off x="110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9</a:t>
              </a:r>
            </a:p>
          </p:txBody>
        </p:sp>
        <p:sp>
          <p:nvSpPr>
            <p:cNvPr id="25705" name="Text Box 27"/>
            <p:cNvSpPr txBox="1">
              <a:spLocks noChangeArrowheads="1"/>
            </p:cNvSpPr>
            <p:nvPr/>
          </p:nvSpPr>
          <p:spPr bwMode="auto">
            <a:xfrm>
              <a:off x="139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2</a:t>
              </a:r>
            </a:p>
          </p:txBody>
        </p:sp>
        <p:sp>
          <p:nvSpPr>
            <p:cNvPr id="25706" name="Text Box 28"/>
            <p:cNvSpPr txBox="1">
              <a:spLocks noChangeArrowheads="1"/>
            </p:cNvSpPr>
            <p:nvPr/>
          </p:nvSpPr>
          <p:spPr bwMode="auto">
            <a:xfrm>
              <a:off x="168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10</a:t>
              </a:r>
            </a:p>
          </p:txBody>
        </p:sp>
        <p:sp>
          <p:nvSpPr>
            <p:cNvPr id="25707" name="Text Box 29"/>
            <p:cNvSpPr txBox="1">
              <a:spLocks noChangeArrowheads="1"/>
            </p:cNvSpPr>
            <p:nvPr/>
          </p:nvSpPr>
          <p:spPr bwMode="auto">
            <a:xfrm>
              <a:off x="196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3</a:t>
              </a:r>
            </a:p>
          </p:txBody>
        </p:sp>
        <p:sp>
          <p:nvSpPr>
            <p:cNvPr id="25708" name="Text Box 30"/>
            <p:cNvSpPr txBox="1">
              <a:spLocks noChangeArrowheads="1"/>
            </p:cNvSpPr>
            <p:nvPr/>
          </p:nvSpPr>
          <p:spPr bwMode="auto">
            <a:xfrm>
              <a:off x="225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11</a:t>
              </a:r>
            </a:p>
          </p:txBody>
        </p:sp>
        <p:sp>
          <p:nvSpPr>
            <p:cNvPr id="25709" name="Text Box 31"/>
            <p:cNvSpPr txBox="1">
              <a:spLocks noChangeArrowheads="1"/>
            </p:cNvSpPr>
            <p:nvPr/>
          </p:nvSpPr>
          <p:spPr bwMode="auto">
            <a:xfrm>
              <a:off x="254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4</a:t>
              </a:r>
            </a:p>
          </p:txBody>
        </p:sp>
        <p:sp>
          <p:nvSpPr>
            <p:cNvPr id="25710" name="Text Box 32"/>
            <p:cNvSpPr txBox="1">
              <a:spLocks noChangeArrowheads="1"/>
            </p:cNvSpPr>
            <p:nvPr/>
          </p:nvSpPr>
          <p:spPr bwMode="auto">
            <a:xfrm>
              <a:off x="283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12</a:t>
              </a:r>
            </a:p>
          </p:txBody>
        </p:sp>
        <p:sp>
          <p:nvSpPr>
            <p:cNvPr id="25711" name="Text Box 33"/>
            <p:cNvSpPr txBox="1">
              <a:spLocks noChangeArrowheads="1"/>
            </p:cNvSpPr>
            <p:nvPr/>
          </p:nvSpPr>
          <p:spPr bwMode="auto">
            <a:xfrm>
              <a:off x="312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5</a:t>
              </a:r>
            </a:p>
          </p:txBody>
        </p:sp>
        <p:sp>
          <p:nvSpPr>
            <p:cNvPr id="25712" name="Text Box 34"/>
            <p:cNvSpPr txBox="1">
              <a:spLocks noChangeArrowheads="1"/>
            </p:cNvSpPr>
            <p:nvPr/>
          </p:nvSpPr>
          <p:spPr bwMode="auto">
            <a:xfrm>
              <a:off x="340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13</a:t>
              </a:r>
            </a:p>
          </p:txBody>
        </p:sp>
        <p:sp>
          <p:nvSpPr>
            <p:cNvPr id="25713" name="Text Box 35"/>
            <p:cNvSpPr txBox="1">
              <a:spLocks noChangeArrowheads="1"/>
            </p:cNvSpPr>
            <p:nvPr/>
          </p:nvSpPr>
          <p:spPr bwMode="auto">
            <a:xfrm>
              <a:off x="369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6</a:t>
              </a:r>
            </a:p>
          </p:txBody>
        </p:sp>
        <p:sp>
          <p:nvSpPr>
            <p:cNvPr id="25714" name="Text Box 36"/>
            <p:cNvSpPr txBox="1">
              <a:spLocks noChangeArrowheads="1"/>
            </p:cNvSpPr>
            <p:nvPr/>
          </p:nvSpPr>
          <p:spPr bwMode="auto">
            <a:xfrm>
              <a:off x="398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14</a:t>
              </a:r>
            </a:p>
          </p:txBody>
        </p:sp>
        <p:sp>
          <p:nvSpPr>
            <p:cNvPr id="25715" name="Text Box 37"/>
            <p:cNvSpPr txBox="1">
              <a:spLocks noChangeArrowheads="1"/>
            </p:cNvSpPr>
            <p:nvPr/>
          </p:nvSpPr>
          <p:spPr bwMode="auto">
            <a:xfrm>
              <a:off x="427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7</a:t>
              </a:r>
            </a:p>
          </p:txBody>
        </p:sp>
        <p:sp>
          <p:nvSpPr>
            <p:cNvPr id="25716" name="Text Box 38"/>
            <p:cNvSpPr txBox="1">
              <a:spLocks noChangeArrowheads="1"/>
            </p:cNvSpPr>
            <p:nvPr/>
          </p:nvSpPr>
          <p:spPr bwMode="auto">
            <a:xfrm>
              <a:off x="456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15</a:t>
              </a:r>
            </a:p>
          </p:txBody>
        </p:sp>
        <p:sp>
          <p:nvSpPr>
            <p:cNvPr id="25717" name="Text Box 39"/>
            <p:cNvSpPr txBox="1">
              <a:spLocks noChangeArrowheads="1"/>
            </p:cNvSpPr>
            <p:nvPr/>
          </p:nvSpPr>
          <p:spPr bwMode="auto">
            <a:xfrm>
              <a:off x="484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8</a:t>
              </a:r>
            </a:p>
          </p:txBody>
        </p:sp>
        <p:sp>
          <p:nvSpPr>
            <p:cNvPr id="25718" name="Text Box 40"/>
            <p:cNvSpPr txBox="1">
              <a:spLocks noChangeArrowheads="1"/>
            </p:cNvSpPr>
            <p:nvPr/>
          </p:nvSpPr>
          <p:spPr bwMode="auto">
            <a:xfrm>
              <a:off x="513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16</a:t>
              </a:r>
            </a:p>
          </p:txBody>
        </p:sp>
      </p:grpSp>
      <p:sp>
        <p:nvSpPr>
          <p:cNvPr id="125993" name="Text Box 41"/>
          <p:cNvSpPr txBox="1">
            <a:spLocks noChangeArrowheads="1"/>
          </p:cNvSpPr>
          <p:nvPr/>
        </p:nvSpPr>
        <p:spPr bwMode="auto">
          <a:xfrm>
            <a:off x="711200" y="2895602"/>
            <a:ext cx="1219200"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spcBef>
                <a:spcPct val="50000"/>
              </a:spcBef>
            </a:pPr>
            <a:r>
              <a:rPr kumimoji="1" lang="en-US" altLang="zh-CN" sz="2133" dirty="0">
                <a:solidFill>
                  <a:srgbClr val="010000"/>
                </a:solidFill>
                <a:latin typeface="微软雅黑" panose="020B0503020204020204" pitchFamily="34" charset="-122"/>
                <a:ea typeface="微软雅黑" panose="020B0503020204020204" pitchFamily="34" charset="-122"/>
              </a:rPr>
              <a:t>8-sort</a:t>
            </a:r>
          </a:p>
        </p:txBody>
      </p:sp>
      <p:grpSp>
        <p:nvGrpSpPr>
          <p:cNvPr id="125994" name="Group 42"/>
          <p:cNvGrpSpPr>
            <a:grpSpLocks/>
          </p:cNvGrpSpPr>
          <p:nvPr/>
        </p:nvGrpSpPr>
        <p:grpSpPr bwMode="auto">
          <a:xfrm>
            <a:off x="1828800" y="3352806"/>
            <a:ext cx="9753600" cy="420688"/>
            <a:chOff x="816" y="1536"/>
            <a:chExt cx="4608" cy="265"/>
          </a:xfrm>
        </p:grpSpPr>
        <p:sp>
          <p:nvSpPr>
            <p:cNvPr id="25687" name="Text Box 43"/>
            <p:cNvSpPr txBox="1">
              <a:spLocks noChangeArrowheads="1"/>
            </p:cNvSpPr>
            <p:nvPr/>
          </p:nvSpPr>
          <p:spPr bwMode="auto">
            <a:xfrm>
              <a:off x="81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a:t>
              </a:r>
            </a:p>
          </p:txBody>
        </p:sp>
        <p:sp>
          <p:nvSpPr>
            <p:cNvPr id="25688" name="Text Box 44"/>
            <p:cNvSpPr txBox="1">
              <a:spLocks noChangeArrowheads="1"/>
            </p:cNvSpPr>
            <p:nvPr/>
          </p:nvSpPr>
          <p:spPr bwMode="auto">
            <a:xfrm>
              <a:off x="110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9</a:t>
              </a:r>
            </a:p>
          </p:txBody>
        </p:sp>
        <p:sp>
          <p:nvSpPr>
            <p:cNvPr id="25689" name="Text Box 45"/>
            <p:cNvSpPr txBox="1">
              <a:spLocks noChangeArrowheads="1"/>
            </p:cNvSpPr>
            <p:nvPr/>
          </p:nvSpPr>
          <p:spPr bwMode="auto">
            <a:xfrm>
              <a:off x="139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2</a:t>
              </a:r>
            </a:p>
          </p:txBody>
        </p:sp>
        <p:sp>
          <p:nvSpPr>
            <p:cNvPr id="25690" name="Text Box 46"/>
            <p:cNvSpPr txBox="1">
              <a:spLocks noChangeArrowheads="1"/>
            </p:cNvSpPr>
            <p:nvPr/>
          </p:nvSpPr>
          <p:spPr bwMode="auto">
            <a:xfrm>
              <a:off x="168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10</a:t>
              </a:r>
            </a:p>
          </p:txBody>
        </p:sp>
        <p:sp>
          <p:nvSpPr>
            <p:cNvPr id="25691" name="Text Box 47"/>
            <p:cNvSpPr txBox="1">
              <a:spLocks noChangeArrowheads="1"/>
            </p:cNvSpPr>
            <p:nvPr/>
          </p:nvSpPr>
          <p:spPr bwMode="auto">
            <a:xfrm>
              <a:off x="196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3</a:t>
              </a:r>
            </a:p>
          </p:txBody>
        </p:sp>
        <p:sp>
          <p:nvSpPr>
            <p:cNvPr id="25692" name="Text Box 48"/>
            <p:cNvSpPr txBox="1">
              <a:spLocks noChangeArrowheads="1"/>
            </p:cNvSpPr>
            <p:nvPr/>
          </p:nvSpPr>
          <p:spPr bwMode="auto">
            <a:xfrm>
              <a:off x="225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11</a:t>
              </a:r>
            </a:p>
          </p:txBody>
        </p:sp>
        <p:sp>
          <p:nvSpPr>
            <p:cNvPr id="25693" name="Text Box 49"/>
            <p:cNvSpPr txBox="1">
              <a:spLocks noChangeArrowheads="1"/>
            </p:cNvSpPr>
            <p:nvPr/>
          </p:nvSpPr>
          <p:spPr bwMode="auto">
            <a:xfrm>
              <a:off x="254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4</a:t>
              </a:r>
            </a:p>
          </p:txBody>
        </p:sp>
        <p:sp>
          <p:nvSpPr>
            <p:cNvPr id="25694" name="Text Box 50"/>
            <p:cNvSpPr txBox="1">
              <a:spLocks noChangeArrowheads="1"/>
            </p:cNvSpPr>
            <p:nvPr/>
          </p:nvSpPr>
          <p:spPr bwMode="auto">
            <a:xfrm>
              <a:off x="283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12</a:t>
              </a:r>
            </a:p>
          </p:txBody>
        </p:sp>
        <p:sp>
          <p:nvSpPr>
            <p:cNvPr id="25695" name="Text Box 51"/>
            <p:cNvSpPr txBox="1">
              <a:spLocks noChangeArrowheads="1"/>
            </p:cNvSpPr>
            <p:nvPr/>
          </p:nvSpPr>
          <p:spPr bwMode="auto">
            <a:xfrm>
              <a:off x="312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5</a:t>
              </a:r>
            </a:p>
          </p:txBody>
        </p:sp>
        <p:sp>
          <p:nvSpPr>
            <p:cNvPr id="25696" name="Text Box 52"/>
            <p:cNvSpPr txBox="1">
              <a:spLocks noChangeArrowheads="1"/>
            </p:cNvSpPr>
            <p:nvPr/>
          </p:nvSpPr>
          <p:spPr bwMode="auto">
            <a:xfrm>
              <a:off x="340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13</a:t>
              </a:r>
            </a:p>
          </p:txBody>
        </p:sp>
        <p:sp>
          <p:nvSpPr>
            <p:cNvPr id="25697" name="Text Box 53"/>
            <p:cNvSpPr txBox="1">
              <a:spLocks noChangeArrowheads="1"/>
            </p:cNvSpPr>
            <p:nvPr/>
          </p:nvSpPr>
          <p:spPr bwMode="auto">
            <a:xfrm>
              <a:off x="369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6</a:t>
              </a:r>
            </a:p>
          </p:txBody>
        </p:sp>
        <p:sp>
          <p:nvSpPr>
            <p:cNvPr id="25698" name="Text Box 54"/>
            <p:cNvSpPr txBox="1">
              <a:spLocks noChangeArrowheads="1"/>
            </p:cNvSpPr>
            <p:nvPr/>
          </p:nvSpPr>
          <p:spPr bwMode="auto">
            <a:xfrm>
              <a:off x="398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14</a:t>
              </a:r>
            </a:p>
          </p:txBody>
        </p:sp>
        <p:sp>
          <p:nvSpPr>
            <p:cNvPr id="25699" name="Text Box 55"/>
            <p:cNvSpPr txBox="1">
              <a:spLocks noChangeArrowheads="1"/>
            </p:cNvSpPr>
            <p:nvPr/>
          </p:nvSpPr>
          <p:spPr bwMode="auto">
            <a:xfrm>
              <a:off x="427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7</a:t>
              </a:r>
            </a:p>
          </p:txBody>
        </p:sp>
        <p:sp>
          <p:nvSpPr>
            <p:cNvPr id="25700" name="Text Box 56"/>
            <p:cNvSpPr txBox="1">
              <a:spLocks noChangeArrowheads="1"/>
            </p:cNvSpPr>
            <p:nvPr/>
          </p:nvSpPr>
          <p:spPr bwMode="auto">
            <a:xfrm>
              <a:off x="456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15</a:t>
              </a:r>
            </a:p>
          </p:txBody>
        </p:sp>
        <p:sp>
          <p:nvSpPr>
            <p:cNvPr id="25701" name="Text Box 57"/>
            <p:cNvSpPr txBox="1">
              <a:spLocks noChangeArrowheads="1"/>
            </p:cNvSpPr>
            <p:nvPr/>
          </p:nvSpPr>
          <p:spPr bwMode="auto">
            <a:xfrm>
              <a:off x="484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8</a:t>
              </a:r>
            </a:p>
          </p:txBody>
        </p:sp>
        <p:sp>
          <p:nvSpPr>
            <p:cNvPr id="25702" name="Text Box 58"/>
            <p:cNvSpPr txBox="1">
              <a:spLocks noChangeArrowheads="1"/>
            </p:cNvSpPr>
            <p:nvPr/>
          </p:nvSpPr>
          <p:spPr bwMode="auto">
            <a:xfrm>
              <a:off x="513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16</a:t>
              </a:r>
            </a:p>
          </p:txBody>
        </p:sp>
      </p:grpSp>
      <p:sp>
        <p:nvSpPr>
          <p:cNvPr id="126011" name="Text Box 59"/>
          <p:cNvSpPr txBox="1">
            <a:spLocks noChangeArrowheads="1"/>
          </p:cNvSpPr>
          <p:nvPr/>
        </p:nvSpPr>
        <p:spPr bwMode="auto">
          <a:xfrm>
            <a:off x="711200" y="3352802"/>
            <a:ext cx="1219200"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4-sort</a:t>
            </a:r>
          </a:p>
        </p:txBody>
      </p:sp>
      <p:grpSp>
        <p:nvGrpSpPr>
          <p:cNvPr id="126012" name="Group 60"/>
          <p:cNvGrpSpPr>
            <a:grpSpLocks/>
          </p:cNvGrpSpPr>
          <p:nvPr/>
        </p:nvGrpSpPr>
        <p:grpSpPr bwMode="auto">
          <a:xfrm>
            <a:off x="1828800" y="3810006"/>
            <a:ext cx="9753600" cy="420688"/>
            <a:chOff x="816" y="1536"/>
            <a:chExt cx="4608" cy="265"/>
          </a:xfrm>
        </p:grpSpPr>
        <p:sp>
          <p:nvSpPr>
            <p:cNvPr id="25671" name="Text Box 61"/>
            <p:cNvSpPr txBox="1">
              <a:spLocks noChangeArrowheads="1"/>
            </p:cNvSpPr>
            <p:nvPr/>
          </p:nvSpPr>
          <p:spPr bwMode="auto">
            <a:xfrm>
              <a:off x="81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a:t>
              </a:r>
            </a:p>
          </p:txBody>
        </p:sp>
        <p:sp>
          <p:nvSpPr>
            <p:cNvPr id="25672" name="Text Box 62"/>
            <p:cNvSpPr txBox="1">
              <a:spLocks noChangeArrowheads="1"/>
            </p:cNvSpPr>
            <p:nvPr/>
          </p:nvSpPr>
          <p:spPr bwMode="auto">
            <a:xfrm>
              <a:off x="110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9</a:t>
              </a:r>
            </a:p>
          </p:txBody>
        </p:sp>
        <p:sp>
          <p:nvSpPr>
            <p:cNvPr id="25673" name="Text Box 63"/>
            <p:cNvSpPr txBox="1">
              <a:spLocks noChangeArrowheads="1"/>
            </p:cNvSpPr>
            <p:nvPr/>
          </p:nvSpPr>
          <p:spPr bwMode="auto">
            <a:xfrm>
              <a:off x="139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dirty="0">
                  <a:solidFill>
                    <a:srgbClr val="010000"/>
                  </a:solidFill>
                  <a:latin typeface="微软雅黑" panose="020B0503020204020204" pitchFamily="34" charset="-122"/>
                  <a:ea typeface="微软雅黑" panose="020B0503020204020204" pitchFamily="34" charset="-122"/>
                </a:rPr>
                <a:t>2</a:t>
              </a:r>
            </a:p>
          </p:txBody>
        </p:sp>
        <p:sp>
          <p:nvSpPr>
            <p:cNvPr id="25674" name="Text Box 64"/>
            <p:cNvSpPr txBox="1">
              <a:spLocks noChangeArrowheads="1"/>
            </p:cNvSpPr>
            <p:nvPr/>
          </p:nvSpPr>
          <p:spPr bwMode="auto">
            <a:xfrm>
              <a:off x="168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10</a:t>
              </a:r>
            </a:p>
          </p:txBody>
        </p:sp>
        <p:sp>
          <p:nvSpPr>
            <p:cNvPr id="25675" name="Text Box 65"/>
            <p:cNvSpPr txBox="1">
              <a:spLocks noChangeArrowheads="1"/>
            </p:cNvSpPr>
            <p:nvPr/>
          </p:nvSpPr>
          <p:spPr bwMode="auto">
            <a:xfrm>
              <a:off x="196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3</a:t>
              </a:r>
            </a:p>
          </p:txBody>
        </p:sp>
        <p:sp>
          <p:nvSpPr>
            <p:cNvPr id="25676" name="Text Box 66"/>
            <p:cNvSpPr txBox="1">
              <a:spLocks noChangeArrowheads="1"/>
            </p:cNvSpPr>
            <p:nvPr/>
          </p:nvSpPr>
          <p:spPr bwMode="auto">
            <a:xfrm>
              <a:off x="225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11</a:t>
              </a:r>
            </a:p>
          </p:txBody>
        </p:sp>
        <p:sp>
          <p:nvSpPr>
            <p:cNvPr id="25677" name="Text Box 67"/>
            <p:cNvSpPr txBox="1">
              <a:spLocks noChangeArrowheads="1"/>
            </p:cNvSpPr>
            <p:nvPr/>
          </p:nvSpPr>
          <p:spPr bwMode="auto">
            <a:xfrm>
              <a:off x="254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4</a:t>
              </a:r>
            </a:p>
          </p:txBody>
        </p:sp>
        <p:sp>
          <p:nvSpPr>
            <p:cNvPr id="25678" name="Text Box 68"/>
            <p:cNvSpPr txBox="1">
              <a:spLocks noChangeArrowheads="1"/>
            </p:cNvSpPr>
            <p:nvPr/>
          </p:nvSpPr>
          <p:spPr bwMode="auto">
            <a:xfrm>
              <a:off x="283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12</a:t>
              </a:r>
            </a:p>
          </p:txBody>
        </p:sp>
        <p:sp>
          <p:nvSpPr>
            <p:cNvPr id="25679" name="Text Box 69"/>
            <p:cNvSpPr txBox="1">
              <a:spLocks noChangeArrowheads="1"/>
            </p:cNvSpPr>
            <p:nvPr/>
          </p:nvSpPr>
          <p:spPr bwMode="auto">
            <a:xfrm>
              <a:off x="312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5</a:t>
              </a:r>
            </a:p>
          </p:txBody>
        </p:sp>
        <p:sp>
          <p:nvSpPr>
            <p:cNvPr id="25680" name="Text Box 70"/>
            <p:cNvSpPr txBox="1">
              <a:spLocks noChangeArrowheads="1"/>
            </p:cNvSpPr>
            <p:nvPr/>
          </p:nvSpPr>
          <p:spPr bwMode="auto">
            <a:xfrm>
              <a:off x="340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13</a:t>
              </a:r>
            </a:p>
          </p:txBody>
        </p:sp>
        <p:sp>
          <p:nvSpPr>
            <p:cNvPr id="25681" name="Text Box 71"/>
            <p:cNvSpPr txBox="1">
              <a:spLocks noChangeArrowheads="1"/>
            </p:cNvSpPr>
            <p:nvPr/>
          </p:nvSpPr>
          <p:spPr bwMode="auto">
            <a:xfrm>
              <a:off x="369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6</a:t>
              </a:r>
            </a:p>
          </p:txBody>
        </p:sp>
        <p:sp>
          <p:nvSpPr>
            <p:cNvPr id="25682" name="Text Box 72"/>
            <p:cNvSpPr txBox="1">
              <a:spLocks noChangeArrowheads="1"/>
            </p:cNvSpPr>
            <p:nvPr/>
          </p:nvSpPr>
          <p:spPr bwMode="auto">
            <a:xfrm>
              <a:off x="398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14</a:t>
              </a:r>
            </a:p>
          </p:txBody>
        </p:sp>
        <p:sp>
          <p:nvSpPr>
            <p:cNvPr id="25683" name="Text Box 73"/>
            <p:cNvSpPr txBox="1">
              <a:spLocks noChangeArrowheads="1"/>
            </p:cNvSpPr>
            <p:nvPr/>
          </p:nvSpPr>
          <p:spPr bwMode="auto">
            <a:xfrm>
              <a:off x="427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7</a:t>
              </a:r>
            </a:p>
          </p:txBody>
        </p:sp>
        <p:sp>
          <p:nvSpPr>
            <p:cNvPr id="25684" name="Text Box 74"/>
            <p:cNvSpPr txBox="1">
              <a:spLocks noChangeArrowheads="1"/>
            </p:cNvSpPr>
            <p:nvPr/>
          </p:nvSpPr>
          <p:spPr bwMode="auto">
            <a:xfrm>
              <a:off x="456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15</a:t>
              </a:r>
            </a:p>
          </p:txBody>
        </p:sp>
        <p:sp>
          <p:nvSpPr>
            <p:cNvPr id="25685" name="Text Box 75"/>
            <p:cNvSpPr txBox="1">
              <a:spLocks noChangeArrowheads="1"/>
            </p:cNvSpPr>
            <p:nvPr/>
          </p:nvSpPr>
          <p:spPr bwMode="auto">
            <a:xfrm>
              <a:off x="484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8</a:t>
              </a:r>
            </a:p>
          </p:txBody>
        </p:sp>
        <p:sp>
          <p:nvSpPr>
            <p:cNvPr id="25686" name="Text Box 76"/>
            <p:cNvSpPr txBox="1">
              <a:spLocks noChangeArrowheads="1"/>
            </p:cNvSpPr>
            <p:nvPr/>
          </p:nvSpPr>
          <p:spPr bwMode="auto">
            <a:xfrm>
              <a:off x="513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16</a:t>
              </a:r>
            </a:p>
          </p:txBody>
        </p:sp>
      </p:grpSp>
      <p:sp>
        <p:nvSpPr>
          <p:cNvPr id="126029" name="Text Box 77"/>
          <p:cNvSpPr txBox="1">
            <a:spLocks noChangeArrowheads="1"/>
          </p:cNvSpPr>
          <p:nvPr/>
        </p:nvSpPr>
        <p:spPr bwMode="auto">
          <a:xfrm>
            <a:off x="711200" y="3810001"/>
            <a:ext cx="1219200"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2-sort</a:t>
            </a:r>
          </a:p>
        </p:txBody>
      </p:sp>
      <p:grpSp>
        <p:nvGrpSpPr>
          <p:cNvPr id="126030" name="Group 78"/>
          <p:cNvGrpSpPr>
            <a:grpSpLocks/>
          </p:cNvGrpSpPr>
          <p:nvPr/>
        </p:nvGrpSpPr>
        <p:grpSpPr bwMode="auto">
          <a:xfrm>
            <a:off x="1828800" y="4267206"/>
            <a:ext cx="9753600" cy="420688"/>
            <a:chOff x="816" y="1536"/>
            <a:chExt cx="4608" cy="265"/>
          </a:xfrm>
        </p:grpSpPr>
        <p:sp>
          <p:nvSpPr>
            <p:cNvPr id="25655" name="Text Box 79"/>
            <p:cNvSpPr txBox="1">
              <a:spLocks noChangeArrowheads="1"/>
            </p:cNvSpPr>
            <p:nvPr/>
          </p:nvSpPr>
          <p:spPr bwMode="auto">
            <a:xfrm>
              <a:off x="81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a:t>
              </a:r>
            </a:p>
          </p:txBody>
        </p:sp>
        <p:sp>
          <p:nvSpPr>
            <p:cNvPr id="25656" name="Text Box 80"/>
            <p:cNvSpPr txBox="1">
              <a:spLocks noChangeArrowheads="1"/>
            </p:cNvSpPr>
            <p:nvPr/>
          </p:nvSpPr>
          <p:spPr bwMode="auto">
            <a:xfrm>
              <a:off x="110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2</a:t>
              </a:r>
            </a:p>
          </p:txBody>
        </p:sp>
        <p:sp>
          <p:nvSpPr>
            <p:cNvPr id="25657" name="Text Box 81"/>
            <p:cNvSpPr txBox="1">
              <a:spLocks noChangeArrowheads="1"/>
            </p:cNvSpPr>
            <p:nvPr/>
          </p:nvSpPr>
          <p:spPr bwMode="auto">
            <a:xfrm>
              <a:off x="139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3</a:t>
              </a:r>
            </a:p>
          </p:txBody>
        </p:sp>
        <p:sp>
          <p:nvSpPr>
            <p:cNvPr id="25658" name="Text Box 82"/>
            <p:cNvSpPr txBox="1">
              <a:spLocks noChangeArrowheads="1"/>
            </p:cNvSpPr>
            <p:nvPr/>
          </p:nvSpPr>
          <p:spPr bwMode="auto">
            <a:xfrm>
              <a:off x="168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4</a:t>
              </a:r>
            </a:p>
          </p:txBody>
        </p:sp>
        <p:sp>
          <p:nvSpPr>
            <p:cNvPr id="25659" name="Text Box 83"/>
            <p:cNvSpPr txBox="1">
              <a:spLocks noChangeArrowheads="1"/>
            </p:cNvSpPr>
            <p:nvPr/>
          </p:nvSpPr>
          <p:spPr bwMode="auto">
            <a:xfrm>
              <a:off x="196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5</a:t>
              </a:r>
            </a:p>
          </p:txBody>
        </p:sp>
        <p:sp>
          <p:nvSpPr>
            <p:cNvPr id="25660" name="Text Box 84"/>
            <p:cNvSpPr txBox="1">
              <a:spLocks noChangeArrowheads="1"/>
            </p:cNvSpPr>
            <p:nvPr/>
          </p:nvSpPr>
          <p:spPr bwMode="auto">
            <a:xfrm>
              <a:off x="225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6</a:t>
              </a:r>
            </a:p>
          </p:txBody>
        </p:sp>
        <p:sp>
          <p:nvSpPr>
            <p:cNvPr id="25661" name="Text Box 85"/>
            <p:cNvSpPr txBox="1">
              <a:spLocks noChangeArrowheads="1"/>
            </p:cNvSpPr>
            <p:nvPr/>
          </p:nvSpPr>
          <p:spPr bwMode="auto">
            <a:xfrm>
              <a:off x="254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7</a:t>
              </a:r>
            </a:p>
          </p:txBody>
        </p:sp>
        <p:sp>
          <p:nvSpPr>
            <p:cNvPr id="25662" name="Text Box 86"/>
            <p:cNvSpPr txBox="1">
              <a:spLocks noChangeArrowheads="1"/>
            </p:cNvSpPr>
            <p:nvPr/>
          </p:nvSpPr>
          <p:spPr bwMode="auto">
            <a:xfrm>
              <a:off x="283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8</a:t>
              </a:r>
            </a:p>
          </p:txBody>
        </p:sp>
        <p:sp>
          <p:nvSpPr>
            <p:cNvPr id="25663" name="Text Box 87"/>
            <p:cNvSpPr txBox="1">
              <a:spLocks noChangeArrowheads="1"/>
            </p:cNvSpPr>
            <p:nvPr/>
          </p:nvSpPr>
          <p:spPr bwMode="auto">
            <a:xfrm>
              <a:off x="312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9</a:t>
              </a:r>
            </a:p>
          </p:txBody>
        </p:sp>
        <p:sp>
          <p:nvSpPr>
            <p:cNvPr id="25664" name="Text Box 88"/>
            <p:cNvSpPr txBox="1">
              <a:spLocks noChangeArrowheads="1"/>
            </p:cNvSpPr>
            <p:nvPr/>
          </p:nvSpPr>
          <p:spPr bwMode="auto">
            <a:xfrm>
              <a:off x="340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10</a:t>
              </a:r>
            </a:p>
          </p:txBody>
        </p:sp>
        <p:sp>
          <p:nvSpPr>
            <p:cNvPr id="25665" name="Text Box 89"/>
            <p:cNvSpPr txBox="1">
              <a:spLocks noChangeArrowheads="1"/>
            </p:cNvSpPr>
            <p:nvPr/>
          </p:nvSpPr>
          <p:spPr bwMode="auto">
            <a:xfrm>
              <a:off x="369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11</a:t>
              </a:r>
            </a:p>
          </p:txBody>
        </p:sp>
        <p:sp>
          <p:nvSpPr>
            <p:cNvPr id="25666" name="Text Box 90"/>
            <p:cNvSpPr txBox="1">
              <a:spLocks noChangeArrowheads="1"/>
            </p:cNvSpPr>
            <p:nvPr/>
          </p:nvSpPr>
          <p:spPr bwMode="auto">
            <a:xfrm>
              <a:off x="3984"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12</a:t>
              </a:r>
            </a:p>
          </p:txBody>
        </p:sp>
        <p:sp>
          <p:nvSpPr>
            <p:cNvPr id="25667" name="Text Box 91"/>
            <p:cNvSpPr txBox="1">
              <a:spLocks noChangeArrowheads="1"/>
            </p:cNvSpPr>
            <p:nvPr/>
          </p:nvSpPr>
          <p:spPr bwMode="auto">
            <a:xfrm>
              <a:off x="4272"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13</a:t>
              </a:r>
            </a:p>
          </p:txBody>
        </p:sp>
        <p:sp>
          <p:nvSpPr>
            <p:cNvPr id="25668" name="Text Box 92"/>
            <p:cNvSpPr txBox="1">
              <a:spLocks noChangeArrowheads="1"/>
            </p:cNvSpPr>
            <p:nvPr/>
          </p:nvSpPr>
          <p:spPr bwMode="auto">
            <a:xfrm>
              <a:off x="4560"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14</a:t>
              </a:r>
            </a:p>
          </p:txBody>
        </p:sp>
        <p:sp>
          <p:nvSpPr>
            <p:cNvPr id="25669" name="Text Box 93"/>
            <p:cNvSpPr txBox="1">
              <a:spLocks noChangeArrowheads="1"/>
            </p:cNvSpPr>
            <p:nvPr/>
          </p:nvSpPr>
          <p:spPr bwMode="auto">
            <a:xfrm>
              <a:off x="4848"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15</a:t>
              </a:r>
            </a:p>
          </p:txBody>
        </p:sp>
        <p:sp>
          <p:nvSpPr>
            <p:cNvPr id="25670" name="Text Box 94"/>
            <p:cNvSpPr txBox="1">
              <a:spLocks noChangeArrowheads="1"/>
            </p:cNvSpPr>
            <p:nvPr/>
          </p:nvSpPr>
          <p:spPr bwMode="auto">
            <a:xfrm>
              <a:off x="5136" y="1536"/>
              <a:ext cx="288" cy="2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000" rIns="24000">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16</a:t>
              </a:r>
            </a:p>
          </p:txBody>
        </p:sp>
      </p:grpSp>
      <p:sp>
        <p:nvSpPr>
          <p:cNvPr id="126047" name="Text Box 95"/>
          <p:cNvSpPr txBox="1">
            <a:spLocks noChangeArrowheads="1"/>
          </p:cNvSpPr>
          <p:nvPr/>
        </p:nvSpPr>
        <p:spPr bwMode="auto">
          <a:xfrm>
            <a:off x="711200" y="4267202"/>
            <a:ext cx="1219200"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spcBef>
                <a:spcPct val="50000"/>
              </a:spcBef>
            </a:pPr>
            <a:r>
              <a:rPr kumimoji="1" lang="en-US" altLang="zh-CN" sz="2133">
                <a:solidFill>
                  <a:srgbClr val="010000"/>
                </a:solidFill>
                <a:latin typeface="微软雅黑" panose="020B0503020204020204" pitchFamily="34" charset="-122"/>
                <a:ea typeface="微软雅黑" panose="020B0503020204020204" pitchFamily="34" charset="-122"/>
              </a:rPr>
              <a:t>1-sort</a:t>
            </a:r>
          </a:p>
        </p:txBody>
      </p:sp>
      <p:grpSp>
        <p:nvGrpSpPr>
          <p:cNvPr id="25618" name="Group 97"/>
          <p:cNvGrpSpPr>
            <a:grpSpLocks/>
          </p:cNvGrpSpPr>
          <p:nvPr/>
        </p:nvGrpSpPr>
        <p:grpSpPr bwMode="auto">
          <a:xfrm>
            <a:off x="710834" y="4854576"/>
            <a:ext cx="1858433" cy="1393824"/>
            <a:chOff x="2298" y="869"/>
            <a:chExt cx="878" cy="878"/>
          </a:xfrm>
        </p:grpSpPr>
        <p:grpSp>
          <p:nvGrpSpPr>
            <p:cNvPr id="25620" name="Group 98"/>
            <p:cNvGrpSpPr>
              <a:grpSpLocks/>
            </p:cNvGrpSpPr>
            <p:nvPr/>
          </p:nvGrpSpPr>
          <p:grpSpPr bwMode="auto">
            <a:xfrm>
              <a:off x="2529" y="1410"/>
              <a:ext cx="417" cy="107"/>
              <a:chOff x="2529" y="1410"/>
              <a:chExt cx="417" cy="107"/>
            </a:xfrm>
          </p:grpSpPr>
          <p:sp>
            <p:nvSpPr>
              <p:cNvPr id="25653" name="Freeform 99"/>
              <p:cNvSpPr>
                <a:spLocks/>
              </p:cNvSpPr>
              <p:nvPr/>
            </p:nvSpPr>
            <p:spPr bwMode="auto">
              <a:xfrm>
                <a:off x="2909" y="1410"/>
                <a:ext cx="37" cy="107"/>
              </a:xfrm>
              <a:custGeom>
                <a:avLst/>
                <a:gdLst>
                  <a:gd name="T0" fmla="*/ 1 w 37"/>
                  <a:gd name="T1" fmla="*/ 7 h 107"/>
                  <a:gd name="T2" fmla="*/ 15 w 37"/>
                  <a:gd name="T3" fmla="*/ 1 h 107"/>
                  <a:gd name="T4" fmla="*/ 22 w 37"/>
                  <a:gd name="T5" fmla="*/ 0 h 107"/>
                  <a:gd name="T6" fmla="*/ 27 w 37"/>
                  <a:gd name="T7" fmla="*/ 0 h 107"/>
                  <a:gd name="T8" fmla="*/ 30 w 37"/>
                  <a:gd name="T9" fmla="*/ 1 h 107"/>
                  <a:gd name="T10" fmla="*/ 33 w 37"/>
                  <a:gd name="T11" fmla="*/ 3 h 107"/>
                  <a:gd name="T12" fmla="*/ 36 w 37"/>
                  <a:gd name="T13" fmla="*/ 9 h 107"/>
                  <a:gd name="T14" fmla="*/ 37 w 37"/>
                  <a:gd name="T15" fmla="*/ 15 h 107"/>
                  <a:gd name="T16" fmla="*/ 36 w 37"/>
                  <a:gd name="T17" fmla="*/ 23 h 107"/>
                  <a:gd name="T18" fmla="*/ 35 w 37"/>
                  <a:gd name="T19" fmla="*/ 29 h 107"/>
                  <a:gd name="T20" fmla="*/ 31 w 37"/>
                  <a:gd name="T21" fmla="*/ 36 h 107"/>
                  <a:gd name="T22" fmla="*/ 28 w 37"/>
                  <a:gd name="T23" fmla="*/ 41 h 107"/>
                  <a:gd name="T24" fmla="*/ 24 w 37"/>
                  <a:gd name="T25" fmla="*/ 46 h 107"/>
                  <a:gd name="T26" fmla="*/ 22 w 37"/>
                  <a:gd name="T27" fmla="*/ 53 h 107"/>
                  <a:gd name="T28" fmla="*/ 22 w 37"/>
                  <a:gd name="T29" fmla="*/ 58 h 107"/>
                  <a:gd name="T30" fmla="*/ 22 w 37"/>
                  <a:gd name="T31" fmla="*/ 68 h 107"/>
                  <a:gd name="T32" fmla="*/ 22 w 37"/>
                  <a:gd name="T33" fmla="*/ 76 h 107"/>
                  <a:gd name="T34" fmla="*/ 23 w 37"/>
                  <a:gd name="T35" fmla="*/ 83 h 107"/>
                  <a:gd name="T36" fmla="*/ 22 w 37"/>
                  <a:gd name="T37" fmla="*/ 89 h 107"/>
                  <a:gd name="T38" fmla="*/ 19 w 37"/>
                  <a:gd name="T39" fmla="*/ 96 h 107"/>
                  <a:gd name="T40" fmla="*/ 15 w 37"/>
                  <a:gd name="T41" fmla="*/ 100 h 107"/>
                  <a:gd name="T42" fmla="*/ 9 w 37"/>
                  <a:gd name="T43" fmla="*/ 104 h 107"/>
                  <a:gd name="T44" fmla="*/ 0 w 37"/>
                  <a:gd name="T45" fmla="*/ 107 h 107"/>
                  <a:gd name="T46" fmla="*/ 1 w 37"/>
                  <a:gd name="T47" fmla="*/ 7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 h="107">
                    <a:moveTo>
                      <a:pt x="1" y="7"/>
                    </a:moveTo>
                    <a:lnTo>
                      <a:pt x="15" y="1"/>
                    </a:lnTo>
                    <a:lnTo>
                      <a:pt x="22" y="0"/>
                    </a:lnTo>
                    <a:lnTo>
                      <a:pt x="27" y="0"/>
                    </a:lnTo>
                    <a:lnTo>
                      <a:pt x="30" y="1"/>
                    </a:lnTo>
                    <a:lnTo>
                      <a:pt x="33" y="3"/>
                    </a:lnTo>
                    <a:lnTo>
                      <a:pt x="36" y="9"/>
                    </a:lnTo>
                    <a:lnTo>
                      <a:pt x="37" y="15"/>
                    </a:lnTo>
                    <a:lnTo>
                      <a:pt x="36" y="23"/>
                    </a:lnTo>
                    <a:lnTo>
                      <a:pt x="35" y="29"/>
                    </a:lnTo>
                    <a:lnTo>
                      <a:pt x="31" y="36"/>
                    </a:lnTo>
                    <a:lnTo>
                      <a:pt x="28" y="41"/>
                    </a:lnTo>
                    <a:lnTo>
                      <a:pt x="24" y="46"/>
                    </a:lnTo>
                    <a:lnTo>
                      <a:pt x="22" y="53"/>
                    </a:lnTo>
                    <a:lnTo>
                      <a:pt x="22" y="58"/>
                    </a:lnTo>
                    <a:lnTo>
                      <a:pt x="22" y="68"/>
                    </a:lnTo>
                    <a:lnTo>
                      <a:pt x="22" y="76"/>
                    </a:lnTo>
                    <a:lnTo>
                      <a:pt x="23" y="83"/>
                    </a:lnTo>
                    <a:lnTo>
                      <a:pt x="22" y="89"/>
                    </a:lnTo>
                    <a:lnTo>
                      <a:pt x="19" y="96"/>
                    </a:lnTo>
                    <a:lnTo>
                      <a:pt x="15" y="100"/>
                    </a:lnTo>
                    <a:lnTo>
                      <a:pt x="9" y="104"/>
                    </a:lnTo>
                    <a:lnTo>
                      <a:pt x="0" y="107"/>
                    </a:lnTo>
                    <a:lnTo>
                      <a:pt x="1" y="7"/>
                    </a:lnTo>
                    <a:close/>
                  </a:path>
                </a:pathLst>
              </a:custGeom>
              <a:solidFill>
                <a:srgbClr val="FFC080"/>
              </a:solidFill>
              <a:ln w="12700">
                <a:solidFill>
                  <a:srgbClr val="000000"/>
                </a:solidFill>
                <a:prstDash val="solid"/>
                <a:round/>
                <a:headEnd/>
                <a:tailEnd/>
              </a:ln>
            </p:spPr>
            <p:txBody>
              <a:bodyPr/>
              <a:lstStyle/>
              <a:p>
                <a:endParaRPr lang="zh-CN" altLang="en-US">
                  <a:solidFill>
                    <a:srgbClr val="010000"/>
                  </a:solidFill>
                </a:endParaRPr>
              </a:p>
            </p:txBody>
          </p:sp>
          <p:sp>
            <p:nvSpPr>
              <p:cNvPr id="25654" name="Freeform 100"/>
              <p:cNvSpPr>
                <a:spLocks/>
              </p:cNvSpPr>
              <p:nvPr/>
            </p:nvSpPr>
            <p:spPr bwMode="auto">
              <a:xfrm>
                <a:off x="2529" y="1410"/>
                <a:ext cx="36" cy="107"/>
              </a:xfrm>
              <a:custGeom>
                <a:avLst/>
                <a:gdLst>
                  <a:gd name="T0" fmla="*/ 36 w 36"/>
                  <a:gd name="T1" fmla="*/ 7 h 107"/>
                  <a:gd name="T2" fmla="*/ 21 w 36"/>
                  <a:gd name="T3" fmla="*/ 1 h 107"/>
                  <a:gd name="T4" fmla="*/ 15 w 36"/>
                  <a:gd name="T5" fmla="*/ 0 h 107"/>
                  <a:gd name="T6" fmla="*/ 9 w 36"/>
                  <a:gd name="T7" fmla="*/ 0 h 107"/>
                  <a:gd name="T8" fmla="*/ 6 w 36"/>
                  <a:gd name="T9" fmla="*/ 1 h 107"/>
                  <a:gd name="T10" fmla="*/ 3 w 36"/>
                  <a:gd name="T11" fmla="*/ 3 h 107"/>
                  <a:gd name="T12" fmla="*/ 1 w 36"/>
                  <a:gd name="T13" fmla="*/ 9 h 107"/>
                  <a:gd name="T14" fmla="*/ 0 w 36"/>
                  <a:gd name="T15" fmla="*/ 15 h 107"/>
                  <a:gd name="T16" fmla="*/ 0 w 36"/>
                  <a:gd name="T17" fmla="*/ 23 h 107"/>
                  <a:gd name="T18" fmla="*/ 1 w 36"/>
                  <a:gd name="T19" fmla="*/ 29 h 107"/>
                  <a:gd name="T20" fmla="*/ 5 w 36"/>
                  <a:gd name="T21" fmla="*/ 36 h 107"/>
                  <a:gd name="T22" fmla="*/ 9 w 36"/>
                  <a:gd name="T23" fmla="*/ 41 h 107"/>
                  <a:gd name="T24" fmla="*/ 12 w 36"/>
                  <a:gd name="T25" fmla="*/ 46 h 107"/>
                  <a:gd name="T26" fmla="*/ 14 w 36"/>
                  <a:gd name="T27" fmla="*/ 53 h 107"/>
                  <a:gd name="T28" fmla="*/ 15 w 36"/>
                  <a:gd name="T29" fmla="*/ 58 h 107"/>
                  <a:gd name="T30" fmla="*/ 14 w 36"/>
                  <a:gd name="T31" fmla="*/ 68 h 107"/>
                  <a:gd name="T32" fmla="*/ 14 w 36"/>
                  <a:gd name="T33" fmla="*/ 76 h 107"/>
                  <a:gd name="T34" fmla="*/ 13 w 36"/>
                  <a:gd name="T35" fmla="*/ 83 h 107"/>
                  <a:gd name="T36" fmla="*/ 14 w 36"/>
                  <a:gd name="T37" fmla="*/ 89 h 107"/>
                  <a:gd name="T38" fmla="*/ 17 w 36"/>
                  <a:gd name="T39" fmla="*/ 96 h 107"/>
                  <a:gd name="T40" fmla="*/ 21 w 36"/>
                  <a:gd name="T41" fmla="*/ 100 h 107"/>
                  <a:gd name="T42" fmla="*/ 27 w 36"/>
                  <a:gd name="T43" fmla="*/ 104 h 107"/>
                  <a:gd name="T44" fmla="*/ 36 w 36"/>
                  <a:gd name="T45" fmla="*/ 107 h 107"/>
                  <a:gd name="T46" fmla="*/ 36 w 36"/>
                  <a:gd name="T47" fmla="*/ 7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107">
                    <a:moveTo>
                      <a:pt x="36" y="7"/>
                    </a:moveTo>
                    <a:lnTo>
                      <a:pt x="21" y="1"/>
                    </a:lnTo>
                    <a:lnTo>
                      <a:pt x="15" y="0"/>
                    </a:lnTo>
                    <a:lnTo>
                      <a:pt x="9" y="0"/>
                    </a:lnTo>
                    <a:lnTo>
                      <a:pt x="6" y="1"/>
                    </a:lnTo>
                    <a:lnTo>
                      <a:pt x="3" y="3"/>
                    </a:lnTo>
                    <a:lnTo>
                      <a:pt x="1" y="9"/>
                    </a:lnTo>
                    <a:lnTo>
                      <a:pt x="0" y="15"/>
                    </a:lnTo>
                    <a:lnTo>
                      <a:pt x="0" y="23"/>
                    </a:lnTo>
                    <a:lnTo>
                      <a:pt x="1" y="29"/>
                    </a:lnTo>
                    <a:lnTo>
                      <a:pt x="5" y="36"/>
                    </a:lnTo>
                    <a:lnTo>
                      <a:pt x="9" y="41"/>
                    </a:lnTo>
                    <a:lnTo>
                      <a:pt x="12" y="46"/>
                    </a:lnTo>
                    <a:lnTo>
                      <a:pt x="14" y="53"/>
                    </a:lnTo>
                    <a:lnTo>
                      <a:pt x="15" y="58"/>
                    </a:lnTo>
                    <a:lnTo>
                      <a:pt x="14" y="68"/>
                    </a:lnTo>
                    <a:lnTo>
                      <a:pt x="14" y="76"/>
                    </a:lnTo>
                    <a:lnTo>
                      <a:pt x="13" y="83"/>
                    </a:lnTo>
                    <a:lnTo>
                      <a:pt x="14" y="89"/>
                    </a:lnTo>
                    <a:lnTo>
                      <a:pt x="17" y="96"/>
                    </a:lnTo>
                    <a:lnTo>
                      <a:pt x="21" y="100"/>
                    </a:lnTo>
                    <a:lnTo>
                      <a:pt x="27" y="104"/>
                    </a:lnTo>
                    <a:lnTo>
                      <a:pt x="36" y="107"/>
                    </a:lnTo>
                    <a:lnTo>
                      <a:pt x="36" y="7"/>
                    </a:lnTo>
                    <a:close/>
                  </a:path>
                </a:pathLst>
              </a:custGeom>
              <a:solidFill>
                <a:srgbClr val="FFC080"/>
              </a:solidFill>
              <a:ln w="12700">
                <a:solidFill>
                  <a:srgbClr val="000000"/>
                </a:solidFill>
                <a:prstDash val="solid"/>
                <a:round/>
                <a:headEnd/>
                <a:tailEnd/>
              </a:ln>
            </p:spPr>
            <p:txBody>
              <a:bodyPr/>
              <a:lstStyle/>
              <a:p>
                <a:endParaRPr lang="zh-CN" altLang="en-US">
                  <a:solidFill>
                    <a:srgbClr val="010000"/>
                  </a:solidFill>
                </a:endParaRPr>
              </a:p>
            </p:txBody>
          </p:sp>
        </p:grpSp>
        <p:sp>
          <p:nvSpPr>
            <p:cNvPr id="25621" name="Freeform 101"/>
            <p:cNvSpPr>
              <a:spLocks/>
            </p:cNvSpPr>
            <p:nvPr/>
          </p:nvSpPr>
          <p:spPr bwMode="auto">
            <a:xfrm>
              <a:off x="2558" y="1212"/>
              <a:ext cx="364" cy="535"/>
            </a:xfrm>
            <a:custGeom>
              <a:avLst/>
              <a:gdLst>
                <a:gd name="T0" fmla="*/ 24 w 364"/>
                <a:gd name="T1" fmla="*/ 109 h 535"/>
                <a:gd name="T2" fmla="*/ 9 w 364"/>
                <a:gd name="T3" fmla="*/ 156 h 535"/>
                <a:gd name="T4" fmla="*/ 2 w 364"/>
                <a:gd name="T5" fmla="*/ 217 h 535"/>
                <a:gd name="T6" fmla="*/ 0 w 364"/>
                <a:gd name="T7" fmla="*/ 275 h 535"/>
                <a:gd name="T8" fmla="*/ 2 w 364"/>
                <a:gd name="T9" fmla="*/ 340 h 535"/>
                <a:gd name="T10" fmla="*/ 11 w 364"/>
                <a:gd name="T11" fmla="*/ 390 h 535"/>
                <a:gd name="T12" fmla="*/ 32 w 364"/>
                <a:gd name="T13" fmla="*/ 435 h 535"/>
                <a:gd name="T14" fmla="*/ 60 w 364"/>
                <a:gd name="T15" fmla="*/ 472 h 535"/>
                <a:gd name="T16" fmla="*/ 99 w 364"/>
                <a:gd name="T17" fmla="*/ 506 h 535"/>
                <a:gd name="T18" fmla="*/ 141 w 364"/>
                <a:gd name="T19" fmla="*/ 526 h 535"/>
                <a:gd name="T20" fmla="*/ 164 w 364"/>
                <a:gd name="T21" fmla="*/ 534 h 535"/>
                <a:gd name="T22" fmla="*/ 191 w 364"/>
                <a:gd name="T23" fmla="*/ 534 h 535"/>
                <a:gd name="T24" fmla="*/ 223 w 364"/>
                <a:gd name="T25" fmla="*/ 527 h 535"/>
                <a:gd name="T26" fmla="*/ 252 w 364"/>
                <a:gd name="T27" fmla="*/ 514 h 535"/>
                <a:gd name="T28" fmla="*/ 280 w 364"/>
                <a:gd name="T29" fmla="*/ 494 h 535"/>
                <a:gd name="T30" fmla="*/ 304 w 364"/>
                <a:gd name="T31" fmla="*/ 470 h 535"/>
                <a:gd name="T32" fmla="*/ 326 w 364"/>
                <a:gd name="T33" fmla="*/ 443 h 535"/>
                <a:gd name="T34" fmla="*/ 342 w 364"/>
                <a:gd name="T35" fmla="*/ 418 h 535"/>
                <a:gd name="T36" fmla="*/ 350 w 364"/>
                <a:gd name="T37" fmla="*/ 398 h 535"/>
                <a:gd name="T38" fmla="*/ 358 w 364"/>
                <a:gd name="T39" fmla="*/ 367 h 535"/>
                <a:gd name="T40" fmla="*/ 363 w 364"/>
                <a:gd name="T41" fmla="*/ 327 h 535"/>
                <a:gd name="T42" fmla="*/ 364 w 364"/>
                <a:gd name="T43" fmla="*/ 287 h 535"/>
                <a:gd name="T44" fmla="*/ 362 w 364"/>
                <a:gd name="T45" fmla="*/ 238 h 535"/>
                <a:gd name="T46" fmla="*/ 359 w 364"/>
                <a:gd name="T47" fmla="*/ 195 h 535"/>
                <a:gd name="T48" fmla="*/ 355 w 364"/>
                <a:gd name="T49" fmla="*/ 159 h 535"/>
                <a:gd name="T50" fmla="*/ 347 w 364"/>
                <a:gd name="T51" fmla="*/ 128 h 535"/>
                <a:gd name="T52" fmla="*/ 337 w 364"/>
                <a:gd name="T53" fmla="*/ 105 h 535"/>
                <a:gd name="T54" fmla="*/ 323 w 364"/>
                <a:gd name="T55" fmla="*/ 80 h 535"/>
                <a:gd name="T56" fmla="*/ 308 w 364"/>
                <a:gd name="T57" fmla="*/ 61 h 535"/>
                <a:gd name="T58" fmla="*/ 289 w 364"/>
                <a:gd name="T59" fmla="*/ 43 h 535"/>
                <a:gd name="T60" fmla="*/ 266 w 364"/>
                <a:gd name="T61" fmla="*/ 27 h 535"/>
                <a:gd name="T62" fmla="*/ 237 w 364"/>
                <a:gd name="T63" fmla="*/ 12 h 535"/>
                <a:gd name="T64" fmla="*/ 201 w 364"/>
                <a:gd name="T65" fmla="*/ 3 h 535"/>
                <a:gd name="T66" fmla="*/ 155 w 364"/>
                <a:gd name="T67" fmla="*/ 3 h 535"/>
                <a:gd name="T68" fmla="*/ 108 w 364"/>
                <a:gd name="T69" fmla="*/ 20 h 535"/>
                <a:gd name="T70" fmla="*/ 69 w 364"/>
                <a:gd name="T71" fmla="*/ 46 h 535"/>
                <a:gd name="T72" fmla="*/ 36 w 364"/>
                <a:gd name="T73" fmla="*/ 86 h 5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4" h="535">
                  <a:moveTo>
                    <a:pt x="36" y="86"/>
                  </a:moveTo>
                  <a:lnTo>
                    <a:pt x="24" y="109"/>
                  </a:lnTo>
                  <a:lnTo>
                    <a:pt x="15" y="133"/>
                  </a:lnTo>
                  <a:lnTo>
                    <a:pt x="9" y="156"/>
                  </a:lnTo>
                  <a:lnTo>
                    <a:pt x="5" y="185"/>
                  </a:lnTo>
                  <a:lnTo>
                    <a:pt x="2" y="217"/>
                  </a:lnTo>
                  <a:lnTo>
                    <a:pt x="1" y="246"/>
                  </a:lnTo>
                  <a:lnTo>
                    <a:pt x="0" y="275"/>
                  </a:lnTo>
                  <a:lnTo>
                    <a:pt x="0" y="311"/>
                  </a:lnTo>
                  <a:lnTo>
                    <a:pt x="2" y="340"/>
                  </a:lnTo>
                  <a:lnTo>
                    <a:pt x="6" y="369"/>
                  </a:lnTo>
                  <a:lnTo>
                    <a:pt x="11" y="390"/>
                  </a:lnTo>
                  <a:lnTo>
                    <a:pt x="20" y="415"/>
                  </a:lnTo>
                  <a:lnTo>
                    <a:pt x="32" y="435"/>
                  </a:lnTo>
                  <a:lnTo>
                    <a:pt x="43" y="452"/>
                  </a:lnTo>
                  <a:lnTo>
                    <a:pt x="60" y="472"/>
                  </a:lnTo>
                  <a:lnTo>
                    <a:pt x="78" y="489"/>
                  </a:lnTo>
                  <a:lnTo>
                    <a:pt x="99" y="506"/>
                  </a:lnTo>
                  <a:lnTo>
                    <a:pt x="120" y="517"/>
                  </a:lnTo>
                  <a:lnTo>
                    <a:pt x="141" y="526"/>
                  </a:lnTo>
                  <a:lnTo>
                    <a:pt x="151" y="530"/>
                  </a:lnTo>
                  <a:lnTo>
                    <a:pt x="164" y="534"/>
                  </a:lnTo>
                  <a:lnTo>
                    <a:pt x="181" y="535"/>
                  </a:lnTo>
                  <a:lnTo>
                    <a:pt x="191" y="534"/>
                  </a:lnTo>
                  <a:lnTo>
                    <a:pt x="206" y="532"/>
                  </a:lnTo>
                  <a:lnTo>
                    <a:pt x="223" y="527"/>
                  </a:lnTo>
                  <a:lnTo>
                    <a:pt x="237" y="522"/>
                  </a:lnTo>
                  <a:lnTo>
                    <a:pt x="252" y="514"/>
                  </a:lnTo>
                  <a:lnTo>
                    <a:pt x="267" y="504"/>
                  </a:lnTo>
                  <a:lnTo>
                    <a:pt x="280" y="494"/>
                  </a:lnTo>
                  <a:lnTo>
                    <a:pt x="293" y="482"/>
                  </a:lnTo>
                  <a:lnTo>
                    <a:pt x="304" y="470"/>
                  </a:lnTo>
                  <a:lnTo>
                    <a:pt x="313" y="458"/>
                  </a:lnTo>
                  <a:lnTo>
                    <a:pt x="326" y="443"/>
                  </a:lnTo>
                  <a:lnTo>
                    <a:pt x="334" y="431"/>
                  </a:lnTo>
                  <a:lnTo>
                    <a:pt x="342" y="418"/>
                  </a:lnTo>
                  <a:lnTo>
                    <a:pt x="346" y="408"/>
                  </a:lnTo>
                  <a:lnTo>
                    <a:pt x="350" y="398"/>
                  </a:lnTo>
                  <a:lnTo>
                    <a:pt x="354" y="384"/>
                  </a:lnTo>
                  <a:lnTo>
                    <a:pt x="358" y="367"/>
                  </a:lnTo>
                  <a:lnTo>
                    <a:pt x="361" y="345"/>
                  </a:lnTo>
                  <a:lnTo>
                    <a:pt x="363" y="327"/>
                  </a:lnTo>
                  <a:lnTo>
                    <a:pt x="364" y="307"/>
                  </a:lnTo>
                  <a:lnTo>
                    <a:pt x="364" y="287"/>
                  </a:lnTo>
                  <a:lnTo>
                    <a:pt x="363" y="259"/>
                  </a:lnTo>
                  <a:lnTo>
                    <a:pt x="362" y="238"/>
                  </a:lnTo>
                  <a:lnTo>
                    <a:pt x="360" y="218"/>
                  </a:lnTo>
                  <a:lnTo>
                    <a:pt x="359" y="195"/>
                  </a:lnTo>
                  <a:lnTo>
                    <a:pt x="358" y="178"/>
                  </a:lnTo>
                  <a:lnTo>
                    <a:pt x="355" y="159"/>
                  </a:lnTo>
                  <a:lnTo>
                    <a:pt x="352" y="144"/>
                  </a:lnTo>
                  <a:lnTo>
                    <a:pt x="347" y="128"/>
                  </a:lnTo>
                  <a:lnTo>
                    <a:pt x="342" y="115"/>
                  </a:lnTo>
                  <a:lnTo>
                    <a:pt x="337" y="105"/>
                  </a:lnTo>
                  <a:lnTo>
                    <a:pt x="332" y="96"/>
                  </a:lnTo>
                  <a:lnTo>
                    <a:pt x="323" y="80"/>
                  </a:lnTo>
                  <a:lnTo>
                    <a:pt x="316" y="70"/>
                  </a:lnTo>
                  <a:lnTo>
                    <a:pt x="308" y="61"/>
                  </a:lnTo>
                  <a:lnTo>
                    <a:pt x="298" y="51"/>
                  </a:lnTo>
                  <a:lnTo>
                    <a:pt x="289" y="43"/>
                  </a:lnTo>
                  <a:lnTo>
                    <a:pt x="279" y="35"/>
                  </a:lnTo>
                  <a:lnTo>
                    <a:pt x="266" y="27"/>
                  </a:lnTo>
                  <a:lnTo>
                    <a:pt x="253" y="19"/>
                  </a:lnTo>
                  <a:lnTo>
                    <a:pt x="237" y="12"/>
                  </a:lnTo>
                  <a:lnTo>
                    <a:pt x="220" y="7"/>
                  </a:lnTo>
                  <a:lnTo>
                    <a:pt x="201" y="3"/>
                  </a:lnTo>
                  <a:lnTo>
                    <a:pt x="182" y="0"/>
                  </a:lnTo>
                  <a:lnTo>
                    <a:pt x="155" y="3"/>
                  </a:lnTo>
                  <a:lnTo>
                    <a:pt x="132" y="10"/>
                  </a:lnTo>
                  <a:lnTo>
                    <a:pt x="108" y="20"/>
                  </a:lnTo>
                  <a:lnTo>
                    <a:pt x="88" y="32"/>
                  </a:lnTo>
                  <a:lnTo>
                    <a:pt x="69" y="46"/>
                  </a:lnTo>
                  <a:lnTo>
                    <a:pt x="51" y="65"/>
                  </a:lnTo>
                  <a:lnTo>
                    <a:pt x="36" y="86"/>
                  </a:lnTo>
                  <a:close/>
                </a:path>
              </a:pathLst>
            </a:custGeom>
            <a:solidFill>
              <a:srgbClr val="FFC080"/>
            </a:solidFill>
            <a:ln w="12700">
              <a:solidFill>
                <a:srgbClr val="000000"/>
              </a:solidFill>
              <a:prstDash val="solid"/>
              <a:round/>
              <a:headEnd/>
              <a:tailEnd/>
            </a:ln>
          </p:spPr>
          <p:txBody>
            <a:bodyPr/>
            <a:lstStyle/>
            <a:p>
              <a:endParaRPr lang="zh-CN" altLang="en-US">
                <a:solidFill>
                  <a:srgbClr val="010000"/>
                </a:solidFill>
              </a:endParaRPr>
            </a:p>
          </p:txBody>
        </p:sp>
        <p:sp>
          <p:nvSpPr>
            <p:cNvPr id="25622" name="Freeform 102"/>
            <p:cNvSpPr>
              <a:spLocks/>
            </p:cNvSpPr>
            <p:nvPr/>
          </p:nvSpPr>
          <p:spPr bwMode="auto">
            <a:xfrm>
              <a:off x="2666" y="1616"/>
              <a:ext cx="148" cy="32"/>
            </a:xfrm>
            <a:custGeom>
              <a:avLst/>
              <a:gdLst>
                <a:gd name="T0" fmla="*/ 0 w 148"/>
                <a:gd name="T1" fmla="*/ 22 h 32"/>
                <a:gd name="T2" fmla="*/ 5 w 148"/>
                <a:gd name="T3" fmla="*/ 18 h 32"/>
                <a:gd name="T4" fmla="*/ 12 w 148"/>
                <a:gd name="T5" fmla="*/ 12 h 32"/>
                <a:gd name="T6" fmla="*/ 25 w 148"/>
                <a:gd name="T7" fmla="*/ 6 h 32"/>
                <a:gd name="T8" fmla="*/ 40 w 148"/>
                <a:gd name="T9" fmla="*/ 2 h 32"/>
                <a:gd name="T10" fmla="*/ 55 w 148"/>
                <a:gd name="T11" fmla="*/ 0 h 32"/>
                <a:gd name="T12" fmla="*/ 68 w 148"/>
                <a:gd name="T13" fmla="*/ 0 h 32"/>
                <a:gd name="T14" fmla="*/ 77 w 148"/>
                <a:gd name="T15" fmla="*/ 1 h 32"/>
                <a:gd name="T16" fmla="*/ 84 w 148"/>
                <a:gd name="T17" fmla="*/ 0 h 32"/>
                <a:gd name="T18" fmla="*/ 91 w 148"/>
                <a:gd name="T19" fmla="*/ 0 h 32"/>
                <a:gd name="T20" fmla="*/ 100 w 148"/>
                <a:gd name="T21" fmla="*/ 1 h 32"/>
                <a:gd name="T22" fmla="*/ 111 w 148"/>
                <a:gd name="T23" fmla="*/ 3 h 32"/>
                <a:gd name="T24" fmla="*/ 121 w 148"/>
                <a:gd name="T25" fmla="*/ 6 h 32"/>
                <a:gd name="T26" fmla="*/ 133 w 148"/>
                <a:gd name="T27" fmla="*/ 10 h 32"/>
                <a:gd name="T28" fmla="*/ 139 w 148"/>
                <a:gd name="T29" fmla="*/ 14 h 32"/>
                <a:gd name="T30" fmla="*/ 144 w 148"/>
                <a:gd name="T31" fmla="*/ 18 h 32"/>
                <a:gd name="T32" fmla="*/ 148 w 148"/>
                <a:gd name="T33" fmla="*/ 24 h 32"/>
                <a:gd name="T34" fmla="*/ 147 w 148"/>
                <a:gd name="T35" fmla="*/ 26 h 32"/>
                <a:gd name="T36" fmla="*/ 133 w 148"/>
                <a:gd name="T37" fmla="*/ 30 h 32"/>
                <a:gd name="T38" fmla="*/ 109 w 148"/>
                <a:gd name="T39" fmla="*/ 32 h 32"/>
                <a:gd name="T40" fmla="*/ 86 w 148"/>
                <a:gd name="T41" fmla="*/ 32 h 32"/>
                <a:gd name="T42" fmla="*/ 62 w 148"/>
                <a:gd name="T43" fmla="*/ 32 h 32"/>
                <a:gd name="T44" fmla="*/ 30 w 148"/>
                <a:gd name="T45" fmla="*/ 30 h 32"/>
                <a:gd name="T46" fmla="*/ 9 w 148"/>
                <a:gd name="T47" fmla="*/ 28 h 32"/>
                <a:gd name="T48" fmla="*/ 3 w 148"/>
                <a:gd name="T49" fmla="*/ 26 h 32"/>
                <a:gd name="T50" fmla="*/ 0 w 148"/>
                <a:gd name="T51" fmla="*/ 22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48" h="32">
                  <a:moveTo>
                    <a:pt x="0" y="22"/>
                  </a:moveTo>
                  <a:lnTo>
                    <a:pt x="5" y="18"/>
                  </a:lnTo>
                  <a:lnTo>
                    <a:pt x="12" y="12"/>
                  </a:lnTo>
                  <a:lnTo>
                    <a:pt x="25" y="6"/>
                  </a:lnTo>
                  <a:lnTo>
                    <a:pt x="40" y="2"/>
                  </a:lnTo>
                  <a:lnTo>
                    <a:pt x="55" y="0"/>
                  </a:lnTo>
                  <a:lnTo>
                    <a:pt x="68" y="0"/>
                  </a:lnTo>
                  <a:lnTo>
                    <a:pt x="77" y="1"/>
                  </a:lnTo>
                  <a:lnTo>
                    <a:pt x="84" y="0"/>
                  </a:lnTo>
                  <a:lnTo>
                    <a:pt x="91" y="0"/>
                  </a:lnTo>
                  <a:lnTo>
                    <a:pt x="100" y="1"/>
                  </a:lnTo>
                  <a:lnTo>
                    <a:pt x="111" y="3"/>
                  </a:lnTo>
                  <a:lnTo>
                    <a:pt x="121" y="6"/>
                  </a:lnTo>
                  <a:lnTo>
                    <a:pt x="133" y="10"/>
                  </a:lnTo>
                  <a:lnTo>
                    <a:pt x="139" y="14"/>
                  </a:lnTo>
                  <a:lnTo>
                    <a:pt x="144" y="18"/>
                  </a:lnTo>
                  <a:lnTo>
                    <a:pt x="148" y="24"/>
                  </a:lnTo>
                  <a:lnTo>
                    <a:pt x="147" y="26"/>
                  </a:lnTo>
                  <a:lnTo>
                    <a:pt x="133" y="30"/>
                  </a:lnTo>
                  <a:lnTo>
                    <a:pt x="109" y="32"/>
                  </a:lnTo>
                  <a:lnTo>
                    <a:pt x="86" y="32"/>
                  </a:lnTo>
                  <a:lnTo>
                    <a:pt x="62" y="32"/>
                  </a:lnTo>
                  <a:lnTo>
                    <a:pt x="30" y="30"/>
                  </a:lnTo>
                  <a:lnTo>
                    <a:pt x="9" y="28"/>
                  </a:lnTo>
                  <a:lnTo>
                    <a:pt x="3" y="26"/>
                  </a:lnTo>
                  <a:lnTo>
                    <a:pt x="0" y="22"/>
                  </a:lnTo>
                  <a:close/>
                </a:path>
              </a:pathLst>
            </a:custGeom>
            <a:solidFill>
              <a:srgbClr val="FFE0C0"/>
            </a:solidFill>
            <a:ln w="12700">
              <a:solidFill>
                <a:srgbClr val="000000"/>
              </a:solidFill>
              <a:prstDash val="solid"/>
              <a:round/>
              <a:headEnd/>
              <a:tailEnd/>
            </a:ln>
          </p:spPr>
          <p:txBody>
            <a:bodyPr/>
            <a:lstStyle/>
            <a:p>
              <a:endParaRPr lang="zh-CN" altLang="en-US">
                <a:solidFill>
                  <a:srgbClr val="010000"/>
                </a:solidFill>
              </a:endParaRPr>
            </a:p>
          </p:txBody>
        </p:sp>
        <p:sp>
          <p:nvSpPr>
            <p:cNvPr id="25623" name="Freeform 103"/>
            <p:cNvSpPr>
              <a:spLocks/>
            </p:cNvSpPr>
            <p:nvPr/>
          </p:nvSpPr>
          <p:spPr bwMode="auto">
            <a:xfrm>
              <a:off x="2535" y="1162"/>
              <a:ext cx="421" cy="288"/>
            </a:xfrm>
            <a:custGeom>
              <a:avLst/>
              <a:gdLst>
                <a:gd name="T0" fmla="*/ 13 w 421"/>
                <a:gd name="T1" fmla="*/ 274 h 288"/>
                <a:gd name="T2" fmla="*/ 11 w 421"/>
                <a:gd name="T3" fmla="*/ 253 h 288"/>
                <a:gd name="T4" fmla="*/ 15 w 421"/>
                <a:gd name="T5" fmla="*/ 238 h 288"/>
                <a:gd name="T6" fmla="*/ 12 w 421"/>
                <a:gd name="T7" fmla="*/ 218 h 288"/>
                <a:gd name="T8" fmla="*/ 11 w 421"/>
                <a:gd name="T9" fmla="*/ 202 h 288"/>
                <a:gd name="T10" fmla="*/ 10 w 421"/>
                <a:gd name="T11" fmla="*/ 191 h 288"/>
                <a:gd name="T12" fmla="*/ 19 w 421"/>
                <a:gd name="T13" fmla="*/ 181 h 288"/>
                <a:gd name="T14" fmla="*/ 12 w 421"/>
                <a:gd name="T15" fmla="*/ 154 h 288"/>
                <a:gd name="T16" fmla="*/ 21 w 421"/>
                <a:gd name="T17" fmla="*/ 150 h 288"/>
                <a:gd name="T18" fmla="*/ 32 w 421"/>
                <a:gd name="T19" fmla="*/ 142 h 288"/>
                <a:gd name="T20" fmla="*/ 30 w 421"/>
                <a:gd name="T21" fmla="*/ 127 h 288"/>
                <a:gd name="T22" fmla="*/ 39 w 421"/>
                <a:gd name="T23" fmla="*/ 120 h 288"/>
                <a:gd name="T24" fmla="*/ 36 w 421"/>
                <a:gd name="T25" fmla="*/ 101 h 288"/>
                <a:gd name="T26" fmla="*/ 38 w 421"/>
                <a:gd name="T27" fmla="*/ 89 h 288"/>
                <a:gd name="T28" fmla="*/ 47 w 421"/>
                <a:gd name="T29" fmla="*/ 70 h 288"/>
                <a:gd name="T30" fmla="*/ 52 w 421"/>
                <a:gd name="T31" fmla="*/ 55 h 288"/>
                <a:gd name="T32" fmla="*/ 73 w 421"/>
                <a:gd name="T33" fmla="*/ 63 h 288"/>
                <a:gd name="T34" fmla="*/ 80 w 421"/>
                <a:gd name="T35" fmla="*/ 37 h 288"/>
                <a:gd name="T36" fmla="*/ 93 w 421"/>
                <a:gd name="T37" fmla="*/ 52 h 288"/>
                <a:gd name="T38" fmla="*/ 111 w 421"/>
                <a:gd name="T39" fmla="*/ 31 h 288"/>
                <a:gd name="T40" fmla="*/ 141 w 421"/>
                <a:gd name="T41" fmla="*/ 14 h 288"/>
                <a:gd name="T42" fmla="*/ 195 w 421"/>
                <a:gd name="T43" fmla="*/ 2 h 288"/>
                <a:gd name="T44" fmla="*/ 233 w 421"/>
                <a:gd name="T45" fmla="*/ 0 h 288"/>
                <a:gd name="T46" fmla="*/ 245 w 421"/>
                <a:gd name="T47" fmla="*/ 11 h 288"/>
                <a:gd name="T48" fmla="*/ 265 w 421"/>
                <a:gd name="T49" fmla="*/ 18 h 288"/>
                <a:gd name="T50" fmla="*/ 297 w 421"/>
                <a:gd name="T51" fmla="*/ 14 h 288"/>
                <a:gd name="T52" fmla="*/ 294 w 421"/>
                <a:gd name="T53" fmla="*/ 26 h 288"/>
                <a:gd name="T54" fmla="*/ 323 w 421"/>
                <a:gd name="T55" fmla="*/ 27 h 288"/>
                <a:gd name="T56" fmla="*/ 321 w 421"/>
                <a:gd name="T57" fmla="*/ 37 h 288"/>
                <a:gd name="T58" fmla="*/ 338 w 421"/>
                <a:gd name="T59" fmla="*/ 44 h 288"/>
                <a:gd name="T60" fmla="*/ 367 w 421"/>
                <a:gd name="T61" fmla="*/ 55 h 288"/>
                <a:gd name="T62" fmla="*/ 366 w 421"/>
                <a:gd name="T63" fmla="*/ 68 h 288"/>
                <a:gd name="T64" fmla="*/ 367 w 421"/>
                <a:gd name="T65" fmla="*/ 78 h 288"/>
                <a:gd name="T66" fmla="*/ 395 w 421"/>
                <a:gd name="T67" fmla="*/ 88 h 288"/>
                <a:gd name="T68" fmla="*/ 395 w 421"/>
                <a:gd name="T69" fmla="*/ 107 h 288"/>
                <a:gd name="T70" fmla="*/ 404 w 421"/>
                <a:gd name="T71" fmla="*/ 134 h 288"/>
                <a:gd name="T72" fmla="*/ 400 w 421"/>
                <a:gd name="T73" fmla="*/ 162 h 288"/>
                <a:gd name="T74" fmla="*/ 400 w 421"/>
                <a:gd name="T75" fmla="*/ 194 h 288"/>
                <a:gd name="T76" fmla="*/ 400 w 421"/>
                <a:gd name="T77" fmla="*/ 228 h 288"/>
                <a:gd name="T78" fmla="*/ 381 w 421"/>
                <a:gd name="T79" fmla="*/ 286 h 288"/>
                <a:gd name="T80" fmla="*/ 345 w 421"/>
                <a:gd name="T81" fmla="*/ 141 h 288"/>
                <a:gd name="T82" fmla="*/ 277 w 421"/>
                <a:gd name="T83" fmla="*/ 118 h 288"/>
                <a:gd name="T84" fmla="*/ 194 w 421"/>
                <a:gd name="T85" fmla="*/ 98 h 288"/>
                <a:gd name="T86" fmla="*/ 111 w 421"/>
                <a:gd name="T87" fmla="*/ 100 h 288"/>
                <a:gd name="T88" fmla="*/ 89 w 421"/>
                <a:gd name="T89" fmla="*/ 111 h 288"/>
                <a:gd name="T90" fmla="*/ 67 w 421"/>
                <a:gd name="T91" fmla="*/ 140 h 288"/>
                <a:gd name="T92" fmla="*/ 53 w 421"/>
                <a:gd name="T93" fmla="*/ 184 h 288"/>
                <a:gd name="T94" fmla="*/ 36 w 421"/>
                <a:gd name="T95" fmla="*/ 218 h 2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21" h="288">
                  <a:moveTo>
                    <a:pt x="25" y="288"/>
                  </a:moveTo>
                  <a:lnTo>
                    <a:pt x="21" y="283"/>
                  </a:lnTo>
                  <a:lnTo>
                    <a:pt x="13" y="274"/>
                  </a:lnTo>
                  <a:lnTo>
                    <a:pt x="21" y="270"/>
                  </a:lnTo>
                  <a:lnTo>
                    <a:pt x="16" y="262"/>
                  </a:lnTo>
                  <a:lnTo>
                    <a:pt x="11" y="253"/>
                  </a:lnTo>
                  <a:lnTo>
                    <a:pt x="7" y="247"/>
                  </a:lnTo>
                  <a:lnTo>
                    <a:pt x="18" y="247"/>
                  </a:lnTo>
                  <a:lnTo>
                    <a:pt x="15" y="238"/>
                  </a:lnTo>
                  <a:lnTo>
                    <a:pt x="9" y="228"/>
                  </a:lnTo>
                  <a:lnTo>
                    <a:pt x="0" y="219"/>
                  </a:lnTo>
                  <a:lnTo>
                    <a:pt x="12" y="218"/>
                  </a:lnTo>
                  <a:lnTo>
                    <a:pt x="9" y="210"/>
                  </a:lnTo>
                  <a:lnTo>
                    <a:pt x="4" y="200"/>
                  </a:lnTo>
                  <a:lnTo>
                    <a:pt x="11" y="202"/>
                  </a:lnTo>
                  <a:lnTo>
                    <a:pt x="17" y="204"/>
                  </a:lnTo>
                  <a:lnTo>
                    <a:pt x="15" y="198"/>
                  </a:lnTo>
                  <a:lnTo>
                    <a:pt x="10" y="191"/>
                  </a:lnTo>
                  <a:lnTo>
                    <a:pt x="16" y="191"/>
                  </a:lnTo>
                  <a:lnTo>
                    <a:pt x="13" y="180"/>
                  </a:lnTo>
                  <a:lnTo>
                    <a:pt x="19" y="181"/>
                  </a:lnTo>
                  <a:lnTo>
                    <a:pt x="19" y="173"/>
                  </a:lnTo>
                  <a:lnTo>
                    <a:pt x="17" y="166"/>
                  </a:lnTo>
                  <a:lnTo>
                    <a:pt x="12" y="154"/>
                  </a:lnTo>
                  <a:lnTo>
                    <a:pt x="19" y="156"/>
                  </a:lnTo>
                  <a:lnTo>
                    <a:pt x="26" y="158"/>
                  </a:lnTo>
                  <a:lnTo>
                    <a:pt x="21" y="150"/>
                  </a:lnTo>
                  <a:lnTo>
                    <a:pt x="31" y="151"/>
                  </a:lnTo>
                  <a:lnTo>
                    <a:pt x="39" y="152"/>
                  </a:lnTo>
                  <a:lnTo>
                    <a:pt x="32" y="142"/>
                  </a:lnTo>
                  <a:lnTo>
                    <a:pt x="28" y="136"/>
                  </a:lnTo>
                  <a:lnTo>
                    <a:pt x="22" y="128"/>
                  </a:lnTo>
                  <a:lnTo>
                    <a:pt x="30" y="127"/>
                  </a:lnTo>
                  <a:lnTo>
                    <a:pt x="38" y="127"/>
                  </a:lnTo>
                  <a:lnTo>
                    <a:pt x="45" y="126"/>
                  </a:lnTo>
                  <a:lnTo>
                    <a:pt x="39" y="120"/>
                  </a:lnTo>
                  <a:lnTo>
                    <a:pt x="32" y="114"/>
                  </a:lnTo>
                  <a:lnTo>
                    <a:pt x="40" y="111"/>
                  </a:lnTo>
                  <a:lnTo>
                    <a:pt x="36" y="101"/>
                  </a:lnTo>
                  <a:lnTo>
                    <a:pt x="32" y="94"/>
                  </a:lnTo>
                  <a:lnTo>
                    <a:pt x="29" y="88"/>
                  </a:lnTo>
                  <a:lnTo>
                    <a:pt x="38" y="89"/>
                  </a:lnTo>
                  <a:lnTo>
                    <a:pt x="46" y="91"/>
                  </a:lnTo>
                  <a:lnTo>
                    <a:pt x="48" y="81"/>
                  </a:lnTo>
                  <a:lnTo>
                    <a:pt x="47" y="70"/>
                  </a:lnTo>
                  <a:lnTo>
                    <a:pt x="45" y="60"/>
                  </a:lnTo>
                  <a:lnTo>
                    <a:pt x="38" y="48"/>
                  </a:lnTo>
                  <a:lnTo>
                    <a:pt x="52" y="55"/>
                  </a:lnTo>
                  <a:lnTo>
                    <a:pt x="58" y="58"/>
                  </a:lnTo>
                  <a:lnTo>
                    <a:pt x="65" y="63"/>
                  </a:lnTo>
                  <a:lnTo>
                    <a:pt x="73" y="63"/>
                  </a:lnTo>
                  <a:lnTo>
                    <a:pt x="73" y="55"/>
                  </a:lnTo>
                  <a:lnTo>
                    <a:pt x="75" y="47"/>
                  </a:lnTo>
                  <a:lnTo>
                    <a:pt x="80" y="37"/>
                  </a:lnTo>
                  <a:lnTo>
                    <a:pt x="84" y="44"/>
                  </a:lnTo>
                  <a:lnTo>
                    <a:pt x="87" y="48"/>
                  </a:lnTo>
                  <a:lnTo>
                    <a:pt x="93" y="52"/>
                  </a:lnTo>
                  <a:lnTo>
                    <a:pt x="97" y="45"/>
                  </a:lnTo>
                  <a:lnTo>
                    <a:pt x="102" y="38"/>
                  </a:lnTo>
                  <a:lnTo>
                    <a:pt x="111" y="31"/>
                  </a:lnTo>
                  <a:lnTo>
                    <a:pt x="119" y="23"/>
                  </a:lnTo>
                  <a:lnTo>
                    <a:pt x="129" y="17"/>
                  </a:lnTo>
                  <a:lnTo>
                    <a:pt x="141" y="14"/>
                  </a:lnTo>
                  <a:lnTo>
                    <a:pt x="157" y="11"/>
                  </a:lnTo>
                  <a:lnTo>
                    <a:pt x="180" y="5"/>
                  </a:lnTo>
                  <a:lnTo>
                    <a:pt x="195" y="2"/>
                  </a:lnTo>
                  <a:lnTo>
                    <a:pt x="208" y="1"/>
                  </a:lnTo>
                  <a:lnTo>
                    <a:pt x="218" y="0"/>
                  </a:lnTo>
                  <a:lnTo>
                    <a:pt x="233" y="0"/>
                  </a:lnTo>
                  <a:lnTo>
                    <a:pt x="261" y="1"/>
                  </a:lnTo>
                  <a:lnTo>
                    <a:pt x="251" y="5"/>
                  </a:lnTo>
                  <a:lnTo>
                    <a:pt x="245" y="11"/>
                  </a:lnTo>
                  <a:lnTo>
                    <a:pt x="243" y="14"/>
                  </a:lnTo>
                  <a:lnTo>
                    <a:pt x="253" y="17"/>
                  </a:lnTo>
                  <a:lnTo>
                    <a:pt x="265" y="18"/>
                  </a:lnTo>
                  <a:lnTo>
                    <a:pt x="277" y="17"/>
                  </a:lnTo>
                  <a:lnTo>
                    <a:pt x="288" y="16"/>
                  </a:lnTo>
                  <a:lnTo>
                    <a:pt x="297" y="14"/>
                  </a:lnTo>
                  <a:lnTo>
                    <a:pt x="314" y="15"/>
                  </a:lnTo>
                  <a:lnTo>
                    <a:pt x="303" y="19"/>
                  </a:lnTo>
                  <a:lnTo>
                    <a:pt x="294" y="26"/>
                  </a:lnTo>
                  <a:lnTo>
                    <a:pt x="303" y="27"/>
                  </a:lnTo>
                  <a:lnTo>
                    <a:pt x="311" y="26"/>
                  </a:lnTo>
                  <a:lnTo>
                    <a:pt x="323" y="27"/>
                  </a:lnTo>
                  <a:lnTo>
                    <a:pt x="342" y="33"/>
                  </a:lnTo>
                  <a:lnTo>
                    <a:pt x="331" y="35"/>
                  </a:lnTo>
                  <a:lnTo>
                    <a:pt x="321" y="37"/>
                  </a:lnTo>
                  <a:lnTo>
                    <a:pt x="315" y="40"/>
                  </a:lnTo>
                  <a:lnTo>
                    <a:pt x="328" y="42"/>
                  </a:lnTo>
                  <a:lnTo>
                    <a:pt x="338" y="44"/>
                  </a:lnTo>
                  <a:lnTo>
                    <a:pt x="345" y="45"/>
                  </a:lnTo>
                  <a:lnTo>
                    <a:pt x="355" y="49"/>
                  </a:lnTo>
                  <a:lnTo>
                    <a:pt x="367" y="55"/>
                  </a:lnTo>
                  <a:lnTo>
                    <a:pt x="385" y="61"/>
                  </a:lnTo>
                  <a:lnTo>
                    <a:pt x="374" y="64"/>
                  </a:lnTo>
                  <a:lnTo>
                    <a:pt x="366" y="68"/>
                  </a:lnTo>
                  <a:lnTo>
                    <a:pt x="360" y="72"/>
                  </a:lnTo>
                  <a:lnTo>
                    <a:pt x="359" y="77"/>
                  </a:lnTo>
                  <a:lnTo>
                    <a:pt x="367" y="78"/>
                  </a:lnTo>
                  <a:lnTo>
                    <a:pt x="375" y="81"/>
                  </a:lnTo>
                  <a:lnTo>
                    <a:pt x="383" y="85"/>
                  </a:lnTo>
                  <a:lnTo>
                    <a:pt x="395" y="88"/>
                  </a:lnTo>
                  <a:lnTo>
                    <a:pt x="404" y="87"/>
                  </a:lnTo>
                  <a:lnTo>
                    <a:pt x="397" y="95"/>
                  </a:lnTo>
                  <a:lnTo>
                    <a:pt x="395" y="107"/>
                  </a:lnTo>
                  <a:lnTo>
                    <a:pt x="399" y="117"/>
                  </a:lnTo>
                  <a:lnTo>
                    <a:pt x="402" y="126"/>
                  </a:lnTo>
                  <a:lnTo>
                    <a:pt x="404" y="134"/>
                  </a:lnTo>
                  <a:lnTo>
                    <a:pt x="397" y="149"/>
                  </a:lnTo>
                  <a:lnTo>
                    <a:pt x="421" y="148"/>
                  </a:lnTo>
                  <a:lnTo>
                    <a:pt x="400" y="162"/>
                  </a:lnTo>
                  <a:lnTo>
                    <a:pt x="393" y="171"/>
                  </a:lnTo>
                  <a:lnTo>
                    <a:pt x="390" y="187"/>
                  </a:lnTo>
                  <a:lnTo>
                    <a:pt x="400" y="194"/>
                  </a:lnTo>
                  <a:lnTo>
                    <a:pt x="396" y="204"/>
                  </a:lnTo>
                  <a:lnTo>
                    <a:pt x="393" y="217"/>
                  </a:lnTo>
                  <a:lnTo>
                    <a:pt x="400" y="228"/>
                  </a:lnTo>
                  <a:lnTo>
                    <a:pt x="390" y="244"/>
                  </a:lnTo>
                  <a:lnTo>
                    <a:pt x="386" y="254"/>
                  </a:lnTo>
                  <a:lnTo>
                    <a:pt x="381" y="286"/>
                  </a:lnTo>
                  <a:lnTo>
                    <a:pt x="373" y="211"/>
                  </a:lnTo>
                  <a:lnTo>
                    <a:pt x="364" y="183"/>
                  </a:lnTo>
                  <a:lnTo>
                    <a:pt x="345" y="141"/>
                  </a:lnTo>
                  <a:lnTo>
                    <a:pt x="329" y="127"/>
                  </a:lnTo>
                  <a:lnTo>
                    <a:pt x="304" y="120"/>
                  </a:lnTo>
                  <a:lnTo>
                    <a:pt x="277" y="118"/>
                  </a:lnTo>
                  <a:lnTo>
                    <a:pt x="248" y="111"/>
                  </a:lnTo>
                  <a:lnTo>
                    <a:pt x="223" y="105"/>
                  </a:lnTo>
                  <a:lnTo>
                    <a:pt x="194" y="98"/>
                  </a:lnTo>
                  <a:lnTo>
                    <a:pt x="167" y="96"/>
                  </a:lnTo>
                  <a:lnTo>
                    <a:pt x="117" y="94"/>
                  </a:lnTo>
                  <a:lnTo>
                    <a:pt x="111" y="100"/>
                  </a:lnTo>
                  <a:lnTo>
                    <a:pt x="103" y="106"/>
                  </a:lnTo>
                  <a:lnTo>
                    <a:pt x="95" y="111"/>
                  </a:lnTo>
                  <a:lnTo>
                    <a:pt x="89" y="111"/>
                  </a:lnTo>
                  <a:lnTo>
                    <a:pt x="82" y="114"/>
                  </a:lnTo>
                  <a:lnTo>
                    <a:pt x="75" y="127"/>
                  </a:lnTo>
                  <a:lnTo>
                    <a:pt x="67" y="140"/>
                  </a:lnTo>
                  <a:lnTo>
                    <a:pt x="65" y="158"/>
                  </a:lnTo>
                  <a:lnTo>
                    <a:pt x="59" y="170"/>
                  </a:lnTo>
                  <a:lnTo>
                    <a:pt x="53" y="184"/>
                  </a:lnTo>
                  <a:lnTo>
                    <a:pt x="46" y="194"/>
                  </a:lnTo>
                  <a:lnTo>
                    <a:pt x="40" y="205"/>
                  </a:lnTo>
                  <a:lnTo>
                    <a:pt x="36" y="218"/>
                  </a:lnTo>
                  <a:lnTo>
                    <a:pt x="33" y="233"/>
                  </a:lnTo>
                  <a:lnTo>
                    <a:pt x="25" y="288"/>
                  </a:lnTo>
                  <a:close/>
                </a:path>
              </a:pathLst>
            </a:custGeom>
            <a:solidFill>
              <a:srgbClr val="201000"/>
            </a:solidFill>
            <a:ln w="12700">
              <a:solidFill>
                <a:srgbClr val="000000"/>
              </a:solidFill>
              <a:prstDash val="solid"/>
              <a:round/>
              <a:headEnd/>
              <a:tailEnd/>
            </a:ln>
          </p:spPr>
          <p:txBody>
            <a:bodyPr/>
            <a:lstStyle/>
            <a:p>
              <a:endParaRPr lang="zh-CN" altLang="en-US">
                <a:solidFill>
                  <a:srgbClr val="010000"/>
                </a:solidFill>
              </a:endParaRPr>
            </a:p>
          </p:txBody>
        </p:sp>
        <p:grpSp>
          <p:nvGrpSpPr>
            <p:cNvPr id="25624" name="Group 104"/>
            <p:cNvGrpSpPr>
              <a:grpSpLocks/>
            </p:cNvGrpSpPr>
            <p:nvPr/>
          </p:nvGrpSpPr>
          <p:grpSpPr bwMode="auto">
            <a:xfrm>
              <a:off x="2646" y="1444"/>
              <a:ext cx="177" cy="29"/>
              <a:chOff x="2646" y="1444"/>
              <a:chExt cx="177" cy="29"/>
            </a:xfrm>
          </p:grpSpPr>
          <p:grpSp>
            <p:nvGrpSpPr>
              <p:cNvPr id="25647" name="Group 105"/>
              <p:cNvGrpSpPr>
                <a:grpSpLocks/>
              </p:cNvGrpSpPr>
              <p:nvPr/>
            </p:nvGrpSpPr>
            <p:grpSpPr bwMode="auto">
              <a:xfrm>
                <a:off x="2646" y="1444"/>
                <a:ext cx="29" cy="29"/>
                <a:chOff x="2646" y="1444"/>
                <a:chExt cx="29" cy="29"/>
              </a:xfrm>
            </p:grpSpPr>
            <p:sp>
              <p:nvSpPr>
                <p:cNvPr id="25651" name="Oval 106"/>
                <p:cNvSpPr>
                  <a:spLocks noChangeArrowheads="1"/>
                </p:cNvSpPr>
                <p:nvPr/>
              </p:nvSpPr>
              <p:spPr bwMode="auto">
                <a:xfrm>
                  <a:off x="2646" y="1444"/>
                  <a:ext cx="29" cy="29"/>
                </a:xfrm>
                <a:prstGeom prst="ellipse">
                  <a:avLst/>
                </a:prstGeom>
                <a:solidFill>
                  <a:srgbClr val="4040FF"/>
                </a:solidFill>
                <a:ln w="12700">
                  <a:solidFill>
                    <a:srgbClr val="000080"/>
                  </a:solidFill>
                  <a:round/>
                  <a:headEnd/>
                  <a:tailEnd/>
                </a:ln>
              </p:spPr>
              <p:txBody>
                <a:bodyPr/>
                <a:lstStyle/>
                <a:p>
                  <a:endParaRPr lang="zh-CN" altLang="en-US">
                    <a:solidFill>
                      <a:srgbClr val="010000"/>
                    </a:solidFill>
                  </a:endParaRPr>
                </a:p>
              </p:txBody>
            </p:sp>
            <p:sp>
              <p:nvSpPr>
                <p:cNvPr id="25652" name="Oval 107"/>
                <p:cNvSpPr>
                  <a:spLocks noChangeArrowheads="1"/>
                </p:cNvSpPr>
                <p:nvPr/>
              </p:nvSpPr>
              <p:spPr bwMode="auto">
                <a:xfrm>
                  <a:off x="2654" y="1448"/>
                  <a:ext cx="13"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10000"/>
                    </a:solidFill>
                  </a:endParaRPr>
                </a:p>
              </p:txBody>
            </p:sp>
          </p:grpSp>
          <p:grpSp>
            <p:nvGrpSpPr>
              <p:cNvPr id="25648" name="Group 108"/>
              <p:cNvGrpSpPr>
                <a:grpSpLocks/>
              </p:cNvGrpSpPr>
              <p:nvPr/>
            </p:nvGrpSpPr>
            <p:grpSpPr bwMode="auto">
              <a:xfrm>
                <a:off x="2794" y="1444"/>
                <a:ext cx="29" cy="29"/>
                <a:chOff x="2794" y="1444"/>
                <a:chExt cx="29" cy="29"/>
              </a:xfrm>
            </p:grpSpPr>
            <p:sp>
              <p:nvSpPr>
                <p:cNvPr id="25649" name="Oval 109"/>
                <p:cNvSpPr>
                  <a:spLocks noChangeArrowheads="1"/>
                </p:cNvSpPr>
                <p:nvPr/>
              </p:nvSpPr>
              <p:spPr bwMode="auto">
                <a:xfrm>
                  <a:off x="2794" y="1444"/>
                  <a:ext cx="29" cy="29"/>
                </a:xfrm>
                <a:prstGeom prst="ellipse">
                  <a:avLst/>
                </a:prstGeom>
                <a:solidFill>
                  <a:srgbClr val="4040FF"/>
                </a:solidFill>
                <a:ln w="12700">
                  <a:solidFill>
                    <a:srgbClr val="000080"/>
                  </a:solidFill>
                  <a:round/>
                  <a:headEnd/>
                  <a:tailEnd/>
                </a:ln>
              </p:spPr>
              <p:txBody>
                <a:bodyPr/>
                <a:lstStyle/>
                <a:p>
                  <a:endParaRPr lang="zh-CN" altLang="en-US">
                    <a:solidFill>
                      <a:srgbClr val="010000"/>
                    </a:solidFill>
                  </a:endParaRPr>
                </a:p>
              </p:txBody>
            </p:sp>
            <p:sp>
              <p:nvSpPr>
                <p:cNvPr id="25650" name="Oval 110"/>
                <p:cNvSpPr>
                  <a:spLocks noChangeArrowheads="1"/>
                </p:cNvSpPr>
                <p:nvPr/>
              </p:nvSpPr>
              <p:spPr bwMode="auto">
                <a:xfrm>
                  <a:off x="2801" y="1448"/>
                  <a:ext cx="13"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10000"/>
                    </a:solidFill>
                  </a:endParaRPr>
                </a:p>
              </p:txBody>
            </p:sp>
          </p:grpSp>
        </p:grpSp>
        <p:sp>
          <p:nvSpPr>
            <p:cNvPr id="25625" name="Arc 111"/>
            <p:cNvSpPr>
              <a:spLocks/>
            </p:cNvSpPr>
            <p:nvPr/>
          </p:nvSpPr>
          <p:spPr bwMode="auto">
            <a:xfrm>
              <a:off x="2697" y="1541"/>
              <a:ext cx="81" cy="41"/>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lnTo>
                    <a:pt x="4320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10000"/>
                </a:solidFill>
              </a:endParaRPr>
            </a:p>
          </p:txBody>
        </p:sp>
        <p:grpSp>
          <p:nvGrpSpPr>
            <p:cNvPr id="25626" name="Group 112"/>
            <p:cNvGrpSpPr>
              <a:grpSpLocks/>
            </p:cNvGrpSpPr>
            <p:nvPr/>
          </p:nvGrpSpPr>
          <p:grpSpPr bwMode="auto">
            <a:xfrm>
              <a:off x="2614" y="1348"/>
              <a:ext cx="255" cy="71"/>
              <a:chOff x="2614" y="1348"/>
              <a:chExt cx="255" cy="71"/>
            </a:xfrm>
          </p:grpSpPr>
          <p:sp>
            <p:nvSpPr>
              <p:cNvPr id="25645" name="Freeform 113"/>
              <p:cNvSpPr>
                <a:spLocks/>
              </p:cNvSpPr>
              <p:nvPr/>
            </p:nvSpPr>
            <p:spPr bwMode="auto">
              <a:xfrm>
                <a:off x="2614" y="1348"/>
                <a:ext cx="78" cy="66"/>
              </a:xfrm>
              <a:custGeom>
                <a:avLst/>
                <a:gdLst>
                  <a:gd name="T0" fmla="*/ 67 w 78"/>
                  <a:gd name="T1" fmla="*/ 5 h 66"/>
                  <a:gd name="T2" fmla="*/ 59 w 78"/>
                  <a:gd name="T3" fmla="*/ 8 h 66"/>
                  <a:gd name="T4" fmla="*/ 51 w 78"/>
                  <a:gd name="T5" fmla="*/ 12 h 66"/>
                  <a:gd name="T6" fmla="*/ 45 w 78"/>
                  <a:gd name="T7" fmla="*/ 16 h 66"/>
                  <a:gd name="T8" fmla="*/ 40 w 78"/>
                  <a:gd name="T9" fmla="*/ 20 h 66"/>
                  <a:gd name="T10" fmla="*/ 35 w 78"/>
                  <a:gd name="T11" fmla="*/ 28 h 66"/>
                  <a:gd name="T12" fmla="*/ 30 w 78"/>
                  <a:gd name="T13" fmla="*/ 37 h 66"/>
                  <a:gd name="T14" fmla="*/ 26 w 78"/>
                  <a:gd name="T15" fmla="*/ 44 h 66"/>
                  <a:gd name="T16" fmla="*/ 22 w 78"/>
                  <a:gd name="T17" fmla="*/ 49 h 66"/>
                  <a:gd name="T18" fmla="*/ 17 w 78"/>
                  <a:gd name="T19" fmla="*/ 55 h 66"/>
                  <a:gd name="T20" fmla="*/ 0 w 78"/>
                  <a:gd name="T21" fmla="*/ 66 h 66"/>
                  <a:gd name="T22" fmla="*/ 11 w 78"/>
                  <a:gd name="T23" fmla="*/ 63 h 66"/>
                  <a:gd name="T24" fmla="*/ 18 w 78"/>
                  <a:gd name="T25" fmla="*/ 61 h 66"/>
                  <a:gd name="T26" fmla="*/ 25 w 78"/>
                  <a:gd name="T27" fmla="*/ 57 h 66"/>
                  <a:gd name="T28" fmla="*/ 33 w 78"/>
                  <a:gd name="T29" fmla="*/ 50 h 66"/>
                  <a:gd name="T30" fmla="*/ 37 w 78"/>
                  <a:gd name="T31" fmla="*/ 45 h 66"/>
                  <a:gd name="T32" fmla="*/ 43 w 78"/>
                  <a:gd name="T33" fmla="*/ 37 h 66"/>
                  <a:gd name="T34" fmla="*/ 46 w 78"/>
                  <a:gd name="T35" fmla="*/ 30 h 66"/>
                  <a:gd name="T36" fmla="*/ 50 w 78"/>
                  <a:gd name="T37" fmla="*/ 24 h 66"/>
                  <a:gd name="T38" fmla="*/ 55 w 78"/>
                  <a:gd name="T39" fmla="*/ 17 h 66"/>
                  <a:gd name="T40" fmla="*/ 60 w 78"/>
                  <a:gd name="T41" fmla="*/ 14 h 66"/>
                  <a:gd name="T42" fmla="*/ 68 w 78"/>
                  <a:gd name="T43" fmla="*/ 10 h 66"/>
                  <a:gd name="T44" fmla="*/ 74 w 78"/>
                  <a:gd name="T45" fmla="*/ 7 h 66"/>
                  <a:gd name="T46" fmla="*/ 78 w 78"/>
                  <a:gd name="T47" fmla="*/ 0 h 66"/>
                  <a:gd name="T48" fmla="*/ 67 w 78"/>
                  <a:gd name="T49" fmla="*/ 5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8" h="66">
                    <a:moveTo>
                      <a:pt x="67" y="5"/>
                    </a:moveTo>
                    <a:lnTo>
                      <a:pt x="59" y="8"/>
                    </a:lnTo>
                    <a:lnTo>
                      <a:pt x="51" y="12"/>
                    </a:lnTo>
                    <a:lnTo>
                      <a:pt x="45" y="16"/>
                    </a:lnTo>
                    <a:lnTo>
                      <a:pt x="40" y="20"/>
                    </a:lnTo>
                    <a:lnTo>
                      <a:pt x="35" y="28"/>
                    </a:lnTo>
                    <a:lnTo>
                      <a:pt x="30" y="37"/>
                    </a:lnTo>
                    <a:lnTo>
                      <a:pt x="26" y="44"/>
                    </a:lnTo>
                    <a:lnTo>
                      <a:pt x="22" y="49"/>
                    </a:lnTo>
                    <a:lnTo>
                      <a:pt x="17" y="55"/>
                    </a:lnTo>
                    <a:lnTo>
                      <a:pt x="0" y="66"/>
                    </a:lnTo>
                    <a:lnTo>
                      <a:pt x="11" y="63"/>
                    </a:lnTo>
                    <a:lnTo>
                      <a:pt x="18" y="61"/>
                    </a:lnTo>
                    <a:lnTo>
                      <a:pt x="25" y="57"/>
                    </a:lnTo>
                    <a:lnTo>
                      <a:pt x="33" y="50"/>
                    </a:lnTo>
                    <a:lnTo>
                      <a:pt x="37" y="45"/>
                    </a:lnTo>
                    <a:lnTo>
                      <a:pt x="43" y="37"/>
                    </a:lnTo>
                    <a:lnTo>
                      <a:pt x="46" y="30"/>
                    </a:lnTo>
                    <a:lnTo>
                      <a:pt x="50" y="24"/>
                    </a:lnTo>
                    <a:lnTo>
                      <a:pt x="55" y="17"/>
                    </a:lnTo>
                    <a:lnTo>
                      <a:pt x="60" y="14"/>
                    </a:lnTo>
                    <a:lnTo>
                      <a:pt x="68" y="10"/>
                    </a:lnTo>
                    <a:lnTo>
                      <a:pt x="74" y="7"/>
                    </a:lnTo>
                    <a:lnTo>
                      <a:pt x="78" y="0"/>
                    </a:lnTo>
                    <a:lnTo>
                      <a:pt x="67" y="5"/>
                    </a:lnTo>
                    <a:close/>
                  </a:path>
                </a:pathLst>
              </a:custGeom>
              <a:solidFill>
                <a:srgbClr val="201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10000"/>
                  </a:solidFill>
                </a:endParaRPr>
              </a:p>
            </p:txBody>
          </p:sp>
          <p:sp>
            <p:nvSpPr>
              <p:cNvPr id="25646" name="Freeform 114"/>
              <p:cNvSpPr>
                <a:spLocks/>
              </p:cNvSpPr>
              <p:nvPr/>
            </p:nvSpPr>
            <p:spPr bwMode="auto">
              <a:xfrm>
                <a:off x="2791" y="1353"/>
                <a:ext cx="78" cy="66"/>
              </a:xfrm>
              <a:custGeom>
                <a:avLst/>
                <a:gdLst>
                  <a:gd name="T0" fmla="*/ 11 w 78"/>
                  <a:gd name="T1" fmla="*/ 5 h 66"/>
                  <a:gd name="T2" fmla="*/ 20 w 78"/>
                  <a:gd name="T3" fmla="*/ 8 h 66"/>
                  <a:gd name="T4" fmla="*/ 27 w 78"/>
                  <a:gd name="T5" fmla="*/ 11 h 66"/>
                  <a:gd name="T6" fmla="*/ 33 w 78"/>
                  <a:gd name="T7" fmla="*/ 15 h 66"/>
                  <a:gd name="T8" fmla="*/ 38 w 78"/>
                  <a:gd name="T9" fmla="*/ 20 h 66"/>
                  <a:gd name="T10" fmla="*/ 43 w 78"/>
                  <a:gd name="T11" fmla="*/ 28 h 66"/>
                  <a:gd name="T12" fmla="*/ 48 w 78"/>
                  <a:gd name="T13" fmla="*/ 37 h 66"/>
                  <a:gd name="T14" fmla="*/ 52 w 78"/>
                  <a:gd name="T15" fmla="*/ 44 h 66"/>
                  <a:gd name="T16" fmla="*/ 56 w 78"/>
                  <a:gd name="T17" fmla="*/ 49 h 66"/>
                  <a:gd name="T18" fmla="*/ 61 w 78"/>
                  <a:gd name="T19" fmla="*/ 55 h 66"/>
                  <a:gd name="T20" fmla="*/ 78 w 78"/>
                  <a:gd name="T21" fmla="*/ 66 h 66"/>
                  <a:gd name="T22" fmla="*/ 67 w 78"/>
                  <a:gd name="T23" fmla="*/ 63 h 66"/>
                  <a:gd name="T24" fmla="*/ 60 w 78"/>
                  <a:gd name="T25" fmla="*/ 60 h 66"/>
                  <a:gd name="T26" fmla="*/ 53 w 78"/>
                  <a:gd name="T27" fmla="*/ 56 h 66"/>
                  <a:gd name="T28" fmla="*/ 45 w 78"/>
                  <a:gd name="T29" fmla="*/ 50 h 66"/>
                  <a:gd name="T30" fmla="*/ 41 w 78"/>
                  <a:gd name="T31" fmla="*/ 45 h 66"/>
                  <a:gd name="T32" fmla="*/ 35 w 78"/>
                  <a:gd name="T33" fmla="*/ 36 h 66"/>
                  <a:gd name="T34" fmla="*/ 32 w 78"/>
                  <a:gd name="T35" fmla="*/ 30 h 66"/>
                  <a:gd name="T36" fmla="*/ 28 w 78"/>
                  <a:gd name="T37" fmla="*/ 24 h 66"/>
                  <a:gd name="T38" fmla="*/ 23 w 78"/>
                  <a:gd name="T39" fmla="*/ 17 h 66"/>
                  <a:gd name="T40" fmla="*/ 18 w 78"/>
                  <a:gd name="T41" fmla="*/ 14 h 66"/>
                  <a:gd name="T42" fmla="*/ 10 w 78"/>
                  <a:gd name="T43" fmla="*/ 10 h 66"/>
                  <a:gd name="T44" fmla="*/ 4 w 78"/>
                  <a:gd name="T45" fmla="*/ 7 h 66"/>
                  <a:gd name="T46" fmla="*/ 0 w 78"/>
                  <a:gd name="T47" fmla="*/ 0 h 66"/>
                  <a:gd name="T48" fmla="*/ 11 w 78"/>
                  <a:gd name="T49" fmla="*/ 5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8" h="66">
                    <a:moveTo>
                      <a:pt x="11" y="5"/>
                    </a:moveTo>
                    <a:lnTo>
                      <a:pt x="20" y="8"/>
                    </a:lnTo>
                    <a:lnTo>
                      <a:pt x="27" y="11"/>
                    </a:lnTo>
                    <a:lnTo>
                      <a:pt x="33" y="15"/>
                    </a:lnTo>
                    <a:lnTo>
                      <a:pt x="38" y="20"/>
                    </a:lnTo>
                    <a:lnTo>
                      <a:pt x="43" y="28"/>
                    </a:lnTo>
                    <a:lnTo>
                      <a:pt x="48" y="37"/>
                    </a:lnTo>
                    <a:lnTo>
                      <a:pt x="52" y="44"/>
                    </a:lnTo>
                    <a:lnTo>
                      <a:pt x="56" y="49"/>
                    </a:lnTo>
                    <a:lnTo>
                      <a:pt x="61" y="55"/>
                    </a:lnTo>
                    <a:lnTo>
                      <a:pt x="78" y="66"/>
                    </a:lnTo>
                    <a:lnTo>
                      <a:pt x="67" y="63"/>
                    </a:lnTo>
                    <a:lnTo>
                      <a:pt x="60" y="60"/>
                    </a:lnTo>
                    <a:lnTo>
                      <a:pt x="53" y="56"/>
                    </a:lnTo>
                    <a:lnTo>
                      <a:pt x="45" y="50"/>
                    </a:lnTo>
                    <a:lnTo>
                      <a:pt x="41" y="45"/>
                    </a:lnTo>
                    <a:lnTo>
                      <a:pt x="35" y="36"/>
                    </a:lnTo>
                    <a:lnTo>
                      <a:pt x="32" y="30"/>
                    </a:lnTo>
                    <a:lnTo>
                      <a:pt x="28" y="24"/>
                    </a:lnTo>
                    <a:lnTo>
                      <a:pt x="23" y="17"/>
                    </a:lnTo>
                    <a:lnTo>
                      <a:pt x="18" y="14"/>
                    </a:lnTo>
                    <a:lnTo>
                      <a:pt x="10" y="10"/>
                    </a:lnTo>
                    <a:lnTo>
                      <a:pt x="4" y="7"/>
                    </a:lnTo>
                    <a:lnTo>
                      <a:pt x="0" y="0"/>
                    </a:lnTo>
                    <a:lnTo>
                      <a:pt x="11" y="5"/>
                    </a:lnTo>
                    <a:close/>
                  </a:path>
                </a:pathLst>
              </a:custGeom>
              <a:solidFill>
                <a:srgbClr val="201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10000"/>
                  </a:solidFill>
                </a:endParaRPr>
              </a:p>
            </p:txBody>
          </p:sp>
        </p:grpSp>
        <p:grpSp>
          <p:nvGrpSpPr>
            <p:cNvPr id="25627" name="Group 115"/>
            <p:cNvGrpSpPr>
              <a:grpSpLocks/>
            </p:cNvGrpSpPr>
            <p:nvPr/>
          </p:nvGrpSpPr>
          <p:grpSpPr bwMode="auto">
            <a:xfrm>
              <a:off x="2559" y="1408"/>
              <a:ext cx="371" cy="104"/>
              <a:chOff x="2559" y="1408"/>
              <a:chExt cx="371" cy="104"/>
            </a:xfrm>
          </p:grpSpPr>
          <p:grpSp>
            <p:nvGrpSpPr>
              <p:cNvPr id="25639" name="Group 116"/>
              <p:cNvGrpSpPr>
                <a:grpSpLocks/>
              </p:cNvGrpSpPr>
              <p:nvPr/>
            </p:nvGrpSpPr>
            <p:grpSpPr bwMode="auto">
              <a:xfrm>
                <a:off x="2609" y="1408"/>
                <a:ext cx="258" cy="104"/>
                <a:chOff x="2609" y="1408"/>
                <a:chExt cx="258" cy="104"/>
              </a:xfrm>
            </p:grpSpPr>
            <p:sp>
              <p:nvSpPr>
                <p:cNvPr id="25643" name="Oval 117"/>
                <p:cNvSpPr>
                  <a:spLocks noChangeArrowheads="1"/>
                </p:cNvSpPr>
                <p:nvPr/>
              </p:nvSpPr>
              <p:spPr bwMode="auto">
                <a:xfrm>
                  <a:off x="2763" y="1408"/>
                  <a:ext cx="104" cy="10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10000"/>
                    </a:solidFill>
                  </a:endParaRPr>
                </a:p>
              </p:txBody>
            </p:sp>
            <p:sp>
              <p:nvSpPr>
                <p:cNvPr id="25644" name="Oval 118"/>
                <p:cNvSpPr>
                  <a:spLocks noChangeArrowheads="1"/>
                </p:cNvSpPr>
                <p:nvPr/>
              </p:nvSpPr>
              <p:spPr bwMode="auto">
                <a:xfrm>
                  <a:off x="2609" y="1408"/>
                  <a:ext cx="104" cy="10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10000"/>
                    </a:solidFill>
                  </a:endParaRPr>
                </a:p>
              </p:txBody>
            </p:sp>
          </p:grpSp>
          <p:sp>
            <p:nvSpPr>
              <p:cNvPr id="25640" name="Arc 119"/>
              <p:cNvSpPr>
                <a:spLocks/>
              </p:cNvSpPr>
              <p:nvPr/>
            </p:nvSpPr>
            <p:spPr bwMode="auto">
              <a:xfrm>
                <a:off x="2714" y="1437"/>
                <a:ext cx="46" cy="29"/>
              </a:xfrm>
              <a:custGeom>
                <a:avLst/>
                <a:gdLst>
                  <a:gd name="T0" fmla="*/ 0 w 34033"/>
                  <a:gd name="T1" fmla="*/ 0 h 21600"/>
                  <a:gd name="T2" fmla="*/ 0 w 34033"/>
                  <a:gd name="T3" fmla="*/ 0 h 21600"/>
                  <a:gd name="T4" fmla="*/ 0 w 34033"/>
                  <a:gd name="T5" fmla="*/ 0 h 21600"/>
                  <a:gd name="T6" fmla="*/ 0 60000 65536"/>
                  <a:gd name="T7" fmla="*/ 0 60000 65536"/>
                  <a:gd name="T8" fmla="*/ 0 60000 65536"/>
                </a:gdLst>
                <a:ahLst/>
                <a:cxnLst>
                  <a:cxn ang="T6">
                    <a:pos x="T0" y="T1"/>
                  </a:cxn>
                  <a:cxn ang="T7">
                    <a:pos x="T2" y="T3"/>
                  </a:cxn>
                  <a:cxn ang="T8">
                    <a:pos x="T4" y="T5"/>
                  </a:cxn>
                </a:cxnLst>
                <a:rect l="0" t="0" r="r" b="b"/>
                <a:pathLst>
                  <a:path w="34033" h="21600" fill="none" extrusionOk="0">
                    <a:moveTo>
                      <a:pt x="0" y="10537"/>
                    </a:moveTo>
                    <a:cubicBezTo>
                      <a:pt x="3896" y="4002"/>
                      <a:pt x="10943" y="-1"/>
                      <a:pt x="18552" y="0"/>
                    </a:cubicBezTo>
                    <a:cubicBezTo>
                      <a:pt x="24383" y="0"/>
                      <a:pt x="29966" y="2357"/>
                      <a:pt x="34033" y="6536"/>
                    </a:cubicBezTo>
                  </a:path>
                  <a:path w="34033" h="21600" stroke="0" extrusionOk="0">
                    <a:moveTo>
                      <a:pt x="0" y="10537"/>
                    </a:moveTo>
                    <a:cubicBezTo>
                      <a:pt x="3896" y="4002"/>
                      <a:pt x="10943" y="-1"/>
                      <a:pt x="18552" y="0"/>
                    </a:cubicBezTo>
                    <a:cubicBezTo>
                      <a:pt x="24383" y="0"/>
                      <a:pt x="29966" y="2357"/>
                      <a:pt x="34033" y="6536"/>
                    </a:cubicBezTo>
                    <a:lnTo>
                      <a:pt x="18552" y="21600"/>
                    </a:lnTo>
                    <a:lnTo>
                      <a:pt x="0" y="10537"/>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10000"/>
                  </a:solidFill>
                </a:endParaRPr>
              </a:p>
            </p:txBody>
          </p:sp>
          <p:sp>
            <p:nvSpPr>
              <p:cNvPr id="25641" name="Line 120"/>
              <p:cNvSpPr>
                <a:spLocks noChangeShapeType="1"/>
              </p:cNvSpPr>
              <p:nvPr/>
            </p:nvSpPr>
            <p:spPr bwMode="auto">
              <a:xfrm>
                <a:off x="2559" y="1435"/>
                <a:ext cx="59" cy="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10000"/>
                  </a:solidFill>
                </a:endParaRPr>
              </a:p>
            </p:txBody>
          </p:sp>
          <p:sp>
            <p:nvSpPr>
              <p:cNvPr id="25642" name="Line 121"/>
              <p:cNvSpPr>
                <a:spLocks noChangeShapeType="1"/>
              </p:cNvSpPr>
              <p:nvPr/>
            </p:nvSpPr>
            <p:spPr bwMode="auto">
              <a:xfrm flipV="1">
                <a:off x="2867" y="1419"/>
                <a:ext cx="63" cy="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10000"/>
                  </a:solidFill>
                </a:endParaRPr>
              </a:p>
            </p:txBody>
          </p:sp>
        </p:grpSp>
        <p:sp>
          <p:nvSpPr>
            <p:cNvPr id="25628" name="Freeform 122"/>
            <p:cNvSpPr>
              <a:spLocks/>
            </p:cNvSpPr>
            <p:nvPr/>
          </p:nvSpPr>
          <p:spPr bwMode="auto">
            <a:xfrm>
              <a:off x="2730" y="1674"/>
              <a:ext cx="21" cy="3"/>
            </a:xfrm>
            <a:custGeom>
              <a:avLst/>
              <a:gdLst>
                <a:gd name="T0" fmla="*/ 0 w 21"/>
                <a:gd name="T1" fmla="*/ 2 h 3"/>
                <a:gd name="T2" fmla="*/ 8 w 21"/>
                <a:gd name="T3" fmla="*/ 0 h 3"/>
                <a:gd name="T4" fmla="*/ 15 w 21"/>
                <a:gd name="T5" fmla="*/ 2 h 3"/>
                <a:gd name="T6" fmla="*/ 21 w 21"/>
                <a:gd name="T7" fmla="*/ 3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 h="3">
                  <a:moveTo>
                    <a:pt x="0" y="2"/>
                  </a:moveTo>
                  <a:lnTo>
                    <a:pt x="8" y="0"/>
                  </a:lnTo>
                  <a:lnTo>
                    <a:pt x="15" y="2"/>
                  </a:lnTo>
                  <a:lnTo>
                    <a:pt x="21" y="3"/>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10000"/>
                </a:solidFill>
              </a:endParaRPr>
            </a:p>
          </p:txBody>
        </p:sp>
        <p:grpSp>
          <p:nvGrpSpPr>
            <p:cNvPr id="25629" name="Group 123"/>
            <p:cNvGrpSpPr>
              <a:grpSpLocks/>
            </p:cNvGrpSpPr>
            <p:nvPr/>
          </p:nvGrpSpPr>
          <p:grpSpPr bwMode="auto">
            <a:xfrm>
              <a:off x="2298" y="869"/>
              <a:ext cx="878" cy="670"/>
              <a:chOff x="2298" y="869"/>
              <a:chExt cx="878" cy="670"/>
            </a:xfrm>
          </p:grpSpPr>
          <p:sp>
            <p:nvSpPr>
              <p:cNvPr id="25630" name="Line 124"/>
              <p:cNvSpPr>
                <a:spLocks noChangeShapeType="1"/>
              </p:cNvSpPr>
              <p:nvPr/>
            </p:nvSpPr>
            <p:spPr bwMode="auto">
              <a:xfrm>
                <a:off x="2298" y="1299"/>
                <a:ext cx="95"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10000"/>
                  </a:solidFill>
                </a:endParaRPr>
              </a:p>
            </p:txBody>
          </p:sp>
          <p:sp>
            <p:nvSpPr>
              <p:cNvPr id="25631" name="Line 125"/>
              <p:cNvSpPr>
                <a:spLocks noChangeShapeType="1"/>
              </p:cNvSpPr>
              <p:nvPr/>
            </p:nvSpPr>
            <p:spPr bwMode="auto">
              <a:xfrm flipV="1">
                <a:off x="3087" y="1343"/>
                <a:ext cx="89"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10000"/>
                  </a:solidFill>
                </a:endParaRPr>
              </a:p>
            </p:txBody>
          </p:sp>
          <p:sp>
            <p:nvSpPr>
              <p:cNvPr id="25632" name="Line 126"/>
              <p:cNvSpPr>
                <a:spLocks noChangeShapeType="1"/>
              </p:cNvSpPr>
              <p:nvPr/>
            </p:nvSpPr>
            <p:spPr bwMode="auto">
              <a:xfrm>
                <a:off x="2468" y="935"/>
                <a:ext cx="51" cy="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10000"/>
                  </a:solidFill>
                </a:endParaRPr>
              </a:p>
            </p:txBody>
          </p:sp>
          <p:sp>
            <p:nvSpPr>
              <p:cNvPr id="25633" name="Line 127"/>
              <p:cNvSpPr>
                <a:spLocks noChangeShapeType="1"/>
              </p:cNvSpPr>
              <p:nvPr/>
            </p:nvSpPr>
            <p:spPr bwMode="auto">
              <a:xfrm flipH="1">
                <a:off x="2968" y="956"/>
                <a:ext cx="42" cy="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10000"/>
                  </a:solidFill>
                </a:endParaRPr>
              </a:p>
            </p:txBody>
          </p:sp>
          <p:sp>
            <p:nvSpPr>
              <p:cNvPr id="25634" name="Line 128"/>
              <p:cNvSpPr>
                <a:spLocks noChangeShapeType="1"/>
              </p:cNvSpPr>
              <p:nvPr/>
            </p:nvSpPr>
            <p:spPr bwMode="auto">
              <a:xfrm>
                <a:off x="2744" y="869"/>
                <a:ext cx="2" cy="8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10000"/>
                  </a:solidFill>
                </a:endParaRPr>
              </a:p>
            </p:txBody>
          </p:sp>
          <p:sp>
            <p:nvSpPr>
              <p:cNvPr id="25635" name="Line 129"/>
              <p:cNvSpPr>
                <a:spLocks noChangeShapeType="1"/>
              </p:cNvSpPr>
              <p:nvPr/>
            </p:nvSpPr>
            <p:spPr bwMode="auto">
              <a:xfrm>
                <a:off x="2346" y="1118"/>
                <a:ext cx="70"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10000"/>
                  </a:solidFill>
                </a:endParaRPr>
              </a:p>
            </p:txBody>
          </p:sp>
          <p:sp>
            <p:nvSpPr>
              <p:cNvPr id="25636" name="Line 130"/>
              <p:cNvSpPr>
                <a:spLocks noChangeShapeType="1"/>
              </p:cNvSpPr>
              <p:nvPr/>
            </p:nvSpPr>
            <p:spPr bwMode="auto">
              <a:xfrm flipH="1">
                <a:off x="3099" y="1140"/>
                <a:ext cx="68"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10000"/>
                  </a:solidFill>
                </a:endParaRPr>
              </a:p>
            </p:txBody>
          </p:sp>
          <p:sp>
            <p:nvSpPr>
              <p:cNvPr id="25637" name="Line 131"/>
              <p:cNvSpPr>
                <a:spLocks noChangeShapeType="1"/>
              </p:cNvSpPr>
              <p:nvPr/>
            </p:nvSpPr>
            <p:spPr bwMode="auto">
              <a:xfrm flipH="1">
                <a:off x="2355" y="1519"/>
                <a:ext cx="64"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10000"/>
                  </a:solidFill>
                </a:endParaRPr>
              </a:p>
            </p:txBody>
          </p:sp>
          <p:sp>
            <p:nvSpPr>
              <p:cNvPr id="25638" name="Line 132"/>
              <p:cNvSpPr>
                <a:spLocks noChangeShapeType="1"/>
              </p:cNvSpPr>
              <p:nvPr/>
            </p:nvSpPr>
            <p:spPr bwMode="auto">
              <a:xfrm>
                <a:off x="3079" y="1516"/>
                <a:ext cx="79"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10000"/>
                  </a:solidFill>
                </a:endParaRPr>
              </a:p>
            </p:txBody>
          </p:sp>
        </p:grpSp>
      </p:grpSp>
      <p:sp>
        <p:nvSpPr>
          <p:cNvPr id="135" name="Text Box 4"/>
          <p:cNvSpPr txBox="1">
            <a:spLocks noChangeArrowheads="1"/>
          </p:cNvSpPr>
          <p:nvPr/>
        </p:nvSpPr>
        <p:spPr bwMode="auto">
          <a:xfrm>
            <a:off x="2910406" y="5449197"/>
            <a:ext cx="8389633" cy="420564"/>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square">
            <a:spAutoFit/>
          </a:bodyPr>
          <a:lstStyle>
            <a:defPPr>
              <a:defRPr lang="zh-CN"/>
            </a:defPPr>
            <a:lvl1pPr>
              <a:defRPr kumimoji="1" sz="2400" b="1">
                <a:latin typeface="微软雅黑" panose="020B0503020204020204" pitchFamily="34" charset="-122"/>
                <a:ea typeface="微软雅黑" panose="020B0503020204020204" pitchFamily="34" charset="-122"/>
              </a:defRPr>
            </a:lvl1pPr>
          </a:lstStyle>
          <a:p>
            <a:r>
              <a:rPr lang="en-US" altLang="zh-CN" sz="2133" b="0" dirty="0">
                <a:solidFill>
                  <a:srgbClr val="010000"/>
                </a:solidFill>
              </a:rPr>
              <a:t>P</a:t>
            </a:r>
            <a:r>
              <a:rPr lang="zh-CN" altLang="en-US" sz="2133" b="0" dirty="0">
                <a:solidFill>
                  <a:srgbClr val="010000"/>
                </a:solidFill>
              </a:rPr>
              <a:t>增量对不互质（</a:t>
            </a:r>
            <a:r>
              <a:rPr lang="en-US" altLang="zh-CN" sz="2133" b="0" dirty="0">
                <a:solidFill>
                  <a:srgbClr val="010000"/>
                </a:solidFill>
              </a:rPr>
              <a:t>relatively </a:t>
            </a:r>
            <a:r>
              <a:rPr lang="en-US" altLang="zh-CN" sz="2133" b="0" dirty="0">
                <a:solidFill>
                  <a:srgbClr val="FF0000"/>
                </a:solidFill>
              </a:rPr>
              <a:t>prime</a:t>
            </a:r>
            <a:r>
              <a:rPr lang="zh-CN" altLang="en-US" sz="2133" b="0" dirty="0">
                <a:solidFill>
                  <a:srgbClr val="010000"/>
                </a:solidFill>
              </a:rPr>
              <a:t>）</a:t>
            </a:r>
            <a:r>
              <a:rPr lang="en-US" altLang="zh-CN" sz="2133" b="0" dirty="0">
                <a:solidFill>
                  <a:srgbClr val="010000"/>
                </a:solidFill>
              </a:rPr>
              <a:t>. </a:t>
            </a:r>
            <a:r>
              <a:rPr lang="zh-CN" altLang="en-US" sz="2133" b="0" dirty="0">
                <a:solidFill>
                  <a:srgbClr val="010000"/>
                </a:solidFill>
              </a:rPr>
              <a:t>因此小的增量可能没有效果</a:t>
            </a:r>
            <a:endParaRPr lang="en-US" altLang="zh-CN" b="0" dirty="0">
              <a:solidFill>
                <a:srgbClr val="010000"/>
              </a:solidFill>
            </a:endParaRPr>
          </a:p>
        </p:txBody>
      </p:sp>
    </p:spTree>
    <p:extLst>
      <p:ext uri="{BB962C8B-B14F-4D97-AF65-F5344CB8AC3E}">
        <p14:creationId xmlns:p14="http://schemas.microsoft.com/office/powerpoint/2010/main" val="3389535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5955"/>
                                        </p:tgtEl>
                                        <p:attrNameLst>
                                          <p:attrName>style.visibility</p:attrName>
                                        </p:attrNameLst>
                                      </p:cBhvr>
                                      <p:to>
                                        <p:strVal val="visible"/>
                                      </p:to>
                                    </p:set>
                                    <p:animEffect transition="in" filter="wipe(left)">
                                      <p:cBhvr>
                                        <p:cTn id="7" dur="500"/>
                                        <p:tgtEl>
                                          <p:spTgt spid="1259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strips(downRight)">
                                      <p:cBhvr>
                                        <p:cTn id="12" dur="500"/>
                                        <p:tgtEl>
                                          <p:spTgt spid="125956"/>
                                        </p:tgtEl>
                                      </p:cBhvr>
                                    </p:animEffect>
                                  </p:childTnLst>
                                  <p:subTnLst>
                                    <p:audio>
                                      <p:cMediaNode>
                                        <p:cTn display="0" masterRel="sameClick">
                                          <p:stCondLst>
                                            <p:cond evt="begin" delay="0">
                                              <p:tn val="10"/>
                                            </p:cond>
                                          </p:stCondLst>
                                          <p:endCondLst>
                                            <p:cond evt="onStopAudio" delay="0">
                                              <p:tgtEl>
                                                <p:sldTgt/>
                                              </p:tgtEl>
                                            </p:cond>
                                          </p:endCondLst>
                                        </p:cTn>
                                        <p:tgtEl>
                                          <p:sndTgt r:embed="rId2" name="PROJCTOR.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25957"/>
                                        </p:tgtEl>
                                        <p:attrNameLst>
                                          <p:attrName>style.visibility</p:attrName>
                                        </p:attrNameLst>
                                      </p:cBhvr>
                                      <p:to>
                                        <p:strVal val="visible"/>
                                      </p:to>
                                    </p:set>
                                    <p:animEffect transition="in" filter="strips(downRight)">
                                      <p:cBhvr>
                                        <p:cTn id="17" dur="500"/>
                                        <p:tgtEl>
                                          <p:spTgt spid="1259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5993"/>
                                        </p:tgtEl>
                                        <p:attrNameLst>
                                          <p:attrName>style.visibility</p:attrName>
                                        </p:attrNameLst>
                                      </p:cBhvr>
                                      <p:to>
                                        <p:strVal val="visible"/>
                                      </p:to>
                                    </p:set>
                                    <p:animEffect transition="in" filter="wipe(up)">
                                      <p:cBhvr>
                                        <p:cTn id="22" dur="500"/>
                                        <p:tgtEl>
                                          <p:spTgt spid="1259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25976"/>
                                        </p:tgtEl>
                                        <p:attrNameLst>
                                          <p:attrName>style.visibility</p:attrName>
                                        </p:attrNameLst>
                                      </p:cBhvr>
                                      <p:to>
                                        <p:strVal val="visible"/>
                                      </p:to>
                                    </p:set>
                                    <p:animEffect transition="in" filter="wipe(up)">
                                      <p:cBhvr>
                                        <p:cTn id="27" dur="500"/>
                                        <p:tgtEl>
                                          <p:spTgt spid="1259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6011"/>
                                        </p:tgtEl>
                                        <p:attrNameLst>
                                          <p:attrName>style.visibility</p:attrName>
                                        </p:attrNameLst>
                                      </p:cBhvr>
                                      <p:to>
                                        <p:strVal val="visible"/>
                                      </p:to>
                                    </p:set>
                                    <p:animEffect transition="in" filter="wipe(up)">
                                      <p:cBhvr>
                                        <p:cTn id="32" dur="500"/>
                                        <p:tgtEl>
                                          <p:spTgt spid="1260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125994"/>
                                        </p:tgtEl>
                                        <p:attrNameLst>
                                          <p:attrName>style.visibility</p:attrName>
                                        </p:attrNameLst>
                                      </p:cBhvr>
                                      <p:to>
                                        <p:strVal val="visible"/>
                                      </p:to>
                                    </p:set>
                                    <p:animEffect transition="in" filter="wipe(up)">
                                      <p:cBhvr>
                                        <p:cTn id="37" dur="500"/>
                                        <p:tgtEl>
                                          <p:spTgt spid="12599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26029"/>
                                        </p:tgtEl>
                                        <p:attrNameLst>
                                          <p:attrName>style.visibility</p:attrName>
                                        </p:attrNameLst>
                                      </p:cBhvr>
                                      <p:to>
                                        <p:strVal val="visible"/>
                                      </p:to>
                                    </p:set>
                                    <p:animEffect transition="in" filter="wipe(up)">
                                      <p:cBhvr>
                                        <p:cTn id="42" dur="500"/>
                                        <p:tgtEl>
                                          <p:spTgt spid="1260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126012"/>
                                        </p:tgtEl>
                                        <p:attrNameLst>
                                          <p:attrName>style.visibility</p:attrName>
                                        </p:attrNameLst>
                                      </p:cBhvr>
                                      <p:to>
                                        <p:strVal val="visible"/>
                                      </p:to>
                                    </p:set>
                                    <p:animEffect transition="in" filter="wipe(up)">
                                      <p:cBhvr>
                                        <p:cTn id="47" dur="500"/>
                                        <p:tgtEl>
                                          <p:spTgt spid="1260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6047"/>
                                        </p:tgtEl>
                                        <p:attrNameLst>
                                          <p:attrName>style.visibility</p:attrName>
                                        </p:attrNameLst>
                                      </p:cBhvr>
                                      <p:to>
                                        <p:strVal val="visible"/>
                                      </p:to>
                                    </p:set>
                                    <p:animEffect transition="in" filter="wipe(up)">
                                      <p:cBhvr>
                                        <p:cTn id="52" dur="500"/>
                                        <p:tgtEl>
                                          <p:spTgt spid="12604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126030"/>
                                        </p:tgtEl>
                                        <p:attrNameLst>
                                          <p:attrName>style.visibility</p:attrName>
                                        </p:attrNameLst>
                                      </p:cBhvr>
                                      <p:to>
                                        <p:strVal val="visible"/>
                                      </p:to>
                                    </p:set>
                                    <p:animEffect transition="in" filter="wipe(up)">
                                      <p:cBhvr>
                                        <p:cTn id="57" dur="500"/>
                                        <p:tgtEl>
                                          <p:spTgt spid="126030"/>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5618"/>
                                        </p:tgtEl>
                                        <p:attrNameLst>
                                          <p:attrName>style.visibility</p:attrName>
                                        </p:attrNameLst>
                                      </p:cBhvr>
                                      <p:to>
                                        <p:strVal val="visible"/>
                                      </p:to>
                                    </p:set>
                                    <p:anim calcmode="lin" valueType="num">
                                      <p:cBhvr>
                                        <p:cTn id="62" dur="500" fill="hold"/>
                                        <p:tgtEl>
                                          <p:spTgt spid="25618"/>
                                        </p:tgtEl>
                                        <p:attrNameLst>
                                          <p:attrName>ppt_w</p:attrName>
                                        </p:attrNameLst>
                                      </p:cBhvr>
                                      <p:tavLst>
                                        <p:tav tm="0">
                                          <p:val>
                                            <p:fltVal val="0"/>
                                          </p:val>
                                        </p:tav>
                                        <p:tav tm="100000">
                                          <p:val>
                                            <p:strVal val="#ppt_w"/>
                                          </p:val>
                                        </p:tav>
                                      </p:tavLst>
                                    </p:anim>
                                    <p:anim calcmode="lin" valueType="num">
                                      <p:cBhvr>
                                        <p:cTn id="63" dur="500" fill="hold"/>
                                        <p:tgtEl>
                                          <p:spTgt spid="25618"/>
                                        </p:tgtEl>
                                        <p:attrNameLst>
                                          <p:attrName>ppt_h</p:attrName>
                                        </p:attrNameLst>
                                      </p:cBhvr>
                                      <p:tavLst>
                                        <p:tav tm="0">
                                          <p:val>
                                            <p:fltVal val="0"/>
                                          </p:val>
                                        </p:tav>
                                        <p:tav tm="100000">
                                          <p:val>
                                            <p:strVal val="#ppt_h"/>
                                          </p:val>
                                        </p:tav>
                                      </p:tavLst>
                                    </p:anim>
                                    <p:animEffect transition="in" filter="fade">
                                      <p:cBhvr>
                                        <p:cTn id="64" dur="500"/>
                                        <p:tgtEl>
                                          <p:spTgt spid="25618"/>
                                        </p:tgtEl>
                                      </p:cBhvr>
                                    </p:animEffect>
                                  </p:childTnLst>
                                </p:cTn>
                              </p:par>
                            </p:childTnLst>
                          </p:cTn>
                        </p:par>
                        <p:par>
                          <p:cTn id="65" fill="hold">
                            <p:stCondLst>
                              <p:cond delay="500"/>
                            </p:stCondLst>
                            <p:childTnLst>
                              <p:par>
                                <p:cTn id="66" presetID="32" presetClass="emph" presetSubtype="0" fill="hold" nodeType="afterEffect">
                                  <p:stCondLst>
                                    <p:cond delay="0"/>
                                  </p:stCondLst>
                                  <p:childTnLst>
                                    <p:animRot by="120000">
                                      <p:cBhvr>
                                        <p:cTn id="67" dur="75" fill="hold">
                                          <p:stCondLst>
                                            <p:cond delay="0"/>
                                          </p:stCondLst>
                                        </p:cTn>
                                        <p:tgtEl>
                                          <p:spTgt spid="25618"/>
                                        </p:tgtEl>
                                        <p:attrNameLst>
                                          <p:attrName>r</p:attrName>
                                        </p:attrNameLst>
                                      </p:cBhvr>
                                    </p:animRot>
                                    <p:animRot by="-240000">
                                      <p:cBhvr>
                                        <p:cTn id="68" dur="150" fill="hold">
                                          <p:stCondLst>
                                            <p:cond delay="150"/>
                                          </p:stCondLst>
                                        </p:cTn>
                                        <p:tgtEl>
                                          <p:spTgt spid="25618"/>
                                        </p:tgtEl>
                                        <p:attrNameLst>
                                          <p:attrName>r</p:attrName>
                                        </p:attrNameLst>
                                      </p:cBhvr>
                                    </p:animRot>
                                    <p:animRot by="240000">
                                      <p:cBhvr>
                                        <p:cTn id="69" dur="150" fill="hold">
                                          <p:stCondLst>
                                            <p:cond delay="300"/>
                                          </p:stCondLst>
                                        </p:cTn>
                                        <p:tgtEl>
                                          <p:spTgt spid="25618"/>
                                        </p:tgtEl>
                                        <p:attrNameLst>
                                          <p:attrName>r</p:attrName>
                                        </p:attrNameLst>
                                      </p:cBhvr>
                                    </p:animRot>
                                    <p:animRot by="-240000">
                                      <p:cBhvr>
                                        <p:cTn id="70" dur="150" fill="hold">
                                          <p:stCondLst>
                                            <p:cond delay="450"/>
                                          </p:stCondLst>
                                        </p:cTn>
                                        <p:tgtEl>
                                          <p:spTgt spid="25618"/>
                                        </p:tgtEl>
                                        <p:attrNameLst>
                                          <p:attrName>r</p:attrName>
                                        </p:attrNameLst>
                                      </p:cBhvr>
                                    </p:animRot>
                                    <p:animRot by="120000">
                                      <p:cBhvr>
                                        <p:cTn id="71" dur="150" fill="hold">
                                          <p:stCondLst>
                                            <p:cond delay="600"/>
                                          </p:stCondLst>
                                        </p:cTn>
                                        <p:tgtEl>
                                          <p:spTgt spid="25618"/>
                                        </p:tgtEl>
                                        <p:attrNameLst>
                                          <p:attrName>r</p:attrName>
                                        </p:attrNameLst>
                                      </p:cBhvr>
                                    </p:animRo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35"/>
                                        </p:tgtEl>
                                        <p:attrNameLst>
                                          <p:attrName>style.visibility</p:attrName>
                                        </p:attrNameLst>
                                      </p:cBhvr>
                                      <p:to>
                                        <p:strVal val="visible"/>
                                      </p:to>
                                    </p:set>
                                    <p:anim calcmode="lin" valueType="num">
                                      <p:cBhvr>
                                        <p:cTn id="76" dur="500" fill="hold"/>
                                        <p:tgtEl>
                                          <p:spTgt spid="135"/>
                                        </p:tgtEl>
                                        <p:attrNameLst>
                                          <p:attrName>ppt_w</p:attrName>
                                        </p:attrNameLst>
                                      </p:cBhvr>
                                      <p:tavLst>
                                        <p:tav tm="0">
                                          <p:val>
                                            <p:fltVal val="0"/>
                                          </p:val>
                                        </p:tav>
                                        <p:tav tm="100000">
                                          <p:val>
                                            <p:strVal val="#ppt_w"/>
                                          </p:val>
                                        </p:tav>
                                      </p:tavLst>
                                    </p:anim>
                                    <p:anim calcmode="lin" valueType="num">
                                      <p:cBhvr>
                                        <p:cTn id="77" dur="500" fill="hold"/>
                                        <p:tgtEl>
                                          <p:spTgt spid="135"/>
                                        </p:tgtEl>
                                        <p:attrNameLst>
                                          <p:attrName>ppt_h</p:attrName>
                                        </p:attrNameLst>
                                      </p:cBhvr>
                                      <p:tavLst>
                                        <p:tav tm="0">
                                          <p:val>
                                            <p:fltVal val="0"/>
                                          </p:val>
                                        </p:tav>
                                        <p:tav tm="100000">
                                          <p:val>
                                            <p:strVal val="#ppt_h"/>
                                          </p:val>
                                        </p:tav>
                                      </p:tavLst>
                                    </p:anim>
                                    <p:animEffect transition="in" filter="fade">
                                      <p:cBhvr>
                                        <p:cTn id="78" dur="500"/>
                                        <p:tgtEl>
                                          <p:spTgt spid="135"/>
                                        </p:tgtEl>
                                      </p:cBhvr>
                                    </p:animEffect>
                                  </p:childTnLst>
                                </p:cTn>
                              </p:par>
                            </p:childTnLst>
                          </p:cTn>
                        </p:par>
                        <p:par>
                          <p:cTn id="79" fill="hold">
                            <p:stCondLst>
                              <p:cond delay="500"/>
                            </p:stCondLst>
                            <p:childTnLst>
                              <p:par>
                                <p:cTn id="80" presetID="32" presetClass="emph" presetSubtype="0" fill="hold" grpId="1" nodeType="afterEffect">
                                  <p:stCondLst>
                                    <p:cond delay="0"/>
                                  </p:stCondLst>
                                  <p:childTnLst>
                                    <p:animRot by="120000">
                                      <p:cBhvr>
                                        <p:cTn id="81" dur="50" fill="hold">
                                          <p:stCondLst>
                                            <p:cond delay="0"/>
                                          </p:stCondLst>
                                        </p:cTn>
                                        <p:tgtEl>
                                          <p:spTgt spid="135"/>
                                        </p:tgtEl>
                                        <p:attrNameLst>
                                          <p:attrName>r</p:attrName>
                                        </p:attrNameLst>
                                      </p:cBhvr>
                                    </p:animRot>
                                    <p:animRot by="-240000">
                                      <p:cBhvr>
                                        <p:cTn id="82" dur="100" fill="hold">
                                          <p:stCondLst>
                                            <p:cond delay="100"/>
                                          </p:stCondLst>
                                        </p:cTn>
                                        <p:tgtEl>
                                          <p:spTgt spid="135"/>
                                        </p:tgtEl>
                                        <p:attrNameLst>
                                          <p:attrName>r</p:attrName>
                                        </p:attrNameLst>
                                      </p:cBhvr>
                                    </p:animRot>
                                    <p:animRot by="240000">
                                      <p:cBhvr>
                                        <p:cTn id="83" dur="100" fill="hold">
                                          <p:stCondLst>
                                            <p:cond delay="200"/>
                                          </p:stCondLst>
                                        </p:cTn>
                                        <p:tgtEl>
                                          <p:spTgt spid="135"/>
                                        </p:tgtEl>
                                        <p:attrNameLst>
                                          <p:attrName>r</p:attrName>
                                        </p:attrNameLst>
                                      </p:cBhvr>
                                    </p:animRot>
                                    <p:animRot by="-240000">
                                      <p:cBhvr>
                                        <p:cTn id="84" dur="100" fill="hold">
                                          <p:stCondLst>
                                            <p:cond delay="300"/>
                                          </p:stCondLst>
                                        </p:cTn>
                                        <p:tgtEl>
                                          <p:spTgt spid="135"/>
                                        </p:tgtEl>
                                        <p:attrNameLst>
                                          <p:attrName>r</p:attrName>
                                        </p:attrNameLst>
                                      </p:cBhvr>
                                    </p:animRot>
                                    <p:animRot by="120000">
                                      <p:cBhvr>
                                        <p:cTn id="85" dur="100" fill="hold">
                                          <p:stCondLst>
                                            <p:cond delay="400"/>
                                          </p:stCondLst>
                                        </p:cTn>
                                        <p:tgtEl>
                                          <p:spTgt spid="1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autoUpdateAnimBg="0"/>
      <p:bldP spid="125956" grpId="0" autoUpdateAnimBg="0"/>
      <p:bldP spid="125993" grpId="0" autoUpdateAnimBg="0"/>
      <p:bldP spid="126011" grpId="0" autoUpdateAnimBg="0"/>
      <p:bldP spid="126029" grpId="0" autoUpdateAnimBg="0"/>
      <p:bldP spid="126047" grpId="0" autoUpdateAnimBg="0"/>
      <p:bldP spid="135" grpId="0" animBg="1"/>
      <p:bldP spid="135" grpId="1" animBg="1"/>
    </p:bldLst>
  </p:timing>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6628" name="灯片编号占位符 5"/>
          <p:cNvSpPr>
            <a:spLocks noGrp="1"/>
          </p:cNvSpPr>
          <p:nvPr>
            <p:ph type="sldNum" sz="quarter" idx="12"/>
          </p:nvPr>
        </p:nvSpPr>
        <p:spPr>
          <a:xfrm rot="900000">
            <a:off x="9131202" y="-182564"/>
            <a:ext cx="3049759" cy="365125"/>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C5701355-A33C-4CDA-8EDD-B45A9A096CFF}" type="slidenum">
              <a:rPr lang="en-US" altLang="zh-CN">
                <a:solidFill>
                  <a:srgbClr val="010000"/>
                </a:solidFill>
              </a:rPr>
              <a:pPr eaLnBrk="1" hangingPunct="1"/>
              <a:t>242</a:t>
            </a:fld>
            <a:endParaRPr lang="en-US" altLang="zh-CN" dirty="0">
              <a:solidFill>
                <a:srgbClr val="010000"/>
              </a:solidFill>
            </a:endParaRPr>
          </a:p>
        </p:txBody>
      </p:sp>
      <p:sp>
        <p:nvSpPr>
          <p:cNvPr id="97285" name="Rectangle 5"/>
          <p:cNvSpPr>
            <a:spLocks noChangeArrowheads="1"/>
          </p:cNvSpPr>
          <p:nvPr/>
        </p:nvSpPr>
        <p:spPr bwMode="auto">
          <a:xfrm>
            <a:off x="879532" y="686573"/>
            <a:ext cx="5492209" cy="72859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121920" tIns="60960" rIns="121920" bIns="60960" numCol="1" rtlCol="0" anchor="b" anchorCtr="0" compatLnSpc="1">
            <a:prstTxWarp prst="textNoShape">
              <a:avLst/>
            </a:prstTxWarp>
            <a:noAutofit/>
          </a:bodyPr>
          <a:lstStyle/>
          <a:p>
            <a:r>
              <a:rPr lang="en-US" altLang="zh-CN" sz="3200" dirty="0">
                <a:solidFill>
                  <a:srgbClr val="0070C0"/>
                </a:solidFill>
                <a:latin typeface="微软雅黑" panose="020B0503020204020204" pitchFamily="34" charset="-122"/>
                <a:ea typeface="微软雅黑" panose="020B0503020204020204" pitchFamily="34" charset="-122"/>
                <a:sym typeface="Wingdings" pitchFamily="2" charset="2"/>
              </a:rPr>
              <a:t>Hibbard’s </a:t>
            </a:r>
            <a:r>
              <a:rPr lang="zh-CN" altLang="en-US" sz="3200" dirty="0">
                <a:solidFill>
                  <a:srgbClr val="0070C0"/>
                </a:solidFill>
                <a:latin typeface="微软雅黑" panose="020B0503020204020204" pitchFamily="34" charset="-122"/>
                <a:ea typeface="微软雅黑" panose="020B0503020204020204" pitchFamily="34" charset="-122"/>
                <a:sym typeface="Wingdings" pitchFamily="2" charset="2"/>
              </a:rPr>
              <a:t>增量序列</a:t>
            </a:r>
            <a:r>
              <a:rPr lang="en-US" altLang="zh-CN" sz="3200" dirty="0">
                <a:solidFill>
                  <a:srgbClr val="0070C0"/>
                </a:solidFill>
                <a:latin typeface="微软雅黑" panose="020B0503020204020204" pitchFamily="34" charset="-122"/>
                <a:ea typeface="微软雅黑" panose="020B0503020204020204" pitchFamily="34" charset="-122"/>
                <a:sym typeface="Wingdings" pitchFamily="2" charset="2"/>
              </a:rPr>
              <a:t>:</a:t>
            </a:r>
            <a:endParaRPr lang="en-US" altLang="zh-CN" sz="3200" dirty="0">
              <a:solidFill>
                <a:srgbClr val="0070C0"/>
              </a:solidFill>
              <a:latin typeface="微软雅黑" panose="020B0503020204020204" pitchFamily="34" charset="-122"/>
              <a:ea typeface="微软雅黑" panose="020B0503020204020204" pitchFamily="34" charset="-122"/>
            </a:endParaRPr>
          </a:p>
        </p:txBody>
      </p:sp>
      <p:sp>
        <p:nvSpPr>
          <p:cNvPr id="97286" name="Rectangle 6"/>
          <p:cNvSpPr>
            <a:spLocks noChangeArrowheads="1"/>
          </p:cNvSpPr>
          <p:nvPr/>
        </p:nvSpPr>
        <p:spPr bwMode="auto">
          <a:xfrm>
            <a:off x="1016000" y="1460025"/>
            <a:ext cx="6624736" cy="420564"/>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a:spAutoFit/>
          </a:bodyPr>
          <a:lstStyle/>
          <a:p>
            <a:pPr algn="ctr">
              <a:spcBef>
                <a:spcPct val="50000"/>
              </a:spcBef>
            </a:pPr>
            <a:r>
              <a:rPr lang="en-US" altLang="zh-CN" sz="2133" dirty="0" err="1">
                <a:solidFill>
                  <a:srgbClr val="010000"/>
                </a:solidFill>
                <a:latin typeface="微软雅黑" panose="020B0503020204020204" pitchFamily="34" charset="-122"/>
                <a:ea typeface="微软雅黑" panose="020B0503020204020204" pitchFamily="34" charset="-122"/>
              </a:rPr>
              <a:t>h</a:t>
            </a:r>
            <a:r>
              <a:rPr lang="en-US" altLang="zh-CN" sz="2133" baseline="-25000" dirty="0" err="1">
                <a:solidFill>
                  <a:srgbClr val="010000"/>
                </a:solidFill>
                <a:latin typeface="微软雅黑" panose="020B0503020204020204" pitchFamily="34" charset="-122"/>
                <a:ea typeface="微软雅黑" panose="020B0503020204020204" pitchFamily="34" charset="-122"/>
              </a:rPr>
              <a:t>k</a:t>
            </a:r>
            <a:r>
              <a:rPr lang="en-US" altLang="zh-CN" sz="2133" dirty="0">
                <a:solidFill>
                  <a:srgbClr val="010000"/>
                </a:solidFill>
                <a:latin typeface="微软雅黑" panose="020B0503020204020204" pitchFamily="34" charset="-122"/>
                <a:ea typeface="微软雅黑" panose="020B0503020204020204" pitchFamily="34" charset="-122"/>
              </a:rPr>
              <a:t> = </a:t>
            </a:r>
            <a:r>
              <a:rPr lang="en-US" altLang="zh-CN" sz="2133" dirty="0">
                <a:solidFill>
                  <a:srgbClr val="010000"/>
                </a:solidFill>
                <a:latin typeface="微软雅黑" panose="020B0503020204020204" pitchFamily="34" charset="-122"/>
                <a:ea typeface="微软雅黑" panose="020B0503020204020204" pitchFamily="34" charset="-122"/>
                <a:sym typeface="Symbol" pitchFamily="18" charset="2"/>
              </a:rPr>
              <a:t>2</a:t>
            </a:r>
            <a:r>
              <a:rPr lang="en-US" altLang="zh-CN" sz="2133" baseline="30000" dirty="0">
                <a:solidFill>
                  <a:srgbClr val="010000"/>
                </a:solidFill>
                <a:latin typeface="微软雅黑" panose="020B0503020204020204" pitchFamily="34" charset="-122"/>
                <a:ea typeface="微软雅黑" panose="020B0503020204020204" pitchFamily="34" charset="-122"/>
                <a:sym typeface="Symbol" pitchFamily="18" charset="2"/>
              </a:rPr>
              <a:t>k</a:t>
            </a:r>
            <a:r>
              <a:rPr lang="en-US" altLang="zh-CN" sz="2133" dirty="0">
                <a:solidFill>
                  <a:srgbClr val="010000"/>
                </a:solidFill>
                <a:latin typeface="微软雅黑" panose="020B0503020204020204" pitchFamily="34" charset="-122"/>
                <a:ea typeface="微软雅黑" panose="020B0503020204020204" pitchFamily="34" charset="-122"/>
                <a:sym typeface="Symbol" pitchFamily="18" charset="2"/>
              </a:rPr>
              <a:t>  1  ---- </a:t>
            </a:r>
            <a:r>
              <a:rPr lang="zh-CN" altLang="en-US" sz="2133" dirty="0">
                <a:solidFill>
                  <a:srgbClr val="010000"/>
                </a:solidFill>
                <a:latin typeface="微软雅黑" panose="020B0503020204020204" pitchFamily="34" charset="-122"/>
                <a:ea typeface="微软雅黑" panose="020B0503020204020204" pitchFamily="34" charset="-122"/>
                <a:sym typeface="Symbol" pitchFamily="18" charset="2"/>
              </a:rPr>
              <a:t>持续增量没有公共因子</a:t>
            </a:r>
            <a:r>
              <a:rPr lang="en-US" altLang="zh-CN" sz="2133" dirty="0">
                <a:solidFill>
                  <a:srgbClr val="010000"/>
                </a:solidFill>
                <a:latin typeface="微软雅黑" panose="020B0503020204020204" pitchFamily="34" charset="-122"/>
                <a:ea typeface="微软雅黑" panose="020B0503020204020204" pitchFamily="34" charset="-122"/>
                <a:sym typeface="Symbol" pitchFamily="18" charset="2"/>
              </a:rPr>
              <a:t>.</a:t>
            </a:r>
          </a:p>
        </p:txBody>
      </p:sp>
      <p:sp>
        <p:nvSpPr>
          <p:cNvPr id="97287" name="Text Box 7"/>
          <p:cNvSpPr txBox="1">
            <a:spLocks noChangeArrowheads="1"/>
          </p:cNvSpPr>
          <p:nvPr/>
        </p:nvSpPr>
        <p:spPr bwMode="auto">
          <a:xfrm>
            <a:off x="719403" y="2043034"/>
            <a:ext cx="10335616"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92100" indent="-292100"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marL="389457" indent="-389457" eaLnBrk="1" hangingPunct="1"/>
            <a:r>
              <a:rPr kumimoji="1" lang="en-US" altLang="zh-CN" sz="2667" dirty="0">
                <a:solidFill>
                  <a:srgbClr val="010000"/>
                </a:solidFill>
                <a:latin typeface="微软雅黑" panose="020B0503020204020204" pitchFamily="34" charset="-122"/>
                <a:ea typeface="微软雅黑" panose="020B0503020204020204" pitchFamily="34" charset="-122"/>
              </a:rPr>
              <a:t>【Theorem】</a:t>
            </a:r>
            <a:r>
              <a:rPr kumimoji="1" lang="zh-CN" altLang="en-US" sz="2667" dirty="0">
                <a:solidFill>
                  <a:srgbClr val="010000"/>
                </a:solidFill>
                <a:latin typeface="微软雅黑" panose="020B0503020204020204" pitchFamily="34" charset="-122"/>
                <a:ea typeface="微软雅黑" panose="020B0503020204020204" pitchFamily="34" charset="-122"/>
                <a:sym typeface="Wingdings" pitchFamily="2" charset="2"/>
              </a:rPr>
              <a:t>使用</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Hibbard’s </a:t>
            </a:r>
            <a:r>
              <a:rPr kumimoji="1" lang="zh-CN" altLang="en-US" sz="2667" dirty="0">
                <a:solidFill>
                  <a:srgbClr val="010000"/>
                </a:solidFill>
                <a:latin typeface="微软雅黑" panose="020B0503020204020204" pitchFamily="34" charset="-122"/>
                <a:ea typeface="微软雅黑" panose="020B0503020204020204" pitchFamily="34" charset="-122"/>
                <a:sym typeface="Wingdings" pitchFamily="2" charset="2"/>
              </a:rPr>
              <a:t>增量的最坏时间复杂度</a:t>
            </a:r>
            <a:r>
              <a:rPr kumimoji="1" lang="zh-CN" altLang="en-US" sz="2667" dirty="0">
                <a:solidFill>
                  <a:srgbClr val="FF0000"/>
                </a:solidFill>
                <a:latin typeface="微软雅黑" panose="020B0503020204020204" pitchFamily="34" charset="-122"/>
                <a:ea typeface="微软雅黑" panose="020B0503020204020204" pitchFamily="34" charset="-122"/>
                <a:sym typeface="Wingdings" pitchFamily="2" charset="2"/>
              </a:rPr>
              <a:t> </a:t>
            </a:r>
            <a:r>
              <a:rPr kumimoji="1" lang="zh-CN" altLang="en-US" sz="2667" dirty="0">
                <a:solidFill>
                  <a:srgbClr val="FF0000"/>
                </a:solidFill>
                <a:latin typeface="微软雅黑" panose="020B0503020204020204" pitchFamily="34" charset="-122"/>
                <a:ea typeface="微软雅黑" panose="020B0503020204020204" pitchFamily="34" charset="-122"/>
                <a:sym typeface="Symbol" pitchFamily="18" charset="2"/>
              </a:rPr>
              <a:t> </a:t>
            </a:r>
            <a:r>
              <a:rPr kumimoji="1" lang="en-US" altLang="zh-CN" sz="2667" dirty="0">
                <a:solidFill>
                  <a:srgbClr val="FF0000"/>
                </a:solidFill>
                <a:latin typeface="微软雅黑" panose="020B0503020204020204" pitchFamily="34" charset="-122"/>
                <a:ea typeface="微软雅黑" panose="020B0503020204020204" pitchFamily="34" charset="-122"/>
                <a:sym typeface="Symbol" pitchFamily="18" charset="2"/>
              </a:rPr>
              <a:t>( </a:t>
            </a:r>
            <a:r>
              <a:rPr kumimoji="1" lang="en-US" altLang="zh-CN" sz="2667" i="1" dirty="0">
                <a:solidFill>
                  <a:srgbClr val="FF0000"/>
                </a:solidFill>
                <a:latin typeface="微软雅黑" panose="020B0503020204020204" pitchFamily="34" charset="-122"/>
                <a:ea typeface="微软雅黑" panose="020B0503020204020204" pitchFamily="34" charset="-122"/>
                <a:sym typeface="Symbol" pitchFamily="18" charset="2"/>
              </a:rPr>
              <a:t>N</a:t>
            </a:r>
            <a:r>
              <a:rPr kumimoji="1" lang="en-US" altLang="zh-CN" sz="2667" baseline="30000" dirty="0">
                <a:solidFill>
                  <a:srgbClr val="FF0000"/>
                </a:solidFill>
                <a:latin typeface="微软雅黑" panose="020B0503020204020204" pitchFamily="34" charset="-122"/>
                <a:ea typeface="微软雅黑" panose="020B0503020204020204" pitchFamily="34" charset="-122"/>
                <a:sym typeface="Symbol" pitchFamily="18" charset="2"/>
              </a:rPr>
              <a:t>3/2 </a:t>
            </a:r>
            <a:r>
              <a:rPr kumimoji="1" lang="en-US" altLang="zh-CN" sz="2667" dirty="0">
                <a:solidFill>
                  <a:srgbClr val="FF0000"/>
                </a:solidFill>
                <a:latin typeface="微软雅黑" panose="020B0503020204020204" pitchFamily="34" charset="-122"/>
                <a:ea typeface="微软雅黑" panose="020B0503020204020204" pitchFamily="34" charset="-122"/>
                <a:sym typeface="Symbol" pitchFamily="18" charset="2"/>
              </a:rPr>
              <a:t>)</a:t>
            </a:r>
            <a:r>
              <a:rPr kumimoji="1" lang="en-US" altLang="zh-CN" sz="2667" dirty="0">
                <a:solidFill>
                  <a:srgbClr val="010000"/>
                </a:solidFill>
                <a:latin typeface="微软雅黑" panose="020B0503020204020204" pitchFamily="34" charset="-122"/>
                <a:ea typeface="微软雅黑" panose="020B0503020204020204" pitchFamily="34" charset="-122"/>
                <a:sym typeface="Symbol" pitchFamily="18" charset="2"/>
              </a:rPr>
              <a:t>.</a:t>
            </a:r>
          </a:p>
        </p:txBody>
      </p:sp>
      <p:sp>
        <p:nvSpPr>
          <p:cNvPr id="26638" name="Text Box 10"/>
          <p:cNvSpPr txBox="1">
            <a:spLocks noChangeArrowheads="1"/>
          </p:cNvSpPr>
          <p:nvPr/>
        </p:nvSpPr>
        <p:spPr bwMode="auto">
          <a:xfrm>
            <a:off x="879531" y="3204379"/>
            <a:ext cx="3149600" cy="5847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spcBef>
                <a:spcPct val="50000"/>
              </a:spcBef>
            </a:pPr>
            <a:r>
              <a:rPr kumimoji="1" lang="en-US" altLang="zh-CN" sz="3200" b="1" dirty="0">
                <a:solidFill>
                  <a:srgbClr val="010000"/>
                </a:solidFill>
                <a:latin typeface="微软雅黑" panose="020B0503020204020204" pitchFamily="34" charset="-122"/>
                <a:ea typeface="微软雅黑" panose="020B0503020204020204" pitchFamily="34" charset="-122"/>
              </a:rPr>
              <a:t>Conjectures:</a:t>
            </a:r>
          </a:p>
        </p:txBody>
      </p:sp>
      <p:sp>
        <p:nvSpPr>
          <p:cNvPr id="97291" name="Text Box 11"/>
          <p:cNvSpPr txBox="1">
            <a:spLocks noChangeArrowheads="1"/>
          </p:cNvSpPr>
          <p:nvPr/>
        </p:nvSpPr>
        <p:spPr bwMode="auto">
          <a:xfrm>
            <a:off x="926664" y="4007374"/>
            <a:ext cx="468928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spcBef>
                <a:spcPct val="50000"/>
              </a:spcBef>
            </a:pPr>
            <a:r>
              <a:rPr kumimoji="1" lang="en-US" altLang="zh-CN" sz="2667" i="1" dirty="0" err="1">
                <a:solidFill>
                  <a:srgbClr val="010000"/>
                </a:solidFill>
                <a:latin typeface="微软雅黑" panose="020B0503020204020204" pitchFamily="34" charset="-122"/>
                <a:ea typeface="微软雅黑" panose="020B0503020204020204" pitchFamily="34" charset="-122"/>
                <a:sym typeface="Wingdings" pitchFamily="2" charset="2"/>
              </a:rPr>
              <a:t>T</a:t>
            </a:r>
            <a:r>
              <a:rPr kumimoji="1" lang="en-US" altLang="zh-CN" sz="2667" baseline="-25000" dirty="0" err="1">
                <a:solidFill>
                  <a:srgbClr val="010000"/>
                </a:solidFill>
                <a:latin typeface="微软雅黑" panose="020B0503020204020204" pitchFamily="34" charset="-122"/>
                <a:ea typeface="微软雅黑" panose="020B0503020204020204" pitchFamily="34" charset="-122"/>
                <a:sym typeface="Wingdings" pitchFamily="2" charset="2"/>
              </a:rPr>
              <a:t>avg</a:t>
            </a:r>
            <a:r>
              <a:rPr kumimoji="1" lang="en-US" altLang="zh-CN" sz="2667" baseline="-25000" dirty="0">
                <a:solidFill>
                  <a:srgbClr val="010000"/>
                </a:solidFill>
                <a:latin typeface="微软雅黑" panose="020B0503020204020204" pitchFamily="34" charset="-122"/>
                <a:ea typeface="微软雅黑" panose="020B0503020204020204" pitchFamily="34" charset="-122"/>
                <a:sym typeface="Wingdings" pitchFamily="2" charset="2"/>
              </a:rPr>
              <a:t> – Hibbard</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 ( </a:t>
            </a:r>
            <a:r>
              <a:rPr kumimoji="1" lang="en-US" altLang="zh-CN" sz="2667" i="1" dirty="0">
                <a:solidFill>
                  <a:srgbClr val="010000"/>
                </a:solidFill>
                <a:latin typeface="微软雅黑" panose="020B0503020204020204" pitchFamily="34" charset="-122"/>
                <a:ea typeface="微软雅黑" panose="020B0503020204020204" pitchFamily="34" charset="-122"/>
                <a:sym typeface="Wingdings" pitchFamily="2" charset="2"/>
              </a:rPr>
              <a:t>N </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 = O ( </a:t>
            </a:r>
            <a:r>
              <a:rPr kumimoji="1" lang="en-US" altLang="zh-CN" sz="2667" i="1" dirty="0">
                <a:solidFill>
                  <a:srgbClr val="010000"/>
                </a:solidFill>
                <a:latin typeface="微软雅黑" panose="020B0503020204020204" pitchFamily="34" charset="-122"/>
                <a:ea typeface="微软雅黑" panose="020B0503020204020204" pitchFamily="34" charset="-122"/>
                <a:sym typeface="Wingdings" pitchFamily="2" charset="2"/>
              </a:rPr>
              <a:t>N</a:t>
            </a:r>
            <a:r>
              <a:rPr kumimoji="1" lang="en-US" altLang="zh-CN" sz="2667" baseline="30000" dirty="0">
                <a:solidFill>
                  <a:srgbClr val="010000"/>
                </a:solidFill>
                <a:latin typeface="微软雅黑" panose="020B0503020204020204" pitchFamily="34" charset="-122"/>
                <a:ea typeface="微软雅黑" panose="020B0503020204020204" pitchFamily="34" charset="-122"/>
                <a:sym typeface="Wingdings" pitchFamily="2" charset="2"/>
              </a:rPr>
              <a:t>5/4 </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a:t>
            </a:r>
            <a:endParaRPr kumimoji="1" lang="en-US" altLang="zh-CN" sz="2667" dirty="0">
              <a:solidFill>
                <a:srgbClr val="010000"/>
              </a:solidFill>
              <a:latin typeface="微软雅黑" panose="020B0503020204020204" pitchFamily="34" charset="-122"/>
              <a:ea typeface="微软雅黑" panose="020B0503020204020204" pitchFamily="34" charset="-122"/>
            </a:endParaRPr>
          </a:p>
        </p:txBody>
      </p:sp>
      <p:sp>
        <p:nvSpPr>
          <p:cNvPr id="97292" name="Text Box 12"/>
          <p:cNvSpPr txBox="1">
            <a:spLocks noChangeArrowheads="1"/>
          </p:cNvSpPr>
          <p:nvPr/>
        </p:nvSpPr>
        <p:spPr bwMode="auto">
          <a:xfrm>
            <a:off x="926664" y="4778216"/>
            <a:ext cx="10668000" cy="132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Sedgewick’s best sequence is</a:t>
            </a:r>
            <a:r>
              <a:rPr kumimoji="1" lang="en-US" altLang="zh-CN" sz="2667" dirty="0">
                <a:solidFill>
                  <a:srgbClr val="FF0000"/>
                </a:solidFill>
                <a:latin typeface="微软雅黑" panose="020B0503020204020204" pitchFamily="34" charset="-122"/>
                <a:ea typeface="微软雅黑" panose="020B0503020204020204" pitchFamily="34" charset="-122"/>
                <a:sym typeface="Wingdings" pitchFamily="2" charset="2"/>
              </a:rPr>
              <a:t> {1, 5, 19, 41, 109, … } </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in which the terms are either of the form </a:t>
            </a:r>
            <a:r>
              <a:rPr kumimoji="1" lang="en-US" altLang="zh-CN" sz="2667" dirty="0">
                <a:solidFill>
                  <a:srgbClr val="FF0000"/>
                </a:solidFill>
                <a:latin typeface="微软雅黑" panose="020B0503020204020204" pitchFamily="34" charset="-122"/>
                <a:ea typeface="微软雅黑" panose="020B0503020204020204" pitchFamily="34" charset="-122"/>
                <a:sym typeface="Wingdings" pitchFamily="2" charset="2"/>
              </a:rPr>
              <a:t>9</a:t>
            </a:r>
            <a:r>
              <a:rPr kumimoji="1" lang="en-US" altLang="zh-CN" sz="2667" dirty="0">
                <a:solidFill>
                  <a:srgbClr val="FF0000"/>
                </a:solidFill>
                <a:latin typeface="微软雅黑" panose="020B0503020204020204" pitchFamily="34" charset="-122"/>
                <a:ea typeface="微软雅黑" panose="020B0503020204020204" pitchFamily="34" charset="-122"/>
                <a:sym typeface="Symbol" pitchFamily="18" charset="2"/>
              </a:rPr>
              <a:t></a:t>
            </a:r>
            <a:r>
              <a:rPr kumimoji="1" lang="en-US" altLang="zh-CN" sz="2667" dirty="0">
                <a:solidFill>
                  <a:srgbClr val="FF0000"/>
                </a:solidFill>
                <a:latin typeface="微软雅黑" panose="020B0503020204020204" pitchFamily="34" charset="-122"/>
                <a:ea typeface="微软雅黑" panose="020B0503020204020204" pitchFamily="34" charset="-122"/>
                <a:sym typeface="Wingdings" pitchFamily="2" charset="2"/>
              </a:rPr>
              <a:t>4</a:t>
            </a:r>
            <a:r>
              <a:rPr kumimoji="1" lang="en-US" altLang="zh-CN" sz="2667" i="1" baseline="30000" dirty="0">
                <a:solidFill>
                  <a:srgbClr val="FF0000"/>
                </a:solidFill>
                <a:latin typeface="微软雅黑" panose="020B0503020204020204" pitchFamily="34" charset="-122"/>
                <a:ea typeface="微软雅黑" panose="020B0503020204020204" pitchFamily="34" charset="-122"/>
                <a:sym typeface="Wingdings" pitchFamily="2" charset="2"/>
              </a:rPr>
              <a:t>i</a:t>
            </a:r>
            <a:r>
              <a:rPr kumimoji="1" lang="en-US" altLang="zh-CN" sz="2667" dirty="0">
                <a:solidFill>
                  <a:srgbClr val="FF0000"/>
                </a:solidFill>
                <a:latin typeface="微软雅黑" panose="020B0503020204020204" pitchFamily="34" charset="-122"/>
                <a:ea typeface="微软雅黑" panose="020B0503020204020204" pitchFamily="34" charset="-122"/>
                <a:sym typeface="Wingdings" pitchFamily="2" charset="2"/>
              </a:rPr>
              <a:t> – 9</a:t>
            </a:r>
            <a:r>
              <a:rPr kumimoji="1" lang="en-US" altLang="zh-CN" sz="2667" dirty="0">
                <a:solidFill>
                  <a:srgbClr val="FF0000"/>
                </a:solidFill>
                <a:latin typeface="微软雅黑" panose="020B0503020204020204" pitchFamily="34" charset="-122"/>
                <a:ea typeface="微软雅黑" panose="020B0503020204020204" pitchFamily="34" charset="-122"/>
                <a:sym typeface="Symbol" pitchFamily="18" charset="2"/>
              </a:rPr>
              <a:t></a:t>
            </a:r>
            <a:r>
              <a:rPr kumimoji="1" lang="en-US" altLang="zh-CN" sz="2667" dirty="0">
                <a:solidFill>
                  <a:srgbClr val="FF0000"/>
                </a:solidFill>
                <a:latin typeface="微软雅黑" panose="020B0503020204020204" pitchFamily="34" charset="-122"/>
                <a:ea typeface="微软雅黑" panose="020B0503020204020204" pitchFamily="34" charset="-122"/>
                <a:sym typeface="Wingdings" pitchFamily="2" charset="2"/>
              </a:rPr>
              <a:t>2</a:t>
            </a:r>
            <a:r>
              <a:rPr kumimoji="1" lang="en-US" altLang="zh-CN" sz="2667" i="1" baseline="30000" dirty="0">
                <a:solidFill>
                  <a:srgbClr val="FF0000"/>
                </a:solidFill>
                <a:latin typeface="微软雅黑" panose="020B0503020204020204" pitchFamily="34" charset="-122"/>
                <a:ea typeface="微软雅黑" panose="020B0503020204020204" pitchFamily="34" charset="-122"/>
                <a:sym typeface="Wingdings" pitchFamily="2" charset="2"/>
              </a:rPr>
              <a:t>i</a:t>
            </a:r>
            <a:r>
              <a:rPr kumimoji="1" lang="en-US" altLang="zh-CN" sz="2667" dirty="0">
                <a:solidFill>
                  <a:srgbClr val="FF0000"/>
                </a:solidFill>
                <a:latin typeface="微软雅黑" panose="020B0503020204020204" pitchFamily="34" charset="-122"/>
                <a:ea typeface="微软雅黑" panose="020B0503020204020204" pitchFamily="34" charset="-122"/>
                <a:sym typeface="Wingdings" pitchFamily="2" charset="2"/>
              </a:rPr>
              <a:t> + 1 </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or </a:t>
            </a:r>
          </a:p>
          <a:p>
            <a:pPr eaLnBrk="1" hangingPunct="1"/>
            <a:r>
              <a:rPr kumimoji="1" lang="en-US" altLang="zh-CN" sz="2667" dirty="0">
                <a:solidFill>
                  <a:srgbClr val="FF0000"/>
                </a:solidFill>
                <a:latin typeface="微软雅黑" panose="020B0503020204020204" pitchFamily="34" charset="-122"/>
                <a:ea typeface="微软雅黑" panose="020B0503020204020204" pitchFamily="34" charset="-122"/>
                <a:sym typeface="Wingdings" pitchFamily="2" charset="2"/>
              </a:rPr>
              <a:t>4</a:t>
            </a:r>
            <a:r>
              <a:rPr kumimoji="1" lang="en-US" altLang="zh-CN" sz="2667" i="1" baseline="30000" dirty="0">
                <a:solidFill>
                  <a:srgbClr val="FF0000"/>
                </a:solidFill>
                <a:latin typeface="微软雅黑" panose="020B0503020204020204" pitchFamily="34" charset="-122"/>
                <a:ea typeface="微软雅黑" panose="020B0503020204020204" pitchFamily="34" charset="-122"/>
                <a:sym typeface="Wingdings" pitchFamily="2" charset="2"/>
              </a:rPr>
              <a:t>i</a:t>
            </a:r>
            <a:r>
              <a:rPr kumimoji="1" lang="en-US" altLang="zh-CN" sz="2667" dirty="0">
                <a:solidFill>
                  <a:srgbClr val="FF0000"/>
                </a:solidFill>
                <a:latin typeface="微软雅黑" panose="020B0503020204020204" pitchFamily="34" charset="-122"/>
                <a:ea typeface="微软雅黑" panose="020B0503020204020204" pitchFamily="34" charset="-122"/>
                <a:sym typeface="Wingdings" pitchFamily="2" charset="2"/>
              </a:rPr>
              <a:t> – 3</a:t>
            </a:r>
            <a:r>
              <a:rPr kumimoji="1" lang="en-US" altLang="zh-CN" sz="2667" dirty="0">
                <a:solidFill>
                  <a:srgbClr val="FF0000"/>
                </a:solidFill>
                <a:latin typeface="微软雅黑" panose="020B0503020204020204" pitchFamily="34" charset="-122"/>
                <a:ea typeface="微软雅黑" panose="020B0503020204020204" pitchFamily="34" charset="-122"/>
                <a:sym typeface="Symbol" pitchFamily="18" charset="2"/>
              </a:rPr>
              <a:t></a:t>
            </a:r>
            <a:r>
              <a:rPr kumimoji="1" lang="en-US" altLang="zh-CN" sz="2667" dirty="0">
                <a:solidFill>
                  <a:srgbClr val="FF0000"/>
                </a:solidFill>
                <a:latin typeface="微软雅黑" panose="020B0503020204020204" pitchFamily="34" charset="-122"/>
                <a:ea typeface="微软雅黑" panose="020B0503020204020204" pitchFamily="34" charset="-122"/>
                <a:sym typeface="Wingdings" pitchFamily="2" charset="2"/>
              </a:rPr>
              <a:t>2</a:t>
            </a:r>
            <a:r>
              <a:rPr kumimoji="1" lang="en-US" altLang="zh-CN" sz="2667" i="1" baseline="30000" dirty="0">
                <a:solidFill>
                  <a:srgbClr val="FF0000"/>
                </a:solidFill>
                <a:latin typeface="微软雅黑" panose="020B0503020204020204" pitchFamily="34" charset="-122"/>
                <a:ea typeface="微软雅黑" panose="020B0503020204020204" pitchFamily="34" charset="-122"/>
                <a:sym typeface="Wingdings" pitchFamily="2" charset="2"/>
              </a:rPr>
              <a:t>i</a:t>
            </a:r>
            <a:r>
              <a:rPr kumimoji="1" lang="en-US" altLang="zh-CN" sz="2667" dirty="0">
                <a:solidFill>
                  <a:srgbClr val="FF0000"/>
                </a:solidFill>
                <a:latin typeface="微软雅黑" panose="020B0503020204020204" pitchFamily="34" charset="-122"/>
                <a:ea typeface="微软雅黑" panose="020B0503020204020204" pitchFamily="34" charset="-122"/>
                <a:sym typeface="Wingdings" pitchFamily="2" charset="2"/>
              </a:rPr>
              <a:t> + 1</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  </a:t>
            </a:r>
            <a:r>
              <a:rPr kumimoji="1" lang="en-US" altLang="zh-CN" sz="2667" i="1" dirty="0" err="1">
                <a:solidFill>
                  <a:srgbClr val="010000"/>
                </a:solidFill>
                <a:latin typeface="微软雅黑" panose="020B0503020204020204" pitchFamily="34" charset="-122"/>
                <a:ea typeface="微软雅黑" panose="020B0503020204020204" pitchFamily="34" charset="-122"/>
                <a:sym typeface="Wingdings" pitchFamily="2" charset="2"/>
              </a:rPr>
              <a:t>T</a:t>
            </a:r>
            <a:r>
              <a:rPr kumimoji="1" lang="en-US" altLang="zh-CN" sz="2667" baseline="-25000" dirty="0" err="1">
                <a:solidFill>
                  <a:srgbClr val="010000"/>
                </a:solidFill>
                <a:latin typeface="微软雅黑" panose="020B0503020204020204" pitchFamily="34" charset="-122"/>
                <a:ea typeface="微软雅黑" panose="020B0503020204020204" pitchFamily="34" charset="-122"/>
                <a:sym typeface="Wingdings" pitchFamily="2" charset="2"/>
              </a:rPr>
              <a:t>avg</a:t>
            </a:r>
            <a:r>
              <a:rPr kumimoji="1" lang="en-US" altLang="zh-CN" sz="2667" baseline="-25000" dirty="0">
                <a:solidFill>
                  <a:srgbClr val="010000"/>
                </a:solidFill>
                <a:latin typeface="微软雅黑" panose="020B0503020204020204" pitchFamily="34" charset="-122"/>
                <a:ea typeface="微软雅黑" panose="020B0503020204020204" pitchFamily="34" charset="-122"/>
                <a:sym typeface="Wingdings" pitchFamily="2" charset="2"/>
              </a:rPr>
              <a:t> </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 </a:t>
            </a:r>
            <a:r>
              <a:rPr kumimoji="1" lang="en-US" altLang="zh-CN" sz="2667" i="1" dirty="0">
                <a:solidFill>
                  <a:srgbClr val="010000"/>
                </a:solidFill>
                <a:latin typeface="微软雅黑" panose="020B0503020204020204" pitchFamily="34" charset="-122"/>
                <a:ea typeface="微软雅黑" panose="020B0503020204020204" pitchFamily="34" charset="-122"/>
                <a:sym typeface="Wingdings" pitchFamily="2" charset="2"/>
              </a:rPr>
              <a:t>N </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 = O ( </a:t>
            </a:r>
            <a:r>
              <a:rPr kumimoji="1" lang="en-US" altLang="zh-CN" sz="2667" i="1" dirty="0">
                <a:solidFill>
                  <a:srgbClr val="010000"/>
                </a:solidFill>
                <a:latin typeface="微软雅黑" panose="020B0503020204020204" pitchFamily="34" charset="-122"/>
                <a:ea typeface="微软雅黑" panose="020B0503020204020204" pitchFamily="34" charset="-122"/>
                <a:sym typeface="Wingdings" pitchFamily="2" charset="2"/>
              </a:rPr>
              <a:t>N</a:t>
            </a:r>
            <a:r>
              <a:rPr kumimoji="1" lang="en-US" altLang="zh-CN" sz="2667" baseline="30000" dirty="0">
                <a:solidFill>
                  <a:srgbClr val="010000"/>
                </a:solidFill>
                <a:latin typeface="微软雅黑" panose="020B0503020204020204" pitchFamily="34" charset="-122"/>
                <a:ea typeface="微软雅黑" panose="020B0503020204020204" pitchFamily="34" charset="-122"/>
                <a:sym typeface="Wingdings" pitchFamily="2" charset="2"/>
              </a:rPr>
              <a:t>7/6 </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 and </a:t>
            </a:r>
            <a:r>
              <a:rPr kumimoji="1" lang="en-US" altLang="zh-CN" sz="2667" i="1" dirty="0" err="1">
                <a:solidFill>
                  <a:srgbClr val="010000"/>
                </a:solidFill>
                <a:latin typeface="微软雅黑" panose="020B0503020204020204" pitchFamily="34" charset="-122"/>
                <a:ea typeface="微软雅黑" panose="020B0503020204020204" pitchFamily="34" charset="-122"/>
                <a:sym typeface="Wingdings" pitchFamily="2" charset="2"/>
              </a:rPr>
              <a:t>T</a:t>
            </a:r>
            <a:r>
              <a:rPr kumimoji="1" lang="en-US" altLang="zh-CN" sz="2667" baseline="-25000" dirty="0" err="1">
                <a:solidFill>
                  <a:srgbClr val="010000"/>
                </a:solidFill>
                <a:latin typeface="微软雅黑" panose="020B0503020204020204" pitchFamily="34" charset="-122"/>
                <a:ea typeface="微软雅黑" panose="020B0503020204020204" pitchFamily="34" charset="-122"/>
                <a:sym typeface="Wingdings" pitchFamily="2" charset="2"/>
              </a:rPr>
              <a:t>worst</a:t>
            </a:r>
            <a:r>
              <a:rPr kumimoji="1" lang="en-US" altLang="zh-CN" sz="2667" baseline="-25000" dirty="0">
                <a:solidFill>
                  <a:srgbClr val="010000"/>
                </a:solidFill>
                <a:latin typeface="微软雅黑" panose="020B0503020204020204" pitchFamily="34" charset="-122"/>
                <a:ea typeface="微软雅黑" panose="020B0503020204020204" pitchFamily="34" charset="-122"/>
                <a:sym typeface="Wingdings" pitchFamily="2" charset="2"/>
              </a:rPr>
              <a:t> </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 </a:t>
            </a:r>
            <a:r>
              <a:rPr kumimoji="1" lang="en-US" altLang="zh-CN" sz="2667" i="1" dirty="0">
                <a:solidFill>
                  <a:srgbClr val="010000"/>
                </a:solidFill>
                <a:latin typeface="微软雅黑" panose="020B0503020204020204" pitchFamily="34" charset="-122"/>
                <a:ea typeface="微软雅黑" panose="020B0503020204020204" pitchFamily="34" charset="-122"/>
                <a:sym typeface="Wingdings" pitchFamily="2" charset="2"/>
              </a:rPr>
              <a:t>N </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 = O ( </a:t>
            </a:r>
            <a:r>
              <a:rPr kumimoji="1" lang="en-US" altLang="zh-CN" sz="2667" i="1" dirty="0">
                <a:solidFill>
                  <a:srgbClr val="010000"/>
                </a:solidFill>
                <a:latin typeface="微软雅黑" panose="020B0503020204020204" pitchFamily="34" charset="-122"/>
                <a:ea typeface="微软雅黑" panose="020B0503020204020204" pitchFamily="34" charset="-122"/>
                <a:sym typeface="Wingdings" pitchFamily="2" charset="2"/>
              </a:rPr>
              <a:t>N</a:t>
            </a:r>
            <a:r>
              <a:rPr kumimoji="1" lang="en-US" altLang="zh-CN" sz="2667" baseline="30000" dirty="0">
                <a:solidFill>
                  <a:srgbClr val="010000"/>
                </a:solidFill>
                <a:latin typeface="微软雅黑" panose="020B0503020204020204" pitchFamily="34" charset="-122"/>
                <a:ea typeface="微软雅黑" panose="020B0503020204020204" pitchFamily="34" charset="-122"/>
                <a:sym typeface="Wingdings" pitchFamily="2" charset="2"/>
              </a:rPr>
              <a:t>4/3 </a:t>
            </a:r>
            <a:r>
              <a:rPr kumimoji="1" lang="en-US" altLang="zh-CN" sz="2667" dirty="0">
                <a:solidFill>
                  <a:srgbClr val="010000"/>
                </a:solidFill>
                <a:latin typeface="微软雅黑" panose="020B0503020204020204" pitchFamily="34" charset="-122"/>
                <a:ea typeface="微软雅黑" panose="020B0503020204020204" pitchFamily="34" charset="-122"/>
                <a:sym typeface="Wingdings" pitchFamily="2" charset="2"/>
              </a:rPr>
              <a:t>).</a:t>
            </a:r>
          </a:p>
        </p:txBody>
      </p:sp>
      <p:sp>
        <p:nvSpPr>
          <p:cNvPr id="97293" name="AutoShape 13" descr="再生纸"/>
          <p:cNvSpPr>
            <a:spLocks noChangeArrowheads="1"/>
          </p:cNvSpPr>
          <p:nvPr/>
        </p:nvSpPr>
        <p:spPr bwMode="auto">
          <a:xfrm>
            <a:off x="6672064" y="2772712"/>
            <a:ext cx="4608512" cy="1645563"/>
          </a:xfrm>
          <a:prstGeom prst="roundRect">
            <a:avLst>
              <a:gd name="adj" fmla="val 7986"/>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p:spPr>
        <p:txBody>
          <a:bodyPr wrap="square">
            <a:spAutoFit/>
          </a:bodyPr>
          <a:lstStyle/>
          <a:p>
            <a:r>
              <a:rPr lang="zh-CN" altLang="en-US" dirty="0">
                <a:solidFill>
                  <a:srgbClr val="C0C0C0">
                    <a:lumMod val="20000"/>
                    <a:lumOff val="80000"/>
                  </a:srgbClr>
                </a:solidFill>
                <a:latin typeface="微软雅黑" panose="020B0503020204020204" pitchFamily="34" charset="-122"/>
                <a:ea typeface="微软雅黑" panose="020B0503020204020204" pitchFamily="34" charset="-122"/>
              </a:rPr>
              <a:t>希尔排序算法本身很简单，但复杂度分析很复杂</a:t>
            </a:r>
            <a:r>
              <a:rPr lang="en-US" altLang="zh-CN" dirty="0">
                <a:solidFill>
                  <a:srgbClr val="C0C0C0">
                    <a:lumMod val="20000"/>
                    <a:lumOff val="80000"/>
                  </a:srgbClr>
                </a:solidFill>
                <a:latin typeface="微软雅黑" panose="020B0503020204020204" pitchFamily="34" charset="-122"/>
                <a:ea typeface="微软雅黑" panose="020B0503020204020204" pitchFamily="34" charset="-122"/>
              </a:rPr>
              <a:t>. </a:t>
            </a:r>
            <a:r>
              <a:rPr lang="zh-CN" altLang="en-US" dirty="0">
                <a:solidFill>
                  <a:srgbClr val="C0C0C0">
                    <a:lumMod val="20000"/>
                    <a:lumOff val="80000"/>
                  </a:srgbClr>
                </a:solidFill>
                <a:latin typeface="微软雅黑" panose="020B0503020204020204" pitchFamily="34" charset="-122"/>
                <a:ea typeface="微软雅黑" panose="020B0503020204020204" pitchFamily="34" charset="-122"/>
              </a:rPr>
              <a:t>他适合于中等数据量大小的排序（成千上万的数据量）</a:t>
            </a:r>
            <a:r>
              <a:rPr lang="en-US" altLang="zh-CN" dirty="0">
                <a:solidFill>
                  <a:srgbClr val="C0C0C0">
                    <a:lumMod val="20000"/>
                    <a:lumOff val="80000"/>
                  </a:srgb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555338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wipe(left)">
                                      <p:cBhvr>
                                        <p:cTn id="7" dur="500"/>
                                        <p:tgtEl>
                                          <p:spTgt spid="972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7286"/>
                                        </p:tgtEl>
                                        <p:attrNameLst>
                                          <p:attrName>style.visibility</p:attrName>
                                        </p:attrNameLst>
                                      </p:cBhvr>
                                      <p:to>
                                        <p:strVal val="visible"/>
                                      </p:to>
                                    </p:set>
                                    <p:animEffect transition="in" filter="barn(inVertical)">
                                      <p:cBhvr>
                                        <p:cTn id="12" dur="500"/>
                                        <p:tgtEl>
                                          <p:spTgt spid="9728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7287"/>
                                        </p:tgtEl>
                                        <p:attrNameLst>
                                          <p:attrName>style.visibility</p:attrName>
                                        </p:attrNameLst>
                                      </p:cBhvr>
                                      <p:to>
                                        <p:strVal val="visible"/>
                                      </p:to>
                                    </p:set>
                                    <p:animEffect transition="in" filter="strips(downRight)">
                                      <p:cBhvr>
                                        <p:cTn id="17" dur="500"/>
                                        <p:tgtEl>
                                          <p:spTgt spid="97287"/>
                                        </p:tgtEl>
                                      </p:cBhvr>
                                    </p:animEffect>
                                  </p:childTnLst>
                                  <p:subTnLst>
                                    <p:audio>
                                      <p:cMediaNode>
                                        <p:cTn display="0" masterRel="sameClick">
                                          <p:stCondLst>
                                            <p:cond evt="begin" delay="0">
                                              <p:tn val="15"/>
                                            </p:cond>
                                          </p:stCondLst>
                                          <p:endCondLst>
                                            <p:cond evt="onStopAudio" delay="0">
                                              <p:tgtEl>
                                                <p:sldTgt/>
                                              </p:tgtEl>
                                            </p:cond>
                                          </p:endCondLst>
                                        </p:cTn>
                                        <p:tgtEl>
                                          <p:sndTgt r:embed="rId2" name="PROJCTOR.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638"/>
                                        </p:tgtEl>
                                        <p:attrNameLst>
                                          <p:attrName>style.visibility</p:attrName>
                                        </p:attrNameLst>
                                      </p:cBhvr>
                                      <p:to>
                                        <p:strVal val="visible"/>
                                      </p:to>
                                    </p:set>
                                    <p:animEffect transition="in" filter="wipe(left)">
                                      <p:cBhvr>
                                        <p:cTn id="22" dur="500"/>
                                        <p:tgtEl>
                                          <p:spTgt spid="266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7291"/>
                                        </p:tgtEl>
                                        <p:attrNameLst>
                                          <p:attrName>style.visibility</p:attrName>
                                        </p:attrNameLst>
                                      </p:cBhvr>
                                      <p:to>
                                        <p:strVal val="visible"/>
                                      </p:to>
                                    </p:set>
                                    <p:animEffect transition="in" filter="wipe(left)">
                                      <p:cBhvr>
                                        <p:cTn id="27" dur="500"/>
                                        <p:tgtEl>
                                          <p:spTgt spid="9729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7292"/>
                                        </p:tgtEl>
                                        <p:attrNameLst>
                                          <p:attrName>style.visibility</p:attrName>
                                        </p:attrNameLst>
                                      </p:cBhvr>
                                      <p:to>
                                        <p:strVal val="visible"/>
                                      </p:to>
                                    </p:set>
                                    <p:animEffect transition="in" filter="wipe(left)">
                                      <p:cBhvr>
                                        <p:cTn id="32" dur="500"/>
                                        <p:tgtEl>
                                          <p:spTgt spid="97292"/>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97293"/>
                                        </p:tgtEl>
                                        <p:attrNameLst>
                                          <p:attrName>style.visibility</p:attrName>
                                        </p:attrNameLst>
                                      </p:cBhvr>
                                      <p:to>
                                        <p:strVal val="visible"/>
                                      </p:to>
                                    </p:set>
                                    <p:anim calcmode="lin" valueType="num">
                                      <p:cBhvr>
                                        <p:cTn id="37" dur="500" fill="hold"/>
                                        <p:tgtEl>
                                          <p:spTgt spid="97293"/>
                                        </p:tgtEl>
                                        <p:attrNameLst>
                                          <p:attrName>ppt_w</p:attrName>
                                        </p:attrNameLst>
                                      </p:cBhvr>
                                      <p:tavLst>
                                        <p:tav tm="0">
                                          <p:val>
                                            <p:fltVal val="0"/>
                                          </p:val>
                                        </p:tav>
                                        <p:tav tm="100000">
                                          <p:val>
                                            <p:strVal val="#ppt_w"/>
                                          </p:val>
                                        </p:tav>
                                      </p:tavLst>
                                    </p:anim>
                                    <p:anim calcmode="lin" valueType="num">
                                      <p:cBhvr>
                                        <p:cTn id="38" dur="500" fill="hold"/>
                                        <p:tgtEl>
                                          <p:spTgt spid="97293"/>
                                        </p:tgtEl>
                                        <p:attrNameLst>
                                          <p:attrName>ppt_h</p:attrName>
                                        </p:attrNameLst>
                                      </p:cBhvr>
                                      <p:tavLst>
                                        <p:tav tm="0">
                                          <p:val>
                                            <p:fltVal val="0"/>
                                          </p:val>
                                        </p:tav>
                                        <p:tav tm="100000">
                                          <p:val>
                                            <p:strVal val="#ppt_h"/>
                                          </p:val>
                                        </p:tav>
                                      </p:tavLst>
                                    </p:anim>
                                    <p:animEffect transition="in" filter="fade">
                                      <p:cBhvr>
                                        <p:cTn id="39" dur="500"/>
                                        <p:tgtEl>
                                          <p:spTgt spid="97293"/>
                                        </p:tgtEl>
                                      </p:cBhvr>
                                    </p:animEffect>
                                  </p:childTnLst>
                                  <p:subTnLst>
                                    <p:audio>
                                      <p:cMediaNode>
                                        <p:cTn display="0" masterRel="sameClick">
                                          <p:stCondLst>
                                            <p:cond evt="begin" delay="0">
                                              <p:tn val="35"/>
                                            </p:cond>
                                          </p:stCondLst>
                                          <p:endCondLst>
                                            <p:cond evt="onStopAudio" delay="0">
                                              <p:tgtEl>
                                                <p:sldTgt/>
                                              </p:tgtEl>
                                            </p:cond>
                                          </p:endCondLst>
                                        </p:cTn>
                                        <p:tgtEl>
                                          <p:sndTgt r:embed="rId3" name="voltage.wav"/>
                                        </p:tgtEl>
                                      </p:cMediaNode>
                                    </p:audio>
                                  </p:subTnLst>
                                </p:cTn>
                              </p:par>
                            </p:childTnLst>
                          </p:cTn>
                        </p:par>
                        <p:par>
                          <p:cTn id="40" fill="hold">
                            <p:stCondLst>
                              <p:cond delay="500"/>
                            </p:stCondLst>
                            <p:childTnLst>
                              <p:par>
                                <p:cTn id="41" presetID="8" presetClass="emph" presetSubtype="0" fill="hold" grpId="1" nodeType="afterEffect">
                                  <p:stCondLst>
                                    <p:cond delay="0"/>
                                  </p:stCondLst>
                                  <p:childTnLst>
                                    <p:animRot by="21600000">
                                      <p:cBhvr>
                                        <p:cTn id="42" dur="500" fill="hold"/>
                                        <p:tgtEl>
                                          <p:spTgt spid="97293"/>
                                        </p:tgtEl>
                                        <p:attrNameLst>
                                          <p:attrName>r</p:attrName>
                                        </p:attrNameLst>
                                      </p:cBhvr>
                                    </p:animRot>
                                  </p:childTnLst>
                                  <p:subTnLst>
                                    <p:audio>
                                      <p:cMediaNode>
                                        <p:cTn display="0" masterRel="sameClick">
                                          <p:stCondLst>
                                            <p:cond evt="begin" delay="0">
                                              <p:tn val="41"/>
                                            </p:cond>
                                          </p:stCondLst>
                                          <p:endCondLst>
                                            <p:cond evt="onStopAudio" delay="0">
                                              <p:tgtEl>
                                                <p:sldTgt/>
                                              </p:tgtEl>
                                            </p:cond>
                                          </p:endCondLst>
                                        </p:cTn>
                                        <p:tgtEl>
                                          <p:sndTgt r:embed="rId3" name="voltag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autoUpdateAnimBg="0"/>
      <p:bldP spid="97286" grpId="0" animBg="1"/>
      <p:bldP spid="97287" grpId="0" autoUpdateAnimBg="0"/>
      <p:bldP spid="26638" grpId="0"/>
      <p:bldP spid="97291" grpId="0" autoUpdateAnimBg="0"/>
      <p:bldP spid="97292" grpId="0" autoUpdateAnimBg="0"/>
      <p:bldP spid="97293" grpId="0" animBg="1"/>
      <p:bldP spid="97293" grpId="1" animBg="1"/>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65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7435" y="2372883"/>
            <a:ext cx="9546980" cy="182420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75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655"/>
                                        </p:tgtEl>
                                        <p:attrNameLst>
                                          <p:attrName>style.visibility</p:attrName>
                                        </p:attrNameLst>
                                      </p:cBhvr>
                                      <p:to>
                                        <p:strVal val="visible"/>
                                      </p:to>
                                    </p:set>
                                    <p:animEffect transition="in" filter="randombar(horizontal)">
                                      <p:cBhvr>
                                        <p:cTn id="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3645160" y="2852937"/>
            <a:ext cx="6579300" cy="1470025"/>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121920" tIns="60960" rIns="121920" bIns="60960" numCol="1" anchor="ctr" anchorCtr="0" compatLnSpc="1">
            <a:prstTxWarp prst="textNoShape">
              <a:avLst/>
            </a:prstTxWarp>
          </a:bodyPr>
          <a:lstStyle/>
          <a:p>
            <a:r>
              <a:rPr lang="en-US" altLang="zh-CN" sz="5333" b="0" dirty="0">
                <a:effectLst/>
                <a:latin typeface="微软雅黑" panose="020B0503020204020204" pitchFamily="34" charset="-122"/>
                <a:ea typeface="微软雅黑" panose="020B0503020204020204" pitchFamily="34" charset="-122"/>
              </a:rPr>
              <a:t>4.</a:t>
            </a:r>
            <a:r>
              <a:rPr lang="zh-CN" altLang="en-US" sz="5333" b="0" dirty="0">
                <a:effectLst/>
                <a:latin typeface="微软雅黑" panose="020B0503020204020204" pitchFamily="34" charset="-122"/>
                <a:ea typeface="微软雅黑" panose="020B0503020204020204" pitchFamily="34" charset="-122"/>
              </a:rPr>
              <a:t>简单选择排序</a:t>
            </a:r>
          </a:p>
        </p:txBody>
      </p:sp>
    </p:spTree>
    <p:extLst>
      <p:ext uri="{BB962C8B-B14F-4D97-AF65-F5344CB8AC3E}">
        <p14:creationId xmlns:p14="http://schemas.microsoft.com/office/powerpoint/2010/main" val="62078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701" name="Rectangle 2"/>
          <p:cNvSpPr>
            <a:spLocks noGrp="1" noRot="1" noChangeArrowheads="1"/>
          </p:cNvSpPr>
          <p:nvPr>
            <p:ph idx="1"/>
          </p:nvPr>
        </p:nvSpPr>
        <p:spPr>
          <a:xfrm>
            <a:off x="753189" y="1791014"/>
            <a:ext cx="11041227" cy="945484"/>
          </a:xfrm>
        </p:spPr>
        <p:txBody>
          <a:bodyPr/>
          <a:lstStyle/>
          <a:p>
            <a:pPr marL="0" indent="0">
              <a:buNone/>
            </a:pPr>
            <a:r>
              <a:rPr lang="zh-CN" altLang="en-US" sz="2667" dirty="0">
                <a:latin typeface="微软雅黑" panose="020B0503020204020204" pitchFamily="34" charset="-122"/>
                <a:ea typeface="微软雅黑" panose="020B0503020204020204" pitchFamily="34" charset="-122"/>
              </a:rPr>
              <a:t>基本思想</a:t>
            </a:r>
            <a:r>
              <a:rPr lang="zh-CN" altLang="en-US" sz="2667" b="0" dirty="0">
                <a:latin typeface="微软雅黑" panose="020B0503020204020204" pitchFamily="34" charset="-122"/>
                <a:ea typeface="微软雅黑" panose="020B0503020204020204" pitchFamily="34" charset="-122"/>
              </a:rPr>
              <a:t>：</a:t>
            </a:r>
            <a:r>
              <a:rPr kumimoji="1" lang="zh-CN" altLang="en-US" sz="2667" b="0" dirty="0">
                <a:latin typeface="微软雅黑" panose="020B0503020204020204" pitchFamily="34" charset="-122"/>
                <a:ea typeface="微软雅黑" panose="020B0503020204020204" pitchFamily="34" charset="-122"/>
              </a:rPr>
              <a:t>从无序子序列中</a:t>
            </a:r>
            <a:r>
              <a:rPr kumimoji="1" lang="zh-CN" altLang="en-US" sz="2667" dirty="0">
                <a:solidFill>
                  <a:srgbClr val="0070C0"/>
                </a:solidFill>
                <a:latin typeface="微软雅黑" panose="020B0503020204020204" pitchFamily="34" charset="-122"/>
                <a:ea typeface="微软雅黑" panose="020B0503020204020204" pitchFamily="34" charset="-122"/>
              </a:rPr>
              <a:t>“选择”</a:t>
            </a:r>
            <a:r>
              <a:rPr kumimoji="1" lang="zh-CN" altLang="en-US" sz="2667" b="0" dirty="0">
                <a:solidFill>
                  <a:srgbClr val="0070C0"/>
                </a:solidFill>
                <a:latin typeface="微软雅黑" panose="020B0503020204020204" pitchFamily="34" charset="-122"/>
                <a:ea typeface="微软雅黑" panose="020B0503020204020204" pitchFamily="34" charset="-122"/>
              </a:rPr>
              <a:t>关键字最小或最大</a:t>
            </a:r>
            <a:r>
              <a:rPr kumimoji="1" lang="zh-CN" altLang="en-US" sz="2667" b="0" dirty="0">
                <a:latin typeface="微软雅黑" panose="020B0503020204020204" pitchFamily="34" charset="-122"/>
                <a:ea typeface="微软雅黑" panose="020B0503020204020204" pitchFamily="34" charset="-122"/>
              </a:rPr>
              <a:t>的记录，并将它</a:t>
            </a:r>
            <a:r>
              <a:rPr kumimoji="1" lang="zh-CN" altLang="en-US" sz="2667" b="0" dirty="0">
                <a:solidFill>
                  <a:srgbClr val="0070C0"/>
                </a:solidFill>
                <a:latin typeface="微软雅黑" panose="020B0503020204020204" pitchFamily="34" charset="-122"/>
                <a:ea typeface="微软雅黑" panose="020B0503020204020204" pitchFamily="34" charset="-122"/>
              </a:rPr>
              <a:t>加入到有序子序列</a:t>
            </a:r>
            <a:r>
              <a:rPr kumimoji="1" lang="zh-CN" altLang="en-US" sz="2667" b="0" dirty="0">
                <a:latin typeface="微软雅黑" panose="020B0503020204020204" pitchFamily="34" charset="-122"/>
                <a:ea typeface="微软雅黑" panose="020B0503020204020204" pitchFamily="34" charset="-122"/>
              </a:rPr>
              <a:t>中，以此方法增加记录的有序子序列的长度。</a:t>
            </a:r>
          </a:p>
        </p:txBody>
      </p:sp>
      <p:sp>
        <p:nvSpPr>
          <p:cNvPr id="29700" name="灯片编号占位符 5"/>
          <p:cNvSpPr>
            <a:spLocks noGrp="1"/>
          </p:cNvSpPr>
          <p:nvPr>
            <p:ph type="sldNum" sz="quarter" idx="12"/>
          </p:nvPr>
        </p:nvSpPr>
        <p:spPr>
          <a:xfrm rot="900000">
            <a:off x="9131201" y="-182563"/>
            <a:ext cx="3049759" cy="365125"/>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5EE125BF-383B-4992-AACB-0B76D0BA63B1}" type="slidenum">
              <a:rPr lang="en-US" altLang="zh-CN">
                <a:solidFill>
                  <a:srgbClr val="010000"/>
                </a:solidFill>
              </a:rPr>
              <a:pPr eaLnBrk="1" hangingPunct="1"/>
              <a:t>245</a:t>
            </a:fld>
            <a:endParaRPr lang="en-US" altLang="zh-CN">
              <a:solidFill>
                <a:srgbClr val="010000"/>
              </a:solidFill>
            </a:endParaRPr>
          </a:p>
        </p:txBody>
      </p:sp>
      <p:sp>
        <p:nvSpPr>
          <p:cNvPr id="119811" name="Text Box 3"/>
          <p:cNvSpPr txBox="1">
            <a:spLocks noChangeArrowheads="1"/>
          </p:cNvSpPr>
          <p:nvPr/>
        </p:nvSpPr>
        <p:spPr bwMode="auto">
          <a:xfrm>
            <a:off x="2190245" y="2851804"/>
            <a:ext cx="6672019"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667" dirty="0">
                <a:solidFill>
                  <a:srgbClr val="010000"/>
                </a:solidFill>
                <a:latin typeface="微软雅黑" panose="020B0503020204020204" pitchFamily="34" charset="-122"/>
                <a:ea typeface="微软雅黑" panose="020B0503020204020204" pitchFamily="34" charset="-122"/>
              </a:rPr>
              <a:t>假设排序过程中，待排记录序列的状态为：</a:t>
            </a:r>
          </a:p>
        </p:txBody>
      </p:sp>
      <p:sp>
        <p:nvSpPr>
          <p:cNvPr id="119812" name="Rectangle 4"/>
          <p:cNvSpPr>
            <a:spLocks noChangeArrowheads="1"/>
          </p:cNvSpPr>
          <p:nvPr/>
        </p:nvSpPr>
        <p:spPr bwMode="auto">
          <a:xfrm>
            <a:off x="990435" y="3548513"/>
            <a:ext cx="4817533" cy="407987"/>
          </a:xfrm>
          <a:prstGeom prst="rect">
            <a:avLst/>
          </a:prstGeom>
          <a:solidFill>
            <a:schemeClr val="folHlink"/>
          </a:solid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wrap="none" anchor="ctr"/>
          <a:lstStyle/>
          <a:p>
            <a:pPr algn="ctr"/>
            <a:r>
              <a:rPr kumimoji="1" lang="zh-CN" altLang="en-US">
                <a:solidFill>
                  <a:srgbClr val="010000"/>
                </a:solidFill>
                <a:latin typeface="微软雅黑" panose="020B0503020204020204" pitchFamily="34" charset="-122"/>
                <a:ea typeface="微软雅黑" panose="020B0503020204020204" pitchFamily="34" charset="-122"/>
              </a:rPr>
              <a:t>有序序列</a:t>
            </a:r>
            <a:r>
              <a:rPr kumimoji="1" lang="en-US" altLang="zh-CN">
                <a:solidFill>
                  <a:srgbClr val="010000"/>
                </a:solidFill>
                <a:latin typeface="微软雅黑" panose="020B0503020204020204" pitchFamily="34" charset="-122"/>
                <a:ea typeface="微软雅黑" panose="020B0503020204020204" pitchFamily="34" charset="-122"/>
              </a:rPr>
              <a:t>R[1..i-1]</a:t>
            </a:r>
          </a:p>
        </p:txBody>
      </p:sp>
      <p:sp>
        <p:nvSpPr>
          <p:cNvPr id="119813" name="Rectangle 5"/>
          <p:cNvSpPr>
            <a:spLocks noChangeArrowheads="1"/>
          </p:cNvSpPr>
          <p:nvPr/>
        </p:nvSpPr>
        <p:spPr bwMode="auto">
          <a:xfrm>
            <a:off x="5807968" y="3548513"/>
            <a:ext cx="5139267" cy="407987"/>
          </a:xfrm>
          <a:prstGeom prst="rect">
            <a:avLst/>
          </a:prstGeom>
          <a:solidFill>
            <a:srgbClr val="FF9900"/>
          </a:solid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wrap="none" anchor="ctr"/>
          <a:lstStyle/>
          <a:p>
            <a:pPr algn="ctr"/>
            <a:r>
              <a:rPr kumimoji="1" lang="zh-CN" altLang="en-US" dirty="0">
                <a:solidFill>
                  <a:srgbClr val="010000"/>
                </a:solidFill>
                <a:latin typeface="微软雅黑" panose="020B0503020204020204" pitchFamily="34" charset="-122"/>
                <a:ea typeface="微软雅黑" panose="020B0503020204020204" pitchFamily="34" charset="-122"/>
              </a:rPr>
              <a:t>无序序列 </a:t>
            </a:r>
            <a:r>
              <a:rPr kumimoji="1" lang="en-US" altLang="zh-CN" dirty="0">
                <a:solidFill>
                  <a:srgbClr val="010000"/>
                </a:solidFill>
                <a:latin typeface="微软雅黑" panose="020B0503020204020204" pitchFamily="34" charset="-122"/>
                <a:ea typeface="微软雅黑" panose="020B0503020204020204" pitchFamily="34" charset="-122"/>
              </a:rPr>
              <a:t>R[</a:t>
            </a:r>
            <a:r>
              <a:rPr kumimoji="1" lang="en-US" altLang="zh-CN" dirty="0" err="1">
                <a:solidFill>
                  <a:srgbClr val="010000"/>
                </a:solidFill>
                <a:latin typeface="微软雅黑" panose="020B0503020204020204" pitchFamily="34" charset="-122"/>
                <a:ea typeface="微软雅黑" panose="020B0503020204020204" pitchFamily="34" charset="-122"/>
              </a:rPr>
              <a:t>i</a:t>
            </a:r>
            <a:r>
              <a:rPr kumimoji="1" lang="en-US" altLang="zh-CN" dirty="0">
                <a:solidFill>
                  <a:srgbClr val="010000"/>
                </a:solidFill>
                <a:latin typeface="微软雅黑" panose="020B0503020204020204" pitchFamily="34" charset="-122"/>
                <a:ea typeface="微软雅黑" panose="020B0503020204020204" pitchFamily="34" charset="-122"/>
              </a:rPr>
              <a:t>..n]</a:t>
            </a:r>
          </a:p>
        </p:txBody>
      </p:sp>
      <p:sp>
        <p:nvSpPr>
          <p:cNvPr id="119814" name="Text Box 6"/>
          <p:cNvSpPr txBox="1">
            <a:spLocks noChangeArrowheads="1"/>
          </p:cNvSpPr>
          <p:nvPr/>
        </p:nvSpPr>
        <p:spPr bwMode="auto">
          <a:xfrm>
            <a:off x="2333281" y="4350880"/>
            <a:ext cx="2131840"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lnSpc>
                <a:spcPct val="105000"/>
              </a:lnSpc>
            </a:pPr>
            <a:r>
              <a:rPr kumimoji="1" lang="zh-CN" altLang="en-US" dirty="0">
                <a:solidFill>
                  <a:srgbClr val="010000"/>
                </a:solidFill>
                <a:latin typeface="微软雅黑" panose="020B0503020204020204" pitchFamily="34" charset="-122"/>
                <a:ea typeface="微软雅黑" panose="020B0503020204020204" pitchFamily="34" charset="-122"/>
              </a:rPr>
              <a:t>第 </a:t>
            </a:r>
            <a:r>
              <a:rPr kumimoji="1" lang="en-US" altLang="zh-CN" dirty="0" err="1">
                <a:solidFill>
                  <a:srgbClr val="010000"/>
                </a:solidFill>
                <a:latin typeface="微软雅黑" panose="020B0503020204020204" pitchFamily="34" charset="-122"/>
                <a:ea typeface="微软雅黑" panose="020B0503020204020204" pitchFamily="34" charset="-122"/>
              </a:rPr>
              <a:t>i</a:t>
            </a:r>
            <a:r>
              <a:rPr kumimoji="1" lang="en-US" altLang="zh-CN" dirty="0">
                <a:solidFill>
                  <a:srgbClr val="010000"/>
                </a:solidFill>
                <a:latin typeface="微软雅黑" panose="020B0503020204020204" pitchFamily="34" charset="-122"/>
                <a:ea typeface="微软雅黑" panose="020B0503020204020204" pitchFamily="34" charset="-122"/>
              </a:rPr>
              <a:t> </a:t>
            </a:r>
            <a:r>
              <a:rPr kumimoji="1" lang="zh-CN" altLang="en-US" dirty="0">
                <a:solidFill>
                  <a:srgbClr val="010000"/>
                </a:solidFill>
                <a:latin typeface="微软雅黑" panose="020B0503020204020204" pitchFamily="34" charset="-122"/>
                <a:ea typeface="微软雅黑" panose="020B0503020204020204" pitchFamily="34" charset="-122"/>
              </a:rPr>
              <a:t>趟</a:t>
            </a:r>
          </a:p>
          <a:p>
            <a:pPr algn="ctr" eaLnBrk="1" hangingPunct="1">
              <a:lnSpc>
                <a:spcPct val="105000"/>
              </a:lnSpc>
            </a:pPr>
            <a:r>
              <a:rPr kumimoji="1" lang="zh-CN" altLang="en-US" dirty="0">
                <a:solidFill>
                  <a:srgbClr val="010000"/>
                </a:solidFill>
                <a:latin typeface="微软雅黑" panose="020B0503020204020204" pitchFamily="34" charset="-122"/>
                <a:ea typeface="微软雅黑" panose="020B0503020204020204" pitchFamily="34" charset="-122"/>
              </a:rPr>
              <a:t>简单选择排序</a:t>
            </a:r>
          </a:p>
        </p:txBody>
      </p:sp>
      <p:sp>
        <p:nvSpPr>
          <p:cNvPr id="119815" name="Text Box 7"/>
          <p:cNvSpPr txBox="1">
            <a:spLocks noChangeArrowheads="1"/>
          </p:cNvSpPr>
          <p:nvPr/>
        </p:nvSpPr>
        <p:spPr bwMode="auto">
          <a:xfrm>
            <a:off x="6977291" y="3954913"/>
            <a:ext cx="2937068"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eaLnBrk="1" hangingPunct="1">
              <a:lnSpc>
                <a:spcPct val="105000"/>
              </a:lnSpc>
            </a:pPr>
            <a:r>
              <a:rPr kumimoji="1" lang="zh-CN" altLang="en-US" dirty="0">
                <a:solidFill>
                  <a:srgbClr val="010000"/>
                </a:solidFill>
                <a:latin typeface="微软雅黑" panose="020B0503020204020204" pitchFamily="34" charset="-122"/>
                <a:ea typeface="微软雅黑" panose="020B0503020204020204" pitchFamily="34" charset="-122"/>
              </a:rPr>
              <a:t>从中选出</a:t>
            </a:r>
          </a:p>
          <a:p>
            <a:pPr algn="ctr" eaLnBrk="1" hangingPunct="1">
              <a:lnSpc>
                <a:spcPct val="105000"/>
              </a:lnSpc>
            </a:pPr>
            <a:r>
              <a:rPr kumimoji="1" lang="zh-CN" altLang="en-US" dirty="0">
                <a:solidFill>
                  <a:srgbClr val="010000"/>
                </a:solidFill>
                <a:latin typeface="微软雅黑" panose="020B0503020204020204" pitchFamily="34" charset="-122"/>
                <a:ea typeface="微软雅黑" panose="020B0503020204020204" pitchFamily="34" charset="-122"/>
              </a:rPr>
              <a:t>关键字最小的记录</a:t>
            </a:r>
          </a:p>
        </p:txBody>
      </p:sp>
      <p:sp>
        <p:nvSpPr>
          <p:cNvPr id="119816" name="AutoShape 8"/>
          <p:cNvSpPr>
            <a:spLocks noChangeArrowheads="1"/>
          </p:cNvSpPr>
          <p:nvPr/>
        </p:nvSpPr>
        <p:spPr bwMode="auto">
          <a:xfrm>
            <a:off x="5807968" y="3954913"/>
            <a:ext cx="5139267" cy="1753691"/>
          </a:xfrm>
          <a:prstGeom prst="downArrowCallout">
            <a:avLst>
              <a:gd name="adj1" fmla="val 25838"/>
              <a:gd name="adj2" fmla="val 28205"/>
              <a:gd name="adj3" fmla="val 37019"/>
              <a:gd name="adj4" fmla="val 46875"/>
            </a:avLst>
          </a:prstGeom>
          <a:noFill/>
          <a:ln w="9525">
            <a:noFill/>
            <a:miter lim="800000"/>
            <a:headEnd/>
            <a:tailEnd/>
          </a:ln>
          <a:effectLst/>
          <a:scene3d>
            <a:camera prst="orthographicFront">
              <a:rot lat="0" lon="0" rev="0"/>
            </a:camera>
            <a:lightRig rig="chilly" dir="t">
              <a:rot lat="0" lon="0" rev="18480000"/>
            </a:lightRig>
          </a:scene3d>
          <a:sp3d prstMaterial="clear">
            <a:bevelT h="635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a:solidFill>
                <a:srgbClr val="010000"/>
              </a:solidFill>
              <a:latin typeface="微软雅黑" panose="020B0503020204020204" pitchFamily="34" charset="-122"/>
              <a:ea typeface="微软雅黑" panose="020B0503020204020204" pitchFamily="34" charset="-122"/>
            </a:endParaRPr>
          </a:p>
        </p:txBody>
      </p:sp>
      <p:sp>
        <p:nvSpPr>
          <p:cNvPr id="119817" name="Rectangle 9"/>
          <p:cNvSpPr>
            <a:spLocks noChangeArrowheads="1"/>
          </p:cNvSpPr>
          <p:nvPr/>
        </p:nvSpPr>
        <p:spPr bwMode="auto">
          <a:xfrm>
            <a:off x="931168" y="6140901"/>
            <a:ext cx="5486400" cy="398463"/>
          </a:xfrm>
          <a:prstGeom prst="rect">
            <a:avLst/>
          </a:prstGeom>
          <a:solidFill>
            <a:schemeClr val="folHlink"/>
          </a:solid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wrap="none" anchor="ctr"/>
          <a:lstStyle/>
          <a:p>
            <a:pPr algn="ctr"/>
            <a:r>
              <a:rPr kumimoji="1" lang="zh-CN" altLang="en-US">
                <a:solidFill>
                  <a:srgbClr val="010000"/>
                </a:solidFill>
                <a:latin typeface="微软雅黑" panose="020B0503020204020204" pitchFamily="34" charset="-122"/>
                <a:ea typeface="微软雅黑" panose="020B0503020204020204" pitchFamily="34" charset="-122"/>
              </a:rPr>
              <a:t>有序序列</a:t>
            </a:r>
            <a:r>
              <a:rPr kumimoji="1" lang="en-US" altLang="zh-CN">
                <a:solidFill>
                  <a:srgbClr val="010000"/>
                </a:solidFill>
                <a:latin typeface="微软雅黑" panose="020B0503020204020204" pitchFamily="34" charset="-122"/>
                <a:ea typeface="微软雅黑" panose="020B0503020204020204" pitchFamily="34" charset="-122"/>
              </a:rPr>
              <a:t>R[1..i]</a:t>
            </a:r>
          </a:p>
        </p:txBody>
      </p:sp>
      <p:sp>
        <p:nvSpPr>
          <p:cNvPr id="119818" name="Rectangle 10"/>
          <p:cNvSpPr>
            <a:spLocks noChangeArrowheads="1"/>
          </p:cNvSpPr>
          <p:nvPr/>
        </p:nvSpPr>
        <p:spPr bwMode="auto">
          <a:xfrm>
            <a:off x="6417568" y="6140901"/>
            <a:ext cx="4529667" cy="398463"/>
          </a:xfrm>
          <a:prstGeom prst="rect">
            <a:avLst/>
          </a:prstGeom>
          <a:solidFill>
            <a:srgbClr val="FF9900"/>
          </a:solid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wrap="none" anchor="ctr"/>
          <a:lstStyle/>
          <a:p>
            <a:pPr algn="ctr"/>
            <a:r>
              <a:rPr kumimoji="1" lang="zh-CN" altLang="en-US" dirty="0">
                <a:solidFill>
                  <a:srgbClr val="010000"/>
                </a:solidFill>
                <a:latin typeface="微软雅黑" panose="020B0503020204020204" pitchFamily="34" charset="-122"/>
                <a:ea typeface="微软雅黑" panose="020B0503020204020204" pitchFamily="34" charset="-122"/>
              </a:rPr>
              <a:t>无序序列 </a:t>
            </a:r>
            <a:r>
              <a:rPr kumimoji="1" lang="en-US" altLang="zh-CN" dirty="0">
                <a:solidFill>
                  <a:srgbClr val="010000"/>
                </a:solidFill>
                <a:latin typeface="微软雅黑" panose="020B0503020204020204" pitchFamily="34" charset="-122"/>
                <a:ea typeface="微软雅黑" panose="020B0503020204020204" pitchFamily="34" charset="-122"/>
              </a:rPr>
              <a:t>R[i+1..n]</a:t>
            </a:r>
          </a:p>
        </p:txBody>
      </p:sp>
      <p:sp>
        <p:nvSpPr>
          <p:cNvPr id="119819" name="Line 11"/>
          <p:cNvSpPr>
            <a:spLocks noChangeShapeType="1"/>
          </p:cNvSpPr>
          <p:nvPr/>
        </p:nvSpPr>
        <p:spPr bwMode="auto">
          <a:xfrm flipH="1">
            <a:off x="6790102" y="5708605"/>
            <a:ext cx="1536500" cy="360860"/>
          </a:xfrm>
          <a:prstGeom prst="line">
            <a:avLst/>
          </a:prstGeom>
          <a:noFill/>
          <a:ln w="38100">
            <a:solidFill>
              <a:srgbClr val="990000"/>
            </a:solidFill>
            <a:round/>
            <a:headEnd/>
            <a:tailEnd type="diamond"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a:solidFill>
                <a:srgbClr val="010000"/>
              </a:solidFill>
              <a:latin typeface="微软雅黑" panose="020B0503020204020204" pitchFamily="34" charset="-122"/>
              <a:ea typeface="微软雅黑" panose="020B0503020204020204" pitchFamily="34" charset="-122"/>
            </a:endParaRPr>
          </a:p>
        </p:txBody>
      </p:sp>
      <p:grpSp>
        <p:nvGrpSpPr>
          <p:cNvPr id="119820" name="Group 12"/>
          <p:cNvGrpSpPr>
            <a:grpSpLocks/>
          </p:cNvGrpSpPr>
          <p:nvPr/>
        </p:nvGrpSpPr>
        <p:grpSpPr bwMode="auto">
          <a:xfrm>
            <a:off x="5793154" y="3521526"/>
            <a:ext cx="613833" cy="3051175"/>
            <a:chOff x="2681" y="1345"/>
            <a:chExt cx="290" cy="2704"/>
          </a:xfrm>
        </p:grpSpPr>
        <p:sp>
          <p:nvSpPr>
            <p:cNvPr id="29712" name="Line 13"/>
            <p:cNvSpPr>
              <a:spLocks noChangeShapeType="1"/>
            </p:cNvSpPr>
            <p:nvPr/>
          </p:nvSpPr>
          <p:spPr bwMode="auto">
            <a:xfrm>
              <a:off x="2681" y="1372"/>
              <a:ext cx="7" cy="266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a:solidFill>
                  <a:srgbClr val="010000"/>
                </a:solidFill>
                <a:latin typeface="微软雅黑" panose="020B0503020204020204" pitchFamily="34" charset="-122"/>
                <a:ea typeface="微软雅黑" panose="020B0503020204020204" pitchFamily="34" charset="-122"/>
              </a:endParaRPr>
            </a:p>
          </p:txBody>
        </p:sp>
        <p:sp>
          <p:nvSpPr>
            <p:cNvPr id="29713" name="Line 14"/>
            <p:cNvSpPr>
              <a:spLocks noChangeShapeType="1"/>
            </p:cNvSpPr>
            <p:nvPr/>
          </p:nvSpPr>
          <p:spPr bwMode="auto">
            <a:xfrm>
              <a:off x="2964" y="1345"/>
              <a:ext cx="7" cy="2704"/>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a:solidFill>
                  <a:srgbClr val="010000"/>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35360" y="882455"/>
            <a:ext cx="3939541" cy="78790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21920" tIns="60960" rIns="121920" bIns="60960" rtlCol="0" anchor="b">
            <a:normAutofit/>
          </a:bodyPr>
          <a:lstStyle/>
          <a:p>
            <a:pPr algn="ctr">
              <a:lnSpc>
                <a:spcPct val="90000"/>
              </a:lnSpc>
              <a:spcBef>
                <a:spcPct val="0"/>
              </a:spcBef>
            </a:pPr>
            <a:r>
              <a:rPr lang="zh-CN" altLang="en-US" sz="3733" dirty="0">
                <a:solidFill>
                  <a:srgbClr val="5B9BD5">
                    <a:lumMod val="75000"/>
                  </a:srgbClr>
                </a:solidFill>
                <a:latin typeface="微软雅黑" panose="020B0503020204020204" pitchFamily="34" charset="-122"/>
                <a:ea typeface="微软雅黑" panose="020B0503020204020204" pitchFamily="34" charset="-122"/>
              </a:rPr>
              <a:t>简单选择排序</a:t>
            </a:r>
          </a:p>
        </p:txBody>
      </p:sp>
    </p:spTree>
    <p:extLst>
      <p:ext uri="{BB962C8B-B14F-4D97-AF65-F5344CB8AC3E}">
        <p14:creationId xmlns:p14="http://schemas.microsoft.com/office/powerpoint/2010/main" val="7786949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2" fill="hold" grpId="0" nodeType="clickEffect">
                                  <p:stCondLst>
                                    <p:cond delay="0"/>
                                  </p:stCondLst>
                                  <p:childTnLst>
                                    <p:set>
                                      <p:cBhvr>
                                        <p:cTn id="11" dur="1" fill="hold">
                                          <p:stCondLst>
                                            <p:cond delay="0"/>
                                          </p:stCondLst>
                                        </p:cTn>
                                        <p:tgtEl>
                                          <p:spTgt spid="29701">
                                            <p:txEl>
                                              <p:pRg st="0" end="0"/>
                                            </p:txEl>
                                          </p:spTgt>
                                        </p:tgtEl>
                                        <p:attrNameLst>
                                          <p:attrName>style.visibility</p:attrName>
                                        </p:attrNameLst>
                                      </p:cBhvr>
                                      <p:to>
                                        <p:strVal val="visible"/>
                                      </p:to>
                                    </p:set>
                                    <p:animEffect transition="in" filter="wheel(2)">
                                      <p:cBhvr>
                                        <p:cTn id="12" dur="1000"/>
                                        <p:tgtEl>
                                          <p:spTgt spid="2970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811"/>
                                        </p:tgtEl>
                                        <p:attrNameLst>
                                          <p:attrName>style.visibility</p:attrName>
                                        </p:attrNameLst>
                                      </p:cBhvr>
                                      <p:to>
                                        <p:strVal val="visible"/>
                                      </p:to>
                                    </p:set>
                                    <p:animEffect transition="in" filter="wipe(left)">
                                      <p:cBhvr>
                                        <p:cTn id="17" dur="500"/>
                                        <p:tgtEl>
                                          <p:spTgt spid="1198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9812"/>
                                        </p:tgtEl>
                                        <p:attrNameLst>
                                          <p:attrName>style.visibility</p:attrName>
                                        </p:attrNameLst>
                                      </p:cBhvr>
                                      <p:to>
                                        <p:strVal val="visible"/>
                                      </p:to>
                                    </p:set>
                                    <p:animEffect transition="in" filter="wipe(left)">
                                      <p:cBhvr>
                                        <p:cTn id="22" dur="500"/>
                                        <p:tgtEl>
                                          <p:spTgt spid="119812"/>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19813"/>
                                        </p:tgtEl>
                                        <p:attrNameLst>
                                          <p:attrName>style.visibility</p:attrName>
                                        </p:attrNameLst>
                                      </p:cBhvr>
                                      <p:to>
                                        <p:strVal val="visible"/>
                                      </p:to>
                                    </p:set>
                                    <p:animEffect transition="in" filter="wipe(left)">
                                      <p:cBhvr>
                                        <p:cTn id="26" dur="500"/>
                                        <p:tgtEl>
                                          <p:spTgt spid="1198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9" fill="hold" grpId="0" nodeType="clickEffect">
                                  <p:stCondLst>
                                    <p:cond delay="0"/>
                                  </p:stCondLst>
                                  <p:childTnLst>
                                    <p:set>
                                      <p:cBhvr>
                                        <p:cTn id="30" dur="1" fill="hold">
                                          <p:stCondLst>
                                            <p:cond delay="0"/>
                                          </p:stCondLst>
                                        </p:cTn>
                                        <p:tgtEl>
                                          <p:spTgt spid="119814"/>
                                        </p:tgtEl>
                                        <p:attrNameLst>
                                          <p:attrName>style.visibility</p:attrName>
                                        </p:attrNameLst>
                                      </p:cBhvr>
                                      <p:to>
                                        <p:strVal val="visible"/>
                                      </p:to>
                                    </p:set>
                                    <p:animEffect transition="in" filter="strips(upLeft)">
                                      <p:cBhvr>
                                        <p:cTn id="31" dur="500"/>
                                        <p:tgtEl>
                                          <p:spTgt spid="11981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1" fill="hold" grpId="0" nodeType="clickEffect" nodePh="1">
                                  <p:stCondLst>
                                    <p:cond delay="0"/>
                                  </p:stCondLst>
                                  <p:endCondLst>
                                    <p:cond evt="begin" delay="0">
                                      <p:tn val="34"/>
                                    </p:cond>
                                  </p:endCondLst>
                                  <p:childTnLst>
                                    <p:set>
                                      <p:cBhvr>
                                        <p:cTn id="35" dur="1" fill="hold">
                                          <p:stCondLst>
                                            <p:cond delay="0"/>
                                          </p:stCondLst>
                                        </p:cTn>
                                        <p:tgtEl>
                                          <p:spTgt spid="119816"/>
                                        </p:tgtEl>
                                        <p:attrNameLst>
                                          <p:attrName>style.visibility</p:attrName>
                                        </p:attrNameLst>
                                      </p:cBhvr>
                                      <p:to>
                                        <p:strVal val="visible"/>
                                      </p:to>
                                    </p:set>
                                    <p:anim calcmode="lin" valueType="num">
                                      <p:cBhvr>
                                        <p:cTn id="36" dur="500" fill="hold"/>
                                        <p:tgtEl>
                                          <p:spTgt spid="119816"/>
                                        </p:tgtEl>
                                        <p:attrNameLst>
                                          <p:attrName>ppt_x</p:attrName>
                                        </p:attrNameLst>
                                      </p:cBhvr>
                                      <p:tavLst>
                                        <p:tav tm="0">
                                          <p:val>
                                            <p:strVal val="#ppt_x"/>
                                          </p:val>
                                        </p:tav>
                                        <p:tav tm="100000">
                                          <p:val>
                                            <p:strVal val="#ppt_x"/>
                                          </p:val>
                                        </p:tav>
                                      </p:tavLst>
                                    </p:anim>
                                    <p:anim calcmode="lin" valueType="num">
                                      <p:cBhvr>
                                        <p:cTn id="37" dur="500" fill="hold"/>
                                        <p:tgtEl>
                                          <p:spTgt spid="119816"/>
                                        </p:tgtEl>
                                        <p:attrNameLst>
                                          <p:attrName>ppt_y</p:attrName>
                                        </p:attrNameLst>
                                      </p:cBhvr>
                                      <p:tavLst>
                                        <p:tav tm="0">
                                          <p:val>
                                            <p:strVal val="#ppt_y-#ppt_h/2"/>
                                          </p:val>
                                        </p:tav>
                                        <p:tav tm="100000">
                                          <p:val>
                                            <p:strVal val="#ppt_y"/>
                                          </p:val>
                                        </p:tav>
                                      </p:tavLst>
                                    </p:anim>
                                    <p:anim calcmode="lin" valueType="num">
                                      <p:cBhvr>
                                        <p:cTn id="38" dur="500" fill="hold"/>
                                        <p:tgtEl>
                                          <p:spTgt spid="119816"/>
                                        </p:tgtEl>
                                        <p:attrNameLst>
                                          <p:attrName>ppt_w</p:attrName>
                                        </p:attrNameLst>
                                      </p:cBhvr>
                                      <p:tavLst>
                                        <p:tav tm="0">
                                          <p:val>
                                            <p:strVal val="#ppt_w"/>
                                          </p:val>
                                        </p:tav>
                                        <p:tav tm="100000">
                                          <p:val>
                                            <p:strVal val="#ppt_w"/>
                                          </p:val>
                                        </p:tav>
                                      </p:tavLst>
                                    </p:anim>
                                    <p:anim calcmode="lin" valueType="num">
                                      <p:cBhvr>
                                        <p:cTn id="39" dur="500" fill="hold"/>
                                        <p:tgtEl>
                                          <p:spTgt spid="119816"/>
                                        </p:tgtEl>
                                        <p:attrNameLst>
                                          <p:attrName>ppt_h</p:attrName>
                                        </p:attrNameLst>
                                      </p:cBhvr>
                                      <p:tavLst>
                                        <p:tav tm="0">
                                          <p:val>
                                            <p:fltVal val="0"/>
                                          </p:val>
                                        </p:tav>
                                        <p:tav tm="100000">
                                          <p:val>
                                            <p:strVal val="#ppt_h"/>
                                          </p:val>
                                        </p:tav>
                                      </p:tavLst>
                                    </p:anim>
                                  </p:childTnLst>
                                </p:cTn>
                              </p:par>
                            </p:childTnLst>
                          </p:cTn>
                        </p:par>
                        <p:par>
                          <p:cTn id="40" fill="hold" nodeType="afterGroup">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119815"/>
                                        </p:tgtEl>
                                        <p:attrNameLst>
                                          <p:attrName>style.visibility</p:attrName>
                                        </p:attrNameLst>
                                      </p:cBhvr>
                                      <p:to>
                                        <p:strVal val="visible"/>
                                      </p:to>
                                    </p:set>
                                    <p:animEffect transition="in" filter="dissolve">
                                      <p:cBhvr>
                                        <p:cTn id="43" dur="500"/>
                                        <p:tgtEl>
                                          <p:spTgt spid="119815"/>
                                        </p:tgtEl>
                                      </p:cBhvr>
                                    </p:animEffect>
                                  </p:childTnLst>
                                </p:cTn>
                              </p:par>
                            </p:childTnLst>
                          </p:cTn>
                        </p:par>
                        <p:par>
                          <p:cTn id="44" fill="hold" nodeType="afterGroup">
                            <p:stCondLst>
                              <p:cond delay="1000"/>
                            </p:stCondLst>
                            <p:childTnLst>
                              <p:par>
                                <p:cTn id="45" presetID="22" presetClass="entr" presetSubtype="1" fill="hold" grpId="0" nodeType="afterEffect">
                                  <p:stCondLst>
                                    <p:cond delay="0"/>
                                  </p:stCondLst>
                                  <p:childTnLst>
                                    <p:set>
                                      <p:cBhvr>
                                        <p:cTn id="46" dur="1" fill="hold">
                                          <p:stCondLst>
                                            <p:cond delay="0"/>
                                          </p:stCondLst>
                                        </p:cTn>
                                        <p:tgtEl>
                                          <p:spTgt spid="119819"/>
                                        </p:tgtEl>
                                        <p:attrNameLst>
                                          <p:attrName>style.visibility</p:attrName>
                                        </p:attrNameLst>
                                      </p:cBhvr>
                                      <p:to>
                                        <p:strVal val="visible"/>
                                      </p:to>
                                    </p:set>
                                    <p:animEffect transition="in" filter="wipe(up)">
                                      <p:cBhvr>
                                        <p:cTn id="47" dur="500"/>
                                        <p:tgtEl>
                                          <p:spTgt spid="119819"/>
                                        </p:tgtEl>
                                      </p:cBhvr>
                                    </p:animEffect>
                                  </p:childTnLst>
                                </p:cTn>
                              </p:par>
                            </p:childTnLst>
                          </p:cTn>
                        </p:par>
                        <p:par>
                          <p:cTn id="48" fill="hold" nodeType="afterGroup">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119817"/>
                                        </p:tgtEl>
                                        <p:attrNameLst>
                                          <p:attrName>style.visibility</p:attrName>
                                        </p:attrNameLst>
                                      </p:cBhvr>
                                      <p:to>
                                        <p:strVal val="visible"/>
                                      </p:to>
                                    </p:set>
                                    <p:animEffect transition="in" filter="wipe(left)">
                                      <p:cBhvr>
                                        <p:cTn id="51" dur="500"/>
                                        <p:tgtEl>
                                          <p:spTgt spid="119817"/>
                                        </p:tgtEl>
                                      </p:cBhvr>
                                    </p:animEffect>
                                  </p:childTnLst>
                                </p:cTn>
                              </p:par>
                            </p:childTnLst>
                          </p:cTn>
                        </p:par>
                        <p:par>
                          <p:cTn id="52" fill="hold" nodeType="afterGroup">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119818"/>
                                        </p:tgtEl>
                                        <p:attrNameLst>
                                          <p:attrName>style.visibility</p:attrName>
                                        </p:attrNameLst>
                                      </p:cBhvr>
                                      <p:to>
                                        <p:strVal val="visible"/>
                                      </p:to>
                                    </p:set>
                                    <p:animEffect transition="in" filter="wipe(left)">
                                      <p:cBhvr>
                                        <p:cTn id="55" dur="500"/>
                                        <p:tgtEl>
                                          <p:spTgt spid="119818"/>
                                        </p:tgtEl>
                                      </p:cBhvr>
                                    </p:animEffect>
                                  </p:childTnLst>
                                </p:cTn>
                              </p:par>
                            </p:childTnLst>
                          </p:cTn>
                        </p:par>
                        <p:par>
                          <p:cTn id="56" fill="hold" nodeType="afterGroup">
                            <p:stCondLst>
                              <p:cond delay="2500"/>
                            </p:stCondLst>
                            <p:childTnLst>
                              <p:par>
                                <p:cTn id="57" presetID="22" presetClass="entr" presetSubtype="1" fill="hold" nodeType="afterEffect">
                                  <p:stCondLst>
                                    <p:cond delay="0"/>
                                  </p:stCondLst>
                                  <p:childTnLst>
                                    <p:set>
                                      <p:cBhvr>
                                        <p:cTn id="58" dur="1" fill="hold">
                                          <p:stCondLst>
                                            <p:cond delay="0"/>
                                          </p:stCondLst>
                                        </p:cTn>
                                        <p:tgtEl>
                                          <p:spTgt spid="119820"/>
                                        </p:tgtEl>
                                        <p:attrNameLst>
                                          <p:attrName>style.visibility</p:attrName>
                                        </p:attrNameLst>
                                      </p:cBhvr>
                                      <p:to>
                                        <p:strVal val="visible"/>
                                      </p:to>
                                    </p:set>
                                    <p:animEffect transition="in" filter="wipe(up)">
                                      <p:cBhvr>
                                        <p:cTn id="59" dur="500"/>
                                        <p:tgtEl>
                                          <p:spTgt spid="119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uild="p"/>
      <p:bldP spid="119811" grpId="0" autoUpdateAnimBg="0"/>
      <p:bldP spid="119812" grpId="0" animBg="1" autoUpdateAnimBg="0"/>
      <p:bldP spid="119813" grpId="0" animBg="1" autoUpdateAnimBg="0"/>
      <p:bldP spid="119814" grpId="0" autoUpdateAnimBg="0"/>
      <p:bldP spid="119815" grpId="0" autoUpdateAnimBg="0"/>
      <p:bldP spid="119816" grpId="0" animBg="1"/>
      <p:bldP spid="119817" grpId="0" animBg="1" autoUpdateAnimBg="0"/>
      <p:bldP spid="119818" grpId="0" animBg="1" autoUpdateAnimBg="0"/>
      <p:bldP spid="119819" grpId="0" animBg="1"/>
      <p:bldP spid="2" grpId="0"/>
    </p:bldLst>
  </p:timing>
</p:sld>
</file>

<file path=ppt/slides/slide24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Rectangle 2"/>
          <p:cNvSpPr>
            <a:spLocks noGrp="1" noRot="1" noChangeArrowheads="1"/>
          </p:cNvSpPr>
          <p:nvPr>
            <p:ph idx="1"/>
          </p:nvPr>
        </p:nvSpPr>
        <p:spPr>
          <a:xfrm>
            <a:off x="719403" y="2276872"/>
            <a:ext cx="10711357" cy="3456384"/>
          </a:xfrm>
        </p:spPr>
        <p:txBody>
          <a:bodyPr/>
          <a:lstStyle/>
          <a:p>
            <a:pPr marL="586725" indent="-380990">
              <a:lnSpc>
                <a:spcPct val="150000"/>
              </a:lnSpc>
            </a:pPr>
            <a:r>
              <a:rPr lang="zh-CN" altLang="en-US" sz="2400" b="0" dirty="0">
                <a:latin typeface="微软雅黑" panose="020B0503020204020204" pitchFamily="34" charset="-122"/>
                <a:ea typeface="微软雅黑" panose="020B0503020204020204" pitchFamily="34" charset="-122"/>
              </a:rPr>
              <a:t>首先通过</a:t>
            </a:r>
            <a:r>
              <a:rPr lang="en-US" altLang="zh-CN" sz="2400" b="0" dirty="0">
                <a:latin typeface="微软雅黑" panose="020B0503020204020204" pitchFamily="34" charset="-122"/>
                <a:ea typeface="微软雅黑" panose="020B0503020204020204" pitchFamily="34" charset="-122"/>
              </a:rPr>
              <a:t>n-1</a:t>
            </a:r>
            <a:r>
              <a:rPr lang="zh-CN" altLang="zh-CN" sz="2400" b="0" dirty="0">
                <a:latin typeface="微软雅黑" panose="020B0503020204020204" pitchFamily="34" charset="-122"/>
                <a:ea typeface="微软雅黑" panose="020B0503020204020204" pitchFamily="34" charset="-122"/>
              </a:rPr>
              <a:t>次关键字比较，从</a:t>
            </a:r>
            <a:r>
              <a:rPr lang="en-US" altLang="zh-CN" sz="2400" b="0" dirty="0">
                <a:latin typeface="微软雅黑" panose="020B0503020204020204" pitchFamily="34" charset="-122"/>
                <a:ea typeface="微软雅黑" panose="020B0503020204020204" pitchFamily="34" charset="-122"/>
              </a:rPr>
              <a:t>n</a:t>
            </a:r>
            <a:r>
              <a:rPr lang="zh-CN" altLang="zh-CN" sz="2400" b="0" dirty="0">
                <a:latin typeface="微软雅黑" panose="020B0503020204020204" pitchFamily="34" charset="-122"/>
                <a:ea typeface="微软雅黑" panose="020B0503020204020204" pitchFamily="34" charset="-122"/>
              </a:rPr>
              <a:t>个记录中找出关键字最小的记录，将它与第一个记录交换</a:t>
            </a:r>
          </a:p>
          <a:p>
            <a:pPr marL="586725" indent="-380990">
              <a:lnSpc>
                <a:spcPct val="150000"/>
              </a:lnSpc>
            </a:pPr>
            <a:r>
              <a:rPr lang="zh-CN" altLang="zh-CN" sz="2400" b="0" dirty="0">
                <a:latin typeface="微软雅黑" panose="020B0503020204020204" pitchFamily="34" charset="-122"/>
                <a:ea typeface="微软雅黑" panose="020B0503020204020204" pitchFamily="34" charset="-122"/>
              </a:rPr>
              <a:t>再通过</a:t>
            </a:r>
            <a:r>
              <a:rPr lang="en-US" altLang="zh-CN" sz="2400" b="0" dirty="0">
                <a:latin typeface="微软雅黑" panose="020B0503020204020204" pitchFamily="34" charset="-122"/>
                <a:ea typeface="微软雅黑" panose="020B0503020204020204" pitchFamily="34" charset="-122"/>
              </a:rPr>
              <a:t>n-2</a:t>
            </a:r>
            <a:r>
              <a:rPr lang="zh-CN" altLang="zh-CN" sz="2400" b="0" dirty="0">
                <a:latin typeface="微软雅黑" panose="020B0503020204020204" pitchFamily="34" charset="-122"/>
                <a:ea typeface="微软雅黑" panose="020B0503020204020204" pitchFamily="34" charset="-122"/>
              </a:rPr>
              <a:t>次比较，从剩余的</a:t>
            </a:r>
            <a:r>
              <a:rPr lang="en-US" altLang="zh-CN" sz="2400" b="0" dirty="0">
                <a:latin typeface="微软雅黑" panose="020B0503020204020204" pitchFamily="34" charset="-122"/>
                <a:ea typeface="微软雅黑" panose="020B0503020204020204" pitchFamily="34" charset="-122"/>
              </a:rPr>
              <a:t>n-1</a:t>
            </a:r>
            <a:r>
              <a:rPr lang="zh-CN" altLang="zh-CN" sz="2400" b="0" dirty="0">
                <a:latin typeface="微软雅黑" panose="020B0503020204020204" pitchFamily="34" charset="-122"/>
                <a:ea typeface="微软雅黑" panose="020B0503020204020204" pitchFamily="34" charset="-122"/>
              </a:rPr>
              <a:t>个记录中找出关键字次小的记录，将它与第二个记录交换</a:t>
            </a:r>
          </a:p>
          <a:p>
            <a:pPr marL="586725" indent="-380990">
              <a:lnSpc>
                <a:spcPct val="150000"/>
              </a:lnSpc>
            </a:pPr>
            <a:r>
              <a:rPr lang="zh-CN" altLang="zh-CN" sz="2400" b="0" dirty="0">
                <a:latin typeface="微软雅黑" panose="020B0503020204020204" pitchFamily="34" charset="-122"/>
                <a:ea typeface="微软雅黑" panose="020B0503020204020204" pitchFamily="34" charset="-122"/>
              </a:rPr>
              <a:t>重复上述操作，共进行</a:t>
            </a:r>
            <a:r>
              <a:rPr lang="en-US" altLang="zh-CN" sz="2400" b="0" dirty="0">
                <a:latin typeface="微软雅黑" panose="020B0503020204020204" pitchFamily="34" charset="-122"/>
                <a:ea typeface="微软雅黑" panose="020B0503020204020204" pitchFamily="34" charset="-122"/>
              </a:rPr>
              <a:t>n-1</a:t>
            </a:r>
            <a:r>
              <a:rPr lang="zh-CN" altLang="zh-CN" sz="2400" b="0" dirty="0">
                <a:latin typeface="微软雅黑" panose="020B0503020204020204" pitchFamily="34" charset="-122"/>
                <a:ea typeface="微软雅黑" panose="020B0503020204020204" pitchFamily="34" charset="-122"/>
              </a:rPr>
              <a:t>趟排序后，排序结束</a:t>
            </a:r>
            <a:endParaRPr lang="zh-CN" altLang="en-US" sz="2400" b="0" dirty="0">
              <a:latin typeface="微软雅黑" panose="020B0503020204020204" pitchFamily="34" charset="-122"/>
              <a:ea typeface="微软雅黑" panose="020B0503020204020204" pitchFamily="34" charset="-122"/>
            </a:endParaRPr>
          </a:p>
        </p:txBody>
      </p:sp>
      <p:sp>
        <p:nvSpPr>
          <p:cNvPr id="30724" name="灯片编号占位符 5"/>
          <p:cNvSpPr>
            <a:spLocks noGrp="1"/>
          </p:cNvSpPr>
          <p:nvPr>
            <p:ph type="sldNum" sz="quarter" idx="12"/>
          </p:nvPr>
        </p:nvSpPr>
        <p:spPr>
          <a:xfrm rot="900000">
            <a:off x="9131202" y="-182564"/>
            <a:ext cx="3049759" cy="365125"/>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B3C02CE9-6A66-4C8F-A087-89B276A118F3}" type="slidenum">
              <a:rPr lang="en-US" altLang="zh-CN">
                <a:solidFill>
                  <a:srgbClr val="010000"/>
                </a:solidFill>
              </a:rPr>
              <a:pPr eaLnBrk="1" hangingPunct="1"/>
              <a:t>246</a:t>
            </a:fld>
            <a:endParaRPr lang="en-US" altLang="zh-CN">
              <a:solidFill>
                <a:srgbClr val="010000"/>
              </a:solidFill>
            </a:endParaRPr>
          </a:p>
        </p:txBody>
      </p:sp>
      <p:sp>
        <p:nvSpPr>
          <p:cNvPr id="2" name="矩形 1"/>
          <p:cNvSpPr/>
          <p:nvPr/>
        </p:nvSpPr>
        <p:spPr>
          <a:xfrm>
            <a:off x="1199456" y="1412776"/>
            <a:ext cx="2304256" cy="68446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21920" tIns="60960" rIns="121920" bIns="60960" rtlCol="0" anchor="b">
            <a:noAutofit/>
          </a:bodyPr>
          <a:lstStyle/>
          <a:p>
            <a:r>
              <a:rPr lang="zh-CN" altLang="en-US" sz="3733" dirty="0">
                <a:solidFill>
                  <a:srgbClr val="0070C0"/>
                </a:solidFill>
                <a:latin typeface="微软雅黑" panose="020B0503020204020204" pitchFamily="34" charset="-122"/>
                <a:ea typeface="微软雅黑" panose="020B0503020204020204" pitchFamily="34" charset="-122"/>
              </a:rPr>
              <a:t>排序过程</a:t>
            </a:r>
          </a:p>
        </p:txBody>
      </p:sp>
    </p:spTree>
    <p:extLst>
      <p:ext uri="{BB962C8B-B14F-4D97-AF65-F5344CB8AC3E}">
        <p14:creationId xmlns:p14="http://schemas.microsoft.com/office/powerpoint/2010/main" val="232071895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2">
                                            <p:txEl>
                                              <p:pRg st="0" end="0"/>
                                            </p:txEl>
                                          </p:spTgt>
                                        </p:tgtEl>
                                        <p:attrNameLst>
                                          <p:attrName>style.visibility</p:attrName>
                                        </p:attrNameLst>
                                      </p:cBhvr>
                                      <p:to>
                                        <p:strVal val="visible"/>
                                      </p:to>
                                    </p:set>
                                    <p:anim calcmode="lin" valueType="num">
                                      <p:cBhvr additive="base">
                                        <p:cTn id="13" dur="500" fill="hold"/>
                                        <p:tgtEl>
                                          <p:spTgt spid="2560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2">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5602">
                                            <p:txEl>
                                              <p:pRg st="1" end="1"/>
                                            </p:txEl>
                                          </p:spTgt>
                                        </p:tgtEl>
                                        <p:attrNameLst>
                                          <p:attrName>style.visibility</p:attrName>
                                        </p:attrNameLst>
                                      </p:cBhvr>
                                      <p:to>
                                        <p:strVal val="visible"/>
                                      </p:to>
                                    </p:set>
                                    <p:anim calcmode="lin" valueType="num">
                                      <p:cBhvr additive="base">
                                        <p:cTn id="19" dur="500" fill="hold"/>
                                        <p:tgtEl>
                                          <p:spTgt spid="25602">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5602">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25602">
                                            <p:txEl>
                                              <p:pRg st="2" end="2"/>
                                            </p:txEl>
                                          </p:spTgt>
                                        </p:tgtEl>
                                        <p:attrNameLst>
                                          <p:attrName>style.visibility</p:attrName>
                                        </p:attrNameLst>
                                      </p:cBhvr>
                                      <p:to>
                                        <p:strVal val="visible"/>
                                      </p:to>
                                    </p:set>
                                    <p:anim calcmode="lin" valueType="num">
                                      <p:cBhvr additive="base">
                                        <p:cTn id="25" dur="500" fill="hold"/>
                                        <p:tgtEl>
                                          <p:spTgt spid="25602">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5602">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bldLvl="5" autoUpdateAnimBg="0"/>
      <p:bldP spid="2" grpId="0"/>
    </p:bldLst>
  </p:timing>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1207588" y="1767654"/>
            <a:ext cx="8806557" cy="473368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spcBef>
                <a:spcPct val="60000"/>
              </a:spcBef>
              <a:buClr>
                <a:srgbClr val="010000"/>
              </a:buClr>
              <a:defRPr/>
            </a:pPr>
            <a:endParaRPr lang="en-US" altLang="zh-CN" sz="2667"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83" name="TextBox 82"/>
          <p:cNvSpPr txBox="1"/>
          <p:nvPr/>
        </p:nvSpPr>
        <p:spPr>
          <a:xfrm>
            <a:off x="989143" y="959181"/>
            <a:ext cx="9025003" cy="107721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kumimoji="1" lang="zh-CN" altLang="en-US" sz="3200" dirty="0">
                <a:solidFill>
                  <a:srgbClr val="0070C0"/>
                </a:solidFill>
                <a:latin typeface="微软雅黑" panose="020B0503020204020204" pitchFamily="34" charset="-122"/>
                <a:ea typeface="微软雅黑" panose="020B0503020204020204" pitchFamily="34" charset="-122"/>
              </a:rPr>
              <a:t>例：   </a:t>
            </a:r>
            <a:r>
              <a:rPr kumimoji="1" lang="en-US" altLang="zh-CN" sz="3200" dirty="0">
                <a:solidFill>
                  <a:srgbClr val="0070C0"/>
                </a:solidFill>
                <a:latin typeface="微软雅黑" panose="020B0503020204020204" pitchFamily="34" charset="-122"/>
                <a:ea typeface="微软雅黑" panose="020B0503020204020204" pitchFamily="34" charset="-122"/>
              </a:rPr>
              <a:t>[ 49     38     65     97     76     13     27 ]</a:t>
            </a:r>
          </a:p>
          <a:p>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84" name="Text Box 40"/>
          <p:cNvSpPr txBox="1">
            <a:spLocks noChangeArrowheads="1"/>
          </p:cNvSpPr>
          <p:nvPr/>
        </p:nvSpPr>
        <p:spPr bwMode="auto">
          <a:xfrm>
            <a:off x="2081344" y="2056136"/>
            <a:ext cx="7776488"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667" dirty="0">
                <a:solidFill>
                  <a:srgbClr val="010000"/>
                </a:solidFill>
                <a:latin typeface="微软雅黑" panose="020B0503020204020204" pitchFamily="34" charset="-122"/>
                <a:ea typeface="微软雅黑" panose="020B0503020204020204" pitchFamily="34" charset="-122"/>
              </a:rPr>
              <a:t>一趟：    </a:t>
            </a:r>
            <a:r>
              <a:rPr kumimoji="1" lang="en-US" altLang="zh-CN" sz="2667" dirty="0">
                <a:solidFill>
                  <a:srgbClr val="00B050"/>
                </a:solidFill>
                <a:latin typeface="微软雅黑" panose="020B0503020204020204" pitchFamily="34" charset="-122"/>
                <a:ea typeface="微软雅黑" panose="020B0503020204020204" pitchFamily="34" charset="-122"/>
              </a:rPr>
              <a:t>13</a:t>
            </a:r>
            <a:r>
              <a:rPr kumimoji="1" lang="en-US" altLang="zh-CN" sz="2667" dirty="0">
                <a:solidFill>
                  <a:srgbClr val="FFFF00"/>
                </a:solidFill>
                <a:latin typeface="微软雅黑" panose="020B0503020204020204" pitchFamily="34" charset="-122"/>
                <a:ea typeface="微软雅黑" panose="020B0503020204020204" pitchFamily="34" charset="-122"/>
              </a:rPr>
              <a:t>  </a:t>
            </a:r>
            <a:r>
              <a:rPr kumimoji="1" lang="en-US" altLang="zh-CN" sz="2667" dirty="0">
                <a:solidFill>
                  <a:srgbClr val="010000"/>
                </a:solidFill>
                <a:latin typeface="微软雅黑" panose="020B0503020204020204" pitchFamily="34" charset="-122"/>
                <a:ea typeface="微软雅黑" panose="020B0503020204020204" pitchFamily="34" charset="-122"/>
              </a:rPr>
              <a:t>   [38     65     97     76     49     27 ]</a:t>
            </a:r>
          </a:p>
        </p:txBody>
      </p:sp>
      <p:sp>
        <p:nvSpPr>
          <p:cNvPr id="86" name="Text Box 69"/>
          <p:cNvSpPr txBox="1">
            <a:spLocks noChangeArrowheads="1"/>
          </p:cNvSpPr>
          <p:nvPr/>
        </p:nvSpPr>
        <p:spPr bwMode="auto">
          <a:xfrm>
            <a:off x="2081344" y="2712235"/>
            <a:ext cx="7877478"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667" dirty="0">
                <a:solidFill>
                  <a:srgbClr val="010000"/>
                </a:solidFill>
                <a:latin typeface="微软雅黑" panose="020B0503020204020204" pitchFamily="34" charset="-122"/>
                <a:ea typeface="微软雅黑" panose="020B0503020204020204" pitchFamily="34" charset="-122"/>
              </a:rPr>
              <a:t>二趟：</a:t>
            </a:r>
            <a:r>
              <a:rPr kumimoji="1" lang="zh-CN" altLang="en-US" sz="2667" dirty="0">
                <a:solidFill>
                  <a:srgbClr val="00B050"/>
                </a:solidFill>
                <a:latin typeface="微软雅黑" panose="020B0503020204020204" pitchFamily="34" charset="-122"/>
                <a:ea typeface="微软雅黑" panose="020B0503020204020204" pitchFamily="34" charset="-122"/>
              </a:rPr>
              <a:t>    </a:t>
            </a:r>
            <a:r>
              <a:rPr kumimoji="1" lang="en-US" altLang="zh-CN" sz="2667" dirty="0">
                <a:solidFill>
                  <a:srgbClr val="00B050"/>
                </a:solidFill>
                <a:latin typeface="微软雅黑" panose="020B0503020204020204" pitchFamily="34" charset="-122"/>
                <a:ea typeface="微软雅黑" panose="020B0503020204020204" pitchFamily="34" charset="-122"/>
              </a:rPr>
              <a:t>13      27     </a:t>
            </a:r>
            <a:r>
              <a:rPr kumimoji="1" lang="en-US" altLang="zh-CN" sz="2667" dirty="0">
                <a:solidFill>
                  <a:srgbClr val="010000"/>
                </a:solidFill>
                <a:latin typeface="微软雅黑" panose="020B0503020204020204" pitchFamily="34" charset="-122"/>
                <a:ea typeface="微软雅黑" panose="020B0503020204020204" pitchFamily="34" charset="-122"/>
              </a:rPr>
              <a:t>[65     97     76     49     38 ]</a:t>
            </a:r>
          </a:p>
        </p:txBody>
      </p:sp>
      <p:sp>
        <p:nvSpPr>
          <p:cNvPr id="91" name="Text Box 74"/>
          <p:cNvSpPr txBox="1">
            <a:spLocks noChangeArrowheads="1"/>
          </p:cNvSpPr>
          <p:nvPr/>
        </p:nvSpPr>
        <p:spPr bwMode="auto">
          <a:xfrm>
            <a:off x="2081344" y="3375703"/>
            <a:ext cx="7877478"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667" dirty="0">
                <a:solidFill>
                  <a:srgbClr val="010000"/>
                </a:solidFill>
                <a:latin typeface="微软雅黑" panose="020B0503020204020204" pitchFamily="34" charset="-122"/>
                <a:ea typeface="微软雅黑" panose="020B0503020204020204" pitchFamily="34" charset="-122"/>
              </a:rPr>
              <a:t>三趟：    </a:t>
            </a:r>
            <a:r>
              <a:rPr kumimoji="1" lang="en-US" altLang="zh-CN" sz="2667" dirty="0">
                <a:solidFill>
                  <a:srgbClr val="00B050"/>
                </a:solidFill>
                <a:latin typeface="微软雅黑" panose="020B0503020204020204" pitchFamily="34" charset="-122"/>
                <a:ea typeface="微软雅黑" panose="020B0503020204020204" pitchFamily="34" charset="-122"/>
              </a:rPr>
              <a:t>13      27     38     </a:t>
            </a:r>
            <a:r>
              <a:rPr kumimoji="1" lang="en-US" altLang="zh-CN" sz="2667" dirty="0">
                <a:solidFill>
                  <a:srgbClr val="010000"/>
                </a:solidFill>
                <a:latin typeface="微软雅黑" panose="020B0503020204020204" pitchFamily="34" charset="-122"/>
                <a:ea typeface="微软雅黑" panose="020B0503020204020204" pitchFamily="34" charset="-122"/>
              </a:rPr>
              <a:t>[97     76     49     65 ]</a:t>
            </a:r>
          </a:p>
        </p:txBody>
      </p:sp>
      <p:sp>
        <p:nvSpPr>
          <p:cNvPr id="96" name="Text Box 79"/>
          <p:cNvSpPr txBox="1">
            <a:spLocks noChangeArrowheads="1"/>
          </p:cNvSpPr>
          <p:nvPr/>
        </p:nvSpPr>
        <p:spPr bwMode="auto">
          <a:xfrm>
            <a:off x="2081344" y="3990713"/>
            <a:ext cx="7877478"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667" dirty="0">
                <a:solidFill>
                  <a:srgbClr val="010000"/>
                </a:solidFill>
                <a:latin typeface="微软雅黑" panose="020B0503020204020204" pitchFamily="34" charset="-122"/>
                <a:ea typeface="微软雅黑" panose="020B0503020204020204" pitchFamily="34" charset="-122"/>
              </a:rPr>
              <a:t>四趟：    </a:t>
            </a:r>
            <a:r>
              <a:rPr kumimoji="1" lang="en-US" altLang="zh-CN" sz="2667" dirty="0">
                <a:solidFill>
                  <a:srgbClr val="00B050"/>
                </a:solidFill>
                <a:latin typeface="微软雅黑" panose="020B0503020204020204" pitchFamily="34" charset="-122"/>
                <a:ea typeface="微软雅黑" panose="020B0503020204020204" pitchFamily="34" charset="-122"/>
              </a:rPr>
              <a:t>13      27     38     49     </a:t>
            </a:r>
            <a:r>
              <a:rPr kumimoji="1" lang="en-US" altLang="zh-CN" sz="2667" dirty="0">
                <a:solidFill>
                  <a:srgbClr val="010000"/>
                </a:solidFill>
                <a:latin typeface="微软雅黑" panose="020B0503020204020204" pitchFamily="34" charset="-122"/>
                <a:ea typeface="微软雅黑" panose="020B0503020204020204" pitchFamily="34" charset="-122"/>
              </a:rPr>
              <a:t>[76     97     65 ]</a:t>
            </a:r>
          </a:p>
        </p:txBody>
      </p:sp>
      <p:sp>
        <p:nvSpPr>
          <p:cNvPr id="101" name="Text Box 84"/>
          <p:cNvSpPr txBox="1">
            <a:spLocks noChangeArrowheads="1"/>
          </p:cNvSpPr>
          <p:nvPr/>
        </p:nvSpPr>
        <p:spPr bwMode="auto">
          <a:xfrm>
            <a:off x="2081344" y="4561571"/>
            <a:ext cx="7877478"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667" dirty="0">
                <a:solidFill>
                  <a:srgbClr val="010000"/>
                </a:solidFill>
                <a:latin typeface="微软雅黑" panose="020B0503020204020204" pitchFamily="34" charset="-122"/>
                <a:ea typeface="微软雅黑" panose="020B0503020204020204" pitchFamily="34" charset="-122"/>
              </a:rPr>
              <a:t>五趟：    </a:t>
            </a:r>
            <a:r>
              <a:rPr kumimoji="1" lang="en-US" altLang="zh-CN" sz="2667" dirty="0">
                <a:solidFill>
                  <a:srgbClr val="00B050"/>
                </a:solidFill>
                <a:latin typeface="微软雅黑" panose="020B0503020204020204" pitchFamily="34" charset="-122"/>
                <a:ea typeface="微软雅黑" panose="020B0503020204020204" pitchFamily="34" charset="-122"/>
              </a:rPr>
              <a:t>13      27     38     49     65     </a:t>
            </a:r>
            <a:r>
              <a:rPr kumimoji="1" lang="en-US" altLang="zh-CN" sz="2667" dirty="0">
                <a:solidFill>
                  <a:srgbClr val="010000"/>
                </a:solidFill>
                <a:latin typeface="微软雅黑" panose="020B0503020204020204" pitchFamily="34" charset="-122"/>
                <a:ea typeface="微软雅黑" panose="020B0503020204020204" pitchFamily="34" charset="-122"/>
              </a:rPr>
              <a:t>[97     76 ]</a:t>
            </a:r>
          </a:p>
        </p:txBody>
      </p:sp>
      <p:sp>
        <p:nvSpPr>
          <p:cNvPr id="105" name="Text Box 88"/>
          <p:cNvSpPr txBox="1">
            <a:spLocks noChangeArrowheads="1"/>
          </p:cNvSpPr>
          <p:nvPr/>
        </p:nvSpPr>
        <p:spPr bwMode="auto">
          <a:xfrm>
            <a:off x="2081344" y="5127329"/>
            <a:ext cx="7877478"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667" dirty="0">
                <a:solidFill>
                  <a:srgbClr val="010000"/>
                </a:solidFill>
                <a:latin typeface="微软雅黑" panose="020B0503020204020204" pitchFamily="34" charset="-122"/>
                <a:ea typeface="微软雅黑" panose="020B0503020204020204" pitchFamily="34" charset="-122"/>
              </a:rPr>
              <a:t>六趟：    </a:t>
            </a:r>
            <a:r>
              <a:rPr kumimoji="1" lang="en-US" altLang="zh-CN" sz="2667" dirty="0">
                <a:solidFill>
                  <a:srgbClr val="00B050"/>
                </a:solidFill>
                <a:latin typeface="微软雅黑" panose="020B0503020204020204" pitchFamily="34" charset="-122"/>
                <a:ea typeface="微软雅黑" panose="020B0503020204020204" pitchFamily="34" charset="-122"/>
              </a:rPr>
              <a:t>13      27     38     49     65     76     </a:t>
            </a:r>
            <a:r>
              <a:rPr kumimoji="1" lang="en-US" altLang="zh-CN" sz="2667" dirty="0">
                <a:solidFill>
                  <a:srgbClr val="010000"/>
                </a:solidFill>
                <a:latin typeface="微软雅黑" panose="020B0503020204020204" pitchFamily="34" charset="-122"/>
                <a:ea typeface="微软雅黑" panose="020B0503020204020204" pitchFamily="34" charset="-122"/>
              </a:rPr>
              <a:t>[97 ]</a:t>
            </a:r>
          </a:p>
        </p:txBody>
      </p:sp>
      <p:sp>
        <p:nvSpPr>
          <p:cNvPr id="106" name="Text Box 89"/>
          <p:cNvSpPr txBox="1">
            <a:spLocks noChangeArrowheads="1"/>
          </p:cNvSpPr>
          <p:nvPr/>
        </p:nvSpPr>
        <p:spPr bwMode="auto">
          <a:xfrm>
            <a:off x="1391477" y="5698187"/>
            <a:ext cx="8332730"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zh-CN" altLang="en-US" sz="2667" dirty="0">
                <a:solidFill>
                  <a:srgbClr val="010000"/>
                </a:solidFill>
                <a:latin typeface="微软雅黑" panose="020B0503020204020204" pitchFamily="34" charset="-122"/>
                <a:ea typeface="微软雅黑" panose="020B0503020204020204" pitchFamily="34" charset="-122"/>
              </a:rPr>
              <a:t>排序结束</a:t>
            </a:r>
            <a:r>
              <a:rPr kumimoji="1" lang="zh-CN" altLang="en-US" sz="2667" dirty="0">
                <a:solidFill>
                  <a:srgbClr val="00B050"/>
                </a:solidFill>
                <a:latin typeface="微软雅黑" panose="020B0503020204020204" pitchFamily="34" charset="-122"/>
                <a:ea typeface="微软雅黑" panose="020B0503020204020204" pitchFamily="34" charset="-122"/>
              </a:rPr>
              <a:t>：    </a:t>
            </a:r>
            <a:r>
              <a:rPr kumimoji="1" lang="en-US" altLang="zh-CN" sz="2667" dirty="0">
                <a:solidFill>
                  <a:srgbClr val="00B050"/>
                </a:solidFill>
                <a:latin typeface="微软雅黑" panose="020B0503020204020204" pitchFamily="34" charset="-122"/>
                <a:ea typeface="微软雅黑" panose="020B0503020204020204" pitchFamily="34" charset="-122"/>
              </a:rPr>
              <a:t>13      27     38     49     65     76      97</a:t>
            </a:r>
          </a:p>
        </p:txBody>
      </p:sp>
    </p:spTree>
    <p:extLst>
      <p:ext uri="{BB962C8B-B14F-4D97-AF65-F5344CB8AC3E}">
        <p14:creationId xmlns:p14="http://schemas.microsoft.com/office/powerpoint/2010/main" val="109307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xEl>
                                              <p:pRg st="0" end="0"/>
                                            </p:txEl>
                                          </p:spTgt>
                                        </p:tgtEl>
                                        <p:attrNameLst>
                                          <p:attrName>style.visibility</p:attrName>
                                        </p:attrNameLst>
                                      </p:cBhvr>
                                      <p:to>
                                        <p:strVal val="visible"/>
                                      </p:to>
                                    </p:set>
                                    <p:animEffect transition="in" filter="fade">
                                      <p:cBhvr>
                                        <p:cTn id="11" dur="500"/>
                                        <p:tgtEl>
                                          <p:spTgt spid="8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4)">
                                      <p:cBhvr>
                                        <p:cTn id="16" dur="500"/>
                                        <p:tgtEl>
                                          <p:spTgt spid="10"/>
                                        </p:tgtEl>
                                      </p:cBhvr>
                                    </p:animEffect>
                                  </p:childTnLst>
                                </p:cTn>
                              </p:par>
                            </p:childTnLst>
                          </p:cTn>
                        </p:par>
                        <p:par>
                          <p:cTn id="17" fill="hold">
                            <p:stCondLst>
                              <p:cond delay="500"/>
                            </p:stCondLst>
                            <p:childTnLst>
                              <p:par>
                                <p:cTn id="18" presetID="4" presetClass="entr" presetSubtype="32" fill="hold" grpId="0" nodeType="afterEffect">
                                  <p:stCondLst>
                                    <p:cond delay="0"/>
                                  </p:stCondLst>
                                  <p:childTnLst>
                                    <p:set>
                                      <p:cBhvr>
                                        <p:cTn id="19" dur="1" fill="hold">
                                          <p:stCondLst>
                                            <p:cond delay="0"/>
                                          </p:stCondLst>
                                        </p:cTn>
                                        <p:tgtEl>
                                          <p:spTgt spid="84">
                                            <p:txEl>
                                              <p:pRg st="0" end="0"/>
                                            </p:txEl>
                                          </p:spTgt>
                                        </p:tgtEl>
                                        <p:attrNameLst>
                                          <p:attrName>style.visibility</p:attrName>
                                        </p:attrNameLst>
                                      </p:cBhvr>
                                      <p:to>
                                        <p:strVal val="visible"/>
                                      </p:to>
                                    </p:set>
                                    <p:animEffect transition="in" filter="box(out)">
                                      <p:cBhvr>
                                        <p:cTn id="20" dur="500"/>
                                        <p:tgtEl>
                                          <p:spTgt spid="84">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WAV"/>
                                        </p:tgtEl>
                                      </p:cMediaNode>
                                    </p:audio>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fade">
                                      <p:cBhvr>
                                        <p:cTn id="30" dur="500"/>
                                        <p:tgtEl>
                                          <p:spTgt spid="9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fade">
                                      <p:cBhvr>
                                        <p:cTn id="45" dur="500"/>
                                        <p:tgtEl>
                                          <p:spTgt spid="1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6"/>
                                        </p:tgtEl>
                                        <p:attrNameLst>
                                          <p:attrName>style.visibility</p:attrName>
                                        </p:attrNameLst>
                                      </p:cBhvr>
                                      <p:to>
                                        <p:strVal val="visible"/>
                                      </p:to>
                                    </p:set>
                                    <p:animEffect transition="in" filter="fade">
                                      <p:cBhvr>
                                        <p:cTn id="5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p:bldP spid="84" grpId="0" build="p" bldLvl="2" autoUpdateAnimBg="0"/>
      <p:bldP spid="86" grpId="0"/>
      <p:bldP spid="91" grpId="0"/>
      <p:bldP spid="96" grpId="0"/>
      <p:bldP spid="101" grpId="0"/>
      <p:bldP spid="105" grpId="0"/>
      <p:bldP spid="106"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391477" y="1028734"/>
            <a:ext cx="2304256" cy="4699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lIns="121920" tIns="60960" rIns="121920" bIns="60960" rtlCol="0" anchor="b">
            <a:noAutofit/>
          </a:bodyPr>
          <a:lstStyle/>
          <a:p>
            <a:r>
              <a:rPr lang="zh-CN" altLang="en-US" sz="3733" dirty="0">
                <a:solidFill>
                  <a:srgbClr val="0070C0"/>
                </a:solidFill>
                <a:latin typeface="微软雅黑" panose="020B0503020204020204" pitchFamily="34" charset="-122"/>
                <a:ea typeface="微软雅黑" panose="020B0503020204020204" pitchFamily="34" charset="-122"/>
              </a:rPr>
              <a:t>算法描述</a:t>
            </a:r>
          </a:p>
        </p:txBody>
      </p:sp>
      <p:sp>
        <p:nvSpPr>
          <p:cNvPr id="6" name="矩形 5"/>
          <p:cNvSpPr/>
          <p:nvPr/>
        </p:nvSpPr>
        <p:spPr>
          <a:xfrm>
            <a:off x="3684555" y="1228427"/>
            <a:ext cx="7656512" cy="5262979"/>
          </a:xfrm>
          <a:prstGeom prst="rect">
            <a:avLst/>
          </a:prstGeom>
          <a:solidFill>
            <a:srgbClr val="FFFFFF"/>
          </a:solidFill>
          <a:ln>
            <a:solidFill>
              <a:schemeClr val="accent1"/>
            </a:solidFill>
          </a:ln>
        </p:spPr>
        <p:txBody>
          <a:bodyPr wrap="square">
            <a:spAutoFit/>
          </a:bodyPr>
          <a:lstStyle/>
          <a:p>
            <a:r>
              <a:rPr lang="en-US" altLang="zh-CN" dirty="0">
                <a:solidFill>
                  <a:srgbClr val="0000FF"/>
                </a:solidFill>
                <a:highlight>
                  <a:srgbClr val="FFFFFF"/>
                </a:highlight>
                <a:latin typeface="新宋体" panose="02010609030101010101" pitchFamily="49" charset="-122"/>
                <a:ea typeface="新宋体" panose="02010609030101010101" pitchFamily="49" charset="-122"/>
              </a:rPr>
              <a:t>void</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dirty="0" err="1">
                <a:solidFill>
                  <a:srgbClr val="000000"/>
                </a:solidFill>
                <a:highlight>
                  <a:srgbClr val="FFFFFF"/>
                </a:highlight>
                <a:latin typeface="新宋体" panose="02010609030101010101" pitchFamily="49" charset="-122"/>
                <a:ea typeface="新宋体" panose="02010609030101010101" pitchFamily="49" charset="-122"/>
              </a:rPr>
              <a:t>smp_selesort</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(JD r[], </a:t>
            </a:r>
            <a:r>
              <a:rPr lang="en-US" altLang="zh-CN" dirty="0" err="1">
                <a:solidFill>
                  <a:srgbClr val="0000FF"/>
                </a:solidFill>
                <a:highlight>
                  <a:srgbClr val="FFFFFF"/>
                </a:highlight>
                <a:latin typeface="新宋体" panose="02010609030101010101" pitchFamily="49" charset="-122"/>
                <a:ea typeface="新宋体" panose="02010609030101010101" pitchFamily="49" charset="-122"/>
              </a:rPr>
              <a:t>int</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n){</a:t>
            </a:r>
          </a:p>
          <a:p>
            <a:pPr lvl="1"/>
            <a:r>
              <a:rPr lang="en-US" altLang="zh-CN" dirty="0" err="1">
                <a:solidFill>
                  <a:srgbClr val="0000FF"/>
                </a:solidFill>
                <a:highlight>
                  <a:srgbClr val="FFFFFF"/>
                </a:highlight>
                <a:latin typeface="新宋体" panose="02010609030101010101" pitchFamily="49" charset="-122"/>
                <a:ea typeface="新宋体" panose="02010609030101010101" pitchFamily="49" charset="-122"/>
              </a:rPr>
              <a:t>int</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j, k;</a:t>
            </a:r>
          </a:p>
          <a:p>
            <a:pPr lvl="1"/>
            <a:r>
              <a:rPr lang="en-US" altLang="zh-CN" dirty="0">
                <a:solidFill>
                  <a:srgbClr val="000000"/>
                </a:solidFill>
                <a:highlight>
                  <a:srgbClr val="FFFFFF"/>
                </a:highlight>
                <a:latin typeface="新宋体" panose="02010609030101010101" pitchFamily="49" charset="-122"/>
                <a:ea typeface="新宋体" panose="02010609030101010101" pitchFamily="49" charset="-122"/>
              </a:rPr>
              <a:t>JD x;</a:t>
            </a:r>
          </a:p>
          <a:p>
            <a:pPr lvl="1"/>
            <a:r>
              <a:rPr lang="en-US" altLang="zh-CN" dirty="0">
                <a:solidFill>
                  <a:srgbClr val="0000FF"/>
                </a:solidFill>
                <a:highlight>
                  <a:srgbClr val="FFFFFF"/>
                </a:highlight>
                <a:latin typeface="新宋体" panose="02010609030101010101" pitchFamily="49" charset="-122"/>
                <a:ea typeface="新宋体" panose="02010609030101010101" pitchFamily="49" charset="-122"/>
              </a:rPr>
              <a:t>for</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 1;i&lt;</a:t>
            </a:r>
            <a:r>
              <a:rPr lang="en-US" altLang="zh-CN" dirty="0" err="1">
                <a:solidFill>
                  <a:srgbClr val="000000"/>
                </a:solidFill>
                <a:highlight>
                  <a:srgbClr val="FFFFFF"/>
                </a:highlight>
                <a:latin typeface="新宋体" panose="02010609030101010101" pitchFamily="49" charset="-122"/>
                <a:ea typeface="新宋体" panose="02010609030101010101" pitchFamily="49" charset="-122"/>
              </a:rPr>
              <a:t>n;i</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a:t>
            </a:r>
          </a:p>
          <a:p>
            <a:pPr lvl="2"/>
            <a:r>
              <a:rPr lang="en-US" altLang="zh-CN" dirty="0">
                <a:solidFill>
                  <a:srgbClr val="000000"/>
                </a:solidFill>
                <a:highlight>
                  <a:srgbClr val="FFFFFF"/>
                </a:highlight>
                <a:latin typeface="新宋体" panose="02010609030101010101" pitchFamily="49" charset="-122"/>
                <a:ea typeface="新宋体" panose="02010609030101010101" pitchFamily="49" charset="-122"/>
              </a:rPr>
              <a:t>k = </a:t>
            </a:r>
            <a:r>
              <a:rPr lang="en-US" altLang="zh-CN"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a:t>
            </a:r>
          </a:p>
          <a:p>
            <a:pPr lvl="2"/>
            <a:r>
              <a:rPr lang="en-US" altLang="zh-CN" dirty="0">
                <a:solidFill>
                  <a:srgbClr val="0000FF"/>
                </a:solidFill>
                <a:highlight>
                  <a:srgbClr val="FFFFFF"/>
                </a:highlight>
                <a:latin typeface="新宋体" panose="02010609030101010101" pitchFamily="49" charset="-122"/>
                <a:ea typeface="新宋体" panose="02010609030101010101" pitchFamily="49" charset="-122"/>
              </a:rPr>
              <a:t>for</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(j = </a:t>
            </a:r>
            <a:r>
              <a:rPr lang="en-US" altLang="zh-CN"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+ 1;j &lt;= </a:t>
            </a:r>
            <a:r>
              <a:rPr lang="en-US" altLang="zh-CN" dirty="0" err="1">
                <a:solidFill>
                  <a:srgbClr val="000000"/>
                </a:solidFill>
                <a:highlight>
                  <a:srgbClr val="FFFFFF"/>
                </a:highlight>
                <a:latin typeface="新宋体" panose="02010609030101010101" pitchFamily="49" charset="-122"/>
                <a:ea typeface="新宋体" panose="02010609030101010101" pitchFamily="49" charset="-122"/>
              </a:rPr>
              <a:t>n;j</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a:t>
            </a:r>
          </a:p>
          <a:p>
            <a:pPr lvl="2"/>
            <a:r>
              <a:rPr lang="en-US" altLang="zh-CN" dirty="0">
                <a:solidFill>
                  <a:srgbClr val="0000FF"/>
                </a:solidFill>
                <a:highlight>
                  <a:srgbClr val="FFFFFF"/>
                </a:highlight>
                <a:latin typeface="新宋体" panose="02010609030101010101" pitchFamily="49" charset="-122"/>
                <a:ea typeface="新宋体" panose="02010609030101010101" pitchFamily="49" charset="-122"/>
              </a:rPr>
              <a:t>if</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(r[j].key&lt;r[k].key)  k = j;</a:t>
            </a:r>
          </a:p>
          <a:p>
            <a:pPr lvl="2"/>
            <a:r>
              <a:rPr lang="en-US" altLang="zh-CN" dirty="0">
                <a:solidFill>
                  <a:srgbClr val="0000FF"/>
                </a:solidFill>
                <a:highlight>
                  <a:srgbClr val="FFFFFF"/>
                </a:highlight>
                <a:latin typeface="新宋体" panose="02010609030101010101" pitchFamily="49" charset="-122"/>
                <a:ea typeface="新宋体" panose="02010609030101010101" pitchFamily="49" charset="-122"/>
              </a:rPr>
              <a:t>if</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 k){</a:t>
            </a:r>
          </a:p>
          <a:p>
            <a:pPr lvl="3"/>
            <a:r>
              <a:rPr lang="en-US" altLang="zh-CN" dirty="0">
                <a:solidFill>
                  <a:srgbClr val="000000"/>
                </a:solidFill>
                <a:highlight>
                  <a:srgbClr val="FFFFFF"/>
                </a:highlight>
                <a:latin typeface="新宋体" panose="02010609030101010101" pitchFamily="49" charset="-122"/>
                <a:ea typeface="新宋体" panose="02010609030101010101" pitchFamily="49" charset="-122"/>
              </a:rPr>
              <a:t>x = r[</a:t>
            </a:r>
            <a:r>
              <a:rPr lang="en-US" altLang="zh-CN"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a:t>
            </a:r>
          </a:p>
          <a:p>
            <a:pPr lvl="3"/>
            <a:r>
              <a:rPr lang="en-US" altLang="zh-CN" dirty="0">
                <a:solidFill>
                  <a:srgbClr val="000000"/>
                </a:solidFill>
                <a:highlight>
                  <a:srgbClr val="FFFFFF"/>
                </a:highlight>
                <a:latin typeface="新宋体" panose="02010609030101010101" pitchFamily="49" charset="-122"/>
                <a:ea typeface="新宋体" panose="02010609030101010101" pitchFamily="49" charset="-122"/>
              </a:rPr>
              <a:t>r[</a:t>
            </a:r>
            <a:r>
              <a:rPr lang="en-US" altLang="zh-CN"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dirty="0">
                <a:solidFill>
                  <a:srgbClr val="000000"/>
                </a:solidFill>
                <a:highlight>
                  <a:srgbClr val="FFFFFF"/>
                </a:highlight>
                <a:latin typeface="新宋体" panose="02010609030101010101" pitchFamily="49" charset="-122"/>
                <a:ea typeface="新宋体" panose="02010609030101010101" pitchFamily="49" charset="-122"/>
              </a:rPr>
              <a:t>] = r[k];</a:t>
            </a:r>
          </a:p>
          <a:p>
            <a:pPr lvl="3"/>
            <a:r>
              <a:rPr lang="en-US" altLang="zh-CN" dirty="0">
                <a:solidFill>
                  <a:srgbClr val="000000"/>
                </a:solidFill>
                <a:highlight>
                  <a:srgbClr val="FFFFFF"/>
                </a:highlight>
                <a:latin typeface="新宋体" panose="02010609030101010101" pitchFamily="49" charset="-122"/>
                <a:ea typeface="新宋体" panose="02010609030101010101" pitchFamily="49" charset="-122"/>
              </a:rPr>
              <a:t>r[k] = x;</a:t>
            </a:r>
          </a:p>
          <a:p>
            <a:pPr lvl="2"/>
            <a:r>
              <a:rPr lang="en-US" altLang="zh-CN" dirty="0">
                <a:solidFill>
                  <a:srgbClr val="000000"/>
                </a:solidFill>
                <a:highlight>
                  <a:srgbClr val="FFFFFF"/>
                </a:highlight>
                <a:latin typeface="新宋体" panose="02010609030101010101" pitchFamily="49" charset="-122"/>
                <a:ea typeface="新宋体" panose="02010609030101010101" pitchFamily="49" charset="-122"/>
              </a:rPr>
              <a:t>}</a:t>
            </a:r>
          </a:p>
          <a:p>
            <a:pPr lvl="1"/>
            <a:r>
              <a:rPr lang="en-US" altLang="zh-CN"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dirty="0">
                <a:solidFill>
                  <a:srgbClr val="000000"/>
                </a:solidFill>
                <a:highlight>
                  <a:srgbClr val="FFFFFF"/>
                </a:highlight>
                <a:latin typeface="新宋体" panose="02010609030101010101" pitchFamily="49" charset="-122"/>
                <a:ea typeface="新宋体" panose="02010609030101010101" pitchFamily="49" charset="-122"/>
              </a:rPr>
              <a:t>}</a:t>
            </a:r>
          </a:p>
        </p:txBody>
      </p:sp>
    </p:spTree>
    <p:extLst>
      <p:ext uri="{BB962C8B-B14F-4D97-AF65-F5344CB8AC3E}">
        <p14:creationId xmlns:p14="http://schemas.microsoft.com/office/powerpoint/2010/main" val="4236874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1" name="Rectangle 3"/>
          <p:cNvSpPr>
            <a:spLocks noChangeArrowheads="1"/>
          </p:cNvSpPr>
          <p:nvPr/>
        </p:nvSpPr>
        <p:spPr bwMode="auto">
          <a:xfrm>
            <a:off x="911424" y="1316766"/>
            <a:ext cx="8415568" cy="4341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523962" lvl="2" indent="-304792">
              <a:spcBef>
                <a:spcPct val="20000"/>
              </a:spcBef>
              <a:buClr>
                <a:srgbClr val="FFC000"/>
              </a:buClr>
              <a:buSzPct val="80000"/>
              <a:buFont typeface="Wingdings" pitchFamily="2" charset="2"/>
              <a:buChar char="v"/>
            </a:pPr>
            <a:r>
              <a:rPr lang="zh-CN" altLang="en-US" sz="3200" dirty="0">
                <a:solidFill>
                  <a:srgbClr val="010000"/>
                </a:solidFill>
                <a:latin typeface="微软雅黑" panose="020B0503020204020204" pitchFamily="34" charset="-122"/>
                <a:ea typeface="微软雅黑" panose="020B0503020204020204" pitchFamily="34" charset="-122"/>
              </a:rPr>
              <a:t>算法评价</a:t>
            </a:r>
          </a:p>
          <a:p>
            <a:pPr marL="2133547" lvl="3" indent="-304792">
              <a:spcBef>
                <a:spcPct val="20000"/>
              </a:spcBef>
              <a:buClr>
                <a:srgbClr val="000000"/>
              </a:buClr>
              <a:buSzPct val="90000"/>
              <a:buFont typeface="Wingdings" pitchFamily="2" charset="2"/>
              <a:buChar char=""/>
            </a:pPr>
            <a:r>
              <a:rPr lang="zh-CN" altLang="en-US" sz="2667" dirty="0">
                <a:solidFill>
                  <a:srgbClr val="010000"/>
                </a:solidFill>
                <a:latin typeface="微软雅黑" panose="020B0503020204020204" pitchFamily="34" charset="-122"/>
                <a:ea typeface="微软雅黑" panose="020B0503020204020204" pitchFamily="34" charset="-122"/>
              </a:rPr>
              <a:t>时间复杂度</a:t>
            </a:r>
          </a:p>
          <a:p>
            <a:pPr marL="2743131" lvl="4" indent="-304792">
              <a:spcBef>
                <a:spcPct val="20000"/>
              </a:spcBef>
              <a:buClr>
                <a:srgbClr val="FFC000"/>
              </a:buClr>
              <a:buSzPct val="85000"/>
              <a:buFont typeface="Wingdings" pitchFamily="2" charset="2"/>
              <a:buChar char="v"/>
            </a:pPr>
            <a:r>
              <a:rPr lang="zh-CN" altLang="en-US" sz="2667" dirty="0">
                <a:solidFill>
                  <a:srgbClr val="010000"/>
                </a:solidFill>
                <a:latin typeface="微软雅黑" panose="020B0503020204020204" pitchFamily="34" charset="-122"/>
                <a:ea typeface="微软雅黑" panose="020B0503020204020204" pitchFamily="34" charset="-122"/>
              </a:rPr>
              <a:t>记录移动次数</a:t>
            </a:r>
          </a:p>
          <a:p>
            <a:pPr marL="2743131" lvl="4" indent="-304792">
              <a:spcBef>
                <a:spcPct val="20000"/>
              </a:spcBef>
              <a:buClr>
                <a:srgbClr val="FF9999"/>
              </a:buClr>
              <a:buSzPct val="85000"/>
              <a:buFont typeface="Wingdings" pitchFamily="2" charset="2"/>
              <a:buChar char="Y"/>
            </a:pPr>
            <a:r>
              <a:rPr lang="zh-CN" altLang="en-US" sz="2667" dirty="0">
                <a:solidFill>
                  <a:srgbClr val="010000"/>
                </a:solidFill>
                <a:latin typeface="微软雅黑" panose="020B0503020204020204" pitchFamily="34" charset="-122"/>
                <a:ea typeface="微软雅黑" panose="020B0503020204020204" pitchFamily="34" charset="-122"/>
              </a:rPr>
              <a:t>最好情况：</a:t>
            </a:r>
            <a:r>
              <a:rPr lang="en-US" altLang="zh-CN" sz="2667" dirty="0">
                <a:solidFill>
                  <a:srgbClr val="010000"/>
                </a:solidFill>
                <a:latin typeface="微软雅黑" panose="020B0503020204020204" pitchFamily="34" charset="-122"/>
                <a:ea typeface="微软雅黑" panose="020B0503020204020204" pitchFamily="34" charset="-122"/>
              </a:rPr>
              <a:t>0</a:t>
            </a:r>
            <a:endParaRPr lang="zh-CN" altLang="zh-CN" sz="2667" dirty="0">
              <a:solidFill>
                <a:srgbClr val="010000"/>
              </a:solidFill>
              <a:latin typeface="微软雅黑" panose="020B0503020204020204" pitchFamily="34" charset="-122"/>
              <a:ea typeface="微软雅黑" panose="020B0503020204020204" pitchFamily="34" charset="-122"/>
            </a:endParaRPr>
          </a:p>
          <a:p>
            <a:pPr marL="2743131" lvl="4" indent="-304792">
              <a:spcBef>
                <a:spcPct val="20000"/>
              </a:spcBef>
              <a:buClr>
                <a:srgbClr val="FF9999"/>
              </a:buClr>
              <a:buSzPct val="85000"/>
              <a:buFont typeface="Wingdings" pitchFamily="2" charset="2"/>
              <a:buChar char="Y"/>
            </a:pPr>
            <a:r>
              <a:rPr lang="zh-CN" altLang="zh-CN" sz="2667" dirty="0">
                <a:solidFill>
                  <a:srgbClr val="010000"/>
                </a:solidFill>
                <a:latin typeface="微软雅黑" panose="020B0503020204020204" pitchFamily="34" charset="-122"/>
                <a:ea typeface="微软雅黑" panose="020B0503020204020204" pitchFamily="34" charset="-122"/>
              </a:rPr>
              <a:t>最坏情况：3(</a:t>
            </a:r>
            <a:r>
              <a:rPr lang="en-US" altLang="zh-CN" sz="2667" dirty="0">
                <a:solidFill>
                  <a:srgbClr val="010000"/>
                </a:solidFill>
                <a:latin typeface="微软雅黑" panose="020B0503020204020204" pitchFamily="34" charset="-122"/>
                <a:ea typeface="微软雅黑" panose="020B0503020204020204" pitchFamily="34" charset="-122"/>
              </a:rPr>
              <a:t>n-1)</a:t>
            </a:r>
          </a:p>
          <a:p>
            <a:pPr marL="2743131" lvl="4" indent="-304792">
              <a:spcBef>
                <a:spcPct val="20000"/>
              </a:spcBef>
              <a:buClr>
                <a:srgbClr val="FFC000"/>
              </a:buClr>
              <a:buSzPct val="85000"/>
              <a:buFont typeface="Wingdings" pitchFamily="2" charset="2"/>
              <a:buChar char="v"/>
            </a:pPr>
            <a:r>
              <a:rPr lang="zh-CN" altLang="zh-CN" sz="2667" dirty="0">
                <a:solidFill>
                  <a:srgbClr val="010000"/>
                </a:solidFill>
                <a:latin typeface="微软雅黑" panose="020B0503020204020204" pitchFamily="34" charset="-122"/>
                <a:ea typeface="微软雅黑" panose="020B0503020204020204" pitchFamily="34" charset="-122"/>
              </a:rPr>
              <a:t>比较次数：</a:t>
            </a:r>
            <a:endParaRPr lang="zh-CN" altLang="en-US" sz="2667" dirty="0">
              <a:solidFill>
                <a:srgbClr val="010000"/>
              </a:solidFill>
              <a:latin typeface="微软雅黑" panose="020B0503020204020204" pitchFamily="34" charset="-122"/>
              <a:ea typeface="微软雅黑" panose="020B0503020204020204" pitchFamily="34" charset="-122"/>
            </a:endParaRPr>
          </a:p>
        </p:txBody>
      </p:sp>
      <p:graphicFrame>
        <p:nvGraphicFramePr>
          <p:cNvPr id="27652" name="Object 4"/>
          <p:cNvGraphicFramePr>
            <a:graphicFrameLocks noChangeAspect="1"/>
          </p:cNvGraphicFramePr>
          <p:nvPr>
            <p:extLst/>
          </p:nvPr>
        </p:nvGraphicFramePr>
        <p:xfrm>
          <a:off x="5582577" y="3833581"/>
          <a:ext cx="2377017" cy="565151"/>
        </p:xfrm>
        <a:graphic>
          <a:graphicData uri="http://schemas.openxmlformats.org/presentationml/2006/ole">
            <mc:AlternateContent xmlns:mc="http://schemas.openxmlformats.org/markup-compatibility/2006">
              <mc:Choice xmlns:v="urn:schemas-microsoft-com:vml" Requires="v">
                <p:oleObj spid="_x0000_s60489" name="公式" r:id="rId4" imgW="1358310" imgH="431613" progId="Equation.3">
                  <p:embed/>
                </p:oleObj>
              </mc:Choice>
              <mc:Fallback>
                <p:oleObj name="公式" r:id="rId4" imgW="1358310"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2577" y="3833581"/>
                        <a:ext cx="2377017" cy="565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3" name="Rectangle 5"/>
          <p:cNvSpPr>
            <a:spLocks noChangeArrowheads="1"/>
          </p:cNvSpPr>
          <p:nvPr/>
        </p:nvSpPr>
        <p:spPr bwMode="auto">
          <a:xfrm>
            <a:off x="1323453" y="4850374"/>
            <a:ext cx="6378316" cy="46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2133547" lvl="3" indent="-304792">
              <a:spcBef>
                <a:spcPct val="20000"/>
              </a:spcBef>
              <a:buClr>
                <a:srgbClr val="000000"/>
              </a:buClr>
              <a:buSzPct val="90000"/>
              <a:buFont typeface="Wingdings" pitchFamily="2" charset="2"/>
              <a:buChar char=""/>
            </a:pPr>
            <a:r>
              <a:rPr lang="zh-CN" altLang="en-US" sz="2667" dirty="0">
                <a:solidFill>
                  <a:srgbClr val="010000"/>
                </a:solidFill>
                <a:latin typeface="微软雅黑" panose="020B0503020204020204" pitchFamily="34" charset="-122"/>
                <a:ea typeface="微软雅黑" panose="020B0503020204020204" pitchFamily="34" charset="-122"/>
              </a:rPr>
              <a:t>空间复杂度：</a:t>
            </a:r>
            <a:r>
              <a:rPr lang="en-US" altLang="zh-CN" sz="2667" dirty="0">
                <a:solidFill>
                  <a:srgbClr val="010000"/>
                </a:solidFill>
                <a:latin typeface="微软雅黑" panose="020B0503020204020204" pitchFamily="34" charset="-122"/>
                <a:ea typeface="微软雅黑" panose="020B0503020204020204" pitchFamily="34" charset="-122"/>
              </a:rPr>
              <a:t>S(n)=O(1)</a:t>
            </a:r>
          </a:p>
        </p:txBody>
      </p:sp>
      <p:sp>
        <p:nvSpPr>
          <p:cNvPr id="27654" name="Text Box 6"/>
          <p:cNvSpPr txBox="1">
            <a:spLocks noChangeArrowheads="1"/>
          </p:cNvSpPr>
          <p:nvPr/>
        </p:nvSpPr>
        <p:spPr bwMode="auto">
          <a:xfrm>
            <a:off x="5486566" y="4341500"/>
            <a:ext cx="1923925" cy="50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r>
              <a:rPr kumimoji="1" lang="en-US" altLang="zh-CN" sz="2667" dirty="0">
                <a:solidFill>
                  <a:srgbClr val="010000"/>
                </a:solidFill>
                <a:latin typeface="微软雅黑" panose="020B0503020204020204" pitchFamily="34" charset="-122"/>
                <a:ea typeface="微软雅黑" panose="020B0503020204020204" pitchFamily="34" charset="-122"/>
              </a:rPr>
              <a:t>T(n)=O(n²)</a:t>
            </a:r>
          </a:p>
        </p:txBody>
      </p:sp>
    </p:spTree>
    <p:extLst>
      <p:ext uri="{BB962C8B-B14F-4D97-AF65-F5344CB8AC3E}">
        <p14:creationId xmlns:p14="http://schemas.microsoft.com/office/powerpoint/2010/main" val="1180059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p:cTn id="7" dur="500" fill="hold"/>
                                        <p:tgtEl>
                                          <p:spTgt spid="2765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765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7651">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 calcmode="lin" valueType="num">
                                      <p:cBhvr>
                                        <p:cTn id="12" dur="500" fill="hold"/>
                                        <p:tgtEl>
                                          <p:spTgt spid="2765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27651">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27651">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 calcmode="lin" valueType="num">
                                      <p:cBhvr>
                                        <p:cTn id="17" dur="500" fill="hold"/>
                                        <p:tgtEl>
                                          <p:spTgt spid="27651">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27651">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27651">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7651">
                                            <p:txEl>
                                              <p:pRg st="3" end="3"/>
                                            </p:txEl>
                                          </p:spTgt>
                                        </p:tgtEl>
                                        <p:attrNameLst>
                                          <p:attrName>style.visibility</p:attrName>
                                        </p:attrNameLst>
                                      </p:cBhvr>
                                      <p:to>
                                        <p:strVal val="visible"/>
                                      </p:to>
                                    </p:set>
                                    <p:anim calcmode="lin" valueType="num">
                                      <p:cBhvr>
                                        <p:cTn id="22" dur="500" fill="hold"/>
                                        <p:tgtEl>
                                          <p:spTgt spid="27651">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27651">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27651">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7651">
                                            <p:txEl>
                                              <p:pRg st="4" end="4"/>
                                            </p:txEl>
                                          </p:spTgt>
                                        </p:tgtEl>
                                        <p:attrNameLst>
                                          <p:attrName>style.visibility</p:attrName>
                                        </p:attrNameLst>
                                      </p:cBhvr>
                                      <p:to>
                                        <p:strVal val="visible"/>
                                      </p:to>
                                    </p:set>
                                    <p:anim calcmode="lin" valueType="num">
                                      <p:cBhvr>
                                        <p:cTn id="27" dur="500" fill="hold"/>
                                        <p:tgtEl>
                                          <p:spTgt spid="27651">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27651">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27651">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7651">
                                            <p:txEl>
                                              <p:pRg st="5" end="5"/>
                                            </p:txEl>
                                          </p:spTgt>
                                        </p:tgtEl>
                                        <p:attrNameLst>
                                          <p:attrName>style.visibility</p:attrName>
                                        </p:attrNameLst>
                                      </p:cBhvr>
                                      <p:to>
                                        <p:strVal val="visible"/>
                                      </p:to>
                                    </p:set>
                                    <p:anim calcmode="lin" valueType="num">
                                      <p:cBhvr>
                                        <p:cTn id="32" dur="500" fill="hold"/>
                                        <p:tgtEl>
                                          <p:spTgt spid="27651">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27651">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2765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27652"/>
                                        </p:tgtEl>
                                        <p:attrNameLst>
                                          <p:attrName>style.visibility</p:attrName>
                                        </p:attrNameLst>
                                      </p:cBhvr>
                                      <p:to>
                                        <p:strVal val="visible"/>
                                      </p:to>
                                    </p:set>
                                    <p:anim calcmode="lin" valueType="num">
                                      <p:cBhvr additive="base">
                                        <p:cTn id="39" dur="500" fill="hold"/>
                                        <p:tgtEl>
                                          <p:spTgt spid="27652"/>
                                        </p:tgtEl>
                                        <p:attrNameLst>
                                          <p:attrName>ppt_x</p:attrName>
                                        </p:attrNameLst>
                                      </p:cBhvr>
                                      <p:tavLst>
                                        <p:tav tm="0">
                                          <p:val>
                                            <p:strVal val="0-#ppt_w/2"/>
                                          </p:val>
                                        </p:tav>
                                        <p:tav tm="100000">
                                          <p:val>
                                            <p:strVal val="#ppt_x"/>
                                          </p:val>
                                        </p:tav>
                                      </p:tavLst>
                                    </p:anim>
                                    <p:anim calcmode="lin" valueType="num">
                                      <p:cBhvr additive="base">
                                        <p:cTn id="40" dur="500" fill="hold"/>
                                        <p:tgtEl>
                                          <p:spTgt spid="2765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3" name="WHOOSH.WAV"/>
                                        </p:tgtEl>
                                      </p:cMediaNode>
                                    </p:audio>
                                  </p:sub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7654"/>
                                        </p:tgtEl>
                                        <p:attrNameLst>
                                          <p:attrName>style.visibility</p:attrName>
                                        </p:attrNameLst>
                                      </p:cBhvr>
                                      <p:to>
                                        <p:strVal val="visible"/>
                                      </p:to>
                                    </p:set>
                                    <p:anim calcmode="lin" valueType="num">
                                      <p:cBhvr>
                                        <p:cTn id="45" dur="500" fill="hold"/>
                                        <p:tgtEl>
                                          <p:spTgt spid="27654"/>
                                        </p:tgtEl>
                                        <p:attrNameLst>
                                          <p:attrName>ppt_w</p:attrName>
                                        </p:attrNameLst>
                                      </p:cBhvr>
                                      <p:tavLst>
                                        <p:tav tm="0">
                                          <p:val>
                                            <p:fltVal val="0"/>
                                          </p:val>
                                        </p:tav>
                                        <p:tav tm="100000">
                                          <p:val>
                                            <p:strVal val="#ppt_w"/>
                                          </p:val>
                                        </p:tav>
                                      </p:tavLst>
                                    </p:anim>
                                    <p:anim calcmode="lin" valueType="num">
                                      <p:cBhvr>
                                        <p:cTn id="46" dur="500" fill="hold"/>
                                        <p:tgtEl>
                                          <p:spTgt spid="27654"/>
                                        </p:tgtEl>
                                        <p:attrNameLst>
                                          <p:attrName>ppt_h</p:attrName>
                                        </p:attrNameLst>
                                      </p:cBhvr>
                                      <p:tavLst>
                                        <p:tav tm="0">
                                          <p:val>
                                            <p:fltVal val="0"/>
                                          </p:val>
                                        </p:tav>
                                        <p:tav tm="100000">
                                          <p:val>
                                            <p:strVal val="#ppt_h"/>
                                          </p:val>
                                        </p:tav>
                                      </p:tavLst>
                                    </p:anim>
                                    <p:animEffect transition="in" filter="fade">
                                      <p:cBhvr>
                                        <p:cTn id="47" dur="500"/>
                                        <p:tgtEl>
                                          <p:spTgt spid="27654"/>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27653"/>
                                        </p:tgtEl>
                                        <p:attrNameLst>
                                          <p:attrName>style.visibility</p:attrName>
                                        </p:attrNameLst>
                                      </p:cBhvr>
                                      <p:to>
                                        <p:strVal val="visible"/>
                                      </p:to>
                                    </p:set>
                                    <p:anim calcmode="lin" valueType="num">
                                      <p:cBhvr>
                                        <p:cTn id="52" dur="500" fill="hold"/>
                                        <p:tgtEl>
                                          <p:spTgt spid="27653"/>
                                        </p:tgtEl>
                                        <p:attrNameLst>
                                          <p:attrName>ppt_w</p:attrName>
                                        </p:attrNameLst>
                                      </p:cBhvr>
                                      <p:tavLst>
                                        <p:tav tm="0">
                                          <p:val>
                                            <p:fltVal val="0"/>
                                          </p:val>
                                        </p:tav>
                                        <p:tav tm="100000">
                                          <p:val>
                                            <p:strVal val="#ppt_w"/>
                                          </p:val>
                                        </p:tav>
                                      </p:tavLst>
                                    </p:anim>
                                    <p:anim calcmode="lin" valueType="num">
                                      <p:cBhvr>
                                        <p:cTn id="53" dur="500" fill="hold"/>
                                        <p:tgtEl>
                                          <p:spTgt spid="27653"/>
                                        </p:tgtEl>
                                        <p:attrNameLst>
                                          <p:attrName>ppt_h</p:attrName>
                                        </p:attrNameLst>
                                      </p:cBhvr>
                                      <p:tavLst>
                                        <p:tav tm="0">
                                          <p:val>
                                            <p:fltVal val="0"/>
                                          </p:val>
                                        </p:tav>
                                        <p:tav tm="100000">
                                          <p:val>
                                            <p:strVal val="#ppt_h"/>
                                          </p:val>
                                        </p:tav>
                                      </p:tavLst>
                                    </p:anim>
                                    <p:animEffect transition="in" filter="fade">
                                      <p:cBhvr>
                                        <p:cTn id="54" dur="500"/>
                                        <p:tgtEl>
                                          <p:spTgt spid="27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27653" grpId="0"/>
      <p:bldP spid="27654"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988495" y="1619506"/>
            <a:ext cx="227857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ADT List {</a:t>
            </a:r>
          </a:p>
        </p:txBody>
      </p:sp>
      <p:sp>
        <p:nvSpPr>
          <p:cNvPr id="118787" name="Rectangle 3"/>
          <p:cNvSpPr>
            <a:spLocks noGrp="1" noChangeArrowheads="1"/>
          </p:cNvSpPr>
          <p:nvPr>
            <p:ph type="title"/>
          </p:nvPr>
        </p:nvSpPr>
        <p:spPr>
          <a:xfrm>
            <a:off x="551384" y="873205"/>
            <a:ext cx="6913563" cy="595312"/>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altLang="zh-CN" sz="3200" b="0" dirty="0">
                <a:solidFill>
                  <a:srgbClr val="0070C0"/>
                </a:solidFill>
                <a:effectLst/>
                <a:latin typeface="微软雅黑" panose="020B0503020204020204" pitchFamily="34" charset="-122"/>
                <a:ea typeface="微软雅黑" panose="020B0503020204020204" pitchFamily="34" charset="-122"/>
              </a:rPr>
              <a:t>2 </a:t>
            </a:r>
            <a:r>
              <a:rPr lang="zh-CN" altLang="en-US" sz="3200" b="0" dirty="0">
                <a:solidFill>
                  <a:srgbClr val="0070C0"/>
                </a:solidFill>
                <a:effectLst/>
                <a:latin typeface="微软雅黑" panose="020B0503020204020204" pitchFamily="34" charset="-122"/>
                <a:ea typeface="微软雅黑" panose="020B0503020204020204" pitchFamily="34" charset="-122"/>
              </a:rPr>
              <a:t>线性表的抽象数据类型定义</a:t>
            </a:r>
          </a:p>
        </p:txBody>
      </p:sp>
      <p:grpSp>
        <p:nvGrpSpPr>
          <p:cNvPr id="118788" name="Group 4"/>
          <p:cNvGrpSpPr>
            <a:grpSpLocks/>
          </p:cNvGrpSpPr>
          <p:nvPr/>
        </p:nvGrpSpPr>
        <p:grpSpPr bwMode="auto">
          <a:xfrm>
            <a:off x="1918520" y="2132907"/>
            <a:ext cx="7955927" cy="750719"/>
            <a:chOff x="1152" y="1104"/>
            <a:chExt cx="3408" cy="585"/>
          </a:xfrm>
        </p:grpSpPr>
        <p:grpSp>
          <p:nvGrpSpPr>
            <p:cNvPr id="118789" name="Group 5"/>
            <p:cNvGrpSpPr>
              <a:grpSpLocks/>
            </p:cNvGrpSpPr>
            <p:nvPr/>
          </p:nvGrpSpPr>
          <p:grpSpPr bwMode="auto">
            <a:xfrm>
              <a:off x="1152" y="1104"/>
              <a:ext cx="480" cy="419"/>
              <a:chOff x="1110" y="2656"/>
              <a:chExt cx="1549" cy="1351"/>
            </a:xfrm>
          </p:grpSpPr>
          <p:sp>
            <p:nvSpPr>
              <p:cNvPr id="118790" name="AutoShape 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18791" name="AutoShape 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18792" name="AutoShape 8"/>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18793" name="Line 9"/>
            <p:cNvSpPr>
              <a:spLocks noChangeShapeType="1"/>
            </p:cNvSpPr>
            <p:nvPr/>
          </p:nvSpPr>
          <p:spPr bwMode="auto">
            <a:xfrm>
              <a:off x="1536" y="1488"/>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18794" name="Text Box 10"/>
            <p:cNvSpPr txBox="1">
              <a:spLocks noChangeArrowheads="1"/>
            </p:cNvSpPr>
            <p:nvPr/>
          </p:nvSpPr>
          <p:spPr bwMode="auto">
            <a:xfrm>
              <a:off x="1670" y="1166"/>
              <a:ext cx="244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数据对象：</a:t>
              </a: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D</a:t>
              </a: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1"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1"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ElemSet</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=1,2,...,n,  n≥0 }</a:t>
              </a:r>
            </a:p>
          </p:txBody>
        </p:sp>
        <p:sp>
          <p:nvSpPr>
            <p:cNvPr id="118795" name="Text Box 11"/>
            <p:cNvSpPr txBox="1">
              <a:spLocks noChangeArrowheads="1"/>
            </p:cNvSpPr>
            <p:nvPr/>
          </p:nvSpPr>
          <p:spPr bwMode="gray">
            <a:xfrm>
              <a:off x="1316" y="1166"/>
              <a:ext cx="1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rPr>
                <a:t>1</a:t>
              </a:r>
            </a:p>
          </p:txBody>
        </p:sp>
      </p:grpSp>
      <p:sp>
        <p:nvSpPr>
          <p:cNvPr id="118796" name="Text Box 12"/>
          <p:cNvSpPr txBox="1">
            <a:spLocks noChangeArrowheads="1"/>
          </p:cNvSpPr>
          <p:nvPr/>
        </p:nvSpPr>
        <p:spPr bwMode="auto">
          <a:xfrm>
            <a:off x="1872364" y="6130950"/>
            <a:ext cx="20169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ADT List</a:t>
            </a:r>
          </a:p>
        </p:txBody>
      </p:sp>
      <p:grpSp>
        <p:nvGrpSpPr>
          <p:cNvPr id="118797" name="Group 13"/>
          <p:cNvGrpSpPr>
            <a:grpSpLocks/>
          </p:cNvGrpSpPr>
          <p:nvPr/>
        </p:nvGrpSpPr>
        <p:grpSpPr bwMode="auto">
          <a:xfrm>
            <a:off x="1991544" y="3140968"/>
            <a:ext cx="7892280" cy="746868"/>
            <a:chOff x="1152" y="1680"/>
            <a:chExt cx="3408" cy="582"/>
          </a:xfrm>
        </p:grpSpPr>
        <p:grpSp>
          <p:nvGrpSpPr>
            <p:cNvPr id="118798" name="Group 14"/>
            <p:cNvGrpSpPr>
              <a:grpSpLocks/>
            </p:cNvGrpSpPr>
            <p:nvPr/>
          </p:nvGrpSpPr>
          <p:grpSpPr bwMode="auto">
            <a:xfrm>
              <a:off x="1152" y="1680"/>
              <a:ext cx="480" cy="419"/>
              <a:chOff x="3174" y="2656"/>
              <a:chExt cx="1549" cy="1351"/>
            </a:xfrm>
          </p:grpSpPr>
          <p:sp>
            <p:nvSpPr>
              <p:cNvPr id="118799" name="AutoShape 15"/>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18800" name="AutoShape 16"/>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18801" name="AutoShape 17"/>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18802" name="Line 18"/>
            <p:cNvSpPr>
              <a:spLocks noChangeShapeType="1"/>
            </p:cNvSpPr>
            <p:nvPr/>
          </p:nvSpPr>
          <p:spPr bwMode="auto">
            <a:xfrm>
              <a:off x="1536" y="2064"/>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18803" name="Text Box 19"/>
            <p:cNvSpPr txBox="1">
              <a:spLocks noChangeArrowheads="1"/>
            </p:cNvSpPr>
            <p:nvPr/>
          </p:nvSpPr>
          <p:spPr bwMode="auto">
            <a:xfrm>
              <a:off x="1679" y="1739"/>
              <a:ext cx="244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数据关系：</a:t>
              </a: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R1</a:t>
              </a: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&lt;a</a:t>
              </a:r>
              <a:r>
                <a:rPr kumimoji="1"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1"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&gt;|a</a:t>
              </a:r>
              <a:r>
                <a:rPr kumimoji="1"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1"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∈D</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=2,...,n }</a:t>
              </a:r>
            </a:p>
          </p:txBody>
        </p:sp>
        <p:sp>
          <p:nvSpPr>
            <p:cNvPr id="118804" name="Text Box 20"/>
            <p:cNvSpPr txBox="1">
              <a:spLocks noChangeArrowheads="1"/>
            </p:cNvSpPr>
            <p:nvPr/>
          </p:nvSpPr>
          <p:spPr bwMode="gray">
            <a:xfrm>
              <a:off x="1316" y="1742"/>
              <a:ext cx="1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cs typeface="+mn-cs"/>
                </a:rPr>
                <a:t>2</a:t>
              </a:r>
            </a:p>
          </p:txBody>
        </p:sp>
      </p:grpSp>
      <p:grpSp>
        <p:nvGrpSpPr>
          <p:cNvPr id="118805" name="Group 21"/>
          <p:cNvGrpSpPr>
            <a:grpSpLocks/>
          </p:cNvGrpSpPr>
          <p:nvPr/>
        </p:nvGrpSpPr>
        <p:grpSpPr bwMode="auto">
          <a:xfrm>
            <a:off x="2012183" y="4149031"/>
            <a:ext cx="7827218" cy="1643771"/>
            <a:chOff x="1152" y="2242"/>
            <a:chExt cx="3408" cy="1303"/>
          </a:xfrm>
        </p:grpSpPr>
        <p:grpSp>
          <p:nvGrpSpPr>
            <p:cNvPr id="118806" name="Group 22"/>
            <p:cNvGrpSpPr>
              <a:grpSpLocks/>
            </p:cNvGrpSpPr>
            <p:nvPr/>
          </p:nvGrpSpPr>
          <p:grpSpPr bwMode="auto">
            <a:xfrm>
              <a:off x="1152" y="2242"/>
              <a:ext cx="480" cy="419"/>
              <a:chOff x="1110" y="2656"/>
              <a:chExt cx="1549" cy="1351"/>
            </a:xfrm>
          </p:grpSpPr>
          <p:sp>
            <p:nvSpPr>
              <p:cNvPr id="118807" name="AutoShape 2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18808" name="AutoShape 2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18809" name="AutoShape 2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18810" name="Line 26"/>
            <p:cNvSpPr>
              <a:spLocks noChangeShapeType="1"/>
            </p:cNvSpPr>
            <p:nvPr/>
          </p:nvSpPr>
          <p:spPr bwMode="auto">
            <a:xfrm>
              <a:off x="1536" y="2626"/>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18811" name="Text Box 27"/>
            <p:cNvSpPr txBox="1">
              <a:spLocks noChangeArrowheads="1"/>
            </p:cNvSpPr>
            <p:nvPr/>
          </p:nvSpPr>
          <p:spPr bwMode="auto">
            <a:xfrm>
              <a:off x="1671" y="2303"/>
              <a:ext cx="2448" cy="1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914400" indent="-457200" eaLnBrk="0" hangingPunct="0">
                <a:defRPr>
                  <a:solidFill>
                    <a:schemeClr val="tx1"/>
                  </a:solidFill>
                  <a:latin typeface="Arial" panose="020B0604020202020204" pitchFamily="34" charset="0"/>
                  <a:ea typeface="宋体" panose="02010600030101010101" pitchFamily="2" charset="-122"/>
                </a:defRPr>
              </a:lvl2pPr>
              <a:lvl3pPr marL="1371600" indent="-457200" eaLnBrk="0" hangingPunct="0">
                <a:defRPr>
                  <a:solidFill>
                    <a:schemeClr val="tx1"/>
                  </a:solidFill>
                  <a:latin typeface="Arial" panose="020B0604020202020204" pitchFamily="34" charset="0"/>
                  <a:ea typeface="宋体" panose="02010600030101010101" pitchFamily="2" charset="-122"/>
                </a:defRPr>
              </a:lvl3pPr>
              <a:lvl4pPr marL="1828800" indent="-457200" eaLnBrk="0" hangingPunct="0">
                <a:defRPr>
                  <a:solidFill>
                    <a:schemeClr val="tx1"/>
                  </a:solidFill>
                  <a:latin typeface="Arial" panose="020B0604020202020204" pitchFamily="34" charset="0"/>
                  <a:ea typeface="宋体" panose="02010600030101010101" pitchFamily="2" charset="-122"/>
                </a:defRPr>
              </a:lvl4pPr>
              <a:lvl5pPr marL="2286000" indent="-457200" eaLnBrk="0" hangingPunct="0">
                <a:defRPr>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基本操作：</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结构初始化操作</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结构销毁操作</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引用型操作</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加工型操作</a:t>
              </a:r>
            </a:p>
          </p:txBody>
        </p:sp>
        <p:sp>
          <p:nvSpPr>
            <p:cNvPr id="118812" name="Text Box 28"/>
            <p:cNvSpPr txBox="1">
              <a:spLocks noChangeArrowheads="1"/>
            </p:cNvSpPr>
            <p:nvPr/>
          </p:nvSpPr>
          <p:spPr bwMode="gray">
            <a:xfrm>
              <a:off x="1314" y="2304"/>
              <a:ext cx="145"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rPr>
                <a:t>3</a:t>
              </a:r>
            </a:p>
          </p:txBody>
        </p:sp>
      </p:grpSp>
    </p:spTree>
    <p:extLst>
      <p:ext uri="{BB962C8B-B14F-4D97-AF65-F5344CB8AC3E}">
        <p14:creationId xmlns:p14="http://schemas.microsoft.com/office/powerpoint/2010/main" val="38752944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8787"/>
                                        </p:tgtEl>
                                        <p:attrNameLst>
                                          <p:attrName>style.visibility</p:attrName>
                                        </p:attrNameLst>
                                      </p:cBhvr>
                                      <p:to>
                                        <p:strVal val="visible"/>
                                      </p:to>
                                    </p:set>
                                    <p:anim calcmode="lin" valueType="num">
                                      <p:cBhvr>
                                        <p:cTn id="7" dur="500" fill="hold"/>
                                        <p:tgtEl>
                                          <p:spTgt spid="118787"/>
                                        </p:tgtEl>
                                        <p:attrNameLst>
                                          <p:attrName>ppt_w</p:attrName>
                                        </p:attrNameLst>
                                      </p:cBhvr>
                                      <p:tavLst>
                                        <p:tav tm="0">
                                          <p:val>
                                            <p:fltVal val="0"/>
                                          </p:val>
                                        </p:tav>
                                        <p:tav tm="100000">
                                          <p:val>
                                            <p:strVal val="#ppt_w"/>
                                          </p:val>
                                        </p:tav>
                                      </p:tavLst>
                                    </p:anim>
                                    <p:anim calcmode="lin" valueType="num">
                                      <p:cBhvr>
                                        <p:cTn id="8" dur="500" fill="hold"/>
                                        <p:tgtEl>
                                          <p:spTgt spid="118787"/>
                                        </p:tgtEl>
                                        <p:attrNameLst>
                                          <p:attrName>ppt_h</p:attrName>
                                        </p:attrNameLst>
                                      </p:cBhvr>
                                      <p:tavLst>
                                        <p:tav tm="0">
                                          <p:val>
                                            <p:fltVal val="0"/>
                                          </p:val>
                                        </p:tav>
                                        <p:tav tm="100000">
                                          <p:val>
                                            <p:strVal val="#ppt_h"/>
                                          </p:val>
                                        </p:tav>
                                      </p:tavLst>
                                    </p:anim>
                                    <p:animEffect transition="in" filter="fade">
                                      <p:cBhvr>
                                        <p:cTn id="9" dur="500"/>
                                        <p:tgtEl>
                                          <p:spTgt spid="118787"/>
                                        </p:tgtEl>
                                      </p:cBhvr>
                                    </p:animEffect>
                                  </p:childTnLst>
                                </p:cTn>
                              </p:par>
                            </p:childTnLst>
                          </p:cTn>
                        </p:par>
                        <p:par>
                          <p:cTn id="10" fill="hold">
                            <p:stCondLst>
                              <p:cond delay="500"/>
                            </p:stCondLst>
                            <p:childTnLst>
                              <p:par>
                                <p:cTn id="11" presetID="17" presetClass="entr" presetSubtype="2" fill="hold" grpId="0" nodeType="afterEffect">
                                  <p:stCondLst>
                                    <p:cond delay="0"/>
                                  </p:stCondLst>
                                  <p:childTnLst>
                                    <p:set>
                                      <p:cBhvr>
                                        <p:cTn id="12" dur="1" fill="hold">
                                          <p:stCondLst>
                                            <p:cond delay="0"/>
                                          </p:stCondLst>
                                        </p:cTn>
                                        <p:tgtEl>
                                          <p:spTgt spid="118786"/>
                                        </p:tgtEl>
                                        <p:attrNameLst>
                                          <p:attrName>style.visibility</p:attrName>
                                        </p:attrNameLst>
                                      </p:cBhvr>
                                      <p:to>
                                        <p:strVal val="visible"/>
                                      </p:to>
                                    </p:set>
                                    <p:anim calcmode="lin" valueType="num">
                                      <p:cBhvr>
                                        <p:cTn id="13" dur="500" fill="hold"/>
                                        <p:tgtEl>
                                          <p:spTgt spid="118786"/>
                                        </p:tgtEl>
                                        <p:attrNameLst>
                                          <p:attrName>ppt_x</p:attrName>
                                        </p:attrNameLst>
                                      </p:cBhvr>
                                      <p:tavLst>
                                        <p:tav tm="0">
                                          <p:val>
                                            <p:strVal val="#ppt_x+#ppt_w/2"/>
                                          </p:val>
                                        </p:tav>
                                        <p:tav tm="100000">
                                          <p:val>
                                            <p:strVal val="#ppt_x"/>
                                          </p:val>
                                        </p:tav>
                                      </p:tavLst>
                                    </p:anim>
                                    <p:anim calcmode="lin" valueType="num">
                                      <p:cBhvr>
                                        <p:cTn id="14" dur="500" fill="hold"/>
                                        <p:tgtEl>
                                          <p:spTgt spid="118786"/>
                                        </p:tgtEl>
                                        <p:attrNameLst>
                                          <p:attrName>ppt_y</p:attrName>
                                        </p:attrNameLst>
                                      </p:cBhvr>
                                      <p:tavLst>
                                        <p:tav tm="0">
                                          <p:val>
                                            <p:strVal val="#ppt_y"/>
                                          </p:val>
                                        </p:tav>
                                        <p:tav tm="100000">
                                          <p:val>
                                            <p:strVal val="#ppt_y"/>
                                          </p:val>
                                        </p:tav>
                                      </p:tavLst>
                                    </p:anim>
                                    <p:anim calcmode="lin" valueType="num">
                                      <p:cBhvr>
                                        <p:cTn id="15" dur="500" fill="hold"/>
                                        <p:tgtEl>
                                          <p:spTgt spid="118786"/>
                                        </p:tgtEl>
                                        <p:attrNameLst>
                                          <p:attrName>ppt_w</p:attrName>
                                        </p:attrNameLst>
                                      </p:cBhvr>
                                      <p:tavLst>
                                        <p:tav tm="0">
                                          <p:val>
                                            <p:fltVal val="0"/>
                                          </p:val>
                                        </p:tav>
                                        <p:tav tm="100000">
                                          <p:val>
                                            <p:strVal val="#ppt_w"/>
                                          </p:val>
                                        </p:tav>
                                      </p:tavLst>
                                    </p:anim>
                                    <p:anim calcmode="lin" valueType="num">
                                      <p:cBhvr>
                                        <p:cTn id="16" dur="500" fill="hold"/>
                                        <p:tgtEl>
                                          <p:spTgt spid="118786"/>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18796"/>
                                        </p:tgtEl>
                                        <p:attrNameLst>
                                          <p:attrName>style.visibility</p:attrName>
                                        </p:attrNameLst>
                                      </p:cBhvr>
                                      <p:to>
                                        <p:strVal val="visible"/>
                                      </p:to>
                                    </p:set>
                                    <p:anim calcmode="lin" valueType="num">
                                      <p:cBhvr additive="base">
                                        <p:cTn id="21" dur="500" fill="hold"/>
                                        <p:tgtEl>
                                          <p:spTgt spid="118796"/>
                                        </p:tgtEl>
                                        <p:attrNameLst>
                                          <p:attrName>ppt_x</p:attrName>
                                        </p:attrNameLst>
                                      </p:cBhvr>
                                      <p:tavLst>
                                        <p:tav tm="0">
                                          <p:val>
                                            <p:strVal val="0-#ppt_w/2"/>
                                          </p:val>
                                        </p:tav>
                                        <p:tav tm="100000">
                                          <p:val>
                                            <p:strVal val="#ppt_x"/>
                                          </p:val>
                                        </p:tav>
                                      </p:tavLst>
                                    </p:anim>
                                    <p:anim calcmode="lin" valueType="num">
                                      <p:cBhvr additive="base">
                                        <p:cTn id="22" dur="500" fill="hold"/>
                                        <p:tgtEl>
                                          <p:spTgt spid="11879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118788"/>
                                        </p:tgtEl>
                                        <p:attrNameLst>
                                          <p:attrName>style.visibility</p:attrName>
                                        </p:attrNameLst>
                                      </p:cBhvr>
                                      <p:to>
                                        <p:strVal val="visible"/>
                                      </p:to>
                                    </p:set>
                                    <p:anim calcmode="lin" valueType="num">
                                      <p:cBhvr additive="base">
                                        <p:cTn id="27" dur="500" fill="hold"/>
                                        <p:tgtEl>
                                          <p:spTgt spid="118788"/>
                                        </p:tgtEl>
                                        <p:attrNameLst>
                                          <p:attrName>ppt_x</p:attrName>
                                        </p:attrNameLst>
                                      </p:cBhvr>
                                      <p:tavLst>
                                        <p:tav tm="0">
                                          <p:val>
                                            <p:strVal val="0-#ppt_w/2"/>
                                          </p:val>
                                        </p:tav>
                                        <p:tav tm="100000">
                                          <p:val>
                                            <p:strVal val="#ppt_x"/>
                                          </p:val>
                                        </p:tav>
                                      </p:tavLst>
                                    </p:anim>
                                    <p:anim calcmode="lin" valueType="num">
                                      <p:cBhvr additive="base">
                                        <p:cTn id="28" dur="500" fill="hold"/>
                                        <p:tgtEl>
                                          <p:spTgt spid="118788"/>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118797"/>
                                        </p:tgtEl>
                                        <p:attrNameLst>
                                          <p:attrName>style.visibility</p:attrName>
                                        </p:attrNameLst>
                                      </p:cBhvr>
                                      <p:to>
                                        <p:strVal val="visible"/>
                                      </p:to>
                                    </p:set>
                                    <p:anim calcmode="lin" valueType="num">
                                      <p:cBhvr additive="base">
                                        <p:cTn id="33" dur="500" fill="hold"/>
                                        <p:tgtEl>
                                          <p:spTgt spid="118797"/>
                                        </p:tgtEl>
                                        <p:attrNameLst>
                                          <p:attrName>ppt_x</p:attrName>
                                        </p:attrNameLst>
                                      </p:cBhvr>
                                      <p:tavLst>
                                        <p:tav tm="0">
                                          <p:val>
                                            <p:strVal val="0-#ppt_w/2"/>
                                          </p:val>
                                        </p:tav>
                                        <p:tav tm="100000">
                                          <p:val>
                                            <p:strVal val="#ppt_x"/>
                                          </p:val>
                                        </p:tav>
                                      </p:tavLst>
                                    </p:anim>
                                    <p:anim calcmode="lin" valueType="num">
                                      <p:cBhvr additive="base">
                                        <p:cTn id="34" dur="500" fill="hold"/>
                                        <p:tgtEl>
                                          <p:spTgt spid="118797"/>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nodeType="clickEffect">
                                  <p:stCondLst>
                                    <p:cond delay="0"/>
                                  </p:stCondLst>
                                  <p:childTnLst>
                                    <p:set>
                                      <p:cBhvr>
                                        <p:cTn id="38" dur="1" fill="hold">
                                          <p:stCondLst>
                                            <p:cond delay="0"/>
                                          </p:stCondLst>
                                        </p:cTn>
                                        <p:tgtEl>
                                          <p:spTgt spid="118805"/>
                                        </p:tgtEl>
                                        <p:attrNameLst>
                                          <p:attrName>style.visibility</p:attrName>
                                        </p:attrNameLst>
                                      </p:cBhvr>
                                      <p:to>
                                        <p:strVal val="visible"/>
                                      </p:to>
                                    </p:set>
                                    <p:anim calcmode="lin" valueType="num">
                                      <p:cBhvr additive="base">
                                        <p:cTn id="39" dur="500" fill="hold"/>
                                        <p:tgtEl>
                                          <p:spTgt spid="118805"/>
                                        </p:tgtEl>
                                        <p:attrNameLst>
                                          <p:attrName>ppt_x</p:attrName>
                                        </p:attrNameLst>
                                      </p:cBhvr>
                                      <p:tavLst>
                                        <p:tav tm="0">
                                          <p:val>
                                            <p:strVal val="0-#ppt_w/2"/>
                                          </p:val>
                                        </p:tav>
                                        <p:tav tm="100000">
                                          <p:val>
                                            <p:strVal val="#ppt_x"/>
                                          </p:val>
                                        </p:tav>
                                      </p:tavLst>
                                    </p:anim>
                                    <p:anim calcmode="lin" valueType="num">
                                      <p:cBhvr additive="base">
                                        <p:cTn id="40" dur="500" fill="hold"/>
                                        <p:tgtEl>
                                          <p:spTgt spid="11880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2000" fill="hold"/>
                                        <p:tgtEl>
                                          <p:spTgt spid="11880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autoUpdateAnimBg="0"/>
      <p:bldP spid="118787" grpId="0"/>
      <p:bldP spid="118796" grpId="0" autoUpdateAnimBg="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7" name="Rectangle 2"/>
          <p:cNvSpPr>
            <a:spLocks noGrp="1" noRot="1" noChangeArrowheads="1"/>
          </p:cNvSpPr>
          <p:nvPr>
            <p:ph idx="1"/>
          </p:nvPr>
        </p:nvSpPr>
        <p:spPr>
          <a:xfrm>
            <a:off x="719403" y="1060012"/>
            <a:ext cx="5198368" cy="72072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121920" tIns="60960" rIns="121920" bIns="60960" numCol="1" rtlCol="0" anchor="b" anchorCtr="0" compatLnSpc="1">
            <a:prstTxWarp prst="textNoShape">
              <a:avLst/>
            </a:prstTxWarp>
            <a:noAutofit/>
          </a:bodyPr>
          <a:lstStyle/>
          <a:p>
            <a:pPr marL="0" indent="0">
              <a:buNone/>
            </a:pPr>
            <a:r>
              <a:rPr lang="zh-CN" altLang="en-US" sz="3733" b="0" kern="1200" dirty="0">
                <a:solidFill>
                  <a:srgbClr val="0070C0"/>
                </a:solidFill>
                <a:effectLst/>
                <a:latin typeface="微软雅黑" panose="020B0503020204020204" pitchFamily="34" charset="-122"/>
                <a:ea typeface="微软雅黑" panose="020B0503020204020204" pitchFamily="34" charset="-122"/>
              </a:rPr>
              <a:t>简单选择排序性能分析</a:t>
            </a:r>
          </a:p>
        </p:txBody>
      </p:sp>
      <p:sp>
        <p:nvSpPr>
          <p:cNvPr id="33796" name="灯片编号占位符 5"/>
          <p:cNvSpPr>
            <a:spLocks noGrp="1"/>
          </p:cNvSpPr>
          <p:nvPr>
            <p:ph type="sldNum" sz="quarter" idx="12"/>
          </p:nvPr>
        </p:nvSpPr>
        <p:spPr>
          <a:xfrm rot="900000">
            <a:off x="9131201" y="-182563"/>
            <a:ext cx="3049759" cy="365125"/>
          </a:xfrm>
          <a:noFill/>
        </p:spPr>
        <p:txBody>
          <a:bodyPr/>
          <a:lstStyle>
            <a:lvl1pPr eaLnBrk="0" hangingPunct="0">
              <a:defRPr>
                <a:solidFill>
                  <a:schemeClr val="tx1"/>
                </a:solidFill>
                <a:latin typeface="Arial" charset="0"/>
                <a:ea typeface="幼圆" pitchFamily="49" charset="-122"/>
              </a:defRPr>
            </a:lvl1pPr>
            <a:lvl2pPr marL="990575" indent="-380990" eaLnBrk="0" hangingPunct="0">
              <a:defRPr>
                <a:solidFill>
                  <a:schemeClr val="tx1"/>
                </a:solidFill>
                <a:latin typeface="Arial" charset="0"/>
                <a:ea typeface="幼圆" pitchFamily="49" charset="-122"/>
              </a:defRPr>
            </a:lvl2pPr>
            <a:lvl3pPr marL="1523962" indent="-304792" eaLnBrk="0" hangingPunct="0">
              <a:defRPr>
                <a:solidFill>
                  <a:schemeClr val="tx1"/>
                </a:solidFill>
                <a:latin typeface="Arial" charset="0"/>
                <a:ea typeface="幼圆" pitchFamily="49" charset="-122"/>
              </a:defRPr>
            </a:lvl3pPr>
            <a:lvl4pPr marL="2133547" indent="-304792" eaLnBrk="0" hangingPunct="0">
              <a:defRPr>
                <a:solidFill>
                  <a:schemeClr val="tx1"/>
                </a:solidFill>
                <a:latin typeface="Arial" charset="0"/>
                <a:ea typeface="幼圆" pitchFamily="49" charset="-122"/>
              </a:defRPr>
            </a:lvl4pPr>
            <a:lvl5pPr marL="2743131" indent="-304792" eaLnBrk="0" hangingPunct="0">
              <a:defRPr>
                <a:solidFill>
                  <a:schemeClr val="tx1"/>
                </a:solidFill>
                <a:latin typeface="Arial" charset="0"/>
                <a:ea typeface="幼圆" pitchFamily="49" charset="-122"/>
              </a:defRPr>
            </a:lvl5pPr>
            <a:lvl6pPr marL="3352716" indent="-304792" eaLnBrk="0" fontAlgn="base" hangingPunct="0">
              <a:spcBef>
                <a:spcPct val="0"/>
              </a:spcBef>
              <a:spcAft>
                <a:spcPct val="0"/>
              </a:spcAft>
              <a:defRPr>
                <a:solidFill>
                  <a:schemeClr val="tx1"/>
                </a:solidFill>
                <a:latin typeface="Arial" charset="0"/>
                <a:ea typeface="幼圆" pitchFamily="49" charset="-122"/>
              </a:defRPr>
            </a:lvl6pPr>
            <a:lvl7pPr marL="3962301" indent="-304792" eaLnBrk="0" fontAlgn="base" hangingPunct="0">
              <a:spcBef>
                <a:spcPct val="0"/>
              </a:spcBef>
              <a:spcAft>
                <a:spcPct val="0"/>
              </a:spcAft>
              <a:defRPr>
                <a:solidFill>
                  <a:schemeClr val="tx1"/>
                </a:solidFill>
                <a:latin typeface="Arial" charset="0"/>
                <a:ea typeface="幼圆" pitchFamily="49" charset="-122"/>
              </a:defRPr>
            </a:lvl7pPr>
            <a:lvl8pPr marL="4571886" indent="-304792" eaLnBrk="0" fontAlgn="base" hangingPunct="0">
              <a:spcBef>
                <a:spcPct val="0"/>
              </a:spcBef>
              <a:spcAft>
                <a:spcPct val="0"/>
              </a:spcAft>
              <a:defRPr>
                <a:solidFill>
                  <a:schemeClr val="tx1"/>
                </a:solidFill>
                <a:latin typeface="Arial" charset="0"/>
                <a:ea typeface="幼圆" pitchFamily="49" charset="-122"/>
              </a:defRPr>
            </a:lvl8pPr>
            <a:lvl9pPr marL="5181470" indent="-304792" eaLnBrk="0" fontAlgn="base" hangingPunct="0">
              <a:spcBef>
                <a:spcPct val="0"/>
              </a:spcBef>
              <a:spcAft>
                <a:spcPct val="0"/>
              </a:spcAft>
              <a:defRPr>
                <a:solidFill>
                  <a:schemeClr val="tx1"/>
                </a:solidFill>
                <a:latin typeface="Arial" charset="0"/>
                <a:ea typeface="幼圆" pitchFamily="49" charset="-122"/>
              </a:defRPr>
            </a:lvl9pPr>
          </a:lstStyle>
          <a:p>
            <a:pPr eaLnBrk="1" hangingPunct="1"/>
            <a:fld id="{BE5A1954-AA1E-4D56-9A6A-861E3350551B}" type="slidenum">
              <a:rPr lang="en-US" altLang="zh-CN">
                <a:solidFill>
                  <a:srgbClr val="010000"/>
                </a:solidFill>
              </a:rPr>
              <a:pPr eaLnBrk="1" hangingPunct="1"/>
              <a:t>250</a:t>
            </a:fld>
            <a:endParaRPr lang="en-US" altLang="zh-CN" dirty="0">
              <a:solidFill>
                <a:srgbClr val="010000"/>
              </a:solidFill>
            </a:endParaRPr>
          </a:p>
        </p:txBody>
      </p:sp>
      <p:sp>
        <p:nvSpPr>
          <p:cNvPr id="33798" name="Rectangle 3"/>
          <p:cNvSpPr>
            <a:spLocks noChangeArrowheads="1"/>
          </p:cNvSpPr>
          <p:nvPr/>
        </p:nvSpPr>
        <p:spPr bwMode="auto">
          <a:xfrm>
            <a:off x="1" y="2471094"/>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010000"/>
              </a:solidFill>
            </a:endParaRPr>
          </a:p>
        </p:txBody>
      </p:sp>
      <p:sp>
        <p:nvSpPr>
          <p:cNvPr id="105476" name="Text Box 4"/>
          <p:cNvSpPr txBox="1">
            <a:spLocks noChangeArrowheads="1"/>
          </p:cNvSpPr>
          <p:nvPr/>
        </p:nvSpPr>
        <p:spPr bwMode="auto">
          <a:xfrm>
            <a:off x="-144693" y="1833890"/>
            <a:ext cx="11265957" cy="60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lnSpc>
                <a:spcPct val="125000"/>
              </a:lnSpc>
            </a:pPr>
            <a:r>
              <a:rPr kumimoji="1" lang="zh-CN" altLang="en-US" sz="2667" dirty="0">
                <a:solidFill>
                  <a:srgbClr val="010000"/>
                </a:solidFill>
                <a:latin typeface="微软雅黑" panose="020B0503020204020204" pitchFamily="34" charset="-122"/>
                <a:ea typeface="微软雅黑" panose="020B0503020204020204" pitchFamily="34" charset="-122"/>
              </a:rPr>
              <a:t>　　 对 </a:t>
            </a:r>
            <a:r>
              <a:rPr kumimoji="1" lang="en-US" altLang="zh-CN" sz="2667" dirty="0">
                <a:solidFill>
                  <a:srgbClr val="010000"/>
                </a:solidFill>
                <a:latin typeface="微软雅黑" panose="020B0503020204020204" pitchFamily="34" charset="-122"/>
                <a:ea typeface="微软雅黑" panose="020B0503020204020204" pitchFamily="34" charset="-122"/>
              </a:rPr>
              <a:t>n </a:t>
            </a:r>
            <a:r>
              <a:rPr kumimoji="1" lang="zh-CN" altLang="en-US" sz="2667" dirty="0">
                <a:solidFill>
                  <a:srgbClr val="010000"/>
                </a:solidFill>
                <a:latin typeface="微软雅黑" panose="020B0503020204020204" pitchFamily="34" charset="-122"/>
                <a:ea typeface="微软雅黑" panose="020B0503020204020204" pitchFamily="34" charset="-122"/>
              </a:rPr>
              <a:t>个记录进行简单选择排序，所需进行的 关键字间的比较次数 为：</a:t>
            </a:r>
          </a:p>
        </p:txBody>
      </p:sp>
      <p:sp>
        <p:nvSpPr>
          <p:cNvPr id="105477" name="Text Box 5"/>
          <p:cNvSpPr txBox="1">
            <a:spLocks noChangeArrowheads="1"/>
          </p:cNvSpPr>
          <p:nvPr/>
        </p:nvSpPr>
        <p:spPr bwMode="auto">
          <a:xfrm>
            <a:off x="1647342" y="4373118"/>
            <a:ext cx="7488567" cy="60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eaLnBrk="1" hangingPunct="1">
              <a:lnSpc>
                <a:spcPct val="125000"/>
              </a:lnSpc>
            </a:pPr>
            <a:r>
              <a:rPr kumimoji="1" lang="zh-CN" altLang="en-US" sz="2667" dirty="0">
                <a:solidFill>
                  <a:srgbClr val="010000"/>
                </a:solidFill>
                <a:latin typeface="微软雅黑" panose="020B0503020204020204" pitchFamily="34" charset="-122"/>
                <a:ea typeface="微软雅黑" panose="020B0503020204020204" pitchFamily="34" charset="-122"/>
              </a:rPr>
              <a:t>　移动记录的次数，最小值为 </a:t>
            </a:r>
            <a:r>
              <a:rPr kumimoji="1" lang="en-US" altLang="zh-CN" sz="2667" dirty="0">
                <a:solidFill>
                  <a:srgbClr val="010000"/>
                </a:solidFill>
                <a:latin typeface="微软雅黑" panose="020B0503020204020204" pitchFamily="34" charset="-122"/>
                <a:ea typeface="微软雅黑" panose="020B0503020204020204" pitchFamily="34" charset="-122"/>
              </a:rPr>
              <a:t>0, </a:t>
            </a:r>
            <a:r>
              <a:rPr kumimoji="1" lang="zh-CN" altLang="en-US" sz="2667" dirty="0">
                <a:solidFill>
                  <a:srgbClr val="010000"/>
                </a:solidFill>
                <a:latin typeface="微软雅黑" panose="020B0503020204020204" pitchFamily="34" charset="-122"/>
                <a:ea typeface="微软雅黑" panose="020B0503020204020204" pitchFamily="34" charset="-122"/>
              </a:rPr>
              <a:t>最大值为</a:t>
            </a:r>
            <a:r>
              <a:rPr kumimoji="1" lang="en-US" altLang="zh-CN" sz="2667" dirty="0">
                <a:solidFill>
                  <a:srgbClr val="010000"/>
                </a:solidFill>
                <a:latin typeface="微软雅黑" panose="020B0503020204020204" pitchFamily="34" charset="-122"/>
                <a:ea typeface="微软雅黑" panose="020B0503020204020204" pitchFamily="34" charset="-122"/>
              </a:rPr>
              <a:t>3(n-1) </a:t>
            </a:r>
          </a:p>
        </p:txBody>
      </p:sp>
      <p:graphicFrame>
        <p:nvGraphicFramePr>
          <p:cNvPr id="105478" name="Object 6"/>
          <p:cNvGraphicFramePr>
            <a:graphicFrameLocks noChangeAspect="1"/>
          </p:cNvGraphicFramePr>
          <p:nvPr>
            <p:extLst/>
          </p:nvPr>
        </p:nvGraphicFramePr>
        <p:xfrm>
          <a:off x="3573851" y="2773741"/>
          <a:ext cx="3828868" cy="1185863"/>
        </p:xfrm>
        <a:graphic>
          <a:graphicData uri="http://schemas.openxmlformats.org/presentationml/2006/ole">
            <mc:AlternateContent xmlns:mc="http://schemas.openxmlformats.org/markup-compatibility/2006">
              <mc:Choice xmlns:v="urn:schemas-microsoft-com:vml" Requires="v">
                <p:oleObj spid="_x0000_s61513" name="公式" r:id="rId3" imgW="1078560" imgH="348480" progId="Equation.3">
                  <p:embed/>
                </p:oleObj>
              </mc:Choice>
              <mc:Fallback>
                <p:oleObj name="公式" r:id="rId3" imgW="1078560" imgH="348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851" y="2773741"/>
                        <a:ext cx="3828868" cy="1185863"/>
                      </a:xfrm>
                      <a:prstGeom prst="rect">
                        <a:avLst/>
                      </a:prstGeom>
                      <a:noFill/>
                      <a:ln>
                        <a:noFill/>
                      </a:ln>
                      <a:effectLst/>
                      <a:extLst/>
                    </p:spPr>
                  </p:pic>
                </p:oleObj>
              </mc:Fallback>
            </mc:AlternateContent>
          </a:graphicData>
        </a:graphic>
      </p:graphicFrame>
      <p:sp>
        <p:nvSpPr>
          <p:cNvPr id="8" name="Rectangle 5"/>
          <p:cNvSpPr>
            <a:spLocks noChangeArrowheads="1"/>
          </p:cNvSpPr>
          <p:nvPr/>
        </p:nvSpPr>
        <p:spPr bwMode="auto">
          <a:xfrm>
            <a:off x="2351584" y="5253204"/>
            <a:ext cx="6077579" cy="1003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spcBef>
                <a:spcPct val="20000"/>
              </a:spcBef>
              <a:buClr>
                <a:srgbClr val="000000"/>
              </a:buClr>
              <a:buSzPct val="90000"/>
            </a:pPr>
            <a:r>
              <a:rPr lang="en-US" altLang="zh-CN" sz="2667" dirty="0">
                <a:solidFill>
                  <a:srgbClr val="010000"/>
                </a:solidFill>
                <a:latin typeface="微软雅黑" panose="020B0503020204020204" pitchFamily="34" charset="-122"/>
                <a:ea typeface="微软雅黑" panose="020B0503020204020204" pitchFamily="34" charset="-122"/>
              </a:rPr>
              <a:t>T(n)=O(n^2)</a:t>
            </a:r>
          </a:p>
          <a:p>
            <a:pPr algn="ctr">
              <a:spcBef>
                <a:spcPct val="20000"/>
              </a:spcBef>
              <a:buClr>
                <a:srgbClr val="000000"/>
              </a:buClr>
              <a:buSzPct val="90000"/>
            </a:pPr>
            <a:r>
              <a:rPr lang="zh-CN" altLang="en-US" sz="2667" dirty="0">
                <a:solidFill>
                  <a:srgbClr val="010000"/>
                </a:solidFill>
                <a:latin typeface="微软雅黑" panose="020B0503020204020204" pitchFamily="34" charset="-122"/>
                <a:ea typeface="微软雅黑" panose="020B0503020204020204" pitchFamily="34" charset="-122"/>
              </a:rPr>
              <a:t>空间复杂度：</a:t>
            </a:r>
            <a:r>
              <a:rPr lang="en-US" altLang="zh-CN" sz="2667" dirty="0">
                <a:solidFill>
                  <a:srgbClr val="010000"/>
                </a:solidFill>
                <a:latin typeface="微软雅黑" panose="020B0503020204020204" pitchFamily="34" charset="-122"/>
                <a:ea typeface="微软雅黑" panose="020B0503020204020204" pitchFamily="34" charset="-122"/>
              </a:rPr>
              <a:t>S(n)=O(1)</a:t>
            </a:r>
          </a:p>
        </p:txBody>
      </p:sp>
    </p:spTree>
    <p:extLst>
      <p:ext uri="{BB962C8B-B14F-4D97-AF65-F5344CB8AC3E}">
        <p14:creationId xmlns:p14="http://schemas.microsoft.com/office/powerpoint/2010/main" val="2385169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wipe(left)">
                                      <p:cBhvr>
                                        <p:cTn id="7" dur="500"/>
                                        <p:tgtEl>
                                          <p:spTgt spid="10547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5478"/>
                                        </p:tgtEl>
                                        <p:attrNameLst>
                                          <p:attrName>style.visibility</p:attrName>
                                        </p:attrNameLst>
                                      </p:cBhvr>
                                      <p:to>
                                        <p:strVal val="visible"/>
                                      </p:to>
                                    </p:set>
                                    <p:animEffect transition="in" filter="wipe(left)">
                                      <p:cBhvr>
                                        <p:cTn id="11" dur="500"/>
                                        <p:tgtEl>
                                          <p:spTgt spid="1054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5477"/>
                                        </p:tgtEl>
                                        <p:attrNameLst>
                                          <p:attrName>style.visibility</p:attrName>
                                        </p:attrNameLst>
                                      </p:cBhvr>
                                      <p:to>
                                        <p:strVal val="visible"/>
                                      </p:to>
                                    </p:set>
                                    <p:animEffect transition="in" filter="wipe(left)">
                                      <p:cBhvr>
                                        <p:cTn id="16" dur="500"/>
                                        <p:tgtEl>
                                          <p:spTgt spid="10547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p:cTn id="21"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24" dur="5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 calcmode="lin" valueType="num">
                                      <p:cBhvr>
                                        <p:cTn id="29"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30" dur="500" fill="hold"/>
                                        <p:tgtEl>
                                          <p:spTgt spid="8">
                                            <p:txEl>
                                              <p:pRg st="1" end="1"/>
                                            </p:txEl>
                                          </p:spTgt>
                                        </p:tgtEl>
                                        <p:attrNameLst>
                                          <p:attrName>ppt_h</p:attrName>
                                        </p:attrNameLst>
                                      </p:cBhvr>
                                      <p:tavLst>
                                        <p:tav tm="0">
                                          <p:val>
                                            <p:fltVal val="0"/>
                                          </p:val>
                                        </p:tav>
                                        <p:tav tm="100000">
                                          <p:val>
                                            <p:strVal val="#ppt_h"/>
                                          </p:val>
                                        </p:tav>
                                      </p:tavLst>
                                    </p:anim>
                                    <p:anim calcmode="lin" valueType="num">
                                      <p:cBhvr>
                                        <p:cTn id="31" dur="500" fill="hold"/>
                                        <p:tgtEl>
                                          <p:spTgt spid="8">
                                            <p:txEl>
                                              <p:pRg st="1" end="1"/>
                                            </p:txEl>
                                          </p:spTgt>
                                        </p:tgtEl>
                                        <p:attrNameLst>
                                          <p:attrName>style.rotation</p:attrName>
                                        </p:attrNameLst>
                                      </p:cBhvr>
                                      <p:tavLst>
                                        <p:tav tm="0">
                                          <p:val>
                                            <p:fltVal val="90"/>
                                          </p:val>
                                        </p:tav>
                                        <p:tav tm="100000">
                                          <p:val>
                                            <p:fltVal val="0"/>
                                          </p:val>
                                        </p:tav>
                                      </p:tavLst>
                                    </p:anim>
                                    <p:animEffect transition="in" filter="fade">
                                      <p:cBhvr>
                                        <p:cTn id="3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utoUpdateAnimBg="0"/>
      <p:bldP spid="105477" grpId="0" autoUpdateAnimBg="0"/>
      <p:bldP spid="8" grpId="0" build="p"/>
    </p:bldLst>
  </p:timing>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238618" y="931955"/>
            <a:ext cx="2764565" cy="723867"/>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121920" tIns="60960" rIns="121920" bIns="60960" numCol="1" rtlCol="0" anchor="b" anchorCtr="0" compatLnSpc="1">
            <a:prstTxWarp prst="textNoShape">
              <a:avLst/>
            </a:prstTxWarp>
            <a:noAutofit/>
          </a:bodyPr>
          <a:lstStyle/>
          <a:p>
            <a:pPr>
              <a:spcBef>
                <a:spcPct val="60000"/>
              </a:spcBef>
              <a:buClr>
                <a:schemeClr val="tx1"/>
              </a:buClr>
            </a:pPr>
            <a:r>
              <a:rPr lang="zh-CN" altLang="en-US" sz="3733" b="0" kern="1200" dirty="0">
                <a:solidFill>
                  <a:srgbClr val="0070C0"/>
                </a:solidFill>
                <a:effectLst/>
                <a:latin typeface="微软雅黑" panose="020B0503020204020204" pitchFamily="34" charset="-122"/>
                <a:ea typeface="微软雅黑" panose="020B0503020204020204" pitchFamily="34" charset="-122"/>
                <a:cs typeface="+mn-cs"/>
              </a:rPr>
              <a:t>稳定性分析</a:t>
            </a:r>
          </a:p>
        </p:txBody>
      </p:sp>
      <p:sp>
        <p:nvSpPr>
          <p:cNvPr id="3" name="内容占位符 2"/>
          <p:cNvSpPr>
            <a:spLocks noGrp="1"/>
          </p:cNvSpPr>
          <p:nvPr>
            <p:ph idx="1"/>
          </p:nvPr>
        </p:nvSpPr>
        <p:spPr>
          <a:xfrm>
            <a:off x="1219200" y="1783560"/>
            <a:ext cx="4588768" cy="4141717"/>
          </a:xfrm>
        </p:spPr>
        <p:txBody>
          <a:bodyPr>
            <a:noAutofit/>
          </a:bodyPr>
          <a:lstStyle/>
          <a:p>
            <a:r>
              <a:rPr lang="zh-CN" altLang="en-US" sz="3200" b="0" dirty="0">
                <a:latin typeface="微软雅黑" panose="020B0503020204020204" pitchFamily="34" charset="-122"/>
                <a:ea typeface="微软雅黑" panose="020B0503020204020204" pitchFamily="34" charset="-122"/>
              </a:rPr>
              <a:t>初始数据：</a:t>
            </a:r>
            <a:r>
              <a:rPr lang="en-US" altLang="zh-CN" sz="3200" b="0" dirty="0">
                <a:latin typeface="微软雅黑" panose="020B0503020204020204" pitchFamily="34" charset="-122"/>
                <a:ea typeface="微软雅黑" panose="020B0503020204020204" pitchFamily="34" charset="-122"/>
              </a:rPr>
              <a:t>3,</a:t>
            </a:r>
            <a:r>
              <a:rPr lang="en-US" altLang="zh-CN" sz="3200" b="0" u="sng" dirty="0">
                <a:solidFill>
                  <a:srgbClr val="FF0000"/>
                </a:solidFill>
                <a:latin typeface="微软雅黑" panose="020B0503020204020204" pitchFamily="34" charset="-122"/>
                <a:ea typeface="微软雅黑" panose="020B0503020204020204" pitchFamily="34" charset="-122"/>
              </a:rPr>
              <a:t>3</a:t>
            </a:r>
            <a:r>
              <a:rPr lang="en-US" altLang="zh-CN" sz="3200" b="0" dirty="0">
                <a:latin typeface="微软雅黑" panose="020B0503020204020204" pitchFamily="34" charset="-122"/>
                <a:ea typeface="微软雅黑" panose="020B0503020204020204" pitchFamily="34" charset="-122"/>
              </a:rPr>
              <a:t>,1,4</a:t>
            </a:r>
          </a:p>
          <a:p>
            <a:r>
              <a:rPr lang="zh-CN" altLang="en-US" sz="3200" b="0" dirty="0">
                <a:latin typeface="微软雅黑" panose="020B0503020204020204" pitchFamily="34" charset="-122"/>
                <a:ea typeface="微软雅黑" panose="020B0503020204020204" pitchFamily="34" charset="-122"/>
              </a:rPr>
              <a:t>第一趟排序</a:t>
            </a:r>
            <a:r>
              <a:rPr lang="en-US" altLang="zh-CN" sz="3200" b="0" dirty="0">
                <a:latin typeface="微软雅黑" panose="020B0503020204020204" pitchFamily="34" charset="-122"/>
                <a:ea typeface="微软雅黑" panose="020B0503020204020204" pitchFamily="34" charset="-122"/>
              </a:rPr>
              <a:t>: 1,</a:t>
            </a:r>
            <a:r>
              <a:rPr lang="en-US" altLang="zh-CN" sz="3200" b="0" u="sng" dirty="0">
                <a:solidFill>
                  <a:srgbClr val="FF0000"/>
                </a:solidFill>
                <a:latin typeface="微软雅黑" panose="020B0503020204020204" pitchFamily="34" charset="-122"/>
                <a:ea typeface="微软雅黑" panose="020B0503020204020204" pitchFamily="34" charset="-122"/>
              </a:rPr>
              <a:t>3</a:t>
            </a:r>
            <a:r>
              <a:rPr lang="en-US" altLang="zh-CN" sz="3200" b="0" dirty="0">
                <a:latin typeface="微软雅黑" panose="020B0503020204020204" pitchFamily="34" charset="-122"/>
                <a:ea typeface="微软雅黑" panose="020B0503020204020204" pitchFamily="34" charset="-122"/>
              </a:rPr>
              <a:t>,3,4</a:t>
            </a:r>
          </a:p>
          <a:p>
            <a:endParaRPr lang="en-US" altLang="zh-CN" sz="3200" b="0" dirty="0">
              <a:latin typeface="微软雅黑" panose="020B0503020204020204" pitchFamily="34" charset="-122"/>
              <a:ea typeface="微软雅黑" panose="020B0503020204020204" pitchFamily="34" charset="-122"/>
            </a:endParaRPr>
          </a:p>
          <a:p>
            <a:r>
              <a:rPr lang="en-US" altLang="zh-CN" sz="3200" b="0" dirty="0">
                <a:latin typeface="微软雅黑" panose="020B0503020204020204" pitchFamily="34" charset="-122"/>
                <a:ea typeface="微软雅黑" panose="020B0503020204020204" pitchFamily="34" charset="-122"/>
              </a:rPr>
              <a:t>1,3,</a:t>
            </a:r>
            <a:r>
              <a:rPr lang="en-US" altLang="zh-CN" sz="3200" b="0" dirty="0">
                <a:solidFill>
                  <a:srgbClr val="FF0000"/>
                </a:solidFill>
                <a:latin typeface="微软雅黑" panose="020B0503020204020204" pitchFamily="34" charset="-122"/>
                <a:ea typeface="微软雅黑" panose="020B0503020204020204" pitchFamily="34" charset="-122"/>
              </a:rPr>
              <a:t>3</a:t>
            </a:r>
            <a:r>
              <a:rPr lang="en-US" altLang="zh-CN" sz="3200" b="0" dirty="0">
                <a:latin typeface="微软雅黑" panose="020B0503020204020204" pitchFamily="34" charset="-122"/>
                <a:ea typeface="微软雅黑" panose="020B0503020204020204" pitchFamily="34" charset="-122"/>
              </a:rPr>
              <a:t>,4</a:t>
            </a:r>
          </a:p>
          <a:p>
            <a:r>
              <a:rPr lang="en-US" altLang="zh-CN" sz="3200" b="0" dirty="0">
                <a:latin typeface="微软雅黑" panose="020B0503020204020204" pitchFamily="34" charset="-122"/>
                <a:ea typeface="微软雅黑" panose="020B0503020204020204" pitchFamily="34" charset="-122"/>
              </a:rPr>
              <a:t>1,</a:t>
            </a:r>
            <a:r>
              <a:rPr lang="en-US" altLang="zh-CN" sz="3200" b="0" dirty="0">
                <a:solidFill>
                  <a:srgbClr val="FF0000"/>
                </a:solidFill>
                <a:latin typeface="微软雅黑" panose="020B0503020204020204" pitchFamily="34" charset="-122"/>
                <a:ea typeface="微软雅黑" panose="020B0503020204020204" pitchFamily="34" charset="-122"/>
              </a:rPr>
              <a:t>3</a:t>
            </a:r>
            <a:r>
              <a:rPr lang="en-US" altLang="zh-CN" sz="3200" b="0" dirty="0">
                <a:solidFill>
                  <a:srgbClr val="FFFF00"/>
                </a:solidFill>
                <a:latin typeface="微软雅黑" panose="020B0503020204020204" pitchFamily="34" charset="-122"/>
                <a:ea typeface="微软雅黑" panose="020B0503020204020204" pitchFamily="34" charset="-122"/>
              </a:rPr>
              <a:t>,</a:t>
            </a:r>
            <a:r>
              <a:rPr lang="en-US" altLang="zh-CN" sz="3200" b="0" dirty="0">
                <a:latin typeface="微软雅黑" panose="020B0503020204020204" pitchFamily="34" charset="-122"/>
                <a:ea typeface="微软雅黑" panose="020B0503020204020204" pitchFamily="34" charset="-122"/>
              </a:rPr>
              <a:t>3,4</a:t>
            </a:r>
            <a:endParaRPr lang="zh-CN" altLang="en-US" sz="3200" b="0" dirty="0">
              <a:latin typeface="微软雅黑" panose="020B0503020204020204" pitchFamily="34" charset="-122"/>
              <a:ea typeface="微软雅黑" panose="020B0503020204020204" pitchFamily="34" charset="-122"/>
            </a:endParaRPr>
          </a:p>
        </p:txBody>
      </p:sp>
      <p:sp>
        <p:nvSpPr>
          <p:cNvPr id="4" name="TextBox 3"/>
          <p:cNvSpPr txBox="1"/>
          <p:nvPr/>
        </p:nvSpPr>
        <p:spPr>
          <a:xfrm>
            <a:off x="5831191" y="3433495"/>
            <a:ext cx="3744416" cy="697627"/>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3733" dirty="0">
                <a:solidFill>
                  <a:srgbClr val="0070C0"/>
                </a:solidFill>
              </a:rPr>
              <a:t>不稳定！</a:t>
            </a:r>
          </a:p>
        </p:txBody>
      </p:sp>
    </p:spTree>
    <p:extLst>
      <p:ext uri="{BB962C8B-B14F-4D97-AF65-F5344CB8AC3E}">
        <p14:creationId xmlns:p14="http://schemas.microsoft.com/office/powerpoint/2010/main" val="2174452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 0 C 0.069 0 0.125 0.056 0.125 0.125 C 0.125 0.194 0.069 0.25 0 0.25 C -0.069 0.25 -0.125 0.194 -0.125 0.125 C -0.125 0.056 -0.069 0 0 0 Z" pathEditMode="relative" ptsTypes="">
                                      <p:cBhvr>
                                        <p:cTn id="6" dur="750" fill="hold"/>
                                        <p:tgtEl>
                                          <p:spTgt spid="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32"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circle(out)">
                                      <p:cBhvr>
                                        <p:cTn id="35" dur="1000"/>
                                        <p:tgtEl>
                                          <p:spTgt spid="4"/>
                                        </p:tgtEl>
                                      </p:cBhvr>
                                    </p:animEffect>
                                  </p:childTnLst>
                                  <p:subTnLst>
                                    <p:audio>
                                      <p:cMediaNode>
                                        <p:cTn display="0" masterRel="sameClick">
                                          <p:stCondLst>
                                            <p:cond evt="begin" delay="0">
                                              <p:tn val="33"/>
                                            </p:cond>
                                          </p:stCondLst>
                                          <p:endCondLst>
                                            <p:cond evt="onStopAudio" delay="0">
                                              <p:tgtEl>
                                                <p:sldTgt/>
                                              </p:tgtEl>
                                            </p:cond>
                                          </p:endCondLst>
                                        </p:cTn>
                                        <p:tgtEl>
                                          <p:sndTgt r:embed="rId2" name="chimes.wav"/>
                                        </p:tgtEl>
                                      </p:cMediaNode>
                                    </p:audio>
                                  </p:subTnLst>
                                </p:cTn>
                              </p:par>
                            </p:childTnLst>
                          </p:cTn>
                        </p:par>
                        <p:par>
                          <p:cTn id="36" fill="hold">
                            <p:stCondLst>
                              <p:cond delay="1000"/>
                            </p:stCondLst>
                            <p:childTnLst>
                              <p:par>
                                <p:cTn id="37" presetID="32" presetClass="emph" presetSubtype="0" fill="hold" grpId="1" nodeType="afterEffect">
                                  <p:stCondLst>
                                    <p:cond delay="0"/>
                                  </p:stCondLst>
                                  <p:childTnLst>
                                    <p:animRot by="120000">
                                      <p:cBhvr>
                                        <p:cTn id="38" dur="50" fill="hold">
                                          <p:stCondLst>
                                            <p:cond delay="0"/>
                                          </p:stCondLst>
                                        </p:cTn>
                                        <p:tgtEl>
                                          <p:spTgt spid="4"/>
                                        </p:tgtEl>
                                        <p:attrNameLst>
                                          <p:attrName>r</p:attrName>
                                        </p:attrNameLst>
                                      </p:cBhvr>
                                    </p:animRot>
                                    <p:animRot by="-240000">
                                      <p:cBhvr>
                                        <p:cTn id="39" dur="100" fill="hold">
                                          <p:stCondLst>
                                            <p:cond delay="100"/>
                                          </p:stCondLst>
                                        </p:cTn>
                                        <p:tgtEl>
                                          <p:spTgt spid="4"/>
                                        </p:tgtEl>
                                        <p:attrNameLst>
                                          <p:attrName>r</p:attrName>
                                        </p:attrNameLst>
                                      </p:cBhvr>
                                    </p:animRot>
                                    <p:animRot by="240000">
                                      <p:cBhvr>
                                        <p:cTn id="40" dur="100" fill="hold">
                                          <p:stCondLst>
                                            <p:cond delay="200"/>
                                          </p:stCondLst>
                                        </p:cTn>
                                        <p:tgtEl>
                                          <p:spTgt spid="4"/>
                                        </p:tgtEl>
                                        <p:attrNameLst>
                                          <p:attrName>r</p:attrName>
                                        </p:attrNameLst>
                                      </p:cBhvr>
                                    </p:animRot>
                                    <p:animRot by="-240000">
                                      <p:cBhvr>
                                        <p:cTn id="41" dur="100" fill="hold">
                                          <p:stCondLst>
                                            <p:cond delay="300"/>
                                          </p:stCondLst>
                                        </p:cTn>
                                        <p:tgtEl>
                                          <p:spTgt spid="4"/>
                                        </p:tgtEl>
                                        <p:attrNameLst>
                                          <p:attrName>r</p:attrName>
                                        </p:attrNameLst>
                                      </p:cBhvr>
                                    </p:animRot>
                                    <p:animRot by="120000">
                                      <p:cBhvr>
                                        <p:cTn id="42" dur="100" fill="hold">
                                          <p:stCondLst>
                                            <p:cond delay="4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4" grpId="1"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02089" y="2662538"/>
            <a:ext cx="2736304" cy="70601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en-US" altLang="zh-CN" sz="3600" dirty="0">
                <a:solidFill>
                  <a:prstClr val="black"/>
                </a:solidFill>
                <a:latin typeface="微软雅黑" panose="020B0503020204020204" pitchFamily="34" charset="-122"/>
                <a:ea typeface="微软雅黑" panose="020B0503020204020204" pitchFamily="34" charset="-122"/>
              </a:rPr>
              <a:t>5.</a:t>
            </a:r>
            <a:r>
              <a:rPr lang="zh-CN" altLang="en-US" sz="3600" dirty="0">
                <a:solidFill>
                  <a:prstClr val="black"/>
                </a:solidFill>
                <a:latin typeface="微软雅黑" panose="020B0503020204020204" pitchFamily="34" charset="-122"/>
                <a:ea typeface="微软雅黑" panose="020B0503020204020204" pitchFamily="34" charset="-122"/>
              </a:rPr>
              <a:t>交换排序</a:t>
            </a:r>
          </a:p>
        </p:txBody>
      </p:sp>
    </p:spTree>
    <p:extLst>
      <p:ext uri="{BB962C8B-B14F-4D97-AF65-F5344CB8AC3E}">
        <p14:creationId xmlns:p14="http://schemas.microsoft.com/office/powerpoint/2010/main" val="181436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1"/>
          <p:cNvSpPr>
            <a:spLocks noGrp="1"/>
          </p:cNvSpPr>
          <p:nvPr>
            <p:ph type="dt" sz="half" idx="10"/>
          </p:nvPr>
        </p:nvSpPr>
        <p:spPr>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lang="en-US" altLang="zh-CN">
                <a:solidFill>
                  <a:prstClr val="white"/>
                </a:solidFill>
              </a:rPr>
              <a:t>Shuju.jiegou@163.com</a:t>
            </a:r>
          </a:p>
        </p:txBody>
      </p:sp>
      <p:sp>
        <p:nvSpPr>
          <p:cNvPr id="58371" name="页脚占位符 2"/>
          <p:cNvSpPr>
            <a:spLocks noGrp="1"/>
          </p:cNvSpPr>
          <p:nvPr>
            <p:ph type="ftr" sz="quarter" idx="11"/>
          </p:nvPr>
        </p:nvSpPr>
        <p:spPr>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lang="zh-CN" altLang="en-US">
                <a:solidFill>
                  <a:prstClr val="white"/>
                </a:solidFill>
              </a:rPr>
              <a:t>电子科技计算机学院</a:t>
            </a:r>
          </a:p>
        </p:txBody>
      </p:sp>
      <p:sp>
        <p:nvSpPr>
          <p:cNvPr id="58372" name="灯片编号占位符 3"/>
          <p:cNvSpPr>
            <a:spLocks noGrp="1"/>
          </p:cNvSpPr>
          <p:nvPr>
            <p:ph type="sldNum" sz="quarter" idx="12"/>
          </p:nvPr>
        </p:nvSpPr>
        <p:spPr>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fld id="{157A9917-4C89-4136-9F5D-7143386251BC}" type="slidenum">
              <a:rPr lang="en-US" altLang="zh-CN" smtClean="0">
                <a:solidFill>
                  <a:prstClr val="white"/>
                </a:solidFill>
              </a:rPr>
              <a:pPr defTabSz="914400" eaLnBrk="1" hangingPunct="1">
                <a:defRPr/>
              </a:pPr>
              <a:t>253</a:t>
            </a:fld>
            <a:endParaRPr lang="en-US" altLang="zh-CN">
              <a:solidFill>
                <a:prstClr val="white"/>
              </a:solidFill>
            </a:endParaRPr>
          </a:p>
        </p:txBody>
      </p:sp>
      <p:sp>
        <p:nvSpPr>
          <p:cNvPr id="141314" name="Text Box 2"/>
          <p:cNvSpPr txBox="1">
            <a:spLocks noChangeArrowheads="1"/>
          </p:cNvSpPr>
          <p:nvPr/>
        </p:nvSpPr>
        <p:spPr bwMode="auto">
          <a:xfrm>
            <a:off x="1415480" y="1760362"/>
            <a:ext cx="9546852" cy="2308324"/>
          </a:xfrm>
          <a:prstGeom prst="rect">
            <a:avLst/>
          </a:prstGeom>
          <a:noFill/>
          <a:ln>
            <a:noFill/>
          </a:ln>
          <a:extLst/>
        </p:spPr>
        <p:style>
          <a:lnRef idx="1">
            <a:schemeClr val="dk1"/>
          </a:lnRef>
          <a:fillRef idx="3">
            <a:schemeClr val="dk1"/>
          </a:fillRef>
          <a:effectRef idx="2">
            <a:schemeClr val="dk1"/>
          </a:effectRef>
          <a:fontRef idx="minor">
            <a:schemeClr val="lt1"/>
          </a:fontRef>
        </p:style>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lnSpc>
                <a:spcPct val="150000"/>
              </a:lnSpc>
              <a:defRPr/>
            </a:pPr>
            <a:r>
              <a:rPr kumimoji="1" lang="zh-CN" altLang="en-US" sz="3200" dirty="0">
                <a:solidFill>
                  <a:prstClr val="black"/>
                </a:solidFill>
                <a:latin typeface="微软雅黑" panose="020B0503020204020204" pitchFamily="34" charset="-122"/>
                <a:ea typeface="微软雅黑" panose="020B0503020204020204" pitchFamily="34" charset="-122"/>
              </a:rPr>
              <a:t>通过</a:t>
            </a:r>
            <a:r>
              <a:rPr kumimoji="1" lang="zh-CN" altLang="en-US" sz="3200" dirty="0">
                <a:solidFill>
                  <a:srgbClr val="0070C0"/>
                </a:solidFill>
                <a:latin typeface="微软雅黑" panose="020B0503020204020204" pitchFamily="34" charset="-122"/>
                <a:ea typeface="微软雅黑" panose="020B0503020204020204" pitchFamily="34" charset="-122"/>
              </a:rPr>
              <a:t>“交换”</a:t>
            </a:r>
            <a:r>
              <a:rPr kumimoji="1" lang="zh-CN" altLang="en-US" sz="3200" dirty="0">
                <a:solidFill>
                  <a:prstClr val="black"/>
                </a:solidFill>
                <a:latin typeface="微软雅黑" panose="020B0503020204020204" pitchFamily="34" charset="-122"/>
                <a:ea typeface="微软雅黑" panose="020B0503020204020204" pitchFamily="34" charset="-122"/>
              </a:rPr>
              <a:t>无序序列中的记录从而得到其中关键字最小或最大的记录，并将它加入到有序子序列中，以此方法增加记录的有序子序列的长度。</a:t>
            </a:r>
          </a:p>
        </p:txBody>
      </p:sp>
      <p:sp>
        <p:nvSpPr>
          <p:cNvPr id="141315" name="Text Box 3">
            <a:hlinkClick r:id="" action="ppaction://noaction" highlightClick="1"/>
          </p:cNvPr>
          <p:cNvSpPr txBox="1">
            <a:spLocks noChangeArrowheads="1"/>
          </p:cNvSpPr>
          <p:nvPr/>
        </p:nvSpPr>
        <p:spPr bwMode="auto">
          <a:xfrm>
            <a:off x="4079776" y="4310282"/>
            <a:ext cx="2664296"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buFontTx/>
              <a:buChar char="•"/>
              <a:defRPr/>
            </a:pPr>
            <a:r>
              <a:rPr kumimoji="1" lang="en-US" altLang="zh-CN" sz="3600" dirty="0">
                <a:solidFill>
                  <a:prstClr val="black"/>
                </a:solidFill>
                <a:latin typeface="微软雅黑" panose="020B0503020204020204" pitchFamily="34" charset="-122"/>
                <a:ea typeface="微软雅黑" panose="020B0503020204020204" pitchFamily="34" charset="-122"/>
              </a:rPr>
              <a:t>  </a:t>
            </a:r>
            <a:r>
              <a:rPr kumimoji="1" lang="zh-CN" altLang="en-US" sz="3600" dirty="0">
                <a:solidFill>
                  <a:prstClr val="black"/>
                </a:solidFill>
                <a:latin typeface="微软雅黑" panose="020B0503020204020204" pitchFamily="34" charset="-122"/>
                <a:ea typeface="微软雅黑" panose="020B0503020204020204" pitchFamily="34" charset="-122"/>
              </a:rPr>
              <a:t>冒泡排序   </a:t>
            </a:r>
          </a:p>
        </p:txBody>
      </p:sp>
      <p:sp>
        <p:nvSpPr>
          <p:cNvPr id="141316" name="Text Box 4">
            <a:hlinkClick r:id="" action="ppaction://noaction"/>
          </p:cNvPr>
          <p:cNvSpPr txBox="1">
            <a:spLocks noChangeArrowheads="1"/>
          </p:cNvSpPr>
          <p:nvPr/>
        </p:nvSpPr>
        <p:spPr bwMode="auto">
          <a:xfrm>
            <a:off x="4079776" y="5106219"/>
            <a:ext cx="52800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buFontTx/>
              <a:buChar char="•"/>
              <a:defRPr/>
            </a:pPr>
            <a:r>
              <a:rPr kumimoji="1" lang="en-US" altLang="zh-CN" sz="3600" dirty="0">
                <a:solidFill>
                  <a:prstClr val="black"/>
                </a:solidFill>
                <a:latin typeface="微软雅黑" panose="020B0503020204020204" pitchFamily="34" charset="-122"/>
                <a:ea typeface="微软雅黑" panose="020B0503020204020204" pitchFamily="34" charset="-122"/>
              </a:rPr>
              <a:t>  </a:t>
            </a:r>
            <a:r>
              <a:rPr kumimoji="1" lang="zh-CN" altLang="en-US" sz="3600" dirty="0">
                <a:solidFill>
                  <a:prstClr val="black"/>
                </a:solidFill>
                <a:latin typeface="微软雅黑" panose="020B0503020204020204" pitchFamily="34" charset="-122"/>
                <a:ea typeface="微软雅黑" panose="020B0503020204020204" pitchFamily="34" charset="-122"/>
              </a:rPr>
              <a:t>快速排序   </a:t>
            </a:r>
          </a:p>
        </p:txBody>
      </p:sp>
      <p:sp>
        <p:nvSpPr>
          <p:cNvPr id="2" name="矩形 1"/>
          <p:cNvSpPr/>
          <p:nvPr/>
        </p:nvSpPr>
        <p:spPr>
          <a:xfrm>
            <a:off x="1415480" y="1129766"/>
            <a:ext cx="2031326"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zh-CN" altLang="en-US" sz="3600" dirty="0">
                <a:solidFill>
                  <a:srgbClr val="5B9BD5">
                    <a:lumMod val="75000"/>
                  </a:srgbClr>
                </a:solidFill>
                <a:latin typeface="微软雅黑" panose="020B0503020204020204" pitchFamily="34" charset="-122"/>
                <a:ea typeface="微软雅黑" panose="020B0503020204020204" pitchFamily="34" charset="-122"/>
              </a:rPr>
              <a:t>交换排序</a:t>
            </a:r>
          </a:p>
        </p:txBody>
      </p:sp>
    </p:spTree>
    <p:extLst>
      <p:ext uri="{BB962C8B-B14F-4D97-AF65-F5344CB8AC3E}">
        <p14:creationId xmlns:p14="http://schemas.microsoft.com/office/powerpoint/2010/main" val="1877587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1314"/>
                                        </p:tgtEl>
                                        <p:attrNameLst>
                                          <p:attrName>style.visibility</p:attrName>
                                        </p:attrNameLst>
                                      </p:cBhvr>
                                      <p:to>
                                        <p:strVal val="visible"/>
                                      </p:to>
                                    </p:set>
                                    <p:animEffect transition="in" filter="fade">
                                      <p:cBhvr>
                                        <p:cTn id="14" dur="500"/>
                                        <p:tgtEl>
                                          <p:spTgt spid="141314"/>
                                        </p:tgtEl>
                                      </p:cBhvr>
                                    </p:animEffect>
                                    <p:anim calcmode="lin" valueType="num">
                                      <p:cBhvr>
                                        <p:cTn id="15" dur="500" fill="hold"/>
                                        <p:tgtEl>
                                          <p:spTgt spid="141314"/>
                                        </p:tgtEl>
                                        <p:attrNameLst>
                                          <p:attrName>ppt_x</p:attrName>
                                        </p:attrNameLst>
                                      </p:cBhvr>
                                      <p:tavLst>
                                        <p:tav tm="0">
                                          <p:val>
                                            <p:strVal val="#ppt_x"/>
                                          </p:val>
                                        </p:tav>
                                        <p:tav tm="100000">
                                          <p:val>
                                            <p:strVal val="#ppt_x"/>
                                          </p:val>
                                        </p:tav>
                                      </p:tavLst>
                                    </p:anim>
                                    <p:anim calcmode="lin" valueType="num">
                                      <p:cBhvr>
                                        <p:cTn id="16" dur="500" fill="hold"/>
                                        <p:tgtEl>
                                          <p:spTgt spid="1413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288" fill="hold" grpId="0" nodeType="clickEffect">
                                  <p:stCondLst>
                                    <p:cond delay="0"/>
                                  </p:stCondLst>
                                  <p:childTnLst>
                                    <p:set>
                                      <p:cBhvr>
                                        <p:cTn id="20" dur="1" fill="hold">
                                          <p:stCondLst>
                                            <p:cond delay="0"/>
                                          </p:stCondLst>
                                        </p:cTn>
                                        <p:tgtEl>
                                          <p:spTgt spid="141315"/>
                                        </p:tgtEl>
                                        <p:attrNameLst>
                                          <p:attrName>style.visibility</p:attrName>
                                        </p:attrNameLst>
                                      </p:cBhvr>
                                      <p:to>
                                        <p:strVal val="visible"/>
                                      </p:to>
                                    </p:set>
                                    <p:anim calcmode="lin" valueType="num">
                                      <p:cBhvr>
                                        <p:cTn id="21" dur="500" fill="hold"/>
                                        <p:tgtEl>
                                          <p:spTgt spid="141315"/>
                                        </p:tgtEl>
                                        <p:attrNameLst>
                                          <p:attrName>ppt_w</p:attrName>
                                        </p:attrNameLst>
                                      </p:cBhvr>
                                      <p:tavLst>
                                        <p:tav tm="0">
                                          <p:val>
                                            <p:strVal val="4/3*#ppt_w"/>
                                          </p:val>
                                        </p:tav>
                                        <p:tav tm="100000">
                                          <p:val>
                                            <p:strVal val="#ppt_w"/>
                                          </p:val>
                                        </p:tav>
                                      </p:tavLst>
                                    </p:anim>
                                    <p:anim calcmode="lin" valueType="num">
                                      <p:cBhvr>
                                        <p:cTn id="22" dur="500" fill="hold"/>
                                        <p:tgtEl>
                                          <p:spTgt spid="141315"/>
                                        </p:tgtEl>
                                        <p:attrNameLst>
                                          <p:attrName>ppt_h</p:attrName>
                                        </p:attrNameLst>
                                      </p:cBhvr>
                                      <p:tavLst>
                                        <p:tav tm="0">
                                          <p:val>
                                            <p:strVal val="4/3*#ppt_h"/>
                                          </p:val>
                                        </p:tav>
                                        <p:tav tm="100000">
                                          <p:val>
                                            <p:strVal val="#ppt_h"/>
                                          </p:val>
                                        </p:tav>
                                      </p:tavLst>
                                    </p:anim>
                                  </p:childTnLst>
                                </p:cTn>
                              </p:par>
                            </p:childTnLst>
                          </p:cTn>
                        </p:par>
                        <p:par>
                          <p:cTn id="23" fill="hold" nodeType="afterGroup">
                            <p:stCondLst>
                              <p:cond delay="500"/>
                            </p:stCondLst>
                            <p:childTnLst>
                              <p:par>
                                <p:cTn id="24" presetID="23" presetClass="entr" presetSubtype="288" fill="hold" grpId="0" nodeType="afterEffect">
                                  <p:stCondLst>
                                    <p:cond delay="0"/>
                                  </p:stCondLst>
                                  <p:childTnLst>
                                    <p:set>
                                      <p:cBhvr>
                                        <p:cTn id="25" dur="1" fill="hold">
                                          <p:stCondLst>
                                            <p:cond delay="0"/>
                                          </p:stCondLst>
                                        </p:cTn>
                                        <p:tgtEl>
                                          <p:spTgt spid="141316"/>
                                        </p:tgtEl>
                                        <p:attrNameLst>
                                          <p:attrName>style.visibility</p:attrName>
                                        </p:attrNameLst>
                                      </p:cBhvr>
                                      <p:to>
                                        <p:strVal val="visible"/>
                                      </p:to>
                                    </p:set>
                                    <p:anim calcmode="lin" valueType="num">
                                      <p:cBhvr>
                                        <p:cTn id="26" dur="500" fill="hold"/>
                                        <p:tgtEl>
                                          <p:spTgt spid="141316"/>
                                        </p:tgtEl>
                                        <p:attrNameLst>
                                          <p:attrName>ppt_w</p:attrName>
                                        </p:attrNameLst>
                                      </p:cBhvr>
                                      <p:tavLst>
                                        <p:tav tm="0">
                                          <p:val>
                                            <p:strVal val="4/3*#ppt_w"/>
                                          </p:val>
                                        </p:tav>
                                        <p:tav tm="100000">
                                          <p:val>
                                            <p:strVal val="#ppt_w"/>
                                          </p:val>
                                        </p:tav>
                                      </p:tavLst>
                                    </p:anim>
                                    <p:anim calcmode="lin" valueType="num">
                                      <p:cBhvr>
                                        <p:cTn id="27" dur="500" fill="hold"/>
                                        <p:tgtEl>
                                          <p:spTgt spid="14131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p:bldP spid="141315" grpId="0" autoUpdateAnimBg="0"/>
      <p:bldP spid="141316" grpId="0" autoUpdateAnimBg="0"/>
      <p:bldP spid="2" grpId="0"/>
    </p:bldLst>
  </p:timing>
</p:sld>
</file>

<file path=ppt/slides/slide25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2338" name="Rectangle 2"/>
          <p:cNvSpPr>
            <a:spLocks noGrp="1" noRot="1" noChangeArrowheads="1"/>
          </p:cNvSpPr>
          <p:nvPr>
            <p:ph idx="1"/>
          </p:nvPr>
        </p:nvSpPr>
        <p:spPr>
          <a:xfrm>
            <a:off x="1631504" y="1700808"/>
            <a:ext cx="8856984" cy="4896544"/>
          </a:xfrm>
        </p:spPr>
        <p:txBody>
          <a:bodyPr>
            <a:normAutofit/>
          </a:bodyPr>
          <a:lstStyle/>
          <a:p>
            <a:pPr marL="365760" lvl="1" indent="0">
              <a:buNone/>
            </a:pPr>
            <a:r>
              <a:rPr lang="zh-CN" altLang="en-US" sz="2800" dirty="0">
                <a:solidFill>
                  <a:schemeClr val="bg1"/>
                </a:solidFill>
                <a:latin typeface="微软雅黑" panose="020B0503020204020204" pitchFamily="34" charset="-122"/>
                <a:ea typeface="微软雅黑" panose="020B0503020204020204" pitchFamily="34" charset="-122"/>
              </a:rPr>
              <a:t>冒泡排序</a:t>
            </a:r>
          </a:p>
          <a:p>
            <a:pPr marL="777240" lvl="2" indent="0">
              <a:buNone/>
            </a:pPr>
            <a:r>
              <a:rPr lang="zh-CN" altLang="en-US" sz="2800" dirty="0">
                <a:solidFill>
                  <a:schemeClr val="bg1"/>
                </a:solidFill>
                <a:latin typeface="微软雅黑" panose="020B0503020204020204" pitchFamily="34" charset="-122"/>
                <a:ea typeface="微软雅黑" panose="020B0503020204020204" pitchFamily="34" charset="-122"/>
              </a:rPr>
              <a:t>排序过程</a:t>
            </a:r>
          </a:p>
          <a:p>
            <a:pPr marL="1554480" lvl="3" indent="-457200">
              <a:buFont typeface="+mj-lt"/>
              <a:buAutoNum type="arabicPeriod"/>
            </a:pPr>
            <a:r>
              <a:rPr lang="zh-CN" altLang="en-US" sz="2400" dirty="0">
                <a:solidFill>
                  <a:schemeClr val="bg1"/>
                </a:solidFill>
                <a:latin typeface="微软雅黑" panose="020B0503020204020204" pitchFamily="34" charset="-122"/>
                <a:ea typeface="微软雅黑" panose="020B0503020204020204" pitchFamily="34" charset="-122"/>
              </a:rPr>
              <a:t>将第一个记录的关键字与第二个记录的关键字进行比较，若为逆序</a:t>
            </a:r>
            <a:r>
              <a:rPr lang="en-US" altLang="zh-CN" sz="2400" dirty="0">
                <a:solidFill>
                  <a:schemeClr val="bg1"/>
                </a:solidFill>
                <a:latin typeface="微软雅黑" panose="020B0503020204020204" pitchFamily="34" charset="-122"/>
                <a:ea typeface="微软雅黑" panose="020B0503020204020204" pitchFamily="34" charset="-122"/>
              </a:rPr>
              <a:t>r[1].key&gt;r[2].key</a:t>
            </a:r>
            <a:r>
              <a:rPr lang="zh-CN" altLang="en-US" sz="2400" dirty="0">
                <a:solidFill>
                  <a:schemeClr val="bg1"/>
                </a:solidFill>
                <a:latin typeface="微软雅黑" panose="020B0503020204020204" pitchFamily="34" charset="-122"/>
                <a:ea typeface="微软雅黑" panose="020B0503020204020204" pitchFamily="34" charset="-122"/>
              </a:rPr>
              <a:t>，</a:t>
            </a:r>
            <a:r>
              <a:rPr lang="zh-CN" altLang="zh-CN" sz="2400" dirty="0">
                <a:solidFill>
                  <a:schemeClr val="bg1"/>
                </a:solidFill>
                <a:latin typeface="微软雅黑" panose="020B0503020204020204" pitchFamily="34" charset="-122"/>
                <a:ea typeface="微软雅黑" panose="020B0503020204020204" pitchFamily="34" charset="-122"/>
              </a:rPr>
              <a:t>则交换；然后比较第二个记录与第三个记录；依次类推，直至第</a:t>
            </a:r>
            <a:r>
              <a:rPr lang="en-US" altLang="zh-CN" sz="2400" dirty="0">
                <a:solidFill>
                  <a:schemeClr val="bg1"/>
                </a:solidFill>
                <a:latin typeface="微软雅黑" panose="020B0503020204020204" pitchFamily="34" charset="-122"/>
                <a:ea typeface="微软雅黑" panose="020B0503020204020204" pitchFamily="34" charset="-122"/>
              </a:rPr>
              <a:t>n-1</a:t>
            </a:r>
            <a:r>
              <a:rPr lang="zh-CN" altLang="zh-CN" sz="2400" dirty="0">
                <a:solidFill>
                  <a:schemeClr val="bg1"/>
                </a:solidFill>
                <a:latin typeface="微软雅黑" panose="020B0503020204020204" pitchFamily="34" charset="-122"/>
                <a:ea typeface="微软雅黑" panose="020B0503020204020204" pitchFamily="34" charset="-122"/>
              </a:rPr>
              <a:t>个记录和第</a:t>
            </a:r>
            <a:r>
              <a:rPr lang="en-US" altLang="zh-CN" sz="2400" dirty="0">
                <a:solidFill>
                  <a:schemeClr val="bg1"/>
                </a:solidFill>
                <a:latin typeface="微软雅黑" panose="020B0503020204020204" pitchFamily="34" charset="-122"/>
                <a:ea typeface="微软雅黑" panose="020B0503020204020204" pitchFamily="34" charset="-122"/>
              </a:rPr>
              <a:t>n</a:t>
            </a:r>
            <a:r>
              <a:rPr lang="zh-CN" altLang="zh-CN" sz="2400" dirty="0">
                <a:solidFill>
                  <a:schemeClr val="bg1"/>
                </a:solidFill>
                <a:latin typeface="微软雅黑" panose="020B0503020204020204" pitchFamily="34" charset="-122"/>
                <a:ea typeface="微软雅黑" panose="020B0503020204020204" pitchFamily="34" charset="-122"/>
              </a:rPr>
              <a:t>个记录比较为止——第一趟冒泡排序，结果关键字最大的记录被安置在最后一个记录上</a:t>
            </a:r>
          </a:p>
          <a:p>
            <a:pPr marL="1554480" lvl="3" indent="-457200">
              <a:buFont typeface="+mj-lt"/>
              <a:buAutoNum type="arabicPeriod"/>
            </a:pPr>
            <a:r>
              <a:rPr lang="zh-CN" altLang="zh-CN" sz="2400" dirty="0">
                <a:solidFill>
                  <a:schemeClr val="bg1"/>
                </a:solidFill>
                <a:latin typeface="微软雅黑" panose="020B0503020204020204" pitchFamily="34" charset="-122"/>
                <a:ea typeface="微软雅黑" panose="020B0503020204020204" pitchFamily="34" charset="-122"/>
              </a:rPr>
              <a:t>对前</a:t>
            </a:r>
            <a:r>
              <a:rPr lang="en-US" altLang="zh-CN" sz="2400" dirty="0">
                <a:solidFill>
                  <a:schemeClr val="bg1"/>
                </a:solidFill>
                <a:latin typeface="微软雅黑" panose="020B0503020204020204" pitchFamily="34" charset="-122"/>
                <a:ea typeface="微软雅黑" panose="020B0503020204020204" pitchFamily="34" charset="-122"/>
              </a:rPr>
              <a:t>n-1</a:t>
            </a:r>
            <a:r>
              <a:rPr lang="zh-CN" altLang="zh-CN" sz="2400" dirty="0">
                <a:solidFill>
                  <a:schemeClr val="bg1"/>
                </a:solidFill>
                <a:latin typeface="微软雅黑" panose="020B0503020204020204" pitchFamily="34" charset="-122"/>
                <a:ea typeface="微软雅黑" panose="020B0503020204020204" pitchFamily="34" charset="-122"/>
              </a:rPr>
              <a:t>个记录进行第二趟冒泡排序，结果使关键字次大的记录被安置在第</a:t>
            </a:r>
            <a:r>
              <a:rPr lang="en-US" altLang="zh-CN" sz="2400" dirty="0">
                <a:solidFill>
                  <a:schemeClr val="bg1"/>
                </a:solidFill>
                <a:latin typeface="微软雅黑" panose="020B0503020204020204" pitchFamily="34" charset="-122"/>
                <a:ea typeface="微软雅黑" panose="020B0503020204020204" pitchFamily="34" charset="-122"/>
              </a:rPr>
              <a:t>n-1</a:t>
            </a:r>
            <a:r>
              <a:rPr lang="zh-CN" altLang="zh-CN" sz="2400" dirty="0">
                <a:solidFill>
                  <a:schemeClr val="bg1"/>
                </a:solidFill>
                <a:latin typeface="微软雅黑" panose="020B0503020204020204" pitchFamily="34" charset="-122"/>
                <a:ea typeface="微软雅黑" panose="020B0503020204020204" pitchFamily="34" charset="-122"/>
              </a:rPr>
              <a:t>个记录位置</a:t>
            </a:r>
          </a:p>
          <a:p>
            <a:pPr marL="1554480" lvl="3" indent="-457200">
              <a:buFont typeface="+mj-lt"/>
              <a:buAutoNum type="arabicPeriod"/>
            </a:pPr>
            <a:r>
              <a:rPr lang="zh-CN" altLang="zh-CN" sz="2400" dirty="0">
                <a:solidFill>
                  <a:schemeClr val="bg1"/>
                </a:solidFill>
                <a:latin typeface="微软雅黑" panose="020B0503020204020204" pitchFamily="34" charset="-122"/>
                <a:ea typeface="微软雅黑" panose="020B0503020204020204" pitchFamily="34" charset="-122"/>
              </a:rPr>
              <a:t>重复上述过程，直到“在一趟排序过程中没有进行过交换记录的操作”为止</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9396" name="灯片编号占位符 5"/>
          <p:cNvSpPr>
            <a:spLocks noGrp="1"/>
          </p:cNvSpPr>
          <p:nvPr>
            <p:ph type="sldNum" sz="quarter" idx="12"/>
          </p:nvPr>
        </p:nvSpPr>
        <p:spPr>
          <a:xfrm rot="900000">
            <a:off x="8512838" y="-182562"/>
            <a:ext cx="2287319" cy="365125"/>
          </a:xfrm>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fld id="{0E6DD358-AAE1-4E5B-850A-3347AD80BA7A}" type="slidenum">
              <a:rPr lang="en-US" altLang="zh-CN" smtClean="0">
                <a:solidFill>
                  <a:prstClr val="white"/>
                </a:solidFill>
              </a:rPr>
              <a:pPr defTabSz="914400" eaLnBrk="1" hangingPunct="1">
                <a:defRPr/>
              </a:pPr>
              <a:t>254</a:t>
            </a:fld>
            <a:endParaRPr lang="en-US" altLang="zh-CN">
              <a:solidFill>
                <a:prstClr val="white"/>
              </a:solidFill>
            </a:endParaRPr>
          </a:p>
        </p:txBody>
      </p:sp>
      <p:sp>
        <p:nvSpPr>
          <p:cNvPr id="4" name="矩形 3"/>
          <p:cNvSpPr/>
          <p:nvPr/>
        </p:nvSpPr>
        <p:spPr>
          <a:xfrm>
            <a:off x="1631833" y="836712"/>
            <a:ext cx="2736304" cy="70601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zh-CN" altLang="en-US" sz="3600" dirty="0">
                <a:solidFill>
                  <a:srgbClr val="5B9BD5">
                    <a:lumMod val="75000"/>
                  </a:srgbClr>
                </a:solidFill>
                <a:latin typeface="微软雅黑" panose="020B0503020204020204" pitchFamily="34" charset="-122"/>
                <a:ea typeface="微软雅黑" panose="020B0503020204020204" pitchFamily="34" charset="-122"/>
              </a:rPr>
              <a:t>交换排序</a:t>
            </a:r>
          </a:p>
        </p:txBody>
      </p:sp>
    </p:spTree>
    <p:extLst>
      <p:ext uri="{BB962C8B-B14F-4D97-AF65-F5344CB8AC3E}">
        <p14:creationId xmlns:p14="http://schemas.microsoft.com/office/powerpoint/2010/main" val="4057344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42338">
                                            <p:txEl>
                                              <p:pRg st="0" end="0"/>
                                            </p:txEl>
                                          </p:spTgt>
                                        </p:tgtEl>
                                        <p:attrNameLst>
                                          <p:attrName>style.visibility</p:attrName>
                                        </p:attrNameLst>
                                      </p:cBhvr>
                                      <p:to>
                                        <p:strVal val="visible"/>
                                      </p:to>
                                    </p:set>
                                    <p:animEffect transition="in" filter="fade">
                                      <p:cBhvr>
                                        <p:cTn id="14" dur="750"/>
                                        <p:tgtEl>
                                          <p:spTgt spid="142338">
                                            <p:txEl>
                                              <p:pRg st="0" end="0"/>
                                            </p:txEl>
                                          </p:spTgt>
                                        </p:tgtEl>
                                      </p:cBhvr>
                                    </p:animEffect>
                                    <p:anim calcmode="lin" valueType="num">
                                      <p:cBhvr>
                                        <p:cTn id="15" dur="750" fill="hold"/>
                                        <p:tgtEl>
                                          <p:spTgt spid="142338">
                                            <p:txEl>
                                              <p:pRg st="0" end="0"/>
                                            </p:txEl>
                                          </p:spTgt>
                                        </p:tgtEl>
                                        <p:attrNameLst>
                                          <p:attrName>ppt_x</p:attrName>
                                        </p:attrNameLst>
                                      </p:cBhvr>
                                      <p:tavLst>
                                        <p:tav tm="0">
                                          <p:val>
                                            <p:strVal val="#ppt_x"/>
                                          </p:val>
                                        </p:tav>
                                        <p:tav tm="100000">
                                          <p:val>
                                            <p:strVal val="#ppt_x"/>
                                          </p:val>
                                        </p:tav>
                                      </p:tavLst>
                                    </p:anim>
                                    <p:anim calcmode="lin" valueType="num">
                                      <p:cBhvr>
                                        <p:cTn id="16" dur="750" fill="hold"/>
                                        <p:tgtEl>
                                          <p:spTgt spid="142338">
                                            <p:txEl>
                                              <p:pRg st="0" end="0"/>
                                            </p:tx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WHOOSH.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42338">
                                            <p:txEl>
                                              <p:pRg st="1" end="1"/>
                                            </p:txEl>
                                          </p:spTgt>
                                        </p:tgtEl>
                                        <p:attrNameLst>
                                          <p:attrName>style.visibility</p:attrName>
                                        </p:attrNameLst>
                                      </p:cBhvr>
                                      <p:to>
                                        <p:strVal val="visible"/>
                                      </p:to>
                                    </p:set>
                                    <p:anim calcmode="lin" valueType="num">
                                      <p:cBhvr additive="base">
                                        <p:cTn id="21" dur="500" fill="hold"/>
                                        <p:tgtEl>
                                          <p:spTgt spid="142338">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2338">
                                            <p:txEl>
                                              <p:pRg st="1" end="1"/>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2" name="WHOOSH.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42338">
                                            <p:txEl>
                                              <p:pRg st="2" end="2"/>
                                            </p:txEl>
                                          </p:spTgt>
                                        </p:tgtEl>
                                        <p:attrNameLst>
                                          <p:attrName>style.visibility</p:attrName>
                                        </p:attrNameLst>
                                      </p:cBhvr>
                                      <p:to>
                                        <p:strVal val="visible"/>
                                      </p:to>
                                    </p:set>
                                    <p:anim calcmode="lin" valueType="num">
                                      <p:cBhvr additive="base">
                                        <p:cTn id="27" dur="500" fill="hold"/>
                                        <p:tgtEl>
                                          <p:spTgt spid="142338">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42338">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2" name="WHOOSH.WAV"/>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2338">
                                            <p:txEl>
                                              <p:pRg st="3" end="3"/>
                                            </p:txEl>
                                          </p:spTgt>
                                        </p:tgtEl>
                                        <p:attrNameLst>
                                          <p:attrName>style.visibility</p:attrName>
                                        </p:attrNameLst>
                                      </p:cBhvr>
                                      <p:to>
                                        <p:strVal val="visible"/>
                                      </p:to>
                                    </p:set>
                                    <p:anim calcmode="lin" valueType="num">
                                      <p:cBhvr additive="base">
                                        <p:cTn id="33" dur="500" fill="hold"/>
                                        <p:tgtEl>
                                          <p:spTgt spid="142338">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42338">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2" name="WHOOSH.WAV"/>
                                        </p:tgtEl>
                                      </p:cMediaNode>
                                    </p:audio>
                                  </p:sub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42338">
                                            <p:txEl>
                                              <p:pRg st="4" end="4"/>
                                            </p:txEl>
                                          </p:spTgt>
                                        </p:tgtEl>
                                        <p:attrNameLst>
                                          <p:attrName>style.visibility</p:attrName>
                                        </p:attrNameLst>
                                      </p:cBhvr>
                                      <p:to>
                                        <p:strVal val="visible"/>
                                      </p:to>
                                    </p:set>
                                    <p:anim calcmode="lin" valueType="num">
                                      <p:cBhvr additive="base">
                                        <p:cTn id="39" dur="500" fill="hold"/>
                                        <p:tgtEl>
                                          <p:spTgt spid="142338">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42338">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build="p" bldLvl="5" autoUpdateAnimBg="0"/>
      <p:bldP spid="4" grpId="0"/>
    </p:bldLst>
  </p:timing>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20" name="灯片编号占位符 5"/>
          <p:cNvSpPr>
            <a:spLocks noGrp="1"/>
          </p:cNvSpPr>
          <p:nvPr>
            <p:ph type="sldNum" sz="quarter" idx="12"/>
          </p:nvPr>
        </p:nvSpPr>
        <p:spPr>
          <a:xfrm rot="900000">
            <a:off x="8372401" y="-182564"/>
            <a:ext cx="2287319" cy="365125"/>
          </a:xfrm>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fld id="{3A2EBDFB-E5A8-4E1D-8F52-317038E1518C}" type="slidenum">
              <a:rPr lang="en-US" altLang="zh-CN" smtClean="0">
                <a:solidFill>
                  <a:prstClr val="white"/>
                </a:solidFill>
              </a:rPr>
              <a:pPr defTabSz="914400" eaLnBrk="1" hangingPunct="1">
                <a:defRPr/>
              </a:pPr>
              <a:t>255</a:t>
            </a:fld>
            <a:endParaRPr lang="en-US" altLang="zh-CN" dirty="0">
              <a:solidFill>
                <a:prstClr val="white"/>
              </a:solidFill>
            </a:endParaRPr>
          </a:p>
        </p:txBody>
      </p:sp>
      <p:sp>
        <p:nvSpPr>
          <p:cNvPr id="143362" name="Text Box 2"/>
          <p:cNvSpPr txBox="1">
            <a:spLocks noChangeArrowheads="1"/>
          </p:cNvSpPr>
          <p:nvPr/>
        </p:nvSpPr>
        <p:spPr bwMode="auto">
          <a:xfrm>
            <a:off x="2109788" y="1871664"/>
            <a:ext cx="7586612"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lnSpc>
                <a:spcPct val="120000"/>
              </a:lnSpc>
              <a:defRPr/>
            </a:pPr>
            <a:r>
              <a:rPr kumimoji="1" lang="zh-CN" altLang="en-US" sz="2800" dirty="0">
                <a:solidFill>
                  <a:prstClr val="black"/>
                </a:solidFill>
                <a:latin typeface="微软雅黑" panose="020B0503020204020204" pitchFamily="34" charset="-122"/>
                <a:ea typeface="微软雅黑" panose="020B0503020204020204" pitchFamily="34" charset="-122"/>
              </a:rPr>
              <a:t>假设在排序过程中，记录序列</a:t>
            </a:r>
            <a:r>
              <a:rPr kumimoji="1" lang="en-US" altLang="zh-CN" sz="2800" dirty="0">
                <a:solidFill>
                  <a:prstClr val="black"/>
                </a:solidFill>
                <a:latin typeface="微软雅黑" panose="020B0503020204020204" pitchFamily="34" charset="-122"/>
                <a:ea typeface="微软雅黑" panose="020B0503020204020204" pitchFamily="34" charset="-122"/>
              </a:rPr>
              <a:t>R[1..n]</a:t>
            </a:r>
            <a:r>
              <a:rPr kumimoji="1" lang="zh-CN" altLang="en-US" sz="2800" dirty="0">
                <a:solidFill>
                  <a:prstClr val="black"/>
                </a:solidFill>
                <a:latin typeface="微软雅黑" panose="020B0503020204020204" pitchFamily="34" charset="-122"/>
                <a:ea typeface="微软雅黑" panose="020B0503020204020204" pitchFamily="34" charset="-122"/>
              </a:rPr>
              <a:t>的状态为：</a:t>
            </a:r>
          </a:p>
        </p:txBody>
      </p:sp>
      <p:sp>
        <p:nvSpPr>
          <p:cNvPr id="143363" name="Text Box 3"/>
          <p:cNvSpPr txBox="1">
            <a:spLocks noChangeArrowheads="1"/>
          </p:cNvSpPr>
          <p:nvPr/>
        </p:nvSpPr>
        <p:spPr bwMode="auto">
          <a:xfrm>
            <a:off x="7315202" y="3538796"/>
            <a:ext cx="2381198" cy="51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lnSpc>
                <a:spcPct val="115000"/>
              </a:lnSpc>
              <a:defRPr/>
            </a:pPr>
            <a:r>
              <a:rPr kumimoji="1" lang="zh-CN" altLang="en-US" dirty="0">
                <a:solidFill>
                  <a:prstClr val="black"/>
                </a:solidFill>
                <a:latin typeface="微软雅黑" panose="020B0503020204020204" pitchFamily="34" charset="-122"/>
                <a:ea typeface="微软雅黑" panose="020B0503020204020204" pitchFamily="34" charset="-122"/>
              </a:rPr>
              <a:t>第 </a:t>
            </a:r>
            <a:r>
              <a:rPr kumimoji="1" lang="en-US" altLang="zh-CN" dirty="0">
                <a:solidFill>
                  <a:prstClr val="black"/>
                </a:solidFill>
                <a:latin typeface="微软雅黑" panose="020B0503020204020204" pitchFamily="34" charset="-122"/>
                <a:ea typeface="微软雅黑" panose="020B0503020204020204" pitchFamily="34" charset="-122"/>
              </a:rPr>
              <a:t>i </a:t>
            </a:r>
            <a:r>
              <a:rPr kumimoji="1" lang="zh-CN" altLang="en-US" dirty="0">
                <a:solidFill>
                  <a:prstClr val="black"/>
                </a:solidFill>
                <a:latin typeface="微软雅黑" panose="020B0503020204020204" pitchFamily="34" charset="-122"/>
                <a:ea typeface="微软雅黑" panose="020B0503020204020204" pitchFamily="34" charset="-122"/>
              </a:rPr>
              <a:t>趟起泡排序</a:t>
            </a:r>
          </a:p>
        </p:txBody>
      </p:sp>
      <p:sp>
        <p:nvSpPr>
          <p:cNvPr id="143364" name="Rectangle 4"/>
          <p:cNvSpPr>
            <a:spLocks noChangeArrowheads="1"/>
          </p:cNvSpPr>
          <p:nvPr/>
        </p:nvSpPr>
        <p:spPr bwMode="auto">
          <a:xfrm>
            <a:off x="2286000" y="2825751"/>
            <a:ext cx="4191000" cy="307975"/>
          </a:xfrm>
          <a:prstGeom prst="rect">
            <a:avLst/>
          </a:prstGeom>
          <a:solidFill>
            <a:schemeClr val="accent1">
              <a:lumMod val="75000"/>
            </a:schemeClr>
          </a:solidFill>
          <a:ln w="9525">
            <a:solidFill>
              <a:schemeClr val="accent1">
                <a:lumMod val="60000"/>
                <a:lumOff val="40000"/>
              </a:schemeClr>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defTabSz="914400">
              <a:defRPr/>
            </a:pPr>
            <a:r>
              <a:rPr kumimoji="1" lang="zh-CN" altLang="en-US" sz="2000" dirty="0">
                <a:solidFill>
                  <a:srgbClr val="002060"/>
                </a:solidFill>
                <a:latin typeface="微软雅黑" panose="020B0503020204020204" pitchFamily="34" charset="-122"/>
                <a:ea typeface="微软雅黑" panose="020B0503020204020204" pitchFamily="34" charset="-122"/>
              </a:rPr>
              <a:t>无序序列</a:t>
            </a:r>
            <a:r>
              <a:rPr kumimoji="1" lang="en-US" altLang="zh-CN" sz="2000" dirty="0">
                <a:solidFill>
                  <a:srgbClr val="002060"/>
                </a:solidFill>
                <a:latin typeface="微软雅黑" panose="020B0503020204020204" pitchFamily="34" charset="-122"/>
                <a:ea typeface="微软雅黑" panose="020B0503020204020204" pitchFamily="34" charset="-122"/>
              </a:rPr>
              <a:t>R[1..n-i+1]</a:t>
            </a:r>
          </a:p>
        </p:txBody>
      </p:sp>
      <p:sp>
        <p:nvSpPr>
          <p:cNvPr id="143365" name="Rectangle 5"/>
          <p:cNvSpPr>
            <a:spLocks noChangeArrowheads="1"/>
          </p:cNvSpPr>
          <p:nvPr/>
        </p:nvSpPr>
        <p:spPr bwMode="auto">
          <a:xfrm>
            <a:off x="6477000" y="2825751"/>
            <a:ext cx="3505200" cy="307975"/>
          </a:xfrm>
          <a:prstGeom prst="rect">
            <a:avLst/>
          </a:prstGeom>
          <a:solidFill>
            <a:schemeClr val="hlink"/>
          </a:solidFill>
          <a:ln w="9525">
            <a:solidFill>
              <a:srgbClr val="FFC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defTabSz="914400">
              <a:defRPr/>
            </a:pPr>
            <a:endParaRPr kumimoji="1" lang="en-US" altLang="zh-CN" sz="2000" dirty="0">
              <a:solidFill>
                <a:prstClr val="black"/>
              </a:solidFill>
              <a:latin typeface="微软雅黑" panose="020B0503020204020204" pitchFamily="34" charset="-122"/>
              <a:ea typeface="微软雅黑" panose="020B0503020204020204" pitchFamily="34" charset="-122"/>
            </a:endParaRPr>
          </a:p>
          <a:p>
            <a:pPr algn="ctr" defTabSz="914400">
              <a:defRPr/>
            </a:pPr>
            <a:r>
              <a:rPr kumimoji="1" lang="zh-CN" altLang="en-US" sz="2000" dirty="0">
                <a:solidFill>
                  <a:prstClr val="black"/>
                </a:solidFill>
                <a:latin typeface="微软雅黑" panose="020B0503020204020204" pitchFamily="34" charset="-122"/>
                <a:ea typeface="微软雅黑" panose="020B0503020204020204" pitchFamily="34" charset="-122"/>
              </a:rPr>
              <a:t>有序序列 </a:t>
            </a:r>
            <a:r>
              <a:rPr kumimoji="1" lang="en-US" altLang="zh-CN" sz="2000" dirty="0">
                <a:solidFill>
                  <a:prstClr val="black"/>
                </a:solidFill>
                <a:latin typeface="微软雅黑" panose="020B0503020204020204" pitchFamily="34" charset="-122"/>
                <a:ea typeface="微软雅黑" panose="020B0503020204020204" pitchFamily="34" charset="-122"/>
              </a:rPr>
              <a:t>R[n-i+2..n]</a:t>
            </a:r>
          </a:p>
          <a:p>
            <a:pPr algn="ctr" defTabSz="914400">
              <a:defRPr/>
            </a:pPr>
            <a:endParaRPr kumimoji="1"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143366" name="Line 6"/>
          <p:cNvSpPr>
            <a:spLocks noChangeShapeType="1"/>
          </p:cNvSpPr>
          <p:nvPr/>
        </p:nvSpPr>
        <p:spPr bwMode="auto">
          <a:xfrm flipH="1">
            <a:off x="6324600" y="2405064"/>
            <a:ext cx="1588" cy="422275"/>
          </a:xfrm>
          <a:prstGeom prst="line">
            <a:avLst/>
          </a:prstGeom>
          <a:noFill/>
          <a:ln w="1905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prstClr val="white"/>
              </a:solidFill>
            </a:endParaRPr>
          </a:p>
        </p:txBody>
      </p:sp>
      <p:sp>
        <p:nvSpPr>
          <p:cNvPr id="143367" name="Text Box 7"/>
          <p:cNvSpPr txBox="1">
            <a:spLocks noChangeArrowheads="1"/>
          </p:cNvSpPr>
          <p:nvPr/>
        </p:nvSpPr>
        <p:spPr bwMode="auto">
          <a:xfrm>
            <a:off x="6400800" y="2379663"/>
            <a:ext cx="846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dirty="0">
                <a:solidFill>
                  <a:prstClr val="black"/>
                </a:solidFill>
                <a:latin typeface="Times New Roman" pitchFamily="18" charset="0"/>
                <a:ea typeface="楷体_GB2312" pitchFamily="49" charset="-122"/>
              </a:rPr>
              <a:t>n-i+1</a:t>
            </a:r>
          </a:p>
        </p:txBody>
      </p:sp>
      <p:sp>
        <p:nvSpPr>
          <p:cNvPr id="143368" name="Rectangle 8"/>
          <p:cNvSpPr>
            <a:spLocks noChangeArrowheads="1"/>
          </p:cNvSpPr>
          <p:nvPr/>
        </p:nvSpPr>
        <p:spPr bwMode="auto">
          <a:xfrm>
            <a:off x="2286000" y="4708525"/>
            <a:ext cx="3810000" cy="400050"/>
          </a:xfrm>
          <a:prstGeom prst="rect">
            <a:avLst/>
          </a:prstGeom>
          <a:solidFill>
            <a:schemeClr val="accent1">
              <a:lumMod val="75000"/>
            </a:schemeClr>
          </a:solidFill>
          <a:ln w="9525">
            <a:solidFill>
              <a:schemeClr val="accent1">
                <a:lumMod val="60000"/>
                <a:lumOff val="40000"/>
              </a:schemeClr>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defTabSz="914400">
              <a:defRPr/>
            </a:pPr>
            <a:r>
              <a:rPr kumimoji="1" lang="zh-CN" altLang="en-US" sz="2000" dirty="0">
                <a:solidFill>
                  <a:srgbClr val="002060"/>
                </a:solidFill>
                <a:latin typeface="微软雅黑" panose="020B0503020204020204" pitchFamily="34" charset="-122"/>
                <a:ea typeface="微软雅黑" panose="020B0503020204020204" pitchFamily="34" charset="-122"/>
              </a:rPr>
              <a:t>无序序列</a:t>
            </a:r>
            <a:r>
              <a:rPr kumimoji="1" lang="en-US" altLang="zh-CN" sz="2000" dirty="0">
                <a:solidFill>
                  <a:srgbClr val="002060"/>
                </a:solidFill>
                <a:latin typeface="微软雅黑" panose="020B0503020204020204" pitchFamily="34" charset="-122"/>
                <a:ea typeface="微软雅黑" panose="020B0503020204020204" pitchFamily="34" charset="-122"/>
              </a:rPr>
              <a:t>R[1..n-i]</a:t>
            </a:r>
          </a:p>
        </p:txBody>
      </p:sp>
      <p:sp>
        <p:nvSpPr>
          <p:cNvPr id="143369" name="Rectangle 9"/>
          <p:cNvSpPr>
            <a:spLocks noChangeArrowheads="1"/>
          </p:cNvSpPr>
          <p:nvPr/>
        </p:nvSpPr>
        <p:spPr bwMode="auto">
          <a:xfrm>
            <a:off x="6096000" y="4708525"/>
            <a:ext cx="3886200" cy="400050"/>
          </a:xfrm>
          <a:prstGeom prst="rect">
            <a:avLst/>
          </a:prstGeom>
          <a:solidFill>
            <a:schemeClr val="hlink"/>
          </a:solidFill>
          <a:ln w="9525">
            <a:solidFill>
              <a:srgbClr val="FFC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defTabSz="914400">
              <a:defRPr/>
            </a:pPr>
            <a:endParaRPr kumimoji="1" lang="en-US" altLang="zh-CN" sz="2000" dirty="0">
              <a:solidFill>
                <a:prstClr val="black"/>
              </a:solidFill>
              <a:latin typeface="微软雅黑" panose="020B0503020204020204" pitchFamily="34" charset="-122"/>
              <a:ea typeface="微软雅黑" panose="020B0503020204020204" pitchFamily="34" charset="-122"/>
            </a:endParaRPr>
          </a:p>
          <a:p>
            <a:pPr algn="ctr" defTabSz="914400">
              <a:defRPr/>
            </a:pPr>
            <a:r>
              <a:rPr kumimoji="1" lang="zh-CN" altLang="en-US" sz="2000" dirty="0">
                <a:solidFill>
                  <a:prstClr val="black"/>
                </a:solidFill>
                <a:latin typeface="微软雅黑" panose="020B0503020204020204" pitchFamily="34" charset="-122"/>
                <a:ea typeface="微软雅黑" panose="020B0503020204020204" pitchFamily="34" charset="-122"/>
              </a:rPr>
              <a:t>有序序列 </a:t>
            </a:r>
            <a:r>
              <a:rPr kumimoji="1" lang="en-US" altLang="zh-CN" sz="2000" dirty="0">
                <a:solidFill>
                  <a:prstClr val="black"/>
                </a:solidFill>
                <a:latin typeface="微软雅黑" panose="020B0503020204020204" pitchFamily="34" charset="-122"/>
                <a:ea typeface="微软雅黑" panose="020B0503020204020204" pitchFamily="34" charset="-122"/>
              </a:rPr>
              <a:t>R[n-i+1..n]</a:t>
            </a:r>
          </a:p>
          <a:p>
            <a:pPr algn="ctr" defTabSz="914400">
              <a:defRPr/>
            </a:pPr>
            <a:endParaRPr kumimoji="1"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143370" name="AutoShape 10"/>
          <p:cNvSpPr>
            <a:spLocks noChangeArrowheads="1"/>
          </p:cNvSpPr>
          <p:nvPr/>
        </p:nvSpPr>
        <p:spPr bwMode="auto">
          <a:xfrm>
            <a:off x="6629401" y="3268663"/>
            <a:ext cx="619125" cy="1223962"/>
          </a:xfrm>
          <a:prstGeom prst="downArrow">
            <a:avLst>
              <a:gd name="adj1" fmla="val 50000"/>
              <a:gd name="adj2" fmla="val 49423"/>
            </a:avLst>
          </a:prstGeom>
          <a:solidFill>
            <a:srgbClr val="00CC99"/>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p:spPr>
        <p:txBody>
          <a:bodyPr vert="eaVert" wrap="none" anchor="ctr"/>
          <a:lstStyle/>
          <a:p>
            <a:pPr algn="ctr" defTabSz="914400">
              <a:defRPr/>
            </a:pPr>
            <a:endParaRPr lang="zh-CN" altLang="zh-CN" sz="1800">
              <a:solidFill>
                <a:prstClr val="white"/>
              </a:solidFill>
            </a:endParaRPr>
          </a:p>
        </p:txBody>
      </p:sp>
      <p:sp>
        <p:nvSpPr>
          <p:cNvPr id="143371" name="Text Box 11"/>
          <p:cNvSpPr txBox="1">
            <a:spLocks noChangeArrowheads="1"/>
          </p:cNvSpPr>
          <p:nvPr/>
        </p:nvSpPr>
        <p:spPr bwMode="auto">
          <a:xfrm>
            <a:off x="2140745" y="3676651"/>
            <a:ext cx="37266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lnSpc>
                <a:spcPct val="110000"/>
              </a:lnSpc>
              <a:defRPr/>
            </a:pPr>
            <a:r>
              <a:rPr kumimoji="1" lang="zh-CN" altLang="en-US" sz="2000" dirty="0">
                <a:solidFill>
                  <a:prstClr val="black"/>
                </a:solidFill>
                <a:latin typeface="微软雅黑" panose="020B0503020204020204" pitchFamily="34" charset="-122"/>
                <a:ea typeface="微软雅黑" panose="020B0503020204020204" pitchFamily="34" charset="-122"/>
              </a:rPr>
              <a:t>比较相邻记录，将关键字最大的记录</a:t>
            </a:r>
            <a:r>
              <a:rPr kumimoji="1" lang="zh-CN" altLang="zh-CN" sz="2000" dirty="0">
                <a:solidFill>
                  <a:prstClr val="black"/>
                </a:solidFill>
                <a:latin typeface="微软雅黑" panose="020B0503020204020204" pitchFamily="34" charset="-122"/>
                <a:ea typeface="微软雅黑" panose="020B0503020204020204" pitchFamily="34" charset="-122"/>
              </a:rPr>
              <a:t>交换到 </a:t>
            </a:r>
            <a:r>
              <a:rPr kumimoji="1" lang="en-US" altLang="zh-CN" sz="2000" dirty="0">
                <a:solidFill>
                  <a:prstClr val="black"/>
                </a:solidFill>
                <a:latin typeface="微软雅黑" panose="020B0503020204020204" pitchFamily="34" charset="-122"/>
                <a:ea typeface="微软雅黑" panose="020B0503020204020204" pitchFamily="34" charset="-122"/>
              </a:rPr>
              <a:t>n-i+1 </a:t>
            </a:r>
            <a:r>
              <a:rPr kumimoji="1" lang="zh-CN" altLang="zh-CN" sz="2000" dirty="0">
                <a:solidFill>
                  <a:prstClr val="black"/>
                </a:solidFill>
                <a:latin typeface="微软雅黑" panose="020B0503020204020204" pitchFamily="34" charset="-122"/>
                <a:ea typeface="微软雅黑" panose="020B0503020204020204" pitchFamily="34" charset="-122"/>
              </a:rPr>
              <a:t>的位置上</a:t>
            </a:r>
            <a:endParaRPr kumimoji="1"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43372" name="AutoShape 12"/>
          <p:cNvSpPr>
            <a:spLocks noChangeArrowheads="1"/>
          </p:cNvSpPr>
          <p:nvPr/>
        </p:nvSpPr>
        <p:spPr bwMode="auto">
          <a:xfrm>
            <a:off x="4267200" y="3130550"/>
            <a:ext cx="533400" cy="304800"/>
          </a:xfrm>
          <a:prstGeom prst="curvedUpArrow">
            <a:avLst>
              <a:gd name="adj1" fmla="val 22288"/>
              <a:gd name="adj2" fmla="val 57288"/>
              <a:gd name="adj3" fmla="val 33333"/>
            </a:avLst>
          </a:prstGeom>
          <a:solidFill>
            <a:schemeClr val="accent1"/>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a:defRPr/>
            </a:pPr>
            <a:endParaRPr lang="zh-CN" altLang="zh-CN" sz="1800">
              <a:solidFill>
                <a:prstClr val="white"/>
              </a:solidFill>
            </a:endParaRPr>
          </a:p>
        </p:txBody>
      </p:sp>
      <p:sp>
        <p:nvSpPr>
          <p:cNvPr id="143373" name="AutoShape 13"/>
          <p:cNvSpPr>
            <a:spLocks noChangeArrowheads="1"/>
          </p:cNvSpPr>
          <p:nvPr/>
        </p:nvSpPr>
        <p:spPr bwMode="auto">
          <a:xfrm>
            <a:off x="5867400" y="3130550"/>
            <a:ext cx="533400" cy="304800"/>
          </a:xfrm>
          <a:prstGeom prst="curvedUpArrow">
            <a:avLst>
              <a:gd name="adj1" fmla="val 22288"/>
              <a:gd name="adj2" fmla="val 57288"/>
              <a:gd name="adj3" fmla="val 33333"/>
            </a:avLst>
          </a:prstGeom>
          <a:solidFill>
            <a:schemeClr val="accent1"/>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a:defRPr/>
            </a:pPr>
            <a:endParaRPr lang="zh-CN" altLang="zh-CN" sz="1800">
              <a:solidFill>
                <a:prstClr val="white"/>
              </a:solidFill>
            </a:endParaRPr>
          </a:p>
        </p:txBody>
      </p:sp>
      <p:sp>
        <p:nvSpPr>
          <p:cNvPr id="143374" name="AutoShape 14"/>
          <p:cNvSpPr>
            <a:spLocks noChangeArrowheads="1"/>
          </p:cNvSpPr>
          <p:nvPr/>
        </p:nvSpPr>
        <p:spPr bwMode="auto">
          <a:xfrm>
            <a:off x="5334000" y="3130550"/>
            <a:ext cx="533400" cy="304800"/>
          </a:xfrm>
          <a:prstGeom prst="curvedUpArrow">
            <a:avLst>
              <a:gd name="adj1" fmla="val 22288"/>
              <a:gd name="adj2" fmla="val 57288"/>
              <a:gd name="adj3" fmla="val 33333"/>
            </a:avLst>
          </a:prstGeom>
          <a:solidFill>
            <a:schemeClr val="accent1"/>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a:defRPr/>
            </a:pPr>
            <a:endParaRPr lang="zh-CN" altLang="zh-CN" sz="1800">
              <a:solidFill>
                <a:prstClr val="white"/>
              </a:solidFill>
            </a:endParaRPr>
          </a:p>
        </p:txBody>
      </p:sp>
      <p:sp>
        <p:nvSpPr>
          <p:cNvPr id="143375" name="AutoShape 15"/>
          <p:cNvSpPr>
            <a:spLocks noChangeArrowheads="1"/>
          </p:cNvSpPr>
          <p:nvPr/>
        </p:nvSpPr>
        <p:spPr bwMode="auto">
          <a:xfrm>
            <a:off x="4800600" y="3130550"/>
            <a:ext cx="533400" cy="304800"/>
          </a:xfrm>
          <a:prstGeom prst="curvedUpArrow">
            <a:avLst>
              <a:gd name="adj1" fmla="val 22288"/>
              <a:gd name="adj2" fmla="val 57288"/>
              <a:gd name="adj3" fmla="val 33333"/>
            </a:avLst>
          </a:prstGeom>
          <a:solidFill>
            <a:schemeClr val="accent1"/>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a:defRPr/>
            </a:pPr>
            <a:endParaRPr lang="zh-CN" altLang="zh-CN" sz="1800">
              <a:solidFill>
                <a:prstClr val="white"/>
              </a:solidFill>
            </a:endParaRPr>
          </a:p>
        </p:txBody>
      </p:sp>
      <p:sp>
        <p:nvSpPr>
          <p:cNvPr id="143376" name="AutoShape 16"/>
          <p:cNvSpPr>
            <a:spLocks noChangeArrowheads="1"/>
          </p:cNvSpPr>
          <p:nvPr/>
        </p:nvSpPr>
        <p:spPr bwMode="auto">
          <a:xfrm>
            <a:off x="3810000" y="3130550"/>
            <a:ext cx="533400" cy="304800"/>
          </a:xfrm>
          <a:prstGeom prst="curvedUpArrow">
            <a:avLst>
              <a:gd name="adj1" fmla="val 22288"/>
              <a:gd name="adj2" fmla="val 57288"/>
              <a:gd name="adj3" fmla="val 33333"/>
            </a:avLst>
          </a:prstGeom>
          <a:solidFill>
            <a:schemeClr val="accent1"/>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a:defRPr/>
            </a:pPr>
            <a:endParaRPr lang="zh-CN" altLang="zh-CN" sz="1800">
              <a:solidFill>
                <a:prstClr val="white"/>
              </a:solidFill>
            </a:endParaRPr>
          </a:p>
        </p:txBody>
      </p:sp>
      <p:sp>
        <p:nvSpPr>
          <p:cNvPr id="143377" name="AutoShape 17"/>
          <p:cNvSpPr>
            <a:spLocks noChangeArrowheads="1"/>
          </p:cNvSpPr>
          <p:nvPr/>
        </p:nvSpPr>
        <p:spPr bwMode="auto">
          <a:xfrm>
            <a:off x="3352800" y="3130550"/>
            <a:ext cx="533400" cy="304800"/>
          </a:xfrm>
          <a:prstGeom prst="curvedUpArrow">
            <a:avLst>
              <a:gd name="adj1" fmla="val 22288"/>
              <a:gd name="adj2" fmla="val 57288"/>
              <a:gd name="adj3" fmla="val 33333"/>
            </a:avLst>
          </a:prstGeom>
          <a:solidFill>
            <a:schemeClr val="accent1"/>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a:defRPr/>
            </a:pPr>
            <a:endParaRPr lang="zh-CN" altLang="zh-CN" sz="1800">
              <a:solidFill>
                <a:prstClr val="white"/>
              </a:solidFill>
            </a:endParaRPr>
          </a:p>
        </p:txBody>
      </p:sp>
      <p:sp>
        <p:nvSpPr>
          <p:cNvPr id="143378" name="AutoShape 18"/>
          <p:cNvSpPr>
            <a:spLocks noChangeArrowheads="1"/>
          </p:cNvSpPr>
          <p:nvPr/>
        </p:nvSpPr>
        <p:spPr bwMode="auto">
          <a:xfrm>
            <a:off x="2895600" y="3130550"/>
            <a:ext cx="533400" cy="304800"/>
          </a:xfrm>
          <a:prstGeom prst="curvedUpArrow">
            <a:avLst>
              <a:gd name="adj1" fmla="val 22288"/>
              <a:gd name="adj2" fmla="val 57288"/>
              <a:gd name="adj3" fmla="val 33333"/>
            </a:avLst>
          </a:prstGeom>
          <a:solidFill>
            <a:schemeClr val="accent1"/>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a:defRPr/>
            </a:pPr>
            <a:endParaRPr lang="zh-CN" altLang="zh-CN" sz="1800">
              <a:solidFill>
                <a:prstClr val="white"/>
              </a:solidFill>
            </a:endParaRPr>
          </a:p>
        </p:txBody>
      </p:sp>
      <p:sp>
        <p:nvSpPr>
          <p:cNvPr id="143379" name="AutoShape 19"/>
          <p:cNvSpPr>
            <a:spLocks noChangeArrowheads="1"/>
          </p:cNvSpPr>
          <p:nvPr/>
        </p:nvSpPr>
        <p:spPr bwMode="auto">
          <a:xfrm>
            <a:off x="2362200" y="3130550"/>
            <a:ext cx="533400" cy="304800"/>
          </a:xfrm>
          <a:prstGeom prst="curvedUpArrow">
            <a:avLst>
              <a:gd name="adj1" fmla="val 22288"/>
              <a:gd name="adj2" fmla="val 57288"/>
              <a:gd name="adj3" fmla="val 33333"/>
            </a:avLst>
          </a:prstGeom>
          <a:solidFill>
            <a:schemeClr val="accent1"/>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a:defRPr/>
            </a:pPr>
            <a:endParaRPr lang="zh-CN" altLang="zh-CN" sz="1800">
              <a:solidFill>
                <a:prstClr val="white"/>
              </a:solidFill>
            </a:endParaRPr>
          </a:p>
        </p:txBody>
      </p:sp>
      <p:sp>
        <p:nvSpPr>
          <p:cNvPr id="143380" name="Line 20"/>
          <p:cNvSpPr>
            <a:spLocks noChangeShapeType="1"/>
          </p:cNvSpPr>
          <p:nvPr/>
        </p:nvSpPr>
        <p:spPr bwMode="auto">
          <a:xfrm>
            <a:off x="6475414" y="2816226"/>
            <a:ext cx="14287" cy="2290763"/>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prstClr val="white"/>
              </a:solidFill>
            </a:endParaRPr>
          </a:p>
        </p:txBody>
      </p:sp>
      <p:sp>
        <p:nvSpPr>
          <p:cNvPr id="143381" name="Line 21"/>
          <p:cNvSpPr>
            <a:spLocks noChangeShapeType="1"/>
          </p:cNvSpPr>
          <p:nvPr/>
        </p:nvSpPr>
        <p:spPr bwMode="auto">
          <a:xfrm>
            <a:off x="6096000" y="2827338"/>
            <a:ext cx="1588" cy="228600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prstClr val="white"/>
              </a:solidFill>
            </a:endParaRPr>
          </a:p>
        </p:txBody>
      </p:sp>
    </p:spTree>
    <p:extLst>
      <p:ext uri="{BB962C8B-B14F-4D97-AF65-F5344CB8AC3E}">
        <p14:creationId xmlns:p14="http://schemas.microsoft.com/office/powerpoint/2010/main" val="4246172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62"/>
                                        </p:tgtEl>
                                        <p:attrNameLst>
                                          <p:attrName>style.visibility</p:attrName>
                                        </p:attrNameLst>
                                      </p:cBhvr>
                                      <p:to>
                                        <p:strVal val="visible"/>
                                      </p:to>
                                    </p:set>
                                    <p:animEffect transition="in" filter="wipe(left)">
                                      <p:cBhvr>
                                        <p:cTn id="7" dur="500"/>
                                        <p:tgtEl>
                                          <p:spTgt spid="14336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364"/>
                                        </p:tgtEl>
                                        <p:attrNameLst>
                                          <p:attrName>style.visibility</p:attrName>
                                        </p:attrNameLst>
                                      </p:cBhvr>
                                      <p:to>
                                        <p:strVal val="visible"/>
                                      </p:to>
                                    </p:set>
                                    <p:animEffect transition="in" filter="wipe(left)">
                                      <p:cBhvr>
                                        <p:cTn id="11" dur="500"/>
                                        <p:tgtEl>
                                          <p:spTgt spid="14336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3365"/>
                                        </p:tgtEl>
                                        <p:attrNameLst>
                                          <p:attrName>style.visibility</p:attrName>
                                        </p:attrNameLst>
                                      </p:cBhvr>
                                      <p:to>
                                        <p:strVal val="visible"/>
                                      </p:to>
                                    </p:set>
                                    <p:animEffect transition="in" filter="wipe(left)">
                                      <p:cBhvr>
                                        <p:cTn id="15" dur="500"/>
                                        <p:tgtEl>
                                          <p:spTgt spid="143365"/>
                                        </p:tgtEl>
                                      </p:cBhvr>
                                    </p:animEffect>
                                  </p:childTnLst>
                                </p:cTn>
                              </p:par>
                            </p:childTnLst>
                          </p:cTn>
                        </p:par>
                        <p:par>
                          <p:cTn id="16" fill="hold" nodeType="afterGroup">
                            <p:stCondLst>
                              <p:cond delay="1500"/>
                            </p:stCondLst>
                            <p:childTnLst>
                              <p:par>
                                <p:cTn id="17" presetID="1" presetClass="entr" presetSubtype="0" fill="hold" grpId="0" nodeType="afterEffect">
                                  <p:stCondLst>
                                    <p:cond delay="0"/>
                                  </p:stCondLst>
                                  <p:childTnLst>
                                    <p:set>
                                      <p:cBhvr>
                                        <p:cTn id="18" dur="1" fill="hold">
                                          <p:stCondLst>
                                            <p:cond delay="499"/>
                                          </p:stCondLst>
                                        </p:cTn>
                                        <p:tgtEl>
                                          <p:spTgt spid="143366"/>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grpId="0" nodeType="afterEffect">
                                  <p:stCondLst>
                                    <p:cond delay="0"/>
                                  </p:stCondLst>
                                  <p:childTnLst>
                                    <p:set>
                                      <p:cBhvr>
                                        <p:cTn id="21" dur="1" fill="hold">
                                          <p:stCondLst>
                                            <p:cond delay="499"/>
                                          </p:stCondLst>
                                        </p:cTn>
                                        <p:tgtEl>
                                          <p:spTgt spid="14336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43363"/>
                                        </p:tgtEl>
                                        <p:attrNameLst>
                                          <p:attrName>style.visibility</p:attrName>
                                        </p:attrNameLst>
                                      </p:cBhvr>
                                      <p:to>
                                        <p:strVal val="visible"/>
                                      </p:to>
                                    </p:set>
                                    <p:anim calcmode="lin" valueType="num">
                                      <p:cBhvr additive="base">
                                        <p:cTn id="26" dur="500" fill="hold"/>
                                        <p:tgtEl>
                                          <p:spTgt spid="143363"/>
                                        </p:tgtEl>
                                        <p:attrNameLst>
                                          <p:attrName>ppt_x</p:attrName>
                                        </p:attrNameLst>
                                      </p:cBhvr>
                                      <p:tavLst>
                                        <p:tav tm="0">
                                          <p:val>
                                            <p:strVal val="1+#ppt_w/2"/>
                                          </p:val>
                                        </p:tav>
                                        <p:tav tm="100000">
                                          <p:val>
                                            <p:strVal val="#ppt_x"/>
                                          </p:val>
                                        </p:tav>
                                      </p:tavLst>
                                    </p:anim>
                                    <p:anim calcmode="lin" valueType="num">
                                      <p:cBhvr additive="base">
                                        <p:cTn id="27" dur="500" fill="hold"/>
                                        <p:tgtEl>
                                          <p:spTgt spid="143363"/>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500"/>
                            </p:stCondLst>
                            <p:childTnLst>
                              <p:par>
                                <p:cTn id="29" presetID="17" presetClass="entr" presetSubtype="1" fill="hold" grpId="0" nodeType="afterEffect">
                                  <p:stCondLst>
                                    <p:cond delay="0"/>
                                  </p:stCondLst>
                                  <p:childTnLst>
                                    <p:set>
                                      <p:cBhvr>
                                        <p:cTn id="30" dur="1" fill="hold">
                                          <p:stCondLst>
                                            <p:cond delay="0"/>
                                          </p:stCondLst>
                                        </p:cTn>
                                        <p:tgtEl>
                                          <p:spTgt spid="143370"/>
                                        </p:tgtEl>
                                        <p:attrNameLst>
                                          <p:attrName>style.visibility</p:attrName>
                                        </p:attrNameLst>
                                      </p:cBhvr>
                                      <p:to>
                                        <p:strVal val="visible"/>
                                      </p:to>
                                    </p:set>
                                    <p:anim calcmode="lin" valueType="num">
                                      <p:cBhvr>
                                        <p:cTn id="31" dur="500" fill="hold"/>
                                        <p:tgtEl>
                                          <p:spTgt spid="143370"/>
                                        </p:tgtEl>
                                        <p:attrNameLst>
                                          <p:attrName>ppt_x</p:attrName>
                                        </p:attrNameLst>
                                      </p:cBhvr>
                                      <p:tavLst>
                                        <p:tav tm="0">
                                          <p:val>
                                            <p:strVal val="#ppt_x"/>
                                          </p:val>
                                        </p:tav>
                                        <p:tav tm="100000">
                                          <p:val>
                                            <p:strVal val="#ppt_x"/>
                                          </p:val>
                                        </p:tav>
                                      </p:tavLst>
                                    </p:anim>
                                    <p:anim calcmode="lin" valueType="num">
                                      <p:cBhvr>
                                        <p:cTn id="32" dur="500" fill="hold"/>
                                        <p:tgtEl>
                                          <p:spTgt spid="143370"/>
                                        </p:tgtEl>
                                        <p:attrNameLst>
                                          <p:attrName>ppt_y</p:attrName>
                                        </p:attrNameLst>
                                      </p:cBhvr>
                                      <p:tavLst>
                                        <p:tav tm="0">
                                          <p:val>
                                            <p:strVal val="#ppt_y-#ppt_h/2"/>
                                          </p:val>
                                        </p:tav>
                                        <p:tav tm="100000">
                                          <p:val>
                                            <p:strVal val="#ppt_y"/>
                                          </p:val>
                                        </p:tav>
                                      </p:tavLst>
                                    </p:anim>
                                    <p:anim calcmode="lin" valueType="num">
                                      <p:cBhvr>
                                        <p:cTn id="33" dur="500" fill="hold"/>
                                        <p:tgtEl>
                                          <p:spTgt spid="143370"/>
                                        </p:tgtEl>
                                        <p:attrNameLst>
                                          <p:attrName>ppt_w</p:attrName>
                                        </p:attrNameLst>
                                      </p:cBhvr>
                                      <p:tavLst>
                                        <p:tav tm="0">
                                          <p:val>
                                            <p:strVal val="#ppt_w"/>
                                          </p:val>
                                        </p:tav>
                                        <p:tav tm="100000">
                                          <p:val>
                                            <p:strVal val="#ppt_w"/>
                                          </p:val>
                                        </p:tav>
                                      </p:tavLst>
                                    </p:anim>
                                    <p:anim calcmode="lin" valueType="num">
                                      <p:cBhvr>
                                        <p:cTn id="34" dur="500" fill="hold"/>
                                        <p:tgtEl>
                                          <p:spTgt spid="143370"/>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143371"/>
                                        </p:tgtEl>
                                        <p:attrNameLst>
                                          <p:attrName>style.visibility</p:attrName>
                                        </p:attrNameLst>
                                      </p:cBhvr>
                                      <p:to>
                                        <p:strVal val="visible"/>
                                      </p:to>
                                    </p:set>
                                    <p:animEffect transition="in" filter="strips(downRight)">
                                      <p:cBhvr>
                                        <p:cTn id="39" dur="500"/>
                                        <p:tgtEl>
                                          <p:spTgt spid="14337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3379"/>
                                        </p:tgtEl>
                                        <p:attrNameLst>
                                          <p:attrName>style.visibility</p:attrName>
                                        </p:attrNameLst>
                                      </p:cBhvr>
                                      <p:to>
                                        <p:strVal val="visible"/>
                                      </p:to>
                                    </p:set>
                                    <p:animEffect transition="in" filter="wipe(left)">
                                      <p:cBhvr>
                                        <p:cTn id="44" dur="500"/>
                                        <p:tgtEl>
                                          <p:spTgt spid="143379"/>
                                        </p:tgtEl>
                                      </p:cBhvr>
                                    </p:animEffect>
                                  </p:childTnLst>
                                  <p:subTnLst>
                                    <p:set>
                                      <p:cBhvr override="childStyle">
                                        <p:cTn dur="1" fill="hold" display="0" masterRel="nextClick" afterEffect="1"/>
                                        <p:tgtEl>
                                          <p:spTgt spid="143379"/>
                                        </p:tgtEl>
                                        <p:attrNameLst>
                                          <p:attrName>style.visibility</p:attrName>
                                        </p:attrNameLst>
                                      </p:cBhvr>
                                      <p:to>
                                        <p:strVal val="hidden"/>
                                      </p:to>
                                    </p:set>
                                  </p:sub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43378"/>
                                        </p:tgtEl>
                                        <p:attrNameLst>
                                          <p:attrName>style.visibility</p:attrName>
                                        </p:attrNameLst>
                                      </p:cBhvr>
                                      <p:to>
                                        <p:strVal val="visible"/>
                                      </p:to>
                                    </p:set>
                                    <p:animEffect transition="in" filter="wipe(left)">
                                      <p:cBhvr>
                                        <p:cTn id="49" dur="500"/>
                                        <p:tgtEl>
                                          <p:spTgt spid="143378"/>
                                        </p:tgtEl>
                                      </p:cBhvr>
                                    </p:animEffect>
                                  </p:childTnLst>
                                  <p:subTnLst>
                                    <p:set>
                                      <p:cBhvr override="childStyle">
                                        <p:cTn dur="1" fill="hold" display="0" masterRel="nextClick" afterEffect="1"/>
                                        <p:tgtEl>
                                          <p:spTgt spid="143378"/>
                                        </p:tgtEl>
                                        <p:attrNameLst>
                                          <p:attrName>style.visibility</p:attrName>
                                        </p:attrNameLst>
                                      </p:cBhvr>
                                      <p:to>
                                        <p:strVal val="hidden"/>
                                      </p:to>
                                    </p:set>
                                  </p:sub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3377"/>
                                        </p:tgtEl>
                                        <p:attrNameLst>
                                          <p:attrName>style.visibility</p:attrName>
                                        </p:attrNameLst>
                                      </p:cBhvr>
                                      <p:to>
                                        <p:strVal val="visible"/>
                                      </p:to>
                                    </p:set>
                                    <p:animEffect transition="in" filter="wipe(left)">
                                      <p:cBhvr>
                                        <p:cTn id="54" dur="500"/>
                                        <p:tgtEl>
                                          <p:spTgt spid="143377"/>
                                        </p:tgtEl>
                                      </p:cBhvr>
                                    </p:animEffect>
                                  </p:childTnLst>
                                  <p:subTnLst>
                                    <p:set>
                                      <p:cBhvr override="childStyle">
                                        <p:cTn dur="1" fill="hold" display="0" masterRel="nextClick" afterEffect="1"/>
                                        <p:tgtEl>
                                          <p:spTgt spid="143377"/>
                                        </p:tgtEl>
                                        <p:attrNameLst>
                                          <p:attrName>style.visibility</p:attrName>
                                        </p:attrNameLst>
                                      </p:cBhvr>
                                      <p:to>
                                        <p:strVal val="hidden"/>
                                      </p:to>
                                    </p:set>
                                  </p:sub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43376"/>
                                        </p:tgtEl>
                                        <p:attrNameLst>
                                          <p:attrName>style.visibility</p:attrName>
                                        </p:attrNameLst>
                                      </p:cBhvr>
                                      <p:to>
                                        <p:strVal val="visible"/>
                                      </p:to>
                                    </p:set>
                                    <p:animEffect transition="in" filter="wipe(left)">
                                      <p:cBhvr>
                                        <p:cTn id="59" dur="500"/>
                                        <p:tgtEl>
                                          <p:spTgt spid="143376"/>
                                        </p:tgtEl>
                                      </p:cBhvr>
                                    </p:animEffect>
                                  </p:childTnLst>
                                  <p:subTnLst>
                                    <p:set>
                                      <p:cBhvr override="childStyle">
                                        <p:cTn dur="1" fill="hold" display="0" masterRel="nextClick" afterEffect="1"/>
                                        <p:tgtEl>
                                          <p:spTgt spid="143376"/>
                                        </p:tgtEl>
                                        <p:attrNameLst>
                                          <p:attrName>style.visibility</p:attrName>
                                        </p:attrNameLst>
                                      </p:cBhvr>
                                      <p:to>
                                        <p:strVal val="hidden"/>
                                      </p:to>
                                    </p:set>
                                  </p:sub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43372"/>
                                        </p:tgtEl>
                                        <p:attrNameLst>
                                          <p:attrName>style.visibility</p:attrName>
                                        </p:attrNameLst>
                                      </p:cBhvr>
                                      <p:to>
                                        <p:strVal val="visible"/>
                                      </p:to>
                                    </p:set>
                                    <p:animEffect transition="in" filter="wipe(left)">
                                      <p:cBhvr>
                                        <p:cTn id="64" dur="500"/>
                                        <p:tgtEl>
                                          <p:spTgt spid="143372"/>
                                        </p:tgtEl>
                                      </p:cBhvr>
                                    </p:animEffect>
                                  </p:childTnLst>
                                  <p:subTnLst>
                                    <p:set>
                                      <p:cBhvr override="childStyle">
                                        <p:cTn dur="1" fill="hold" display="0" masterRel="nextClick" afterEffect="1"/>
                                        <p:tgtEl>
                                          <p:spTgt spid="143372"/>
                                        </p:tgtEl>
                                        <p:attrNameLst>
                                          <p:attrName>style.visibility</p:attrName>
                                        </p:attrNameLst>
                                      </p:cBhvr>
                                      <p:to>
                                        <p:strVal val="hidden"/>
                                      </p:to>
                                    </p:set>
                                  </p:sub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43375"/>
                                        </p:tgtEl>
                                        <p:attrNameLst>
                                          <p:attrName>style.visibility</p:attrName>
                                        </p:attrNameLst>
                                      </p:cBhvr>
                                      <p:to>
                                        <p:strVal val="visible"/>
                                      </p:to>
                                    </p:set>
                                    <p:animEffect transition="in" filter="wipe(left)">
                                      <p:cBhvr>
                                        <p:cTn id="69" dur="500"/>
                                        <p:tgtEl>
                                          <p:spTgt spid="143375"/>
                                        </p:tgtEl>
                                      </p:cBhvr>
                                    </p:animEffect>
                                  </p:childTnLst>
                                  <p:subTnLst>
                                    <p:set>
                                      <p:cBhvr override="childStyle">
                                        <p:cTn dur="1" fill="hold" display="0" masterRel="nextClick" afterEffect="1"/>
                                        <p:tgtEl>
                                          <p:spTgt spid="143375"/>
                                        </p:tgtEl>
                                        <p:attrNameLst>
                                          <p:attrName>style.visibility</p:attrName>
                                        </p:attrNameLst>
                                      </p:cBhvr>
                                      <p:to>
                                        <p:strVal val="hidden"/>
                                      </p:to>
                                    </p:set>
                                  </p:sub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43374"/>
                                        </p:tgtEl>
                                        <p:attrNameLst>
                                          <p:attrName>style.visibility</p:attrName>
                                        </p:attrNameLst>
                                      </p:cBhvr>
                                      <p:to>
                                        <p:strVal val="visible"/>
                                      </p:to>
                                    </p:set>
                                    <p:animEffect transition="in" filter="wipe(left)">
                                      <p:cBhvr>
                                        <p:cTn id="74" dur="500"/>
                                        <p:tgtEl>
                                          <p:spTgt spid="143374"/>
                                        </p:tgtEl>
                                      </p:cBhvr>
                                    </p:animEffect>
                                  </p:childTnLst>
                                  <p:subTnLst>
                                    <p:set>
                                      <p:cBhvr override="childStyle">
                                        <p:cTn dur="1" fill="hold" display="0" masterRel="nextClick" afterEffect="1"/>
                                        <p:tgtEl>
                                          <p:spTgt spid="143374"/>
                                        </p:tgtEl>
                                        <p:attrNameLst>
                                          <p:attrName>style.visibility</p:attrName>
                                        </p:attrNameLst>
                                      </p:cBhvr>
                                      <p:to>
                                        <p:strVal val="hidden"/>
                                      </p:to>
                                    </p:set>
                                  </p:sub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43373"/>
                                        </p:tgtEl>
                                        <p:attrNameLst>
                                          <p:attrName>style.visibility</p:attrName>
                                        </p:attrNameLst>
                                      </p:cBhvr>
                                      <p:to>
                                        <p:strVal val="visible"/>
                                      </p:to>
                                    </p:set>
                                    <p:animEffect transition="in" filter="wipe(left)">
                                      <p:cBhvr>
                                        <p:cTn id="79" dur="500"/>
                                        <p:tgtEl>
                                          <p:spTgt spid="143373"/>
                                        </p:tgtEl>
                                      </p:cBhvr>
                                    </p:animEffect>
                                  </p:childTnLst>
                                </p:cTn>
                              </p:par>
                            </p:childTnLst>
                          </p:cTn>
                        </p:par>
                        <p:par>
                          <p:cTn id="80" fill="hold" nodeType="afterGroup">
                            <p:stCondLst>
                              <p:cond delay="500"/>
                            </p:stCondLst>
                            <p:childTnLst>
                              <p:par>
                                <p:cTn id="81" presetID="22" presetClass="entr" presetSubtype="8" fill="hold" grpId="0" nodeType="afterEffect">
                                  <p:stCondLst>
                                    <p:cond delay="0"/>
                                  </p:stCondLst>
                                  <p:childTnLst>
                                    <p:set>
                                      <p:cBhvr>
                                        <p:cTn id="82" dur="1" fill="hold">
                                          <p:stCondLst>
                                            <p:cond delay="0"/>
                                          </p:stCondLst>
                                        </p:cTn>
                                        <p:tgtEl>
                                          <p:spTgt spid="143368"/>
                                        </p:tgtEl>
                                        <p:attrNameLst>
                                          <p:attrName>style.visibility</p:attrName>
                                        </p:attrNameLst>
                                      </p:cBhvr>
                                      <p:to>
                                        <p:strVal val="visible"/>
                                      </p:to>
                                    </p:set>
                                    <p:animEffect transition="in" filter="wipe(left)">
                                      <p:cBhvr>
                                        <p:cTn id="83" dur="500"/>
                                        <p:tgtEl>
                                          <p:spTgt spid="143368"/>
                                        </p:tgtEl>
                                      </p:cBhvr>
                                    </p:animEffect>
                                  </p:childTnLst>
                                </p:cTn>
                              </p:par>
                            </p:childTnLst>
                          </p:cTn>
                        </p:par>
                        <p:par>
                          <p:cTn id="84" fill="hold" nodeType="afterGroup">
                            <p:stCondLst>
                              <p:cond delay="1000"/>
                            </p:stCondLst>
                            <p:childTnLst>
                              <p:par>
                                <p:cTn id="85" presetID="22" presetClass="entr" presetSubtype="8" fill="hold" grpId="0" nodeType="afterEffect">
                                  <p:stCondLst>
                                    <p:cond delay="0"/>
                                  </p:stCondLst>
                                  <p:childTnLst>
                                    <p:set>
                                      <p:cBhvr>
                                        <p:cTn id="86" dur="1" fill="hold">
                                          <p:stCondLst>
                                            <p:cond delay="0"/>
                                          </p:stCondLst>
                                        </p:cTn>
                                        <p:tgtEl>
                                          <p:spTgt spid="143369"/>
                                        </p:tgtEl>
                                        <p:attrNameLst>
                                          <p:attrName>style.visibility</p:attrName>
                                        </p:attrNameLst>
                                      </p:cBhvr>
                                      <p:to>
                                        <p:strVal val="visible"/>
                                      </p:to>
                                    </p:set>
                                    <p:animEffect transition="in" filter="wipe(left)">
                                      <p:cBhvr>
                                        <p:cTn id="87" dur="500"/>
                                        <p:tgtEl>
                                          <p:spTgt spid="143369"/>
                                        </p:tgtEl>
                                      </p:cBhvr>
                                    </p:animEffect>
                                  </p:childTnLst>
                                </p:cTn>
                              </p:par>
                            </p:childTnLst>
                          </p:cTn>
                        </p:par>
                        <p:par>
                          <p:cTn id="88" fill="hold" nodeType="afterGroup">
                            <p:stCondLst>
                              <p:cond delay="1500"/>
                            </p:stCondLst>
                            <p:childTnLst>
                              <p:par>
                                <p:cTn id="89" presetID="17" presetClass="entr" presetSubtype="1" fill="hold" grpId="0" nodeType="afterEffect">
                                  <p:stCondLst>
                                    <p:cond delay="0"/>
                                  </p:stCondLst>
                                  <p:childTnLst>
                                    <p:set>
                                      <p:cBhvr>
                                        <p:cTn id="90" dur="1" fill="hold">
                                          <p:stCondLst>
                                            <p:cond delay="0"/>
                                          </p:stCondLst>
                                        </p:cTn>
                                        <p:tgtEl>
                                          <p:spTgt spid="143380"/>
                                        </p:tgtEl>
                                        <p:attrNameLst>
                                          <p:attrName>style.visibility</p:attrName>
                                        </p:attrNameLst>
                                      </p:cBhvr>
                                      <p:to>
                                        <p:strVal val="visible"/>
                                      </p:to>
                                    </p:set>
                                    <p:anim calcmode="lin" valueType="num">
                                      <p:cBhvr>
                                        <p:cTn id="91" dur="500" fill="hold"/>
                                        <p:tgtEl>
                                          <p:spTgt spid="143380"/>
                                        </p:tgtEl>
                                        <p:attrNameLst>
                                          <p:attrName>ppt_x</p:attrName>
                                        </p:attrNameLst>
                                      </p:cBhvr>
                                      <p:tavLst>
                                        <p:tav tm="0">
                                          <p:val>
                                            <p:strVal val="#ppt_x"/>
                                          </p:val>
                                        </p:tav>
                                        <p:tav tm="100000">
                                          <p:val>
                                            <p:strVal val="#ppt_x"/>
                                          </p:val>
                                        </p:tav>
                                      </p:tavLst>
                                    </p:anim>
                                    <p:anim calcmode="lin" valueType="num">
                                      <p:cBhvr>
                                        <p:cTn id="92" dur="500" fill="hold"/>
                                        <p:tgtEl>
                                          <p:spTgt spid="143380"/>
                                        </p:tgtEl>
                                        <p:attrNameLst>
                                          <p:attrName>ppt_y</p:attrName>
                                        </p:attrNameLst>
                                      </p:cBhvr>
                                      <p:tavLst>
                                        <p:tav tm="0">
                                          <p:val>
                                            <p:strVal val="#ppt_y-#ppt_h/2"/>
                                          </p:val>
                                        </p:tav>
                                        <p:tav tm="100000">
                                          <p:val>
                                            <p:strVal val="#ppt_y"/>
                                          </p:val>
                                        </p:tav>
                                      </p:tavLst>
                                    </p:anim>
                                    <p:anim calcmode="lin" valueType="num">
                                      <p:cBhvr>
                                        <p:cTn id="93" dur="500" fill="hold"/>
                                        <p:tgtEl>
                                          <p:spTgt spid="143380"/>
                                        </p:tgtEl>
                                        <p:attrNameLst>
                                          <p:attrName>ppt_w</p:attrName>
                                        </p:attrNameLst>
                                      </p:cBhvr>
                                      <p:tavLst>
                                        <p:tav tm="0">
                                          <p:val>
                                            <p:strVal val="#ppt_w"/>
                                          </p:val>
                                        </p:tav>
                                        <p:tav tm="100000">
                                          <p:val>
                                            <p:strVal val="#ppt_w"/>
                                          </p:val>
                                        </p:tav>
                                      </p:tavLst>
                                    </p:anim>
                                    <p:anim calcmode="lin" valueType="num">
                                      <p:cBhvr>
                                        <p:cTn id="94" dur="500" fill="hold"/>
                                        <p:tgtEl>
                                          <p:spTgt spid="143380"/>
                                        </p:tgtEl>
                                        <p:attrNameLst>
                                          <p:attrName>ppt_h</p:attrName>
                                        </p:attrNameLst>
                                      </p:cBhvr>
                                      <p:tavLst>
                                        <p:tav tm="0">
                                          <p:val>
                                            <p:fltVal val="0"/>
                                          </p:val>
                                        </p:tav>
                                        <p:tav tm="100000">
                                          <p:val>
                                            <p:strVal val="#ppt_h"/>
                                          </p:val>
                                        </p:tav>
                                      </p:tavLst>
                                    </p:anim>
                                  </p:childTnLst>
                                </p:cTn>
                              </p:par>
                            </p:childTnLst>
                          </p:cTn>
                        </p:par>
                        <p:par>
                          <p:cTn id="95" fill="hold" nodeType="afterGroup">
                            <p:stCondLst>
                              <p:cond delay="2000"/>
                            </p:stCondLst>
                            <p:childTnLst>
                              <p:par>
                                <p:cTn id="96" presetID="17" presetClass="entr" presetSubtype="1" fill="hold" grpId="0" nodeType="afterEffect">
                                  <p:stCondLst>
                                    <p:cond delay="0"/>
                                  </p:stCondLst>
                                  <p:childTnLst>
                                    <p:set>
                                      <p:cBhvr>
                                        <p:cTn id="97" dur="1" fill="hold">
                                          <p:stCondLst>
                                            <p:cond delay="0"/>
                                          </p:stCondLst>
                                        </p:cTn>
                                        <p:tgtEl>
                                          <p:spTgt spid="143381"/>
                                        </p:tgtEl>
                                        <p:attrNameLst>
                                          <p:attrName>style.visibility</p:attrName>
                                        </p:attrNameLst>
                                      </p:cBhvr>
                                      <p:to>
                                        <p:strVal val="visible"/>
                                      </p:to>
                                    </p:set>
                                    <p:anim calcmode="lin" valueType="num">
                                      <p:cBhvr>
                                        <p:cTn id="98" dur="500" fill="hold"/>
                                        <p:tgtEl>
                                          <p:spTgt spid="143381"/>
                                        </p:tgtEl>
                                        <p:attrNameLst>
                                          <p:attrName>ppt_x</p:attrName>
                                        </p:attrNameLst>
                                      </p:cBhvr>
                                      <p:tavLst>
                                        <p:tav tm="0">
                                          <p:val>
                                            <p:strVal val="#ppt_x"/>
                                          </p:val>
                                        </p:tav>
                                        <p:tav tm="100000">
                                          <p:val>
                                            <p:strVal val="#ppt_x"/>
                                          </p:val>
                                        </p:tav>
                                      </p:tavLst>
                                    </p:anim>
                                    <p:anim calcmode="lin" valueType="num">
                                      <p:cBhvr>
                                        <p:cTn id="99" dur="500" fill="hold"/>
                                        <p:tgtEl>
                                          <p:spTgt spid="143381"/>
                                        </p:tgtEl>
                                        <p:attrNameLst>
                                          <p:attrName>ppt_y</p:attrName>
                                        </p:attrNameLst>
                                      </p:cBhvr>
                                      <p:tavLst>
                                        <p:tav tm="0">
                                          <p:val>
                                            <p:strVal val="#ppt_y-#ppt_h/2"/>
                                          </p:val>
                                        </p:tav>
                                        <p:tav tm="100000">
                                          <p:val>
                                            <p:strVal val="#ppt_y"/>
                                          </p:val>
                                        </p:tav>
                                      </p:tavLst>
                                    </p:anim>
                                    <p:anim calcmode="lin" valueType="num">
                                      <p:cBhvr>
                                        <p:cTn id="100" dur="500" fill="hold"/>
                                        <p:tgtEl>
                                          <p:spTgt spid="143381"/>
                                        </p:tgtEl>
                                        <p:attrNameLst>
                                          <p:attrName>ppt_w</p:attrName>
                                        </p:attrNameLst>
                                      </p:cBhvr>
                                      <p:tavLst>
                                        <p:tav tm="0">
                                          <p:val>
                                            <p:strVal val="#ppt_w"/>
                                          </p:val>
                                        </p:tav>
                                        <p:tav tm="100000">
                                          <p:val>
                                            <p:strVal val="#ppt_w"/>
                                          </p:val>
                                        </p:tav>
                                      </p:tavLst>
                                    </p:anim>
                                    <p:anim calcmode="lin" valueType="num">
                                      <p:cBhvr>
                                        <p:cTn id="101" dur="500" fill="hold"/>
                                        <p:tgtEl>
                                          <p:spTgt spid="1433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3" grpId="0" autoUpdateAnimBg="0"/>
      <p:bldP spid="143364" grpId="0" animBg="1" autoUpdateAnimBg="0"/>
      <p:bldP spid="143365" grpId="0" animBg="1" autoUpdateAnimBg="0"/>
      <p:bldP spid="143366" grpId="0" animBg="1"/>
      <p:bldP spid="143367" grpId="0" autoUpdateAnimBg="0"/>
      <p:bldP spid="143368" grpId="0" animBg="1" autoUpdateAnimBg="0"/>
      <p:bldP spid="143369" grpId="0" animBg="1" autoUpdateAnimBg="0"/>
      <p:bldP spid="143370" grpId="0" animBg="1"/>
      <p:bldP spid="143371" grpId="0" autoUpdateAnimBg="0"/>
      <p:bldP spid="143372" grpId="0" animBg="1"/>
      <p:bldP spid="143373" grpId="0" animBg="1"/>
      <p:bldP spid="143374" grpId="0" animBg="1"/>
      <p:bldP spid="143375" grpId="0" animBg="1"/>
      <p:bldP spid="143376" grpId="0" animBg="1"/>
      <p:bldP spid="143377" grpId="0" animBg="1"/>
      <p:bldP spid="143378" grpId="0" animBg="1"/>
      <p:bldP spid="143379" grpId="0" animBg="1"/>
      <p:bldP spid="143380" grpId="0" animBg="1"/>
      <p:bldP spid="143381" grpId="0" animBg="1"/>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4" name="灯片编号占位符 3"/>
          <p:cNvSpPr>
            <a:spLocks noGrp="1"/>
          </p:cNvSpPr>
          <p:nvPr>
            <p:ph type="sldNum" sz="quarter" idx="12"/>
          </p:nvPr>
        </p:nvSpPr>
        <p:spPr>
          <a:xfrm>
            <a:off x="11479950" y="6851427"/>
            <a:ext cx="609600" cy="365125"/>
          </a:xfrm>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fld id="{24C7EC1C-B954-487F-BDB4-2F335BC9A803}" type="slidenum">
              <a:rPr lang="en-US" altLang="zh-CN" smtClean="0">
                <a:solidFill>
                  <a:prstClr val="white"/>
                </a:solidFill>
              </a:rPr>
              <a:pPr defTabSz="914400" eaLnBrk="1" hangingPunct="1">
                <a:defRPr/>
              </a:pPr>
              <a:t>256</a:t>
            </a:fld>
            <a:endParaRPr lang="en-US" altLang="zh-CN">
              <a:solidFill>
                <a:prstClr val="white"/>
              </a:solidFill>
            </a:endParaRPr>
          </a:p>
        </p:txBody>
      </p:sp>
      <p:sp>
        <p:nvSpPr>
          <p:cNvPr id="61445" name="Text Box 2"/>
          <p:cNvSpPr txBox="1">
            <a:spLocks noChangeArrowheads="1"/>
          </p:cNvSpPr>
          <p:nvPr/>
        </p:nvSpPr>
        <p:spPr bwMode="auto">
          <a:xfrm>
            <a:off x="1433534" y="1131665"/>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zh-CN" altLang="en-US" sz="2000" dirty="0">
                <a:solidFill>
                  <a:prstClr val="white"/>
                </a:solidFill>
                <a:latin typeface="Times New Roman" pitchFamily="18" charset="0"/>
              </a:rPr>
              <a:t>例</a:t>
            </a:r>
          </a:p>
        </p:txBody>
      </p:sp>
      <p:sp>
        <p:nvSpPr>
          <p:cNvPr id="61446" name="Text Box 3"/>
          <p:cNvSpPr txBox="1">
            <a:spLocks noChangeArrowheads="1"/>
          </p:cNvSpPr>
          <p:nvPr/>
        </p:nvSpPr>
        <p:spPr bwMode="auto">
          <a:xfrm>
            <a:off x="4035850" y="1185639"/>
            <a:ext cx="492443" cy="4030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black"/>
                </a:solidFill>
                <a:latin typeface="Times New Roman" pitchFamily="18" charset="0"/>
              </a:rPr>
              <a:t>38    49    65    76    13    27    30   </a:t>
            </a:r>
            <a:r>
              <a:rPr kumimoji="1" lang="en-US" altLang="zh-CN" sz="2000" dirty="0">
                <a:solidFill>
                  <a:srgbClr val="FF0000"/>
                </a:solidFill>
                <a:latin typeface="Times New Roman" pitchFamily="18" charset="0"/>
              </a:rPr>
              <a:t>97</a:t>
            </a:r>
          </a:p>
        </p:txBody>
      </p:sp>
      <p:sp>
        <p:nvSpPr>
          <p:cNvPr id="61447" name="Text Box 4"/>
          <p:cNvSpPr txBox="1">
            <a:spLocks noChangeArrowheads="1"/>
          </p:cNvSpPr>
          <p:nvPr/>
        </p:nvSpPr>
        <p:spPr bwMode="auto">
          <a:xfrm>
            <a:off x="4034261" y="5311551"/>
            <a:ext cx="492443"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zh-CN" altLang="en-US" sz="2000" dirty="0">
                <a:solidFill>
                  <a:prstClr val="black"/>
                </a:solidFill>
                <a:latin typeface="微软雅黑" panose="020B0503020204020204" pitchFamily="34" charset="-122"/>
                <a:ea typeface="微软雅黑" panose="020B0503020204020204" pitchFamily="34" charset="-122"/>
              </a:rPr>
              <a:t>第一趟</a:t>
            </a:r>
          </a:p>
        </p:txBody>
      </p:sp>
      <p:sp>
        <p:nvSpPr>
          <p:cNvPr id="61448" name="Text Box 5"/>
          <p:cNvSpPr txBox="1">
            <a:spLocks noChangeArrowheads="1"/>
          </p:cNvSpPr>
          <p:nvPr/>
        </p:nvSpPr>
        <p:spPr bwMode="auto">
          <a:xfrm>
            <a:off x="4661325" y="1185640"/>
            <a:ext cx="492443" cy="3498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black"/>
                </a:solidFill>
                <a:latin typeface="Times New Roman" pitchFamily="18" charset="0"/>
              </a:rPr>
              <a:t>38    49    65    13    27    30   </a:t>
            </a:r>
            <a:r>
              <a:rPr kumimoji="1" lang="en-US" altLang="zh-CN" sz="2000" dirty="0">
                <a:solidFill>
                  <a:srgbClr val="FF0000"/>
                </a:solidFill>
                <a:latin typeface="Times New Roman" pitchFamily="18" charset="0"/>
              </a:rPr>
              <a:t>76</a:t>
            </a:r>
          </a:p>
        </p:txBody>
      </p:sp>
      <p:sp>
        <p:nvSpPr>
          <p:cNvPr id="61449" name="Text Box 6"/>
          <p:cNvSpPr txBox="1">
            <a:spLocks noChangeArrowheads="1"/>
          </p:cNvSpPr>
          <p:nvPr/>
        </p:nvSpPr>
        <p:spPr bwMode="auto">
          <a:xfrm>
            <a:off x="4661324" y="5295676"/>
            <a:ext cx="492443"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zh-CN" altLang="en-US" sz="2000" dirty="0">
                <a:solidFill>
                  <a:prstClr val="black"/>
                </a:solidFill>
                <a:latin typeface="微软雅黑" panose="020B0503020204020204" pitchFamily="34" charset="-122"/>
                <a:ea typeface="微软雅黑" panose="020B0503020204020204" pitchFamily="34" charset="-122"/>
              </a:rPr>
              <a:t>第二趟</a:t>
            </a:r>
          </a:p>
        </p:txBody>
      </p:sp>
      <p:sp>
        <p:nvSpPr>
          <p:cNvPr id="61450" name="Text Box 7"/>
          <p:cNvSpPr txBox="1">
            <a:spLocks noChangeArrowheads="1"/>
          </p:cNvSpPr>
          <p:nvPr/>
        </p:nvSpPr>
        <p:spPr bwMode="auto">
          <a:xfrm>
            <a:off x="5285212" y="1185639"/>
            <a:ext cx="492443" cy="2965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black"/>
                </a:solidFill>
                <a:latin typeface="Times New Roman" pitchFamily="18" charset="0"/>
              </a:rPr>
              <a:t>38    49    13    27    30   </a:t>
            </a:r>
            <a:r>
              <a:rPr kumimoji="1" lang="en-US" altLang="zh-CN" sz="2000" dirty="0">
                <a:solidFill>
                  <a:srgbClr val="FF0000"/>
                </a:solidFill>
                <a:latin typeface="Times New Roman" pitchFamily="18" charset="0"/>
              </a:rPr>
              <a:t>65</a:t>
            </a:r>
          </a:p>
        </p:txBody>
      </p:sp>
      <p:sp>
        <p:nvSpPr>
          <p:cNvPr id="61451" name="Text Box 8"/>
          <p:cNvSpPr txBox="1">
            <a:spLocks noChangeArrowheads="1"/>
          </p:cNvSpPr>
          <p:nvPr/>
        </p:nvSpPr>
        <p:spPr bwMode="auto">
          <a:xfrm>
            <a:off x="5285211" y="5295676"/>
            <a:ext cx="492443"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zh-CN" altLang="en-US" sz="2000">
                <a:solidFill>
                  <a:prstClr val="black"/>
                </a:solidFill>
                <a:latin typeface="微软雅黑" panose="020B0503020204020204" pitchFamily="34" charset="-122"/>
                <a:ea typeface="微软雅黑" panose="020B0503020204020204" pitchFamily="34" charset="-122"/>
              </a:rPr>
              <a:t>第三趟</a:t>
            </a:r>
          </a:p>
        </p:txBody>
      </p:sp>
      <p:sp>
        <p:nvSpPr>
          <p:cNvPr id="61452" name="Text Box 9"/>
          <p:cNvSpPr txBox="1">
            <a:spLocks noChangeArrowheads="1"/>
          </p:cNvSpPr>
          <p:nvPr/>
        </p:nvSpPr>
        <p:spPr bwMode="auto">
          <a:xfrm>
            <a:off x="5928150" y="1185639"/>
            <a:ext cx="492443" cy="2369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black"/>
                </a:solidFill>
                <a:latin typeface="Times New Roman" pitchFamily="18" charset="0"/>
              </a:rPr>
              <a:t>38    13    27   30   </a:t>
            </a:r>
            <a:r>
              <a:rPr kumimoji="1" lang="en-US" altLang="zh-CN" sz="2000" dirty="0">
                <a:solidFill>
                  <a:srgbClr val="FF0000"/>
                </a:solidFill>
                <a:latin typeface="Times New Roman" pitchFamily="18" charset="0"/>
              </a:rPr>
              <a:t>49</a:t>
            </a:r>
          </a:p>
        </p:txBody>
      </p:sp>
      <p:sp>
        <p:nvSpPr>
          <p:cNvPr id="61453" name="Text Box 10"/>
          <p:cNvSpPr txBox="1">
            <a:spLocks noChangeArrowheads="1"/>
          </p:cNvSpPr>
          <p:nvPr/>
        </p:nvSpPr>
        <p:spPr bwMode="auto">
          <a:xfrm>
            <a:off x="5910686" y="5295676"/>
            <a:ext cx="492443"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zh-CN" altLang="en-US" sz="2000" dirty="0">
                <a:solidFill>
                  <a:prstClr val="black"/>
                </a:solidFill>
                <a:latin typeface="微软雅黑" panose="020B0503020204020204" pitchFamily="34" charset="-122"/>
                <a:ea typeface="微软雅黑" panose="020B0503020204020204" pitchFamily="34" charset="-122"/>
              </a:rPr>
              <a:t>第四趟</a:t>
            </a:r>
          </a:p>
        </p:txBody>
      </p:sp>
      <p:sp>
        <p:nvSpPr>
          <p:cNvPr id="61454" name="Text Box 11"/>
          <p:cNvSpPr txBox="1">
            <a:spLocks noChangeArrowheads="1"/>
          </p:cNvSpPr>
          <p:nvPr/>
        </p:nvSpPr>
        <p:spPr bwMode="auto">
          <a:xfrm>
            <a:off x="6552035" y="1185640"/>
            <a:ext cx="492443" cy="19010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black"/>
                </a:solidFill>
                <a:latin typeface="Times New Roman" pitchFamily="18" charset="0"/>
              </a:rPr>
              <a:t>13    27    30   </a:t>
            </a:r>
            <a:r>
              <a:rPr kumimoji="1" lang="en-US" altLang="zh-CN" sz="2000" dirty="0">
                <a:solidFill>
                  <a:srgbClr val="FF3300"/>
                </a:solidFill>
                <a:latin typeface="Times New Roman" pitchFamily="18" charset="0"/>
              </a:rPr>
              <a:t>38</a:t>
            </a:r>
          </a:p>
        </p:txBody>
      </p:sp>
      <p:sp>
        <p:nvSpPr>
          <p:cNvPr id="61455" name="Text Box 12"/>
          <p:cNvSpPr txBox="1">
            <a:spLocks noChangeArrowheads="1"/>
          </p:cNvSpPr>
          <p:nvPr/>
        </p:nvSpPr>
        <p:spPr bwMode="auto">
          <a:xfrm>
            <a:off x="6552036" y="5295676"/>
            <a:ext cx="492443"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zh-CN" altLang="en-US" sz="2000">
                <a:solidFill>
                  <a:prstClr val="black"/>
                </a:solidFill>
                <a:latin typeface="微软雅黑" panose="020B0503020204020204" pitchFamily="34" charset="-122"/>
                <a:ea typeface="微软雅黑" panose="020B0503020204020204" pitchFamily="34" charset="-122"/>
              </a:rPr>
              <a:t>第五趟</a:t>
            </a:r>
          </a:p>
        </p:txBody>
      </p:sp>
      <p:sp>
        <p:nvSpPr>
          <p:cNvPr id="61456" name="Text Box 13"/>
          <p:cNvSpPr txBox="1">
            <a:spLocks noChangeArrowheads="1"/>
          </p:cNvSpPr>
          <p:nvPr/>
        </p:nvSpPr>
        <p:spPr bwMode="auto">
          <a:xfrm>
            <a:off x="7194973" y="1185639"/>
            <a:ext cx="492443" cy="14328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black"/>
                </a:solidFill>
                <a:latin typeface="Times New Roman" pitchFamily="18" charset="0"/>
              </a:rPr>
              <a:t>13    27    </a:t>
            </a:r>
            <a:r>
              <a:rPr kumimoji="1" lang="en-US" altLang="zh-CN" sz="2000" dirty="0">
                <a:solidFill>
                  <a:srgbClr val="FF3300"/>
                </a:solidFill>
                <a:latin typeface="Times New Roman" pitchFamily="18" charset="0"/>
              </a:rPr>
              <a:t>30</a:t>
            </a:r>
          </a:p>
        </p:txBody>
      </p:sp>
      <p:sp>
        <p:nvSpPr>
          <p:cNvPr id="61457" name="Text Box 14"/>
          <p:cNvSpPr txBox="1">
            <a:spLocks noChangeArrowheads="1"/>
          </p:cNvSpPr>
          <p:nvPr/>
        </p:nvSpPr>
        <p:spPr bwMode="auto">
          <a:xfrm>
            <a:off x="7177511" y="5295676"/>
            <a:ext cx="492443"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zh-CN" altLang="en-US" sz="2000">
                <a:solidFill>
                  <a:prstClr val="black"/>
                </a:solidFill>
                <a:latin typeface="微软雅黑" panose="020B0503020204020204" pitchFamily="34" charset="-122"/>
                <a:ea typeface="微软雅黑" panose="020B0503020204020204" pitchFamily="34" charset="-122"/>
              </a:rPr>
              <a:t>第六趟</a:t>
            </a:r>
          </a:p>
        </p:txBody>
      </p:sp>
      <p:sp>
        <p:nvSpPr>
          <p:cNvPr id="61458" name="Text Box 15"/>
          <p:cNvSpPr txBox="1">
            <a:spLocks noChangeArrowheads="1"/>
          </p:cNvSpPr>
          <p:nvPr/>
        </p:nvSpPr>
        <p:spPr bwMode="auto">
          <a:xfrm>
            <a:off x="3411960" y="1218976"/>
            <a:ext cx="492443" cy="409445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black"/>
                </a:solidFill>
                <a:latin typeface="Times New Roman" pitchFamily="18" charset="0"/>
              </a:rPr>
              <a:t>49    38    65    97    76    13    27    30</a:t>
            </a:r>
          </a:p>
        </p:txBody>
      </p:sp>
      <p:sp>
        <p:nvSpPr>
          <p:cNvPr id="144400" name="Text Box 16"/>
          <p:cNvSpPr txBox="1">
            <a:spLocks noChangeArrowheads="1"/>
          </p:cNvSpPr>
          <p:nvPr/>
        </p:nvSpPr>
        <p:spPr bwMode="auto">
          <a:xfrm>
            <a:off x="3440850" y="1114202"/>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38</a:t>
            </a:r>
          </a:p>
        </p:txBody>
      </p:sp>
      <p:sp>
        <p:nvSpPr>
          <p:cNvPr id="144401" name="Text Box 17"/>
          <p:cNvSpPr txBox="1">
            <a:spLocks noChangeArrowheads="1"/>
          </p:cNvSpPr>
          <p:nvPr/>
        </p:nvSpPr>
        <p:spPr bwMode="auto">
          <a:xfrm>
            <a:off x="3440850" y="1625377"/>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a:solidFill>
                  <a:prstClr val="white"/>
                </a:solidFill>
                <a:latin typeface="Times New Roman" pitchFamily="18" charset="0"/>
              </a:rPr>
              <a:t>49</a:t>
            </a:r>
          </a:p>
        </p:txBody>
      </p:sp>
      <p:sp>
        <p:nvSpPr>
          <p:cNvPr id="144402" name="Text Box 18"/>
          <p:cNvSpPr txBox="1">
            <a:spLocks noChangeArrowheads="1"/>
          </p:cNvSpPr>
          <p:nvPr/>
        </p:nvSpPr>
        <p:spPr bwMode="auto">
          <a:xfrm>
            <a:off x="3447200" y="2704877"/>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a:solidFill>
                  <a:prstClr val="white"/>
                </a:solidFill>
                <a:latin typeface="Times New Roman" pitchFamily="18" charset="0"/>
              </a:rPr>
              <a:t>76</a:t>
            </a:r>
          </a:p>
        </p:txBody>
      </p:sp>
      <p:sp>
        <p:nvSpPr>
          <p:cNvPr id="144403" name="Text Box 19"/>
          <p:cNvSpPr txBox="1">
            <a:spLocks noChangeArrowheads="1"/>
          </p:cNvSpPr>
          <p:nvPr/>
        </p:nvSpPr>
        <p:spPr bwMode="auto">
          <a:xfrm>
            <a:off x="3440850" y="3314477"/>
            <a:ext cx="438150" cy="396875"/>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defPPr>
              <a:defRPr lang="en-US"/>
            </a:defPPr>
            <a:lvl1pPr>
              <a:defRPr kumimoji="1" sz="2000">
                <a:latin typeface="Times New Roman" pitchFamily="18" charset="0"/>
                <a:ea typeface="幼圆" pitchFamily="49" charset="-122"/>
              </a:defRPr>
            </a:lvl1pPr>
            <a:lvl2pPr marL="742950" indent="-285750" eaLnBrk="0" hangingPunct="0">
              <a:defRPr>
                <a:latin typeface="Arial" charset="0"/>
                <a:ea typeface="幼圆" pitchFamily="49" charset="-122"/>
              </a:defRPr>
            </a:lvl2pPr>
            <a:lvl3pPr marL="1143000" indent="-228600" eaLnBrk="0" hangingPunct="0">
              <a:defRPr>
                <a:latin typeface="Arial" charset="0"/>
                <a:ea typeface="幼圆" pitchFamily="49" charset="-122"/>
              </a:defRPr>
            </a:lvl3pPr>
            <a:lvl4pPr marL="1600200" indent="-228600" eaLnBrk="0" hangingPunct="0">
              <a:defRPr>
                <a:latin typeface="Arial" charset="0"/>
                <a:ea typeface="幼圆" pitchFamily="49" charset="-122"/>
              </a:defRPr>
            </a:lvl4pPr>
            <a:lvl5pPr marL="2057400" indent="-228600" eaLnBrk="0" hangingPunct="0">
              <a:defRPr>
                <a:latin typeface="Arial" charset="0"/>
                <a:ea typeface="幼圆" pitchFamily="49" charset="-122"/>
              </a:defRPr>
            </a:lvl5pPr>
            <a:lvl6pPr marL="2514600" indent="-228600" eaLnBrk="0" fontAlgn="base" hangingPunct="0">
              <a:spcBef>
                <a:spcPct val="0"/>
              </a:spcBef>
              <a:spcAft>
                <a:spcPct val="0"/>
              </a:spcAft>
              <a:defRPr>
                <a:latin typeface="Arial" charset="0"/>
                <a:ea typeface="幼圆" pitchFamily="49" charset="-122"/>
              </a:defRPr>
            </a:lvl6pPr>
            <a:lvl7pPr marL="2971800" indent="-228600" eaLnBrk="0" fontAlgn="base" hangingPunct="0">
              <a:spcBef>
                <a:spcPct val="0"/>
              </a:spcBef>
              <a:spcAft>
                <a:spcPct val="0"/>
              </a:spcAft>
              <a:defRPr>
                <a:latin typeface="Arial" charset="0"/>
                <a:ea typeface="幼圆" pitchFamily="49" charset="-122"/>
              </a:defRPr>
            </a:lvl7pPr>
            <a:lvl8pPr marL="3429000" indent="-228600" eaLnBrk="0" fontAlgn="base" hangingPunct="0">
              <a:spcBef>
                <a:spcPct val="0"/>
              </a:spcBef>
              <a:spcAft>
                <a:spcPct val="0"/>
              </a:spcAft>
              <a:defRPr>
                <a:latin typeface="Arial" charset="0"/>
                <a:ea typeface="幼圆" pitchFamily="49" charset="-122"/>
              </a:defRPr>
            </a:lvl8pPr>
            <a:lvl9pPr marL="3886200" indent="-228600" eaLnBrk="0" fontAlgn="base" hangingPunct="0">
              <a:spcBef>
                <a:spcPct val="0"/>
              </a:spcBef>
              <a:spcAft>
                <a:spcPct val="0"/>
              </a:spcAft>
              <a:defRPr>
                <a:latin typeface="Arial" charset="0"/>
                <a:ea typeface="幼圆" pitchFamily="49" charset="-122"/>
              </a:defRPr>
            </a:lvl9pPr>
          </a:lstStyle>
          <a:p>
            <a:pPr defTabSz="914400">
              <a:defRPr/>
            </a:pPr>
            <a:r>
              <a:rPr lang="en-US" altLang="zh-CN" dirty="0">
                <a:solidFill>
                  <a:prstClr val="white"/>
                </a:solidFill>
              </a:rPr>
              <a:t>97</a:t>
            </a:r>
          </a:p>
        </p:txBody>
      </p:sp>
      <p:sp>
        <p:nvSpPr>
          <p:cNvPr id="144404" name="Text Box 20"/>
          <p:cNvSpPr txBox="1">
            <a:spLocks noChangeArrowheads="1"/>
          </p:cNvSpPr>
          <p:nvPr/>
        </p:nvSpPr>
        <p:spPr bwMode="auto">
          <a:xfrm>
            <a:off x="3428150" y="3314477"/>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13</a:t>
            </a:r>
          </a:p>
        </p:txBody>
      </p:sp>
      <p:sp>
        <p:nvSpPr>
          <p:cNvPr id="144405" name="Text Box 21"/>
          <p:cNvSpPr txBox="1">
            <a:spLocks noChangeArrowheads="1"/>
          </p:cNvSpPr>
          <p:nvPr/>
        </p:nvSpPr>
        <p:spPr bwMode="auto">
          <a:xfrm>
            <a:off x="3440850" y="3952885"/>
            <a:ext cx="438150" cy="396875"/>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97</a:t>
            </a:r>
          </a:p>
        </p:txBody>
      </p:sp>
      <p:sp>
        <p:nvSpPr>
          <p:cNvPr id="144406" name="Text Box 22"/>
          <p:cNvSpPr txBox="1">
            <a:spLocks noChangeArrowheads="1"/>
          </p:cNvSpPr>
          <p:nvPr/>
        </p:nvSpPr>
        <p:spPr bwMode="auto">
          <a:xfrm>
            <a:off x="3440850" y="3927029"/>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27</a:t>
            </a:r>
          </a:p>
        </p:txBody>
      </p:sp>
      <p:sp>
        <p:nvSpPr>
          <p:cNvPr id="144407" name="Text Box 23"/>
          <p:cNvSpPr txBox="1">
            <a:spLocks noChangeArrowheads="1"/>
          </p:cNvSpPr>
          <p:nvPr/>
        </p:nvSpPr>
        <p:spPr bwMode="auto">
          <a:xfrm>
            <a:off x="3447200" y="4463827"/>
            <a:ext cx="438150" cy="396875"/>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defPPr>
              <a:defRPr lang="en-US"/>
            </a:defPPr>
            <a:lvl1pPr>
              <a:defRPr kumimoji="1" sz="2000">
                <a:latin typeface="Times New Roman" pitchFamily="18" charset="0"/>
                <a:ea typeface="幼圆" pitchFamily="49" charset="-122"/>
              </a:defRPr>
            </a:lvl1pPr>
            <a:lvl2pPr marL="742950" indent="-285750" eaLnBrk="0" hangingPunct="0">
              <a:defRPr>
                <a:latin typeface="Arial" charset="0"/>
                <a:ea typeface="幼圆" pitchFamily="49" charset="-122"/>
              </a:defRPr>
            </a:lvl2pPr>
            <a:lvl3pPr marL="1143000" indent="-228600" eaLnBrk="0" hangingPunct="0">
              <a:defRPr>
                <a:latin typeface="Arial" charset="0"/>
                <a:ea typeface="幼圆" pitchFamily="49" charset="-122"/>
              </a:defRPr>
            </a:lvl3pPr>
            <a:lvl4pPr marL="1600200" indent="-228600" eaLnBrk="0" hangingPunct="0">
              <a:defRPr>
                <a:latin typeface="Arial" charset="0"/>
                <a:ea typeface="幼圆" pitchFamily="49" charset="-122"/>
              </a:defRPr>
            </a:lvl4pPr>
            <a:lvl5pPr marL="2057400" indent="-228600" eaLnBrk="0" hangingPunct="0">
              <a:defRPr>
                <a:latin typeface="Arial" charset="0"/>
                <a:ea typeface="幼圆" pitchFamily="49" charset="-122"/>
              </a:defRPr>
            </a:lvl5pPr>
            <a:lvl6pPr marL="2514600" indent="-228600" eaLnBrk="0" fontAlgn="base" hangingPunct="0">
              <a:spcBef>
                <a:spcPct val="0"/>
              </a:spcBef>
              <a:spcAft>
                <a:spcPct val="0"/>
              </a:spcAft>
              <a:defRPr>
                <a:latin typeface="Arial" charset="0"/>
                <a:ea typeface="幼圆" pitchFamily="49" charset="-122"/>
              </a:defRPr>
            </a:lvl6pPr>
            <a:lvl7pPr marL="2971800" indent="-228600" eaLnBrk="0" fontAlgn="base" hangingPunct="0">
              <a:spcBef>
                <a:spcPct val="0"/>
              </a:spcBef>
              <a:spcAft>
                <a:spcPct val="0"/>
              </a:spcAft>
              <a:defRPr>
                <a:latin typeface="Arial" charset="0"/>
                <a:ea typeface="幼圆" pitchFamily="49" charset="-122"/>
              </a:defRPr>
            </a:lvl7pPr>
            <a:lvl8pPr marL="3429000" indent="-228600" eaLnBrk="0" fontAlgn="base" hangingPunct="0">
              <a:spcBef>
                <a:spcPct val="0"/>
              </a:spcBef>
              <a:spcAft>
                <a:spcPct val="0"/>
              </a:spcAft>
              <a:defRPr>
                <a:latin typeface="Arial" charset="0"/>
                <a:ea typeface="幼圆" pitchFamily="49" charset="-122"/>
              </a:defRPr>
            </a:lvl8pPr>
            <a:lvl9pPr marL="3886200" indent="-228600" eaLnBrk="0" fontAlgn="base" hangingPunct="0">
              <a:spcBef>
                <a:spcPct val="0"/>
              </a:spcBef>
              <a:spcAft>
                <a:spcPct val="0"/>
              </a:spcAft>
              <a:defRPr>
                <a:latin typeface="Arial" charset="0"/>
                <a:ea typeface="幼圆" pitchFamily="49" charset="-122"/>
              </a:defRPr>
            </a:lvl9pPr>
          </a:lstStyle>
          <a:p>
            <a:pPr defTabSz="914400">
              <a:defRPr/>
            </a:pPr>
            <a:r>
              <a:rPr lang="en-US" altLang="zh-CN">
                <a:solidFill>
                  <a:prstClr val="white"/>
                </a:solidFill>
              </a:rPr>
              <a:t>97</a:t>
            </a:r>
          </a:p>
        </p:txBody>
      </p:sp>
      <p:sp>
        <p:nvSpPr>
          <p:cNvPr id="144408" name="Text Box 24"/>
          <p:cNvSpPr txBox="1">
            <a:spLocks noChangeArrowheads="1"/>
          </p:cNvSpPr>
          <p:nvPr/>
        </p:nvSpPr>
        <p:spPr bwMode="auto">
          <a:xfrm>
            <a:off x="3439106" y="4454534"/>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30</a:t>
            </a:r>
          </a:p>
        </p:txBody>
      </p:sp>
      <p:sp>
        <p:nvSpPr>
          <p:cNvPr id="144409" name="Text Box 25"/>
          <p:cNvSpPr txBox="1">
            <a:spLocks noChangeArrowheads="1"/>
          </p:cNvSpPr>
          <p:nvPr/>
        </p:nvSpPr>
        <p:spPr bwMode="auto">
          <a:xfrm>
            <a:off x="3428150" y="4924202"/>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a:solidFill>
                  <a:prstClr val="white"/>
                </a:solidFill>
                <a:latin typeface="Times New Roman" pitchFamily="18" charset="0"/>
              </a:rPr>
              <a:t>97</a:t>
            </a:r>
          </a:p>
        </p:txBody>
      </p:sp>
      <p:sp>
        <p:nvSpPr>
          <p:cNvPr id="144410" name="Text Box 26"/>
          <p:cNvSpPr txBox="1">
            <a:spLocks noChangeArrowheads="1"/>
          </p:cNvSpPr>
          <p:nvPr/>
        </p:nvSpPr>
        <p:spPr bwMode="auto">
          <a:xfrm>
            <a:off x="4090143" y="2704876"/>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13</a:t>
            </a:r>
          </a:p>
        </p:txBody>
      </p:sp>
      <p:sp>
        <p:nvSpPr>
          <p:cNvPr id="144411" name="Text Box 27"/>
          <p:cNvSpPr txBox="1">
            <a:spLocks noChangeArrowheads="1"/>
          </p:cNvSpPr>
          <p:nvPr/>
        </p:nvSpPr>
        <p:spPr bwMode="auto">
          <a:xfrm>
            <a:off x="4089286" y="4453407"/>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a:solidFill>
                  <a:prstClr val="white"/>
                </a:solidFill>
                <a:latin typeface="Times New Roman" pitchFamily="18" charset="0"/>
              </a:rPr>
              <a:t>76</a:t>
            </a:r>
          </a:p>
        </p:txBody>
      </p:sp>
      <p:sp>
        <p:nvSpPr>
          <p:cNvPr id="144412" name="Text Box 28"/>
          <p:cNvSpPr txBox="1">
            <a:spLocks noChangeArrowheads="1"/>
          </p:cNvSpPr>
          <p:nvPr/>
        </p:nvSpPr>
        <p:spPr bwMode="auto">
          <a:xfrm>
            <a:off x="4077378" y="3900374"/>
            <a:ext cx="438150" cy="396875"/>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defPPr>
              <a:defRPr lang="en-US"/>
            </a:defPPr>
            <a:lvl1pPr>
              <a:defRPr kumimoji="1" sz="2000">
                <a:latin typeface="Times New Roman" pitchFamily="18" charset="0"/>
                <a:ea typeface="幼圆" pitchFamily="49" charset="-122"/>
              </a:defRPr>
            </a:lvl1pPr>
            <a:lvl2pPr marL="742950" indent="-285750" eaLnBrk="0" hangingPunct="0">
              <a:defRPr>
                <a:latin typeface="Arial" charset="0"/>
                <a:ea typeface="幼圆" pitchFamily="49" charset="-122"/>
              </a:defRPr>
            </a:lvl2pPr>
            <a:lvl3pPr marL="1143000" indent="-228600" eaLnBrk="0" hangingPunct="0">
              <a:defRPr>
                <a:latin typeface="Arial" charset="0"/>
                <a:ea typeface="幼圆" pitchFamily="49" charset="-122"/>
              </a:defRPr>
            </a:lvl3pPr>
            <a:lvl4pPr marL="1600200" indent="-228600" eaLnBrk="0" hangingPunct="0">
              <a:defRPr>
                <a:latin typeface="Arial" charset="0"/>
                <a:ea typeface="幼圆" pitchFamily="49" charset="-122"/>
              </a:defRPr>
            </a:lvl4pPr>
            <a:lvl5pPr marL="2057400" indent="-228600" eaLnBrk="0" hangingPunct="0">
              <a:defRPr>
                <a:latin typeface="Arial" charset="0"/>
                <a:ea typeface="幼圆" pitchFamily="49" charset="-122"/>
              </a:defRPr>
            </a:lvl5pPr>
            <a:lvl6pPr marL="2514600" indent="-228600" eaLnBrk="0" fontAlgn="base" hangingPunct="0">
              <a:spcBef>
                <a:spcPct val="0"/>
              </a:spcBef>
              <a:spcAft>
                <a:spcPct val="0"/>
              </a:spcAft>
              <a:defRPr>
                <a:latin typeface="Arial" charset="0"/>
                <a:ea typeface="幼圆" pitchFamily="49" charset="-122"/>
              </a:defRPr>
            </a:lvl6pPr>
            <a:lvl7pPr marL="2971800" indent="-228600" eaLnBrk="0" fontAlgn="base" hangingPunct="0">
              <a:spcBef>
                <a:spcPct val="0"/>
              </a:spcBef>
              <a:spcAft>
                <a:spcPct val="0"/>
              </a:spcAft>
              <a:defRPr>
                <a:latin typeface="Arial" charset="0"/>
                <a:ea typeface="幼圆" pitchFamily="49" charset="-122"/>
              </a:defRPr>
            </a:lvl7pPr>
            <a:lvl8pPr marL="3429000" indent="-228600" eaLnBrk="0" fontAlgn="base" hangingPunct="0">
              <a:spcBef>
                <a:spcPct val="0"/>
              </a:spcBef>
              <a:spcAft>
                <a:spcPct val="0"/>
              </a:spcAft>
              <a:defRPr>
                <a:latin typeface="Arial" charset="0"/>
                <a:ea typeface="幼圆" pitchFamily="49" charset="-122"/>
              </a:defRPr>
            </a:lvl8pPr>
            <a:lvl9pPr marL="3886200" indent="-228600" eaLnBrk="0" fontAlgn="base" hangingPunct="0">
              <a:spcBef>
                <a:spcPct val="0"/>
              </a:spcBef>
              <a:spcAft>
                <a:spcPct val="0"/>
              </a:spcAft>
              <a:defRPr>
                <a:latin typeface="Arial" charset="0"/>
                <a:ea typeface="幼圆" pitchFamily="49" charset="-122"/>
              </a:defRPr>
            </a:lvl9pPr>
          </a:lstStyle>
          <a:p>
            <a:pPr defTabSz="914400">
              <a:defRPr/>
            </a:pPr>
            <a:r>
              <a:rPr lang="en-US" altLang="zh-CN" dirty="0">
                <a:solidFill>
                  <a:prstClr val="white"/>
                </a:solidFill>
              </a:rPr>
              <a:t>76</a:t>
            </a:r>
          </a:p>
        </p:txBody>
      </p:sp>
      <p:sp>
        <p:nvSpPr>
          <p:cNvPr id="144413" name="Text Box 29"/>
          <p:cNvSpPr txBox="1">
            <a:spLocks noChangeArrowheads="1"/>
          </p:cNvSpPr>
          <p:nvPr/>
        </p:nvSpPr>
        <p:spPr bwMode="auto">
          <a:xfrm>
            <a:off x="4077492" y="3307333"/>
            <a:ext cx="438150" cy="396875"/>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76</a:t>
            </a:r>
          </a:p>
        </p:txBody>
      </p:sp>
      <p:sp>
        <p:nvSpPr>
          <p:cNvPr id="144414" name="Text Box 30"/>
          <p:cNvSpPr txBox="1">
            <a:spLocks noChangeArrowheads="1"/>
          </p:cNvSpPr>
          <p:nvPr/>
        </p:nvSpPr>
        <p:spPr bwMode="auto">
          <a:xfrm>
            <a:off x="4089286" y="3307332"/>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defPPr>
              <a:defRPr lang="en-US"/>
            </a:defPPr>
            <a:lvl1pPr>
              <a:defRPr kumimoji="1" sz="2000">
                <a:latin typeface="Times New Roman" pitchFamily="18" charset="0"/>
                <a:ea typeface="幼圆" pitchFamily="49" charset="-122"/>
              </a:defRPr>
            </a:lvl1pPr>
            <a:lvl2pPr marL="742950" indent="-285750" eaLnBrk="0" hangingPunct="0">
              <a:defRPr>
                <a:latin typeface="Arial" charset="0"/>
                <a:ea typeface="幼圆" pitchFamily="49" charset="-122"/>
              </a:defRPr>
            </a:lvl2pPr>
            <a:lvl3pPr marL="1143000" indent="-228600" eaLnBrk="0" hangingPunct="0">
              <a:defRPr>
                <a:latin typeface="Arial" charset="0"/>
                <a:ea typeface="幼圆" pitchFamily="49" charset="-122"/>
              </a:defRPr>
            </a:lvl3pPr>
            <a:lvl4pPr marL="1600200" indent="-228600" eaLnBrk="0" hangingPunct="0">
              <a:defRPr>
                <a:latin typeface="Arial" charset="0"/>
                <a:ea typeface="幼圆" pitchFamily="49" charset="-122"/>
              </a:defRPr>
            </a:lvl4pPr>
            <a:lvl5pPr marL="2057400" indent="-228600" eaLnBrk="0" hangingPunct="0">
              <a:defRPr>
                <a:latin typeface="Arial" charset="0"/>
                <a:ea typeface="幼圆" pitchFamily="49" charset="-122"/>
              </a:defRPr>
            </a:lvl5pPr>
            <a:lvl6pPr marL="2514600" indent="-228600" eaLnBrk="0" fontAlgn="base" hangingPunct="0">
              <a:spcBef>
                <a:spcPct val="0"/>
              </a:spcBef>
              <a:spcAft>
                <a:spcPct val="0"/>
              </a:spcAft>
              <a:defRPr>
                <a:latin typeface="Arial" charset="0"/>
                <a:ea typeface="幼圆" pitchFamily="49" charset="-122"/>
              </a:defRPr>
            </a:lvl6pPr>
            <a:lvl7pPr marL="2971800" indent="-228600" eaLnBrk="0" fontAlgn="base" hangingPunct="0">
              <a:spcBef>
                <a:spcPct val="0"/>
              </a:spcBef>
              <a:spcAft>
                <a:spcPct val="0"/>
              </a:spcAft>
              <a:defRPr>
                <a:latin typeface="Arial" charset="0"/>
                <a:ea typeface="幼圆" pitchFamily="49" charset="-122"/>
              </a:defRPr>
            </a:lvl7pPr>
            <a:lvl8pPr marL="3429000" indent="-228600" eaLnBrk="0" fontAlgn="base" hangingPunct="0">
              <a:spcBef>
                <a:spcPct val="0"/>
              </a:spcBef>
              <a:spcAft>
                <a:spcPct val="0"/>
              </a:spcAft>
              <a:defRPr>
                <a:latin typeface="Arial" charset="0"/>
                <a:ea typeface="幼圆" pitchFamily="49" charset="-122"/>
              </a:defRPr>
            </a:lvl8pPr>
            <a:lvl9pPr marL="3886200" indent="-228600" eaLnBrk="0" fontAlgn="base" hangingPunct="0">
              <a:spcBef>
                <a:spcPct val="0"/>
              </a:spcBef>
              <a:spcAft>
                <a:spcPct val="0"/>
              </a:spcAft>
              <a:defRPr>
                <a:latin typeface="Arial" charset="0"/>
                <a:ea typeface="幼圆" pitchFamily="49" charset="-122"/>
              </a:defRPr>
            </a:lvl9pPr>
          </a:lstStyle>
          <a:p>
            <a:pPr defTabSz="914400">
              <a:defRPr/>
            </a:pPr>
            <a:r>
              <a:rPr lang="en-US" altLang="zh-CN" dirty="0">
                <a:solidFill>
                  <a:prstClr val="white"/>
                </a:solidFill>
              </a:rPr>
              <a:t>27</a:t>
            </a:r>
          </a:p>
        </p:txBody>
      </p:sp>
      <p:sp>
        <p:nvSpPr>
          <p:cNvPr id="144415" name="Text Box 31"/>
          <p:cNvSpPr txBox="1">
            <a:spLocks noChangeArrowheads="1"/>
          </p:cNvSpPr>
          <p:nvPr/>
        </p:nvSpPr>
        <p:spPr bwMode="auto">
          <a:xfrm>
            <a:off x="4077378" y="3900373"/>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30</a:t>
            </a:r>
          </a:p>
        </p:txBody>
      </p:sp>
      <p:sp>
        <p:nvSpPr>
          <p:cNvPr id="144416" name="Text Box 32"/>
          <p:cNvSpPr txBox="1">
            <a:spLocks noChangeArrowheads="1"/>
          </p:cNvSpPr>
          <p:nvPr/>
        </p:nvSpPr>
        <p:spPr bwMode="auto">
          <a:xfrm>
            <a:off x="4707675" y="2221592"/>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a:solidFill>
                  <a:prstClr val="white"/>
                </a:solidFill>
                <a:latin typeface="Times New Roman" pitchFamily="18" charset="0"/>
              </a:rPr>
              <a:t>13</a:t>
            </a:r>
          </a:p>
        </p:txBody>
      </p:sp>
      <p:sp>
        <p:nvSpPr>
          <p:cNvPr id="144417" name="Text Box 33"/>
          <p:cNvSpPr txBox="1">
            <a:spLocks noChangeArrowheads="1"/>
          </p:cNvSpPr>
          <p:nvPr/>
        </p:nvSpPr>
        <p:spPr bwMode="auto">
          <a:xfrm>
            <a:off x="4707675" y="2704877"/>
            <a:ext cx="438150" cy="396875"/>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defPPr>
              <a:defRPr lang="en-US"/>
            </a:defPPr>
            <a:lvl1pPr>
              <a:defRPr kumimoji="1" sz="2000">
                <a:latin typeface="Times New Roman" pitchFamily="18" charset="0"/>
                <a:ea typeface="幼圆" pitchFamily="49" charset="-122"/>
              </a:defRPr>
            </a:lvl1pPr>
            <a:lvl2pPr marL="742950" indent="-285750" eaLnBrk="0" hangingPunct="0">
              <a:defRPr>
                <a:latin typeface="Arial" charset="0"/>
                <a:ea typeface="幼圆" pitchFamily="49" charset="-122"/>
              </a:defRPr>
            </a:lvl2pPr>
            <a:lvl3pPr marL="1143000" indent="-228600" eaLnBrk="0" hangingPunct="0">
              <a:defRPr>
                <a:latin typeface="Arial" charset="0"/>
                <a:ea typeface="幼圆" pitchFamily="49" charset="-122"/>
              </a:defRPr>
            </a:lvl3pPr>
            <a:lvl4pPr marL="1600200" indent="-228600" eaLnBrk="0" hangingPunct="0">
              <a:defRPr>
                <a:latin typeface="Arial" charset="0"/>
                <a:ea typeface="幼圆" pitchFamily="49" charset="-122"/>
              </a:defRPr>
            </a:lvl4pPr>
            <a:lvl5pPr marL="2057400" indent="-228600" eaLnBrk="0" hangingPunct="0">
              <a:defRPr>
                <a:latin typeface="Arial" charset="0"/>
                <a:ea typeface="幼圆" pitchFamily="49" charset="-122"/>
              </a:defRPr>
            </a:lvl5pPr>
            <a:lvl6pPr marL="2514600" indent="-228600" eaLnBrk="0" fontAlgn="base" hangingPunct="0">
              <a:spcBef>
                <a:spcPct val="0"/>
              </a:spcBef>
              <a:spcAft>
                <a:spcPct val="0"/>
              </a:spcAft>
              <a:defRPr>
                <a:latin typeface="Arial" charset="0"/>
                <a:ea typeface="幼圆" pitchFamily="49" charset="-122"/>
              </a:defRPr>
            </a:lvl6pPr>
            <a:lvl7pPr marL="2971800" indent="-228600" eaLnBrk="0" fontAlgn="base" hangingPunct="0">
              <a:spcBef>
                <a:spcPct val="0"/>
              </a:spcBef>
              <a:spcAft>
                <a:spcPct val="0"/>
              </a:spcAft>
              <a:defRPr>
                <a:latin typeface="Arial" charset="0"/>
                <a:ea typeface="幼圆" pitchFamily="49" charset="-122"/>
              </a:defRPr>
            </a:lvl7pPr>
            <a:lvl8pPr marL="3429000" indent="-228600" eaLnBrk="0" fontAlgn="base" hangingPunct="0">
              <a:spcBef>
                <a:spcPct val="0"/>
              </a:spcBef>
              <a:spcAft>
                <a:spcPct val="0"/>
              </a:spcAft>
              <a:defRPr>
                <a:latin typeface="Arial" charset="0"/>
                <a:ea typeface="幼圆" pitchFamily="49" charset="-122"/>
              </a:defRPr>
            </a:lvl8pPr>
            <a:lvl9pPr marL="3886200" indent="-228600" eaLnBrk="0" fontAlgn="base" hangingPunct="0">
              <a:spcBef>
                <a:spcPct val="0"/>
              </a:spcBef>
              <a:spcAft>
                <a:spcPct val="0"/>
              </a:spcAft>
              <a:defRPr>
                <a:latin typeface="Arial" charset="0"/>
                <a:ea typeface="幼圆" pitchFamily="49" charset="-122"/>
              </a:defRPr>
            </a:lvl9pPr>
          </a:lstStyle>
          <a:p>
            <a:pPr defTabSz="914400">
              <a:defRPr/>
            </a:pPr>
            <a:r>
              <a:rPr lang="en-US" altLang="zh-CN">
                <a:solidFill>
                  <a:prstClr val="white"/>
                </a:solidFill>
              </a:rPr>
              <a:t>65</a:t>
            </a:r>
          </a:p>
        </p:txBody>
      </p:sp>
      <p:sp>
        <p:nvSpPr>
          <p:cNvPr id="144418" name="Text Box 34"/>
          <p:cNvSpPr txBox="1">
            <a:spLocks noChangeArrowheads="1"/>
          </p:cNvSpPr>
          <p:nvPr/>
        </p:nvSpPr>
        <p:spPr bwMode="auto">
          <a:xfrm>
            <a:off x="4728317" y="2693017"/>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27</a:t>
            </a:r>
          </a:p>
        </p:txBody>
      </p:sp>
      <p:sp>
        <p:nvSpPr>
          <p:cNvPr id="144419" name="Text Box 35"/>
          <p:cNvSpPr txBox="1">
            <a:spLocks noChangeArrowheads="1"/>
          </p:cNvSpPr>
          <p:nvPr/>
        </p:nvSpPr>
        <p:spPr bwMode="auto">
          <a:xfrm>
            <a:off x="4715615" y="3325366"/>
            <a:ext cx="438150" cy="396875"/>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defPPr>
              <a:defRPr lang="en-US"/>
            </a:defPPr>
            <a:lvl1pPr>
              <a:defRPr kumimoji="1" sz="2000">
                <a:latin typeface="Times New Roman" pitchFamily="18" charset="0"/>
                <a:ea typeface="幼圆" pitchFamily="49" charset="-122"/>
              </a:defRPr>
            </a:lvl1pPr>
            <a:lvl2pPr marL="742950" indent="-285750" eaLnBrk="0" hangingPunct="0">
              <a:defRPr>
                <a:latin typeface="Arial" charset="0"/>
                <a:ea typeface="幼圆" pitchFamily="49" charset="-122"/>
              </a:defRPr>
            </a:lvl2pPr>
            <a:lvl3pPr marL="1143000" indent="-228600" eaLnBrk="0" hangingPunct="0">
              <a:defRPr>
                <a:latin typeface="Arial" charset="0"/>
                <a:ea typeface="幼圆" pitchFamily="49" charset="-122"/>
              </a:defRPr>
            </a:lvl3pPr>
            <a:lvl4pPr marL="1600200" indent="-228600" eaLnBrk="0" hangingPunct="0">
              <a:defRPr>
                <a:latin typeface="Arial" charset="0"/>
                <a:ea typeface="幼圆" pitchFamily="49" charset="-122"/>
              </a:defRPr>
            </a:lvl4pPr>
            <a:lvl5pPr marL="2057400" indent="-228600" eaLnBrk="0" hangingPunct="0">
              <a:defRPr>
                <a:latin typeface="Arial" charset="0"/>
                <a:ea typeface="幼圆" pitchFamily="49" charset="-122"/>
              </a:defRPr>
            </a:lvl5pPr>
            <a:lvl6pPr marL="2514600" indent="-228600" eaLnBrk="0" fontAlgn="base" hangingPunct="0">
              <a:spcBef>
                <a:spcPct val="0"/>
              </a:spcBef>
              <a:spcAft>
                <a:spcPct val="0"/>
              </a:spcAft>
              <a:defRPr>
                <a:latin typeface="Arial" charset="0"/>
                <a:ea typeface="幼圆" pitchFamily="49" charset="-122"/>
              </a:defRPr>
            </a:lvl6pPr>
            <a:lvl7pPr marL="2971800" indent="-228600" eaLnBrk="0" fontAlgn="base" hangingPunct="0">
              <a:spcBef>
                <a:spcPct val="0"/>
              </a:spcBef>
              <a:spcAft>
                <a:spcPct val="0"/>
              </a:spcAft>
              <a:defRPr>
                <a:latin typeface="Arial" charset="0"/>
                <a:ea typeface="幼圆" pitchFamily="49" charset="-122"/>
              </a:defRPr>
            </a:lvl7pPr>
            <a:lvl8pPr marL="3429000" indent="-228600" eaLnBrk="0" fontAlgn="base" hangingPunct="0">
              <a:spcBef>
                <a:spcPct val="0"/>
              </a:spcBef>
              <a:spcAft>
                <a:spcPct val="0"/>
              </a:spcAft>
              <a:defRPr>
                <a:latin typeface="Arial" charset="0"/>
                <a:ea typeface="幼圆" pitchFamily="49" charset="-122"/>
              </a:defRPr>
            </a:lvl8pPr>
            <a:lvl9pPr marL="3886200" indent="-228600" eaLnBrk="0" fontAlgn="base" hangingPunct="0">
              <a:spcBef>
                <a:spcPct val="0"/>
              </a:spcBef>
              <a:spcAft>
                <a:spcPct val="0"/>
              </a:spcAft>
              <a:defRPr>
                <a:latin typeface="Arial" charset="0"/>
                <a:ea typeface="幼圆" pitchFamily="49" charset="-122"/>
              </a:defRPr>
            </a:lvl9pPr>
          </a:lstStyle>
          <a:p>
            <a:pPr defTabSz="914400">
              <a:defRPr/>
            </a:pPr>
            <a:r>
              <a:rPr lang="en-US" altLang="zh-CN">
                <a:solidFill>
                  <a:prstClr val="white"/>
                </a:solidFill>
              </a:rPr>
              <a:t>65</a:t>
            </a:r>
          </a:p>
        </p:txBody>
      </p:sp>
      <p:sp>
        <p:nvSpPr>
          <p:cNvPr id="144420" name="Text Box 36"/>
          <p:cNvSpPr txBox="1">
            <a:spLocks noChangeArrowheads="1"/>
          </p:cNvSpPr>
          <p:nvPr/>
        </p:nvSpPr>
        <p:spPr bwMode="auto">
          <a:xfrm>
            <a:off x="4728317" y="3322324"/>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30</a:t>
            </a:r>
          </a:p>
        </p:txBody>
      </p:sp>
      <p:sp>
        <p:nvSpPr>
          <p:cNvPr id="144421" name="Text Box 37"/>
          <p:cNvSpPr txBox="1">
            <a:spLocks noChangeArrowheads="1"/>
          </p:cNvSpPr>
          <p:nvPr/>
        </p:nvSpPr>
        <p:spPr bwMode="auto">
          <a:xfrm>
            <a:off x="4688470" y="3900507"/>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a:solidFill>
                  <a:prstClr val="white"/>
                </a:solidFill>
                <a:latin typeface="Times New Roman" pitchFamily="18" charset="0"/>
              </a:rPr>
              <a:t>65</a:t>
            </a:r>
          </a:p>
        </p:txBody>
      </p:sp>
      <p:sp>
        <p:nvSpPr>
          <p:cNvPr id="144422" name="Text Box 38"/>
          <p:cNvSpPr txBox="1">
            <a:spLocks noChangeArrowheads="1"/>
          </p:cNvSpPr>
          <p:nvPr/>
        </p:nvSpPr>
        <p:spPr bwMode="auto">
          <a:xfrm>
            <a:off x="5328128" y="1647003"/>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13</a:t>
            </a:r>
          </a:p>
        </p:txBody>
      </p:sp>
      <p:sp>
        <p:nvSpPr>
          <p:cNvPr id="144423" name="Text Box 39"/>
          <p:cNvSpPr txBox="1">
            <a:spLocks noChangeArrowheads="1"/>
          </p:cNvSpPr>
          <p:nvPr/>
        </p:nvSpPr>
        <p:spPr bwMode="auto">
          <a:xfrm>
            <a:off x="5991170" y="1131665"/>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defPPr>
              <a:defRPr lang="en-US"/>
            </a:defPPr>
            <a:lvl1pPr>
              <a:defRPr kumimoji="1" sz="2000">
                <a:latin typeface="Times New Roman" pitchFamily="18" charset="0"/>
                <a:ea typeface="幼圆" pitchFamily="49" charset="-122"/>
              </a:defRPr>
            </a:lvl1pPr>
            <a:lvl2pPr marL="742950" indent="-285750" eaLnBrk="0" hangingPunct="0">
              <a:defRPr>
                <a:latin typeface="Arial" charset="0"/>
                <a:ea typeface="幼圆" pitchFamily="49" charset="-122"/>
              </a:defRPr>
            </a:lvl2pPr>
            <a:lvl3pPr marL="1143000" indent="-228600" eaLnBrk="0" hangingPunct="0">
              <a:defRPr>
                <a:latin typeface="Arial" charset="0"/>
                <a:ea typeface="幼圆" pitchFamily="49" charset="-122"/>
              </a:defRPr>
            </a:lvl3pPr>
            <a:lvl4pPr marL="1600200" indent="-228600" eaLnBrk="0" hangingPunct="0">
              <a:defRPr>
                <a:latin typeface="Arial" charset="0"/>
                <a:ea typeface="幼圆" pitchFamily="49" charset="-122"/>
              </a:defRPr>
            </a:lvl4pPr>
            <a:lvl5pPr marL="2057400" indent="-228600" eaLnBrk="0" hangingPunct="0">
              <a:defRPr>
                <a:latin typeface="Arial" charset="0"/>
                <a:ea typeface="幼圆" pitchFamily="49" charset="-122"/>
              </a:defRPr>
            </a:lvl5pPr>
            <a:lvl6pPr marL="2514600" indent="-228600" eaLnBrk="0" fontAlgn="base" hangingPunct="0">
              <a:spcBef>
                <a:spcPct val="0"/>
              </a:spcBef>
              <a:spcAft>
                <a:spcPct val="0"/>
              </a:spcAft>
              <a:defRPr>
                <a:latin typeface="Arial" charset="0"/>
                <a:ea typeface="幼圆" pitchFamily="49" charset="-122"/>
              </a:defRPr>
            </a:lvl6pPr>
            <a:lvl7pPr marL="2971800" indent="-228600" eaLnBrk="0" fontAlgn="base" hangingPunct="0">
              <a:spcBef>
                <a:spcPct val="0"/>
              </a:spcBef>
              <a:spcAft>
                <a:spcPct val="0"/>
              </a:spcAft>
              <a:defRPr>
                <a:latin typeface="Arial" charset="0"/>
                <a:ea typeface="幼圆" pitchFamily="49" charset="-122"/>
              </a:defRPr>
            </a:lvl7pPr>
            <a:lvl8pPr marL="3429000" indent="-228600" eaLnBrk="0" fontAlgn="base" hangingPunct="0">
              <a:spcBef>
                <a:spcPct val="0"/>
              </a:spcBef>
              <a:spcAft>
                <a:spcPct val="0"/>
              </a:spcAft>
              <a:defRPr>
                <a:latin typeface="Arial" charset="0"/>
                <a:ea typeface="幼圆" pitchFamily="49" charset="-122"/>
              </a:defRPr>
            </a:lvl8pPr>
            <a:lvl9pPr marL="3886200" indent="-228600" eaLnBrk="0" fontAlgn="base" hangingPunct="0">
              <a:spcBef>
                <a:spcPct val="0"/>
              </a:spcBef>
              <a:spcAft>
                <a:spcPct val="0"/>
              </a:spcAft>
              <a:defRPr>
                <a:latin typeface="Arial" charset="0"/>
                <a:ea typeface="幼圆" pitchFamily="49" charset="-122"/>
              </a:defRPr>
            </a:lvl9pPr>
          </a:lstStyle>
          <a:p>
            <a:pPr defTabSz="914400">
              <a:defRPr/>
            </a:pPr>
            <a:r>
              <a:rPr lang="en-US" altLang="zh-CN">
                <a:solidFill>
                  <a:prstClr val="white"/>
                </a:solidFill>
              </a:rPr>
              <a:t>13</a:t>
            </a:r>
          </a:p>
        </p:txBody>
      </p:sp>
      <p:sp>
        <p:nvSpPr>
          <p:cNvPr id="144424" name="Text Box 40"/>
          <p:cNvSpPr txBox="1">
            <a:spLocks noChangeArrowheads="1"/>
          </p:cNvSpPr>
          <p:nvPr/>
        </p:nvSpPr>
        <p:spPr bwMode="auto">
          <a:xfrm>
            <a:off x="5328128" y="3294743"/>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49</a:t>
            </a:r>
          </a:p>
        </p:txBody>
      </p:sp>
      <p:sp>
        <p:nvSpPr>
          <p:cNvPr id="144425" name="Text Box 41"/>
          <p:cNvSpPr txBox="1">
            <a:spLocks noChangeArrowheads="1"/>
          </p:cNvSpPr>
          <p:nvPr/>
        </p:nvSpPr>
        <p:spPr bwMode="auto">
          <a:xfrm>
            <a:off x="5339500" y="2762027"/>
            <a:ext cx="438150" cy="396875"/>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defPPr>
              <a:defRPr lang="en-US"/>
            </a:defPPr>
            <a:lvl1pPr>
              <a:defRPr kumimoji="1" sz="2000">
                <a:latin typeface="Times New Roman" pitchFamily="18" charset="0"/>
                <a:ea typeface="幼圆" pitchFamily="49" charset="-122"/>
              </a:defRPr>
            </a:lvl1pPr>
            <a:lvl2pPr marL="742950" indent="-285750" eaLnBrk="0" hangingPunct="0">
              <a:defRPr>
                <a:latin typeface="Arial" charset="0"/>
                <a:ea typeface="幼圆" pitchFamily="49" charset="-122"/>
              </a:defRPr>
            </a:lvl2pPr>
            <a:lvl3pPr marL="1143000" indent="-228600" eaLnBrk="0" hangingPunct="0">
              <a:defRPr>
                <a:latin typeface="Arial" charset="0"/>
                <a:ea typeface="幼圆" pitchFamily="49" charset="-122"/>
              </a:defRPr>
            </a:lvl3pPr>
            <a:lvl4pPr marL="1600200" indent="-228600" eaLnBrk="0" hangingPunct="0">
              <a:defRPr>
                <a:latin typeface="Arial" charset="0"/>
                <a:ea typeface="幼圆" pitchFamily="49" charset="-122"/>
              </a:defRPr>
            </a:lvl4pPr>
            <a:lvl5pPr marL="2057400" indent="-228600" eaLnBrk="0" hangingPunct="0">
              <a:defRPr>
                <a:latin typeface="Arial" charset="0"/>
                <a:ea typeface="幼圆" pitchFamily="49" charset="-122"/>
              </a:defRPr>
            </a:lvl5pPr>
            <a:lvl6pPr marL="2514600" indent="-228600" eaLnBrk="0" fontAlgn="base" hangingPunct="0">
              <a:spcBef>
                <a:spcPct val="0"/>
              </a:spcBef>
              <a:spcAft>
                <a:spcPct val="0"/>
              </a:spcAft>
              <a:defRPr>
                <a:latin typeface="Arial" charset="0"/>
                <a:ea typeface="幼圆" pitchFamily="49" charset="-122"/>
              </a:defRPr>
            </a:lvl6pPr>
            <a:lvl7pPr marL="2971800" indent="-228600" eaLnBrk="0" fontAlgn="base" hangingPunct="0">
              <a:spcBef>
                <a:spcPct val="0"/>
              </a:spcBef>
              <a:spcAft>
                <a:spcPct val="0"/>
              </a:spcAft>
              <a:defRPr>
                <a:latin typeface="Arial" charset="0"/>
                <a:ea typeface="幼圆" pitchFamily="49" charset="-122"/>
              </a:defRPr>
            </a:lvl7pPr>
            <a:lvl8pPr marL="3429000" indent="-228600" eaLnBrk="0" fontAlgn="base" hangingPunct="0">
              <a:spcBef>
                <a:spcPct val="0"/>
              </a:spcBef>
              <a:spcAft>
                <a:spcPct val="0"/>
              </a:spcAft>
              <a:defRPr>
                <a:latin typeface="Arial" charset="0"/>
                <a:ea typeface="幼圆" pitchFamily="49" charset="-122"/>
              </a:defRPr>
            </a:lvl8pPr>
            <a:lvl9pPr marL="3886200" indent="-228600" eaLnBrk="0" fontAlgn="base" hangingPunct="0">
              <a:spcBef>
                <a:spcPct val="0"/>
              </a:spcBef>
              <a:spcAft>
                <a:spcPct val="0"/>
              </a:spcAft>
              <a:defRPr>
                <a:latin typeface="Arial" charset="0"/>
                <a:ea typeface="幼圆" pitchFamily="49" charset="-122"/>
              </a:defRPr>
            </a:lvl9pPr>
          </a:lstStyle>
          <a:p>
            <a:pPr defTabSz="914400">
              <a:defRPr/>
            </a:pPr>
            <a:r>
              <a:rPr lang="en-US" altLang="zh-CN">
                <a:solidFill>
                  <a:prstClr val="white"/>
                </a:solidFill>
              </a:rPr>
              <a:t>49</a:t>
            </a:r>
          </a:p>
        </p:txBody>
      </p:sp>
      <p:sp>
        <p:nvSpPr>
          <p:cNvPr id="144426" name="Text Box 42"/>
          <p:cNvSpPr txBox="1">
            <a:spLocks noChangeArrowheads="1"/>
          </p:cNvSpPr>
          <p:nvPr/>
        </p:nvSpPr>
        <p:spPr bwMode="auto">
          <a:xfrm>
            <a:off x="5345852" y="2722567"/>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30</a:t>
            </a:r>
          </a:p>
        </p:txBody>
      </p:sp>
      <p:sp>
        <p:nvSpPr>
          <p:cNvPr id="144427" name="Text Box 43"/>
          <p:cNvSpPr txBox="1">
            <a:spLocks noChangeArrowheads="1"/>
          </p:cNvSpPr>
          <p:nvPr/>
        </p:nvSpPr>
        <p:spPr bwMode="auto">
          <a:xfrm>
            <a:off x="5339500" y="2236565"/>
            <a:ext cx="438150" cy="396875"/>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defPPr>
              <a:defRPr lang="en-US"/>
            </a:defPPr>
            <a:lvl1pPr>
              <a:defRPr kumimoji="1" sz="2000">
                <a:latin typeface="Times New Roman" pitchFamily="18" charset="0"/>
                <a:ea typeface="幼圆" pitchFamily="49" charset="-122"/>
              </a:defRPr>
            </a:lvl1pPr>
            <a:lvl2pPr marL="742950" indent="-285750" eaLnBrk="0" hangingPunct="0">
              <a:defRPr>
                <a:latin typeface="Arial" charset="0"/>
                <a:ea typeface="幼圆" pitchFamily="49" charset="-122"/>
              </a:defRPr>
            </a:lvl2pPr>
            <a:lvl3pPr marL="1143000" indent="-228600" eaLnBrk="0" hangingPunct="0">
              <a:defRPr>
                <a:latin typeface="Arial" charset="0"/>
                <a:ea typeface="幼圆" pitchFamily="49" charset="-122"/>
              </a:defRPr>
            </a:lvl3pPr>
            <a:lvl4pPr marL="1600200" indent="-228600" eaLnBrk="0" hangingPunct="0">
              <a:defRPr>
                <a:latin typeface="Arial" charset="0"/>
                <a:ea typeface="幼圆" pitchFamily="49" charset="-122"/>
              </a:defRPr>
            </a:lvl4pPr>
            <a:lvl5pPr marL="2057400" indent="-228600" eaLnBrk="0" hangingPunct="0">
              <a:defRPr>
                <a:latin typeface="Arial" charset="0"/>
                <a:ea typeface="幼圆" pitchFamily="49" charset="-122"/>
              </a:defRPr>
            </a:lvl5pPr>
            <a:lvl6pPr marL="2514600" indent="-228600" eaLnBrk="0" fontAlgn="base" hangingPunct="0">
              <a:spcBef>
                <a:spcPct val="0"/>
              </a:spcBef>
              <a:spcAft>
                <a:spcPct val="0"/>
              </a:spcAft>
              <a:defRPr>
                <a:latin typeface="Arial" charset="0"/>
                <a:ea typeface="幼圆" pitchFamily="49" charset="-122"/>
              </a:defRPr>
            </a:lvl6pPr>
            <a:lvl7pPr marL="2971800" indent="-228600" eaLnBrk="0" fontAlgn="base" hangingPunct="0">
              <a:spcBef>
                <a:spcPct val="0"/>
              </a:spcBef>
              <a:spcAft>
                <a:spcPct val="0"/>
              </a:spcAft>
              <a:defRPr>
                <a:latin typeface="Arial" charset="0"/>
                <a:ea typeface="幼圆" pitchFamily="49" charset="-122"/>
              </a:defRPr>
            </a:lvl7pPr>
            <a:lvl8pPr marL="3429000" indent="-228600" eaLnBrk="0" fontAlgn="base" hangingPunct="0">
              <a:spcBef>
                <a:spcPct val="0"/>
              </a:spcBef>
              <a:spcAft>
                <a:spcPct val="0"/>
              </a:spcAft>
              <a:defRPr>
                <a:latin typeface="Arial" charset="0"/>
                <a:ea typeface="幼圆" pitchFamily="49" charset="-122"/>
              </a:defRPr>
            </a:lvl8pPr>
            <a:lvl9pPr marL="3886200" indent="-228600" eaLnBrk="0" fontAlgn="base" hangingPunct="0">
              <a:spcBef>
                <a:spcPct val="0"/>
              </a:spcBef>
              <a:spcAft>
                <a:spcPct val="0"/>
              </a:spcAft>
              <a:defRPr>
                <a:latin typeface="Arial" charset="0"/>
                <a:ea typeface="幼圆" pitchFamily="49" charset="-122"/>
              </a:defRPr>
            </a:lvl9pPr>
          </a:lstStyle>
          <a:p>
            <a:pPr defTabSz="914400">
              <a:defRPr/>
            </a:pPr>
            <a:r>
              <a:rPr lang="en-US" altLang="zh-CN">
                <a:solidFill>
                  <a:prstClr val="white"/>
                </a:solidFill>
              </a:rPr>
              <a:t>49</a:t>
            </a:r>
          </a:p>
        </p:txBody>
      </p:sp>
      <p:sp>
        <p:nvSpPr>
          <p:cNvPr id="144428" name="Text Box 44"/>
          <p:cNvSpPr txBox="1">
            <a:spLocks noChangeArrowheads="1"/>
          </p:cNvSpPr>
          <p:nvPr/>
        </p:nvSpPr>
        <p:spPr bwMode="auto">
          <a:xfrm>
            <a:off x="5344579" y="2222957"/>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a:solidFill>
                  <a:prstClr val="white"/>
                </a:solidFill>
                <a:latin typeface="Times New Roman" pitchFamily="18" charset="0"/>
              </a:rPr>
              <a:t>27</a:t>
            </a:r>
          </a:p>
        </p:txBody>
      </p:sp>
      <p:sp>
        <p:nvSpPr>
          <p:cNvPr id="144429" name="Text Box 45"/>
          <p:cNvSpPr txBox="1">
            <a:spLocks noChangeArrowheads="1"/>
          </p:cNvSpPr>
          <p:nvPr/>
        </p:nvSpPr>
        <p:spPr bwMode="auto">
          <a:xfrm>
            <a:off x="5999900" y="1625377"/>
            <a:ext cx="438150" cy="396875"/>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defPPr>
              <a:defRPr lang="en-US"/>
            </a:defPPr>
            <a:lvl1pPr>
              <a:defRPr kumimoji="1" sz="2000">
                <a:latin typeface="Times New Roman" pitchFamily="18" charset="0"/>
                <a:ea typeface="幼圆" pitchFamily="49" charset="-122"/>
              </a:defRPr>
            </a:lvl1pPr>
            <a:lvl2pPr marL="742950" indent="-285750" eaLnBrk="0" hangingPunct="0">
              <a:defRPr>
                <a:latin typeface="Arial" charset="0"/>
                <a:ea typeface="幼圆" pitchFamily="49" charset="-122"/>
              </a:defRPr>
            </a:lvl2pPr>
            <a:lvl3pPr marL="1143000" indent="-228600" eaLnBrk="0" hangingPunct="0">
              <a:defRPr>
                <a:latin typeface="Arial" charset="0"/>
                <a:ea typeface="幼圆" pitchFamily="49" charset="-122"/>
              </a:defRPr>
            </a:lvl3pPr>
            <a:lvl4pPr marL="1600200" indent="-228600" eaLnBrk="0" hangingPunct="0">
              <a:defRPr>
                <a:latin typeface="Arial" charset="0"/>
                <a:ea typeface="幼圆" pitchFamily="49" charset="-122"/>
              </a:defRPr>
            </a:lvl4pPr>
            <a:lvl5pPr marL="2057400" indent="-228600" eaLnBrk="0" hangingPunct="0">
              <a:defRPr>
                <a:latin typeface="Arial" charset="0"/>
                <a:ea typeface="幼圆" pitchFamily="49" charset="-122"/>
              </a:defRPr>
            </a:lvl5pPr>
            <a:lvl6pPr marL="2514600" indent="-228600" eaLnBrk="0" fontAlgn="base" hangingPunct="0">
              <a:spcBef>
                <a:spcPct val="0"/>
              </a:spcBef>
              <a:spcAft>
                <a:spcPct val="0"/>
              </a:spcAft>
              <a:defRPr>
                <a:latin typeface="Arial" charset="0"/>
                <a:ea typeface="幼圆" pitchFamily="49" charset="-122"/>
              </a:defRPr>
            </a:lvl6pPr>
            <a:lvl7pPr marL="2971800" indent="-228600" eaLnBrk="0" fontAlgn="base" hangingPunct="0">
              <a:spcBef>
                <a:spcPct val="0"/>
              </a:spcBef>
              <a:spcAft>
                <a:spcPct val="0"/>
              </a:spcAft>
              <a:defRPr>
                <a:latin typeface="Arial" charset="0"/>
                <a:ea typeface="幼圆" pitchFamily="49" charset="-122"/>
              </a:defRPr>
            </a:lvl7pPr>
            <a:lvl8pPr marL="3429000" indent="-228600" eaLnBrk="0" fontAlgn="base" hangingPunct="0">
              <a:spcBef>
                <a:spcPct val="0"/>
              </a:spcBef>
              <a:spcAft>
                <a:spcPct val="0"/>
              </a:spcAft>
              <a:defRPr>
                <a:latin typeface="Arial" charset="0"/>
                <a:ea typeface="幼圆" pitchFamily="49" charset="-122"/>
              </a:defRPr>
            </a:lvl8pPr>
            <a:lvl9pPr marL="3886200" indent="-228600" eaLnBrk="0" fontAlgn="base" hangingPunct="0">
              <a:spcBef>
                <a:spcPct val="0"/>
              </a:spcBef>
              <a:spcAft>
                <a:spcPct val="0"/>
              </a:spcAft>
              <a:defRPr>
                <a:latin typeface="Arial" charset="0"/>
                <a:ea typeface="幼圆" pitchFamily="49" charset="-122"/>
              </a:defRPr>
            </a:lvl9pPr>
          </a:lstStyle>
          <a:p>
            <a:pPr defTabSz="914400">
              <a:defRPr/>
            </a:pPr>
            <a:r>
              <a:rPr lang="en-US" altLang="zh-CN">
                <a:solidFill>
                  <a:prstClr val="white"/>
                </a:solidFill>
              </a:rPr>
              <a:t>38</a:t>
            </a:r>
          </a:p>
        </p:txBody>
      </p:sp>
      <p:sp>
        <p:nvSpPr>
          <p:cNvPr id="144430" name="Text Box 46"/>
          <p:cNvSpPr txBox="1">
            <a:spLocks noChangeArrowheads="1"/>
          </p:cNvSpPr>
          <p:nvPr/>
        </p:nvSpPr>
        <p:spPr bwMode="auto">
          <a:xfrm>
            <a:off x="6014825" y="1625376"/>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27</a:t>
            </a:r>
          </a:p>
        </p:txBody>
      </p:sp>
      <p:sp>
        <p:nvSpPr>
          <p:cNvPr id="144431" name="Text Box 47"/>
          <p:cNvSpPr txBox="1">
            <a:spLocks noChangeArrowheads="1"/>
          </p:cNvSpPr>
          <p:nvPr/>
        </p:nvSpPr>
        <p:spPr bwMode="auto">
          <a:xfrm>
            <a:off x="5999900" y="2215928"/>
            <a:ext cx="438150" cy="396875"/>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defPPr>
              <a:defRPr lang="en-US"/>
            </a:defPPr>
            <a:lvl1pPr>
              <a:defRPr kumimoji="1" sz="2000">
                <a:latin typeface="Times New Roman" pitchFamily="18" charset="0"/>
                <a:ea typeface="幼圆" pitchFamily="49" charset="-122"/>
              </a:defRPr>
            </a:lvl1pPr>
            <a:lvl2pPr marL="742950" indent="-285750" eaLnBrk="0" hangingPunct="0">
              <a:defRPr>
                <a:latin typeface="Arial" charset="0"/>
                <a:ea typeface="幼圆" pitchFamily="49" charset="-122"/>
              </a:defRPr>
            </a:lvl2pPr>
            <a:lvl3pPr marL="1143000" indent="-228600" eaLnBrk="0" hangingPunct="0">
              <a:defRPr>
                <a:latin typeface="Arial" charset="0"/>
                <a:ea typeface="幼圆" pitchFamily="49" charset="-122"/>
              </a:defRPr>
            </a:lvl3pPr>
            <a:lvl4pPr marL="1600200" indent="-228600" eaLnBrk="0" hangingPunct="0">
              <a:defRPr>
                <a:latin typeface="Arial" charset="0"/>
                <a:ea typeface="幼圆" pitchFamily="49" charset="-122"/>
              </a:defRPr>
            </a:lvl4pPr>
            <a:lvl5pPr marL="2057400" indent="-228600" eaLnBrk="0" hangingPunct="0">
              <a:defRPr>
                <a:latin typeface="Arial" charset="0"/>
                <a:ea typeface="幼圆" pitchFamily="49" charset="-122"/>
              </a:defRPr>
            </a:lvl5pPr>
            <a:lvl6pPr marL="2514600" indent="-228600" eaLnBrk="0" fontAlgn="base" hangingPunct="0">
              <a:spcBef>
                <a:spcPct val="0"/>
              </a:spcBef>
              <a:spcAft>
                <a:spcPct val="0"/>
              </a:spcAft>
              <a:defRPr>
                <a:latin typeface="Arial" charset="0"/>
                <a:ea typeface="幼圆" pitchFamily="49" charset="-122"/>
              </a:defRPr>
            </a:lvl6pPr>
            <a:lvl7pPr marL="2971800" indent="-228600" eaLnBrk="0" fontAlgn="base" hangingPunct="0">
              <a:spcBef>
                <a:spcPct val="0"/>
              </a:spcBef>
              <a:spcAft>
                <a:spcPct val="0"/>
              </a:spcAft>
              <a:defRPr>
                <a:latin typeface="Arial" charset="0"/>
                <a:ea typeface="幼圆" pitchFamily="49" charset="-122"/>
              </a:defRPr>
            </a:lvl7pPr>
            <a:lvl8pPr marL="3429000" indent="-228600" eaLnBrk="0" fontAlgn="base" hangingPunct="0">
              <a:spcBef>
                <a:spcPct val="0"/>
              </a:spcBef>
              <a:spcAft>
                <a:spcPct val="0"/>
              </a:spcAft>
              <a:defRPr>
                <a:latin typeface="Arial" charset="0"/>
                <a:ea typeface="幼圆" pitchFamily="49" charset="-122"/>
              </a:defRPr>
            </a:lvl8pPr>
            <a:lvl9pPr marL="3886200" indent="-228600" eaLnBrk="0" fontAlgn="base" hangingPunct="0">
              <a:spcBef>
                <a:spcPct val="0"/>
              </a:spcBef>
              <a:spcAft>
                <a:spcPct val="0"/>
              </a:spcAft>
              <a:defRPr>
                <a:latin typeface="Arial" charset="0"/>
                <a:ea typeface="幼圆" pitchFamily="49" charset="-122"/>
              </a:defRPr>
            </a:lvl9pPr>
          </a:lstStyle>
          <a:p>
            <a:pPr defTabSz="914400">
              <a:defRPr/>
            </a:pPr>
            <a:r>
              <a:rPr lang="en-US" altLang="zh-CN" dirty="0">
                <a:solidFill>
                  <a:prstClr val="white"/>
                </a:solidFill>
              </a:rPr>
              <a:t>38</a:t>
            </a:r>
          </a:p>
        </p:txBody>
      </p:sp>
      <p:sp>
        <p:nvSpPr>
          <p:cNvPr id="144432" name="Text Box 48"/>
          <p:cNvSpPr txBox="1">
            <a:spLocks noChangeArrowheads="1"/>
          </p:cNvSpPr>
          <p:nvPr/>
        </p:nvSpPr>
        <p:spPr bwMode="auto">
          <a:xfrm>
            <a:off x="6014825" y="2215927"/>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a:solidFill>
                  <a:prstClr val="white"/>
                </a:solidFill>
                <a:latin typeface="Times New Roman" pitchFamily="18" charset="0"/>
              </a:rPr>
              <a:t>30</a:t>
            </a:r>
          </a:p>
        </p:txBody>
      </p:sp>
      <p:sp>
        <p:nvSpPr>
          <p:cNvPr id="144433" name="Text Box 49"/>
          <p:cNvSpPr txBox="1">
            <a:spLocks noChangeArrowheads="1"/>
          </p:cNvSpPr>
          <p:nvPr/>
        </p:nvSpPr>
        <p:spPr bwMode="auto">
          <a:xfrm>
            <a:off x="6006673" y="2752685"/>
            <a:ext cx="438150" cy="396875"/>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38</a:t>
            </a:r>
          </a:p>
        </p:txBody>
      </p:sp>
      <p:sp>
        <p:nvSpPr>
          <p:cNvPr id="61493" name="Text Box 50"/>
          <p:cNvSpPr txBox="1">
            <a:spLocks noChangeArrowheads="1"/>
          </p:cNvSpPr>
          <p:nvPr/>
        </p:nvSpPr>
        <p:spPr bwMode="auto">
          <a:xfrm>
            <a:off x="7752184" y="1196752"/>
            <a:ext cx="492443" cy="9005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dirty="0">
                <a:solidFill>
                  <a:prstClr val="white"/>
                </a:solidFill>
                <a:latin typeface="Times New Roman" pitchFamily="18" charset="0"/>
              </a:rPr>
              <a:t>13    </a:t>
            </a:r>
            <a:r>
              <a:rPr kumimoji="1" lang="en-US" altLang="zh-CN" sz="2000" dirty="0">
                <a:solidFill>
                  <a:srgbClr val="FF3300"/>
                </a:solidFill>
                <a:latin typeface="Times New Roman" pitchFamily="18" charset="0"/>
              </a:rPr>
              <a:t>27</a:t>
            </a:r>
          </a:p>
        </p:txBody>
      </p:sp>
      <p:sp>
        <p:nvSpPr>
          <p:cNvPr id="61494" name="Text Box 51"/>
          <p:cNvSpPr txBox="1">
            <a:spLocks noChangeArrowheads="1"/>
          </p:cNvSpPr>
          <p:nvPr/>
        </p:nvSpPr>
        <p:spPr bwMode="auto">
          <a:xfrm>
            <a:off x="7734724" y="5295676"/>
            <a:ext cx="492443"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zh-CN" altLang="en-US" sz="2000" dirty="0">
                <a:solidFill>
                  <a:prstClr val="black"/>
                </a:solidFill>
                <a:latin typeface="微软雅黑" panose="020B0503020204020204" pitchFamily="34" charset="-122"/>
                <a:ea typeface="微软雅黑" panose="020B0503020204020204" pitchFamily="34" charset="-122"/>
              </a:rPr>
              <a:t>第七趟</a:t>
            </a:r>
          </a:p>
        </p:txBody>
      </p:sp>
    </p:spTree>
    <p:extLst>
      <p:ext uri="{BB962C8B-B14F-4D97-AF65-F5344CB8AC3E}">
        <p14:creationId xmlns:p14="http://schemas.microsoft.com/office/powerpoint/2010/main" val="2104759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4400"/>
                                        </p:tgtEl>
                                        <p:attrNameLst>
                                          <p:attrName>style.visibility</p:attrName>
                                        </p:attrNameLst>
                                      </p:cBhvr>
                                      <p:to>
                                        <p:strVal val="visible"/>
                                      </p:to>
                                    </p:set>
                                    <p:animEffect transition="in" filter="box(out)">
                                      <p:cBhvr>
                                        <p:cTn id="7" dur="500"/>
                                        <p:tgtEl>
                                          <p:spTgt spid="144400"/>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44401"/>
                                        </p:tgtEl>
                                        <p:attrNameLst>
                                          <p:attrName>style.visibility</p:attrName>
                                        </p:attrNameLst>
                                      </p:cBhvr>
                                      <p:to>
                                        <p:strVal val="visible"/>
                                      </p:to>
                                    </p:set>
                                    <p:animEffect transition="in" filter="box(out)">
                                      <p:cBhvr>
                                        <p:cTn id="12" dur="500"/>
                                        <p:tgtEl>
                                          <p:spTgt spid="144401"/>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44402"/>
                                        </p:tgtEl>
                                        <p:attrNameLst>
                                          <p:attrName>style.visibility</p:attrName>
                                        </p:attrNameLst>
                                      </p:cBhvr>
                                      <p:to>
                                        <p:strVal val="visible"/>
                                      </p:to>
                                    </p:set>
                                    <p:animEffect transition="in" filter="box(out)">
                                      <p:cBhvr>
                                        <p:cTn id="17" dur="500"/>
                                        <p:tgtEl>
                                          <p:spTgt spid="144402"/>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44403"/>
                                        </p:tgtEl>
                                        <p:attrNameLst>
                                          <p:attrName>style.visibility</p:attrName>
                                        </p:attrNameLst>
                                      </p:cBhvr>
                                      <p:to>
                                        <p:strVal val="visible"/>
                                      </p:to>
                                    </p:set>
                                    <p:animEffect transition="in" filter="box(out)">
                                      <p:cBhvr>
                                        <p:cTn id="22" dur="500"/>
                                        <p:tgtEl>
                                          <p:spTgt spid="144403"/>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44404"/>
                                        </p:tgtEl>
                                        <p:attrNameLst>
                                          <p:attrName>style.visibility</p:attrName>
                                        </p:attrNameLst>
                                      </p:cBhvr>
                                      <p:to>
                                        <p:strVal val="visible"/>
                                      </p:to>
                                    </p:set>
                                    <p:animEffect transition="in" filter="box(out)">
                                      <p:cBhvr>
                                        <p:cTn id="27" dur="500"/>
                                        <p:tgtEl>
                                          <p:spTgt spid="144404"/>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44405"/>
                                        </p:tgtEl>
                                        <p:attrNameLst>
                                          <p:attrName>style.visibility</p:attrName>
                                        </p:attrNameLst>
                                      </p:cBhvr>
                                      <p:to>
                                        <p:strVal val="visible"/>
                                      </p:to>
                                    </p:set>
                                    <p:animEffect transition="in" filter="box(out)">
                                      <p:cBhvr>
                                        <p:cTn id="32" dur="500"/>
                                        <p:tgtEl>
                                          <p:spTgt spid="144405"/>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44406"/>
                                        </p:tgtEl>
                                        <p:attrNameLst>
                                          <p:attrName>style.visibility</p:attrName>
                                        </p:attrNameLst>
                                      </p:cBhvr>
                                      <p:to>
                                        <p:strVal val="visible"/>
                                      </p:to>
                                    </p:set>
                                    <p:animEffect transition="in" filter="box(out)">
                                      <p:cBhvr>
                                        <p:cTn id="37" dur="500"/>
                                        <p:tgtEl>
                                          <p:spTgt spid="144406"/>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44407"/>
                                        </p:tgtEl>
                                        <p:attrNameLst>
                                          <p:attrName>style.visibility</p:attrName>
                                        </p:attrNameLst>
                                      </p:cBhvr>
                                      <p:to>
                                        <p:strVal val="visible"/>
                                      </p:to>
                                    </p:set>
                                    <p:animEffect transition="in" filter="box(out)">
                                      <p:cBhvr>
                                        <p:cTn id="42" dur="500"/>
                                        <p:tgtEl>
                                          <p:spTgt spid="144407"/>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144408"/>
                                        </p:tgtEl>
                                        <p:attrNameLst>
                                          <p:attrName>style.visibility</p:attrName>
                                        </p:attrNameLst>
                                      </p:cBhvr>
                                      <p:to>
                                        <p:strVal val="visible"/>
                                      </p:to>
                                    </p:set>
                                    <p:animEffect transition="in" filter="box(out)">
                                      <p:cBhvr>
                                        <p:cTn id="47" dur="500"/>
                                        <p:tgtEl>
                                          <p:spTgt spid="144408"/>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144409"/>
                                        </p:tgtEl>
                                        <p:attrNameLst>
                                          <p:attrName>style.visibility</p:attrName>
                                        </p:attrNameLst>
                                      </p:cBhvr>
                                      <p:to>
                                        <p:strVal val="visible"/>
                                      </p:to>
                                    </p:set>
                                    <p:animEffect transition="in" filter="box(out)">
                                      <p:cBhvr>
                                        <p:cTn id="52" dur="500"/>
                                        <p:tgtEl>
                                          <p:spTgt spid="144409"/>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144410"/>
                                        </p:tgtEl>
                                        <p:attrNameLst>
                                          <p:attrName>style.visibility</p:attrName>
                                        </p:attrNameLst>
                                      </p:cBhvr>
                                      <p:to>
                                        <p:strVal val="visible"/>
                                      </p:to>
                                    </p:set>
                                    <p:animEffect transition="in" filter="box(out)">
                                      <p:cBhvr>
                                        <p:cTn id="57" dur="500"/>
                                        <p:tgtEl>
                                          <p:spTgt spid="144410"/>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WAV"/>
                                        </p:tgtEl>
                                      </p:cMediaNode>
                                    </p:audio>
                                  </p:sub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144413"/>
                                        </p:tgtEl>
                                        <p:attrNameLst>
                                          <p:attrName>style.visibility</p:attrName>
                                        </p:attrNameLst>
                                      </p:cBhvr>
                                      <p:to>
                                        <p:strVal val="visible"/>
                                      </p:to>
                                    </p:set>
                                    <p:animEffect transition="in" filter="box(out)">
                                      <p:cBhvr>
                                        <p:cTn id="62" dur="500"/>
                                        <p:tgtEl>
                                          <p:spTgt spid="144413"/>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WAV"/>
                                        </p:tgtEl>
                                      </p:cMediaNode>
                                    </p:audio>
                                  </p:sub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144414"/>
                                        </p:tgtEl>
                                        <p:attrNameLst>
                                          <p:attrName>style.visibility</p:attrName>
                                        </p:attrNameLst>
                                      </p:cBhvr>
                                      <p:to>
                                        <p:strVal val="visible"/>
                                      </p:to>
                                    </p:set>
                                    <p:animEffect transition="in" filter="box(out)">
                                      <p:cBhvr>
                                        <p:cTn id="67" dur="500"/>
                                        <p:tgtEl>
                                          <p:spTgt spid="144414"/>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144412"/>
                                        </p:tgtEl>
                                        <p:attrNameLst>
                                          <p:attrName>style.visibility</p:attrName>
                                        </p:attrNameLst>
                                      </p:cBhvr>
                                      <p:to>
                                        <p:strVal val="visible"/>
                                      </p:to>
                                    </p:set>
                                    <p:animEffect transition="in" filter="box(out)">
                                      <p:cBhvr>
                                        <p:cTn id="72" dur="500"/>
                                        <p:tgtEl>
                                          <p:spTgt spid="144412"/>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32" fill="hold" grpId="0" nodeType="clickEffect">
                                  <p:stCondLst>
                                    <p:cond delay="0"/>
                                  </p:stCondLst>
                                  <p:childTnLst>
                                    <p:set>
                                      <p:cBhvr>
                                        <p:cTn id="76" dur="1" fill="hold">
                                          <p:stCondLst>
                                            <p:cond delay="0"/>
                                          </p:stCondLst>
                                        </p:cTn>
                                        <p:tgtEl>
                                          <p:spTgt spid="144415"/>
                                        </p:tgtEl>
                                        <p:attrNameLst>
                                          <p:attrName>style.visibility</p:attrName>
                                        </p:attrNameLst>
                                      </p:cBhvr>
                                      <p:to>
                                        <p:strVal val="visible"/>
                                      </p:to>
                                    </p:set>
                                    <p:animEffect transition="in" filter="box(out)">
                                      <p:cBhvr>
                                        <p:cTn id="77" dur="500"/>
                                        <p:tgtEl>
                                          <p:spTgt spid="144415"/>
                                        </p:tgtEl>
                                      </p:cBhvr>
                                    </p:animEffect>
                                  </p:childTnLst>
                                  <p:subTnLst>
                                    <p:audio>
                                      <p:cMediaNode>
                                        <p:cTn display="0" masterRel="sameClick">
                                          <p:stCondLst>
                                            <p:cond evt="begin" delay="0">
                                              <p:tn val="75"/>
                                            </p:cond>
                                          </p:stCondLst>
                                          <p:endCondLst>
                                            <p:cond evt="onStopAudio" delay="0">
                                              <p:tgtEl>
                                                <p:sldTgt/>
                                              </p:tgtEl>
                                            </p:cond>
                                          </p:endCondLst>
                                        </p:cTn>
                                        <p:tgtEl>
                                          <p:sndTgt r:embed="rId2" name="CAMERA.WAV"/>
                                        </p:tgtEl>
                                      </p:cMediaNode>
                                    </p:audio>
                                  </p:sub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32" fill="hold" grpId="0" nodeType="clickEffect">
                                  <p:stCondLst>
                                    <p:cond delay="0"/>
                                  </p:stCondLst>
                                  <p:childTnLst>
                                    <p:set>
                                      <p:cBhvr>
                                        <p:cTn id="81" dur="1" fill="hold">
                                          <p:stCondLst>
                                            <p:cond delay="0"/>
                                          </p:stCondLst>
                                        </p:cTn>
                                        <p:tgtEl>
                                          <p:spTgt spid="144411"/>
                                        </p:tgtEl>
                                        <p:attrNameLst>
                                          <p:attrName>style.visibility</p:attrName>
                                        </p:attrNameLst>
                                      </p:cBhvr>
                                      <p:to>
                                        <p:strVal val="visible"/>
                                      </p:to>
                                    </p:set>
                                    <p:animEffect transition="in" filter="box(out)">
                                      <p:cBhvr>
                                        <p:cTn id="82" dur="500"/>
                                        <p:tgtEl>
                                          <p:spTgt spid="144411"/>
                                        </p:tgtEl>
                                      </p:cBhvr>
                                    </p:animEffect>
                                  </p:childTnLst>
                                  <p:subTnLst>
                                    <p:audio>
                                      <p:cMediaNode>
                                        <p:cTn display="0" masterRel="sameClick">
                                          <p:stCondLst>
                                            <p:cond evt="begin" delay="0">
                                              <p:tn val="80"/>
                                            </p:cond>
                                          </p:stCondLst>
                                          <p:endCondLst>
                                            <p:cond evt="onStopAudio" delay="0">
                                              <p:tgtEl>
                                                <p:sldTgt/>
                                              </p:tgtEl>
                                            </p:cond>
                                          </p:endCondLst>
                                        </p:cTn>
                                        <p:tgtEl>
                                          <p:sndTgt r:embed="rId2" name="CAMERA.WAV"/>
                                        </p:tgtEl>
                                      </p:cMediaNode>
                                    </p:audio>
                                  </p:sub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144416"/>
                                        </p:tgtEl>
                                        <p:attrNameLst>
                                          <p:attrName>style.visibility</p:attrName>
                                        </p:attrNameLst>
                                      </p:cBhvr>
                                      <p:to>
                                        <p:strVal val="visible"/>
                                      </p:to>
                                    </p:set>
                                    <p:animEffect transition="in" filter="box(out)">
                                      <p:cBhvr>
                                        <p:cTn id="87" dur="500"/>
                                        <p:tgtEl>
                                          <p:spTgt spid="144416"/>
                                        </p:tgtEl>
                                      </p:cBhvr>
                                    </p:animEffec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32" fill="hold" grpId="0" nodeType="clickEffect">
                                  <p:stCondLst>
                                    <p:cond delay="0"/>
                                  </p:stCondLst>
                                  <p:childTnLst>
                                    <p:set>
                                      <p:cBhvr>
                                        <p:cTn id="91" dur="1" fill="hold">
                                          <p:stCondLst>
                                            <p:cond delay="0"/>
                                          </p:stCondLst>
                                        </p:cTn>
                                        <p:tgtEl>
                                          <p:spTgt spid="144417"/>
                                        </p:tgtEl>
                                        <p:attrNameLst>
                                          <p:attrName>style.visibility</p:attrName>
                                        </p:attrNameLst>
                                      </p:cBhvr>
                                      <p:to>
                                        <p:strVal val="visible"/>
                                      </p:to>
                                    </p:set>
                                    <p:animEffect transition="in" filter="box(out)">
                                      <p:cBhvr>
                                        <p:cTn id="92" dur="500"/>
                                        <p:tgtEl>
                                          <p:spTgt spid="144417"/>
                                        </p:tgtEl>
                                      </p:cBhvr>
                                    </p:animEffec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par>
                    <p:cTn id="93" fill="hold" nodeType="clickPar">
                      <p:stCondLst>
                        <p:cond delay="indefinite"/>
                      </p:stCondLst>
                      <p:childTnLst>
                        <p:par>
                          <p:cTn id="94" fill="hold" nodeType="withGroup">
                            <p:stCondLst>
                              <p:cond delay="0"/>
                            </p:stCondLst>
                            <p:childTnLst>
                              <p:par>
                                <p:cTn id="95" presetID="4" presetClass="entr" presetSubtype="32" fill="hold" grpId="0" nodeType="clickEffect">
                                  <p:stCondLst>
                                    <p:cond delay="0"/>
                                  </p:stCondLst>
                                  <p:childTnLst>
                                    <p:set>
                                      <p:cBhvr>
                                        <p:cTn id="96" dur="1" fill="hold">
                                          <p:stCondLst>
                                            <p:cond delay="0"/>
                                          </p:stCondLst>
                                        </p:cTn>
                                        <p:tgtEl>
                                          <p:spTgt spid="144418"/>
                                        </p:tgtEl>
                                        <p:attrNameLst>
                                          <p:attrName>style.visibility</p:attrName>
                                        </p:attrNameLst>
                                      </p:cBhvr>
                                      <p:to>
                                        <p:strVal val="visible"/>
                                      </p:to>
                                    </p:set>
                                    <p:animEffect transition="in" filter="box(out)">
                                      <p:cBhvr>
                                        <p:cTn id="97" dur="500"/>
                                        <p:tgtEl>
                                          <p:spTgt spid="144418"/>
                                        </p:tgtEl>
                                      </p:cBhvr>
                                    </p:animEffect>
                                  </p:childTnLst>
                                  <p:subTnLst>
                                    <p:audio>
                                      <p:cMediaNode>
                                        <p:cTn display="0" masterRel="sameClick">
                                          <p:stCondLst>
                                            <p:cond evt="begin" delay="0">
                                              <p:tn val="95"/>
                                            </p:cond>
                                          </p:stCondLst>
                                          <p:endCondLst>
                                            <p:cond evt="onStopAudio" delay="0">
                                              <p:tgtEl>
                                                <p:sldTgt/>
                                              </p:tgtEl>
                                            </p:cond>
                                          </p:endCondLst>
                                        </p:cTn>
                                        <p:tgtEl>
                                          <p:sndTgt r:embed="rId2" name="CAMERA.WAV"/>
                                        </p:tgtEl>
                                      </p:cMediaNode>
                                    </p:audio>
                                  </p:subTnLst>
                                </p:cTn>
                              </p:par>
                            </p:childTnLst>
                          </p:cTn>
                        </p:par>
                      </p:childTnLst>
                    </p:cTn>
                  </p:par>
                  <p:par>
                    <p:cTn id="98" fill="hold" nodeType="clickPar">
                      <p:stCondLst>
                        <p:cond delay="indefinite"/>
                      </p:stCondLst>
                      <p:childTnLst>
                        <p:par>
                          <p:cTn id="99" fill="hold" nodeType="withGroup">
                            <p:stCondLst>
                              <p:cond delay="0"/>
                            </p:stCondLst>
                            <p:childTnLst>
                              <p:par>
                                <p:cTn id="100" presetID="4" presetClass="entr" presetSubtype="32" fill="hold" grpId="0" nodeType="clickEffect">
                                  <p:stCondLst>
                                    <p:cond delay="0"/>
                                  </p:stCondLst>
                                  <p:childTnLst>
                                    <p:set>
                                      <p:cBhvr>
                                        <p:cTn id="101" dur="1" fill="hold">
                                          <p:stCondLst>
                                            <p:cond delay="0"/>
                                          </p:stCondLst>
                                        </p:cTn>
                                        <p:tgtEl>
                                          <p:spTgt spid="144419"/>
                                        </p:tgtEl>
                                        <p:attrNameLst>
                                          <p:attrName>style.visibility</p:attrName>
                                        </p:attrNameLst>
                                      </p:cBhvr>
                                      <p:to>
                                        <p:strVal val="visible"/>
                                      </p:to>
                                    </p:set>
                                    <p:animEffect transition="in" filter="box(out)">
                                      <p:cBhvr>
                                        <p:cTn id="102" dur="500"/>
                                        <p:tgtEl>
                                          <p:spTgt spid="144419"/>
                                        </p:tgtEl>
                                      </p:cBhvr>
                                    </p:animEffect>
                                  </p:childTnLst>
                                  <p:subTnLst>
                                    <p:audio>
                                      <p:cMediaNode>
                                        <p:cTn display="0" masterRel="sameClick">
                                          <p:stCondLst>
                                            <p:cond evt="begin" delay="0">
                                              <p:tn val="100"/>
                                            </p:cond>
                                          </p:stCondLst>
                                          <p:endCondLst>
                                            <p:cond evt="onStopAudio" delay="0">
                                              <p:tgtEl>
                                                <p:sldTgt/>
                                              </p:tgtEl>
                                            </p:cond>
                                          </p:endCondLst>
                                        </p:cTn>
                                        <p:tgtEl>
                                          <p:sndTgt r:embed="rId2" name="CAMERA.WAV"/>
                                        </p:tgtEl>
                                      </p:cMediaNode>
                                    </p:audio>
                                  </p:subTnLst>
                                </p:cTn>
                              </p:par>
                            </p:childTnLst>
                          </p:cTn>
                        </p:par>
                      </p:childTnLst>
                    </p:cTn>
                  </p:par>
                  <p:par>
                    <p:cTn id="103" fill="hold" nodeType="clickPar">
                      <p:stCondLst>
                        <p:cond delay="indefinite"/>
                      </p:stCondLst>
                      <p:childTnLst>
                        <p:par>
                          <p:cTn id="104" fill="hold" nodeType="withGroup">
                            <p:stCondLst>
                              <p:cond delay="0"/>
                            </p:stCondLst>
                            <p:childTnLst>
                              <p:par>
                                <p:cTn id="105" presetID="4" presetClass="entr" presetSubtype="32" fill="hold" grpId="0" nodeType="clickEffect">
                                  <p:stCondLst>
                                    <p:cond delay="0"/>
                                  </p:stCondLst>
                                  <p:childTnLst>
                                    <p:set>
                                      <p:cBhvr>
                                        <p:cTn id="106" dur="1" fill="hold">
                                          <p:stCondLst>
                                            <p:cond delay="0"/>
                                          </p:stCondLst>
                                        </p:cTn>
                                        <p:tgtEl>
                                          <p:spTgt spid="144420"/>
                                        </p:tgtEl>
                                        <p:attrNameLst>
                                          <p:attrName>style.visibility</p:attrName>
                                        </p:attrNameLst>
                                      </p:cBhvr>
                                      <p:to>
                                        <p:strVal val="visible"/>
                                      </p:to>
                                    </p:set>
                                    <p:animEffect transition="in" filter="box(out)">
                                      <p:cBhvr>
                                        <p:cTn id="107" dur="500"/>
                                        <p:tgtEl>
                                          <p:spTgt spid="144420"/>
                                        </p:tgtEl>
                                      </p:cBhvr>
                                    </p:animEffect>
                                  </p:childTnLst>
                                  <p:subTnLst>
                                    <p:audio>
                                      <p:cMediaNode>
                                        <p:cTn display="0" masterRel="sameClick">
                                          <p:stCondLst>
                                            <p:cond evt="begin" delay="0">
                                              <p:tn val="105"/>
                                            </p:cond>
                                          </p:stCondLst>
                                          <p:endCondLst>
                                            <p:cond evt="onStopAudio" delay="0">
                                              <p:tgtEl>
                                                <p:sldTgt/>
                                              </p:tgtEl>
                                            </p:cond>
                                          </p:endCondLst>
                                        </p:cTn>
                                        <p:tgtEl>
                                          <p:sndTgt r:embed="rId2" name="CAMERA.WAV"/>
                                        </p:tgtEl>
                                      </p:cMediaNode>
                                    </p:audio>
                                  </p:subTnLst>
                                </p:cTn>
                              </p:par>
                            </p:childTnLst>
                          </p:cTn>
                        </p:par>
                      </p:childTnLst>
                    </p:cTn>
                  </p:par>
                  <p:par>
                    <p:cTn id="108" fill="hold" nodeType="clickPar">
                      <p:stCondLst>
                        <p:cond delay="indefinite"/>
                      </p:stCondLst>
                      <p:childTnLst>
                        <p:par>
                          <p:cTn id="109" fill="hold" nodeType="withGroup">
                            <p:stCondLst>
                              <p:cond delay="0"/>
                            </p:stCondLst>
                            <p:childTnLst>
                              <p:par>
                                <p:cTn id="110" presetID="4" presetClass="entr" presetSubtype="32" fill="hold" grpId="0" nodeType="clickEffect">
                                  <p:stCondLst>
                                    <p:cond delay="0"/>
                                  </p:stCondLst>
                                  <p:childTnLst>
                                    <p:set>
                                      <p:cBhvr>
                                        <p:cTn id="111" dur="1" fill="hold">
                                          <p:stCondLst>
                                            <p:cond delay="0"/>
                                          </p:stCondLst>
                                        </p:cTn>
                                        <p:tgtEl>
                                          <p:spTgt spid="144421"/>
                                        </p:tgtEl>
                                        <p:attrNameLst>
                                          <p:attrName>style.visibility</p:attrName>
                                        </p:attrNameLst>
                                      </p:cBhvr>
                                      <p:to>
                                        <p:strVal val="visible"/>
                                      </p:to>
                                    </p:set>
                                    <p:animEffect transition="in" filter="box(out)">
                                      <p:cBhvr>
                                        <p:cTn id="112" dur="500"/>
                                        <p:tgtEl>
                                          <p:spTgt spid="144421"/>
                                        </p:tgtEl>
                                      </p:cBhvr>
                                    </p:animEffect>
                                  </p:childTnLst>
                                  <p:subTnLst>
                                    <p:audio>
                                      <p:cMediaNode>
                                        <p:cTn display="0" masterRel="sameClick">
                                          <p:stCondLst>
                                            <p:cond evt="begin" delay="0">
                                              <p:tn val="110"/>
                                            </p:cond>
                                          </p:stCondLst>
                                          <p:endCondLst>
                                            <p:cond evt="onStopAudio" delay="0">
                                              <p:tgtEl>
                                                <p:sldTgt/>
                                              </p:tgtEl>
                                            </p:cond>
                                          </p:endCondLst>
                                        </p:cTn>
                                        <p:tgtEl>
                                          <p:sndTgt r:embed="rId2" name="CAMERA.WAV"/>
                                        </p:tgtEl>
                                      </p:cMediaNode>
                                    </p:audio>
                                  </p:subTnLst>
                                </p:cTn>
                              </p:par>
                            </p:childTnLst>
                          </p:cTn>
                        </p:par>
                      </p:childTnLst>
                    </p:cTn>
                  </p:par>
                  <p:par>
                    <p:cTn id="113" fill="hold" nodeType="clickPar">
                      <p:stCondLst>
                        <p:cond delay="indefinite"/>
                      </p:stCondLst>
                      <p:childTnLst>
                        <p:par>
                          <p:cTn id="114" fill="hold" nodeType="withGroup">
                            <p:stCondLst>
                              <p:cond delay="0"/>
                            </p:stCondLst>
                            <p:childTnLst>
                              <p:par>
                                <p:cTn id="115" presetID="4" presetClass="entr" presetSubtype="32" fill="hold" grpId="0" nodeType="clickEffect">
                                  <p:stCondLst>
                                    <p:cond delay="0"/>
                                  </p:stCondLst>
                                  <p:childTnLst>
                                    <p:set>
                                      <p:cBhvr>
                                        <p:cTn id="116" dur="1" fill="hold">
                                          <p:stCondLst>
                                            <p:cond delay="0"/>
                                          </p:stCondLst>
                                        </p:cTn>
                                        <p:tgtEl>
                                          <p:spTgt spid="144422"/>
                                        </p:tgtEl>
                                        <p:attrNameLst>
                                          <p:attrName>style.visibility</p:attrName>
                                        </p:attrNameLst>
                                      </p:cBhvr>
                                      <p:to>
                                        <p:strVal val="visible"/>
                                      </p:to>
                                    </p:set>
                                    <p:animEffect transition="in" filter="box(out)">
                                      <p:cBhvr>
                                        <p:cTn id="117" dur="500"/>
                                        <p:tgtEl>
                                          <p:spTgt spid="144422"/>
                                        </p:tgtEl>
                                      </p:cBhvr>
                                    </p:animEffect>
                                  </p:childTnLst>
                                  <p:subTnLst>
                                    <p:audio>
                                      <p:cMediaNode>
                                        <p:cTn display="0" masterRel="sameClick">
                                          <p:stCondLst>
                                            <p:cond evt="begin" delay="0">
                                              <p:tn val="115"/>
                                            </p:cond>
                                          </p:stCondLst>
                                          <p:endCondLst>
                                            <p:cond evt="onStopAudio" delay="0">
                                              <p:tgtEl>
                                                <p:sldTgt/>
                                              </p:tgtEl>
                                            </p:cond>
                                          </p:endCondLst>
                                        </p:cTn>
                                        <p:tgtEl>
                                          <p:sndTgt r:embed="rId2" name="CAMERA.WAV"/>
                                        </p:tgtEl>
                                      </p:cMediaNode>
                                    </p:audio>
                                  </p:subTnLst>
                                </p:cTn>
                              </p:par>
                            </p:childTnLst>
                          </p:cTn>
                        </p:par>
                      </p:childTnLst>
                    </p:cTn>
                  </p:par>
                  <p:par>
                    <p:cTn id="118" fill="hold" nodeType="clickPar">
                      <p:stCondLst>
                        <p:cond delay="indefinite"/>
                      </p:stCondLst>
                      <p:childTnLst>
                        <p:par>
                          <p:cTn id="119" fill="hold" nodeType="withGroup">
                            <p:stCondLst>
                              <p:cond delay="0"/>
                            </p:stCondLst>
                            <p:childTnLst>
                              <p:par>
                                <p:cTn id="120" presetID="4" presetClass="entr" presetSubtype="32" fill="hold" grpId="0" nodeType="clickEffect">
                                  <p:stCondLst>
                                    <p:cond delay="0"/>
                                  </p:stCondLst>
                                  <p:childTnLst>
                                    <p:set>
                                      <p:cBhvr>
                                        <p:cTn id="121" dur="1" fill="hold">
                                          <p:stCondLst>
                                            <p:cond delay="0"/>
                                          </p:stCondLst>
                                        </p:cTn>
                                        <p:tgtEl>
                                          <p:spTgt spid="144427"/>
                                        </p:tgtEl>
                                        <p:attrNameLst>
                                          <p:attrName>style.visibility</p:attrName>
                                        </p:attrNameLst>
                                      </p:cBhvr>
                                      <p:to>
                                        <p:strVal val="visible"/>
                                      </p:to>
                                    </p:set>
                                    <p:animEffect transition="in" filter="box(out)">
                                      <p:cBhvr>
                                        <p:cTn id="122" dur="500"/>
                                        <p:tgtEl>
                                          <p:spTgt spid="144427"/>
                                        </p:tgtEl>
                                      </p:cBhvr>
                                    </p:animEffect>
                                  </p:childTnLst>
                                  <p:subTnLst>
                                    <p:audio>
                                      <p:cMediaNode>
                                        <p:cTn display="0" masterRel="sameClick">
                                          <p:stCondLst>
                                            <p:cond evt="begin" delay="0">
                                              <p:tn val="120"/>
                                            </p:cond>
                                          </p:stCondLst>
                                          <p:endCondLst>
                                            <p:cond evt="onStopAudio" delay="0">
                                              <p:tgtEl>
                                                <p:sldTgt/>
                                              </p:tgtEl>
                                            </p:cond>
                                          </p:endCondLst>
                                        </p:cTn>
                                        <p:tgtEl>
                                          <p:sndTgt r:embed="rId2" name="CAMERA.WAV"/>
                                        </p:tgtEl>
                                      </p:cMediaNode>
                                    </p:audio>
                                  </p:subTnLst>
                                </p:cTn>
                              </p:par>
                            </p:childTnLst>
                          </p:cTn>
                        </p:par>
                      </p:childTnLst>
                    </p:cTn>
                  </p:par>
                  <p:par>
                    <p:cTn id="123" fill="hold" nodeType="clickPar">
                      <p:stCondLst>
                        <p:cond delay="indefinite"/>
                      </p:stCondLst>
                      <p:childTnLst>
                        <p:par>
                          <p:cTn id="124" fill="hold" nodeType="withGroup">
                            <p:stCondLst>
                              <p:cond delay="0"/>
                            </p:stCondLst>
                            <p:childTnLst>
                              <p:par>
                                <p:cTn id="125" presetID="4" presetClass="entr" presetSubtype="32" fill="hold" grpId="0" nodeType="clickEffect">
                                  <p:stCondLst>
                                    <p:cond delay="0"/>
                                  </p:stCondLst>
                                  <p:childTnLst>
                                    <p:set>
                                      <p:cBhvr>
                                        <p:cTn id="126" dur="1" fill="hold">
                                          <p:stCondLst>
                                            <p:cond delay="0"/>
                                          </p:stCondLst>
                                        </p:cTn>
                                        <p:tgtEl>
                                          <p:spTgt spid="144428"/>
                                        </p:tgtEl>
                                        <p:attrNameLst>
                                          <p:attrName>style.visibility</p:attrName>
                                        </p:attrNameLst>
                                      </p:cBhvr>
                                      <p:to>
                                        <p:strVal val="visible"/>
                                      </p:to>
                                    </p:set>
                                    <p:animEffect transition="in" filter="box(out)">
                                      <p:cBhvr>
                                        <p:cTn id="127" dur="500"/>
                                        <p:tgtEl>
                                          <p:spTgt spid="144428"/>
                                        </p:tgtEl>
                                      </p:cBhvr>
                                    </p:animEffec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par>
                    <p:cTn id="128" fill="hold" nodeType="clickPar">
                      <p:stCondLst>
                        <p:cond delay="indefinite"/>
                      </p:stCondLst>
                      <p:childTnLst>
                        <p:par>
                          <p:cTn id="129" fill="hold" nodeType="withGroup">
                            <p:stCondLst>
                              <p:cond delay="0"/>
                            </p:stCondLst>
                            <p:childTnLst>
                              <p:par>
                                <p:cTn id="130" presetID="4" presetClass="entr" presetSubtype="32" fill="hold" grpId="0" nodeType="clickEffect">
                                  <p:stCondLst>
                                    <p:cond delay="0"/>
                                  </p:stCondLst>
                                  <p:childTnLst>
                                    <p:set>
                                      <p:cBhvr>
                                        <p:cTn id="131" dur="1" fill="hold">
                                          <p:stCondLst>
                                            <p:cond delay="0"/>
                                          </p:stCondLst>
                                        </p:cTn>
                                        <p:tgtEl>
                                          <p:spTgt spid="144425"/>
                                        </p:tgtEl>
                                        <p:attrNameLst>
                                          <p:attrName>style.visibility</p:attrName>
                                        </p:attrNameLst>
                                      </p:cBhvr>
                                      <p:to>
                                        <p:strVal val="visible"/>
                                      </p:to>
                                    </p:set>
                                    <p:animEffect transition="in" filter="box(out)">
                                      <p:cBhvr>
                                        <p:cTn id="132" dur="500"/>
                                        <p:tgtEl>
                                          <p:spTgt spid="144425"/>
                                        </p:tgtEl>
                                      </p:cBhvr>
                                    </p:animEffec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par>
                    <p:cTn id="133" fill="hold" nodeType="clickPar">
                      <p:stCondLst>
                        <p:cond delay="indefinite"/>
                      </p:stCondLst>
                      <p:childTnLst>
                        <p:par>
                          <p:cTn id="134" fill="hold" nodeType="withGroup">
                            <p:stCondLst>
                              <p:cond delay="0"/>
                            </p:stCondLst>
                            <p:childTnLst>
                              <p:par>
                                <p:cTn id="135" presetID="4" presetClass="entr" presetSubtype="32" fill="hold" grpId="0" nodeType="clickEffect">
                                  <p:stCondLst>
                                    <p:cond delay="0"/>
                                  </p:stCondLst>
                                  <p:childTnLst>
                                    <p:set>
                                      <p:cBhvr>
                                        <p:cTn id="136" dur="1" fill="hold">
                                          <p:stCondLst>
                                            <p:cond delay="0"/>
                                          </p:stCondLst>
                                        </p:cTn>
                                        <p:tgtEl>
                                          <p:spTgt spid="144426"/>
                                        </p:tgtEl>
                                        <p:attrNameLst>
                                          <p:attrName>style.visibility</p:attrName>
                                        </p:attrNameLst>
                                      </p:cBhvr>
                                      <p:to>
                                        <p:strVal val="visible"/>
                                      </p:to>
                                    </p:set>
                                    <p:animEffect transition="in" filter="box(out)">
                                      <p:cBhvr>
                                        <p:cTn id="137" dur="500"/>
                                        <p:tgtEl>
                                          <p:spTgt spid="144426"/>
                                        </p:tgtEl>
                                      </p:cBhvr>
                                    </p:animEffect>
                                  </p:childTnLst>
                                  <p:subTnLst>
                                    <p:audio>
                                      <p:cMediaNode>
                                        <p:cTn display="0" masterRel="sameClick">
                                          <p:stCondLst>
                                            <p:cond evt="begin" delay="0">
                                              <p:tn val="135"/>
                                            </p:cond>
                                          </p:stCondLst>
                                          <p:endCondLst>
                                            <p:cond evt="onStopAudio" delay="0">
                                              <p:tgtEl>
                                                <p:sldTgt/>
                                              </p:tgtEl>
                                            </p:cond>
                                          </p:endCondLst>
                                        </p:cTn>
                                        <p:tgtEl>
                                          <p:sndTgt r:embed="rId2" name="CAMERA.WAV"/>
                                        </p:tgtEl>
                                      </p:cMediaNode>
                                    </p:audio>
                                  </p:subTnLst>
                                </p:cTn>
                              </p:par>
                            </p:childTnLst>
                          </p:cTn>
                        </p:par>
                      </p:childTnLst>
                    </p:cTn>
                  </p:par>
                  <p:par>
                    <p:cTn id="138" fill="hold" nodeType="clickPar">
                      <p:stCondLst>
                        <p:cond delay="indefinite"/>
                      </p:stCondLst>
                      <p:childTnLst>
                        <p:par>
                          <p:cTn id="139" fill="hold" nodeType="withGroup">
                            <p:stCondLst>
                              <p:cond delay="0"/>
                            </p:stCondLst>
                            <p:childTnLst>
                              <p:par>
                                <p:cTn id="140" presetID="4" presetClass="entr" presetSubtype="32" fill="hold" grpId="0" nodeType="clickEffect">
                                  <p:stCondLst>
                                    <p:cond delay="0"/>
                                  </p:stCondLst>
                                  <p:childTnLst>
                                    <p:set>
                                      <p:cBhvr>
                                        <p:cTn id="141" dur="1" fill="hold">
                                          <p:stCondLst>
                                            <p:cond delay="0"/>
                                          </p:stCondLst>
                                        </p:cTn>
                                        <p:tgtEl>
                                          <p:spTgt spid="144424"/>
                                        </p:tgtEl>
                                        <p:attrNameLst>
                                          <p:attrName>style.visibility</p:attrName>
                                        </p:attrNameLst>
                                      </p:cBhvr>
                                      <p:to>
                                        <p:strVal val="visible"/>
                                      </p:to>
                                    </p:set>
                                    <p:animEffect transition="in" filter="box(out)">
                                      <p:cBhvr>
                                        <p:cTn id="142" dur="500"/>
                                        <p:tgtEl>
                                          <p:spTgt spid="144424"/>
                                        </p:tgtEl>
                                      </p:cBhvr>
                                    </p:animEffect>
                                  </p:childTnLst>
                                  <p:subTnLst>
                                    <p:audio>
                                      <p:cMediaNode>
                                        <p:cTn display="0" masterRel="sameClick">
                                          <p:stCondLst>
                                            <p:cond evt="begin" delay="0">
                                              <p:tn val="140"/>
                                            </p:cond>
                                          </p:stCondLst>
                                          <p:endCondLst>
                                            <p:cond evt="onStopAudio" delay="0">
                                              <p:tgtEl>
                                                <p:sldTgt/>
                                              </p:tgtEl>
                                            </p:cond>
                                          </p:endCondLst>
                                        </p:cTn>
                                        <p:tgtEl>
                                          <p:sndTgt r:embed="rId2" name="CAMERA.WAV"/>
                                        </p:tgtEl>
                                      </p:cMediaNode>
                                    </p:audio>
                                  </p:subTnLst>
                                </p:cTn>
                              </p:par>
                            </p:childTnLst>
                          </p:cTn>
                        </p:par>
                      </p:childTnLst>
                    </p:cTn>
                  </p:par>
                  <p:par>
                    <p:cTn id="143" fill="hold" nodeType="clickPar">
                      <p:stCondLst>
                        <p:cond delay="indefinite"/>
                      </p:stCondLst>
                      <p:childTnLst>
                        <p:par>
                          <p:cTn id="144" fill="hold" nodeType="withGroup">
                            <p:stCondLst>
                              <p:cond delay="0"/>
                            </p:stCondLst>
                            <p:childTnLst>
                              <p:par>
                                <p:cTn id="145" presetID="4" presetClass="entr" presetSubtype="32" fill="hold" grpId="0" nodeType="clickEffect">
                                  <p:stCondLst>
                                    <p:cond delay="0"/>
                                  </p:stCondLst>
                                  <p:childTnLst>
                                    <p:set>
                                      <p:cBhvr>
                                        <p:cTn id="146" dur="1" fill="hold">
                                          <p:stCondLst>
                                            <p:cond delay="0"/>
                                          </p:stCondLst>
                                        </p:cTn>
                                        <p:tgtEl>
                                          <p:spTgt spid="144423"/>
                                        </p:tgtEl>
                                        <p:attrNameLst>
                                          <p:attrName>style.visibility</p:attrName>
                                        </p:attrNameLst>
                                      </p:cBhvr>
                                      <p:to>
                                        <p:strVal val="visible"/>
                                      </p:to>
                                    </p:set>
                                    <p:animEffect transition="in" filter="box(out)">
                                      <p:cBhvr>
                                        <p:cTn id="147" dur="500"/>
                                        <p:tgtEl>
                                          <p:spTgt spid="144423"/>
                                        </p:tgtEl>
                                      </p:cBhvr>
                                    </p:animEffect>
                                  </p:childTnLst>
                                  <p:subTnLst>
                                    <p:audio>
                                      <p:cMediaNode>
                                        <p:cTn display="0" masterRel="sameClick">
                                          <p:stCondLst>
                                            <p:cond evt="begin" delay="0">
                                              <p:tn val="145"/>
                                            </p:cond>
                                          </p:stCondLst>
                                          <p:endCondLst>
                                            <p:cond evt="onStopAudio" delay="0">
                                              <p:tgtEl>
                                                <p:sldTgt/>
                                              </p:tgtEl>
                                            </p:cond>
                                          </p:endCondLst>
                                        </p:cTn>
                                        <p:tgtEl>
                                          <p:sndTgt r:embed="rId2" name="CAMERA.WAV"/>
                                        </p:tgtEl>
                                      </p:cMediaNode>
                                    </p:audio>
                                  </p:subTnLst>
                                </p:cTn>
                              </p:par>
                            </p:childTnLst>
                          </p:cTn>
                        </p:par>
                      </p:childTnLst>
                    </p:cTn>
                  </p:par>
                  <p:par>
                    <p:cTn id="148" fill="hold" nodeType="clickPar">
                      <p:stCondLst>
                        <p:cond delay="indefinite"/>
                      </p:stCondLst>
                      <p:childTnLst>
                        <p:par>
                          <p:cTn id="149" fill="hold" nodeType="withGroup">
                            <p:stCondLst>
                              <p:cond delay="0"/>
                            </p:stCondLst>
                            <p:childTnLst>
                              <p:par>
                                <p:cTn id="150" presetID="4" presetClass="entr" presetSubtype="32" fill="hold" grpId="0" nodeType="clickEffect">
                                  <p:stCondLst>
                                    <p:cond delay="0"/>
                                  </p:stCondLst>
                                  <p:childTnLst>
                                    <p:set>
                                      <p:cBhvr>
                                        <p:cTn id="151" dur="1" fill="hold">
                                          <p:stCondLst>
                                            <p:cond delay="0"/>
                                          </p:stCondLst>
                                        </p:cTn>
                                        <p:tgtEl>
                                          <p:spTgt spid="144429"/>
                                        </p:tgtEl>
                                        <p:attrNameLst>
                                          <p:attrName>style.visibility</p:attrName>
                                        </p:attrNameLst>
                                      </p:cBhvr>
                                      <p:to>
                                        <p:strVal val="visible"/>
                                      </p:to>
                                    </p:set>
                                    <p:animEffect transition="in" filter="box(out)">
                                      <p:cBhvr>
                                        <p:cTn id="152" dur="500"/>
                                        <p:tgtEl>
                                          <p:spTgt spid="144429"/>
                                        </p:tgtEl>
                                      </p:cBhvr>
                                    </p:animEffect>
                                  </p:childTnLst>
                                  <p:subTnLst>
                                    <p:audio>
                                      <p:cMediaNode>
                                        <p:cTn display="0" masterRel="sameClick">
                                          <p:stCondLst>
                                            <p:cond evt="begin" delay="0">
                                              <p:tn val="150"/>
                                            </p:cond>
                                          </p:stCondLst>
                                          <p:endCondLst>
                                            <p:cond evt="onStopAudio" delay="0">
                                              <p:tgtEl>
                                                <p:sldTgt/>
                                              </p:tgtEl>
                                            </p:cond>
                                          </p:endCondLst>
                                        </p:cTn>
                                        <p:tgtEl>
                                          <p:sndTgt r:embed="rId2" name="CAMERA.WAV"/>
                                        </p:tgtEl>
                                      </p:cMediaNode>
                                    </p:audio>
                                  </p:subTnLst>
                                </p:cTn>
                              </p:par>
                            </p:childTnLst>
                          </p:cTn>
                        </p:par>
                      </p:childTnLst>
                    </p:cTn>
                  </p:par>
                  <p:par>
                    <p:cTn id="153" fill="hold" nodeType="clickPar">
                      <p:stCondLst>
                        <p:cond delay="indefinite"/>
                      </p:stCondLst>
                      <p:childTnLst>
                        <p:par>
                          <p:cTn id="154" fill="hold" nodeType="withGroup">
                            <p:stCondLst>
                              <p:cond delay="0"/>
                            </p:stCondLst>
                            <p:childTnLst>
                              <p:par>
                                <p:cTn id="155" presetID="4" presetClass="entr" presetSubtype="32" fill="hold" grpId="0" nodeType="clickEffect">
                                  <p:stCondLst>
                                    <p:cond delay="0"/>
                                  </p:stCondLst>
                                  <p:childTnLst>
                                    <p:set>
                                      <p:cBhvr>
                                        <p:cTn id="156" dur="1" fill="hold">
                                          <p:stCondLst>
                                            <p:cond delay="0"/>
                                          </p:stCondLst>
                                        </p:cTn>
                                        <p:tgtEl>
                                          <p:spTgt spid="144430"/>
                                        </p:tgtEl>
                                        <p:attrNameLst>
                                          <p:attrName>style.visibility</p:attrName>
                                        </p:attrNameLst>
                                      </p:cBhvr>
                                      <p:to>
                                        <p:strVal val="visible"/>
                                      </p:to>
                                    </p:set>
                                    <p:animEffect transition="in" filter="box(out)">
                                      <p:cBhvr>
                                        <p:cTn id="157" dur="500"/>
                                        <p:tgtEl>
                                          <p:spTgt spid="144430"/>
                                        </p:tgtEl>
                                      </p:cBhvr>
                                    </p:animEffect>
                                  </p:childTnLst>
                                  <p:subTnLst>
                                    <p:audio>
                                      <p:cMediaNode>
                                        <p:cTn display="0" masterRel="sameClick">
                                          <p:stCondLst>
                                            <p:cond evt="begin" delay="0">
                                              <p:tn val="155"/>
                                            </p:cond>
                                          </p:stCondLst>
                                          <p:endCondLst>
                                            <p:cond evt="onStopAudio" delay="0">
                                              <p:tgtEl>
                                                <p:sldTgt/>
                                              </p:tgtEl>
                                            </p:cond>
                                          </p:endCondLst>
                                        </p:cTn>
                                        <p:tgtEl>
                                          <p:sndTgt r:embed="rId2" name="CAMERA.WAV"/>
                                        </p:tgtEl>
                                      </p:cMediaNode>
                                    </p:audio>
                                  </p:subTnLst>
                                </p:cTn>
                              </p:par>
                            </p:childTnLst>
                          </p:cTn>
                        </p:par>
                      </p:childTnLst>
                    </p:cTn>
                  </p:par>
                  <p:par>
                    <p:cTn id="158" fill="hold" nodeType="clickPar">
                      <p:stCondLst>
                        <p:cond delay="indefinite"/>
                      </p:stCondLst>
                      <p:childTnLst>
                        <p:par>
                          <p:cTn id="159" fill="hold" nodeType="withGroup">
                            <p:stCondLst>
                              <p:cond delay="0"/>
                            </p:stCondLst>
                            <p:childTnLst>
                              <p:par>
                                <p:cTn id="160" presetID="4" presetClass="entr" presetSubtype="32" fill="hold" grpId="0" nodeType="clickEffect">
                                  <p:stCondLst>
                                    <p:cond delay="0"/>
                                  </p:stCondLst>
                                  <p:childTnLst>
                                    <p:set>
                                      <p:cBhvr>
                                        <p:cTn id="161" dur="1" fill="hold">
                                          <p:stCondLst>
                                            <p:cond delay="0"/>
                                          </p:stCondLst>
                                        </p:cTn>
                                        <p:tgtEl>
                                          <p:spTgt spid="144431"/>
                                        </p:tgtEl>
                                        <p:attrNameLst>
                                          <p:attrName>style.visibility</p:attrName>
                                        </p:attrNameLst>
                                      </p:cBhvr>
                                      <p:to>
                                        <p:strVal val="visible"/>
                                      </p:to>
                                    </p:set>
                                    <p:animEffect transition="in" filter="box(out)">
                                      <p:cBhvr>
                                        <p:cTn id="162" dur="500"/>
                                        <p:tgtEl>
                                          <p:spTgt spid="144431"/>
                                        </p:tgtEl>
                                      </p:cBhvr>
                                    </p:animEffect>
                                  </p:childTnLst>
                                  <p:subTnLst>
                                    <p:audio>
                                      <p:cMediaNode>
                                        <p:cTn display="0" masterRel="sameClick">
                                          <p:stCondLst>
                                            <p:cond evt="begin" delay="0">
                                              <p:tn val="160"/>
                                            </p:cond>
                                          </p:stCondLst>
                                          <p:endCondLst>
                                            <p:cond evt="onStopAudio" delay="0">
                                              <p:tgtEl>
                                                <p:sldTgt/>
                                              </p:tgtEl>
                                            </p:cond>
                                          </p:endCondLst>
                                        </p:cTn>
                                        <p:tgtEl>
                                          <p:sndTgt r:embed="rId2" name="CAMERA.WAV"/>
                                        </p:tgtEl>
                                      </p:cMediaNode>
                                    </p:audio>
                                  </p:subTnLst>
                                </p:cTn>
                              </p:par>
                            </p:childTnLst>
                          </p:cTn>
                        </p:par>
                      </p:childTnLst>
                    </p:cTn>
                  </p:par>
                  <p:par>
                    <p:cTn id="163" fill="hold" nodeType="clickPar">
                      <p:stCondLst>
                        <p:cond delay="indefinite"/>
                      </p:stCondLst>
                      <p:childTnLst>
                        <p:par>
                          <p:cTn id="164" fill="hold" nodeType="withGroup">
                            <p:stCondLst>
                              <p:cond delay="0"/>
                            </p:stCondLst>
                            <p:childTnLst>
                              <p:par>
                                <p:cTn id="165" presetID="4" presetClass="entr" presetSubtype="32" fill="hold" grpId="0" nodeType="clickEffect">
                                  <p:stCondLst>
                                    <p:cond delay="0"/>
                                  </p:stCondLst>
                                  <p:childTnLst>
                                    <p:set>
                                      <p:cBhvr>
                                        <p:cTn id="166" dur="1" fill="hold">
                                          <p:stCondLst>
                                            <p:cond delay="0"/>
                                          </p:stCondLst>
                                        </p:cTn>
                                        <p:tgtEl>
                                          <p:spTgt spid="144432"/>
                                        </p:tgtEl>
                                        <p:attrNameLst>
                                          <p:attrName>style.visibility</p:attrName>
                                        </p:attrNameLst>
                                      </p:cBhvr>
                                      <p:to>
                                        <p:strVal val="visible"/>
                                      </p:to>
                                    </p:set>
                                    <p:animEffect transition="in" filter="box(out)">
                                      <p:cBhvr>
                                        <p:cTn id="167" dur="500"/>
                                        <p:tgtEl>
                                          <p:spTgt spid="144432"/>
                                        </p:tgtEl>
                                      </p:cBhvr>
                                    </p:animEffec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par>
                    <p:cTn id="168" fill="hold" nodeType="clickPar">
                      <p:stCondLst>
                        <p:cond delay="indefinite"/>
                      </p:stCondLst>
                      <p:childTnLst>
                        <p:par>
                          <p:cTn id="169" fill="hold" nodeType="withGroup">
                            <p:stCondLst>
                              <p:cond delay="0"/>
                            </p:stCondLst>
                            <p:childTnLst>
                              <p:par>
                                <p:cTn id="170" presetID="4" presetClass="entr" presetSubtype="32" fill="hold" grpId="0" nodeType="clickEffect">
                                  <p:stCondLst>
                                    <p:cond delay="0"/>
                                  </p:stCondLst>
                                  <p:childTnLst>
                                    <p:set>
                                      <p:cBhvr>
                                        <p:cTn id="171" dur="1" fill="hold">
                                          <p:stCondLst>
                                            <p:cond delay="0"/>
                                          </p:stCondLst>
                                        </p:cTn>
                                        <p:tgtEl>
                                          <p:spTgt spid="144433"/>
                                        </p:tgtEl>
                                        <p:attrNameLst>
                                          <p:attrName>style.visibility</p:attrName>
                                        </p:attrNameLst>
                                      </p:cBhvr>
                                      <p:to>
                                        <p:strVal val="visible"/>
                                      </p:to>
                                    </p:set>
                                    <p:animEffect transition="in" filter="box(out)">
                                      <p:cBhvr>
                                        <p:cTn id="172" dur="500"/>
                                        <p:tgtEl>
                                          <p:spTgt spid="144433"/>
                                        </p:tgtEl>
                                      </p:cBhvr>
                                    </p:animEffec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00" grpId="0" animBg="1" autoUpdateAnimBg="0"/>
      <p:bldP spid="144401" grpId="0" animBg="1" autoUpdateAnimBg="0"/>
      <p:bldP spid="144402" grpId="0" animBg="1" autoUpdateAnimBg="0"/>
      <p:bldP spid="144403" grpId="0" animBg="1" autoUpdateAnimBg="0"/>
      <p:bldP spid="144404" grpId="0" animBg="1" autoUpdateAnimBg="0"/>
      <p:bldP spid="144405" grpId="0" animBg="1" autoUpdateAnimBg="0"/>
      <p:bldP spid="144406" grpId="0" animBg="1" autoUpdateAnimBg="0"/>
      <p:bldP spid="144407" grpId="0" animBg="1" autoUpdateAnimBg="0"/>
      <p:bldP spid="144408" grpId="0" animBg="1" autoUpdateAnimBg="0"/>
      <p:bldP spid="144409" grpId="0" animBg="1" autoUpdateAnimBg="0"/>
      <p:bldP spid="144410" grpId="0" animBg="1" autoUpdateAnimBg="0"/>
      <p:bldP spid="144411" grpId="0" animBg="1" autoUpdateAnimBg="0"/>
      <p:bldP spid="144412" grpId="0" animBg="1" autoUpdateAnimBg="0"/>
      <p:bldP spid="144413" grpId="0" animBg="1" autoUpdateAnimBg="0"/>
      <p:bldP spid="144414" grpId="0" animBg="1" autoUpdateAnimBg="0"/>
      <p:bldP spid="144415" grpId="0" animBg="1" autoUpdateAnimBg="0"/>
      <p:bldP spid="144416" grpId="0" animBg="1" autoUpdateAnimBg="0"/>
      <p:bldP spid="144417" grpId="0" animBg="1" autoUpdateAnimBg="0"/>
      <p:bldP spid="144418" grpId="0" animBg="1" autoUpdateAnimBg="0"/>
      <p:bldP spid="144419" grpId="0" animBg="1" autoUpdateAnimBg="0"/>
      <p:bldP spid="144420" grpId="0" animBg="1" autoUpdateAnimBg="0"/>
      <p:bldP spid="144421" grpId="0" animBg="1" autoUpdateAnimBg="0"/>
      <p:bldP spid="144422" grpId="0" animBg="1" autoUpdateAnimBg="0"/>
      <p:bldP spid="144423" grpId="0" animBg="1" autoUpdateAnimBg="0"/>
      <p:bldP spid="144424" grpId="0" animBg="1" autoUpdateAnimBg="0"/>
      <p:bldP spid="144425" grpId="0" animBg="1" autoUpdateAnimBg="0"/>
      <p:bldP spid="144426" grpId="0" animBg="1" autoUpdateAnimBg="0"/>
      <p:bldP spid="144427" grpId="0" animBg="1" autoUpdateAnimBg="0"/>
      <p:bldP spid="144428" grpId="0" animBg="1" autoUpdateAnimBg="0"/>
      <p:bldP spid="144429" grpId="0" animBg="1" autoUpdateAnimBg="0"/>
      <p:bldP spid="144430" grpId="0" animBg="1" autoUpdateAnimBg="0"/>
      <p:bldP spid="144431" grpId="0" animBg="1" autoUpdateAnimBg="0"/>
      <p:bldP spid="144432" grpId="0" animBg="1" autoUpdateAnimBg="0"/>
      <p:bldP spid="144433" grpId="0" animBg="1" autoUpdateAnimBg="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19536" y="980728"/>
            <a:ext cx="8952656" cy="5355312"/>
          </a:xfrm>
          <a:prstGeom prst="rect">
            <a:avLst/>
          </a:prstGeom>
          <a:ln>
            <a:solidFill>
              <a:schemeClr val="accent1"/>
            </a:solidFill>
          </a:ln>
        </p:spPr>
        <p:txBody>
          <a:bodyPr wrap="square">
            <a:spAutoFit/>
          </a:bodyPr>
          <a:lstStyle/>
          <a:p>
            <a:pPr defTabSz="914400">
              <a:defRPr/>
            </a:pPr>
            <a:r>
              <a:rPr lang="en-US" altLang="zh-CN" sz="1800" b="1" dirty="0">
                <a:solidFill>
                  <a:srgbClr val="0000FF"/>
                </a:solidFill>
                <a:highlight>
                  <a:srgbClr val="FFFFFF"/>
                </a:highlight>
                <a:latin typeface="新宋体" panose="02010609030101010101" pitchFamily="49" charset="-122"/>
                <a:ea typeface="新宋体" panose="02010609030101010101" pitchFamily="49" charset="-122"/>
              </a:rPr>
              <a:t>void</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1800" b="1" dirty="0" err="1">
                <a:solidFill>
                  <a:srgbClr val="000000"/>
                </a:solidFill>
                <a:highlight>
                  <a:srgbClr val="FFFFFF"/>
                </a:highlight>
                <a:latin typeface="新宋体" panose="02010609030101010101" pitchFamily="49" charset="-122"/>
                <a:ea typeface="新宋体" panose="02010609030101010101" pitchFamily="49" charset="-122"/>
              </a:rPr>
              <a:t>bubble_sort</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(JD </a:t>
            </a:r>
            <a:r>
              <a:rPr lang="en-US" altLang="zh-CN" sz="1800" b="1" dirty="0">
                <a:solidFill>
                  <a:srgbClr val="808080"/>
                </a:solidFill>
                <a:highlight>
                  <a:srgbClr val="FFFFFF"/>
                </a:highlight>
                <a:latin typeface="新宋体" panose="02010609030101010101" pitchFamily="49" charset="-122"/>
                <a:ea typeface="新宋体" panose="02010609030101010101" pitchFamily="49" charset="-122"/>
              </a:rPr>
              <a:t>r</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1800" b="1" dirty="0" err="1">
                <a:solidFill>
                  <a:srgbClr val="0000FF"/>
                </a:solidFill>
                <a:highlight>
                  <a:srgbClr val="FFFFFF"/>
                </a:highlight>
                <a:latin typeface="新宋体" panose="02010609030101010101" pitchFamily="49" charset="-122"/>
                <a:ea typeface="新宋体" panose="02010609030101010101" pitchFamily="49" charset="-122"/>
              </a:rPr>
              <a:t>int</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1800" b="1" dirty="0">
                <a:solidFill>
                  <a:srgbClr val="808080"/>
                </a:solidFill>
                <a:highlight>
                  <a:srgbClr val="FFFFFF"/>
                </a:highlight>
                <a:latin typeface="新宋体" panose="02010609030101010101" pitchFamily="49" charset="-122"/>
                <a:ea typeface="新宋体" panose="02010609030101010101" pitchFamily="49" charset="-122"/>
              </a:rPr>
              <a:t>n</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a:t>
            </a:r>
          </a:p>
          <a:p>
            <a:pPr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a:t>
            </a:r>
          </a:p>
          <a:p>
            <a:pPr marL="457200" lvl="1" defTabSz="914400">
              <a:defRPr/>
            </a:pPr>
            <a:r>
              <a:rPr lang="en-US" altLang="zh-CN" sz="1800" b="1" dirty="0" err="1">
                <a:solidFill>
                  <a:srgbClr val="0000FF"/>
                </a:solidFill>
                <a:highlight>
                  <a:srgbClr val="FFFFFF"/>
                </a:highlight>
                <a:latin typeface="新宋体" panose="02010609030101010101" pitchFamily="49" charset="-122"/>
                <a:ea typeface="新宋体" panose="02010609030101010101" pitchFamily="49" charset="-122"/>
              </a:rPr>
              <a:t>int</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 m, </a:t>
            </a:r>
            <a:r>
              <a:rPr lang="en-US" altLang="zh-CN" sz="1800" b="1"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 j, flag = 1;</a:t>
            </a:r>
          </a:p>
          <a:p>
            <a:pPr marL="457200" lvl="1"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JD x;</a:t>
            </a:r>
          </a:p>
          <a:p>
            <a:pPr marL="457200" lvl="1"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m = </a:t>
            </a:r>
            <a:r>
              <a:rPr lang="en-US" altLang="zh-CN" sz="1800" b="1" dirty="0">
                <a:solidFill>
                  <a:srgbClr val="808080"/>
                </a:solidFill>
                <a:highlight>
                  <a:srgbClr val="FFFFFF"/>
                </a:highlight>
                <a:latin typeface="新宋体" panose="02010609030101010101" pitchFamily="49" charset="-122"/>
                <a:ea typeface="新宋体" panose="02010609030101010101" pitchFamily="49" charset="-122"/>
              </a:rPr>
              <a:t>n</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 ;</a:t>
            </a:r>
          </a:p>
          <a:p>
            <a:pPr marL="457200" lvl="1" defTabSz="914400">
              <a:defRPr/>
            </a:pPr>
            <a:r>
              <a:rPr lang="en-US" altLang="zh-CN" sz="1800" b="1" dirty="0">
                <a:solidFill>
                  <a:srgbClr val="0000FF"/>
                </a:solidFill>
                <a:highlight>
                  <a:srgbClr val="FFFFFF"/>
                </a:highlight>
                <a:latin typeface="新宋体" panose="02010609030101010101" pitchFamily="49" charset="-122"/>
                <a:ea typeface="新宋体" panose="02010609030101010101" pitchFamily="49" charset="-122"/>
              </a:rPr>
              <a:t>while</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 ((m&gt;1) &amp;&amp; (flag == 1))</a:t>
            </a:r>
            <a:r>
              <a:rPr lang="en-US" altLang="zh-CN" sz="1800" b="1"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1800" b="1" dirty="0">
                <a:solidFill>
                  <a:srgbClr val="008000"/>
                </a:solidFill>
                <a:highlight>
                  <a:srgbClr val="FFFFFF"/>
                </a:highlight>
                <a:latin typeface="新宋体" panose="02010609030101010101" pitchFamily="49" charset="-122"/>
                <a:ea typeface="新宋体" panose="02010609030101010101" pitchFamily="49" charset="-122"/>
              </a:rPr>
              <a:t>趟数*</a:t>
            </a:r>
            <a:r>
              <a:rPr lang="en-US" altLang="zh-CN" sz="1800" b="1" dirty="0">
                <a:solidFill>
                  <a:srgbClr val="008000"/>
                </a:solidFill>
                <a:highlight>
                  <a:srgbClr val="FFFFFF"/>
                </a:highlight>
                <a:latin typeface="新宋体" panose="02010609030101010101" pitchFamily="49" charset="-122"/>
                <a:ea typeface="新宋体" panose="02010609030101010101" pitchFamily="49" charset="-122"/>
              </a:rPr>
              <a:t>/</a:t>
            </a:r>
            <a:endParaRPr lang="zh-CN" altLang="en-US" sz="1800" b="1" dirty="0">
              <a:solidFill>
                <a:srgbClr val="000000"/>
              </a:solidFill>
              <a:highlight>
                <a:srgbClr val="FFFFFF"/>
              </a:highlight>
              <a:latin typeface="新宋体" panose="02010609030101010101" pitchFamily="49" charset="-122"/>
              <a:ea typeface="新宋体" panose="02010609030101010101" pitchFamily="49" charset="-122"/>
            </a:endParaRPr>
          </a:p>
          <a:p>
            <a:pPr marL="457200" lvl="1"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a:t>
            </a:r>
          </a:p>
          <a:p>
            <a:pPr marL="914400" lvl="2"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flag = 0;</a:t>
            </a:r>
            <a:r>
              <a:rPr lang="en-US" altLang="zh-CN" sz="1800" b="1"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1800" b="1" dirty="0">
                <a:solidFill>
                  <a:srgbClr val="008000"/>
                </a:solidFill>
                <a:highlight>
                  <a:srgbClr val="FFFFFF"/>
                </a:highlight>
                <a:latin typeface="新宋体" panose="02010609030101010101" pitchFamily="49" charset="-122"/>
                <a:ea typeface="新宋体" panose="02010609030101010101" pitchFamily="49" charset="-122"/>
              </a:rPr>
              <a:t>本趟是否有交换操作标识初始化*</a:t>
            </a:r>
            <a:r>
              <a:rPr lang="en-US" altLang="zh-CN" sz="1800" b="1" dirty="0">
                <a:solidFill>
                  <a:srgbClr val="008000"/>
                </a:solidFill>
                <a:highlight>
                  <a:srgbClr val="FFFFFF"/>
                </a:highlight>
                <a:latin typeface="新宋体" panose="02010609030101010101" pitchFamily="49" charset="-122"/>
                <a:ea typeface="新宋体" panose="02010609030101010101" pitchFamily="49" charset="-122"/>
              </a:rPr>
              <a:t>/</a:t>
            </a:r>
            <a:endParaRPr lang="zh-CN" altLang="en-US" sz="1800" b="1" dirty="0">
              <a:solidFill>
                <a:srgbClr val="000000"/>
              </a:solidFill>
              <a:highlight>
                <a:srgbClr val="FFFFFF"/>
              </a:highlight>
              <a:latin typeface="新宋体" panose="02010609030101010101" pitchFamily="49" charset="-122"/>
              <a:ea typeface="新宋体" panose="02010609030101010101" pitchFamily="49" charset="-122"/>
            </a:endParaRPr>
          </a:p>
          <a:p>
            <a:pPr marL="914400" lvl="2" defTabSz="914400">
              <a:defRPr/>
            </a:pPr>
            <a:r>
              <a:rPr lang="en-US" altLang="zh-CN" sz="1800" b="1" dirty="0">
                <a:solidFill>
                  <a:srgbClr val="0000FF"/>
                </a:solidFill>
                <a:highlight>
                  <a:srgbClr val="FFFFFF"/>
                </a:highlight>
                <a:latin typeface="新宋体" panose="02010609030101010101" pitchFamily="49" charset="-122"/>
                <a:ea typeface="新宋体" panose="02010609030101010101" pitchFamily="49" charset="-122"/>
              </a:rPr>
              <a:t>for</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 (j = 1;j &lt; </a:t>
            </a:r>
            <a:r>
              <a:rPr lang="en-US" altLang="zh-CN" sz="1800" b="1" dirty="0" err="1">
                <a:solidFill>
                  <a:srgbClr val="000000"/>
                </a:solidFill>
                <a:highlight>
                  <a:srgbClr val="FFFFFF"/>
                </a:highlight>
                <a:latin typeface="新宋体" panose="02010609030101010101" pitchFamily="49" charset="-122"/>
                <a:ea typeface="新宋体" panose="02010609030101010101" pitchFamily="49" charset="-122"/>
              </a:rPr>
              <a:t>m;j</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1800" b="1"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1800" b="1" dirty="0">
                <a:solidFill>
                  <a:srgbClr val="008000"/>
                </a:solidFill>
                <a:highlight>
                  <a:srgbClr val="FFFFFF"/>
                </a:highlight>
                <a:latin typeface="新宋体" panose="02010609030101010101" pitchFamily="49" charset="-122"/>
                <a:ea typeface="新宋体" panose="02010609030101010101" pitchFamily="49" charset="-122"/>
              </a:rPr>
              <a:t>本趟将最大元素放到为排序序列的最后*</a:t>
            </a:r>
            <a:r>
              <a:rPr lang="en-US" altLang="zh-CN" sz="1800" b="1" dirty="0">
                <a:solidFill>
                  <a:srgbClr val="008000"/>
                </a:solidFill>
                <a:highlight>
                  <a:srgbClr val="FFFFFF"/>
                </a:highlight>
                <a:latin typeface="新宋体" panose="02010609030101010101" pitchFamily="49" charset="-122"/>
                <a:ea typeface="新宋体" panose="02010609030101010101" pitchFamily="49" charset="-122"/>
              </a:rPr>
              <a:t>/</a:t>
            </a:r>
            <a:endParaRPr lang="zh-CN" altLang="en-US" sz="1800" b="1" dirty="0">
              <a:solidFill>
                <a:srgbClr val="000000"/>
              </a:solidFill>
              <a:highlight>
                <a:srgbClr val="FFFFFF"/>
              </a:highlight>
              <a:latin typeface="新宋体" panose="02010609030101010101" pitchFamily="49" charset="-122"/>
              <a:ea typeface="新宋体" panose="02010609030101010101" pitchFamily="49" charset="-122"/>
            </a:endParaRPr>
          </a:p>
          <a:p>
            <a:pPr marL="914400" lvl="2" defTabSz="914400">
              <a:defRPr/>
            </a:pPr>
            <a:r>
              <a:rPr lang="en-US" altLang="zh-CN" sz="1800" b="1" dirty="0">
                <a:solidFill>
                  <a:srgbClr val="0000FF"/>
                </a:solidFill>
                <a:highlight>
                  <a:srgbClr val="FFFFFF"/>
                </a:highlight>
                <a:latin typeface="新宋体" panose="02010609030101010101" pitchFamily="49" charset="-122"/>
                <a:ea typeface="新宋体" panose="02010609030101010101" pitchFamily="49" charset="-122"/>
              </a:rPr>
              <a:t>if</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1800" b="1" dirty="0">
                <a:solidFill>
                  <a:srgbClr val="808080"/>
                </a:solidFill>
                <a:highlight>
                  <a:srgbClr val="FFFFFF"/>
                </a:highlight>
                <a:latin typeface="新宋体" panose="02010609030101010101" pitchFamily="49" charset="-122"/>
                <a:ea typeface="新宋体" panose="02010609030101010101" pitchFamily="49" charset="-122"/>
              </a:rPr>
              <a:t>r</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[j].key&gt;</a:t>
            </a:r>
            <a:r>
              <a:rPr lang="en-US" altLang="zh-CN" sz="1800" b="1" dirty="0">
                <a:solidFill>
                  <a:srgbClr val="808080"/>
                </a:solidFill>
                <a:highlight>
                  <a:srgbClr val="FFFFFF"/>
                </a:highlight>
                <a:latin typeface="新宋体" panose="02010609030101010101" pitchFamily="49" charset="-122"/>
                <a:ea typeface="新宋体" panose="02010609030101010101" pitchFamily="49" charset="-122"/>
              </a:rPr>
              <a:t>r</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[j + 1].key)</a:t>
            </a:r>
          </a:p>
          <a:p>
            <a:pPr marL="914400" lvl="2"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a:t>
            </a:r>
          </a:p>
          <a:p>
            <a:pPr marL="1371600" lvl="3"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flag = 1;</a:t>
            </a:r>
          </a:p>
          <a:p>
            <a:pPr marL="1371600" lvl="3"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x = </a:t>
            </a:r>
            <a:r>
              <a:rPr lang="en-US" altLang="zh-CN" sz="1800" b="1" dirty="0">
                <a:solidFill>
                  <a:srgbClr val="808080"/>
                </a:solidFill>
                <a:highlight>
                  <a:srgbClr val="FFFFFF"/>
                </a:highlight>
                <a:latin typeface="新宋体" panose="02010609030101010101" pitchFamily="49" charset="-122"/>
                <a:ea typeface="新宋体" panose="02010609030101010101" pitchFamily="49" charset="-122"/>
              </a:rPr>
              <a:t>r</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[j];</a:t>
            </a:r>
          </a:p>
          <a:p>
            <a:pPr marL="1371600" lvl="3" defTabSz="914400">
              <a:defRPr/>
            </a:pPr>
            <a:r>
              <a:rPr lang="en-US" altLang="zh-CN" sz="1800" b="1" dirty="0">
                <a:solidFill>
                  <a:srgbClr val="808080"/>
                </a:solidFill>
                <a:highlight>
                  <a:srgbClr val="FFFFFF"/>
                </a:highlight>
                <a:latin typeface="新宋体" panose="02010609030101010101" pitchFamily="49" charset="-122"/>
                <a:ea typeface="新宋体" panose="02010609030101010101" pitchFamily="49" charset="-122"/>
              </a:rPr>
              <a:t>r</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[j] = </a:t>
            </a:r>
            <a:r>
              <a:rPr lang="en-US" altLang="zh-CN" sz="1800" b="1" dirty="0">
                <a:solidFill>
                  <a:srgbClr val="808080"/>
                </a:solidFill>
                <a:highlight>
                  <a:srgbClr val="FFFFFF"/>
                </a:highlight>
                <a:latin typeface="新宋体" panose="02010609030101010101" pitchFamily="49" charset="-122"/>
                <a:ea typeface="新宋体" panose="02010609030101010101" pitchFamily="49" charset="-122"/>
              </a:rPr>
              <a:t>r</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[j + 1];</a:t>
            </a:r>
          </a:p>
          <a:p>
            <a:pPr marL="1371600" lvl="3" defTabSz="914400">
              <a:defRPr/>
            </a:pPr>
            <a:r>
              <a:rPr lang="en-US" altLang="zh-CN" sz="1800" b="1" dirty="0">
                <a:solidFill>
                  <a:srgbClr val="808080"/>
                </a:solidFill>
                <a:highlight>
                  <a:srgbClr val="FFFFFF"/>
                </a:highlight>
                <a:latin typeface="新宋体" panose="02010609030101010101" pitchFamily="49" charset="-122"/>
                <a:ea typeface="新宋体" panose="02010609030101010101" pitchFamily="49" charset="-122"/>
              </a:rPr>
              <a:t>r</a:t>
            </a: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[j + 1] = x;</a:t>
            </a:r>
          </a:p>
          <a:p>
            <a:pPr marL="914400" lvl="2"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a:t>
            </a:r>
          </a:p>
          <a:p>
            <a:pPr marL="914400" lvl="2"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m--;</a:t>
            </a:r>
          </a:p>
          <a:p>
            <a:pPr marL="457200" lvl="1"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a:t>
            </a:r>
          </a:p>
          <a:p>
            <a:pPr defTabSz="914400">
              <a:defRPr/>
            </a:pPr>
            <a:r>
              <a:rPr lang="en-US" altLang="zh-CN" sz="1800" b="1"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1800" b="1" dirty="0">
              <a:solidFill>
                <a:prstClr val="white"/>
              </a:solidFill>
            </a:endParaRPr>
          </a:p>
        </p:txBody>
      </p:sp>
    </p:spTree>
    <p:extLst>
      <p:ext uri="{BB962C8B-B14F-4D97-AF65-F5344CB8AC3E}">
        <p14:creationId xmlns:p14="http://schemas.microsoft.com/office/powerpoint/2010/main" val="204372232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6" name="灯片编号占位符 5"/>
          <p:cNvSpPr>
            <a:spLocks noGrp="1"/>
          </p:cNvSpPr>
          <p:nvPr>
            <p:ph type="sldNum" sz="quarter" idx="12"/>
          </p:nvPr>
        </p:nvSpPr>
        <p:spPr>
          <a:xfrm rot="900000">
            <a:off x="8372401" y="-182564"/>
            <a:ext cx="2287319" cy="365125"/>
          </a:xfrm>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fld id="{CEDB90B1-45DB-4CE8-A661-7CDB1FB9B68A}" type="slidenum">
              <a:rPr lang="en-US" altLang="zh-CN" smtClean="0">
                <a:solidFill>
                  <a:prstClr val="white"/>
                </a:solidFill>
              </a:rPr>
              <a:pPr defTabSz="914400" eaLnBrk="1" hangingPunct="1">
                <a:defRPr/>
              </a:pPr>
              <a:t>258</a:t>
            </a:fld>
            <a:endParaRPr lang="en-US" altLang="zh-CN">
              <a:solidFill>
                <a:prstClr val="white"/>
              </a:solidFill>
            </a:endParaRPr>
          </a:p>
        </p:txBody>
      </p:sp>
      <p:sp>
        <p:nvSpPr>
          <p:cNvPr id="147458" name="Rectangle 2"/>
          <p:cNvSpPr>
            <a:spLocks noChangeArrowheads="1"/>
          </p:cNvSpPr>
          <p:nvPr/>
        </p:nvSpPr>
        <p:spPr bwMode="auto">
          <a:xfrm>
            <a:off x="2102645" y="1780643"/>
            <a:ext cx="6261474" cy="2746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371600" lvl="3" defTabSz="914400">
              <a:spcBef>
                <a:spcPct val="20000"/>
              </a:spcBef>
              <a:buClr>
                <a:srgbClr val="EA157A"/>
              </a:buClr>
              <a:buSzPct val="90000"/>
              <a:defRPr/>
            </a:pPr>
            <a:r>
              <a:rPr lang="zh-CN" altLang="en-US" sz="2800" dirty="0">
                <a:solidFill>
                  <a:prstClr val="black"/>
                </a:solidFill>
                <a:latin typeface="微软雅黑" panose="020B0503020204020204" pitchFamily="34" charset="-122"/>
                <a:ea typeface="微软雅黑" panose="020B0503020204020204" pitchFamily="34" charset="-122"/>
              </a:rPr>
              <a:t>时间复杂度</a:t>
            </a:r>
          </a:p>
          <a:p>
            <a:pPr marL="2057400" lvl="4" indent="-228600" defTabSz="914400">
              <a:spcBef>
                <a:spcPct val="20000"/>
              </a:spcBef>
              <a:buClr>
                <a:srgbClr val="EB8803"/>
              </a:buClr>
              <a:buSzPct val="85000"/>
              <a:buFont typeface="Wingdings" pitchFamily="2" charset="2"/>
              <a:buChar char="v"/>
              <a:defRPr/>
            </a:pPr>
            <a:r>
              <a:rPr lang="zh-CN" altLang="en-US" dirty="0">
                <a:solidFill>
                  <a:prstClr val="black"/>
                </a:solidFill>
                <a:latin typeface="微软雅黑" panose="020B0503020204020204" pitchFamily="34" charset="-122"/>
                <a:ea typeface="微软雅黑" panose="020B0503020204020204" pitchFamily="34" charset="-122"/>
              </a:rPr>
              <a:t>最好情况（正序）</a:t>
            </a:r>
          </a:p>
          <a:p>
            <a:pPr marL="2057400" lvl="4" indent="-228600" defTabSz="914400">
              <a:spcBef>
                <a:spcPct val="20000"/>
              </a:spcBef>
              <a:buClr>
                <a:srgbClr val="FF9999"/>
              </a:buClr>
              <a:buSzPct val="85000"/>
              <a:buFont typeface="Wingdings" pitchFamily="2" charset="2"/>
              <a:buChar char="Y"/>
              <a:defRPr/>
            </a:pPr>
            <a:r>
              <a:rPr lang="zh-CN" altLang="en-US" dirty="0">
                <a:solidFill>
                  <a:prstClr val="black"/>
                </a:solidFill>
                <a:latin typeface="微软雅黑" panose="020B0503020204020204" pitchFamily="34" charset="-122"/>
                <a:ea typeface="微软雅黑" panose="020B0503020204020204" pitchFamily="34" charset="-122"/>
              </a:rPr>
              <a:t>比较次数：</a:t>
            </a:r>
            <a:r>
              <a:rPr lang="en-US" altLang="zh-CN" dirty="0">
                <a:solidFill>
                  <a:prstClr val="black"/>
                </a:solidFill>
                <a:latin typeface="微软雅黑" panose="020B0503020204020204" pitchFamily="34" charset="-122"/>
                <a:ea typeface="微软雅黑" panose="020B0503020204020204" pitchFamily="34" charset="-122"/>
              </a:rPr>
              <a:t>n-1</a:t>
            </a:r>
          </a:p>
          <a:p>
            <a:pPr marL="2057400" lvl="4" indent="-228600" defTabSz="914400">
              <a:spcBef>
                <a:spcPct val="20000"/>
              </a:spcBef>
              <a:buClr>
                <a:srgbClr val="FF9999"/>
              </a:buClr>
              <a:buSzPct val="85000"/>
              <a:buFont typeface="Wingdings" pitchFamily="2" charset="2"/>
              <a:buChar char="Y"/>
              <a:defRPr/>
            </a:pPr>
            <a:r>
              <a:rPr lang="zh-CN" altLang="zh-CN" dirty="0">
                <a:solidFill>
                  <a:prstClr val="black"/>
                </a:solidFill>
                <a:latin typeface="微软雅黑" panose="020B0503020204020204" pitchFamily="34" charset="-122"/>
                <a:ea typeface="微软雅黑" panose="020B0503020204020204" pitchFamily="34" charset="-122"/>
              </a:rPr>
              <a:t>移动次数：0</a:t>
            </a:r>
          </a:p>
          <a:p>
            <a:pPr marL="2057400" lvl="4" indent="-228600" defTabSz="914400">
              <a:spcBef>
                <a:spcPct val="20000"/>
              </a:spcBef>
              <a:buClr>
                <a:srgbClr val="EB8803"/>
              </a:buClr>
              <a:buSzPct val="85000"/>
              <a:buFont typeface="Wingdings" pitchFamily="2" charset="2"/>
              <a:buChar char="v"/>
              <a:defRPr/>
            </a:pPr>
            <a:r>
              <a:rPr lang="zh-CN" altLang="zh-CN" dirty="0">
                <a:solidFill>
                  <a:prstClr val="black"/>
                </a:solidFill>
                <a:latin typeface="微软雅黑" panose="020B0503020204020204" pitchFamily="34" charset="-122"/>
                <a:ea typeface="微软雅黑" panose="020B0503020204020204" pitchFamily="34" charset="-122"/>
              </a:rPr>
              <a:t>最坏情况（逆序）</a:t>
            </a:r>
          </a:p>
          <a:p>
            <a:pPr marL="2057400" lvl="4" indent="-228600" defTabSz="914400">
              <a:spcBef>
                <a:spcPct val="20000"/>
              </a:spcBef>
              <a:buClr>
                <a:srgbClr val="FF9999"/>
              </a:buClr>
              <a:buSzPct val="85000"/>
              <a:buFont typeface="Wingdings" pitchFamily="2" charset="2"/>
              <a:buChar char="Y"/>
              <a:defRPr/>
            </a:pPr>
            <a:r>
              <a:rPr lang="zh-CN" altLang="zh-CN" dirty="0">
                <a:solidFill>
                  <a:prstClr val="black"/>
                </a:solidFill>
                <a:latin typeface="微软雅黑" panose="020B0503020204020204" pitchFamily="34" charset="-122"/>
                <a:ea typeface="微软雅黑" panose="020B0503020204020204" pitchFamily="34" charset="-122"/>
              </a:rPr>
              <a:t>比较次数：</a:t>
            </a:r>
          </a:p>
          <a:p>
            <a:pPr marL="2057400" lvl="4" indent="-228600" defTabSz="914400">
              <a:spcBef>
                <a:spcPct val="20000"/>
              </a:spcBef>
              <a:buClr>
                <a:srgbClr val="EB8803"/>
              </a:buClr>
              <a:buSzPct val="85000"/>
              <a:buFont typeface="Wingdings" pitchFamily="2" charset="2"/>
              <a:buChar char="v"/>
              <a:defRPr/>
            </a:pPr>
            <a:endParaRPr lang="en-US" altLang="zh-CN" dirty="0">
              <a:solidFill>
                <a:prstClr val="black"/>
              </a:solidFill>
              <a:latin typeface="微软雅黑" panose="020B0503020204020204" pitchFamily="34" charset="-122"/>
              <a:ea typeface="微软雅黑" panose="020B0503020204020204" pitchFamily="34" charset="-122"/>
            </a:endParaRPr>
          </a:p>
        </p:txBody>
      </p:sp>
      <p:graphicFrame>
        <p:nvGraphicFramePr>
          <p:cNvPr id="147459" name="Object 3"/>
          <p:cNvGraphicFramePr>
            <a:graphicFrameLocks noChangeAspect="1"/>
          </p:cNvGraphicFramePr>
          <p:nvPr>
            <p:extLst/>
          </p:nvPr>
        </p:nvGraphicFramePr>
        <p:xfrm>
          <a:off x="5767046" y="4026883"/>
          <a:ext cx="1782762" cy="565150"/>
        </p:xfrm>
        <a:graphic>
          <a:graphicData uri="http://schemas.openxmlformats.org/presentationml/2006/ole">
            <mc:AlternateContent xmlns:mc="http://schemas.openxmlformats.org/markup-compatibility/2006">
              <mc:Choice xmlns:v="urn:schemas-microsoft-com:vml" Requires="v">
                <p:oleObj spid="_x0000_s62608" name="公式" r:id="rId4" imgW="1358310" imgH="431613" progId="Equation.3">
                  <p:embed/>
                </p:oleObj>
              </mc:Choice>
              <mc:Fallback>
                <p:oleObj name="公式" r:id="rId4" imgW="1358310"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046" y="4026883"/>
                        <a:ext cx="1782762"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60" name="Rectangle 4"/>
          <p:cNvSpPr>
            <a:spLocks noChangeArrowheads="1"/>
          </p:cNvSpPr>
          <p:nvPr/>
        </p:nvSpPr>
        <p:spPr bwMode="auto">
          <a:xfrm>
            <a:off x="2131865" y="4716574"/>
            <a:ext cx="4073076" cy="46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2057400" lvl="4" indent="-228600" defTabSz="914400">
              <a:spcBef>
                <a:spcPct val="20000"/>
              </a:spcBef>
              <a:buClr>
                <a:srgbClr val="FF9999"/>
              </a:buClr>
              <a:buSzPct val="85000"/>
              <a:buFont typeface="Wingdings" pitchFamily="2" charset="2"/>
              <a:buChar char="Y"/>
              <a:defRPr/>
            </a:pPr>
            <a:r>
              <a:rPr lang="zh-CN" altLang="en-US" dirty="0">
                <a:solidFill>
                  <a:prstClr val="black"/>
                </a:solidFill>
                <a:latin typeface="微软雅黑" panose="020B0503020204020204" pitchFamily="34" charset="-122"/>
                <a:ea typeface="微软雅黑" panose="020B0503020204020204" pitchFamily="34" charset="-122"/>
              </a:rPr>
              <a:t>移动次数：</a:t>
            </a:r>
          </a:p>
        </p:txBody>
      </p:sp>
      <p:graphicFrame>
        <p:nvGraphicFramePr>
          <p:cNvPr id="147461" name="Object 5"/>
          <p:cNvGraphicFramePr>
            <a:graphicFrameLocks noChangeAspect="1"/>
          </p:cNvGraphicFramePr>
          <p:nvPr>
            <p:extLst/>
          </p:nvPr>
        </p:nvGraphicFramePr>
        <p:xfrm>
          <a:off x="5755933" y="4681649"/>
          <a:ext cx="1804988" cy="539750"/>
        </p:xfrm>
        <a:graphic>
          <a:graphicData uri="http://schemas.openxmlformats.org/presentationml/2006/ole">
            <mc:AlternateContent xmlns:mc="http://schemas.openxmlformats.org/markup-compatibility/2006">
              <mc:Choice xmlns:v="urn:schemas-microsoft-com:vml" Requires="v">
                <p:oleObj spid="_x0000_s62609" name="公式" r:id="rId6" imgW="1435100" imgH="431800" progId="Equation.3">
                  <p:embed/>
                </p:oleObj>
              </mc:Choice>
              <mc:Fallback>
                <p:oleObj name="公式" r:id="rId6" imgW="14351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5933" y="4681649"/>
                        <a:ext cx="1804988"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62" name="Rectangle 6"/>
          <p:cNvSpPr>
            <a:spLocks noChangeArrowheads="1"/>
          </p:cNvSpPr>
          <p:nvPr/>
        </p:nvSpPr>
        <p:spPr bwMode="auto">
          <a:xfrm>
            <a:off x="2800552" y="5764543"/>
            <a:ext cx="4865660" cy="46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371600" lvl="3" defTabSz="914400">
              <a:spcBef>
                <a:spcPct val="20000"/>
              </a:spcBef>
              <a:buClr>
                <a:srgbClr val="EA157A"/>
              </a:buClr>
              <a:buSzPct val="90000"/>
              <a:defRPr/>
            </a:pPr>
            <a:r>
              <a:rPr lang="zh-CN" altLang="en-US" dirty="0">
                <a:solidFill>
                  <a:prstClr val="black"/>
                </a:solidFill>
                <a:latin typeface="微软雅黑" panose="020B0503020204020204" pitchFamily="34" charset="-122"/>
                <a:ea typeface="微软雅黑" panose="020B0503020204020204" pitchFamily="34" charset="-122"/>
              </a:rPr>
              <a:t>空间复杂度：</a:t>
            </a:r>
            <a:r>
              <a:rPr lang="en-US" altLang="zh-CN" dirty="0">
                <a:solidFill>
                  <a:prstClr val="black"/>
                </a:solidFill>
                <a:latin typeface="微软雅黑" panose="020B0503020204020204" pitchFamily="34" charset="-122"/>
                <a:ea typeface="微软雅黑" panose="020B0503020204020204" pitchFamily="34" charset="-122"/>
              </a:rPr>
              <a:t>S(n)=O(1)</a:t>
            </a:r>
          </a:p>
        </p:txBody>
      </p:sp>
      <p:sp>
        <p:nvSpPr>
          <p:cNvPr id="147463" name="Text Box 7"/>
          <p:cNvSpPr txBox="1">
            <a:spLocks noChangeArrowheads="1"/>
          </p:cNvSpPr>
          <p:nvPr/>
        </p:nvSpPr>
        <p:spPr bwMode="auto">
          <a:xfrm>
            <a:off x="4211301" y="5252078"/>
            <a:ext cx="17508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dirty="0">
                <a:solidFill>
                  <a:prstClr val="black"/>
                </a:solidFill>
                <a:latin typeface="微软雅黑" panose="020B0503020204020204" pitchFamily="34" charset="-122"/>
                <a:ea typeface="微软雅黑" panose="020B0503020204020204" pitchFamily="34" charset="-122"/>
              </a:rPr>
              <a:t>T(n)=O(n²)</a:t>
            </a:r>
          </a:p>
        </p:txBody>
      </p:sp>
      <p:sp>
        <p:nvSpPr>
          <p:cNvPr id="64523" name="AutoShape 8">
            <a:hlinkClick r:id="rId8" action="ppaction://program" highlightClick="1"/>
          </p:cNvPr>
          <p:cNvSpPr>
            <a:spLocks noChangeArrowheads="1"/>
          </p:cNvSpPr>
          <p:nvPr/>
        </p:nvSpPr>
        <p:spPr bwMode="auto">
          <a:xfrm>
            <a:off x="1905000" y="5943600"/>
            <a:ext cx="533400" cy="609600"/>
          </a:xfrm>
          <a:prstGeom prst="actionButtonDocumen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prstClr val="white"/>
              </a:solidFill>
            </a:endParaRPr>
          </a:p>
        </p:txBody>
      </p:sp>
      <p:sp>
        <p:nvSpPr>
          <p:cNvPr id="64524" name="Text Box 9"/>
          <p:cNvSpPr txBox="1">
            <a:spLocks noChangeArrowheads="1"/>
          </p:cNvSpPr>
          <p:nvPr/>
        </p:nvSpPr>
        <p:spPr bwMode="auto">
          <a:xfrm>
            <a:off x="2362201" y="6096001"/>
            <a:ext cx="1038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000">
                <a:solidFill>
                  <a:prstClr val="white"/>
                </a:solidFill>
                <a:latin typeface="Times New Roman" pitchFamily="18" charset="0"/>
              </a:rPr>
              <a:t>Ch8_4.c</a:t>
            </a:r>
          </a:p>
        </p:txBody>
      </p:sp>
      <p:sp>
        <p:nvSpPr>
          <p:cNvPr id="2" name="矩形 1"/>
          <p:cNvSpPr/>
          <p:nvPr/>
        </p:nvSpPr>
        <p:spPr>
          <a:xfrm>
            <a:off x="2060353" y="1090567"/>
            <a:ext cx="2150948" cy="61006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Autofit/>
          </a:bodyPr>
          <a:lstStyle/>
          <a:p>
            <a:pPr defTabSz="914400">
              <a:defRPr/>
            </a:pPr>
            <a:r>
              <a:rPr lang="zh-CN" altLang="en-US" sz="3200" dirty="0">
                <a:solidFill>
                  <a:srgbClr val="0070C0"/>
                </a:solidFill>
                <a:latin typeface="微软雅黑" panose="020B0503020204020204" pitchFamily="34" charset="-122"/>
                <a:ea typeface="微软雅黑" panose="020B0503020204020204" pitchFamily="34" charset="-122"/>
              </a:rPr>
              <a:t>算法评价</a:t>
            </a:r>
          </a:p>
        </p:txBody>
      </p:sp>
    </p:spTree>
    <p:extLst>
      <p:ext uri="{BB962C8B-B14F-4D97-AF65-F5344CB8AC3E}">
        <p14:creationId xmlns:p14="http://schemas.microsoft.com/office/powerpoint/2010/main" val="3248312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0" presetClass="entr" presetSubtype="0" fill="hold" grpId="0" nodeType="clickEffect">
                                  <p:stCondLst>
                                    <p:cond delay="0"/>
                                  </p:stCondLst>
                                  <p:childTnLst>
                                    <p:set>
                                      <p:cBhvr>
                                        <p:cTn id="11" dur="1" fill="hold">
                                          <p:stCondLst>
                                            <p:cond delay="0"/>
                                          </p:stCondLst>
                                        </p:cTn>
                                        <p:tgtEl>
                                          <p:spTgt spid="147458">
                                            <p:txEl>
                                              <p:pRg st="0" end="0"/>
                                            </p:txEl>
                                          </p:spTgt>
                                        </p:tgtEl>
                                        <p:attrNameLst>
                                          <p:attrName>style.visibility</p:attrName>
                                        </p:attrNameLst>
                                      </p:cBhvr>
                                      <p:to>
                                        <p:strVal val="visible"/>
                                      </p:to>
                                    </p:set>
                                    <p:animEffect transition="in" filter="fade">
                                      <p:cBhvr>
                                        <p:cTn id="12" dur="600" decel="100000"/>
                                        <p:tgtEl>
                                          <p:spTgt spid="147458">
                                            <p:txEl>
                                              <p:pRg st="0" end="0"/>
                                            </p:txEl>
                                          </p:spTgt>
                                        </p:tgtEl>
                                      </p:cBhvr>
                                    </p:animEffect>
                                    <p:anim calcmode="lin" valueType="num">
                                      <p:cBhvr>
                                        <p:cTn id="13" dur="600" decel="100000" fill="hold"/>
                                        <p:tgtEl>
                                          <p:spTgt spid="147458">
                                            <p:txEl>
                                              <p:pRg st="0" end="0"/>
                                            </p:txEl>
                                          </p:spTgt>
                                        </p:tgtEl>
                                        <p:attrNameLst>
                                          <p:attrName>style.rotation</p:attrName>
                                        </p:attrNameLst>
                                      </p:cBhvr>
                                      <p:tavLst>
                                        <p:tav tm="0">
                                          <p:val>
                                            <p:fltVal val="-90"/>
                                          </p:val>
                                        </p:tav>
                                        <p:tav tm="100000">
                                          <p:val>
                                            <p:fltVal val="0"/>
                                          </p:val>
                                        </p:tav>
                                      </p:tavLst>
                                    </p:anim>
                                    <p:anim calcmode="lin" valueType="num">
                                      <p:cBhvr>
                                        <p:cTn id="14" dur="600" decel="100000" fill="hold"/>
                                        <p:tgtEl>
                                          <p:spTgt spid="147458">
                                            <p:txEl>
                                              <p:pRg st="0" end="0"/>
                                            </p:txEl>
                                          </p:spTgt>
                                        </p:tgtEl>
                                        <p:attrNameLst>
                                          <p:attrName>ppt_x</p:attrName>
                                        </p:attrNameLst>
                                      </p:cBhvr>
                                      <p:tavLst>
                                        <p:tav tm="0">
                                          <p:val>
                                            <p:strVal val="#ppt_x+0.4"/>
                                          </p:val>
                                        </p:tav>
                                        <p:tav tm="100000">
                                          <p:val>
                                            <p:strVal val="#ppt_x-0.05"/>
                                          </p:val>
                                        </p:tav>
                                      </p:tavLst>
                                    </p:anim>
                                    <p:anim calcmode="lin" valueType="num">
                                      <p:cBhvr>
                                        <p:cTn id="15" dur="600" decel="100000" fill="hold"/>
                                        <p:tgtEl>
                                          <p:spTgt spid="147458">
                                            <p:txEl>
                                              <p:pRg st="0" end="0"/>
                                            </p:txEl>
                                          </p:spTgt>
                                        </p:tgtEl>
                                        <p:attrNameLst>
                                          <p:attrName>ppt_y</p:attrName>
                                        </p:attrNameLst>
                                      </p:cBhvr>
                                      <p:tavLst>
                                        <p:tav tm="0">
                                          <p:val>
                                            <p:strVal val="#ppt_y-0.4"/>
                                          </p:val>
                                        </p:tav>
                                        <p:tav tm="100000">
                                          <p:val>
                                            <p:strVal val="#ppt_y+0.1"/>
                                          </p:val>
                                        </p:tav>
                                      </p:tavLst>
                                    </p:anim>
                                    <p:anim calcmode="lin" valueType="num">
                                      <p:cBhvr>
                                        <p:cTn id="16" dur="150" accel="100000" fill="hold">
                                          <p:stCondLst>
                                            <p:cond delay="600"/>
                                          </p:stCondLst>
                                        </p:cTn>
                                        <p:tgtEl>
                                          <p:spTgt spid="147458">
                                            <p:txEl>
                                              <p:pRg st="0" end="0"/>
                                            </p:txEl>
                                          </p:spTgt>
                                        </p:tgtEl>
                                        <p:attrNameLst>
                                          <p:attrName>ppt_x</p:attrName>
                                        </p:attrNameLst>
                                      </p:cBhvr>
                                      <p:tavLst>
                                        <p:tav tm="0">
                                          <p:val>
                                            <p:strVal val="#ppt_x-0.05"/>
                                          </p:val>
                                        </p:tav>
                                        <p:tav tm="100000">
                                          <p:val>
                                            <p:strVal val="#ppt_x"/>
                                          </p:val>
                                        </p:tav>
                                      </p:tavLst>
                                    </p:anim>
                                    <p:anim calcmode="lin" valueType="num">
                                      <p:cBhvr>
                                        <p:cTn id="17" dur="150" accel="100000" fill="hold">
                                          <p:stCondLst>
                                            <p:cond delay="600"/>
                                          </p:stCondLst>
                                        </p:cTn>
                                        <p:tgtEl>
                                          <p:spTgt spid="147458">
                                            <p:txEl>
                                              <p:pRg st="0" end="0"/>
                                            </p:txEl>
                                          </p:spTgt>
                                        </p:tgtEl>
                                        <p:attrNameLst>
                                          <p:attrName>ppt_y</p:attrName>
                                        </p:attrNameLst>
                                      </p:cBhvr>
                                      <p:tavLst>
                                        <p:tav tm="0">
                                          <p:val>
                                            <p:strVal val="#ppt_y+0.1"/>
                                          </p:val>
                                        </p:tav>
                                        <p:tav tm="100000">
                                          <p:val>
                                            <p:strVal val="#ppt_y"/>
                                          </p:val>
                                        </p:tav>
                                      </p:tavLst>
                                    </p:anim>
                                  </p:childTnLst>
                                </p:cTn>
                              </p:par>
                              <p:par>
                                <p:cTn id="18" presetID="30" presetClass="entr" presetSubtype="0" fill="hold" grpId="0" nodeType="withEffect">
                                  <p:stCondLst>
                                    <p:cond delay="0"/>
                                  </p:stCondLst>
                                  <p:childTnLst>
                                    <p:set>
                                      <p:cBhvr>
                                        <p:cTn id="19" dur="1" fill="hold">
                                          <p:stCondLst>
                                            <p:cond delay="0"/>
                                          </p:stCondLst>
                                        </p:cTn>
                                        <p:tgtEl>
                                          <p:spTgt spid="147458">
                                            <p:txEl>
                                              <p:pRg st="1" end="1"/>
                                            </p:txEl>
                                          </p:spTgt>
                                        </p:tgtEl>
                                        <p:attrNameLst>
                                          <p:attrName>style.visibility</p:attrName>
                                        </p:attrNameLst>
                                      </p:cBhvr>
                                      <p:to>
                                        <p:strVal val="visible"/>
                                      </p:to>
                                    </p:set>
                                    <p:animEffect transition="in" filter="fade">
                                      <p:cBhvr>
                                        <p:cTn id="20" dur="600" decel="100000"/>
                                        <p:tgtEl>
                                          <p:spTgt spid="147458">
                                            <p:txEl>
                                              <p:pRg st="1" end="1"/>
                                            </p:txEl>
                                          </p:spTgt>
                                        </p:tgtEl>
                                      </p:cBhvr>
                                    </p:animEffect>
                                    <p:anim calcmode="lin" valueType="num">
                                      <p:cBhvr>
                                        <p:cTn id="21" dur="600" decel="100000" fill="hold"/>
                                        <p:tgtEl>
                                          <p:spTgt spid="147458">
                                            <p:txEl>
                                              <p:pRg st="1" end="1"/>
                                            </p:txEl>
                                          </p:spTgt>
                                        </p:tgtEl>
                                        <p:attrNameLst>
                                          <p:attrName>style.rotation</p:attrName>
                                        </p:attrNameLst>
                                      </p:cBhvr>
                                      <p:tavLst>
                                        <p:tav tm="0">
                                          <p:val>
                                            <p:fltVal val="-90"/>
                                          </p:val>
                                        </p:tav>
                                        <p:tav tm="100000">
                                          <p:val>
                                            <p:fltVal val="0"/>
                                          </p:val>
                                        </p:tav>
                                      </p:tavLst>
                                    </p:anim>
                                    <p:anim calcmode="lin" valueType="num">
                                      <p:cBhvr>
                                        <p:cTn id="22" dur="600" decel="100000" fill="hold"/>
                                        <p:tgtEl>
                                          <p:spTgt spid="147458">
                                            <p:txEl>
                                              <p:pRg st="1" end="1"/>
                                            </p:txEl>
                                          </p:spTgt>
                                        </p:tgtEl>
                                        <p:attrNameLst>
                                          <p:attrName>ppt_x</p:attrName>
                                        </p:attrNameLst>
                                      </p:cBhvr>
                                      <p:tavLst>
                                        <p:tav tm="0">
                                          <p:val>
                                            <p:strVal val="#ppt_x+0.4"/>
                                          </p:val>
                                        </p:tav>
                                        <p:tav tm="100000">
                                          <p:val>
                                            <p:strVal val="#ppt_x-0.05"/>
                                          </p:val>
                                        </p:tav>
                                      </p:tavLst>
                                    </p:anim>
                                    <p:anim calcmode="lin" valueType="num">
                                      <p:cBhvr>
                                        <p:cTn id="23" dur="600" decel="100000" fill="hold"/>
                                        <p:tgtEl>
                                          <p:spTgt spid="147458">
                                            <p:txEl>
                                              <p:pRg st="1" end="1"/>
                                            </p:txEl>
                                          </p:spTgt>
                                        </p:tgtEl>
                                        <p:attrNameLst>
                                          <p:attrName>ppt_y</p:attrName>
                                        </p:attrNameLst>
                                      </p:cBhvr>
                                      <p:tavLst>
                                        <p:tav tm="0">
                                          <p:val>
                                            <p:strVal val="#ppt_y-0.4"/>
                                          </p:val>
                                        </p:tav>
                                        <p:tav tm="100000">
                                          <p:val>
                                            <p:strVal val="#ppt_y+0.1"/>
                                          </p:val>
                                        </p:tav>
                                      </p:tavLst>
                                    </p:anim>
                                    <p:anim calcmode="lin" valueType="num">
                                      <p:cBhvr>
                                        <p:cTn id="24" dur="150" accel="100000" fill="hold">
                                          <p:stCondLst>
                                            <p:cond delay="600"/>
                                          </p:stCondLst>
                                        </p:cTn>
                                        <p:tgtEl>
                                          <p:spTgt spid="147458">
                                            <p:txEl>
                                              <p:pRg st="1" end="1"/>
                                            </p:txEl>
                                          </p:spTgt>
                                        </p:tgtEl>
                                        <p:attrNameLst>
                                          <p:attrName>ppt_x</p:attrName>
                                        </p:attrNameLst>
                                      </p:cBhvr>
                                      <p:tavLst>
                                        <p:tav tm="0">
                                          <p:val>
                                            <p:strVal val="#ppt_x-0.05"/>
                                          </p:val>
                                        </p:tav>
                                        <p:tav tm="100000">
                                          <p:val>
                                            <p:strVal val="#ppt_x"/>
                                          </p:val>
                                        </p:tav>
                                      </p:tavLst>
                                    </p:anim>
                                    <p:anim calcmode="lin" valueType="num">
                                      <p:cBhvr>
                                        <p:cTn id="25" dur="150" accel="100000" fill="hold">
                                          <p:stCondLst>
                                            <p:cond delay="600"/>
                                          </p:stCondLst>
                                        </p:cTn>
                                        <p:tgtEl>
                                          <p:spTgt spid="147458">
                                            <p:txEl>
                                              <p:pRg st="1" end="1"/>
                                            </p:txEl>
                                          </p:spTgt>
                                        </p:tgtEl>
                                        <p:attrNameLst>
                                          <p:attrName>ppt_y</p:attrName>
                                        </p:attrNameLst>
                                      </p:cBhvr>
                                      <p:tavLst>
                                        <p:tav tm="0">
                                          <p:val>
                                            <p:strVal val="#ppt_y+0.1"/>
                                          </p:val>
                                        </p:tav>
                                        <p:tav tm="100000">
                                          <p:val>
                                            <p:strVal val="#ppt_y"/>
                                          </p:val>
                                        </p:tav>
                                      </p:tavLst>
                                    </p:anim>
                                  </p:childTnLst>
                                </p:cTn>
                              </p:par>
                              <p:par>
                                <p:cTn id="26" presetID="30" presetClass="entr" presetSubtype="0" fill="hold" grpId="0" nodeType="withEffect">
                                  <p:stCondLst>
                                    <p:cond delay="0"/>
                                  </p:stCondLst>
                                  <p:childTnLst>
                                    <p:set>
                                      <p:cBhvr>
                                        <p:cTn id="27" dur="1" fill="hold">
                                          <p:stCondLst>
                                            <p:cond delay="0"/>
                                          </p:stCondLst>
                                        </p:cTn>
                                        <p:tgtEl>
                                          <p:spTgt spid="147458">
                                            <p:txEl>
                                              <p:pRg st="2" end="2"/>
                                            </p:txEl>
                                          </p:spTgt>
                                        </p:tgtEl>
                                        <p:attrNameLst>
                                          <p:attrName>style.visibility</p:attrName>
                                        </p:attrNameLst>
                                      </p:cBhvr>
                                      <p:to>
                                        <p:strVal val="visible"/>
                                      </p:to>
                                    </p:set>
                                    <p:animEffect transition="in" filter="fade">
                                      <p:cBhvr>
                                        <p:cTn id="28" dur="600" decel="100000"/>
                                        <p:tgtEl>
                                          <p:spTgt spid="147458">
                                            <p:txEl>
                                              <p:pRg st="2" end="2"/>
                                            </p:txEl>
                                          </p:spTgt>
                                        </p:tgtEl>
                                      </p:cBhvr>
                                    </p:animEffect>
                                    <p:anim calcmode="lin" valueType="num">
                                      <p:cBhvr>
                                        <p:cTn id="29" dur="600" decel="100000" fill="hold"/>
                                        <p:tgtEl>
                                          <p:spTgt spid="147458">
                                            <p:txEl>
                                              <p:pRg st="2" end="2"/>
                                            </p:txEl>
                                          </p:spTgt>
                                        </p:tgtEl>
                                        <p:attrNameLst>
                                          <p:attrName>style.rotation</p:attrName>
                                        </p:attrNameLst>
                                      </p:cBhvr>
                                      <p:tavLst>
                                        <p:tav tm="0">
                                          <p:val>
                                            <p:fltVal val="-90"/>
                                          </p:val>
                                        </p:tav>
                                        <p:tav tm="100000">
                                          <p:val>
                                            <p:fltVal val="0"/>
                                          </p:val>
                                        </p:tav>
                                      </p:tavLst>
                                    </p:anim>
                                    <p:anim calcmode="lin" valueType="num">
                                      <p:cBhvr>
                                        <p:cTn id="30" dur="600" decel="100000" fill="hold"/>
                                        <p:tgtEl>
                                          <p:spTgt spid="147458">
                                            <p:txEl>
                                              <p:pRg st="2" end="2"/>
                                            </p:txEl>
                                          </p:spTgt>
                                        </p:tgtEl>
                                        <p:attrNameLst>
                                          <p:attrName>ppt_x</p:attrName>
                                        </p:attrNameLst>
                                      </p:cBhvr>
                                      <p:tavLst>
                                        <p:tav tm="0">
                                          <p:val>
                                            <p:strVal val="#ppt_x+0.4"/>
                                          </p:val>
                                        </p:tav>
                                        <p:tav tm="100000">
                                          <p:val>
                                            <p:strVal val="#ppt_x-0.05"/>
                                          </p:val>
                                        </p:tav>
                                      </p:tavLst>
                                    </p:anim>
                                    <p:anim calcmode="lin" valueType="num">
                                      <p:cBhvr>
                                        <p:cTn id="31" dur="600" decel="100000" fill="hold"/>
                                        <p:tgtEl>
                                          <p:spTgt spid="147458">
                                            <p:txEl>
                                              <p:pRg st="2" end="2"/>
                                            </p:txEl>
                                          </p:spTgt>
                                        </p:tgtEl>
                                        <p:attrNameLst>
                                          <p:attrName>ppt_y</p:attrName>
                                        </p:attrNameLst>
                                      </p:cBhvr>
                                      <p:tavLst>
                                        <p:tav tm="0">
                                          <p:val>
                                            <p:strVal val="#ppt_y-0.4"/>
                                          </p:val>
                                        </p:tav>
                                        <p:tav tm="100000">
                                          <p:val>
                                            <p:strVal val="#ppt_y+0.1"/>
                                          </p:val>
                                        </p:tav>
                                      </p:tavLst>
                                    </p:anim>
                                    <p:anim calcmode="lin" valueType="num">
                                      <p:cBhvr>
                                        <p:cTn id="32" dur="150" accel="100000" fill="hold">
                                          <p:stCondLst>
                                            <p:cond delay="600"/>
                                          </p:stCondLst>
                                        </p:cTn>
                                        <p:tgtEl>
                                          <p:spTgt spid="147458">
                                            <p:txEl>
                                              <p:pRg st="2" end="2"/>
                                            </p:txEl>
                                          </p:spTgt>
                                        </p:tgtEl>
                                        <p:attrNameLst>
                                          <p:attrName>ppt_x</p:attrName>
                                        </p:attrNameLst>
                                      </p:cBhvr>
                                      <p:tavLst>
                                        <p:tav tm="0">
                                          <p:val>
                                            <p:strVal val="#ppt_x-0.05"/>
                                          </p:val>
                                        </p:tav>
                                        <p:tav tm="100000">
                                          <p:val>
                                            <p:strVal val="#ppt_x"/>
                                          </p:val>
                                        </p:tav>
                                      </p:tavLst>
                                    </p:anim>
                                    <p:anim calcmode="lin" valueType="num">
                                      <p:cBhvr>
                                        <p:cTn id="33" dur="150" accel="100000" fill="hold">
                                          <p:stCondLst>
                                            <p:cond delay="600"/>
                                          </p:stCondLst>
                                        </p:cTn>
                                        <p:tgtEl>
                                          <p:spTgt spid="147458">
                                            <p:txEl>
                                              <p:pRg st="2" end="2"/>
                                            </p:txEl>
                                          </p:spTgt>
                                        </p:tgtEl>
                                        <p:attrNameLst>
                                          <p:attrName>ppt_y</p:attrName>
                                        </p:attrNameLst>
                                      </p:cBhvr>
                                      <p:tavLst>
                                        <p:tav tm="0">
                                          <p:val>
                                            <p:strVal val="#ppt_y+0.1"/>
                                          </p:val>
                                        </p:tav>
                                        <p:tav tm="100000">
                                          <p:val>
                                            <p:strVal val="#ppt_y"/>
                                          </p:val>
                                        </p:tav>
                                      </p:tavLst>
                                    </p:anim>
                                  </p:childTnLst>
                                </p:cTn>
                              </p:par>
                              <p:par>
                                <p:cTn id="34" presetID="30" presetClass="entr" presetSubtype="0" fill="hold" grpId="0" nodeType="withEffect">
                                  <p:stCondLst>
                                    <p:cond delay="0"/>
                                  </p:stCondLst>
                                  <p:childTnLst>
                                    <p:set>
                                      <p:cBhvr>
                                        <p:cTn id="35" dur="1" fill="hold">
                                          <p:stCondLst>
                                            <p:cond delay="0"/>
                                          </p:stCondLst>
                                        </p:cTn>
                                        <p:tgtEl>
                                          <p:spTgt spid="147458">
                                            <p:txEl>
                                              <p:pRg st="3" end="3"/>
                                            </p:txEl>
                                          </p:spTgt>
                                        </p:tgtEl>
                                        <p:attrNameLst>
                                          <p:attrName>style.visibility</p:attrName>
                                        </p:attrNameLst>
                                      </p:cBhvr>
                                      <p:to>
                                        <p:strVal val="visible"/>
                                      </p:to>
                                    </p:set>
                                    <p:animEffect transition="in" filter="fade">
                                      <p:cBhvr>
                                        <p:cTn id="36" dur="600" decel="100000"/>
                                        <p:tgtEl>
                                          <p:spTgt spid="147458">
                                            <p:txEl>
                                              <p:pRg st="3" end="3"/>
                                            </p:txEl>
                                          </p:spTgt>
                                        </p:tgtEl>
                                      </p:cBhvr>
                                    </p:animEffect>
                                    <p:anim calcmode="lin" valueType="num">
                                      <p:cBhvr>
                                        <p:cTn id="37" dur="600" decel="100000" fill="hold"/>
                                        <p:tgtEl>
                                          <p:spTgt spid="147458">
                                            <p:txEl>
                                              <p:pRg st="3" end="3"/>
                                            </p:txEl>
                                          </p:spTgt>
                                        </p:tgtEl>
                                        <p:attrNameLst>
                                          <p:attrName>style.rotation</p:attrName>
                                        </p:attrNameLst>
                                      </p:cBhvr>
                                      <p:tavLst>
                                        <p:tav tm="0">
                                          <p:val>
                                            <p:fltVal val="-90"/>
                                          </p:val>
                                        </p:tav>
                                        <p:tav tm="100000">
                                          <p:val>
                                            <p:fltVal val="0"/>
                                          </p:val>
                                        </p:tav>
                                      </p:tavLst>
                                    </p:anim>
                                    <p:anim calcmode="lin" valueType="num">
                                      <p:cBhvr>
                                        <p:cTn id="38" dur="600" decel="100000" fill="hold"/>
                                        <p:tgtEl>
                                          <p:spTgt spid="147458">
                                            <p:txEl>
                                              <p:pRg st="3" end="3"/>
                                            </p:txEl>
                                          </p:spTgt>
                                        </p:tgtEl>
                                        <p:attrNameLst>
                                          <p:attrName>ppt_x</p:attrName>
                                        </p:attrNameLst>
                                      </p:cBhvr>
                                      <p:tavLst>
                                        <p:tav tm="0">
                                          <p:val>
                                            <p:strVal val="#ppt_x+0.4"/>
                                          </p:val>
                                        </p:tav>
                                        <p:tav tm="100000">
                                          <p:val>
                                            <p:strVal val="#ppt_x-0.05"/>
                                          </p:val>
                                        </p:tav>
                                      </p:tavLst>
                                    </p:anim>
                                    <p:anim calcmode="lin" valueType="num">
                                      <p:cBhvr>
                                        <p:cTn id="39" dur="600" decel="100000" fill="hold"/>
                                        <p:tgtEl>
                                          <p:spTgt spid="147458">
                                            <p:txEl>
                                              <p:pRg st="3" end="3"/>
                                            </p:txEl>
                                          </p:spTgt>
                                        </p:tgtEl>
                                        <p:attrNameLst>
                                          <p:attrName>ppt_y</p:attrName>
                                        </p:attrNameLst>
                                      </p:cBhvr>
                                      <p:tavLst>
                                        <p:tav tm="0">
                                          <p:val>
                                            <p:strVal val="#ppt_y-0.4"/>
                                          </p:val>
                                        </p:tav>
                                        <p:tav tm="100000">
                                          <p:val>
                                            <p:strVal val="#ppt_y+0.1"/>
                                          </p:val>
                                        </p:tav>
                                      </p:tavLst>
                                    </p:anim>
                                    <p:anim calcmode="lin" valueType="num">
                                      <p:cBhvr>
                                        <p:cTn id="40" dur="150" accel="100000" fill="hold">
                                          <p:stCondLst>
                                            <p:cond delay="600"/>
                                          </p:stCondLst>
                                        </p:cTn>
                                        <p:tgtEl>
                                          <p:spTgt spid="147458">
                                            <p:txEl>
                                              <p:pRg st="3" end="3"/>
                                            </p:txEl>
                                          </p:spTgt>
                                        </p:tgtEl>
                                        <p:attrNameLst>
                                          <p:attrName>ppt_x</p:attrName>
                                        </p:attrNameLst>
                                      </p:cBhvr>
                                      <p:tavLst>
                                        <p:tav tm="0">
                                          <p:val>
                                            <p:strVal val="#ppt_x-0.05"/>
                                          </p:val>
                                        </p:tav>
                                        <p:tav tm="100000">
                                          <p:val>
                                            <p:strVal val="#ppt_x"/>
                                          </p:val>
                                        </p:tav>
                                      </p:tavLst>
                                    </p:anim>
                                    <p:anim calcmode="lin" valueType="num">
                                      <p:cBhvr>
                                        <p:cTn id="41" dur="150" accel="100000" fill="hold">
                                          <p:stCondLst>
                                            <p:cond delay="600"/>
                                          </p:stCondLst>
                                        </p:cTn>
                                        <p:tgtEl>
                                          <p:spTgt spid="147458">
                                            <p:txEl>
                                              <p:pRg st="3" end="3"/>
                                            </p:txEl>
                                          </p:spTgt>
                                        </p:tgtEl>
                                        <p:attrNameLst>
                                          <p:attrName>ppt_y</p:attrName>
                                        </p:attrNameLst>
                                      </p:cBhvr>
                                      <p:tavLst>
                                        <p:tav tm="0">
                                          <p:val>
                                            <p:strVal val="#ppt_y+0.1"/>
                                          </p:val>
                                        </p:tav>
                                        <p:tav tm="100000">
                                          <p:val>
                                            <p:strVal val="#ppt_y"/>
                                          </p:val>
                                        </p:tav>
                                      </p:tavLst>
                                    </p:anim>
                                  </p:childTnLst>
                                </p:cTn>
                              </p:par>
                              <p:par>
                                <p:cTn id="42" presetID="30" presetClass="entr" presetSubtype="0" fill="hold" grpId="0" nodeType="withEffect">
                                  <p:stCondLst>
                                    <p:cond delay="0"/>
                                  </p:stCondLst>
                                  <p:childTnLst>
                                    <p:set>
                                      <p:cBhvr>
                                        <p:cTn id="43" dur="1" fill="hold">
                                          <p:stCondLst>
                                            <p:cond delay="0"/>
                                          </p:stCondLst>
                                        </p:cTn>
                                        <p:tgtEl>
                                          <p:spTgt spid="147458">
                                            <p:txEl>
                                              <p:pRg st="4" end="4"/>
                                            </p:txEl>
                                          </p:spTgt>
                                        </p:tgtEl>
                                        <p:attrNameLst>
                                          <p:attrName>style.visibility</p:attrName>
                                        </p:attrNameLst>
                                      </p:cBhvr>
                                      <p:to>
                                        <p:strVal val="visible"/>
                                      </p:to>
                                    </p:set>
                                    <p:animEffect transition="in" filter="fade">
                                      <p:cBhvr>
                                        <p:cTn id="44" dur="600" decel="100000"/>
                                        <p:tgtEl>
                                          <p:spTgt spid="147458">
                                            <p:txEl>
                                              <p:pRg st="4" end="4"/>
                                            </p:txEl>
                                          </p:spTgt>
                                        </p:tgtEl>
                                      </p:cBhvr>
                                    </p:animEffect>
                                    <p:anim calcmode="lin" valueType="num">
                                      <p:cBhvr>
                                        <p:cTn id="45" dur="600" decel="100000" fill="hold"/>
                                        <p:tgtEl>
                                          <p:spTgt spid="147458">
                                            <p:txEl>
                                              <p:pRg st="4" end="4"/>
                                            </p:txEl>
                                          </p:spTgt>
                                        </p:tgtEl>
                                        <p:attrNameLst>
                                          <p:attrName>style.rotation</p:attrName>
                                        </p:attrNameLst>
                                      </p:cBhvr>
                                      <p:tavLst>
                                        <p:tav tm="0">
                                          <p:val>
                                            <p:fltVal val="-90"/>
                                          </p:val>
                                        </p:tav>
                                        <p:tav tm="100000">
                                          <p:val>
                                            <p:fltVal val="0"/>
                                          </p:val>
                                        </p:tav>
                                      </p:tavLst>
                                    </p:anim>
                                    <p:anim calcmode="lin" valueType="num">
                                      <p:cBhvr>
                                        <p:cTn id="46" dur="600" decel="100000" fill="hold"/>
                                        <p:tgtEl>
                                          <p:spTgt spid="147458">
                                            <p:txEl>
                                              <p:pRg st="4" end="4"/>
                                            </p:txEl>
                                          </p:spTgt>
                                        </p:tgtEl>
                                        <p:attrNameLst>
                                          <p:attrName>ppt_x</p:attrName>
                                        </p:attrNameLst>
                                      </p:cBhvr>
                                      <p:tavLst>
                                        <p:tav tm="0">
                                          <p:val>
                                            <p:strVal val="#ppt_x+0.4"/>
                                          </p:val>
                                        </p:tav>
                                        <p:tav tm="100000">
                                          <p:val>
                                            <p:strVal val="#ppt_x-0.05"/>
                                          </p:val>
                                        </p:tav>
                                      </p:tavLst>
                                    </p:anim>
                                    <p:anim calcmode="lin" valueType="num">
                                      <p:cBhvr>
                                        <p:cTn id="47" dur="600" decel="100000" fill="hold"/>
                                        <p:tgtEl>
                                          <p:spTgt spid="147458">
                                            <p:txEl>
                                              <p:pRg st="4" end="4"/>
                                            </p:txEl>
                                          </p:spTgt>
                                        </p:tgtEl>
                                        <p:attrNameLst>
                                          <p:attrName>ppt_y</p:attrName>
                                        </p:attrNameLst>
                                      </p:cBhvr>
                                      <p:tavLst>
                                        <p:tav tm="0">
                                          <p:val>
                                            <p:strVal val="#ppt_y-0.4"/>
                                          </p:val>
                                        </p:tav>
                                        <p:tav tm="100000">
                                          <p:val>
                                            <p:strVal val="#ppt_y+0.1"/>
                                          </p:val>
                                        </p:tav>
                                      </p:tavLst>
                                    </p:anim>
                                    <p:anim calcmode="lin" valueType="num">
                                      <p:cBhvr>
                                        <p:cTn id="48" dur="150" accel="100000" fill="hold">
                                          <p:stCondLst>
                                            <p:cond delay="600"/>
                                          </p:stCondLst>
                                        </p:cTn>
                                        <p:tgtEl>
                                          <p:spTgt spid="147458">
                                            <p:txEl>
                                              <p:pRg st="4" end="4"/>
                                            </p:txEl>
                                          </p:spTgt>
                                        </p:tgtEl>
                                        <p:attrNameLst>
                                          <p:attrName>ppt_x</p:attrName>
                                        </p:attrNameLst>
                                      </p:cBhvr>
                                      <p:tavLst>
                                        <p:tav tm="0">
                                          <p:val>
                                            <p:strVal val="#ppt_x-0.05"/>
                                          </p:val>
                                        </p:tav>
                                        <p:tav tm="100000">
                                          <p:val>
                                            <p:strVal val="#ppt_x"/>
                                          </p:val>
                                        </p:tav>
                                      </p:tavLst>
                                    </p:anim>
                                    <p:anim calcmode="lin" valueType="num">
                                      <p:cBhvr>
                                        <p:cTn id="49" dur="150" accel="100000" fill="hold">
                                          <p:stCondLst>
                                            <p:cond delay="600"/>
                                          </p:stCondLst>
                                        </p:cTn>
                                        <p:tgtEl>
                                          <p:spTgt spid="147458">
                                            <p:txEl>
                                              <p:pRg st="4" end="4"/>
                                            </p:txEl>
                                          </p:spTgt>
                                        </p:tgtEl>
                                        <p:attrNameLst>
                                          <p:attrName>ppt_y</p:attrName>
                                        </p:attrNameLst>
                                      </p:cBhvr>
                                      <p:tavLst>
                                        <p:tav tm="0">
                                          <p:val>
                                            <p:strVal val="#ppt_y+0.1"/>
                                          </p:val>
                                        </p:tav>
                                        <p:tav tm="100000">
                                          <p:val>
                                            <p:strVal val="#ppt_y"/>
                                          </p:val>
                                        </p:tav>
                                      </p:tavLst>
                                    </p:anim>
                                  </p:childTnLst>
                                </p:cTn>
                              </p:par>
                              <p:par>
                                <p:cTn id="50" presetID="30" presetClass="entr" presetSubtype="0" fill="hold" grpId="0" nodeType="withEffect">
                                  <p:stCondLst>
                                    <p:cond delay="0"/>
                                  </p:stCondLst>
                                  <p:childTnLst>
                                    <p:set>
                                      <p:cBhvr>
                                        <p:cTn id="51" dur="1" fill="hold">
                                          <p:stCondLst>
                                            <p:cond delay="0"/>
                                          </p:stCondLst>
                                        </p:cTn>
                                        <p:tgtEl>
                                          <p:spTgt spid="147458">
                                            <p:txEl>
                                              <p:pRg st="5" end="5"/>
                                            </p:txEl>
                                          </p:spTgt>
                                        </p:tgtEl>
                                        <p:attrNameLst>
                                          <p:attrName>style.visibility</p:attrName>
                                        </p:attrNameLst>
                                      </p:cBhvr>
                                      <p:to>
                                        <p:strVal val="visible"/>
                                      </p:to>
                                    </p:set>
                                    <p:animEffect transition="in" filter="fade">
                                      <p:cBhvr>
                                        <p:cTn id="52" dur="600" decel="100000"/>
                                        <p:tgtEl>
                                          <p:spTgt spid="147458">
                                            <p:txEl>
                                              <p:pRg st="5" end="5"/>
                                            </p:txEl>
                                          </p:spTgt>
                                        </p:tgtEl>
                                      </p:cBhvr>
                                    </p:animEffect>
                                    <p:anim calcmode="lin" valueType="num">
                                      <p:cBhvr>
                                        <p:cTn id="53" dur="600" decel="100000" fill="hold"/>
                                        <p:tgtEl>
                                          <p:spTgt spid="147458">
                                            <p:txEl>
                                              <p:pRg st="5" end="5"/>
                                            </p:txEl>
                                          </p:spTgt>
                                        </p:tgtEl>
                                        <p:attrNameLst>
                                          <p:attrName>style.rotation</p:attrName>
                                        </p:attrNameLst>
                                      </p:cBhvr>
                                      <p:tavLst>
                                        <p:tav tm="0">
                                          <p:val>
                                            <p:fltVal val="-90"/>
                                          </p:val>
                                        </p:tav>
                                        <p:tav tm="100000">
                                          <p:val>
                                            <p:fltVal val="0"/>
                                          </p:val>
                                        </p:tav>
                                      </p:tavLst>
                                    </p:anim>
                                    <p:anim calcmode="lin" valueType="num">
                                      <p:cBhvr>
                                        <p:cTn id="54" dur="600" decel="100000" fill="hold"/>
                                        <p:tgtEl>
                                          <p:spTgt spid="147458">
                                            <p:txEl>
                                              <p:pRg st="5" end="5"/>
                                            </p:txEl>
                                          </p:spTgt>
                                        </p:tgtEl>
                                        <p:attrNameLst>
                                          <p:attrName>ppt_x</p:attrName>
                                        </p:attrNameLst>
                                      </p:cBhvr>
                                      <p:tavLst>
                                        <p:tav tm="0">
                                          <p:val>
                                            <p:strVal val="#ppt_x+0.4"/>
                                          </p:val>
                                        </p:tav>
                                        <p:tav tm="100000">
                                          <p:val>
                                            <p:strVal val="#ppt_x-0.05"/>
                                          </p:val>
                                        </p:tav>
                                      </p:tavLst>
                                    </p:anim>
                                    <p:anim calcmode="lin" valueType="num">
                                      <p:cBhvr>
                                        <p:cTn id="55" dur="600" decel="100000" fill="hold"/>
                                        <p:tgtEl>
                                          <p:spTgt spid="147458">
                                            <p:txEl>
                                              <p:pRg st="5" end="5"/>
                                            </p:txEl>
                                          </p:spTgt>
                                        </p:tgtEl>
                                        <p:attrNameLst>
                                          <p:attrName>ppt_y</p:attrName>
                                        </p:attrNameLst>
                                      </p:cBhvr>
                                      <p:tavLst>
                                        <p:tav tm="0">
                                          <p:val>
                                            <p:strVal val="#ppt_y-0.4"/>
                                          </p:val>
                                        </p:tav>
                                        <p:tav tm="100000">
                                          <p:val>
                                            <p:strVal val="#ppt_y+0.1"/>
                                          </p:val>
                                        </p:tav>
                                      </p:tavLst>
                                    </p:anim>
                                    <p:anim calcmode="lin" valueType="num">
                                      <p:cBhvr>
                                        <p:cTn id="56" dur="150" accel="100000" fill="hold">
                                          <p:stCondLst>
                                            <p:cond delay="600"/>
                                          </p:stCondLst>
                                        </p:cTn>
                                        <p:tgtEl>
                                          <p:spTgt spid="147458">
                                            <p:txEl>
                                              <p:pRg st="5" end="5"/>
                                            </p:txEl>
                                          </p:spTgt>
                                        </p:tgtEl>
                                        <p:attrNameLst>
                                          <p:attrName>ppt_x</p:attrName>
                                        </p:attrNameLst>
                                      </p:cBhvr>
                                      <p:tavLst>
                                        <p:tav tm="0">
                                          <p:val>
                                            <p:strVal val="#ppt_x-0.05"/>
                                          </p:val>
                                        </p:tav>
                                        <p:tav tm="100000">
                                          <p:val>
                                            <p:strVal val="#ppt_x"/>
                                          </p:val>
                                        </p:tav>
                                      </p:tavLst>
                                    </p:anim>
                                    <p:anim calcmode="lin" valueType="num">
                                      <p:cBhvr>
                                        <p:cTn id="57" dur="150" accel="100000" fill="hold">
                                          <p:stCondLst>
                                            <p:cond delay="600"/>
                                          </p:stCondLst>
                                        </p:cTn>
                                        <p:tgtEl>
                                          <p:spTgt spid="147458">
                                            <p:txEl>
                                              <p:pRg st="5" end="5"/>
                                            </p:txEl>
                                          </p:spTgt>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147459"/>
                                        </p:tgtEl>
                                        <p:attrNameLst>
                                          <p:attrName>style.visibility</p:attrName>
                                        </p:attrNameLst>
                                      </p:cBhvr>
                                      <p:to>
                                        <p:strVal val="visible"/>
                                      </p:to>
                                    </p:set>
                                    <p:anim calcmode="lin" valueType="num">
                                      <p:cBhvr additive="base">
                                        <p:cTn id="62" dur="500" fill="hold"/>
                                        <p:tgtEl>
                                          <p:spTgt spid="147459"/>
                                        </p:tgtEl>
                                        <p:attrNameLst>
                                          <p:attrName>ppt_x</p:attrName>
                                        </p:attrNameLst>
                                      </p:cBhvr>
                                      <p:tavLst>
                                        <p:tav tm="0">
                                          <p:val>
                                            <p:strVal val="0-#ppt_w/2"/>
                                          </p:val>
                                        </p:tav>
                                        <p:tav tm="100000">
                                          <p:val>
                                            <p:strVal val="#ppt_x"/>
                                          </p:val>
                                        </p:tav>
                                      </p:tavLst>
                                    </p:anim>
                                    <p:anim calcmode="lin" valueType="num">
                                      <p:cBhvr additive="base">
                                        <p:cTn id="63" dur="500" fill="hold"/>
                                        <p:tgtEl>
                                          <p:spTgt spid="14745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0"/>
                                            </p:cond>
                                          </p:stCondLst>
                                          <p:endCondLst>
                                            <p:cond evt="onStopAudio" delay="0">
                                              <p:tgtEl>
                                                <p:sldTgt/>
                                              </p:tgtEl>
                                            </p:cond>
                                          </p:endCondLst>
                                        </p:cTn>
                                        <p:tgtEl>
                                          <p:sndTgt r:embed="rId3" name="WHOOSH.WAV"/>
                                        </p:tgtEl>
                                      </p:cMediaNode>
                                    </p:audio>
                                  </p:subTnLst>
                                </p:cTn>
                              </p:par>
                            </p:childTnLst>
                          </p:cTn>
                        </p:par>
                      </p:childTnLst>
                    </p:cTn>
                  </p:par>
                  <p:par>
                    <p:cTn id="64" fill="hold" nodeType="clickPar">
                      <p:stCondLst>
                        <p:cond delay="indefinite"/>
                      </p:stCondLst>
                      <p:childTnLst>
                        <p:par>
                          <p:cTn id="65" fill="hold" nodeType="withGroup">
                            <p:stCondLst>
                              <p:cond delay="0"/>
                            </p:stCondLst>
                            <p:childTnLst>
                              <p:par>
                                <p:cTn id="66" presetID="30" presetClass="entr" presetSubtype="0" fill="hold" grpId="0" nodeType="clickEffect">
                                  <p:stCondLst>
                                    <p:cond delay="0"/>
                                  </p:stCondLst>
                                  <p:childTnLst>
                                    <p:set>
                                      <p:cBhvr>
                                        <p:cTn id="67" dur="1" fill="hold">
                                          <p:stCondLst>
                                            <p:cond delay="0"/>
                                          </p:stCondLst>
                                        </p:cTn>
                                        <p:tgtEl>
                                          <p:spTgt spid="147460"/>
                                        </p:tgtEl>
                                        <p:attrNameLst>
                                          <p:attrName>style.visibility</p:attrName>
                                        </p:attrNameLst>
                                      </p:cBhvr>
                                      <p:to>
                                        <p:strVal val="visible"/>
                                      </p:to>
                                    </p:set>
                                    <p:animEffect transition="in" filter="fade">
                                      <p:cBhvr>
                                        <p:cTn id="68" dur="800" decel="100000"/>
                                        <p:tgtEl>
                                          <p:spTgt spid="147460"/>
                                        </p:tgtEl>
                                      </p:cBhvr>
                                    </p:animEffect>
                                    <p:anim calcmode="lin" valueType="num">
                                      <p:cBhvr>
                                        <p:cTn id="69" dur="800" decel="100000" fill="hold"/>
                                        <p:tgtEl>
                                          <p:spTgt spid="147460"/>
                                        </p:tgtEl>
                                        <p:attrNameLst>
                                          <p:attrName>style.rotation</p:attrName>
                                        </p:attrNameLst>
                                      </p:cBhvr>
                                      <p:tavLst>
                                        <p:tav tm="0">
                                          <p:val>
                                            <p:fltVal val="-90"/>
                                          </p:val>
                                        </p:tav>
                                        <p:tav tm="100000">
                                          <p:val>
                                            <p:fltVal val="0"/>
                                          </p:val>
                                        </p:tav>
                                      </p:tavLst>
                                    </p:anim>
                                    <p:anim calcmode="lin" valueType="num">
                                      <p:cBhvr>
                                        <p:cTn id="70" dur="800" decel="100000" fill="hold"/>
                                        <p:tgtEl>
                                          <p:spTgt spid="147460"/>
                                        </p:tgtEl>
                                        <p:attrNameLst>
                                          <p:attrName>ppt_x</p:attrName>
                                        </p:attrNameLst>
                                      </p:cBhvr>
                                      <p:tavLst>
                                        <p:tav tm="0">
                                          <p:val>
                                            <p:strVal val="#ppt_x+0.4"/>
                                          </p:val>
                                        </p:tav>
                                        <p:tav tm="100000">
                                          <p:val>
                                            <p:strVal val="#ppt_x-0.05"/>
                                          </p:val>
                                        </p:tav>
                                      </p:tavLst>
                                    </p:anim>
                                    <p:anim calcmode="lin" valueType="num">
                                      <p:cBhvr>
                                        <p:cTn id="71" dur="800" decel="100000" fill="hold"/>
                                        <p:tgtEl>
                                          <p:spTgt spid="147460"/>
                                        </p:tgtEl>
                                        <p:attrNameLst>
                                          <p:attrName>ppt_y</p:attrName>
                                        </p:attrNameLst>
                                      </p:cBhvr>
                                      <p:tavLst>
                                        <p:tav tm="0">
                                          <p:val>
                                            <p:strVal val="#ppt_y-0.4"/>
                                          </p:val>
                                        </p:tav>
                                        <p:tav tm="100000">
                                          <p:val>
                                            <p:strVal val="#ppt_y+0.1"/>
                                          </p:val>
                                        </p:tav>
                                      </p:tavLst>
                                    </p:anim>
                                    <p:anim calcmode="lin" valueType="num">
                                      <p:cBhvr>
                                        <p:cTn id="72" dur="200" accel="100000" fill="hold">
                                          <p:stCondLst>
                                            <p:cond delay="800"/>
                                          </p:stCondLst>
                                        </p:cTn>
                                        <p:tgtEl>
                                          <p:spTgt spid="147460"/>
                                        </p:tgtEl>
                                        <p:attrNameLst>
                                          <p:attrName>ppt_x</p:attrName>
                                        </p:attrNameLst>
                                      </p:cBhvr>
                                      <p:tavLst>
                                        <p:tav tm="0">
                                          <p:val>
                                            <p:strVal val="#ppt_x-0.05"/>
                                          </p:val>
                                        </p:tav>
                                        <p:tav tm="100000">
                                          <p:val>
                                            <p:strVal val="#ppt_x"/>
                                          </p:val>
                                        </p:tav>
                                      </p:tavLst>
                                    </p:anim>
                                    <p:anim calcmode="lin" valueType="num">
                                      <p:cBhvr>
                                        <p:cTn id="73" dur="200" accel="100000" fill="hold">
                                          <p:stCondLst>
                                            <p:cond delay="800"/>
                                          </p:stCondLst>
                                        </p:cTn>
                                        <p:tgtEl>
                                          <p:spTgt spid="147460"/>
                                        </p:tgtEl>
                                        <p:attrNameLst>
                                          <p:attrName>ppt_y</p:attrName>
                                        </p:attrNameLst>
                                      </p:cBhvr>
                                      <p:tavLst>
                                        <p:tav tm="0">
                                          <p:val>
                                            <p:strVal val="#ppt_y+0.1"/>
                                          </p:val>
                                        </p:tav>
                                        <p:tav tm="100000">
                                          <p:val>
                                            <p:strVal val="#ppt_y"/>
                                          </p:val>
                                        </p:tav>
                                      </p:tavLst>
                                    </p:anim>
                                  </p:childTnLst>
                                </p:cTn>
                              </p:par>
                            </p:childTnLst>
                          </p:cTn>
                        </p:par>
                        <p:par>
                          <p:cTn id="74" fill="hold">
                            <p:stCondLst>
                              <p:cond delay="1000"/>
                            </p:stCondLst>
                            <p:childTnLst>
                              <p:par>
                                <p:cTn id="75" presetID="2" presetClass="entr" presetSubtype="8" fill="hold" nodeType="afterEffect">
                                  <p:stCondLst>
                                    <p:cond delay="0"/>
                                  </p:stCondLst>
                                  <p:childTnLst>
                                    <p:set>
                                      <p:cBhvr>
                                        <p:cTn id="76" dur="1" fill="hold">
                                          <p:stCondLst>
                                            <p:cond delay="0"/>
                                          </p:stCondLst>
                                        </p:cTn>
                                        <p:tgtEl>
                                          <p:spTgt spid="147461"/>
                                        </p:tgtEl>
                                        <p:attrNameLst>
                                          <p:attrName>style.visibility</p:attrName>
                                        </p:attrNameLst>
                                      </p:cBhvr>
                                      <p:to>
                                        <p:strVal val="visible"/>
                                      </p:to>
                                    </p:set>
                                    <p:anim calcmode="lin" valueType="num">
                                      <p:cBhvr additive="base">
                                        <p:cTn id="77" dur="500" fill="hold"/>
                                        <p:tgtEl>
                                          <p:spTgt spid="147461"/>
                                        </p:tgtEl>
                                        <p:attrNameLst>
                                          <p:attrName>ppt_x</p:attrName>
                                        </p:attrNameLst>
                                      </p:cBhvr>
                                      <p:tavLst>
                                        <p:tav tm="0">
                                          <p:val>
                                            <p:strVal val="0-#ppt_w/2"/>
                                          </p:val>
                                        </p:tav>
                                        <p:tav tm="100000">
                                          <p:val>
                                            <p:strVal val="#ppt_x"/>
                                          </p:val>
                                        </p:tav>
                                      </p:tavLst>
                                    </p:anim>
                                    <p:anim calcmode="lin" valueType="num">
                                      <p:cBhvr additive="base">
                                        <p:cTn id="78" dur="500" fill="hold"/>
                                        <p:tgtEl>
                                          <p:spTgt spid="14746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5"/>
                                            </p:cond>
                                          </p:stCondLst>
                                          <p:endCondLst>
                                            <p:cond evt="onStopAudio" delay="0">
                                              <p:tgtEl>
                                                <p:sldTgt/>
                                              </p:tgtEl>
                                            </p:cond>
                                          </p:endCondLst>
                                        </p:cTn>
                                        <p:tgtEl>
                                          <p:sndTgt r:embed="rId3" name="WHOOSH.WAV"/>
                                        </p:tgtEl>
                                      </p:cMediaNode>
                                    </p:audio>
                                  </p:sub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147463"/>
                                        </p:tgtEl>
                                        <p:attrNameLst>
                                          <p:attrName>style.visibility</p:attrName>
                                        </p:attrNameLst>
                                      </p:cBhvr>
                                      <p:to>
                                        <p:strVal val="visible"/>
                                      </p:to>
                                    </p:set>
                                    <p:anim calcmode="lin" valueType="num">
                                      <p:cBhvr additive="base">
                                        <p:cTn id="83" dur="500" fill="hold"/>
                                        <p:tgtEl>
                                          <p:spTgt spid="147463"/>
                                        </p:tgtEl>
                                        <p:attrNameLst>
                                          <p:attrName>ppt_x</p:attrName>
                                        </p:attrNameLst>
                                      </p:cBhvr>
                                      <p:tavLst>
                                        <p:tav tm="0">
                                          <p:val>
                                            <p:strVal val="0-#ppt_w/2"/>
                                          </p:val>
                                        </p:tav>
                                        <p:tav tm="100000">
                                          <p:val>
                                            <p:strVal val="#ppt_x"/>
                                          </p:val>
                                        </p:tav>
                                      </p:tavLst>
                                    </p:anim>
                                    <p:anim calcmode="lin" valueType="num">
                                      <p:cBhvr additive="base">
                                        <p:cTn id="84" dur="500" fill="hold"/>
                                        <p:tgtEl>
                                          <p:spTgt spid="147463"/>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150"/>
                                  </p:stCondLst>
                                  <p:childTnLst>
                                    <p:set>
                                      <p:cBhvr>
                                        <p:cTn id="86" dur="1" fill="hold">
                                          <p:stCondLst>
                                            <p:cond delay="0"/>
                                          </p:stCondLst>
                                        </p:cTn>
                                        <p:tgtEl>
                                          <p:spTgt spid="147462"/>
                                        </p:tgtEl>
                                        <p:attrNameLst>
                                          <p:attrName>style.visibility</p:attrName>
                                        </p:attrNameLst>
                                      </p:cBhvr>
                                      <p:to>
                                        <p:strVal val="visible"/>
                                      </p:to>
                                    </p:set>
                                    <p:anim calcmode="lin" valueType="num">
                                      <p:cBhvr additive="base">
                                        <p:cTn id="87" dur="500" fill="hold"/>
                                        <p:tgtEl>
                                          <p:spTgt spid="147462"/>
                                        </p:tgtEl>
                                        <p:attrNameLst>
                                          <p:attrName>ppt_x</p:attrName>
                                        </p:attrNameLst>
                                      </p:cBhvr>
                                      <p:tavLst>
                                        <p:tav tm="0">
                                          <p:val>
                                            <p:strVal val="0-#ppt_w/2"/>
                                          </p:val>
                                        </p:tav>
                                        <p:tav tm="100000">
                                          <p:val>
                                            <p:strVal val="#ppt_x"/>
                                          </p:val>
                                        </p:tav>
                                      </p:tavLst>
                                    </p:anim>
                                    <p:anim calcmode="lin" valueType="num">
                                      <p:cBhvr additive="base">
                                        <p:cTn id="88" dur="500" fill="hold"/>
                                        <p:tgtEl>
                                          <p:spTgt spid="1474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8" grpId="0" build="p"/>
      <p:bldP spid="147460" grpId="0"/>
      <p:bldP spid="147462" grpId="0"/>
      <p:bldP spid="147463" grpId="0"/>
      <p:bldP spid="2" grpId="0"/>
    </p:bld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8" name="灯片编号占位符 3"/>
          <p:cNvSpPr>
            <a:spLocks noGrp="1"/>
          </p:cNvSpPr>
          <p:nvPr>
            <p:ph type="sldNum" sz="quarter" idx="12"/>
          </p:nvPr>
        </p:nvSpPr>
        <p:spPr>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fld id="{2E196D38-D8C1-4BA0-AB8D-0872D916A25A}" type="slidenum">
              <a:rPr lang="en-US" altLang="zh-CN" smtClean="0">
                <a:solidFill>
                  <a:prstClr val="white"/>
                </a:solidFill>
              </a:rPr>
              <a:pPr defTabSz="914400" eaLnBrk="1" hangingPunct="1">
                <a:defRPr/>
              </a:pPr>
              <a:t>259</a:t>
            </a:fld>
            <a:endParaRPr lang="en-US" altLang="zh-CN">
              <a:solidFill>
                <a:prstClr val="white"/>
              </a:solidFill>
            </a:endParaRPr>
          </a:p>
        </p:txBody>
      </p:sp>
      <p:sp>
        <p:nvSpPr>
          <p:cNvPr id="145410" name="Text Box 2"/>
          <p:cNvSpPr txBox="1">
            <a:spLocks noChangeArrowheads="1"/>
          </p:cNvSpPr>
          <p:nvPr/>
        </p:nvSpPr>
        <p:spPr bwMode="auto">
          <a:xfrm>
            <a:off x="1129210" y="964682"/>
            <a:ext cx="3960812"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lIns="91440" tIns="45720" rIns="91440" bIns="45720" rtlCol="0" anchor="b">
            <a:normAutofit/>
          </a:bodyPr>
          <a:lstStyle>
            <a:defPPr>
              <a:defRPr lang="en-US"/>
            </a:defPPr>
            <a:lvl1pPr algn="ctr">
              <a:lnSpc>
                <a:spcPct val="90000"/>
              </a:lnSpc>
              <a:spcBef>
                <a:spcPct val="0"/>
              </a:spcBef>
              <a:defRPr sz="3600">
                <a:solidFill>
                  <a:srgbClr val="5B9BD5">
                    <a:lumMod val="75000"/>
                  </a:srgbClr>
                </a:solidFill>
                <a:latin typeface="微软雅黑" panose="020B0503020204020204" pitchFamily="34" charset="-122"/>
                <a:ea typeface="微软雅黑" panose="020B0503020204020204" pitchFamily="34" charset="-122"/>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14400">
              <a:defRPr/>
            </a:pPr>
            <a:r>
              <a:rPr lang="zh-CN" altLang="en-US" dirty="0"/>
              <a:t>冒泡排序的改进</a:t>
            </a:r>
            <a:r>
              <a:rPr lang="en-US" altLang="zh-CN" dirty="0"/>
              <a:t>:</a:t>
            </a:r>
          </a:p>
        </p:txBody>
      </p:sp>
      <p:sp>
        <p:nvSpPr>
          <p:cNvPr id="145411" name="Text Box 3"/>
          <p:cNvSpPr txBox="1">
            <a:spLocks noChangeArrowheads="1"/>
          </p:cNvSpPr>
          <p:nvPr/>
        </p:nvSpPr>
        <p:spPr bwMode="auto">
          <a:xfrm>
            <a:off x="1430636" y="2441574"/>
            <a:ext cx="9027444"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r>
              <a:rPr kumimoji="1" lang="en-US" altLang="zh-CN" sz="2800" dirty="0">
                <a:solidFill>
                  <a:prstClr val="black"/>
                </a:solidFill>
                <a:latin typeface="微软雅黑" panose="020B0503020204020204" pitchFamily="34" charset="-122"/>
                <a:ea typeface="微软雅黑" panose="020B0503020204020204" pitchFamily="34" charset="-122"/>
              </a:rPr>
              <a:t>2.    </a:t>
            </a:r>
            <a:r>
              <a:rPr kumimoji="1" lang="zh-CN" altLang="en-US" sz="2800" dirty="0">
                <a:solidFill>
                  <a:prstClr val="black"/>
                </a:solidFill>
                <a:latin typeface="微软雅黑" panose="020B0503020204020204" pitchFamily="34" charset="-122"/>
                <a:ea typeface="微软雅黑" panose="020B0503020204020204" pitchFamily="34" charset="-122"/>
              </a:rPr>
              <a:t>一般情况下，每经过一趟“冒泡”，“</a:t>
            </a:r>
            <a:r>
              <a:rPr kumimoji="1" lang="en-US" altLang="zh-CN" sz="2800" dirty="0">
                <a:solidFill>
                  <a:prstClr val="black"/>
                </a:solidFill>
                <a:latin typeface="微软雅黑" panose="020B0503020204020204" pitchFamily="34" charset="-122"/>
                <a:ea typeface="微软雅黑" panose="020B0503020204020204" pitchFamily="34" charset="-122"/>
              </a:rPr>
              <a:t>m</a:t>
            </a:r>
            <a:r>
              <a:rPr kumimoji="1" lang="zh-CN" altLang="en-US" sz="2800" dirty="0">
                <a:solidFill>
                  <a:prstClr val="black"/>
                </a:solidFill>
                <a:latin typeface="微软雅黑" panose="020B0503020204020204" pitchFamily="34" charset="-122"/>
                <a:ea typeface="微软雅黑" panose="020B0503020204020204" pitchFamily="34" charset="-122"/>
              </a:rPr>
              <a:t>减</a:t>
            </a:r>
            <a:r>
              <a:rPr kumimoji="1" lang="en-US" altLang="zh-CN" sz="2800" dirty="0">
                <a:solidFill>
                  <a:prstClr val="black"/>
                </a:solidFill>
                <a:latin typeface="微软雅黑" panose="020B0503020204020204" pitchFamily="34" charset="-122"/>
                <a:ea typeface="微软雅黑" panose="020B0503020204020204" pitchFamily="34" charset="-122"/>
              </a:rPr>
              <a:t>1”</a:t>
            </a:r>
            <a:r>
              <a:rPr kumimoji="1" lang="zh-CN" altLang="en-US" sz="2800" dirty="0">
                <a:solidFill>
                  <a:prstClr val="black"/>
                </a:solidFill>
                <a:latin typeface="微软雅黑" panose="020B0503020204020204" pitchFamily="34" charset="-122"/>
                <a:ea typeface="微软雅黑" panose="020B0503020204020204" pitchFamily="34" charset="-122"/>
              </a:rPr>
              <a:t>，但并不是每趟都如此。</a:t>
            </a:r>
          </a:p>
        </p:txBody>
      </p:sp>
      <p:sp>
        <p:nvSpPr>
          <p:cNvPr id="145412" name="Rectangle 4"/>
          <p:cNvSpPr>
            <a:spLocks noChangeArrowheads="1"/>
          </p:cNvSpPr>
          <p:nvPr/>
        </p:nvSpPr>
        <p:spPr bwMode="auto">
          <a:xfrm>
            <a:off x="1444328" y="3753461"/>
            <a:ext cx="9893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800" dirty="0">
                <a:solidFill>
                  <a:srgbClr val="0070C0"/>
                </a:solidFill>
                <a:latin typeface="微软雅黑" panose="020B0503020204020204" pitchFamily="34" charset="-122"/>
                <a:ea typeface="微软雅黑" panose="020B0503020204020204" pitchFamily="34" charset="-122"/>
              </a:rPr>
              <a:t>例如</a:t>
            </a:r>
            <a:r>
              <a:rPr kumimoji="1" lang="en-US" altLang="zh-CN" sz="2800" dirty="0">
                <a:solidFill>
                  <a:srgbClr val="0070C0"/>
                </a:solidFill>
                <a:latin typeface="微软雅黑" panose="020B0503020204020204" pitchFamily="34" charset="-122"/>
                <a:ea typeface="微软雅黑" panose="020B0503020204020204" pitchFamily="34" charset="-122"/>
              </a:rPr>
              <a:t>:</a:t>
            </a:r>
          </a:p>
        </p:txBody>
      </p:sp>
      <p:graphicFrame>
        <p:nvGraphicFramePr>
          <p:cNvPr id="145413" name="Object 5"/>
          <p:cNvGraphicFramePr>
            <a:graphicFrameLocks noChangeAspect="1"/>
          </p:cNvGraphicFramePr>
          <p:nvPr>
            <p:extLst/>
          </p:nvPr>
        </p:nvGraphicFramePr>
        <p:xfrm>
          <a:off x="3109616" y="3834060"/>
          <a:ext cx="7380288" cy="1252538"/>
        </p:xfrm>
        <a:graphic>
          <a:graphicData uri="http://schemas.openxmlformats.org/presentationml/2006/ole">
            <mc:AlternateContent xmlns:mc="http://schemas.openxmlformats.org/markup-compatibility/2006">
              <mc:Choice xmlns:v="urn:schemas-microsoft-com:vml" Requires="v">
                <p:oleObj spid="_x0000_s63561" name="文档" r:id="rId3" imgW="5391125" imgH="704760" progId="Word.Document.8">
                  <p:embed/>
                </p:oleObj>
              </mc:Choice>
              <mc:Fallback>
                <p:oleObj name="文档" r:id="rId3" imgW="5391125" imgH="7047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616" y="3834060"/>
                        <a:ext cx="7380288" cy="125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414" name="Text Box 6"/>
          <p:cNvSpPr txBox="1">
            <a:spLocks noChangeArrowheads="1"/>
          </p:cNvSpPr>
          <p:nvPr/>
        </p:nvSpPr>
        <p:spPr bwMode="auto">
          <a:xfrm>
            <a:off x="3185816" y="3922960"/>
            <a:ext cx="838200"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2</a:t>
            </a:r>
            <a:endParaRPr kumimoji="1" lang="en-US" altLang="zh-CN" sz="3600">
              <a:solidFill>
                <a:prstClr val="white"/>
              </a:solidFill>
              <a:latin typeface="Times New Roman" pitchFamily="18" charset="0"/>
            </a:endParaRPr>
          </a:p>
        </p:txBody>
      </p:sp>
      <p:sp>
        <p:nvSpPr>
          <p:cNvPr id="145415" name="Text Box 7"/>
          <p:cNvSpPr txBox="1">
            <a:spLocks noChangeArrowheads="1"/>
          </p:cNvSpPr>
          <p:nvPr/>
        </p:nvSpPr>
        <p:spPr bwMode="auto">
          <a:xfrm>
            <a:off x="4100216" y="3910260"/>
            <a:ext cx="838200"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5</a:t>
            </a:r>
            <a:endParaRPr kumimoji="1" lang="en-US" altLang="zh-CN" sz="3600">
              <a:solidFill>
                <a:prstClr val="white"/>
              </a:solidFill>
              <a:latin typeface="Times New Roman" pitchFamily="18" charset="0"/>
            </a:endParaRPr>
          </a:p>
        </p:txBody>
      </p:sp>
      <p:sp>
        <p:nvSpPr>
          <p:cNvPr id="145416" name="Text Box 8"/>
          <p:cNvSpPr txBox="1">
            <a:spLocks noChangeArrowheads="1"/>
          </p:cNvSpPr>
          <p:nvPr/>
        </p:nvSpPr>
        <p:spPr bwMode="auto">
          <a:xfrm>
            <a:off x="5014616" y="3910260"/>
            <a:ext cx="838200"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5</a:t>
            </a:r>
            <a:endParaRPr kumimoji="1" lang="en-US" altLang="zh-CN" sz="3600">
              <a:solidFill>
                <a:prstClr val="white"/>
              </a:solidFill>
              <a:latin typeface="Times New Roman" pitchFamily="18" charset="0"/>
            </a:endParaRPr>
          </a:p>
        </p:txBody>
      </p:sp>
      <p:sp>
        <p:nvSpPr>
          <p:cNvPr id="145417" name="Text Box 9"/>
          <p:cNvSpPr txBox="1">
            <a:spLocks noChangeArrowheads="1"/>
          </p:cNvSpPr>
          <p:nvPr/>
        </p:nvSpPr>
        <p:spPr bwMode="auto">
          <a:xfrm>
            <a:off x="4100216" y="3910260"/>
            <a:ext cx="838200"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3</a:t>
            </a:r>
            <a:endParaRPr kumimoji="1" lang="en-US" altLang="zh-CN" sz="3600">
              <a:solidFill>
                <a:prstClr val="white"/>
              </a:solidFill>
              <a:latin typeface="Times New Roman" pitchFamily="18" charset="0"/>
            </a:endParaRPr>
          </a:p>
        </p:txBody>
      </p:sp>
      <p:sp>
        <p:nvSpPr>
          <p:cNvPr id="145418" name="Text Box 10"/>
          <p:cNvSpPr txBox="1">
            <a:spLocks noChangeArrowheads="1"/>
          </p:cNvSpPr>
          <p:nvPr/>
        </p:nvSpPr>
        <p:spPr bwMode="auto">
          <a:xfrm>
            <a:off x="5014616" y="3954710"/>
            <a:ext cx="838200"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1</a:t>
            </a:r>
            <a:endParaRPr kumimoji="1" lang="en-US" altLang="zh-CN" sz="3600">
              <a:solidFill>
                <a:prstClr val="white"/>
              </a:solidFill>
              <a:latin typeface="Times New Roman" pitchFamily="18" charset="0"/>
            </a:endParaRPr>
          </a:p>
        </p:txBody>
      </p:sp>
      <p:sp>
        <p:nvSpPr>
          <p:cNvPr id="145419" name="Text Box 11"/>
          <p:cNvSpPr txBox="1">
            <a:spLocks noChangeArrowheads="1"/>
          </p:cNvSpPr>
          <p:nvPr/>
        </p:nvSpPr>
        <p:spPr bwMode="auto">
          <a:xfrm>
            <a:off x="6005216" y="3922960"/>
            <a:ext cx="838200"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5</a:t>
            </a:r>
            <a:endParaRPr kumimoji="1" lang="en-US" altLang="zh-CN" sz="3600">
              <a:solidFill>
                <a:prstClr val="white"/>
              </a:solidFill>
              <a:latin typeface="Times New Roman" pitchFamily="18" charset="0"/>
            </a:endParaRPr>
          </a:p>
        </p:txBody>
      </p:sp>
      <p:sp>
        <p:nvSpPr>
          <p:cNvPr id="145420" name="Text Box 12"/>
          <p:cNvSpPr txBox="1">
            <a:spLocks noChangeArrowheads="1"/>
          </p:cNvSpPr>
          <p:nvPr/>
        </p:nvSpPr>
        <p:spPr bwMode="auto">
          <a:xfrm>
            <a:off x="6995816" y="3922960"/>
            <a:ext cx="838200"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7</a:t>
            </a:r>
            <a:endParaRPr kumimoji="1" lang="en-US" altLang="zh-CN" sz="3600">
              <a:solidFill>
                <a:prstClr val="white"/>
              </a:solidFill>
              <a:latin typeface="Times New Roman" pitchFamily="18" charset="0"/>
            </a:endParaRPr>
          </a:p>
        </p:txBody>
      </p:sp>
      <p:sp>
        <p:nvSpPr>
          <p:cNvPr id="145421" name="Text Box 13"/>
          <p:cNvSpPr txBox="1">
            <a:spLocks noChangeArrowheads="1"/>
          </p:cNvSpPr>
          <p:nvPr/>
        </p:nvSpPr>
        <p:spPr bwMode="auto">
          <a:xfrm>
            <a:off x="7910216" y="3910260"/>
            <a:ext cx="838200"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9</a:t>
            </a:r>
            <a:endParaRPr kumimoji="1" lang="en-US" altLang="zh-CN" sz="3600">
              <a:solidFill>
                <a:prstClr val="white"/>
              </a:solidFill>
              <a:latin typeface="Times New Roman" pitchFamily="18" charset="0"/>
            </a:endParaRPr>
          </a:p>
        </p:txBody>
      </p:sp>
      <p:sp>
        <p:nvSpPr>
          <p:cNvPr id="145422" name="Text Box 14"/>
          <p:cNvSpPr txBox="1">
            <a:spLocks noChangeArrowheads="1"/>
          </p:cNvSpPr>
          <p:nvPr/>
        </p:nvSpPr>
        <p:spPr bwMode="auto">
          <a:xfrm>
            <a:off x="7910216" y="3922960"/>
            <a:ext cx="838200"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8</a:t>
            </a:r>
            <a:endParaRPr kumimoji="1" lang="en-US" altLang="zh-CN" sz="3600">
              <a:solidFill>
                <a:prstClr val="white"/>
              </a:solidFill>
              <a:latin typeface="Times New Roman" pitchFamily="18" charset="0"/>
            </a:endParaRPr>
          </a:p>
        </p:txBody>
      </p:sp>
      <p:sp>
        <p:nvSpPr>
          <p:cNvPr id="145423" name="Text Box 15"/>
          <p:cNvSpPr txBox="1">
            <a:spLocks noChangeArrowheads="1"/>
          </p:cNvSpPr>
          <p:nvPr/>
        </p:nvSpPr>
        <p:spPr bwMode="auto">
          <a:xfrm>
            <a:off x="8859542" y="3945185"/>
            <a:ext cx="720725"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9</a:t>
            </a:r>
            <a:endParaRPr kumimoji="1" lang="en-US" altLang="zh-CN" sz="3600">
              <a:solidFill>
                <a:prstClr val="white"/>
              </a:solidFill>
              <a:latin typeface="Times New Roman" pitchFamily="18" charset="0"/>
            </a:endParaRPr>
          </a:p>
        </p:txBody>
      </p:sp>
      <p:sp>
        <p:nvSpPr>
          <p:cNvPr id="145424" name="Line 16"/>
          <p:cNvSpPr>
            <a:spLocks noChangeShapeType="1"/>
          </p:cNvSpPr>
          <p:nvPr/>
        </p:nvSpPr>
        <p:spPr bwMode="auto">
          <a:xfrm flipV="1">
            <a:off x="9281816" y="4824660"/>
            <a:ext cx="0" cy="76200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prstClr val="white"/>
              </a:solidFill>
            </a:endParaRPr>
          </a:p>
        </p:txBody>
      </p:sp>
      <p:sp>
        <p:nvSpPr>
          <p:cNvPr id="145425" name="Text Box 17"/>
          <p:cNvSpPr txBox="1">
            <a:spLocks noChangeArrowheads="1"/>
          </p:cNvSpPr>
          <p:nvPr/>
        </p:nvSpPr>
        <p:spPr bwMode="auto">
          <a:xfrm>
            <a:off x="9304042" y="5139524"/>
            <a:ext cx="10282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spcBef>
                <a:spcPct val="50000"/>
              </a:spcBef>
              <a:defRPr/>
            </a:pPr>
            <a:r>
              <a:rPr kumimoji="1" lang="en-US" altLang="zh-CN" sz="3200" dirty="0">
                <a:solidFill>
                  <a:srgbClr val="EA157A"/>
                </a:solidFill>
                <a:latin typeface="Times New Roman" pitchFamily="18" charset="0"/>
              </a:rPr>
              <a:t>m=7</a:t>
            </a:r>
            <a:endParaRPr kumimoji="1" lang="en-US" altLang="zh-CN" sz="2800" dirty="0">
              <a:solidFill>
                <a:prstClr val="white"/>
              </a:solidFill>
              <a:latin typeface="Times New Roman" pitchFamily="18" charset="0"/>
            </a:endParaRPr>
          </a:p>
        </p:txBody>
      </p:sp>
      <p:sp>
        <p:nvSpPr>
          <p:cNvPr id="145426" name="Line 18"/>
          <p:cNvSpPr>
            <a:spLocks noChangeShapeType="1"/>
          </p:cNvSpPr>
          <p:nvPr/>
        </p:nvSpPr>
        <p:spPr bwMode="auto">
          <a:xfrm flipV="1">
            <a:off x="8291216" y="4727823"/>
            <a:ext cx="0" cy="76200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prstClr val="white"/>
              </a:solidFill>
            </a:endParaRPr>
          </a:p>
        </p:txBody>
      </p:sp>
      <p:sp>
        <p:nvSpPr>
          <p:cNvPr id="145427" name="Text Box 19"/>
          <p:cNvSpPr txBox="1">
            <a:spLocks noChangeArrowheads="1"/>
          </p:cNvSpPr>
          <p:nvPr/>
        </p:nvSpPr>
        <p:spPr bwMode="auto">
          <a:xfrm>
            <a:off x="8192794" y="5129460"/>
            <a:ext cx="93662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spcBef>
                <a:spcPct val="50000"/>
              </a:spcBef>
              <a:defRPr/>
            </a:pPr>
            <a:r>
              <a:rPr kumimoji="1" lang="en-US" altLang="zh-CN" sz="3200" dirty="0">
                <a:solidFill>
                  <a:srgbClr val="EA157A"/>
                </a:solidFill>
                <a:latin typeface="Times New Roman" pitchFamily="18" charset="0"/>
              </a:rPr>
              <a:t>m=6</a:t>
            </a:r>
            <a:endParaRPr kumimoji="1" lang="en-US" altLang="zh-CN" sz="2800" dirty="0">
              <a:solidFill>
                <a:prstClr val="white"/>
              </a:solidFill>
              <a:latin typeface="Times New Roman" pitchFamily="18" charset="0"/>
            </a:endParaRPr>
          </a:p>
        </p:txBody>
      </p:sp>
      <p:sp>
        <p:nvSpPr>
          <p:cNvPr id="145428" name="Rectangle 20"/>
          <p:cNvSpPr>
            <a:spLocks noChangeArrowheads="1"/>
          </p:cNvSpPr>
          <p:nvPr/>
        </p:nvSpPr>
        <p:spPr bwMode="auto">
          <a:xfrm>
            <a:off x="2410657" y="5955011"/>
            <a:ext cx="7823200" cy="461665"/>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square">
            <a:spAutoFit/>
          </a:bodyPr>
          <a:lstStyle/>
          <a:p>
            <a:pPr algn="ctr" defTabSz="914400">
              <a:defRPr/>
            </a:pPr>
            <a:r>
              <a:rPr kumimoji="1" lang="en-US" altLang="zh-CN" dirty="0">
                <a:solidFill>
                  <a:prstClr val="black"/>
                </a:solidFill>
                <a:latin typeface="微软雅黑" panose="020B0503020204020204" pitchFamily="34" charset="-122"/>
                <a:ea typeface="微软雅黑" panose="020B0503020204020204" pitchFamily="34" charset="-122"/>
              </a:rPr>
              <a:t>for (j = 1;  j </a:t>
            </a:r>
            <a:r>
              <a:rPr kumimoji="1" lang="en-US" altLang="zh-CN">
                <a:solidFill>
                  <a:prstClr val="black"/>
                </a:solidFill>
                <a:latin typeface="微软雅黑" panose="020B0503020204020204" pitchFamily="34" charset="-122"/>
                <a:ea typeface="微软雅黑" panose="020B0503020204020204" pitchFamily="34" charset="-122"/>
              </a:rPr>
              <a:t>&lt; m;  </a:t>
            </a:r>
            <a:r>
              <a:rPr kumimoji="1" lang="en-US" altLang="zh-CN" dirty="0">
                <a:solidFill>
                  <a:prstClr val="black"/>
                </a:solidFill>
                <a:latin typeface="微软雅黑" panose="020B0503020204020204" pitchFamily="34" charset="-122"/>
                <a:ea typeface="微软雅黑" panose="020B0503020204020204" pitchFamily="34" charset="-122"/>
              </a:rPr>
              <a:t>j++)  if (R[j+1].key &lt; R[j].key) …</a:t>
            </a:r>
          </a:p>
        </p:txBody>
      </p:sp>
      <p:sp>
        <p:nvSpPr>
          <p:cNvPr id="145429" name="Text Box 21"/>
          <p:cNvSpPr txBox="1">
            <a:spLocks noChangeArrowheads="1"/>
          </p:cNvSpPr>
          <p:nvPr/>
        </p:nvSpPr>
        <p:spPr bwMode="auto">
          <a:xfrm>
            <a:off x="4100216" y="3922960"/>
            <a:ext cx="838200" cy="6413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800000"/>
                </a:solidFill>
                <a:latin typeface="Times New Roman" pitchFamily="18" charset="0"/>
              </a:rPr>
              <a:t>1</a:t>
            </a:r>
            <a:endParaRPr kumimoji="1" lang="en-US" altLang="zh-CN" sz="3600">
              <a:solidFill>
                <a:prstClr val="white"/>
              </a:solidFill>
              <a:latin typeface="Times New Roman" pitchFamily="18" charset="0"/>
            </a:endParaRPr>
          </a:p>
        </p:txBody>
      </p:sp>
      <p:sp>
        <p:nvSpPr>
          <p:cNvPr id="145430" name="Text Box 22"/>
          <p:cNvSpPr txBox="1">
            <a:spLocks noChangeArrowheads="1"/>
          </p:cNvSpPr>
          <p:nvPr/>
        </p:nvSpPr>
        <p:spPr bwMode="auto">
          <a:xfrm>
            <a:off x="5043191" y="3872161"/>
            <a:ext cx="838200" cy="650875"/>
          </a:xfrm>
          <a:prstGeom prst="rect">
            <a:avLst/>
          </a:prstGeom>
          <a:solidFill>
            <a:srgbClr val="99FFCC"/>
          </a:solidFill>
          <a:ln w="9525">
            <a:solidFill>
              <a:srgbClr val="CC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0000FF"/>
                </a:solidFill>
                <a:latin typeface="Times New Roman" pitchFamily="18" charset="0"/>
              </a:rPr>
              <a:t>3</a:t>
            </a:r>
          </a:p>
        </p:txBody>
      </p:sp>
      <p:sp>
        <p:nvSpPr>
          <p:cNvPr id="145431" name="Line 23"/>
          <p:cNvSpPr>
            <a:spLocks noChangeShapeType="1"/>
          </p:cNvSpPr>
          <p:nvPr/>
        </p:nvSpPr>
        <p:spPr bwMode="auto">
          <a:xfrm flipV="1">
            <a:off x="4466929" y="4726235"/>
            <a:ext cx="0" cy="76200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prstClr val="white"/>
              </a:solidFill>
            </a:endParaRPr>
          </a:p>
        </p:txBody>
      </p:sp>
      <p:sp>
        <p:nvSpPr>
          <p:cNvPr id="145432" name="Text Box 24"/>
          <p:cNvSpPr txBox="1">
            <a:spLocks noChangeArrowheads="1"/>
          </p:cNvSpPr>
          <p:nvPr/>
        </p:nvSpPr>
        <p:spPr bwMode="auto">
          <a:xfrm>
            <a:off x="4466930" y="5096124"/>
            <a:ext cx="9905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spcBef>
                <a:spcPct val="50000"/>
              </a:spcBef>
              <a:defRPr/>
            </a:pPr>
            <a:r>
              <a:rPr kumimoji="1" lang="en-US" altLang="zh-CN" sz="3200" dirty="0">
                <a:solidFill>
                  <a:prstClr val="black"/>
                </a:solidFill>
                <a:latin typeface="Times New Roman" pitchFamily="18" charset="0"/>
              </a:rPr>
              <a:t>m=2</a:t>
            </a:r>
          </a:p>
        </p:txBody>
      </p:sp>
      <p:sp>
        <p:nvSpPr>
          <p:cNvPr id="145433" name="Rectangle 25"/>
          <p:cNvSpPr>
            <a:spLocks noChangeArrowheads="1"/>
          </p:cNvSpPr>
          <p:nvPr/>
        </p:nvSpPr>
        <p:spPr bwMode="auto">
          <a:xfrm>
            <a:off x="1430636" y="1695338"/>
            <a:ext cx="96493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defRPr/>
            </a:pPr>
            <a:r>
              <a:rPr kumimoji="1" lang="en-US" altLang="zh-CN" sz="2800" dirty="0">
                <a:solidFill>
                  <a:prstClr val="black"/>
                </a:solidFill>
                <a:latin typeface="微软雅黑" panose="020B0503020204020204" pitchFamily="34" charset="-122"/>
                <a:ea typeface="微软雅黑" panose="020B0503020204020204" pitchFamily="34" charset="-122"/>
              </a:rPr>
              <a:t>1. </a:t>
            </a:r>
            <a:r>
              <a:rPr kumimoji="1" lang="zh-CN" altLang="en-US" sz="2800" dirty="0">
                <a:solidFill>
                  <a:prstClr val="black"/>
                </a:solidFill>
                <a:latin typeface="微软雅黑" panose="020B0503020204020204" pitchFamily="34" charset="-122"/>
                <a:ea typeface="微软雅黑" panose="020B0503020204020204" pitchFamily="34" charset="-122"/>
              </a:rPr>
              <a:t>冒泡排序的结束条件为，最后一趟没有进行“交换记录”。</a:t>
            </a:r>
          </a:p>
        </p:txBody>
      </p:sp>
      <p:sp>
        <p:nvSpPr>
          <p:cNvPr id="145434" name="Text Box 26"/>
          <p:cNvSpPr txBox="1">
            <a:spLocks noChangeArrowheads="1"/>
          </p:cNvSpPr>
          <p:nvPr/>
        </p:nvSpPr>
        <p:spPr bwMode="auto">
          <a:xfrm rot="10800000" flipV="1">
            <a:off x="4179591" y="3872160"/>
            <a:ext cx="647700"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2</a:t>
            </a:r>
            <a:endParaRPr kumimoji="1" lang="en-US" altLang="zh-CN" sz="3600">
              <a:solidFill>
                <a:prstClr val="white"/>
              </a:solidFill>
              <a:latin typeface="Times New Roman" pitchFamily="18" charset="0"/>
            </a:endParaRPr>
          </a:p>
        </p:txBody>
      </p:sp>
      <p:sp>
        <p:nvSpPr>
          <p:cNvPr id="145435" name="Text Box 27"/>
          <p:cNvSpPr txBox="1">
            <a:spLocks noChangeArrowheads="1"/>
          </p:cNvSpPr>
          <p:nvPr/>
        </p:nvSpPr>
        <p:spPr bwMode="auto">
          <a:xfrm>
            <a:off x="3098504" y="3872160"/>
            <a:ext cx="838200" cy="6413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algn="ctr" defTabSz="914400" eaLnBrk="1" hangingPunct="1">
              <a:defRPr/>
            </a:pPr>
            <a:r>
              <a:rPr kumimoji="1" lang="en-US" altLang="zh-CN" sz="3600" b="1">
                <a:solidFill>
                  <a:srgbClr val="EA157A"/>
                </a:solidFill>
                <a:latin typeface="Times New Roman" pitchFamily="18" charset="0"/>
              </a:rPr>
              <a:t>1</a:t>
            </a:r>
            <a:endParaRPr kumimoji="1" lang="en-US" altLang="zh-CN" sz="3600">
              <a:solidFill>
                <a:prstClr val="white"/>
              </a:solidFill>
              <a:latin typeface="Times New Roman" pitchFamily="18" charset="0"/>
            </a:endParaRPr>
          </a:p>
        </p:txBody>
      </p:sp>
      <p:sp>
        <p:nvSpPr>
          <p:cNvPr id="145436" name="Line 28"/>
          <p:cNvSpPr>
            <a:spLocks noChangeShapeType="1"/>
          </p:cNvSpPr>
          <p:nvPr/>
        </p:nvSpPr>
        <p:spPr bwMode="auto">
          <a:xfrm flipV="1">
            <a:off x="3530304" y="4715123"/>
            <a:ext cx="0" cy="76200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prstClr val="white"/>
              </a:solidFill>
            </a:endParaRPr>
          </a:p>
        </p:txBody>
      </p:sp>
      <p:sp>
        <p:nvSpPr>
          <p:cNvPr id="145437" name="Text Box 29"/>
          <p:cNvSpPr txBox="1">
            <a:spLocks noChangeArrowheads="1"/>
          </p:cNvSpPr>
          <p:nvPr/>
        </p:nvSpPr>
        <p:spPr bwMode="auto">
          <a:xfrm>
            <a:off x="3359696" y="5096124"/>
            <a:ext cx="98658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spcBef>
                <a:spcPct val="50000"/>
              </a:spcBef>
              <a:defRPr/>
            </a:pPr>
            <a:r>
              <a:rPr kumimoji="1" lang="en-US" altLang="zh-CN" sz="3200" dirty="0">
                <a:solidFill>
                  <a:prstClr val="black"/>
                </a:solidFill>
                <a:latin typeface="Times New Roman" pitchFamily="18" charset="0"/>
              </a:rPr>
              <a:t>m=1</a:t>
            </a:r>
          </a:p>
        </p:txBody>
      </p:sp>
    </p:spTree>
    <p:extLst>
      <p:ext uri="{BB962C8B-B14F-4D97-AF65-F5344CB8AC3E}">
        <p14:creationId xmlns:p14="http://schemas.microsoft.com/office/powerpoint/2010/main" val="2052997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wipe(left)">
                                      <p:cBhvr>
                                        <p:cTn id="7" dur="500"/>
                                        <p:tgtEl>
                                          <p:spTgt spid="145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5433"/>
                                        </p:tgtEl>
                                        <p:attrNameLst>
                                          <p:attrName>style.visibility</p:attrName>
                                        </p:attrNameLst>
                                      </p:cBhvr>
                                      <p:to>
                                        <p:strVal val="visible"/>
                                      </p:to>
                                    </p:set>
                                    <p:animEffect transition="in" filter="wipe(left)">
                                      <p:cBhvr>
                                        <p:cTn id="12" dur="500"/>
                                        <p:tgtEl>
                                          <p:spTgt spid="1454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5411"/>
                                        </p:tgtEl>
                                        <p:attrNameLst>
                                          <p:attrName>style.visibility</p:attrName>
                                        </p:attrNameLst>
                                      </p:cBhvr>
                                      <p:to>
                                        <p:strVal val="visible"/>
                                      </p:to>
                                    </p:set>
                                    <p:animEffect transition="in" filter="wipe(left)">
                                      <p:cBhvr>
                                        <p:cTn id="17" dur="500"/>
                                        <p:tgtEl>
                                          <p:spTgt spid="1454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5412"/>
                                        </p:tgtEl>
                                        <p:attrNameLst>
                                          <p:attrName>style.visibility</p:attrName>
                                        </p:attrNameLst>
                                      </p:cBhvr>
                                      <p:to>
                                        <p:strVal val="visible"/>
                                      </p:to>
                                    </p:set>
                                    <p:animEffect transition="in" filter="wipe(left)">
                                      <p:cBhvr>
                                        <p:cTn id="22" dur="500"/>
                                        <p:tgtEl>
                                          <p:spTgt spid="145412"/>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145413"/>
                                        </p:tgtEl>
                                        <p:attrNameLst>
                                          <p:attrName>style.visibility</p:attrName>
                                        </p:attrNameLst>
                                      </p:cBhvr>
                                      <p:to>
                                        <p:strVal val="visible"/>
                                      </p:to>
                                    </p:set>
                                    <p:animEffect transition="in" filter="wipe(left)">
                                      <p:cBhvr>
                                        <p:cTn id="26" dur="500"/>
                                        <p:tgtEl>
                                          <p:spTgt spid="1454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5428"/>
                                        </p:tgtEl>
                                        <p:attrNameLst>
                                          <p:attrName>style.visibility</p:attrName>
                                        </p:attrNameLst>
                                      </p:cBhvr>
                                      <p:to>
                                        <p:strVal val="visible"/>
                                      </p:to>
                                    </p:set>
                                    <p:animEffect transition="in" filter="wipe(left)">
                                      <p:cBhvr>
                                        <p:cTn id="31" dur="500"/>
                                        <p:tgtEl>
                                          <p:spTgt spid="14542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45424"/>
                                        </p:tgtEl>
                                        <p:attrNameLst>
                                          <p:attrName>style.visibility</p:attrName>
                                        </p:attrNameLst>
                                      </p:cBhvr>
                                      <p:to>
                                        <p:strVal val="visible"/>
                                      </p:to>
                                    </p:set>
                                    <p:animEffect transition="in" filter="wipe(up)">
                                      <p:cBhvr>
                                        <p:cTn id="36" dur="500"/>
                                        <p:tgtEl>
                                          <p:spTgt spid="145424"/>
                                        </p:tgtEl>
                                      </p:cBhvr>
                                    </p:animEffect>
                                  </p:childTnLst>
                                </p:cTn>
                              </p:par>
                            </p:childTnLst>
                          </p:cTn>
                        </p:par>
                        <p:par>
                          <p:cTn id="37" fill="hold" nodeType="afterGroup">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145425"/>
                                        </p:tgtEl>
                                        <p:attrNameLst>
                                          <p:attrName>style.visibility</p:attrName>
                                        </p:attrNameLst>
                                      </p:cBhvr>
                                      <p:to>
                                        <p:strVal val="visible"/>
                                      </p:to>
                                    </p:set>
                                    <p:animEffect transition="in" filter="wipe(up)">
                                      <p:cBhvr>
                                        <p:cTn id="40" dur="500"/>
                                        <p:tgtEl>
                                          <p:spTgt spid="14542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5414"/>
                                        </p:tgtEl>
                                        <p:attrNameLst>
                                          <p:attrName>style.visibility</p:attrName>
                                        </p:attrNameLst>
                                      </p:cBhvr>
                                      <p:to>
                                        <p:strVal val="visible"/>
                                      </p:to>
                                    </p:set>
                                    <p:animEffect transition="in" filter="wipe(left)">
                                      <p:cBhvr>
                                        <p:cTn id="45" dur="500"/>
                                        <p:tgtEl>
                                          <p:spTgt spid="145414"/>
                                        </p:tgtEl>
                                      </p:cBhvr>
                                    </p:animEffect>
                                  </p:childTnLst>
                                </p:cTn>
                              </p:par>
                            </p:childTnLst>
                          </p:cTn>
                        </p:par>
                        <p:par>
                          <p:cTn id="46" fill="hold" nodeType="afterGroup">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145415"/>
                                        </p:tgtEl>
                                        <p:attrNameLst>
                                          <p:attrName>style.visibility</p:attrName>
                                        </p:attrNameLst>
                                      </p:cBhvr>
                                      <p:to>
                                        <p:strVal val="visible"/>
                                      </p:to>
                                    </p:set>
                                    <p:animEffect transition="in" filter="wipe(left)">
                                      <p:cBhvr>
                                        <p:cTn id="49" dur="500"/>
                                        <p:tgtEl>
                                          <p:spTgt spid="14541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5417"/>
                                        </p:tgtEl>
                                        <p:attrNameLst>
                                          <p:attrName>style.visibility</p:attrName>
                                        </p:attrNameLst>
                                      </p:cBhvr>
                                      <p:to>
                                        <p:strVal val="visible"/>
                                      </p:to>
                                    </p:set>
                                    <p:animEffect transition="in" filter="wipe(left)">
                                      <p:cBhvr>
                                        <p:cTn id="54" dur="500"/>
                                        <p:tgtEl>
                                          <p:spTgt spid="145417"/>
                                        </p:tgtEl>
                                      </p:cBhvr>
                                    </p:animEffect>
                                  </p:childTnLst>
                                </p:cTn>
                              </p:par>
                            </p:childTnLst>
                          </p:cTn>
                        </p:par>
                        <p:par>
                          <p:cTn id="55" fill="hold" nodeType="afterGroup">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145416"/>
                                        </p:tgtEl>
                                        <p:attrNameLst>
                                          <p:attrName>style.visibility</p:attrName>
                                        </p:attrNameLst>
                                      </p:cBhvr>
                                      <p:to>
                                        <p:strVal val="visible"/>
                                      </p:to>
                                    </p:set>
                                    <p:animEffect transition="in" filter="wipe(left)">
                                      <p:cBhvr>
                                        <p:cTn id="58" dur="500"/>
                                        <p:tgtEl>
                                          <p:spTgt spid="14541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45418"/>
                                        </p:tgtEl>
                                        <p:attrNameLst>
                                          <p:attrName>style.visibility</p:attrName>
                                        </p:attrNameLst>
                                      </p:cBhvr>
                                      <p:to>
                                        <p:strVal val="visible"/>
                                      </p:to>
                                    </p:set>
                                    <p:animEffect transition="in" filter="wipe(left)">
                                      <p:cBhvr>
                                        <p:cTn id="63" dur="500"/>
                                        <p:tgtEl>
                                          <p:spTgt spid="145418"/>
                                        </p:tgtEl>
                                      </p:cBhvr>
                                    </p:animEffect>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45419"/>
                                        </p:tgtEl>
                                        <p:attrNameLst>
                                          <p:attrName>style.visibility</p:attrName>
                                        </p:attrNameLst>
                                      </p:cBhvr>
                                      <p:to>
                                        <p:strVal val="visible"/>
                                      </p:to>
                                    </p:set>
                                    <p:animEffect transition="in" filter="wipe(left)">
                                      <p:cBhvr>
                                        <p:cTn id="67" dur="500"/>
                                        <p:tgtEl>
                                          <p:spTgt spid="1454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5420"/>
                                        </p:tgtEl>
                                        <p:attrNameLst>
                                          <p:attrName>style.visibility</p:attrName>
                                        </p:attrNameLst>
                                      </p:cBhvr>
                                      <p:to>
                                        <p:strVal val="visible"/>
                                      </p:to>
                                    </p:set>
                                    <p:animEffect transition="in" filter="wipe(left)">
                                      <p:cBhvr>
                                        <p:cTn id="72" dur="500"/>
                                        <p:tgtEl>
                                          <p:spTgt spid="145420"/>
                                        </p:tgtEl>
                                      </p:cBhvr>
                                    </p:animEffect>
                                  </p:childTnLst>
                                </p:cTn>
                              </p:par>
                            </p:childTnLst>
                          </p:cTn>
                        </p:par>
                        <p:par>
                          <p:cTn id="73" fill="hold" nodeType="afterGroup">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145421"/>
                                        </p:tgtEl>
                                        <p:attrNameLst>
                                          <p:attrName>style.visibility</p:attrName>
                                        </p:attrNameLst>
                                      </p:cBhvr>
                                      <p:to>
                                        <p:strVal val="visible"/>
                                      </p:to>
                                    </p:set>
                                    <p:animEffect transition="in" filter="wipe(left)">
                                      <p:cBhvr>
                                        <p:cTn id="76" dur="500"/>
                                        <p:tgtEl>
                                          <p:spTgt spid="14542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45422"/>
                                        </p:tgtEl>
                                        <p:attrNameLst>
                                          <p:attrName>style.visibility</p:attrName>
                                        </p:attrNameLst>
                                      </p:cBhvr>
                                      <p:to>
                                        <p:strVal val="visible"/>
                                      </p:to>
                                    </p:set>
                                    <p:animEffect transition="in" filter="wipe(left)">
                                      <p:cBhvr>
                                        <p:cTn id="81" dur="500"/>
                                        <p:tgtEl>
                                          <p:spTgt spid="145422"/>
                                        </p:tgtEl>
                                      </p:cBhvr>
                                    </p:animEffect>
                                  </p:childTnLst>
                                </p:cTn>
                              </p:par>
                            </p:childTnLst>
                          </p:cTn>
                        </p:par>
                        <p:par>
                          <p:cTn id="82" fill="hold" nodeType="afterGroup">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145423"/>
                                        </p:tgtEl>
                                        <p:attrNameLst>
                                          <p:attrName>style.visibility</p:attrName>
                                        </p:attrNameLst>
                                      </p:cBhvr>
                                      <p:to>
                                        <p:strVal val="visible"/>
                                      </p:to>
                                    </p:set>
                                    <p:animEffect transition="in" filter="wipe(left)">
                                      <p:cBhvr>
                                        <p:cTn id="85" dur="500"/>
                                        <p:tgtEl>
                                          <p:spTgt spid="14542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xit" presetSubtype="4" fill="hold" grpId="1" nodeType="clickEffect">
                                  <p:stCondLst>
                                    <p:cond delay="0"/>
                                  </p:stCondLst>
                                  <p:childTnLst>
                                    <p:animEffect transition="out" filter="wipe(down)">
                                      <p:cBhvr>
                                        <p:cTn id="89" dur="500"/>
                                        <p:tgtEl>
                                          <p:spTgt spid="145424"/>
                                        </p:tgtEl>
                                      </p:cBhvr>
                                    </p:animEffect>
                                    <p:set>
                                      <p:cBhvr>
                                        <p:cTn id="90" dur="1" fill="hold">
                                          <p:stCondLst>
                                            <p:cond delay="499"/>
                                          </p:stCondLst>
                                        </p:cTn>
                                        <p:tgtEl>
                                          <p:spTgt spid="145424"/>
                                        </p:tgtEl>
                                        <p:attrNameLst>
                                          <p:attrName>style.visibility</p:attrName>
                                        </p:attrNameLst>
                                      </p:cBhvr>
                                      <p:to>
                                        <p:strVal val="hidden"/>
                                      </p:to>
                                    </p:set>
                                  </p:childTnLst>
                                </p:cTn>
                              </p:par>
                              <p:par>
                                <p:cTn id="91" presetID="22" presetClass="exit" presetSubtype="4" fill="hold" grpId="1" nodeType="withEffect">
                                  <p:stCondLst>
                                    <p:cond delay="0"/>
                                  </p:stCondLst>
                                  <p:childTnLst>
                                    <p:animEffect transition="out" filter="wipe(down)">
                                      <p:cBhvr>
                                        <p:cTn id="92" dur="500"/>
                                        <p:tgtEl>
                                          <p:spTgt spid="145425"/>
                                        </p:tgtEl>
                                      </p:cBhvr>
                                    </p:animEffect>
                                    <p:set>
                                      <p:cBhvr>
                                        <p:cTn id="93" dur="1" fill="hold">
                                          <p:stCondLst>
                                            <p:cond delay="499"/>
                                          </p:stCondLst>
                                        </p:cTn>
                                        <p:tgtEl>
                                          <p:spTgt spid="145425"/>
                                        </p:tgtEl>
                                        <p:attrNameLst>
                                          <p:attrName>style.visibility</p:attrName>
                                        </p:attrNameLst>
                                      </p:cBhvr>
                                      <p:to>
                                        <p:strVal val="hidden"/>
                                      </p:to>
                                    </p:set>
                                  </p:childTnLst>
                                </p:cTn>
                              </p:par>
                            </p:childTnLst>
                          </p:cTn>
                        </p:par>
                        <p:par>
                          <p:cTn id="94" fill="hold" nodeType="afterGroup">
                            <p:stCondLst>
                              <p:cond delay="500"/>
                            </p:stCondLst>
                            <p:childTnLst>
                              <p:par>
                                <p:cTn id="95" presetID="22" presetClass="entr" presetSubtype="1" fill="hold" grpId="0" nodeType="afterEffect">
                                  <p:stCondLst>
                                    <p:cond delay="0"/>
                                  </p:stCondLst>
                                  <p:childTnLst>
                                    <p:set>
                                      <p:cBhvr>
                                        <p:cTn id="96" dur="1" fill="hold">
                                          <p:stCondLst>
                                            <p:cond delay="0"/>
                                          </p:stCondLst>
                                        </p:cTn>
                                        <p:tgtEl>
                                          <p:spTgt spid="145426"/>
                                        </p:tgtEl>
                                        <p:attrNameLst>
                                          <p:attrName>style.visibility</p:attrName>
                                        </p:attrNameLst>
                                      </p:cBhvr>
                                      <p:to>
                                        <p:strVal val="visible"/>
                                      </p:to>
                                    </p:set>
                                    <p:animEffect transition="in" filter="wipe(up)">
                                      <p:cBhvr>
                                        <p:cTn id="97" dur="500"/>
                                        <p:tgtEl>
                                          <p:spTgt spid="145426"/>
                                        </p:tgtEl>
                                      </p:cBhvr>
                                    </p:animEffect>
                                  </p:childTnLst>
                                </p:cTn>
                              </p:par>
                            </p:childTnLst>
                          </p:cTn>
                        </p:par>
                        <p:par>
                          <p:cTn id="98" fill="hold" nodeType="afterGroup">
                            <p:stCondLst>
                              <p:cond delay="1000"/>
                            </p:stCondLst>
                            <p:childTnLst>
                              <p:par>
                                <p:cTn id="99" presetID="22" presetClass="entr" presetSubtype="1" fill="hold" grpId="0" nodeType="afterEffect">
                                  <p:stCondLst>
                                    <p:cond delay="0"/>
                                  </p:stCondLst>
                                  <p:childTnLst>
                                    <p:set>
                                      <p:cBhvr>
                                        <p:cTn id="100" dur="1" fill="hold">
                                          <p:stCondLst>
                                            <p:cond delay="0"/>
                                          </p:stCondLst>
                                        </p:cTn>
                                        <p:tgtEl>
                                          <p:spTgt spid="145427"/>
                                        </p:tgtEl>
                                        <p:attrNameLst>
                                          <p:attrName>style.visibility</p:attrName>
                                        </p:attrNameLst>
                                      </p:cBhvr>
                                      <p:to>
                                        <p:strVal val="visible"/>
                                      </p:to>
                                    </p:set>
                                    <p:animEffect transition="in" filter="wipe(up)">
                                      <p:cBhvr>
                                        <p:cTn id="101" dur="500"/>
                                        <p:tgtEl>
                                          <p:spTgt spid="14542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45429"/>
                                        </p:tgtEl>
                                        <p:attrNameLst>
                                          <p:attrName>style.visibility</p:attrName>
                                        </p:attrNameLst>
                                      </p:cBhvr>
                                      <p:to>
                                        <p:strVal val="visible"/>
                                      </p:to>
                                    </p:set>
                                    <p:animEffect transition="in" filter="wipe(left)">
                                      <p:cBhvr>
                                        <p:cTn id="106" dur="500"/>
                                        <p:tgtEl>
                                          <p:spTgt spid="145429"/>
                                        </p:tgtEl>
                                      </p:cBhvr>
                                    </p:animEffect>
                                  </p:childTnLst>
                                </p:cTn>
                              </p:par>
                            </p:childTnLst>
                          </p:cTn>
                        </p:par>
                        <p:par>
                          <p:cTn id="107" fill="hold" nodeType="afterGroup">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145430"/>
                                        </p:tgtEl>
                                        <p:attrNameLst>
                                          <p:attrName>style.visibility</p:attrName>
                                        </p:attrNameLst>
                                      </p:cBhvr>
                                      <p:to>
                                        <p:strVal val="visible"/>
                                      </p:to>
                                    </p:set>
                                    <p:animEffect transition="in" filter="wipe(left)">
                                      <p:cBhvr>
                                        <p:cTn id="110" dur="500"/>
                                        <p:tgtEl>
                                          <p:spTgt spid="14543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xit" presetSubtype="4" fill="hold" grpId="1" nodeType="clickEffect">
                                  <p:stCondLst>
                                    <p:cond delay="0"/>
                                  </p:stCondLst>
                                  <p:childTnLst>
                                    <p:animEffect transition="out" filter="wipe(down)">
                                      <p:cBhvr>
                                        <p:cTn id="114" dur="500"/>
                                        <p:tgtEl>
                                          <p:spTgt spid="145426"/>
                                        </p:tgtEl>
                                      </p:cBhvr>
                                    </p:animEffect>
                                    <p:set>
                                      <p:cBhvr>
                                        <p:cTn id="115" dur="1" fill="hold">
                                          <p:stCondLst>
                                            <p:cond delay="499"/>
                                          </p:stCondLst>
                                        </p:cTn>
                                        <p:tgtEl>
                                          <p:spTgt spid="145426"/>
                                        </p:tgtEl>
                                        <p:attrNameLst>
                                          <p:attrName>style.visibility</p:attrName>
                                        </p:attrNameLst>
                                      </p:cBhvr>
                                      <p:to>
                                        <p:strVal val="hidden"/>
                                      </p:to>
                                    </p:set>
                                  </p:childTnLst>
                                </p:cTn>
                              </p:par>
                              <p:par>
                                <p:cTn id="116" presetID="22" presetClass="exit" presetSubtype="4" fill="hold" grpId="1" nodeType="withEffect">
                                  <p:stCondLst>
                                    <p:cond delay="0"/>
                                  </p:stCondLst>
                                  <p:childTnLst>
                                    <p:animEffect transition="out" filter="wipe(down)">
                                      <p:cBhvr>
                                        <p:cTn id="117" dur="500"/>
                                        <p:tgtEl>
                                          <p:spTgt spid="145427"/>
                                        </p:tgtEl>
                                      </p:cBhvr>
                                    </p:animEffect>
                                    <p:set>
                                      <p:cBhvr>
                                        <p:cTn id="118" dur="1" fill="hold">
                                          <p:stCondLst>
                                            <p:cond delay="499"/>
                                          </p:stCondLst>
                                        </p:cTn>
                                        <p:tgtEl>
                                          <p:spTgt spid="145427"/>
                                        </p:tgtEl>
                                        <p:attrNameLst>
                                          <p:attrName>style.visibility</p:attrName>
                                        </p:attrNameLst>
                                      </p:cBhvr>
                                      <p:to>
                                        <p:strVal val="hidden"/>
                                      </p:to>
                                    </p:set>
                                  </p:childTnLst>
                                </p:cTn>
                              </p:par>
                            </p:childTnLst>
                          </p:cTn>
                        </p:par>
                        <p:par>
                          <p:cTn id="119" fill="hold" nodeType="afterGroup">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145431"/>
                                        </p:tgtEl>
                                        <p:attrNameLst>
                                          <p:attrName>style.visibility</p:attrName>
                                        </p:attrNameLst>
                                      </p:cBhvr>
                                      <p:to>
                                        <p:strVal val="visible"/>
                                      </p:to>
                                    </p:set>
                                    <p:animEffect transition="in" filter="wipe(up)">
                                      <p:cBhvr>
                                        <p:cTn id="122" dur="500"/>
                                        <p:tgtEl>
                                          <p:spTgt spid="145431"/>
                                        </p:tgtEl>
                                      </p:cBhvr>
                                    </p:animEffect>
                                  </p:childTnLst>
                                </p:cTn>
                              </p:par>
                            </p:childTnLst>
                          </p:cTn>
                        </p:par>
                        <p:par>
                          <p:cTn id="123" fill="hold" nodeType="afterGroup">
                            <p:stCondLst>
                              <p:cond delay="1000"/>
                            </p:stCondLst>
                            <p:childTnLst>
                              <p:par>
                                <p:cTn id="124" presetID="22" presetClass="entr" presetSubtype="1" fill="hold" grpId="0" nodeType="afterEffect">
                                  <p:stCondLst>
                                    <p:cond delay="0"/>
                                  </p:stCondLst>
                                  <p:childTnLst>
                                    <p:set>
                                      <p:cBhvr>
                                        <p:cTn id="125" dur="1" fill="hold">
                                          <p:stCondLst>
                                            <p:cond delay="0"/>
                                          </p:stCondLst>
                                        </p:cTn>
                                        <p:tgtEl>
                                          <p:spTgt spid="145432"/>
                                        </p:tgtEl>
                                        <p:attrNameLst>
                                          <p:attrName>style.visibility</p:attrName>
                                        </p:attrNameLst>
                                      </p:cBhvr>
                                      <p:to>
                                        <p:strVal val="visible"/>
                                      </p:to>
                                    </p:set>
                                    <p:animEffect transition="in" filter="wipe(up)">
                                      <p:cBhvr>
                                        <p:cTn id="126" dur="500"/>
                                        <p:tgtEl>
                                          <p:spTgt spid="145432"/>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45434"/>
                                        </p:tgtEl>
                                        <p:attrNameLst>
                                          <p:attrName>style.visibility</p:attrName>
                                        </p:attrNameLst>
                                      </p:cBhvr>
                                      <p:to>
                                        <p:strVal val="visible"/>
                                      </p:to>
                                    </p:set>
                                    <p:animEffect transition="in" filter="wipe(left)">
                                      <p:cBhvr>
                                        <p:cTn id="131" dur="500"/>
                                        <p:tgtEl>
                                          <p:spTgt spid="145434"/>
                                        </p:tgtEl>
                                      </p:cBhvr>
                                    </p:animEffect>
                                  </p:childTnLst>
                                </p:cTn>
                              </p:par>
                            </p:childTnLst>
                          </p:cTn>
                        </p:par>
                        <p:par>
                          <p:cTn id="132" fill="hold" nodeType="afterGroup">
                            <p:stCondLst>
                              <p:cond delay="500"/>
                            </p:stCondLst>
                            <p:childTnLst>
                              <p:par>
                                <p:cTn id="133" presetID="22" presetClass="entr" presetSubtype="8" fill="hold" grpId="0" nodeType="afterEffect">
                                  <p:stCondLst>
                                    <p:cond delay="0"/>
                                  </p:stCondLst>
                                  <p:childTnLst>
                                    <p:set>
                                      <p:cBhvr>
                                        <p:cTn id="134" dur="1" fill="hold">
                                          <p:stCondLst>
                                            <p:cond delay="0"/>
                                          </p:stCondLst>
                                        </p:cTn>
                                        <p:tgtEl>
                                          <p:spTgt spid="145435"/>
                                        </p:tgtEl>
                                        <p:attrNameLst>
                                          <p:attrName>style.visibility</p:attrName>
                                        </p:attrNameLst>
                                      </p:cBhvr>
                                      <p:to>
                                        <p:strVal val="visible"/>
                                      </p:to>
                                    </p:set>
                                    <p:animEffect transition="in" filter="wipe(left)">
                                      <p:cBhvr>
                                        <p:cTn id="135" dur="500"/>
                                        <p:tgtEl>
                                          <p:spTgt spid="145435"/>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xit" presetSubtype="4" fill="hold" grpId="1" nodeType="clickEffect">
                                  <p:stCondLst>
                                    <p:cond delay="0"/>
                                  </p:stCondLst>
                                  <p:childTnLst>
                                    <p:animEffect transition="out" filter="wipe(down)">
                                      <p:cBhvr>
                                        <p:cTn id="139" dur="500"/>
                                        <p:tgtEl>
                                          <p:spTgt spid="145431"/>
                                        </p:tgtEl>
                                      </p:cBhvr>
                                    </p:animEffect>
                                    <p:set>
                                      <p:cBhvr>
                                        <p:cTn id="140" dur="1" fill="hold">
                                          <p:stCondLst>
                                            <p:cond delay="499"/>
                                          </p:stCondLst>
                                        </p:cTn>
                                        <p:tgtEl>
                                          <p:spTgt spid="145431"/>
                                        </p:tgtEl>
                                        <p:attrNameLst>
                                          <p:attrName>style.visibility</p:attrName>
                                        </p:attrNameLst>
                                      </p:cBhvr>
                                      <p:to>
                                        <p:strVal val="hidden"/>
                                      </p:to>
                                    </p:set>
                                  </p:childTnLst>
                                </p:cTn>
                              </p:par>
                              <p:par>
                                <p:cTn id="141" presetID="22" presetClass="exit" presetSubtype="4" fill="hold" grpId="1" nodeType="withEffect">
                                  <p:stCondLst>
                                    <p:cond delay="0"/>
                                  </p:stCondLst>
                                  <p:childTnLst>
                                    <p:animEffect transition="out" filter="wipe(down)">
                                      <p:cBhvr>
                                        <p:cTn id="142" dur="500"/>
                                        <p:tgtEl>
                                          <p:spTgt spid="145432"/>
                                        </p:tgtEl>
                                      </p:cBhvr>
                                    </p:animEffect>
                                    <p:set>
                                      <p:cBhvr>
                                        <p:cTn id="143" dur="1" fill="hold">
                                          <p:stCondLst>
                                            <p:cond delay="499"/>
                                          </p:stCondLst>
                                        </p:cTn>
                                        <p:tgtEl>
                                          <p:spTgt spid="145432"/>
                                        </p:tgtEl>
                                        <p:attrNameLst>
                                          <p:attrName>style.visibility</p:attrName>
                                        </p:attrNameLst>
                                      </p:cBhvr>
                                      <p:to>
                                        <p:strVal val="hidden"/>
                                      </p:to>
                                    </p:set>
                                  </p:childTnLst>
                                </p:cTn>
                              </p:par>
                            </p:childTnLst>
                          </p:cTn>
                        </p:par>
                        <p:par>
                          <p:cTn id="144" fill="hold" nodeType="afterGroup">
                            <p:stCondLst>
                              <p:cond delay="500"/>
                            </p:stCondLst>
                            <p:childTnLst>
                              <p:par>
                                <p:cTn id="145" presetID="22" presetClass="entr" presetSubtype="1" fill="hold" grpId="0" nodeType="afterEffect">
                                  <p:stCondLst>
                                    <p:cond delay="0"/>
                                  </p:stCondLst>
                                  <p:childTnLst>
                                    <p:set>
                                      <p:cBhvr>
                                        <p:cTn id="146" dur="1" fill="hold">
                                          <p:stCondLst>
                                            <p:cond delay="0"/>
                                          </p:stCondLst>
                                        </p:cTn>
                                        <p:tgtEl>
                                          <p:spTgt spid="145436"/>
                                        </p:tgtEl>
                                        <p:attrNameLst>
                                          <p:attrName>style.visibility</p:attrName>
                                        </p:attrNameLst>
                                      </p:cBhvr>
                                      <p:to>
                                        <p:strVal val="visible"/>
                                      </p:to>
                                    </p:set>
                                    <p:animEffect transition="in" filter="wipe(up)">
                                      <p:cBhvr>
                                        <p:cTn id="147" dur="500"/>
                                        <p:tgtEl>
                                          <p:spTgt spid="145436"/>
                                        </p:tgtEl>
                                      </p:cBhvr>
                                    </p:animEffect>
                                  </p:childTnLst>
                                </p:cTn>
                              </p:par>
                            </p:childTnLst>
                          </p:cTn>
                        </p:par>
                        <p:par>
                          <p:cTn id="148" fill="hold" nodeType="afterGroup">
                            <p:stCondLst>
                              <p:cond delay="1000"/>
                            </p:stCondLst>
                            <p:childTnLst>
                              <p:par>
                                <p:cTn id="149" presetID="22" presetClass="entr" presetSubtype="1" fill="hold" grpId="0" nodeType="afterEffect">
                                  <p:stCondLst>
                                    <p:cond delay="0"/>
                                  </p:stCondLst>
                                  <p:childTnLst>
                                    <p:set>
                                      <p:cBhvr>
                                        <p:cTn id="150" dur="1" fill="hold">
                                          <p:stCondLst>
                                            <p:cond delay="0"/>
                                          </p:stCondLst>
                                        </p:cTn>
                                        <p:tgtEl>
                                          <p:spTgt spid="145437"/>
                                        </p:tgtEl>
                                        <p:attrNameLst>
                                          <p:attrName>style.visibility</p:attrName>
                                        </p:attrNameLst>
                                      </p:cBhvr>
                                      <p:to>
                                        <p:strVal val="visible"/>
                                      </p:to>
                                    </p:set>
                                    <p:animEffect transition="in" filter="wipe(up)">
                                      <p:cBhvr>
                                        <p:cTn id="151" dur="500"/>
                                        <p:tgtEl>
                                          <p:spTgt spid="145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nimBg="1" autoUpdateAnimBg="0"/>
      <p:bldP spid="145411" grpId="0" autoUpdateAnimBg="0"/>
      <p:bldP spid="145412" grpId="0" autoUpdateAnimBg="0"/>
      <p:bldP spid="145414" grpId="0" animBg="1" autoUpdateAnimBg="0"/>
      <p:bldP spid="145415" grpId="0" animBg="1" autoUpdateAnimBg="0"/>
      <p:bldP spid="145416" grpId="0" animBg="1" autoUpdateAnimBg="0"/>
      <p:bldP spid="145417" grpId="0" animBg="1" autoUpdateAnimBg="0"/>
      <p:bldP spid="145418" grpId="0" animBg="1" autoUpdateAnimBg="0"/>
      <p:bldP spid="145419" grpId="0" animBg="1" autoUpdateAnimBg="0"/>
      <p:bldP spid="145420" grpId="0" animBg="1" autoUpdateAnimBg="0"/>
      <p:bldP spid="145421" grpId="0" animBg="1" autoUpdateAnimBg="0"/>
      <p:bldP spid="145422" grpId="0" animBg="1" autoUpdateAnimBg="0"/>
      <p:bldP spid="145423" grpId="0" animBg="1" autoUpdateAnimBg="0"/>
      <p:bldP spid="145424" grpId="0" animBg="1"/>
      <p:bldP spid="145424" grpId="1" animBg="1"/>
      <p:bldP spid="145425" grpId="0" autoUpdateAnimBg="0"/>
      <p:bldP spid="145425" grpId="1"/>
      <p:bldP spid="145426" grpId="0" animBg="1"/>
      <p:bldP spid="145426" grpId="1" animBg="1"/>
      <p:bldP spid="145427" grpId="0" autoUpdateAnimBg="0"/>
      <p:bldP spid="145427" grpId="1"/>
      <p:bldP spid="145428" grpId="0" animBg="1" autoUpdateAnimBg="0"/>
      <p:bldP spid="145429" grpId="0" animBg="1" autoUpdateAnimBg="0"/>
      <p:bldP spid="145430" grpId="0" animBg="1" autoUpdateAnimBg="0"/>
      <p:bldP spid="145431" grpId="0" animBg="1"/>
      <p:bldP spid="145431" grpId="1" animBg="1"/>
      <p:bldP spid="145432" grpId="0" autoUpdateAnimBg="0"/>
      <p:bldP spid="145432" grpId="1"/>
      <p:bldP spid="145433" grpId="0" autoUpdateAnimBg="0"/>
      <p:bldP spid="145434" grpId="0" animBg="1" autoUpdateAnimBg="0"/>
      <p:bldP spid="145435" grpId="0" animBg="1" autoUpdateAnimBg="0"/>
      <p:bldP spid="145436" grpId="0" animBg="1"/>
      <p:bldP spid="145437"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Text Box 2"/>
          <p:cNvSpPr txBox="1">
            <a:spLocks noChangeArrowheads="1"/>
          </p:cNvSpPr>
          <p:nvPr/>
        </p:nvSpPr>
        <p:spPr bwMode="auto">
          <a:xfrm>
            <a:off x="1988495" y="1619506"/>
            <a:ext cx="227857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ADT List {</a:t>
            </a:r>
          </a:p>
        </p:txBody>
      </p:sp>
      <p:sp>
        <p:nvSpPr>
          <p:cNvPr id="31" name="Rectangle 3"/>
          <p:cNvSpPr>
            <a:spLocks noGrp="1" noChangeArrowheads="1"/>
          </p:cNvSpPr>
          <p:nvPr>
            <p:ph type="title"/>
          </p:nvPr>
        </p:nvSpPr>
        <p:spPr>
          <a:xfrm>
            <a:off x="551384" y="873205"/>
            <a:ext cx="6913563" cy="595312"/>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zh-CN" altLang="en-US" sz="3200" b="0" dirty="0">
                <a:solidFill>
                  <a:srgbClr val="0070C0"/>
                </a:solidFill>
                <a:effectLst/>
                <a:latin typeface="微软雅黑" panose="020B0503020204020204" pitchFamily="34" charset="-122"/>
                <a:ea typeface="微软雅黑" panose="020B0503020204020204" pitchFamily="34" charset="-122"/>
              </a:rPr>
              <a:t>线性表的抽象数据类型定义</a:t>
            </a:r>
          </a:p>
        </p:txBody>
      </p:sp>
      <p:grpSp>
        <p:nvGrpSpPr>
          <p:cNvPr id="32" name="Group 4"/>
          <p:cNvGrpSpPr>
            <a:grpSpLocks/>
          </p:cNvGrpSpPr>
          <p:nvPr/>
        </p:nvGrpSpPr>
        <p:grpSpPr bwMode="auto">
          <a:xfrm>
            <a:off x="1918520" y="2132907"/>
            <a:ext cx="7955927" cy="750719"/>
            <a:chOff x="1152" y="1104"/>
            <a:chExt cx="3408" cy="585"/>
          </a:xfrm>
        </p:grpSpPr>
        <p:grpSp>
          <p:nvGrpSpPr>
            <p:cNvPr id="33" name="Group 5"/>
            <p:cNvGrpSpPr>
              <a:grpSpLocks/>
            </p:cNvGrpSpPr>
            <p:nvPr/>
          </p:nvGrpSpPr>
          <p:grpSpPr bwMode="auto">
            <a:xfrm>
              <a:off x="1152" y="1104"/>
              <a:ext cx="480" cy="419"/>
              <a:chOff x="1110" y="2656"/>
              <a:chExt cx="1549" cy="1351"/>
            </a:xfrm>
          </p:grpSpPr>
          <p:sp>
            <p:nvSpPr>
              <p:cNvPr id="37" name="AutoShape 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38" name="AutoShape 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39" name="AutoShape 8"/>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34" name="Line 9"/>
            <p:cNvSpPr>
              <a:spLocks noChangeShapeType="1"/>
            </p:cNvSpPr>
            <p:nvPr/>
          </p:nvSpPr>
          <p:spPr bwMode="auto">
            <a:xfrm>
              <a:off x="1536" y="1488"/>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35" name="Text Box 10"/>
            <p:cNvSpPr txBox="1">
              <a:spLocks noChangeArrowheads="1"/>
            </p:cNvSpPr>
            <p:nvPr/>
          </p:nvSpPr>
          <p:spPr bwMode="auto">
            <a:xfrm>
              <a:off x="1670" y="1166"/>
              <a:ext cx="244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数据对象：</a:t>
              </a: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D</a:t>
              </a: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1"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1"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ElemSet</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=1,2,...,n,  n≥0 }</a:t>
              </a:r>
            </a:p>
          </p:txBody>
        </p:sp>
        <p:sp>
          <p:nvSpPr>
            <p:cNvPr id="36" name="Text Box 11"/>
            <p:cNvSpPr txBox="1">
              <a:spLocks noChangeArrowheads="1"/>
            </p:cNvSpPr>
            <p:nvPr/>
          </p:nvSpPr>
          <p:spPr bwMode="gray">
            <a:xfrm>
              <a:off x="1316" y="1166"/>
              <a:ext cx="1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rPr>
                <a:t>1</a:t>
              </a:r>
            </a:p>
          </p:txBody>
        </p:sp>
      </p:grpSp>
      <p:sp>
        <p:nvSpPr>
          <p:cNvPr id="40" name="Text Box 12"/>
          <p:cNvSpPr txBox="1">
            <a:spLocks noChangeArrowheads="1"/>
          </p:cNvSpPr>
          <p:nvPr/>
        </p:nvSpPr>
        <p:spPr bwMode="auto">
          <a:xfrm>
            <a:off x="1872364" y="6130950"/>
            <a:ext cx="20169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ADT List</a:t>
            </a:r>
          </a:p>
        </p:txBody>
      </p:sp>
      <p:grpSp>
        <p:nvGrpSpPr>
          <p:cNvPr id="41" name="Group 13"/>
          <p:cNvGrpSpPr>
            <a:grpSpLocks/>
          </p:cNvGrpSpPr>
          <p:nvPr/>
        </p:nvGrpSpPr>
        <p:grpSpPr bwMode="auto">
          <a:xfrm>
            <a:off x="1991544" y="3140968"/>
            <a:ext cx="7892280" cy="746868"/>
            <a:chOff x="1152" y="1680"/>
            <a:chExt cx="3408" cy="582"/>
          </a:xfrm>
        </p:grpSpPr>
        <p:grpSp>
          <p:nvGrpSpPr>
            <p:cNvPr id="42" name="Group 14"/>
            <p:cNvGrpSpPr>
              <a:grpSpLocks/>
            </p:cNvGrpSpPr>
            <p:nvPr/>
          </p:nvGrpSpPr>
          <p:grpSpPr bwMode="auto">
            <a:xfrm>
              <a:off x="1152" y="1680"/>
              <a:ext cx="480" cy="419"/>
              <a:chOff x="3174" y="2656"/>
              <a:chExt cx="1549" cy="1351"/>
            </a:xfrm>
          </p:grpSpPr>
          <p:sp>
            <p:nvSpPr>
              <p:cNvPr id="46" name="AutoShape 15"/>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47" name="AutoShape 16"/>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48" name="AutoShape 17"/>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43" name="Line 18"/>
            <p:cNvSpPr>
              <a:spLocks noChangeShapeType="1"/>
            </p:cNvSpPr>
            <p:nvPr/>
          </p:nvSpPr>
          <p:spPr bwMode="auto">
            <a:xfrm>
              <a:off x="1536" y="2064"/>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44" name="Text Box 19"/>
            <p:cNvSpPr txBox="1">
              <a:spLocks noChangeArrowheads="1"/>
            </p:cNvSpPr>
            <p:nvPr/>
          </p:nvSpPr>
          <p:spPr bwMode="auto">
            <a:xfrm>
              <a:off x="1679" y="1739"/>
              <a:ext cx="244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数据关系：</a:t>
              </a: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R1</a:t>
              </a: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&lt;a</a:t>
              </a:r>
              <a:r>
                <a:rPr kumimoji="1"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1"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&gt;|a</a:t>
              </a:r>
              <a:r>
                <a:rPr kumimoji="1" lang="en-US" altLang="zh-CN" sz="2400" b="0" i="0" u="none" strike="noStrike" kern="1200" cap="none" spc="0" normalizeH="0" baseline="-2500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i-1</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1" lang="en-US" altLang="zh-CN" sz="2400" b="0" i="0" u="none" strike="noStrike" kern="1200" cap="none" spc="0" normalizeH="0" baseline="-2500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∈D</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=2,...,n }</a:t>
              </a:r>
            </a:p>
          </p:txBody>
        </p:sp>
        <p:sp>
          <p:nvSpPr>
            <p:cNvPr id="45" name="Text Box 20"/>
            <p:cNvSpPr txBox="1">
              <a:spLocks noChangeArrowheads="1"/>
            </p:cNvSpPr>
            <p:nvPr/>
          </p:nvSpPr>
          <p:spPr bwMode="gray">
            <a:xfrm>
              <a:off x="1316" y="1742"/>
              <a:ext cx="1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cs typeface="+mn-cs"/>
                </a:rPr>
                <a:t>2</a:t>
              </a:r>
            </a:p>
          </p:txBody>
        </p:sp>
      </p:grpSp>
      <p:grpSp>
        <p:nvGrpSpPr>
          <p:cNvPr id="49" name="Group 21"/>
          <p:cNvGrpSpPr>
            <a:grpSpLocks/>
          </p:cNvGrpSpPr>
          <p:nvPr/>
        </p:nvGrpSpPr>
        <p:grpSpPr bwMode="auto">
          <a:xfrm>
            <a:off x="2012183" y="4149031"/>
            <a:ext cx="7827218" cy="1643771"/>
            <a:chOff x="1152" y="2242"/>
            <a:chExt cx="3408" cy="1303"/>
          </a:xfrm>
        </p:grpSpPr>
        <p:grpSp>
          <p:nvGrpSpPr>
            <p:cNvPr id="50" name="Group 22"/>
            <p:cNvGrpSpPr>
              <a:grpSpLocks/>
            </p:cNvGrpSpPr>
            <p:nvPr/>
          </p:nvGrpSpPr>
          <p:grpSpPr bwMode="auto">
            <a:xfrm>
              <a:off x="1152" y="2242"/>
              <a:ext cx="480" cy="419"/>
              <a:chOff x="1110" y="2656"/>
              <a:chExt cx="1549" cy="1351"/>
            </a:xfrm>
          </p:grpSpPr>
          <p:sp>
            <p:nvSpPr>
              <p:cNvPr id="54" name="AutoShape 2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55" name="AutoShape 2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56" name="AutoShape 2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51" name="Line 26"/>
            <p:cNvSpPr>
              <a:spLocks noChangeShapeType="1"/>
            </p:cNvSpPr>
            <p:nvPr/>
          </p:nvSpPr>
          <p:spPr bwMode="auto">
            <a:xfrm>
              <a:off x="1536" y="2626"/>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52" name="Text Box 27"/>
            <p:cNvSpPr txBox="1">
              <a:spLocks noChangeArrowheads="1"/>
            </p:cNvSpPr>
            <p:nvPr/>
          </p:nvSpPr>
          <p:spPr bwMode="auto">
            <a:xfrm>
              <a:off x="1671" y="2303"/>
              <a:ext cx="2448" cy="1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914400" indent="-457200" eaLnBrk="0" hangingPunct="0">
                <a:defRPr>
                  <a:solidFill>
                    <a:schemeClr val="tx1"/>
                  </a:solidFill>
                  <a:latin typeface="Arial" panose="020B0604020202020204" pitchFamily="34" charset="0"/>
                  <a:ea typeface="宋体" panose="02010600030101010101" pitchFamily="2" charset="-122"/>
                </a:defRPr>
              </a:lvl2pPr>
              <a:lvl3pPr marL="1371600" indent="-457200" eaLnBrk="0" hangingPunct="0">
                <a:defRPr>
                  <a:solidFill>
                    <a:schemeClr val="tx1"/>
                  </a:solidFill>
                  <a:latin typeface="Arial" panose="020B0604020202020204" pitchFamily="34" charset="0"/>
                  <a:ea typeface="宋体" panose="02010600030101010101" pitchFamily="2" charset="-122"/>
                </a:defRPr>
              </a:lvl3pPr>
              <a:lvl4pPr marL="1828800" indent="-457200" eaLnBrk="0" hangingPunct="0">
                <a:defRPr>
                  <a:solidFill>
                    <a:schemeClr val="tx1"/>
                  </a:solidFill>
                  <a:latin typeface="Arial" panose="020B0604020202020204" pitchFamily="34" charset="0"/>
                  <a:ea typeface="宋体" panose="02010600030101010101" pitchFamily="2" charset="-122"/>
                </a:defRPr>
              </a:lvl4pPr>
              <a:lvl5pPr marL="2286000" indent="-457200" eaLnBrk="0" hangingPunct="0">
                <a:defRPr>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基本操作：</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结构初始化操作</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结构销毁操作</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引用型操作</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加工型操作</a:t>
              </a:r>
            </a:p>
          </p:txBody>
        </p:sp>
        <p:sp>
          <p:nvSpPr>
            <p:cNvPr id="53" name="Text Box 28"/>
            <p:cNvSpPr txBox="1">
              <a:spLocks noChangeArrowheads="1"/>
            </p:cNvSpPr>
            <p:nvPr/>
          </p:nvSpPr>
          <p:spPr bwMode="gray">
            <a:xfrm>
              <a:off x="1314" y="2304"/>
              <a:ext cx="145"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rPr>
                <a:t>3</a:t>
              </a:r>
            </a:p>
          </p:txBody>
        </p:sp>
      </p:grpSp>
    </p:spTree>
    <p:extLst>
      <p:ext uri="{BB962C8B-B14F-4D97-AF65-F5344CB8AC3E}">
        <p14:creationId xmlns:p14="http://schemas.microsoft.com/office/powerpoint/2010/main" val="42836486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17" presetClass="entr" presetSubtype="2"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ppt_x</p:attrName>
                                        </p:attrNameLst>
                                      </p:cBhvr>
                                      <p:tavLst>
                                        <p:tav tm="0">
                                          <p:val>
                                            <p:strVal val="#ppt_x+#ppt_w/2"/>
                                          </p:val>
                                        </p:tav>
                                        <p:tav tm="100000">
                                          <p:val>
                                            <p:strVal val="#ppt_x"/>
                                          </p:val>
                                        </p:tav>
                                      </p:tavLst>
                                    </p:anim>
                                    <p:anim calcmode="lin" valueType="num">
                                      <p:cBhvr>
                                        <p:cTn id="14" dur="500" fill="hold"/>
                                        <p:tgtEl>
                                          <p:spTgt spid="30"/>
                                        </p:tgtEl>
                                        <p:attrNameLst>
                                          <p:attrName>ppt_y</p:attrName>
                                        </p:attrNameLst>
                                      </p:cBhvr>
                                      <p:tavLst>
                                        <p:tav tm="0">
                                          <p:val>
                                            <p:strVal val="#ppt_y"/>
                                          </p:val>
                                        </p:tav>
                                        <p:tav tm="100000">
                                          <p:val>
                                            <p:strVal val="#ppt_y"/>
                                          </p:val>
                                        </p:tav>
                                      </p:tavLst>
                                    </p:anim>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0-#ppt_w/2"/>
                                          </p:val>
                                        </p:tav>
                                        <p:tav tm="100000">
                                          <p:val>
                                            <p:strVal val="#ppt_x"/>
                                          </p:val>
                                        </p:tav>
                                      </p:tavLst>
                                    </p:anim>
                                    <p:anim calcmode="lin" valueType="num">
                                      <p:cBhvr additive="base">
                                        <p:cTn id="22"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0-#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0-#ppt_w/2"/>
                                          </p:val>
                                        </p:tav>
                                        <p:tav tm="100000">
                                          <p:val>
                                            <p:strVal val="#ppt_x"/>
                                          </p:val>
                                        </p:tav>
                                      </p:tavLst>
                                    </p:anim>
                                    <p:anim calcmode="lin" valueType="num">
                                      <p:cBhvr additive="base">
                                        <p:cTn id="34"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0-#ppt_w/2"/>
                                          </p:val>
                                        </p:tav>
                                        <p:tav tm="100000">
                                          <p:val>
                                            <p:strVal val="#ppt_x"/>
                                          </p:val>
                                        </p:tav>
                                      </p:tavLst>
                                    </p:anim>
                                    <p:anim calcmode="lin" valueType="num">
                                      <p:cBhvr additive="base">
                                        <p:cTn id="40"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2000" fill="hold"/>
                                        <p:tgtEl>
                                          <p:spTgt spid="4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31" grpId="0"/>
      <p:bldP spid="40" grpId="0" autoUpdateAnimBg="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2" name="灯片编号占位符 3"/>
          <p:cNvSpPr>
            <a:spLocks noGrp="1"/>
          </p:cNvSpPr>
          <p:nvPr>
            <p:ph type="sldNum" sz="quarter" idx="12"/>
          </p:nvPr>
        </p:nvSpPr>
        <p:spPr>
          <a:noFill/>
        </p:spPr>
        <p:txBody>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defRPr/>
            </a:pPr>
            <a:fld id="{80F2B5FE-621F-4A24-8298-9AC8D0752E59}" type="slidenum">
              <a:rPr lang="en-US" altLang="zh-CN" smtClean="0">
                <a:solidFill>
                  <a:prstClr val="white"/>
                </a:solidFill>
              </a:rPr>
              <a:pPr defTabSz="914400" eaLnBrk="1" hangingPunct="1">
                <a:defRPr/>
              </a:pPr>
              <a:t>260</a:t>
            </a:fld>
            <a:endParaRPr lang="en-US" altLang="zh-CN">
              <a:solidFill>
                <a:prstClr val="white"/>
              </a:solidFill>
            </a:endParaRPr>
          </a:p>
        </p:txBody>
      </p:sp>
      <p:sp>
        <p:nvSpPr>
          <p:cNvPr id="146434" name="Text Box 2"/>
          <p:cNvSpPr txBox="1">
            <a:spLocks noChangeArrowheads="1"/>
          </p:cNvSpPr>
          <p:nvPr/>
        </p:nvSpPr>
        <p:spPr bwMode="auto">
          <a:xfrm>
            <a:off x="2026146" y="1052464"/>
            <a:ext cx="4576762" cy="514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幼圆" pitchFamily="49" charset="-122"/>
              </a:defRPr>
            </a:lvl1pPr>
            <a:lvl2pPr marL="742950" indent="-285750" eaLnBrk="0" hangingPunct="0">
              <a:defRPr>
                <a:solidFill>
                  <a:schemeClr val="tx1"/>
                </a:solidFill>
                <a:latin typeface="Arial" charset="0"/>
                <a:ea typeface="幼圆" pitchFamily="49" charset="-122"/>
              </a:defRPr>
            </a:lvl2pPr>
            <a:lvl3pPr marL="1143000" indent="-228600" eaLnBrk="0" hangingPunct="0">
              <a:defRPr>
                <a:solidFill>
                  <a:schemeClr val="tx1"/>
                </a:solidFill>
                <a:latin typeface="Arial" charset="0"/>
                <a:ea typeface="幼圆" pitchFamily="49" charset="-122"/>
              </a:defRPr>
            </a:lvl3pPr>
            <a:lvl4pPr marL="1600200" indent="-228600" eaLnBrk="0" hangingPunct="0">
              <a:defRPr>
                <a:solidFill>
                  <a:schemeClr val="tx1"/>
                </a:solidFill>
                <a:latin typeface="Arial" charset="0"/>
                <a:ea typeface="幼圆" pitchFamily="49" charset="-122"/>
              </a:defRPr>
            </a:lvl4pPr>
            <a:lvl5pPr marL="2057400" indent="-228600" eaLnBrk="0" hangingPunct="0">
              <a:defRPr>
                <a:solidFill>
                  <a:schemeClr val="tx1"/>
                </a:solidFill>
                <a:latin typeface="Arial" charset="0"/>
                <a:ea typeface="幼圆" pitchFamily="49" charset="-122"/>
              </a:defRPr>
            </a:lvl5pPr>
            <a:lvl6pPr marL="2514600" indent="-228600" eaLnBrk="0" fontAlgn="base" hangingPunct="0">
              <a:spcBef>
                <a:spcPct val="0"/>
              </a:spcBef>
              <a:spcAft>
                <a:spcPct val="0"/>
              </a:spcAft>
              <a:defRPr>
                <a:solidFill>
                  <a:schemeClr val="tx1"/>
                </a:solidFill>
                <a:latin typeface="Arial" charset="0"/>
                <a:ea typeface="幼圆" pitchFamily="49" charset="-122"/>
              </a:defRPr>
            </a:lvl6pPr>
            <a:lvl7pPr marL="2971800" indent="-228600" eaLnBrk="0" fontAlgn="base" hangingPunct="0">
              <a:spcBef>
                <a:spcPct val="0"/>
              </a:spcBef>
              <a:spcAft>
                <a:spcPct val="0"/>
              </a:spcAft>
              <a:defRPr>
                <a:solidFill>
                  <a:schemeClr val="tx1"/>
                </a:solidFill>
                <a:latin typeface="Arial" charset="0"/>
                <a:ea typeface="幼圆" pitchFamily="49" charset="-122"/>
              </a:defRPr>
            </a:lvl7pPr>
            <a:lvl8pPr marL="3429000" indent="-228600" eaLnBrk="0" fontAlgn="base" hangingPunct="0">
              <a:spcBef>
                <a:spcPct val="0"/>
              </a:spcBef>
              <a:spcAft>
                <a:spcPct val="0"/>
              </a:spcAft>
              <a:defRPr>
                <a:solidFill>
                  <a:schemeClr val="tx1"/>
                </a:solidFill>
                <a:latin typeface="Arial" charset="0"/>
                <a:ea typeface="幼圆" pitchFamily="49" charset="-122"/>
              </a:defRPr>
            </a:lvl8pPr>
            <a:lvl9pPr marL="3886200" indent="-228600" eaLnBrk="0" fontAlgn="base" hangingPunct="0">
              <a:spcBef>
                <a:spcPct val="0"/>
              </a:spcBef>
              <a:spcAft>
                <a:spcPct val="0"/>
              </a:spcAft>
              <a:defRPr>
                <a:solidFill>
                  <a:schemeClr val="tx1"/>
                </a:solidFill>
                <a:latin typeface="Arial" charset="0"/>
                <a:ea typeface="幼圆" pitchFamily="49" charset="-122"/>
              </a:defRPr>
            </a:lvl9pPr>
          </a:lstStyle>
          <a:p>
            <a:pPr defTabSz="914400" eaLnBrk="1" hangingPunct="1">
              <a:lnSpc>
                <a:spcPct val="115000"/>
              </a:lnSpc>
              <a:defRPr/>
            </a:pPr>
            <a:r>
              <a:rPr kumimoji="1" lang="en-US" altLang="zh-CN" b="1" dirty="0">
                <a:solidFill>
                  <a:prstClr val="black"/>
                </a:solidFill>
                <a:latin typeface="Times New Roman" pitchFamily="18" charset="0"/>
              </a:rPr>
              <a:t>void</a:t>
            </a:r>
            <a:r>
              <a:rPr kumimoji="1" lang="en-US" altLang="zh-CN" dirty="0">
                <a:solidFill>
                  <a:prstClr val="black"/>
                </a:solidFill>
                <a:latin typeface="Times New Roman" pitchFamily="18" charset="0"/>
              </a:rPr>
              <a:t> </a:t>
            </a:r>
            <a:r>
              <a:rPr kumimoji="1" lang="en-US" altLang="zh-CN" dirty="0" err="1">
                <a:solidFill>
                  <a:prstClr val="black"/>
                </a:solidFill>
                <a:latin typeface="Times New Roman" pitchFamily="18" charset="0"/>
              </a:rPr>
              <a:t>BubbleSort</a:t>
            </a:r>
            <a:r>
              <a:rPr kumimoji="1" lang="en-US" altLang="zh-CN" dirty="0">
                <a:solidFill>
                  <a:prstClr val="black"/>
                </a:solidFill>
                <a:latin typeface="Times New Roman" pitchFamily="18" charset="0"/>
              </a:rPr>
              <a:t>(Elem R[ ], </a:t>
            </a:r>
            <a:r>
              <a:rPr kumimoji="1" lang="en-US" altLang="zh-CN" b="1" dirty="0" err="1">
                <a:solidFill>
                  <a:prstClr val="black"/>
                </a:solidFill>
                <a:latin typeface="Times New Roman" pitchFamily="18" charset="0"/>
              </a:rPr>
              <a:t>int</a:t>
            </a:r>
            <a:r>
              <a:rPr kumimoji="1" lang="en-US" altLang="zh-CN" dirty="0">
                <a:solidFill>
                  <a:prstClr val="black"/>
                </a:solidFill>
                <a:latin typeface="Times New Roman" pitchFamily="18" charset="0"/>
              </a:rPr>
              <a:t> n) </a:t>
            </a:r>
            <a:r>
              <a:rPr kumimoji="1" lang="en-US" altLang="zh-CN" b="1" dirty="0">
                <a:solidFill>
                  <a:prstClr val="black"/>
                </a:solidFill>
                <a:latin typeface="幼圆" pitchFamily="49" charset="-122"/>
              </a:rPr>
              <a:t>{</a:t>
            </a:r>
          </a:p>
          <a:p>
            <a:pPr defTabSz="914400" eaLnBrk="1" hangingPunct="1">
              <a:lnSpc>
                <a:spcPct val="115000"/>
              </a:lnSpc>
              <a:defRPr/>
            </a:pPr>
            <a:r>
              <a:rPr kumimoji="1" lang="en-US" altLang="zh-CN" dirty="0">
                <a:solidFill>
                  <a:prstClr val="white"/>
                </a:solidFill>
                <a:latin typeface="Times New Roman" pitchFamily="18" charset="0"/>
              </a:rPr>
              <a:t>   </a:t>
            </a:r>
          </a:p>
          <a:p>
            <a:pPr defTabSz="914400" eaLnBrk="1" hangingPunct="1">
              <a:lnSpc>
                <a:spcPct val="115000"/>
              </a:lnSpc>
              <a:defRPr/>
            </a:pPr>
            <a:r>
              <a:rPr kumimoji="1" lang="en-US" altLang="zh-CN" dirty="0">
                <a:solidFill>
                  <a:prstClr val="white"/>
                </a:solidFill>
                <a:latin typeface="Times New Roman" pitchFamily="18" charset="0"/>
              </a:rPr>
              <a:t>   </a:t>
            </a:r>
            <a:r>
              <a:rPr kumimoji="1" lang="en-US" altLang="zh-CN" b="1" dirty="0">
                <a:solidFill>
                  <a:srgbClr val="FF0000"/>
                </a:solidFill>
                <a:latin typeface="Times New Roman" pitchFamily="18" charset="0"/>
              </a:rPr>
              <a:t>while</a:t>
            </a:r>
            <a:r>
              <a:rPr kumimoji="1" lang="en-US" altLang="zh-CN" dirty="0">
                <a:solidFill>
                  <a:srgbClr val="FF0000"/>
                </a:solidFill>
                <a:latin typeface="Times New Roman" pitchFamily="18" charset="0"/>
              </a:rPr>
              <a:t> (m &gt;1) </a:t>
            </a:r>
            <a:r>
              <a:rPr kumimoji="1" lang="en-US" altLang="zh-CN" b="1" dirty="0">
                <a:solidFill>
                  <a:srgbClr val="FF0000"/>
                </a:solidFill>
                <a:latin typeface="幼圆" pitchFamily="49" charset="-122"/>
              </a:rPr>
              <a:t>{ </a:t>
            </a:r>
          </a:p>
          <a:p>
            <a:pPr defTabSz="914400" eaLnBrk="1" hangingPunct="1">
              <a:lnSpc>
                <a:spcPct val="115000"/>
              </a:lnSpc>
              <a:defRPr/>
            </a:pPr>
            <a:r>
              <a:rPr kumimoji="1" lang="en-US" altLang="zh-CN" dirty="0">
                <a:solidFill>
                  <a:prstClr val="white"/>
                </a:solidFill>
                <a:latin typeface="Times New Roman" pitchFamily="18" charset="0"/>
              </a:rPr>
              <a:t>       </a:t>
            </a:r>
          </a:p>
          <a:p>
            <a:pPr defTabSz="914400" eaLnBrk="1" hangingPunct="1">
              <a:lnSpc>
                <a:spcPct val="115000"/>
              </a:lnSpc>
              <a:defRPr/>
            </a:pPr>
            <a:endParaRPr kumimoji="1" lang="en-US" altLang="zh-CN" dirty="0">
              <a:solidFill>
                <a:prstClr val="white"/>
              </a:solidFill>
              <a:latin typeface="Times New Roman" pitchFamily="18" charset="0"/>
            </a:endParaRPr>
          </a:p>
          <a:p>
            <a:pPr defTabSz="914400" eaLnBrk="1" hangingPunct="1">
              <a:lnSpc>
                <a:spcPct val="115000"/>
              </a:lnSpc>
              <a:defRPr/>
            </a:pPr>
            <a:endParaRPr kumimoji="1" lang="en-US" altLang="zh-CN" dirty="0">
              <a:solidFill>
                <a:prstClr val="white"/>
              </a:solidFill>
              <a:latin typeface="Times New Roman" pitchFamily="18" charset="0"/>
            </a:endParaRPr>
          </a:p>
          <a:p>
            <a:pPr defTabSz="914400" eaLnBrk="1" hangingPunct="1">
              <a:lnSpc>
                <a:spcPct val="115000"/>
              </a:lnSpc>
              <a:defRPr/>
            </a:pPr>
            <a:endParaRPr kumimoji="1" lang="en-US" altLang="zh-CN" dirty="0">
              <a:solidFill>
                <a:prstClr val="white"/>
              </a:solidFill>
              <a:latin typeface="Times New Roman" pitchFamily="18" charset="0"/>
            </a:endParaRPr>
          </a:p>
          <a:p>
            <a:pPr defTabSz="914400" eaLnBrk="1" hangingPunct="1">
              <a:lnSpc>
                <a:spcPct val="115000"/>
              </a:lnSpc>
              <a:defRPr/>
            </a:pPr>
            <a:endParaRPr kumimoji="1" lang="en-US" altLang="zh-CN" dirty="0">
              <a:solidFill>
                <a:prstClr val="white"/>
              </a:solidFill>
              <a:latin typeface="Times New Roman" pitchFamily="18" charset="0"/>
            </a:endParaRPr>
          </a:p>
          <a:p>
            <a:pPr defTabSz="914400" eaLnBrk="1" hangingPunct="1">
              <a:lnSpc>
                <a:spcPct val="115000"/>
              </a:lnSpc>
              <a:defRPr/>
            </a:pPr>
            <a:endParaRPr kumimoji="1" lang="en-US" altLang="zh-CN" dirty="0">
              <a:solidFill>
                <a:prstClr val="white"/>
              </a:solidFill>
              <a:latin typeface="Times New Roman" pitchFamily="18" charset="0"/>
            </a:endParaRPr>
          </a:p>
          <a:p>
            <a:pPr defTabSz="914400" eaLnBrk="1" hangingPunct="1">
              <a:lnSpc>
                <a:spcPct val="115000"/>
              </a:lnSpc>
              <a:defRPr/>
            </a:pPr>
            <a:r>
              <a:rPr kumimoji="1" lang="en-US" altLang="zh-CN" dirty="0">
                <a:solidFill>
                  <a:prstClr val="white"/>
                </a:solidFill>
                <a:latin typeface="Times New Roman" pitchFamily="18" charset="0"/>
              </a:rPr>
              <a:t>          </a:t>
            </a:r>
            <a:endParaRPr kumimoji="1" lang="en-US" altLang="zh-CN" b="1" dirty="0">
              <a:solidFill>
                <a:prstClr val="white"/>
              </a:solidFill>
              <a:latin typeface="Times New Roman" pitchFamily="18" charset="0"/>
            </a:endParaRPr>
          </a:p>
          <a:p>
            <a:pPr defTabSz="914400" eaLnBrk="1" hangingPunct="1">
              <a:lnSpc>
                <a:spcPct val="115000"/>
              </a:lnSpc>
              <a:defRPr/>
            </a:pPr>
            <a:r>
              <a:rPr kumimoji="1" lang="en-US" altLang="zh-CN" b="1" dirty="0">
                <a:solidFill>
                  <a:prstClr val="white"/>
                </a:solidFill>
                <a:latin typeface="Times New Roman" pitchFamily="18" charset="0"/>
              </a:rPr>
              <a:t>   </a:t>
            </a:r>
            <a:r>
              <a:rPr kumimoji="1" lang="en-US" altLang="zh-CN" b="1" dirty="0">
                <a:solidFill>
                  <a:srgbClr val="FF0000"/>
                </a:solidFill>
                <a:latin typeface="Times New Roman" pitchFamily="18" charset="0"/>
              </a:rPr>
              <a:t>}</a:t>
            </a:r>
            <a:r>
              <a:rPr kumimoji="1" lang="en-US" altLang="zh-CN" dirty="0">
                <a:solidFill>
                  <a:srgbClr val="FF0000"/>
                </a:solidFill>
                <a:latin typeface="Times New Roman" pitchFamily="18" charset="0"/>
              </a:rPr>
              <a:t> </a:t>
            </a:r>
            <a:endParaRPr kumimoji="1" lang="en-US" altLang="zh-CN" dirty="0">
              <a:solidFill>
                <a:prstClr val="white"/>
              </a:solidFill>
              <a:latin typeface="Times New Roman" pitchFamily="18" charset="0"/>
            </a:endParaRPr>
          </a:p>
          <a:p>
            <a:pPr defTabSz="914400" eaLnBrk="1" hangingPunct="1">
              <a:lnSpc>
                <a:spcPct val="115000"/>
              </a:lnSpc>
              <a:defRPr/>
            </a:pPr>
            <a:r>
              <a:rPr kumimoji="1" lang="en-US" altLang="zh-CN" b="1" dirty="0">
                <a:solidFill>
                  <a:prstClr val="black"/>
                </a:solidFill>
                <a:latin typeface="Times New Roman" pitchFamily="18" charset="0"/>
              </a:rPr>
              <a:t>} </a:t>
            </a:r>
            <a:endParaRPr kumimoji="1" lang="en-US" altLang="zh-CN" dirty="0">
              <a:solidFill>
                <a:prstClr val="black"/>
              </a:solidFill>
              <a:latin typeface="Times New Roman" pitchFamily="18" charset="0"/>
            </a:endParaRPr>
          </a:p>
        </p:txBody>
      </p:sp>
      <p:sp>
        <p:nvSpPr>
          <p:cNvPr id="146435" name="Rectangle 3"/>
          <p:cNvSpPr>
            <a:spLocks noChangeArrowheads="1"/>
          </p:cNvSpPr>
          <p:nvPr/>
        </p:nvSpPr>
        <p:spPr bwMode="auto">
          <a:xfrm>
            <a:off x="2316659" y="1484263"/>
            <a:ext cx="9893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dirty="0">
                <a:solidFill>
                  <a:srgbClr val="FF0000"/>
                </a:solidFill>
                <a:latin typeface="Times New Roman" pitchFamily="18" charset="0"/>
              </a:rPr>
              <a:t>m = n;</a:t>
            </a:r>
            <a:endParaRPr kumimoji="1" lang="en-US" altLang="zh-CN" dirty="0">
              <a:solidFill>
                <a:prstClr val="white"/>
              </a:solidFill>
              <a:latin typeface="Times New Roman" pitchFamily="18" charset="0"/>
            </a:endParaRPr>
          </a:p>
        </p:txBody>
      </p:sp>
      <p:sp>
        <p:nvSpPr>
          <p:cNvPr id="146436" name="Rectangle 4"/>
          <p:cNvSpPr>
            <a:spLocks noChangeArrowheads="1"/>
          </p:cNvSpPr>
          <p:nvPr/>
        </p:nvSpPr>
        <p:spPr bwMode="auto">
          <a:xfrm>
            <a:off x="2699246" y="5054552"/>
            <a:ext cx="73596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defRPr/>
            </a:pPr>
            <a:r>
              <a:rPr kumimoji="1" lang="en-US" altLang="zh-CN" b="1" dirty="0">
                <a:solidFill>
                  <a:srgbClr val="FF0000"/>
                </a:solidFill>
                <a:latin typeface="Times New Roman" pitchFamily="18" charset="0"/>
              </a:rPr>
              <a:t>m = </a:t>
            </a:r>
            <a:r>
              <a:rPr kumimoji="1" lang="en-US" altLang="zh-CN" b="1" dirty="0" err="1">
                <a:solidFill>
                  <a:srgbClr val="FF0000"/>
                </a:solidFill>
                <a:latin typeface="Times New Roman" pitchFamily="18" charset="0"/>
              </a:rPr>
              <a:t>lastExchangeIndex</a:t>
            </a:r>
            <a:r>
              <a:rPr kumimoji="1" lang="en-US" altLang="zh-CN" b="1" dirty="0">
                <a:solidFill>
                  <a:srgbClr val="FF0000"/>
                </a:solidFill>
                <a:latin typeface="Times New Roman" pitchFamily="18" charset="0"/>
              </a:rPr>
              <a:t>; </a:t>
            </a:r>
            <a:r>
              <a:rPr kumimoji="1" lang="en-US" altLang="zh-CN" b="1" dirty="0">
                <a:solidFill>
                  <a:srgbClr val="FFC000"/>
                </a:solidFill>
                <a:latin typeface="Times New Roman" pitchFamily="18" charset="0"/>
              </a:rPr>
              <a:t>/*</a:t>
            </a:r>
            <a:r>
              <a:rPr kumimoji="1" lang="zh-CN" altLang="en-US" b="1" dirty="0">
                <a:solidFill>
                  <a:srgbClr val="FFC000"/>
                </a:solidFill>
                <a:latin typeface="Times New Roman" pitchFamily="18" charset="0"/>
              </a:rPr>
              <a:t>本趟最后一次交换的位置*</a:t>
            </a:r>
            <a:r>
              <a:rPr kumimoji="1" lang="en-US" altLang="zh-CN" b="1" dirty="0">
                <a:solidFill>
                  <a:srgbClr val="FFC000"/>
                </a:solidFill>
                <a:latin typeface="Times New Roman" pitchFamily="18" charset="0"/>
              </a:rPr>
              <a:t>/</a:t>
            </a:r>
          </a:p>
          <a:p>
            <a:pPr defTabSz="914400">
              <a:defRPr/>
            </a:pPr>
            <a:r>
              <a:rPr kumimoji="1" lang="en-US" altLang="zh-CN" b="1" dirty="0">
                <a:solidFill>
                  <a:srgbClr val="0000FF"/>
                </a:solidFill>
                <a:latin typeface="Times New Roman" pitchFamily="18" charset="0"/>
              </a:rPr>
              <a:t>                                     </a:t>
            </a:r>
          </a:p>
        </p:txBody>
      </p:sp>
      <p:sp>
        <p:nvSpPr>
          <p:cNvPr id="146437" name="Rectangle 5"/>
          <p:cNvSpPr>
            <a:spLocks noChangeArrowheads="1"/>
          </p:cNvSpPr>
          <p:nvPr/>
        </p:nvSpPr>
        <p:spPr bwMode="auto">
          <a:xfrm>
            <a:off x="2351584" y="2420888"/>
            <a:ext cx="8067675" cy="26162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lnSpc>
                <a:spcPct val="115000"/>
              </a:lnSpc>
              <a:defRPr/>
            </a:pPr>
            <a:endParaRPr kumimoji="1" lang="en-US" altLang="zh-CN" b="1" dirty="0">
              <a:solidFill>
                <a:prstClr val="white"/>
              </a:solidFill>
              <a:latin typeface="Times New Roman" pitchFamily="18" charset="0"/>
            </a:endParaRPr>
          </a:p>
          <a:p>
            <a:pPr defTabSz="914400">
              <a:lnSpc>
                <a:spcPct val="115000"/>
              </a:lnSpc>
              <a:defRPr/>
            </a:pPr>
            <a:endParaRPr kumimoji="1" lang="en-US" altLang="zh-CN" b="1" dirty="0">
              <a:solidFill>
                <a:srgbClr val="840C26"/>
              </a:solidFill>
              <a:latin typeface="Times New Roman" pitchFamily="18" charset="0"/>
            </a:endParaRPr>
          </a:p>
          <a:p>
            <a:pPr defTabSz="914400">
              <a:lnSpc>
                <a:spcPct val="115000"/>
              </a:lnSpc>
              <a:defRPr/>
            </a:pPr>
            <a:r>
              <a:rPr kumimoji="1" lang="en-US" altLang="zh-CN" b="1" dirty="0">
                <a:solidFill>
                  <a:srgbClr val="840C26"/>
                </a:solidFill>
                <a:latin typeface="Times New Roman" pitchFamily="18" charset="0"/>
              </a:rPr>
              <a:t>    if (R[j].key &gt; R[j+1].key)</a:t>
            </a:r>
            <a:endParaRPr kumimoji="1" lang="en-US" altLang="zh-CN" b="1" dirty="0">
              <a:solidFill>
                <a:prstClr val="white"/>
              </a:solidFill>
              <a:latin typeface="Times New Roman" pitchFamily="18" charset="0"/>
            </a:endParaRPr>
          </a:p>
          <a:p>
            <a:pPr defTabSz="914400">
              <a:lnSpc>
                <a:spcPct val="115000"/>
              </a:lnSpc>
              <a:defRPr/>
            </a:pPr>
            <a:r>
              <a:rPr kumimoji="1" lang="en-US" altLang="zh-CN" b="1" dirty="0">
                <a:solidFill>
                  <a:prstClr val="white"/>
                </a:solidFill>
                <a:latin typeface="Times New Roman" pitchFamily="18" charset="0"/>
              </a:rPr>
              <a:t>     </a:t>
            </a:r>
            <a:r>
              <a:rPr kumimoji="1" lang="en-US" altLang="zh-CN" b="1" dirty="0">
                <a:solidFill>
                  <a:srgbClr val="840C26"/>
                </a:solidFill>
                <a:latin typeface="幼圆" pitchFamily="49" charset="-122"/>
              </a:rPr>
              <a:t>{</a:t>
            </a:r>
            <a:r>
              <a:rPr kumimoji="1" lang="en-US" altLang="zh-CN" b="1" dirty="0">
                <a:solidFill>
                  <a:prstClr val="white"/>
                </a:solidFill>
                <a:latin typeface="Times New Roman" pitchFamily="18" charset="0"/>
              </a:rPr>
              <a:t> </a:t>
            </a:r>
            <a:r>
              <a:rPr kumimoji="1" lang="en-US" altLang="zh-CN" b="1" dirty="0">
                <a:solidFill>
                  <a:srgbClr val="840C26"/>
                </a:solidFill>
                <a:latin typeface="Times New Roman" pitchFamily="18" charset="0"/>
              </a:rPr>
              <a:t>Swap(R[j], R[j+1]);</a:t>
            </a:r>
            <a:endParaRPr kumimoji="1" lang="en-US" altLang="zh-CN" b="1" dirty="0">
              <a:solidFill>
                <a:prstClr val="white"/>
              </a:solidFill>
              <a:latin typeface="Times New Roman" pitchFamily="18" charset="0"/>
            </a:endParaRPr>
          </a:p>
          <a:p>
            <a:pPr defTabSz="914400">
              <a:lnSpc>
                <a:spcPct val="115000"/>
              </a:lnSpc>
              <a:defRPr/>
            </a:pPr>
            <a:r>
              <a:rPr kumimoji="1" lang="en-US" altLang="zh-CN" b="1" dirty="0">
                <a:solidFill>
                  <a:prstClr val="white"/>
                </a:solidFill>
                <a:latin typeface="Times New Roman" pitchFamily="18" charset="0"/>
              </a:rPr>
              <a:t>        </a:t>
            </a:r>
            <a:r>
              <a:rPr kumimoji="1" lang="en-US" altLang="zh-CN" b="1" dirty="0" err="1">
                <a:solidFill>
                  <a:srgbClr val="006600"/>
                </a:solidFill>
                <a:latin typeface="Times New Roman" pitchFamily="18" charset="0"/>
              </a:rPr>
              <a:t>lastExchangeIndex</a:t>
            </a:r>
            <a:r>
              <a:rPr kumimoji="1" lang="en-US" altLang="zh-CN" b="1" dirty="0">
                <a:solidFill>
                  <a:srgbClr val="006600"/>
                </a:solidFill>
                <a:latin typeface="Times New Roman" pitchFamily="18" charset="0"/>
              </a:rPr>
              <a:t> = j;  /*</a:t>
            </a:r>
            <a:r>
              <a:rPr kumimoji="1" lang="zh-CN" altLang="en-US" b="1" dirty="0">
                <a:solidFill>
                  <a:srgbClr val="006600"/>
                </a:solidFill>
                <a:latin typeface="Times New Roman" pitchFamily="18" charset="0"/>
              </a:rPr>
              <a:t>记下</a:t>
            </a:r>
            <a:r>
              <a:rPr kumimoji="1" lang="zh-CN" altLang="en-US" b="1" dirty="0">
                <a:solidFill>
                  <a:srgbClr val="006600"/>
                </a:solidFill>
                <a:latin typeface="幼圆" pitchFamily="49" charset="-122"/>
              </a:rPr>
              <a:t>进行交换的记录位置*</a:t>
            </a:r>
            <a:r>
              <a:rPr kumimoji="1" lang="en-US" altLang="zh-CN" b="1" dirty="0">
                <a:solidFill>
                  <a:srgbClr val="006600"/>
                </a:solidFill>
                <a:latin typeface="幼圆" pitchFamily="49" charset="-122"/>
              </a:rPr>
              <a:t>/</a:t>
            </a:r>
            <a:endParaRPr kumimoji="1" lang="en-US" altLang="zh-CN" b="1" dirty="0">
              <a:solidFill>
                <a:prstClr val="white"/>
              </a:solidFill>
              <a:latin typeface="Times New Roman" pitchFamily="18" charset="0"/>
            </a:endParaRPr>
          </a:p>
          <a:p>
            <a:pPr defTabSz="914400">
              <a:lnSpc>
                <a:spcPct val="115000"/>
              </a:lnSpc>
              <a:defRPr/>
            </a:pPr>
            <a:r>
              <a:rPr kumimoji="1" lang="en-US" altLang="zh-CN" b="1" dirty="0">
                <a:solidFill>
                  <a:prstClr val="white"/>
                </a:solidFill>
                <a:latin typeface="Times New Roman" pitchFamily="18" charset="0"/>
              </a:rPr>
              <a:t>      </a:t>
            </a:r>
            <a:r>
              <a:rPr kumimoji="1" lang="en-US" altLang="zh-CN" b="1" dirty="0">
                <a:solidFill>
                  <a:srgbClr val="840C26"/>
                </a:solidFill>
                <a:latin typeface="幼圆" pitchFamily="49" charset="-122"/>
              </a:rPr>
              <a:t>}</a:t>
            </a:r>
            <a:r>
              <a:rPr kumimoji="1" lang="en-US" altLang="zh-CN" b="1" dirty="0">
                <a:solidFill>
                  <a:prstClr val="white"/>
                </a:solidFill>
                <a:latin typeface="Times New Roman" pitchFamily="18" charset="0"/>
              </a:rPr>
              <a:t> </a:t>
            </a:r>
            <a:endParaRPr kumimoji="1" lang="en-US" altLang="zh-CN" b="1" dirty="0">
              <a:solidFill>
                <a:srgbClr val="FF6600"/>
              </a:solidFill>
              <a:latin typeface="Times New Roman" pitchFamily="18" charset="0"/>
            </a:endParaRPr>
          </a:p>
        </p:txBody>
      </p:sp>
      <p:sp>
        <p:nvSpPr>
          <p:cNvPr id="146438" name="Rectangle 6"/>
          <p:cNvSpPr>
            <a:spLocks noChangeArrowheads="1"/>
          </p:cNvSpPr>
          <p:nvPr/>
        </p:nvSpPr>
        <p:spPr bwMode="auto">
          <a:xfrm>
            <a:off x="2788146" y="2852689"/>
            <a:ext cx="2985113" cy="517065"/>
          </a:xfrm>
          <a:prstGeom prst="rect">
            <a:avLst/>
          </a:prstGeom>
          <a:solidFill>
            <a:srgbClr val="99CC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15000"/>
              </a:lnSpc>
              <a:defRPr/>
            </a:pPr>
            <a:r>
              <a:rPr kumimoji="1" lang="en-US" altLang="zh-CN" b="1" dirty="0">
                <a:solidFill>
                  <a:srgbClr val="000099"/>
                </a:solidFill>
                <a:latin typeface="Times New Roman" pitchFamily="18" charset="0"/>
              </a:rPr>
              <a:t>for</a:t>
            </a:r>
            <a:r>
              <a:rPr kumimoji="1" lang="en-US" altLang="zh-CN" dirty="0">
                <a:solidFill>
                  <a:srgbClr val="000099"/>
                </a:solidFill>
                <a:latin typeface="Times New Roman" pitchFamily="18" charset="0"/>
              </a:rPr>
              <a:t> (j = 1</a:t>
            </a:r>
            <a:r>
              <a:rPr kumimoji="1" lang="en-US" altLang="zh-CN" dirty="0">
                <a:solidFill>
                  <a:srgbClr val="0000FF"/>
                </a:solidFill>
                <a:latin typeface="Times New Roman" pitchFamily="18" charset="0"/>
              </a:rPr>
              <a:t>;  j &lt; m;</a:t>
            </a:r>
            <a:r>
              <a:rPr kumimoji="1" lang="en-US" altLang="zh-CN" dirty="0">
                <a:solidFill>
                  <a:srgbClr val="000099"/>
                </a:solidFill>
                <a:latin typeface="Times New Roman" pitchFamily="18" charset="0"/>
              </a:rPr>
              <a:t>  </a:t>
            </a:r>
            <a:r>
              <a:rPr kumimoji="1" lang="en-US" altLang="zh-CN" dirty="0" err="1">
                <a:solidFill>
                  <a:srgbClr val="000099"/>
                </a:solidFill>
                <a:latin typeface="Times New Roman" pitchFamily="18" charset="0"/>
              </a:rPr>
              <a:t>j++</a:t>
            </a:r>
            <a:r>
              <a:rPr kumimoji="1" lang="en-US" altLang="zh-CN" dirty="0">
                <a:solidFill>
                  <a:srgbClr val="000099"/>
                </a:solidFill>
                <a:latin typeface="Times New Roman" pitchFamily="18" charset="0"/>
              </a:rPr>
              <a:t>)</a:t>
            </a:r>
            <a:endParaRPr kumimoji="1" lang="en-US" altLang="zh-CN" dirty="0">
              <a:solidFill>
                <a:prstClr val="white"/>
              </a:solidFill>
              <a:latin typeface="Times New Roman" pitchFamily="18" charset="0"/>
            </a:endParaRPr>
          </a:p>
        </p:txBody>
      </p:sp>
      <p:sp>
        <p:nvSpPr>
          <p:cNvPr id="146439" name="Rectangle 7"/>
          <p:cNvSpPr>
            <a:spLocks noChangeArrowheads="1"/>
          </p:cNvSpPr>
          <p:nvPr/>
        </p:nvSpPr>
        <p:spPr bwMode="auto">
          <a:xfrm>
            <a:off x="2677021" y="2468513"/>
            <a:ext cx="306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006600"/>
                </a:solidFill>
                <a:latin typeface="Times New Roman" pitchFamily="18" charset="0"/>
              </a:rPr>
              <a:t>lastExchangeIndex = 1;</a:t>
            </a:r>
            <a:endParaRPr kumimoji="1" lang="en-US" altLang="zh-CN">
              <a:solidFill>
                <a:prstClr val="white"/>
              </a:solidFill>
              <a:latin typeface="Times New Roman" pitchFamily="18" charset="0"/>
            </a:endParaRPr>
          </a:p>
        </p:txBody>
      </p:sp>
    </p:spTree>
    <p:extLst>
      <p:ext uri="{BB962C8B-B14F-4D97-AF65-F5344CB8AC3E}">
        <p14:creationId xmlns:p14="http://schemas.microsoft.com/office/powerpoint/2010/main" val="2364342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strips(downRight)">
                                      <p:cBhvr>
                                        <p:cTn id="7" dur="500"/>
                                        <p:tgtEl>
                                          <p:spTgt spid="146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6437"/>
                                        </p:tgtEl>
                                        <p:attrNameLst>
                                          <p:attrName>style.visibility</p:attrName>
                                        </p:attrNameLst>
                                      </p:cBhvr>
                                      <p:to>
                                        <p:strVal val="visible"/>
                                      </p:to>
                                    </p:set>
                                    <p:animEffect transition="in" filter="strips(downRight)">
                                      <p:cBhvr>
                                        <p:cTn id="12" dur="500"/>
                                        <p:tgtEl>
                                          <p:spTgt spid="1464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46438"/>
                                        </p:tgtEl>
                                        <p:attrNameLst>
                                          <p:attrName>style.visibility</p:attrName>
                                        </p:attrNameLst>
                                      </p:cBhvr>
                                      <p:to>
                                        <p:strVal val="visible"/>
                                      </p:to>
                                    </p:set>
                                    <p:animEffect transition="in" filter="strips(downLeft)">
                                      <p:cBhvr>
                                        <p:cTn id="17" dur="500"/>
                                        <p:tgtEl>
                                          <p:spTgt spid="1464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iterate type="wd">
                                    <p:tmPct val="100000"/>
                                  </p:iterate>
                                  <p:childTnLst>
                                    <p:set>
                                      <p:cBhvr>
                                        <p:cTn id="21" dur="1" fill="hold">
                                          <p:stCondLst>
                                            <p:cond delay="0"/>
                                          </p:stCondLst>
                                        </p:cTn>
                                        <p:tgtEl>
                                          <p:spTgt spid="146439"/>
                                        </p:tgtEl>
                                        <p:attrNameLst>
                                          <p:attrName>style.visibility</p:attrName>
                                        </p:attrNameLst>
                                      </p:cBhvr>
                                      <p:to>
                                        <p:strVal val="visible"/>
                                      </p:to>
                                    </p:set>
                                    <p:animEffect transition="in" filter="strips(downRight)">
                                      <p:cBhvr>
                                        <p:cTn id="22" dur="50"/>
                                        <p:tgtEl>
                                          <p:spTgt spid="1464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iterate type="wd">
                                    <p:tmPct val="100000"/>
                                  </p:iterate>
                                  <p:childTnLst>
                                    <p:set>
                                      <p:cBhvr>
                                        <p:cTn id="26" dur="1" fill="hold">
                                          <p:stCondLst>
                                            <p:cond delay="0"/>
                                          </p:stCondLst>
                                        </p:cTn>
                                        <p:tgtEl>
                                          <p:spTgt spid="146436"/>
                                        </p:tgtEl>
                                        <p:attrNameLst>
                                          <p:attrName>style.visibility</p:attrName>
                                        </p:attrNameLst>
                                      </p:cBhvr>
                                      <p:to>
                                        <p:strVal val="visible"/>
                                      </p:to>
                                    </p:set>
                                    <p:animEffect transition="in" filter="strips(downRight)">
                                      <p:cBhvr>
                                        <p:cTn id="27" dur="50"/>
                                        <p:tgtEl>
                                          <p:spTgt spid="1464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iterate type="wd">
                                    <p:tmPct val="100000"/>
                                  </p:iterate>
                                  <p:childTnLst>
                                    <p:set>
                                      <p:cBhvr>
                                        <p:cTn id="31" dur="1" fill="hold">
                                          <p:stCondLst>
                                            <p:cond delay="0"/>
                                          </p:stCondLst>
                                        </p:cTn>
                                        <p:tgtEl>
                                          <p:spTgt spid="146435"/>
                                        </p:tgtEl>
                                        <p:attrNameLst>
                                          <p:attrName>style.visibility</p:attrName>
                                        </p:attrNameLst>
                                      </p:cBhvr>
                                      <p:to>
                                        <p:strVal val="visible"/>
                                      </p:to>
                                    </p:set>
                                    <p:animEffect transition="in" filter="strips(downRight)">
                                      <p:cBhvr>
                                        <p:cTn id="32" dur="50"/>
                                        <p:tgtEl>
                                          <p:spTgt spid="146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utoUpdateAnimBg="0"/>
      <p:bldP spid="146435" grpId="0" autoUpdateAnimBg="0"/>
      <p:bldP spid="146436" grpId="0" autoUpdateAnimBg="0"/>
      <p:bldP spid="146437" grpId="0" animBg="1" autoUpdateAnimBg="0"/>
      <p:bldP spid="146438" grpId="0" animBg="1" autoUpdateAnimBg="0"/>
      <p:bldP spid="146439" grpId="0" autoUpdateAnimBg="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35480" y="2946354"/>
            <a:ext cx="8442960" cy="790014"/>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90000"/>
          </a:bodyPr>
          <a:lstStyle/>
          <a:p>
            <a:r>
              <a:rPr lang="zh-CN" altLang="en-US" sz="3200" dirty="0">
                <a:solidFill>
                  <a:srgbClr val="5B9BD5">
                    <a:lumMod val="75000"/>
                  </a:srgbClr>
                </a:solidFill>
                <a:latin typeface="微软雅黑" panose="020B0503020204020204" pitchFamily="34" charset="-122"/>
                <a:ea typeface="微软雅黑" panose="020B0503020204020204" pitchFamily="34" charset="-122"/>
              </a:rPr>
              <a:t>跳转到第三章：利用分治与递归改进查找与排序</a:t>
            </a:r>
            <a:endParaRPr lang="zh-CN" altLang="en-US" sz="3200" dirty="0">
              <a:ln>
                <a:noFill/>
              </a:ln>
              <a:solidFill>
                <a:srgbClr val="5B9BD5">
                  <a:lumMod val="7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628512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604798" y="2931114"/>
            <a:ext cx="3430939" cy="790014"/>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altLang="zh-CN" sz="3200" dirty="0">
                <a:ln>
                  <a:noFill/>
                </a:ln>
                <a:solidFill>
                  <a:srgbClr val="5B9BD5">
                    <a:lumMod val="75000"/>
                  </a:srgbClr>
                </a:solidFill>
                <a:latin typeface="微软雅黑" panose="020B0503020204020204" pitchFamily="34" charset="-122"/>
                <a:ea typeface="微软雅黑" panose="020B0503020204020204" pitchFamily="34" charset="-122"/>
              </a:rPr>
              <a:t>2.3 </a:t>
            </a:r>
            <a:r>
              <a:rPr lang="zh-CN" altLang="en-US" sz="3200" dirty="0">
                <a:ln>
                  <a:noFill/>
                </a:ln>
                <a:solidFill>
                  <a:srgbClr val="5B9BD5">
                    <a:lumMod val="75000"/>
                  </a:srgbClr>
                </a:solidFill>
                <a:latin typeface="微软雅黑" panose="020B0503020204020204" pitchFamily="34" charset="-122"/>
                <a:ea typeface="微软雅黑" panose="020B0503020204020204" pitchFamily="34" charset="-122"/>
              </a:rPr>
              <a:t>项目实战</a:t>
            </a:r>
            <a:r>
              <a:rPr lang="en-US" altLang="zh-CN" sz="3200" dirty="0">
                <a:ln>
                  <a:noFill/>
                </a:ln>
                <a:solidFill>
                  <a:srgbClr val="5B9BD5">
                    <a:lumMod val="75000"/>
                  </a:srgbClr>
                </a:solidFill>
                <a:latin typeface="微软雅黑" panose="020B0503020204020204" pitchFamily="34" charset="-122"/>
                <a:ea typeface="微软雅黑" panose="020B0503020204020204" pitchFamily="34" charset="-122"/>
              </a:rPr>
              <a:t>2</a:t>
            </a:r>
            <a:endParaRPr lang="zh-CN" altLang="en-US" sz="3200" dirty="0">
              <a:ln>
                <a:noFill/>
              </a:ln>
              <a:solidFill>
                <a:srgbClr val="5B9BD5">
                  <a:lumMod val="7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474839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solidFill>
                  <a:schemeClr val="tx2">
                    <a:lumMod val="25000"/>
                  </a:schemeClr>
                </a:solidFill>
              </a:rPr>
              <a:t>迷宫</a:t>
            </a:r>
            <a:r>
              <a:rPr lang="zh-CN" altLang="en-US" dirty="0">
                <a:solidFill>
                  <a:schemeClr val="tx2">
                    <a:lumMod val="25000"/>
                  </a:schemeClr>
                </a:solidFill>
              </a:rPr>
              <a:t>游戏</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2492897"/>
            <a:ext cx="3096344" cy="311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19736" y="5843978"/>
            <a:ext cx="1422184" cy="461665"/>
          </a:xfrm>
          <a:prstGeom prst="rect">
            <a:avLst/>
          </a:prstGeom>
          <a:noFill/>
        </p:spPr>
        <p:txBody>
          <a:bodyPr wrap="none" rtlCol="0">
            <a:spAutoFit/>
          </a:bodyPr>
          <a:lstStyle/>
          <a:p>
            <a:r>
              <a:rPr lang="zh-CN" altLang="en-US" b="1" dirty="0"/>
              <a:t>迷宫地图</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2492896"/>
            <a:ext cx="3024336"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082046" y="5674657"/>
            <a:ext cx="1422184" cy="461665"/>
          </a:xfrm>
          <a:prstGeom prst="rect">
            <a:avLst/>
          </a:prstGeom>
          <a:noFill/>
        </p:spPr>
        <p:txBody>
          <a:bodyPr wrap="none" rtlCol="0">
            <a:spAutoFit/>
          </a:bodyPr>
          <a:lstStyle/>
          <a:p>
            <a:r>
              <a:rPr lang="zh-CN" altLang="en-US" b="1" dirty="0"/>
              <a:t>迷宫路径</a:t>
            </a:r>
          </a:p>
        </p:txBody>
      </p:sp>
    </p:spTree>
    <p:extLst>
      <p:ext uri="{BB962C8B-B14F-4D97-AF65-F5344CB8AC3E}">
        <p14:creationId xmlns:p14="http://schemas.microsoft.com/office/powerpoint/2010/main" val="317404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3014827261"/>
              </p:ext>
            </p:extLst>
          </p:nvPr>
        </p:nvGraphicFramePr>
        <p:xfrm>
          <a:off x="5375921" y="6165304"/>
          <a:ext cx="1363663" cy="234950"/>
        </p:xfrm>
        <a:graphic>
          <a:graphicData uri="http://schemas.openxmlformats.org/presentationml/2006/ole">
            <mc:AlternateContent xmlns:mc="http://schemas.openxmlformats.org/markup-compatibility/2006">
              <mc:Choice xmlns:v="urn:schemas-microsoft-com:vml" Requires="v">
                <p:oleObj spid="_x0000_s40034" name="Visio" r:id="rId3" imgW="1364131" imgH="234382" progId="Visio.Drawing.11">
                  <p:link updateAutomatic="1"/>
                </p:oleObj>
              </mc:Choice>
              <mc:Fallback>
                <p:oleObj name="Visio" r:id="rId3" imgW="1364131" imgH="234382" progId="Visio.Drawing.11">
                  <p:link updateAutomatic="1"/>
                  <p:pic>
                    <p:nvPicPr>
                      <p:cNvPr id="5" name="对象 4"/>
                      <p:cNvPicPr/>
                      <p:nvPr/>
                    </p:nvPicPr>
                    <p:blipFill>
                      <a:blip r:embed="rId4"/>
                      <a:stretch>
                        <a:fillRect/>
                      </a:stretch>
                    </p:blipFill>
                    <p:spPr>
                      <a:xfrm>
                        <a:off x="5375921" y="6165304"/>
                        <a:ext cx="1363663" cy="234950"/>
                      </a:xfrm>
                      <a:prstGeom prst="rect">
                        <a:avLst/>
                      </a:prstGeom>
                      <a:solidFill>
                        <a:schemeClr val="accent1"/>
                      </a:solidFill>
                    </p:spPr>
                  </p:pic>
                </p:oleObj>
              </mc:Fallback>
            </mc:AlternateContent>
          </a:graphicData>
        </a:graphic>
      </p:graphicFrame>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529" y="836712"/>
            <a:ext cx="3171825"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0057" y="687288"/>
            <a:ext cx="35147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152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5"/>
                                        </p:tgtEl>
                                        <p:attrNameLst>
                                          <p:attrName>style.visibility</p:attrName>
                                        </p:attrNameLst>
                                      </p:cBhvr>
                                      <p:to>
                                        <p:strVal val="visible"/>
                                      </p:to>
                                    </p:set>
                                    <p:anim calcmode="lin" valueType="num">
                                      <p:cBhvr additive="base">
                                        <p:cTn id="7" dur="500" fill="hold"/>
                                        <p:tgtEl>
                                          <p:spTgt spid="2055"/>
                                        </p:tgtEl>
                                        <p:attrNameLst>
                                          <p:attrName>ppt_x</p:attrName>
                                        </p:attrNameLst>
                                      </p:cBhvr>
                                      <p:tavLst>
                                        <p:tav tm="0">
                                          <p:val>
                                            <p:strVal val="#ppt_x"/>
                                          </p:val>
                                        </p:tav>
                                        <p:tav tm="100000">
                                          <p:val>
                                            <p:strVal val="#ppt_x"/>
                                          </p:val>
                                        </p:tav>
                                      </p:tavLst>
                                    </p:anim>
                                    <p:anim calcmode="lin" valueType="num">
                                      <p:cBhvr additive="base">
                                        <p:cTn id="8"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981245478"/>
              </p:ext>
            </p:extLst>
          </p:nvPr>
        </p:nvGraphicFramePr>
        <p:xfrm>
          <a:off x="4439817" y="6306636"/>
          <a:ext cx="1685925" cy="200025"/>
        </p:xfrm>
        <a:graphic>
          <a:graphicData uri="http://schemas.openxmlformats.org/presentationml/2006/ole">
            <mc:AlternateContent xmlns:mc="http://schemas.openxmlformats.org/markup-compatibility/2006">
              <mc:Choice xmlns:v="urn:schemas-microsoft-com:vml" Requires="v">
                <p:oleObj spid="_x0000_s41058" name="Visio" r:id="rId3" imgW="1685887" imgH="200092" progId="Visio.Drawing.11">
                  <p:link updateAutomatic="1"/>
                </p:oleObj>
              </mc:Choice>
              <mc:Fallback>
                <p:oleObj name="Visio" r:id="rId3" imgW="1685887" imgH="200092" progId="Visio.Drawing.11">
                  <p:link updateAutomatic="1"/>
                  <p:pic>
                    <p:nvPicPr>
                      <p:cNvPr id="5" name="对象 4"/>
                      <p:cNvPicPr/>
                      <p:nvPr/>
                    </p:nvPicPr>
                    <p:blipFill>
                      <a:blip r:embed="rId4"/>
                      <a:stretch>
                        <a:fillRect/>
                      </a:stretch>
                    </p:blipFill>
                    <p:spPr>
                      <a:xfrm>
                        <a:off x="4439817" y="6306636"/>
                        <a:ext cx="1685925" cy="200025"/>
                      </a:xfrm>
                      <a:prstGeom prst="rect">
                        <a:avLst/>
                      </a:prstGeom>
                      <a:solidFill>
                        <a:schemeClr val="accent1"/>
                      </a:solidFill>
                    </p:spPr>
                  </p:pic>
                </p:oleObj>
              </mc:Fallback>
            </mc:AlternateContent>
          </a:graphicData>
        </a:graphic>
      </p:graphicFrame>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7609" y="1484785"/>
            <a:ext cx="1247775"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8049" y="351539"/>
            <a:ext cx="3438525" cy="616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649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B4C26F3-AB5C-478F-8324-15184DC3904C}" type="slidenum">
              <a:rPr lang="zh-CN" altLang="en-US" smtClean="0"/>
              <a:pPr/>
              <a:t>266</a:t>
            </a:fld>
            <a:endParaRPr lang="zh-CN" altLang="en-US"/>
          </a:p>
        </p:txBody>
      </p:sp>
      <p:sp>
        <p:nvSpPr>
          <p:cNvPr id="245762" name="Rectangle 2"/>
          <p:cNvSpPr>
            <a:spLocks noGrp="1" noChangeArrowheads="1"/>
          </p:cNvSpPr>
          <p:nvPr>
            <p:ph type="ctrTitle" idx="4294967295"/>
          </p:nvPr>
        </p:nvSpPr>
        <p:spPr>
          <a:xfrm>
            <a:off x="1524000" y="692151"/>
            <a:ext cx="6908800" cy="792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zh-CN" altLang="zh-CN" sz="2800" dirty="0">
                <a:solidFill>
                  <a:schemeClr val="tx2">
                    <a:lumMod val="25000"/>
                  </a:schemeClr>
                </a:solidFill>
              </a:rPr>
              <a:t>迷宫表示</a:t>
            </a:r>
          </a:p>
        </p:txBody>
      </p:sp>
      <p:sp>
        <p:nvSpPr>
          <p:cNvPr id="245763" name="Rectangle 3"/>
          <p:cNvSpPr>
            <a:spLocks noGrp="1" noChangeArrowheads="1"/>
          </p:cNvSpPr>
          <p:nvPr>
            <p:ph type="subTitle" idx="4294967295"/>
          </p:nvPr>
        </p:nvSpPr>
        <p:spPr>
          <a:xfrm>
            <a:off x="2314576" y="1484314"/>
            <a:ext cx="835342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zh-CN" altLang="zh-CN" b="1" dirty="0">
                <a:solidFill>
                  <a:schemeClr val="tx2">
                    <a:lumMod val="25000"/>
                  </a:schemeClr>
                </a:solidFill>
                <a:effectLst/>
                <a:latin typeface="幼圆" pitchFamily="49" charset="-122"/>
              </a:rPr>
              <a:t>可以用一个</a:t>
            </a:r>
            <a:r>
              <a:rPr lang="en-US" altLang="zh-CN" b="1" dirty="0">
                <a:solidFill>
                  <a:schemeClr val="tx2">
                    <a:lumMod val="25000"/>
                  </a:schemeClr>
                </a:solidFill>
                <a:effectLst/>
                <a:latin typeface="幼圆" pitchFamily="49" charset="-122"/>
              </a:rPr>
              <a:t>m</a:t>
            </a:r>
            <a:r>
              <a:rPr lang="zh-CN" altLang="en-US" b="1" dirty="0">
                <a:solidFill>
                  <a:schemeClr val="tx2">
                    <a:lumMod val="25000"/>
                  </a:schemeClr>
                </a:solidFill>
                <a:effectLst/>
                <a:latin typeface="幼圆" pitchFamily="49" charset="-122"/>
              </a:rPr>
              <a:t>行</a:t>
            </a:r>
            <a:r>
              <a:rPr lang="en-US" altLang="zh-CN" b="1" dirty="0">
                <a:solidFill>
                  <a:schemeClr val="tx2">
                    <a:lumMod val="25000"/>
                  </a:schemeClr>
                </a:solidFill>
                <a:effectLst/>
                <a:latin typeface="幼圆" pitchFamily="49" charset="-122"/>
              </a:rPr>
              <a:t>n</a:t>
            </a:r>
            <a:r>
              <a:rPr lang="zh-CN" altLang="en-US" b="1" dirty="0">
                <a:solidFill>
                  <a:schemeClr val="tx2">
                    <a:lumMod val="25000"/>
                  </a:schemeClr>
                </a:solidFill>
                <a:effectLst/>
                <a:latin typeface="幼圆" pitchFamily="49" charset="-122"/>
              </a:rPr>
              <a:t>列的二维数组</a:t>
            </a:r>
            <a:r>
              <a:rPr lang="en-US" altLang="zh-CN" b="1" dirty="0">
                <a:solidFill>
                  <a:schemeClr val="tx2">
                    <a:lumMod val="25000"/>
                  </a:schemeClr>
                </a:solidFill>
                <a:effectLst/>
                <a:latin typeface="幼圆" pitchFamily="49" charset="-122"/>
              </a:rPr>
              <a:t>maze[m][n]</a:t>
            </a:r>
            <a:r>
              <a:rPr lang="zh-CN" altLang="en-US" b="1" dirty="0">
                <a:solidFill>
                  <a:schemeClr val="tx2">
                    <a:lumMod val="25000"/>
                  </a:schemeClr>
                </a:solidFill>
                <a:effectLst/>
                <a:latin typeface="幼圆" pitchFamily="49" charset="-122"/>
              </a:rPr>
              <a:t>来表示迷宫空间（或称迷宫地图），</a:t>
            </a:r>
          </a:p>
          <a:p>
            <a:pPr marL="0" indent="0">
              <a:buNone/>
            </a:pPr>
            <a:r>
              <a:rPr lang="zh-CN" altLang="en-US" b="1" dirty="0">
                <a:solidFill>
                  <a:schemeClr val="tx2">
                    <a:lumMod val="25000"/>
                  </a:schemeClr>
                </a:solidFill>
                <a:effectLst/>
                <a:latin typeface="幼圆" pitchFamily="49" charset="-122"/>
              </a:rPr>
              <a:t>并约定：</a:t>
            </a:r>
            <a:br>
              <a:rPr lang="zh-CN" altLang="en-US" b="1" dirty="0">
                <a:solidFill>
                  <a:schemeClr val="tx2">
                    <a:lumMod val="25000"/>
                  </a:schemeClr>
                </a:solidFill>
                <a:effectLst/>
                <a:latin typeface="幼圆" pitchFamily="49" charset="-122"/>
              </a:rPr>
            </a:br>
            <a:r>
              <a:rPr lang="zh-CN" altLang="en-US" b="1" dirty="0">
                <a:solidFill>
                  <a:schemeClr val="tx2">
                    <a:lumMod val="25000"/>
                  </a:schemeClr>
                </a:solidFill>
                <a:effectLst/>
                <a:latin typeface="幼圆" pitchFamily="49" charset="-122"/>
              </a:rPr>
              <a:t>当数组元素</a:t>
            </a:r>
            <a:r>
              <a:rPr lang="en-US" altLang="zh-CN" b="1" dirty="0">
                <a:solidFill>
                  <a:schemeClr val="tx2">
                    <a:lumMod val="25000"/>
                  </a:schemeClr>
                </a:solidFill>
                <a:effectLst/>
                <a:latin typeface="幼圆" pitchFamily="49" charset="-122"/>
              </a:rPr>
              <a:t>maze[i][j]=0</a:t>
            </a:r>
            <a:r>
              <a:rPr lang="zh-CN" altLang="en-US" b="1" dirty="0">
                <a:solidFill>
                  <a:schemeClr val="tx2">
                    <a:lumMod val="25000"/>
                  </a:schemeClr>
                </a:solidFill>
                <a:effectLst/>
                <a:latin typeface="幼圆" pitchFamily="49" charset="-122"/>
              </a:rPr>
              <a:t>，表示通路，</a:t>
            </a:r>
          </a:p>
          <a:p>
            <a:pPr marL="0" indent="0">
              <a:buNone/>
            </a:pPr>
            <a:r>
              <a:rPr lang="en-US" altLang="zh-CN" b="1" dirty="0">
                <a:solidFill>
                  <a:schemeClr val="tx2">
                    <a:lumMod val="25000"/>
                  </a:schemeClr>
                </a:solidFill>
                <a:effectLst/>
                <a:latin typeface="幼圆" pitchFamily="49" charset="-122"/>
              </a:rPr>
              <a:t>          maze[i][j]=1</a:t>
            </a:r>
            <a:r>
              <a:rPr lang="zh-CN" altLang="en-US" b="1" dirty="0">
                <a:solidFill>
                  <a:schemeClr val="tx2">
                    <a:lumMod val="25000"/>
                  </a:schemeClr>
                </a:solidFill>
                <a:effectLst/>
                <a:latin typeface="幼圆" pitchFamily="49" charset="-122"/>
              </a:rPr>
              <a:t>，表示不通；</a:t>
            </a:r>
            <a:br>
              <a:rPr lang="zh-CN" altLang="en-US" b="1" dirty="0">
                <a:solidFill>
                  <a:schemeClr val="tx2">
                    <a:lumMod val="25000"/>
                  </a:schemeClr>
                </a:solidFill>
                <a:effectLst/>
                <a:latin typeface="幼圆" pitchFamily="49" charset="-122"/>
              </a:rPr>
            </a:br>
            <a:endParaRPr lang="zh-CN" altLang="zh-CN" b="1" dirty="0">
              <a:solidFill>
                <a:schemeClr val="tx2">
                  <a:lumMod val="25000"/>
                </a:schemeClr>
              </a:solidFill>
              <a:effectLst/>
              <a:latin typeface="幼圆" pitchFamily="49" charset="-122"/>
            </a:endParaRPr>
          </a:p>
        </p:txBody>
      </p:sp>
    </p:spTree>
    <p:extLst>
      <p:ext uri="{BB962C8B-B14F-4D97-AF65-F5344CB8AC3E}">
        <p14:creationId xmlns:p14="http://schemas.microsoft.com/office/powerpoint/2010/main" val="304893904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endParaRPr lang="zh-CN" altLang="en-US" dirty="0"/>
          </a:p>
        </p:txBody>
      </p:sp>
      <p:sp>
        <p:nvSpPr>
          <p:cNvPr id="317449" name="Rectangle 9"/>
          <p:cNvSpPr>
            <a:spLocks noChangeArrowheads="1"/>
          </p:cNvSpPr>
          <p:nvPr/>
        </p:nvSpPr>
        <p:spPr bwMode="auto">
          <a:xfrm>
            <a:off x="6003635" y="-258532"/>
            <a:ext cx="184731" cy="51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p:txBody>
      </p:sp>
      <p:graphicFrame>
        <p:nvGraphicFramePr>
          <p:cNvPr id="317450" name="Object 10"/>
          <p:cNvGraphicFramePr>
            <a:graphicFrameLocks noChangeAspect="1"/>
          </p:cNvGraphicFramePr>
          <p:nvPr/>
        </p:nvGraphicFramePr>
        <p:xfrm>
          <a:off x="1990725" y="620714"/>
          <a:ext cx="8642350" cy="5113337"/>
        </p:xfrm>
        <a:graphic>
          <a:graphicData uri="http://schemas.openxmlformats.org/presentationml/2006/ole">
            <mc:AlternateContent xmlns:mc="http://schemas.openxmlformats.org/markup-compatibility/2006">
              <mc:Choice xmlns:v="urn:schemas-microsoft-com:vml" Requires="v">
                <p:oleObj spid="_x0000_s42082" r:id="rId3" imgW="4700016" imgH="2542032" progId="">
                  <p:embed/>
                </p:oleObj>
              </mc:Choice>
              <mc:Fallback>
                <p:oleObj r:id="rId3" imgW="4700016" imgH="2542032" progId="">
                  <p:embed/>
                  <p:pic>
                    <p:nvPicPr>
                      <p:cNvPr id="31745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725" y="620714"/>
                        <a:ext cx="8642350" cy="5113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6" name="Rectangle 8"/>
          <p:cNvSpPr>
            <a:spLocks noChangeArrowheads="1"/>
          </p:cNvSpPr>
          <p:nvPr/>
        </p:nvSpPr>
        <p:spPr bwMode="auto">
          <a:xfrm>
            <a:off x="1774826" y="6427788"/>
            <a:ext cx="5389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lgn="ctr">
              <a:spcBef>
                <a:spcPct val="20000"/>
              </a:spcBef>
            </a:pPr>
            <a:r>
              <a:rPr lang="en-US" altLang="zh-CN" sz="1400" b="1">
                <a:latin typeface="华文仿宋" pitchFamily="2" charset="-122"/>
                <a:ea typeface="华文仿宋" pitchFamily="2" charset="-122"/>
              </a:rPr>
              <a:t>Shuju.jiegou@163.com </a:t>
            </a:r>
            <a:r>
              <a:rPr lang="zh-CN" altLang="en-US" sz="1400" b="1">
                <a:latin typeface="华文仿宋" pitchFamily="2" charset="-122"/>
                <a:ea typeface="华文仿宋" pitchFamily="2" charset="-122"/>
              </a:rPr>
              <a:t>计算机技术 数据结构与算法</a:t>
            </a:r>
          </a:p>
        </p:txBody>
      </p:sp>
      <p:sp>
        <p:nvSpPr>
          <p:cNvPr id="317454" name="Text Box 14"/>
          <p:cNvSpPr txBox="1">
            <a:spLocks noChangeArrowheads="1"/>
          </p:cNvSpPr>
          <p:nvPr/>
        </p:nvSpPr>
        <p:spPr bwMode="auto">
          <a:xfrm>
            <a:off x="3000376" y="1196976"/>
            <a:ext cx="6264275" cy="512763"/>
          </a:xfrm>
          <a:prstGeom prst="rect">
            <a:avLst/>
          </a:prstGeom>
          <a:solidFill>
            <a:srgbClr val="80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p:txBody>
      </p:sp>
      <p:sp>
        <p:nvSpPr>
          <p:cNvPr id="317455" name="Text Box 15"/>
          <p:cNvSpPr txBox="1">
            <a:spLocks noChangeArrowheads="1"/>
          </p:cNvSpPr>
          <p:nvPr/>
        </p:nvSpPr>
        <p:spPr bwMode="auto">
          <a:xfrm>
            <a:off x="3000376" y="5084763"/>
            <a:ext cx="6264275" cy="512762"/>
          </a:xfrm>
          <a:prstGeom prst="rect">
            <a:avLst/>
          </a:prstGeom>
          <a:solidFill>
            <a:srgbClr val="80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p:txBody>
      </p:sp>
      <p:sp>
        <p:nvSpPr>
          <p:cNvPr id="317456" name="Text Box 16"/>
          <p:cNvSpPr txBox="1">
            <a:spLocks noChangeArrowheads="1"/>
          </p:cNvSpPr>
          <p:nvPr/>
        </p:nvSpPr>
        <p:spPr bwMode="auto">
          <a:xfrm>
            <a:off x="2927351" y="1268413"/>
            <a:ext cx="504825" cy="51276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p:txBody>
      </p:sp>
      <p:sp>
        <p:nvSpPr>
          <p:cNvPr id="317457" name="Text Box 17"/>
          <p:cNvSpPr txBox="1">
            <a:spLocks noChangeArrowheads="1"/>
          </p:cNvSpPr>
          <p:nvPr/>
        </p:nvSpPr>
        <p:spPr bwMode="auto">
          <a:xfrm>
            <a:off x="3000376" y="1268413"/>
            <a:ext cx="358775" cy="4173450"/>
          </a:xfrm>
          <a:prstGeom prst="rect">
            <a:avLst/>
          </a:prstGeom>
          <a:solidFill>
            <a:srgbClr val="80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p:txBody>
      </p:sp>
      <p:sp>
        <p:nvSpPr>
          <p:cNvPr id="317458" name="Text Box 18"/>
          <p:cNvSpPr txBox="1">
            <a:spLocks noChangeArrowheads="1"/>
          </p:cNvSpPr>
          <p:nvPr/>
        </p:nvSpPr>
        <p:spPr bwMode="auto">
          <a:xfrm>
            <a:off x="8904289" y="1412875"/>
            <a:ext cx="358775" cy="4173450"/>
          </a:xfrm>
          <a:prstGeom prst="rect">
            <a:avLst/>
          </a:prstGeom>
          <a:solidFill>
            <a:srgbClr val="80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a:p>
            <a:pPr algn="ctr">
              <a:lnSpc>
                <a:spcPct val="115000"/>
              </a:lnSpc>
              <a:spcBef>
                <a:spcPct val="50000"/>
              </a:spcBef>
            </a:pPr>
            <a:endParaRPr kumimoji="1" lang="zh-CN" altLang="en-US" b="1">
              <a:latin typeface="Times New Roman" pitchFamily="18" charset="0"/>
              <a:ea typeface="Arial Unicode MS" pitchFamily="34" charset="-122"/>
              <a:cs typeface="Arial Unicode MS" pitchFamily="34" charset="-122"/>
            </a:endParaRPr>
          </a:p>
        </p:txBody>
      </p:sp>
      <p:sp useBgFill="1">
        <p:nvSpPr>
          <p:cNvPr id="317459" name="Text Box 19"/>
          <p:cNvSpPr txBox="1">
            <a:spLocks noChangeArrowheads="1"/>
          </p:cNvSpPr>
          <p:nvPr/>
        </p:nvSpPr>
        <p:spPr bwMode="auto">
          <a:xfrm>
            <a:off x="2422526" y="5949951"/>
            <a:ext cx="7777163" cy="10156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buClr>
                <a:schemeClr val="tx1"/>
              </a:buClr>
            </a:pPr>
            <a:r>
              <a:rPr lang="zh-CN" altLang="en-US" b="1" dirty="0">
                <a:solidFill>
                  <a:schemeClr val="tx2">
                    <a:lumMod val="25000"/>
                  </a:schemeClr>
                </a:solidFill>
                <a:ea typeface="宋体" charset="-122"/>
              </a:rPr>
              <a:t>入口为左上角</a:t>
            </a:r>
            <a:r>
              <a:rPr lang="en-US" altLang="zh-CN" b="1" dirty="0">
                <a:solidFill>
                  <a:schemeClr val="tx2">
                    <a:lumMod val="25000"/>
                  </a:schemeClr>
                </a:solidFill>
                <a:ea typeface="宋体" charset="-122"/>
              </a:rPr>
              <a:t>maze[1][1]</a:t>
            </a:r>
            <a:r>
              <a:rPr lang="zh-CN" altLang="en-US" b="1" dirty="0">
                <a:solidFill>
                  <a:schemeClr val="tx2">
                    <a:lumMod val="25000"/>
                  </a:schemeClr>
                </a:solidFill>
                <a:ea typeface="宋体" charset="-122"/>
              </a:rPr>
              <a:t>，出口为右下角</a:t>
            </a:r>
            <a:r>
              <a:rPr lang="en-US" altLang="zh-CN" b="1" dirty="0">
                <a:solidFill>
                  <a:schemeClr val="tx2">
                    <a:lumMod val="25000"/>
                  </a:schemeClr>
                </a:solidFill>
                <a:ea typeface="宋体" charset="-122"/>
              </a:rPr>
              <a:t>maze[m][n]</a:t>
            </a:r>
            <a:r>
              <a:rPr lang="zh-CN" altLang="en-US" b="1" dirty="0">
                <a:solidFill>
                  <a:schemeClr val="tx2">
                    <a:lumMod val="25000"/>
                  </a:schemeClr>
                </a:solidFill>
                <a:ea typeface="宋体" charset="-122"/>
              </a:rPr>
              <a:t>；</a:t>
            </a:r>
            <a:endParaRPr lang="zh-CN" altLang="zh-CN" b="1" dirty="0">
              <a:solidFill>
                <a:schemeClr val="tx2">
                  <a:lumMod val="25000"/>
                </a:schemeClr>
              </a:solidFill>
              <a:ea typeface="宋体" charset="-122"/>
            </a:endParaRPr>
          </a:p>
          <a:p>
            <a:pPr>
              <a:spcBef>
                <a:spcPct val="50000"/>
              </a:spcBef>
            </a:pPr>
            <a:endParaRPr lang="zh-CN" altLang="en-US" dirty="0">
              <a:ea typeface="宋体" charset="-122"/>
            </a:endParaRPr>
          </a:p>
        </p:txBody>
      </p:sp>
    </p:spTree>
    <p:extLst>
      <p:ext uri="{BB962C8B-B14F-4D97-AF65-F5344CB8AC3E}">
        <p14:creationId xmlns:p14="http://schemas.microsoft.com/office/powerpoint/2010/main" val="3300496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459"/>
                                        </p:tgtEl>
                                        <p:attrNameLst>
                                          <p:attrName>style.visibility</p:attrName>
                                        </p:attrNameLst>
                                      </p:cBhvr>
                                      <p:to>
                                        <p:strVal val="visible"/>
                                      </p:to>
                                    </p:set>
                                    <p:anim calcmode="lin" valueType="num">
                                      <p:cBhvr additive="base">
                                        <p:cTn id="7" dur="500" fill="hold"/>
                                        <p:tgtEl>
                                          <p:spTgt spid="317459"/>
                                        </p:tgtEl>
                                        <p:attrNameLst>
                                          <p:attrName>ppt_x</p:attrName>
                                        </p:attrNameLst>
                                      </p:cBhvr>
                                      <p:tavLst>
                                        <p:tav tm="0">
                                          <p:val>
                                            <p:strVal val="#ppt_x"/>
                                          </p:val>
                                        </p:tav>
                                        <p:tav tm="100000">
                                          <p:val>
                                            <p:strVal val="#ppt_x"/>
                                          </p:val>
                                        </p:tav>
                                      </p:tavLst>
                                    </p:anim>
                                    <p:anim calcmode="lin" valueType="num">
                                      <p:cBhvr additive="base">
                                        <p:cTn id="8" dur="500" fill="hold"/>
                                        <p:tgtEl>
                                          <p:spTgt spid="3174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59"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B4C26F3-AB5C-478F-8324-15184DC3904C}" type="slidenum">
              <a:rPr lang="zh-CN" altLang="en-US" smtClean="0"/>
              <a:pPr/>
              <a:t>268</a:t>
            </a:fld>
            <a:endParaRPr lang="zh-CN" altLang="en-US"/>
          </a:p>
        </p:txBody>
      </p:sp>
      <p:sp>
        <p:nvSpPr>
          <p:cNvPr id="247810" name="Rectangle 2"/>
          <p:cNvSpPr>
            <a:spLocks noGrp="1" noChangeArrowheads="1"/>
          </p:cNvSpPr>
          <p:nvPr>
            <p:ph type="ctrTitle" idx="4294967295"/>
          </p:nvPr>
        </p:nvSpPr>
        <p:spPr>
          <a:xfrm>
            <a:off x="7926388" y="1268414"/>
            <a:ext cx="2741612" cy="50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b="1" dirty="0">
                <a:solidFill>
                  <a:schemeClr val="tx2">
                    <a:lumMod val="25000"/>
                  </a:schemeClr>
                </a:solidFill>
              </a:rPr>
              <a:t>增量数组</a:t>
            </a:r>
            <a:r>
              <a:rPr lang="en-US" altLang="zh-CN" sz="2400" b="1" dirty="0" err="1">
                <a:solidFill>
                  <a:schemeClr val="tx2">
                    <a:lumMod val="25000"/>
                  </a:schemeClr>
                </a:solidFill>
              </a:rPr>
              <a:t>DeltaXY</a:t>
            </a:r>
            <a:endParaRPr lang="zh-CN" altLang="zh-CN" sz="2400" b="1" dirty="0">
              <a:solidFill>
                <a:schemeClr val="tx2">
                  <a:lumMod val="25000"/>
                </a:schemeClr>
              </a:solidFill>
            </a:endParaRPr>
          </a:p>
        </p:txBody>
      </p:sp>
      <p:sp>
        <p:nvSpPr>
          <p:cNvPr id="247811" name="Rectangle 3"/>
          <p:cNvSpPr>
            <a:spLocks noGrp="1" noChangeArrowheads="1"/>
          </p:cNvSpPr>
          <p:nvPr>
            <p:ph type="subTitle" idx="4294967295"/>
          </p:nvPr>
        </p:nvSpPr>
        <p:spPr>
          <a:xfrm>
            <a:off x="2603500" y="1125539"/>
            <a:ext cx="5214938" cy="5032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zh-CN" altLang="en-US" sz="2000" dirty="0">
                <a:solidFill>
                  <a:schemeClr val="tx2">
                    <a:lumMod val="25000"/>
                  </a:schemeClr>
                </a:solidFill>
              </a:rPr>
              <a:t>在某一点（</a:t>
            </a:r>
            <a:r>
              <a:rPr lang="en-US" altLang="zh-CN" sz="2000" dirty="0">
                <a:solidFill>
                  <a:schemeClr val="tx2">
                    <a:lumMod val="25000"/>
                  </a:schemeClr>
                </a:solidFill>
              </a:rPr>
              <a:t>x</a:t>
            </a:r>
            <a:r>
              <a:rPr lang="zh-CN" altLang="en-US" sz="2000" dirty="0">
                <a:solidFill>
                  <a:schemeClr val="tx2">
                    <a:lumMod val="25000"/>
                  </a:schemeClr>
                </a:solidFill>
              </a:rPr>
              <a:t>，</a:t>
            </a:r>
            <a:r>
              <a:rPr lang="en-US" altLang="zh-CN" sz="2000" dirty="0">
                <a:solidFill>
                  <a:schemeClr val="tx2">
                    <a:lumMod val="25000"/>
                  </a:schemeClr>
                </a:solidFill>
              </a:rPr>
              <a:t>y</a:t>
            </a:r>
            <a:r>
              <a:rPr lang="zh-CN" altLang="en-US" sz="2000" dirty="0">
                <a:solidFill>
                  <a:schemeClr val="tx2">
                    <a:lumMod val="25000"/>
                  </a:schemeClr>
                </a:solidFill>
              </a:rPr>
              <a:t>），有</a:t>
            </a:r>
            <a:r>
              <a:rPr lang="en-US" altLang="zh-CN" sz="2000" dirty="0">
                <a:solidFill>
                  <a:schemeClr val="tx2">
                    <a:lumMod val="25000"/>
                  </a:schemeClr>
                </a:solidFill>
              </a:rPr>
              <a:t>8</a:t>
            </a:r>
            <a:r>
              <a:rPr lang="zh-CN" altLang="en-US" sz="2000" dirty="0">
                <a:solidFill>
                  <a:schemeClr val="tx2">
                    <a:lumMod val="25000"/>
                  </a:schemeClr>
                </a:solidFill>
              </a:rPr>
              <a:t>个可以探索的方向：</a:t>
            </a:r>
            <a:r>
              <a:rPr lang="zh-CN" altLang="en-US" sz="2400" dirty="0">
                <a:solidFill>
                  <a:schemeClr val="tx2">
                    <a:lumMod val="25000"/>
                  </a:schemeClr>
                </a:solidFill>
              </a:rPr>
              <a:t> </a:t>
            </a:r>
            <a:endParaRPr lang="zh-CN" altLang="zh-CN" sz="2400" dirty="0">
              <a:solidFill>
                <a:schemeClr val="tx2">
                  <a:lumMod val="25000"/>
                </a:schemeClr>
              </a:solidFill>
            </a:endParaRPr>
          </a:p>
        </p:txBody>
      </p:sp>
      <p:graphicFrame>
        <p:nvGraphicFramePr>
          <p:cNvPr id="247817" name="Group 9"/>
          <p:cNvGraphicFramePr>
            <a:graphicFrameLocks noGrp="1"/>
          </p:cNvGraphicFramePr>
          <p:nvPr>
            <p:extLst>
              <p:ext uri="{D42A27DB-BD31-4B8C-83A1-F6EECF244321}">
                <p14:modId xmlns:p14="http://schemas.microsoft.com/office/powerpoint/2010/main" val="2728570573"/>
              </p:ext>
            </p:extLst>
          </p:nvPr>
        </p:nvGraphicFramePr>
        <p:xfrm>
          <a:off x="2495551" y="1773238"/>
          <a:ext cx="5400675" cy="1944688"/>
        </p:xfrm>
        <a:graphic>
          <a:graphicData uri="http://schemas.openxmlformats.org/drawingml/2006/table">
            <a:tbl>
              <a:tblPr/>
              <a:tblGrid>
                <a:gridCol w="1870075">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2019300">
                  <a:extLst>
                    <a:ext uri="{9D8B030D-6E8A-4147-A177-3AD203B41FA5}">
                      <a16:colId xmlns:a16="http://schemas.microsoft.com/office/drawing/2014/main" val="20002"/>
                    </a:ext>
                  </a:extLst>
                </a:gridCol>
              </a:tblGrid>
              <a:tr h="777875">
                <a:tc>
                  <a:txBody>
                    <a:bodyPr/>
                    <a:lstStyle/>
                    <a:p>
                      <a:pPr marL="0" marR="0" lvl="0" indent="0" algn="ctr" defTabSz="914400" rtl="0" eaLnBrk="0" fontAlgn="base" latinLnBrk="0" hangingPunct="0">
                        <a:lnSpc>
                          <a:spcPct val="100000"/>
                        </a:lnSpc>
                        <a:spcBef>
                          <a:spcPct val="0"/>
                        </a:spcBef>
                        <a:spcAft>
                          <a:spcPct val="0"/>
                        </a:spcAft>
                        <a:buClr>
                          <a:schemeClr val="tx1"/>
                        </a:buClr>
                        <a:buSzTx/>
                        <a:buFontTx/>
                        <a:buNone/>
                        <a:tabLst/>
                      </a:pPr>
                      <a:r>
                        <a:rPr kumimoji="0" lang="en-US" altLang="zh-CN" sz="2400" b="0" i="0" u="none" strike="noStrike" cap="none" normalizeH="0" baseline="0" dirty="0">
                          <a:ln>
                            <a:noFill/>
                          </a:ln>
                          <a:solidFill>
                            <a:schemeClr val="tx2">
                              <a:lumMod val="25000"/>
                            </a:schemeClr>
                          </a:solidFill>
                          <a:effectLst/>
                          <a:latin typeface="Times New Roman" pitchFamily="18" charset="0"/>
                          <a:ea typeface="幼圆" pitchFamily="49" charset="-122"/>
                          <a:cs typeface="Times New Roman" pitchFamily="18" charset="0"/>
                        </a:rPr>
                        <a:t>x-1</a:t>
                      </a:r>
                      <a:r>
                        <a:rPr kumimoji="0" lang="zh-CN" altLang="en-US" sz="2400" b="0" i="0" u="none" strike="noStrike" cap="none" normalizeH="0" baseline="0" dirty="0">
                          <a:ln>
                            <a:noFill/>
                          </a:ln>
                          <a:solidFill>
                            <a:schemeClr val="tx2">
                              <a:lumMod val="25000"/>
                            </a:schemeClr>
                          </a:solidFill>
                          <a:effectLst/>
                          <a:latin typeface="Times New Roman" pitchFamily="18" charset="0"/>
                          <a:ea typeface="幼圆" pitchFamily="49" charset="-122"/>
                          <a:cs typeface="Times New Roman" pitchFamily="18" charset="0"/>
                        </a:rPr>
                        <a:t>，</a:t>
                      </a:r>
                      <a:r>
                        <a:rPr kumimoji="0" lang="en-US" altLang="zh-CN" sz="2400" b="0" i="0" u="none" strike="noStrike" cap="none" normalizeH="0" baseline="0" dirty="0">
                          <a:ln>
                            <a:noFill/>
                          </a:ln>
                          <a:solidFill>
                            <a:schemeClr val="tx2">
                              <a:lumMod val="25000"/>
                            </a:schemeClr>
                          </a:solidFill>
                          <a:effectLst/>
                          <a:latin typeface="Times New Roman" pitchFamily="18" charset="0"/>
                          <a:ea typeface="幼圆" pitchFamily="49" charset="-122"/>
                          <a:cs typeface="Times New Roman" pitchFamily="18" charset="0"/>
                        </a:rPr>
                        <a:t>y-1</a:t>
                      </a:r>
                      <a:endParaRPr kumimoji="0" lang="en-US" altLang="zh-CN" sz="2400" b="0" i="0" u="none" strike="noStrike" cap="none" normalizeH="0" baseline="0" dirty="0">
                        <a:ln>
                          <a:noFill/>
                        </a:ln>
                        <a:solidFill>
                          <a:schemeClr val="tx2">
                            <a:lumMod val="25000"/>
                          </a:schemeClr>
                        </a:solidFill>
                        <a:effectLst/>
                        <a:latin typeface="Tahoma" pitchFamily="34" charset="0"/>
                        <a:ea typeface="幼圆"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Tx/>
                        <a:buFontTx/>
                        <a:buNone/>
                        <a:tabLst/>
                      </a:pPr>
                      <a:r>
                        <a:rPr kumimoji="0" lang="en-US" altLang="zh-CN"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x</a:t>
                      </a:r>
                      <a:r>
                        <a:rPr kumimoji="0" lang="zh-CN" altLang="en-US"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a:t>
                      </a:r>
                      <a:r>
                        <a:rPr kumimoji="0" lang="en-US" altLang="zh-CN"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y-1</a:t>
                      </a:r>
                      <a:endParaRPr kumimoji="0" lang="en-US" altLang="zh-CN" sz="2400" b="0" i="0" u="none" strike="noStrike" cap="none" normalizeH="0" baseline="0">
                        <a:ln>
                          <a:noFill/>
                        </a:ln>
                        <a:solidFill>
                          <a:schemeClr val="tx2">
                            <a:lumMod val="25000"/>
                          </a:schemeClr>
                        </a:solidFill>
                        <a:effectLst/>
                        <a:latin typeface="Tahoma" pitchFamily="34" charset="0"/>
                        <a:ea typeface="幼圆"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Tx/>
                        <a:buFontTx/>
                        <a:buNone/>
                        <a:tabLst/>
                      </a:pPr>
                      <a:r>
                        <a:rPr kumimoji="0" lang="en-US" altLang="zh-CN"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x+1</a:t>
                      </a:r>
                      <a:r>
                        <a:rPr kumimoji="0" lang="zh-CN" altLang="en-US"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a:t>
                      </a:r>
                      <a:r>
                        <a:rPr kumimoji="0" lang="en-US" altLang="zh-CN"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y-1</a:t>
                      </a:r>
                      <a:endParaRPr kumimoji="0" lang="en-US" altLang="zh-CN" sz="2400" b="0" i="0" u="none" strike="noStrike" cap="none" normalizeH="0" baseline="0">
                        <a:ln>
                          <a:noFill/>
                        </a:ln>
                        <a:solidFill>
                          <a:schemeClr val="tx2">
                            <a:lumMod val="25000"/>
                          </a:schemeClr>
                        </a:solidFill>
                        <a:effectLst/>
                        <a:latin typeface="Tahoma" pitchFamily="34" charset="0"/>
                        <a:ea typeface="幼圆"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4200">
                <a:tc>
                  <a:txBody>
                    <a:bodyPr/>
                    <a:lstStyle/>
                    <a:p>
                      <a:pPr marL="0" marR="0" lvl="0" indent="0" algn="l" defTabSz="914400" rtl="0" eaLnBrk="0" fontAlgn="base" latinLnBrk="0" hangingPunct="0">
                        <a:lnSpc>
                          <a:spcPct val="100000"/>
                        </a:lnSpc>
                        <a:spcBef>
                          <a:spcPct val="0"/>
                        </a:spcBef>
                        <a:spcAft>
                          <a:spcPct val="0"/>
                        </a:spcAft>
                        <a:buClr>
                          <a:schemeClr val="tx1"/>
                        </a:buClr>
                        <a:buSzTx/>
                        <a:buFontTx/>
                        <a:buNone/>
                        <a:tabLst/>
                      </a:pPr>
                      <a:r>
                        <a:rPr kumimoji="0" lang="en-US" altLang="zh-CN"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  x-1</a:t>
                      </a:r>
                      <a:r>
                        <a:rPr kumimoji="0" lang="zh-CN" altLang="en-US"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a:t>
                      </a:r>
                      <a:r>
                        <a:rPr kumimoji="0" lang="en-US" altLang="zh-CN"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y</a:t>
                      </a:r>
                      <a:endParaRPr kumimoji="0" lang="en-US" altLang="zh-CN" sz="2400" b="0" i="0" u="none" strike="noStrike" cap="none" normalizeH="0" baseline="0">
                        <a:ln>
                          <a:noFill/>
                        </a:ln>
                        <a:solidFill>
                          <a:schemeClr val="tx2">
                            <a:lumMod val="25000"/>
                          </a:schemeClr>
                        </a:solidFill>
                        <a:effectLst/>
                        <a:latin typeface="Tahoma" pitchFamily="34" charset="0"/>
                        <a:ea typeface="幼圆"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Tx/>
                        <a:buFontTx/>
                        <a:buNone/>
                        <a:tabLst/>
                      </a:pPr>
                      <a:r>
                        <a:rPr kumimoji="0" lang="en-US" altLang="zh-CN" sz="2400" b="1" i="0" u="none" strike="noStrike" cap="none" normalizeH="0" baseline="0" dirty="0">
                          <a:ln>
                            <a:noFill/>
                          </a:ln>
                          <a:solidFill>
                            <a:srgbClr val="FF0000"/>
                          </a:solidFill>
                          <a:effectLst/>
                          <a:latin typeface="Times New Roman" pitchFamily="18" charset="0"/>
                          <a:ea typeface="幼圆" pitchFamily="49" charset="-122"/>
                          <a:cs typeface="Times New Roman" pitchFamily="18" charset="0"/>
                        </a:rPr>
                        <a:t>x</a:t>
                      </a:r>
                      <a:r>
                        <a:rPr kumimoji="0" lang="zh-CN" altLang="en-US" sz="2400" b="1" i="0" u="none" strike="noStrike" cap="none" normalizeH="0" baseline="0" dirty="0">
                          <a:ln>
                            <a:noFill/>
                          </a:ln>
                          <a:solidFill>
                            <a:srgbClr val="FF0000"/>
                          </a:solidFill>
                          <a:effectLst/>
                          <a:latin typeface="Times New Roman" pitchFamily="18" charset="0"/>
                          <a:ea typeface="幼圆" pitchFamily="49" charset="-122"/>
                          <a:cs typeface="Times New Roman" pitchFamily="18" charset="0"/>
                        </a:rPr>
                        <a:t>，</a:t>
                      </a:r>
                      <a:r>
                        <a:rPr kumimoji="0" lang="en-US" altLang="zh-CN" sz="2400" b="1" i="0" u="none" strike="noStrike" cap="none" normalizeH="0" baseline="0" dirty="0">
                          <a:ln>
                            <a:noFill/>
                          </a:ln>
                          <a:solidFill>
                            <a:srgbClr val="FF0000"/>
                          </a:solidFill>
                          <a:effectLst/>
                          <a:latin typeface="Times New Roman" pitchFamily="18" charset="0"/>
                          <a:ea typeface="幼圆" pitchFamily="49" charset="-122"/>
                          <a:cs typeface="Times New Roman" pitchFamily="18" charset="0"/>
                        </a:rPr>
                        <a:t>y</a:t>
                      </a:r>
                      <a:endParaRPr kumimoji="0" lang="en-US" altLang="zh-CN" sz="2400" b="1" i="0" u="none" strike="noStrike" cap="none" normalizeH="0" baseline="0" dirty="0">
                        <a:ln>
                          <a:noFill/>
                        </a:ln>
                        <a:solidFill>
                          <a:srgbClr val="FF0000"/>
                        </a:solidFill>
                        <a:effectLst/>
                        <a:latin typeface="Tahoma" pitchFamily="34" charset="0"/>
                        <a:ea typeface="幼圆"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Tx/>
                        <a:buNone/>
                        <a:tabLst/>
                      </a:pPr>
                      <a:r>
                        <a:rPr kumimoji="0" lang="en-US" altLang="zh-CN"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  x+1</a:t>
                      </a:r>
                      <a:r>
                        <a:rPr kumimoji="0" lang="zh-CN" altLang="en-US"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a:t>
                      </a:r>
                      <a:r>
                        <a:rPr kumimoji="0" lang="en-US" altLang="zh-CN"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y</a:t>
                      </a:r>
                      <a:endParaRPr kumimoji="0" lang="en-US" altLang="zh-CN" sz="2400" b="0" i="0" u="none" strike="noStrike" cap="none" normalizeH="0" baseline="0">
                        <a:ln>
                          <a:noFill/>
                        </a:ln>
                        <a:solidFill>
                          <a:schemeClr val="tx2">
                            <a:lumMod val="25000"/>
                          </a:schemeClr>
                        </a:solidFill>
                        <a:effectLst/>
                        <a:latin typeface="Tahoma" pitchFamily="34" charset="0"/>
                        <a:ea typeface="幼圆"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613">
                <a:tc>
                  <a:txBody>
                    <a:bodyPr/>
                    <a:lstStyle/>
                    <a:p>
                      <a:pPr marL="0" marR="0" lvl="0" indent="0" algn="ctr" defTabSz="914400" rtl="0" eaLnBrk="0" fontAlgn="base" latinLnBrk="0" hangingPunct="0">
                        <a:lnSpc>
                          <a:spcPct val="100000"/>
                        </a:lnSpc>
                        <a:spcBef>
                          <a:spcPct val="0"/>
                        </a:spcBef>
                        <a:spcAft>
                          <a:spcPct val="0"/>
                        </a:spcAft>
                        <a:buClr>
                          <a:schemeClr val="tx1"/>
                        </a:buClr>
                        <a:buSzTx/>
                        <a:buFontTx/>
                        <a:buNone/>
                        <a:tabLst/>
                      </a:pPr>
                      <a:r>
                        <a:rPr kumimoji="0" lang="en-US" altLang="zh-CN"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x-1</a:t>
                      </a:r>
                      <a:r>
                        <a:rPr kumimoji="0" lang="zh-CN" altLang="en-US"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a:t>
                      </a:r>
                      <a:r>
                        <a:rPr kumimoji="0" lang="en-US" altLang="zh-CN" sz="2400" b="0" i="0" u="none" strike="noStrike" cap="none" normalizeH="0" baseline="0">
                          <a:ln>
                            <a:noFill/>
                          </a:ln>
                          <a:solidFill>
                            <a:schemeClr val="tx2">
                              <a:lumMod val="25000"/>
                            </a:schemeClr>
                          </a:solidFill>
                          <a:effectLst/>
                          <a:latin typeface="Times New Roman" pitchFamily="18" charset="0"/>
                          <a:ea typeface="幼圆" pitchFamily="49" charset="-122"/>
                          <a:cs typeface="Times New Roman" pitchFamily="18" charset="0"/>
                        </a:rPr>
                        <a:t>y+1</a:t>
                      </a:r>
                      <a:endParaRPr kumimoji="0" lang="en-US" altLang="zh-CN" sz="2400" b="0" i="0" u="none" strike="noStrike" cap="none" normalizeH="0" baseline="0">
                        <a:ln>
                          <a:noFill/>
                        </a:ln>
                        <a:solidFill>
                          <a:schemeClr val="tx2">
                            <a:lumMod val="25000"/>
                          </a:schemeClr>
                        </a:solidFill>
                        <a:effectLst/>
                        <a:latin typeface="Tahoma" pitchFamily="34" charset="0"/>
                        <a:ea typeface="幼圆"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Tx/>
                        <a:buFontTx/>
                        <a:buNone/>
                        <a:tabLst/>
                      </a:pPr>
                      <a:r>
                        <a:rPr kumimoji="0" lang="en-US" altLang="zh-CN" sz="2400" b="0" i="0" u="none" strike="noStrike" cap="none" normalizeH="0" baseline="0" dirty="0">
                          <a:ln>
                            <a:noFill/>
                          </a:ln>
                          <a:solidFill>
                            <a:schemeClr val="tx2">
                              <a:lumMod val="25000"/>
                            </a:schemeClr>
                          </a:solidFill>
                          <a:effectLst/>
                          <a:latin typeface="Times New Roman" pitchFamily="18" charset="0"/>
                          <a:ea typeface="幼圆" pitchFamily="49" charset="-122"/>
                          <a:cs typeface="Times New Roman" pitchFamily="18" charset="0"/>
                        </a:rPr>
                        <a:t>x</a:t>
                      </a:r>
                      <a:r>
                        <a:rPr kumimoji="0" lang="zh-CN" altLang="en-US" sz="2400" b="0" i="0" u="none" strike="noStrike" cap="none" normalizeH="0" baseline="0" dirty="0">
                          <a:ln>
                            <a:noFill/>
                          </a:ln>
                          <a:solidFill>
                            <a:schemeClr val="tx2">
                              <a:lumMod val="25000"/>
                            </a:schemeClr>
                          </a:solidFill>
                          <a:effectLst/>
                          <a:latin typeface="Times New Roman" pitchFamily="18" charset="0"/>
                          <a:ea typeface="幼圆" pitchFamily="49" charset="-122"/>
                          <a:cs typeface="Times New Roman" pitchFamily="18" charset="0"/>
                        </a:rPr>
                        <a:t>，</a:t>
                      </a:r>
                      <a:r>
                        <a:rPr kumimoji="0" lang="en-US" altLang="zh-CN" sz="2400" b="0" i="0" u="none" strike="noStrike" cap="none" normalizeH="0" baseline="0" dirty="0">
                          <a:ln>
                            <a:noFill/>
                          </a:ln>
                          <a:solidFill>
                            <a:schemeClr val="tx2">
                              <a:lumMod val="25000"/>
                            </a:schemeClr>
                          </a:solidFill>
                          <a:effectLst/>
                          <a:latin typeface="Times New Roman" pitchFamily="18" charset="0"/>
                          <a:ea typeface="幼圆" pitchFamily="49" charset="-122"/>
                          <a:cs typeface="Times New Roman" pitchFamily="18" charset="0"/>
                        </a:rPr>
                        <a:t>y+1</a:t>
                      </a:r>
                      <a:endParaRPr kumimoji="0" lang="en-US" altLang="zh-CN" sz="2400" b="0" i="0" u="none" strike="noStrike" cap="none" normalizeH="0" baseline="0" dirty="0">
                        <a:ln>
                          <a:noFill/>
                        </a:ln>
                        <a:solidFill>
                          <a:schemeClr val="tx2">
                            <a:lumMod val="25000"/>
                          </a:schemeClr>
                        </a:solidFill>
                        <a:effectLst/>
                        <a:latin typeface="Tahoma" pitchFamily="34" charset="0"/>
                        <a:ea typeface="幼圆"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Tx/>
                        <a:buFontTx/>
                        <a:buNone/>
                        <a:tabLst/>
                      </a:pPr>
                      <a:r>
                        <a:rPr kumimoji="0" lang="en-US" altLang="zh-CN" sz="2400" b="0" i="0" u="none" strike="noStrike" cap="none" normalizeH="0" baseline="0" dirty="0">
                          <a:ln>
                            <a:noFill/>
                          </a:ln>
                          <a:solidFill>
                            <a:schemeClr val="tx2">
                              <a:lumMod val="25000"/>
                            </a:schemeClr>
                          </a:solidFill>
                          <a:effectLst/>
                          <a:latin typeface="Times New Roman" pitchFamily="18" charset="0"/>
                          <a:ea typeface="幼圆" pitchFamily="49" charset="-122"/>
                          <a:cs typeface="Times New Roman" pitchFamily="18" charset="0"/>
                        </a:rPr>
                        <a:t>x+1</a:t>
                      </a:r>
                      <a:r>
                        <a:rPr kumimoji="0" lang="zh-CN" altLang="en-US" sz="2400" b="0" i="0" u="none" strike="noStrike" cap="none" normalizeH="0" baseline="0" dirty="0">
                          <a:ln>
                            <a:noFill/>
                          </a:ln>
                          <a:solidFill>
                            <a:schemeClr val="tx2">
                              <a:lumMod val="25000"/>
                            </a:schemeClr>
                          </a:solidFill>
                          <a:effectLst/>
                          <a:latin typeface="Times New Roman" pitchFamily="18" charset="0"/>
                          <a:ea typeface="幼圆" pitchFamily="49" charset="-122"/>
                          <a:cs typeface="Times New Roman" pitchFamily="18" charset="0"/>
                        </a:rPr>
                        <a:t>，</a:t>
                      </a:r>
                      <a:r>
                        <a:rPr kumimoji="0" lang="en-US" altLang="zh-CN" sz="2400" b="0" i="0" u="none" strike="noStrike" cap="none" normalizeH="0" baseline="0" dirty="0">
                          <a:ln>
                            <a:noFill/>
                          </a:ln>
                          <a:solidFill>
                            <a:schemeClr val="tx2">
                              <a:lumMod val="25000"/>
                            </a:schemeClr>
                          </a:solidFill>
                          <a:effectLst/>
                          <a:latin typeface="Times New Roman" pitchFamily="18" charset="0"/>
                          <a:ea typeface="幼圆" pitchFamily="49" charset="-122"/>
                          <a:cs typeface="Times New Roman" pitchFamily="18" charset="0"/>
                        </a:rPr>
                        <a:t>y+1</a:t>
                      </a:r>
                      <a:endParaRPr kumimoji="0" lang="en-US" altLang="zh-CN" sz="2400" b="0" i="0" u="none" strike="noStrike" cap="none" normalizeH="0" baseline="0" dirty="0">
                        <a:ln>
                          <a:noFill/>
                        </a:ln>
                        <a:solidFill>
                          <a:schemeClr val="tx2">
                            <a:lumMod val="25000"/>
                          </a:schemeClr>
                        </a:solidFill>
                        <a:effectLst/>
                        <a:latin typeface="Tahoma" pitchFamily="34" charset="0"/>
                        <a:ea typeface="幼圆"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47835" name="Text Box 27"/>
          <p:cNvSpPr txBox="1">
            <a:spLocks noChangeArrowheads="1"/>
          </p:cNvSpPr>
          <p:nvPr/>
        </p:nvSpPr>
        <p:spPr bwMode="auto">
          <a:xfrm>
            <a:off x="2279650" y="3860801"/>
            <a:ext cx="6121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tx2">
                    <a:lumMod val="25000"/>
                  </a:schemeClr>
                </a:solidFill>
                <a:ea typeface="宋体" charset="-122"/>
              </a:rPr>
              <a:t>假设：从正东方向开始，沿顺时针方向依次进行探索</a:t>
            </a:r>
          </a:p>
        </p:txBody>
      </p:sp>
      <p:sp>
        <p:nvSpPr>
          <p:cNvPr id="247836" name="Rectangle 28"/>
          <p:cNvSpPr>
            <a:spLocks noChangeArrowheads="1"/>
          </p:cNvSpPr>
          <p:nvPr/>
        </p:nvSpPr>
        <p:spPr bwMode="auto">
          <a:xfrm>
            <a:off x="1524001" y="2088507"/>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47837" name="Object 29"/>
          <p:cNvGraphicFramePr>
            <a:graphicFrameLocks noChangeAspect="1"/>
          </p:cNvGraphicFramePr>
          <p:nvPr/>
        </p:nvGraphicFramePr>
        <p:xfrm>
          <a:off x="8529638" y="1773239"/>
          <a:ext cx="2246312" cy="5184775"/>
        </p:xfrm>
        <a:graphic>
          <a:graphicData uri="http://schemas.openxmlformats.org/presentationml/2006/ole">
            <mc:AlternateContent xmlns:mc="http://schemas.openxmlformats.org/markup-compatibility/2006">
              <mc:Choice xmlns:v="urn:schemas-microsoft-com:vml" Requires="v">
                <p:oleObj spid="_x0000_s43106" r:id="rId3" imgW="960120" imgH="2221992" progId="">
                  <p:embed/>
                </p:oleObj>
              </mc:Choice>
              <mc:Fallback>
                <p:oleObj r:id="rId3" imgW="960120" imgH="2221992" progId="">
                  <p:embed/>
                  <p:pic>
                    <p:nvPicPr>
                      <p:cNvPr id="247837"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638" y="1773239"/>
                        <a:ext cx="2246312" cy="5184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7841" name="Text Box 33"/>
          <p:cNvSpPr txBox="1">
            <a:spLocks noChangeArrowheads="1"/>
          </p:cNvSpPr>
          <p:nvPr/>
        </p:nvSpPr>
        <p:spPr bwMode="auto">
          <a:xfrm>
            <a:off x="3084132" y="5257800"/>
            <a:ext cx="5375656"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1438275" indent="-1438275" eaLnBrk="0" hangingPunct="0">
              <a:defRPr>
                <a:solidFill>
                  <a:schemeClr val="tx1"/>
                </a:solidFill>
                <a:latin typeface="Arial" charset="0"/>
                <a:ea typeface="宋体" charset="-122"/>
              </a:defRPr>
            </a:lvl1pPr>
            <a:lvl2pPr marL="1706563" eaLnBrk="0" hangingPunct="0">
              <a:defRPr>
                <a:solidFill>
                  <a:schemeClr val="tx1"/>
                </a:solidFill>
                <a:latin typeface="Arial" charset="0"/>
                <a:ea typeface="宋体" charset="-122"/>
              </a:defRPr>
            </a:lvl2pPr>
            <a:lvl3pPr marL="1897063" eaLnBrk="0" hangingPunct="0">
              <a:defRPr>
                <a:solidFill>
                  <a:schemeClr val="tx1"/>
                </a:solidFill>
                <a:latin typeface="Arial" charset="0"/>
                <a:ea typeface="宋体" charset="-122"/>
              </a:defRPr>
            </a:lvl3pPr>
            <a:lvl4pPr marL="2087563" eaLnBrk="0" hangingPunct="0">
              <a:defRPr>
                <a:solidFill>
                  <a:schemeClr val="tx1"/>
                </a:solidFill>
                <a:latin typeface="Arial" charset="0"/>
                <a:ea typeface="宋体" charset="-122"/>
              </a:defRPr>
            </a:lvl4pPr>
            <a:lvl5pPr marL="2278063" eaLnBrk="0" hangingPunct="0">
              <a:defRPr>
                <a:solidFill>
                  <a:schemeClr val="tx1"/>
                </a:solidFill>
                <a:latin typeface="Arial" charset="0"/>
                <a:ea typeface="宋体" charset="-122"/>
              </a:defRPr>
            </a:lvl5pPr>
            <a:lvl6pPr marL="2735263" eaLnBrk="0" fontAlgn="base" hangingPunct="0">
              <a:spcBef>
                <a:spcPct val="0"/>
              </a:spcBef>
              <a:spcAft>
                <a:spcPct val="0"/>
              </a:spcAft>
              <a:defRPr>
                <a:solidFill>
                  <a:schemeClr val="tx1"/>
                </a:solidFill>
                <a:latin typeface="Arial" charset="0"/>
                <a:ea typeface="宋体" charset="-122"/>
              </a:defRPr>
            </a:lvl6pPr>
            <a:lvl7pPr marL="3192463" eaLnBrk="0" fontAlgn="base" hangingPunct="0">
              <a:spcBef>
                <a:spcPct val="0"/>
              </a:spcBef>
              <a:spcAft>
                <a:spcPct val="0"/>
              </a:spcAft>
              <a:defRPr>
                <a:solidFill>
                  <a:schemeClr val="tx1"/>
                </a:solidFill>
                <a:latin typeface="Arial" charset="0"/>
                <a:ea typeface="宋体" charset="-122"/>
              </a:defRPr>
            </a:lvl7pPr>
            <a:lvl8pPr marL="3649663" eaLnBrk="0" fontAlgn="base" hangingPunct="0">
              <a:spcBef>
                <a:spcPct val="0"/>
              </a:spcBef>
              <a:spcAft>
                <a:spcPct val="0"/>
              </a:spcAft>
              <a:defRPr>
                <a:solidFill>
                  <a:schemeClr val="tx1"/>
                </a:solidFill>
                <a:latin typeface="Arial" charset="0"/>
                <a:ea typeface="宋体" charset="-122"/>
              </a:defRPr>
            </a:lvl8pPr>
            <a:lvl9pPr marL="4106863"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dirty="0">
                <a:solidFill>
                  <a:schemeClr val="tx2">
                    <a:lumMod val="25000"/>
                  </a:schemeClr>
                </a:solidFill>
                <a:latin typeface="Impact" pitchFamily="34" charset="0"/>
              </a:rPr>
              <a:t>Problem :</a:t>
            </a:r>
            <a:r>
              <a:rPr kumimoji="1" lang="zh-CN" altLang="en-US" b="1" dirty="0">
                <a:solidFill>
                  <a:schemeClr val="tx2">
                    <a:lumMod val="25000"/>
                  </a:schemeClr>
                </a:solidFill>
              </a:rPr>
              <a:t>角点，边点和中间点探测判断方法是一致的吗</a:t>
            </a:r>
            <a:r>
              <a:rPr kumimoji="1" lang="en-US" altLang="zh-CN" b="1" dirty="0">
                <a:solidFill>
                  <a:schemeClr val="tx2">
                    <a:lumMod val="25000"/>
                  </a:schemeClr>
                </a:solidFill>
              </a:rPr>
              <a:t>? </a:t>
            </a:r>
          </a:p>
        </p:txBody>
      </p:sp>
      <p:sp>
        <p:nvSpPr>
          <p:cNvPr id="247842" name="Rectangle 34"/>
          <p:cNvSpPr>
            <a:spLocks noChangeArrowheads="1"/>
          </p:cNvSpPr>
          <p:nvPr/>
        </p:nvSpPr>
        <p:spPr bwMode="auto">
          <a:xfrm>
            <a:off x="3071814" y="4724400"/>
            <a:ext cx="4791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b="1" dirty="0">
                <a:solidFill>
                  <a:schemeClr val="tx2">
                    <a:lumMod val="25000"/>
                  </a:schemeClr>
                </a:solidFill>
                <a:ea typeface="宋体" charset="-122"/>
              </a:rPr>
              <a:t>探索方向存储：增量数组</a:t>
            </a:r>
            <a:r>
              <a:rPr lang="en-US" altLang="zh-CN" b="1" dirty="0" err="1">
                <a:solidFill>
                  <a:schemeClr val="tx2">
                    <a:lumMod val="25000"/>
                  </a:schemeClr>
                </a:solidFill>
                <a:ea typeface="宋体" charset="-122"/>
              </a:rPr>
              <a:t>DeltaXY</a:t>
            </a:r>
            <a:r>
              <a:rPr lang="zh-CN" altLang="en-US" b="1" dirty="0">
                <a:solidFill>
                  <a:schemeClr val="tx2">
                    <a:lumMod val="25000"/>
                  </a:schemeClr>
                </a:solidFill>
                <a:ea typeface="宋体" charset="-122"/>
              </a:rPr>
              <a:t> </a:t>
            </a:r>
          </a:p>
        </p:txBody>
      </p:sp>
      <p:sp>
        <p:nvSpPr>
          <p:cNvPr id="3" name="上凸弯带形 2"/>
          <p:cNvSpPr/>
          <p:nvPr/>
        </p:nvSpPr>
        <p:spPr>
          <a:xfrm>
            <a:off x="2063552" y="620714"/>
            <a:ext cx="3528392" cy="504031"/>
          </a:xfrm>
          <a:prstGeom prst="ellipseRibbon2">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accent6">
                    <a:lumMod val="75000"/>
                  </a:schemeClr>
                </a:solidFill>
              </a:rPr>
              <a:t>多条可行路</a:t>
            </a:r>
          </a:p>
        </p:txBody>
      </p:sp>
    </p:spTree>
    <p:extLst>
      <p:ext uri="{BB962C8B-B14F-4D97-AF65-F5344CB8AC3E}">
        <p14:creationId xmlns:p14="http://schemas.microsoft.com/office/powerpoint/2010/main" val="3925675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7811">
                                            <p:bg/>
                                          </p:spTgt>
                                        </p:tgtEl>
                                        <p:attrNameLst>
                                          <p:attrName>style.visibility</p:attrName>
                                        </p:attrNameLst>
                                      </p:cBhvr>
                                      <p:to>
                                        <p:strVal val="visible"/>
                                      </p:to>
                                    </p:set>
                                    <p:animEffect transition="in" filter="blinds(horizontal)">
                                      <p:cBhvr>
                                        <p:cTn id="7" dur="500"/>
                                        <p:tgtEl>
                                          <p:spTgt spid="247811">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7811">
                                            <p:txEl>
                                              <p:pRg st="0" end="0"/>
                                            </p:txEl>
                                          </p:spTgt>
                                        </p:tgtEl>
                                        <p:attrNameLst>
                                          <p:attrName>style.visibility</p:attrName>
                                        </p:attrNameLst>
                                      </p:cBhvr>
                                      <p:to>
                                        <p:strVal val="visible"/>
                                      </p:to>
                                    </p:set>
                                    <p:animEffect transition="in" filter="blinds(horizontal)">
                                      <p:cBhvr>
                                        <p:cTn id="12" dur="500"/>
                                        <p:tgtEl>
                                          <p:spTgt spid="2478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47817"/>
                                        </p:tgtEl>
                                        <p:attrNameLst>
                                          <p:attrName>style.visibility</p:attrName>
                                        </p:attrNameLst>
                                      </p:cBhvr>
                                      <p:to>
                                        <p:strVal val="visible"/>
                                      </p:to>
                                    </p:set>
                                    <p:animEffect transition="in" filter="box(in)">
                                      <p:cBhvr>
                                        <p:cTn id="17" dur="500"/>
                                        <p:tgtEl>
                                          <p:spTgt spid="2478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47835"/>
                                        </p:tgtEl>
                                        <p:attrNameLst>
                                          <p:attrName>style.visibility</p:attrName>
                                        </p:attrNameLst>
                                      </p:cBhvr>
                                      <p:to>
                                        <p:strVal val="visible"/>
                                      </p:to>
                                    </p:set>
                                    <p:anim calcmode="lin" valueType="num">
                                      <p:cBhvr additive="base">
                                        <p:cTn id="22" dur="500" fill="hold"/>
                                        <p:tgtEl>
                                          <p:spTgt spid="247835"/>
                                        </p:tgtEl>
                                        <p:attrNameLst>
                                          <p:attrName>ppt_x</p:attrName>
                                        </p:attrNameLst>
                                      </p:cBhvr>
                                      <p:tavLst>
                                        <p:tav tm="0">
                                          <p:val>
                                            <p:strVal val="#ppt_x"/>
                                          </p:val>
                                        </p:tav>
                                        <p:tav tm="100000">
                                          <p:val>
                                            <p:strVal val="#ppt_x"/>
                                          </p:val>
                                        </p:tav>
                                      </p:tavLst>
                                    </p:anim>
                                    <p:anim calcmode="lin" valueType="num">
                                      <p:cBhvr additive="base">
                                        <p:cTn id="23" dur="500" fill="hold"/>
                                        <p:tgtEl>
                                          <p:spTgt spid="247835"/>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47842"/>
                                        </p:tgtEl>
                                        <p:attrNameLst>
                                          <p:attrName>style.visibility</p:attrName>
                                        </p:attrNameLst>
                                      </p:cBhvr>
                                      <p:to>
                                        <p:strVal val="visible"/>
                                      </p:to>
                                    </p:set>
                                    <p:anim calcmode="lin" valueType="num">
                                      <p:cBhvr additive="base">
                                        <p:cTn id="28" dur="500" fill="hold"/>
                                        <p:tgtEl>
                                          <p:spTgt spid="247842"/>
                                        </p:tgtEl>
                                        <p:attrNameLst>
                                          <p:attrName>ppt_x</p:attrName>
                                        </p:attrNameLst>
                                      </p:cBhvr>
                                      <p:tavLst>
                                        <p:tav tm="0">
                                          <p:val>
                                            <p:strVal val="#ppt_x"/>
                                          </p:val>
                                        </p:tav>
                                        <p:tav tm="100000">
                                          <p:val>
                                            <p:strVal val="#ppt_x"/>
                                          </p:val>
                                        </p:tav>
                                      </p:tavLst>
                                    </p:anim>
                                    <p:anim calcmode="lin" valueType="num">
                                      <p:cBhvr additive="base">
                                        <p:cTn id="29" dur="500" fill="hold"/>
                                        <p:tgtEl>
                                          <p:spTgt spid="247842"/>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247810"/>
                                        </p:tgtEl>
                                        <p:attrNameLst>
                                          <p:attrName>style.visibility</p:attrName>
                                        </p:attrNameLst>
                                      </p:cBhvr>
                                      <p:to>
                                        <p:strVal val="visible"/>
                                      </p:to>
                                    </p:set>
                                    <p:animEffect transition="in" filter="diamond(in)">
                                      <p:cBhvr>
                                        <p:cTn id="34" dur="2000"/>
                                        <p:tgtEl>
                                          <p:spTgt spid="247810"/>
                                        </p:tgtEl>
                                      </p:cBhvr>
                                    </p:animEffect>
                                  </p:childTnLst>
                                </p:cTn>
                              </p:par>
                              <p:par>
                                <p:cTn id="35" presetID="2" presetClass="entr" presetSubtype="4" fill="hold" nodeType="withEffect">
                                  <p:stCondLst>
                                    <p:cond delay="0"/>
                                  </p:stCondLst>
                                  <p:childTnLst>
                                    <p:set>
                                      <p:cBhvr>
                                        <p:cTn id="36" dur="1" fill="hold">
                                          <p:stCondLst>
                                            <p:cond delay="0"/>
                                          </p:stCondLst>
                                        </p:cTn>
                                        <p:tgtEl>
                                          <p:spTgt spid="247837"/>
                                        </p:tgtEl>
                                        <p:attrNameLst>
                                          <p:attrName>style.visibility</p:attrName>
                                        </p:attrNameLst>
                                      </p:cBhvr>
                                      <p:to>
                                        <p:strVal val="visible"/>
                                      </p:to>
                                    </p:set>
                                    <p:anim calcmode="lin" valueType="num">
                                      <p:cBhvr additive="base">
                                        <p:cTn id="37" dur="500" fill="hold"/>
                                        <p:tgtEl>
                                          <p:spTgt spid="247837"/>
                                        </p:tgtEl>
                                        <p:attrNameLst>
                                          <p:attrName>ppt_x</p:attrName>
                                        </p:attrNameLst>
                                      </p:cBhvr>
                                      <p:tavLst>
                                        <p:tav tm="0">
                                          <p:val>
                                            <p:strVal val="#ppt_x"/>
                                          </p:val>
                                        </p:tav>
                                        <p:tav tm="100000">
                                          <p:val>
                                            <p:strVal val="#ppt_x"/>
                                          </p:val>
                                        </p:tav>
                                      </p:tavLst>
                                    </p:anim>
                                    <p:anim calcmode="lin" valueType="num">
                                      <p:cBhvr additive="base">
                                        <p:cTn id="38" dur="500" fill="hold"/>
                                        <p:tgtEl>
                                          <p:spTgt spid="2478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0" grpId="0" animBg="1"/>
      <p:bldP spid="247811" grpId="0" build="p" animBg="1"/>
      <p:bldP spid="247835" grpId="0"/>
      <p:bldP spid="247842"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B4C26F3-AB5C-478F-8324-15184DC3904C}" type="slidenum">
              <a:rPr lang="zh-CN" altLang="en-US" smtClean="0"/>
              <a:pPr/>
              <a:t>269</a:t>
            </a:fld>
            <a:endParaRPr lang="zh-CN" altLang="en-US"/>
          </a:p>
        </p:txBody>
      </p:sp>
      <p:sp>
        <p:nvSpPr>
          <p:cNvPr id="248834" name="Rectangle 2"/>
          <p:cNvSpPr>
            <a:spLocks noGrp="1" noChangeArrowheads="1"/>
          </p:cNvSpPr>
          <p:nvPr>
            <p:ph type="ctrTitle" idx="4294967295"/>
          </p:nvPr>
        </p:nvSpPr>
        <p:spPr>
          <a:xfrm>
            <a:off x="1524000" y="620714"/>
            <a:ext cx="7772400" cy="936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eaLnBrk="1" hangingPunct="1"/>
            <a:r>
              <a:rPr lang="zh-CN" altLang="en-US" sz="2800" dirty="0">
                <a:solidFill>
                  <a:schemeClr val="tx2">
                    <a:lumMod val="25000"/>
                  </a:schemeClr>
                </a:solidFill>
              </a:rPr>
              <a:t>角点、边点与中点探测方法一致性处理</a:t>
            </a:r>
            <a:br>
              <a:rPr lang="en-US" altLang="zh-CN" sz="2800" dirty="0">
                <a:solidFill>
                  <a:schemeClr val="tx2">
                    <a:lumMod val="25000"/>
                  </a:schemeClr>
                </a:solidFill>
              </a:rPr>
            </a:br>
            <a:r>
              <a:rPr lang="en-US" altLang="zh-CN" sz="2800" dirty="0">
                <a:solidFill>
                  <a:schemeClr val="tx2">
                    <a:lumMod val="25000"/>
                  </a:schemeClr>
                </a:solidFill>
              </a:rPr>
              <a:t>----</a:t>
            </a:r>
            <a:r>
              <a:rPr lang="zh-CN" altLang="en-US" sz="2800" dirty="0">
                <a:solidFill>
                  <a:schemeClr val="tx2">
                    <a:lumMod val="25000"/>
                  </a:schemeClr>
                </a:solidFill>
              </a:rPr>
              <a:t>迷宫地图简化</a:t>
            </a:r>
            <a:endParaRPr lang="zh-CN" altLang="zh-CN" sz="2800" dirty="0">
              <a:solidFill>
                <a:schemeClr val="tx2">
                  <a:lumMod val="25000"/>
                </a:schemeClr>
              </a:solidFill>
            </a:endParaRPr>
          </a:p>
        </p:txBody>
      </p:sp>
      <p:sp>
        <p:nvSpPr>
          <p:cNvPr id="248835" name="Rectangle 3"/>
          <p:cNvSpPr>
            <a:spLocks noGrp="1" noChangeArrowheads="1"/>
          </p:cNvSpPr>
          <p:nvPr>
            <p:ph type="subTitle" idx="4294967295"/>
          </p:nvPr>
        </p:nvSpPr>
        <p:spPr>
          <a:xfrm>
            <a:off x="2208214" y="1844676"/>
            <a:ext cx="8459787" cy="3794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zh-CN" altLang="en-US" dirty="0">
                <a:effectLst/>
              </a:rPr>
              <a:t>    </a:t>
            </a:r>
            <a:r>
              <a:rPr lang="zh-CN" altLang="en-US" dirty="0">
                <a:solidFill>
                  <a:schemeClr val="tx2">
                    <a:lumMod val="25000"/>
                  </a:schemeClr>
                </a:solidFill>
                <a:effectLst/>
              </a:rPr>
              <a:t>为了使探索方向个数一致，可在原来的迷宫地图四周围都扩展一个点，即增加两行和两列，并将迷宫四周增加点的值全部置为</a:t>
            </a:r>
            <a:r>
              <a:rPr lang="en-US" altLang="zh-CN" dirty="0">
                <a:solidFill>
                  <a:schemeClr val="tx2">
                    <a:lumMod val="25000"/>
                  </a:schemeClr>
                </a:solidFill>
                <a:effectLst/>
              </a:rPr>
              <a:t>1</a:t>
            </a:r>
            <a:r>
              <a:rPr lang="zh-CN" altLang="en-US" dirty="0">
                <a:solidFill>
                  <a:schemeClr val="tx2">
                    <a:lumMod val="25000"/>
                  </a:schemeClr>
                </a:solidFill>
                <a:effectLst/>
              </a:rPr>
              <a:t>，表示是墙，不能通行。</a:t>
            </a:r>
          </a:p>
          <a:p>
            <a:pPr marL="0" indent="0">
              <a:buNone/>
            </a:pPr>
            <a:r>
              <a:rPr lang="zh-CN" altLang="en-US" dirty="0">
                <a:solidFill>
                  <a:schemeClr val="tx2">
                    <a:lumMod val="25000"/>
                  </a:schemeClr>
                </a:solidFill>
                <a:effectLst/>
              </a:rPr>
              <a:t>    这样做使得原迷宫地图中的所有点都成为了中间点，不用再判断当前点是角点、边点、还是中间点，每个点的探索方向均为</a:t>
            </a:r>
            <a:r>
              <a:rPr lang="en-US" altLang="zh-CN" dirty="0">
                <a:solidFill>
                  <a:schemeClr val="tx2">
                    <a:lumMod val="25000"/>
                  </a:schemeClr>
                </a:solidFill>
                <a:effectLst/>
              </a:rPr>
              <a:t>8</a:t>
            </a:r>
            <a:r>
              <a:rPr lang="zh-CN" altLang="en-US" dirty="0">
                <a:solidFill>
                  <a:schemeClr val="tx2">
                    <a:lumMod val="25000"/>
                  </a:schemeClr>
                </a:solidFill>
                <a:effectLst/>
              </a:rPr>
              <a:t>个。 </a:t>
            </a:r>
            <a:endParaRPr lang="zh-CN" altLang="zh-CN" dirty="0">
              <a:solidFill>
                <a:schemeClr val="tx2">
                  <a:lumMod val="25000"/>
                </a:schemeClr>
              </a:solidFill>
              <a:effectLst/>
            </a:endParaRPr>
          </a:p>
        </p:txBody>
      </p:sp>
    </p:spTree>
    <p:extLst>
      <p:ext uri="{BB962C8B-B14F-4D97-AF65-F5344CB8AC3E}">
        <p14:creationId xmlns:p14="http://schemas.microsoft.com/office/powerpoint/2010/main" val="923935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8835">
                                            <p:bg/>
                                          </p:spTgt>
                                        </p:tgtEl>
                                        <p:attrNameLst>
                                          <p:attrName>style.visibility</p:attrName>
                                        </p:attrNameLst>
                                      </p:cBhvr>
                                      <p:to>
                                        <p:strVal val="visible"/>
                                      </p:to>
                                    </p:set>
                                    <p:anim calcmode="lin" valueType="num">
                                      <p:cBhvr additive="base">
                                        <p:cTn id="7" dur="500" fill="hold"/>
                                        <p:tgtEl>
                                          <p:spTgt spid="2488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4883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8835">
                                            <p:txEl>
                                              <p:pRg st="0" end="0"/>
                                            </p:txEl>
                                          </p:spTgt>
                                        </p:tgtEl>
                                        <p:attrNameLst>
                                          <p:attrName>style.visibility</p:attrName>
                                        </p:attrNameLst>
                                      </p:cBhvr>
                                      <p:to>
                                        <p:strVal val="visible"/>
                                      </p:to>
                                    </p:set>
                                    <p:anim calcmode="lin" valueType="num">
                                      <p:cBhvr additive="base">
                                        <p:cTn id="13" dur="500" fill="hold"/>
                                        <p:tgtEl>
                                          <p:spTgt spid="24883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88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8835">
                                            <p:txEl>
                                              <p:pRg st="1" end="1"/>
                                            </p:txEl>
                                          </p:spTgt>
                                        </p:tgtEl>
                                        <p:attrNameLst>
                                          <p:attrName>style.visibility</p:attrName>
                                        </p:attrNameLst>
                                      </p:cBhvr>
                                      <p:to>
                                        <p:strVal val="visible"/>
                                      </p:to>
                                    </p:set>
                                    <p:anim calcmode="lin" valueType="num">
                                      <p:cBhvr additive="base">
                                        <p:cTn id="19" dur="500" fill="hold"/>
                                        <p:tgtEl>
                                          <p:spTgt spid="24883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883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1271464" y="5805264"/>
            <a:ext cx="10225136" cy="461665"/>
          </a:xfrm>
          <a:prstGeom prst="rect">
            <a:avLst/>
          </a:prstGeom>
          <a:noFill/>
          <a:ln>
            <a:noFill/>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线性表定义为指针类型</a:t>
            </a:r>
            <a:r>
              <a:rPr kumimoji="0" lang="en-US" altLang="zh-CN" sz="2400" b="0" i="0" u="none" strike="noStrike" kern="1200" cap="none" spc="0" normalizeH="0" baseline="0" noProof="0" dirty="0" err="1">
                <a:ln>
                  <a:noFill/>
                </a:ln>
                <a:solidFill>
                  <a:srgbClr val="2B91AF"/>
                </a:solidFill>
                <a:effectLst/>
                <a:highlight>
                  <a:srgbClr val="FFFFFF"/>
                </a:highlight>
                <a:uLnTx/>
                <a:uFillTx/>
                <a:latin typeface="微软雅黑" panose="020B0503020204020204" pitchFamily="34" charset="-122"/>
                <a:ea typeface="微软雅黑" panose="020B0503020204020204" pitchFamily="34" charset="-122"/>
                <a:cs typeface="+mn-cs"/>
              </a:rPr>
              <a:t>SqListPtr</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，数据元素类型为</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ElemType</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endPar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6" name="Rectangle 3"/>
          <p:cNvSpPr txBox="1">
            <a:spLocks noChangeArrowheads="1"/>
          </p:cNvSpPr>
          <p:nvPr/>
        </p:nvSpPr>
        <p:spPr bwMode="auto">
          <a:xfrm>
            <a:off x="623392" y="1004140"/>
            <a:ext cx="4104456" cy="595312"/>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27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3429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6pPr>
            <a:lvl7pPr marL="6858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7pPr>
            <a:lvl8pPr marL="10287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8pPr>
            <a:lvl9pPr marL="1371600" algn="l" rtl="0" eaLnBrk="1" fontAlgn="base" hangingPunct="1">
              <a:lnSpc>
                <a:spcPct val="85000"/>
              </a:lnSpc>
              <a:spcBef>
                <a:spcPct val="0"/>
              </a:spcBef>
              <a:spcAft>
                <a:spcPct val="0"/>
              </a:spcAft>
              <a:defRPr sz="315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zh-CN" altLang="en-US" sz="28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线性表的基本操作</a:t>
            </a:r>
          </a:p>
        </p:txBody>
      </p:sp>
      <p:sp>
        <p:nvSpPr>
          <p:cNvPr id="10" name="矩形 9"/>
          <p:cNvSpPr/>
          <p:nvPr/>
        </p:nvSpPr>
        <p:spPr>
          <a:xfrm>
            <a:off x="1262041" y="1599452"/>
            <a:ext cx="7344816" cy="396044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Tahoma"/>
                <a:ea typeface="微软雅黑" panose="020B0503020204020204" pitchFamily="34" charset="-122"/>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List_Init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Tahoma"/>
                <a:ea typeface="微软雅黑" panose="020B0503020204020204" pitchFamily="34" charset="-122"/>
                <a:cs typeface="+mn-cs"/>
              </a:rPr>
              <a:t>void</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List_Destory</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Tahoma"/>
                <a:ea typeface="微软雅黑" panose="020B0503020204020204" pitchFamily="34" charset="-122"/>
                <a:cs typeface="+mn-cs"/>
              </a:rPr>
              <a:t>void</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List_Clear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Tahoma"/>
                <a:ea typeface="微软雅黑" panose="020B0503020204020204" pitchFamily="34" charset="-122"/>
                <a:cs typeface="+mn-cs"/>
              </a:rPr>
              <a:t>bool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List_Empty</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Tahoma"/>
                <a:ea typeface="微软雅黑" panose="020B0503020204020204" pitchFamily="34"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List_Size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Tahoma"/>
                <a:ea typeface="微软雅黑" panose="020B0503020204020204" pitchFamily="34" charset="-122"/>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List_Retrival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L,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Tahoma"/>
                <a:ea typeface="微软雅黑" panose="020B0503020204020204" pitchFamily="34"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ElemType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Tahoma"/>
                <a:ea typeface="微软雅黑" panose="020B0503020204020204" pitchFamily="34" charset="-122"/>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List_Locate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L, </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ElemType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Tahoma"/>
                <a:ea typeface="微软雅黑" panose="020B0503020204020204" pitchFamily="34"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Tahoma"/>
                <a:ea typeface="微软雅黑" panose="020B0503020204020204" pitchFamily="34" charset="-122"/>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List_Insert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L,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Tahoma"/>
                <a:ea typeface="微软雅黑" panose="020B0503020204020204" pitchFamily="34"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ElemType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Tahoma"/>
                <a:ea typeface="微软雅黑" panose="020B0503020204020204" pitchFamily="34" charset="-122"/>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List_delete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L,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Tahoma"/>
                <a:ea typeface="微软雅黑" panose="020B0503020204020204" pitchFamily="34"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Tahoma"/>
                <a:ea typeface="微软雅黑" panose="020B0503020204020204" pitchFamily="34" charset="-122"/>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List_Prior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L,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Tahoma"/>
                <a:ea typeface="微软雅黑" panose="020B0503020204020204" pitchFamily="34"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ElemType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Tahoma"/>
                <a:ea typeface="微软雅黑" panose="020B0503020204020204" pitchFamily="34" charset="-122"/>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List_Next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L,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Tahoma"/>
                <a:ea typeface="微软雅黑" panose="020B0503020204020204" pitchFamily="34"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Tahoma"/>
                <a:ea typeface="微软雅黑" panose="020B0503020204020204" pitchFamily="34" charset="-122"/>
                <a:cs typeface="+mn-cs"/>
              </a:rPr>
              <a:t>ElemType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Tahoma"/>
                <a:ea typeface="微软雅黑" panose="020B0503020204020204" pitchFamily="34" charset="-122"/>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Tahoma"/>
                <a:ea typeface="微软雅黑" panose="020B0503020204020204" pitchFamily="34" charset="-122"/>
                <a:cs typeface="+mn-cs"/>
              </a:rPr>
              <a:t>);</a:t>
            </a:r>
            <a:endParaRPr kumimoji="0" lang="zh-CN" altLang="en-US" sz="2000" b="0" i="0" u="none" strike="noStrike" kern="1200" cap="none" spc="0" normalizeH="0" baseline="0" noProof="0" dirty="0">
              <a:ln>
                <a:noFill/>
              </a:ln>
              <a:solidFill>
                <a:srgbClr val="C0C0C0"/>
              </a:solidFill>
              <a:effectLst/>
              <a:uLnTx/>
              <a:uFillTx/>
              <a:latin typeface="Tahoma"/>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C0C0C0"/>
              </a:solidFill>
              <a:effectLst/>
              <a:uLnTx/>
              <a:uFillTx/>
              <a:latin typeface="Tahoma"/>
              <a:ea typeface="微软雅黑" panose="020B0503020204020204" pitchFamily="34" charset="-122"/>
              <a:cs typeface="+mn-cs"/>
            </a:endParaRPr>
          </a:p>
        </p:txBody>
      </p:sp>
      <p:sp>
        <p:nvSpPr>
          <p:cNvPr id="4" name="矩形 3"/>
          <p:cNvSpPr/>
          <p:nvPr/>
        </p:nvSpPr>
        <p:spPr>
          <a:xfrm>
            <a:off x="7752184" y="1183111"/>
            <a:ext cx="4032448" cy="1015663"/>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err="1">
                <a:ln>
                  <a:noFill/>
                </a:ln>
                <a:solidFill>
                  <a:srgbClr val="010000"/>
                </a:solidFill>
                <a:effectLst/>
                <a:uLnTx/>
                <a:uFillTx/>
                <a:latin typeface="Tahoma"/>
                <a:ea typeface="宋体"/>
                <a:cs typeface="+mn-cs"/>
              </a:rPr>
              <a:t>enum</a:t>
            </a:r>
            <a:r>
              <a:rPr kumimoji="0" lang="en-US" altLang="zh-CN" sz="1800" b="0" i="0" u="none" strike="noStrike" kern="1200" cap="none" spc="0" normalizeH="0" baseline="0" noProof="0" dirty="0">
                <a:ln>
                  <a:noFill/>
                </a:ln>
                <a:solidFill>
                  <a:srgbClr val="010000"/>
                </a:solidFill>
                <a:effectLst/>
                <a:uLnTx/>
                <a:uFillTx/>
                <a:latin typeface="Tahoma"/>
                <a:ea typeface="宋体"/>
                <a:cs typeface="+mn-cs"/>
              </a:rPr>
              <a:t> Status{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err="1">
                <a:ln>
                  <a:noFill/>
                </a:ln>
                <a:solidFill>
                  <a:srgbClr val="010000"/>
                </a:solidFill>
                <a:effectLst/>
                <a:uLnTx/>
                <a:uFillTx/>
                <a:latin typeface="Tahoma"/>
                <a:ea typeface="宋体"/>
                <a:cs typeface="+mn-cs"/>
              </a:rPr>
              <a:t>success,fail,fatal,range_error</a:t>
            </a:r>
            <a:endParaRPr kumimoji="0" lang="en-US" altLang="zh-CN" sz="1800" b="0" i="0" u="none" strike="noStrike" kern="1200" cap="none" spc="0" normalizeH="0" baseline="0" noProof="0" dirty="0">
              <a:ln>
                <a:noFill/>
              </a:ln>
              <a:solidFill>
                <a:srgbClr val="010000"/>
              </a:solidFill>
              <a:effectLst/>
              <a:uLnTx/>
              <a:uFillTx/>
              <a:latin typeface="Tahoma"/>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Tahoma"/>
                <a:ea typeface="宋体"/>
                <a:cs typeface="+mn-cs"/>
              </a:rPr>
              <a:t>};</a:t>
            </a:r>
          </a:p>
        </p:txBody>
      </p:sp>
    </p:spTree>
    <p:extLst>
      <p:ext uri="{BB962C8B-B14F-4D97-AF65-F5344CB8AC3E}">
        <p14:creationId xmlns:p14="http://schemas.microsoft.com/office/powerpoint/2010/main" val="71668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25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4"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3"/>
          <p:cNvSpPr>
            <a:spLocks noGrp="1" noChangeArrowheads="1"/>
          </p:cNvSpPr>
          <p:nvPr>
            <p:ph type="subTitle" idx="4294967295"/>
          </p:nvPr>
        </p:nvSpPr>
        <p:spPr>
          <a:xfrm>
            <a:off x="1991494" y="1412876"/>
            <a:ext cx="8208962" cy="4824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80000"/>
              </a:lnSpc>
              <a:buNone/>
            </a:pPr>
            <a:r>
              <a:rPr lang="en-US" altLang="zh-CN" sz="2400" b="1" dirty="0">
                <a:solidFill>
                  <a:schemeClr val="tx2">
                    <a:lumMod val="25000"/>
                  </a:schemeClr>
                </a:solidFill>
              </a:rPr>
              <a:t>1. </a:t>
            </a:r>
            <a:r>
              <a:rPr lang="zh-CN" altLang="en-US" sz="2400" b="1" dirty="0">
                <a:solidFill>
                  <a:schemeClr val="tx2">
                    <a:lumMod val="25000"/>
                  </a:schemeClr>
                </a:solidFill>
              </a:rPr>
              <a:t>二维数组</a:t>
            </a:r>
            <a:r>
              <a:rPr lang="en-US" altLang="zh-CN" sz="2400" b="1" dirty="0">
                <a:solidFill>
                  <a:schemeClr val="tx2">
                    <a:lumMod val="25000"/>
                  </a:schemeClr>
                </a:solidFill>
              </a:rPr>
              <a:t>maze[m+2][n+2]</a:t>
            </a:r>
            <a:r>
              <a:rPr lang="zh-CN" altLang="en-US" sz="2400" b="1" dirty="0">
                <a:solidFill>
                  <a:schemeClr val="tx2">
                    <a:lumMod val="25000"/>
                  </a:schemeClr>
                </a:solidFill>
              </a:rPr>
              <a:t>来表示迷宫，解决了迷宫地图的存储；</a:t>
            </a:r>
          </a:p>
          <a:p>
            <a:pPr marL="0" indent="0">
              <a:lnSpc>
                <a:spcPct val="80000"/>
              </a:lnSpc>
              <a:buNone/>
            </a:pPr>
            <a:r>
              <a:rPr lang="en-US" altLang="zh-CN" sz="2400" b="1" dirty="0">
                <a:solidFill>
                  <a:schemeClr val="tx2">
                    <a:lumMod val="25000"/>
                  </a:schemeClr>
                </a:solidFill>
              </a:rPr>
              <a:t>2. </a:t>
            </a:r>
            <a:r>
              <a:rPr lang="zh-CN" altLang="en-US" sz="2400" b="1" dirty="0">
                <a:solidFill>
                  <a:schemeClr val="tx2">
                    <a:lumMod val="25000"/>
                  </a:schemeClr>
                </a:solidFill>
              </a:rPr>
              <a:t>一维数组</a:t>
            </a:r>
            <a:r>
              <a:rPr lang="en-US" altLang="zh-CN" sz="2400" b="1" dirty="0" err="1">
                <a:solidFill>
                  <a:schemeClr val="tx2">
                    <a:lumMod val="25000"/>
                  </a:schemeClr>
                </a:solidFill>
              </a:rPr>
              <a:t>DeltaXY</a:t>
            </a:r>
            <a:r>
              <a:rPr lang="en-US" altLang="zh-CN" sz="2400" b="1" dirty="0">
                <a:solidFill>
                  <a:schemeClr val="tx2">
                    <a:lumMod val="25000"/>
                  </a:schemeClr>
                </a:solidFill>
              </a:rPr>
              <a:t>[4]</a:t>
            </a:r>
            <a:r>
              <a:rPr lang="zh-CN" altLang="en-US" sz="2400" b="1" dirty="0">
                <a:solidFill>
                  <a:schemeClr val="tx2">
                    <a:lumMod val="25000"/>
                  </a:schemeClr>
                </a:solidFill>
              </a:rPr>
              <a:t>来记载了</a:t>
            </a:r>
            <a:r>
              <a:rPr lang="en-US" altLang="zh-CN" sz="2400" b="1" dirty="0">
                <a:solidFill>
                  <a:schemeClr val="tx2">
                    <a:lumMod val="25000"/>
                  </a:schemeClr>
                </a:solidFill>
              </a:rPr>
              <a:t>4</a:t>
            </a:r>
            <a:r>
              <a:rPr lang="zh-CN" altLang="en-US" sz="2400" b="1" dirty="0">
                <a:solidFill>
                  <a:schemeClr val="tx2">
                    <a:lumMod val="25000"/>
                  </a:schemeClr>
                </a:solidFill>
              </a:rPr>
              <a:t>个探索方向的坐标增量，将</a:t>
            </a:r>
            <a:r>
              <a:rPr lang="en-US" altLang="zh-CN" sz="2400" b="1" dirty="0">
                <a:solidFill>
                  <a:schemeClr val="tx2">
                    <a:lumMod val="25000"/>
                  </a:schemeClr>
                </a:solidFill>
              </a:rPr>
              <a:t>4</a:t>
            </a:r>
            <a:r>
              <a:rPr lang="zh-CN" altLang="en-US" sz="2400" b="1" dirty="0">
                <a:solidFill>
                  <a:schemeClr val="tx2">
                    <a:lumMod val="25000"/>
                  </a:schemeClr>
                </a:solidFill>
              </a:rPr>
              <a:t>个探索方向数字化为</a:t>
            </a:r>
            <a:r>
              <a:rPr lang="en-US" altLang="zh-CN" sz="2400" b="1" dirty="0">
                <a:solidFill>
                  <a:schemeClr val="tx2">
                    <a:lumMod val="25000"/>
                  </a:schemeClr>
                </a:solidFill>
              </a:rPr>
              <a:t>0</a:t>
            </a:r>
            <a:r>
              <a:rPr lang="zh-CN" altLang="en-US" sz="2400" b="1" dirty="0">
                <a:solidFill>
                  <a:schemeClr val="tx2">
                    <a:lumMod val="25000"/>
                  </a:schemeClr>
                </a:solidFill>
              </a:rPr>
              <a:t>到</a:t>
            </a:r>
            <a:r>
              <a:rPr lang="en-US" altLang="zh-CN" sz="2400" b="1" dirty="0">
                <a:solidFill>
                  <a:schemeClr val="tx2">
                    <a:lumMod val="25000"/>
                  </a:schemeClr>
                </a:solidFill>
              </a:rPr>
              <a:t>3</a:t>
            </a:r>
            <a:r>
              <a:rPr lang="zh-CN" altLang="en-US" sz="2400" b="1" dirty="0">
                <a:solidFill>
                  <a:schemeClr val="tx2">
                    <a:lumMod val="25000"/>
                  </a:schemeClr>
                </a:solidFill>
              </a:rPr>
              <a:t>，并将向下一点前进的操作统一为当前点的坐标</a:t>
            </a:r>
            <a:r>
              <a:rPr lang="en-US" altLang="zh-CN" sz="2400" b="1" dirty="0">
                <a:solidFill>
                  <a:schemeClr val="tx2">
                    <a:lumMod val="25000"/>
                  </a:schemeClr>
                </a:solidFill>
              </a:rPr>
              <a:t>+</a:t>
            </a:r>
            <a:r>
              <a:rPr lang="zh-CN" altLang="en-US" sz="2400" b="1" dirty="0">
                <a:solidFill>
                  <a:schemeClr val="tx2">
                    <a:lumMod val="25000"/>
                  </a:schemeClr>
                </a:solidFill>
              </a:rPr>
              <a:t>沿该探索方向的增量，即可得到下一点的坐标；</a:t>
            </a:r>
          </a:p>
          <a:p>
            <a:pPr marL="0" indent="0">
              <a:lnSpc>
                <a:spcPct val="80000"/>
              </a:lnSpc>
              <a:buNone/>
            </a:pPr>
            <a:r>
              <a:rPr lang="en-US" altLang="zh-CN" sz="2400" b="1" dirty="0">
                <a:solidFill>
                  <a:schemeClr val="tx2">
                    <a:lumMod val="25000"/>
                  </a:schemeClr>
                </a:solidFill>
              </a:rPr>
              <a:t>3. </a:t>
            </a:r>
            <a:r>
              <a:rPr lang="zh-CN" altLang="en-US" sz="2400" b="1" dirty="0">
                <a:solidFill>
                  <a:schemeClr val="tx2">
                    <a:lumMod val="25000"/>
                  </a:schemeClr>
                </a:solidFill>
              </a:rPr>
              <a:t>当某点无路可通行时，需要从该点返回到前一点，再从前一点选择下一个方向继续进行探索，即需要知道前一点和前一点当前探索的方向。因此，我们需要保留依次到达的各点的坐标和到达该点的方向；</a:t>
            </a:r>
          </a:p>
          <a:p>
            <a:pPr marL="0" indent="0">
              <a:lnSpc>
                <a:spcPct val="80000"/>
              </a:lnSpc>
              <a:buNone/>
            </a:pPr>
            <a:r>
              <a:rPr lang="en-US" altLang="zh-CN" sz="2400" b="1" dirty="0">
                <a:solidFill>
                  <a:schemeClr val="tx2">
                    <a:lumMod val="25000"/>
                  </a:schemeClr>
                </a:solidFill>
              </a:rPr>
              <a:t>4. </a:t>
            </a:r>
            <a:r>
              <a:rPr lang="zh-CN" altLang="en-US" sz="2400" b="1" dirty="0">
                <a:solidFill>
                  <a:schemeClr val="tx2">
                    <a:lumMod val="25000"/>
                  </a:schemeClr>
                </a:solidFill>
              </a:rPr>
              <a:t>还需要防止重复到达某点，避免在迷宫中兜死圈子，需要记载已到达过的点。</a:t>
            </a:r>
            <a:r>
              <a:rPr lang="zh-CN" altLang="en-US" sz="1800" b="1" dirty="0">
                <a:solidFill>
                  <a:schemeClr val="tx2">
                    <a:lumMod val="25000"/>
                  </a:schemeClr>
                </a:solidFill>
              </a:rPr>
              <a:t> </a:t>
            </a:r>
            <a:r>
              <a:rPr lang="zh-CN" altLang="en-US" sz="2400" b="1" dirty="0">
                <a:solidFill>
                  <a:schemeClr val="tx2">
                    <a:lumMod val="25000"/>
                  </a:schemeClr>
                </a:solidFill>
              </a:rPr>
              <a:t> </a:t>
            </a:r>
            <a:endParaRPr lang="zh-CN" altLang="zh-CN" sz="2400" b="1" dirty="0">
              <a:solidFill>
                <a:schemeClr val="tx2">
                  <a:lumMod val="25000"/>
                </a:schemeClr>
              </a:solidFill>
            </a:endParaRPr>
          </a:p>
        </p:txBody>
      </p:sp>
    </p:spTree>
    <p:extLst>
      <p:ext uri="{BB962C8B-B14F-4D97-AF65-F5344CB8AC3E}">
        <p14:creationId xmlns:p14="http://schemas.microsoft.com/office/powerpoint/2010/main" val="2622640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03">
                                            <p:bg/>
                                          </p:spTgt>
                                        </p:tgtEl>
                                        <p:attrNameLst>
                                          <p:attrName>style.visibility</p:attrName>
                                        </p:attrNameLst>
                                      </p:cBhvr>
                                      <p:to>
                                        <p:strVal val="visible"/>
                                      </p:to>
                                    </p:set>
                                    <p:anim calcmode="lin" valueType="num">
                                      <p:cBhvr additive="base">
                                        <p:cTn id="7" dur="500" fill="hold"/>
                                        <p:tgtEl>
                                          <p:spTgt spid="25600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5600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03">
                                            <p:txEl>
                                              <p:pRg st="0" end="0"/>
                                            </p:txEl>
                                          </p:spTgt>
                                        </p:tgtEl>
                                        <p:attrNameLst>
                                          <p:attrName>style.visibility</p:attrName>
                                        </p:attrNameLst>
                                      </p:cBhvr>
                                      <p:to>
                                        <p:strVal val="visible"/>
                                      </p:to>
                                    </p:set>
                                    <p:anim calcmode="lin" valueType="num">
                                      <p:cBhvr additive="base">
                                        <p:cTn id="13" dur="500" fill="hold"/>
                                        <p:tgtEl>
                                          <p:spTgt spid="25600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03">
                                            <p:txEl>
                                              <p:pRg st="1" end="1"/>
                                            </p:txEl>
                                          </p:spTgt>
                                        </p:tgtEl>
                                        <p:attrNameLst>
                                          <p:attrName>style.visibility</p:attrName>
                                        </p:attrNameLst>
                                      </p:cBhvr>
                                      <p:to>
                                        <p:strVal val="visible"/>
                                      </p:to>
                                    </p:set>
                                    <p:anim calcmode="lin" valueType="num">
                                      <p:cBhvr additive="base">
                                        <p:cTn id="19" dur="500" fill="hold"/>
                                        <p:tgtEl>
                                          <p:spTgt spid="25600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003">
                                            <p:txEl>
                                              <p:pRg st="2" end="2"/>
                                            </p:txEl>
                                          </p:spTgt>
                                        </p:tgtEl>
                                        <p:attrNameLst>
                                          <p:attrName>style.visibility</p:attrName>
                                        </p:attrNameLst>
                                      </p:cBhvr>
                                      <p:to>
                                        <p:strVal val="visible"/>
                                      </p:to>
                                    </p:set>
                                    <p:anim calcmode="lin" valueType="num">
                                      <p:cBhvr additive="base">
                                        <p:cTn id="25" dur="500" fill="hold"/>
                                        <p:tgtEl>
                                          <p:spTgt spid="25600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6003">
                                            <p:txEl>
                                              <p:pRg st="3" end="3"/>
                                            </p:txEl>
                                          </p:spTgt>
                                        </p:tgtEl>
                                        <p:attrNameLst>
                                          <p:attrName>style.visibility</p:attrName>
                                        </p:attrNameLst>
                                      </p:cBhvr>
                                      <p:to>
                                        <p:strVal val="visible"/>
                                      </p:to>
                                    </p:set>
                                    <p:anim calcmode="lin" valueType="num">
                                      <p:cBhvr additive="base">
                                        <p:cTn id="31" dur="500" fill="hold"/>
                                        <p:tgtEl>
                                          <p:spTgt spid="25600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build="p"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idx="1"/>
          </p:nvPr>
        </p:nvSpPr>
        <p:spPr>
          <a:xfrm>
            <a:off x="2482691" y="1630586"/>
            <a:ext cx="7850187" cy="3657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buFont typeface="Arial" pitchFamily="34" charset="0"/>
              <a:buChar char="•"/>
            </a:pPr>
            <a:r>
              <a:rPr lang="zh-CN" altLang="en-US" dirty="0">
                <a:solidFill>
                  <a:schemeClr val="tx2">
                    <a:lumMod val="25000"/>
                  </a:schemeClr>
                </a:solidFill>
                <a:effectLst/>
              </a:rPr>
              <a:t>回退到上一个具有多条路径的地方选择下一条路径探测</a:t>
            </a:r>
            <a:r>
              <a:rPr lang="en-US" altLang="zh-CN" dirty="0">
                <a:solidFill>
                  <a:schemeClr val="tx2">
                    <a:lumMod val="25000"/>
                  </a:schemeClr>
                </a:solidFill>
                <a:effectLst/>
              </a:rPr>
              <a:t>; </a:t>
            </a:r>
          </a:p>
          <a:p>
            <a:pPr>
              <a:buFont typeface="Arial" pitchFamily="34" charset="0"/>
              <a:buChar char="•"/>
            </a:pPr>
            <a:r>
              <a:rPr lang="zh-CN" altLang="en-US" dirty="0">
                <a:solidFill>
                  <a:schemeClr val="tx2">
                    <a:lumMod val="25000"/>
                  </a:schemeClr>
                </a:solidFill>
                <a:effectLst/>
              </a:rPr>
              <a:t>需要存储每一个具有多条路径的点坐标和探索方向</a:t>
            </a:r>
            <a:r>
              <a:rPr lang="en-US" altLang="zh-CN" dirty="0">
                <a:solidFill>
                  <a:schemeClr val="tx2">
                    <a:lumMod val="25000"/>
                  </a:schemeClr>
                </a:solidFill>
                <a:effectLst/>
              </a:rPr>
              <a:t>(</a:t>
            </a:r>
            <a:r>
              <a:rPr lang="en-US" altLang="zh-CN" dirty="0" err="1">
                <a:solidFill>
                  <a:schemeClr val="tx2">
                    <a:lumMod val="25000"/>
                  </a:schemeClr>
                </a:solidFill>
                <a:effectLst/>
              </a:rPr>
              <a:t>x,y,d</a:t>
            </a:r>
            <a:r>
              <a:rPr lang="en-US" altLang="zh-CN" dirty="0">
                <a:solidFill>
                  <a:schemeClr val="tx2">
                    <a:lumMod val="25000"/>
                  </a:schemeClr>
                </a:solidFill>
                <a:effectLst/>
              </a:rPr>
              <a:t>)</a:t>
            </a:r>
            <a:r>
              <a:rPr lang="zh-CN" altLang="en-US" dirty="0">
                <a:solidFill>
                  <a:schemeClr val="tx2">
                    <a:lumMod val="25000"/>
                  </a:schemeClr>
                </a:solidFill>
                <a:effectLst/>
              </a:rPr>
              <a:t>，</a:t>
            </a:r>
            <a:endParaRPr lang="en-US" altLang="zh-CN" dirty="0">
              <a:solidFill>
                <a:schemeClr val="tx2">
                  <a:lumMod val="25000"/>
                </a:schemeClr>
              </a:solidFill>
              <a:effectLst/>
            </a:endParaRPr>
          </a:p>
          <a:p>
            <a:pPr>
              <a:buFont typeface="Arial" pitchFamily="34" charset="0"/>
              <a:buChar char="•"/>
            </a:pPr>
            <a:r>
              <a:rPr lang="zh-CN" altLang="en-US" dirty="0">
                <a:solidFill>
                  <a:schemeClr val="tx2">
                    <a:lumMod val="25000"/>
                  </a:schemeClr>
                </a:solidFill>
              </a:rPr>
              <a:t>存储的</a:t>
            </a:r>
            <a:r>
              <a:rPr lang="zh-CN" altLang="en-US" dirty="0">
                <a:solidFill>
                  <a:schemeClr val="tx2">
                    <a:lumMod val="25000"/>
                  </a:schemeClr>
                </a:solidFill>
                <a:effectLst/>
              </a:rPr>
              <a:t>多个</a:t>
            </a:r>
            <a:r>
              <a:rPr lang="en-US" altLang="zh-CN" dirty="0">
                <a:solidFill>
                  <a:schemeClr val="tx2">
                    <a:lumMod val="25000"/>
                  </a:schemeClr>
                </a:solidFill>
                <a:effectLst/>
              </a:rPr>
              <a:t>(</a:t>
            </a:r>
            <a:r>
              <a:rPr lang="en-US" altLang="zh-CN" dirty="0" err="1">
                <a:solidFill>
                  <a:schemeClr val="tx2">
                    <a:lumMod val="25000"/>
                  </a:schemeClr>
                </a:solidFill>
                <a:effectLst/>
              </a:rPr>
              <a:t>x,y,d</a:t>
            </a:r>
            <a:r>
              <a:rPr lang="en-US" altLang="zh-CN" dirty="0">
                <a:solidFill>
                  <a:schemeClr val="tx2">
                    <a:lumMod val="25000"/>
                  </a:schemeClr>
                </a:solidFill>
                <a:effectLst/>
              </a:rPr>
              <a:t>)</a:t>
            </a:r>
            <a:r>
              <a:rPr lang="zh-CN" altLang="en-US" dirty="0">
                <a:solidFill>
                  <a:schemeClr val="tx2">
                    <a:lumMod val="25000"/>
                  </a:schemeClr>
                </a:solidFill>
                <a:effectLst/>
              </a:rPr>
              <a:t>选择最新存储位置回退</a:t>
            </a:r>
            <a:endParaRPr lang="en-US" altLang="zh-CN" dirty="0">
              <a:solidFill>
                <a:schemeClr val="tx2">
                  <a:lumMod val="25000"/>
                </a:schemeClr>
              </a:solidFill>
              <a:effectLst/>
            </a:endParaRPr>
          </a:p>
          <a:p>
            <a:pPr>
              <a:buFont typeface="Arial" pitchFamily="34" charset="0"/>
              <a:buChar char="•"/>
            </a:pPr>
            <a:r>
              <a:rPr lang="en-US" altLang="zh-CN" dirty="0">
                <a:solidFill>
                  <a:schemeClr val="tx2">
                    <a:lumMod val="25000"/>
                  </a:schemeClr>
                </a:solidFill>
                <a:effectLst/>
              </a:rPr>
              <a:t>                                                                 </a:t>
            </a:r>
            <a:r>
              <a:rPr lang="zh-CN" altLang="en-US" dirty="0">
                <a:solidFill>
                  <a:schemeClr val="tx2">
                    <a:lumMod val="25000"/>
                  </a:schemeClr>
                </a:solidFill>
                <a:effectLst/>
              </a:rPr>
              <a:t>－－栈 </a:t>
            </a:r>
          </a:p>
        </p:txBody>
      </p:sp>
      <p:sp>
        <p:nvSpPr>
          <p:cNvPr id="2" name="灯片编号占位符 1"/>
          <p:cNvSpPr>
            <a:spLocks noGrp="1"/>
          </p:cNvSpPr>
          <p:nvPr>
            <p:ph type="sldNum" sz="quarter" idx="12"/>
          </p:nvPr>
        </p:nvSpPr>
        <p:spPr/>
        <p:txBody>
          <a:bodyPr/>
          <a:lstStyle/>
          <a:p>
            <a:fld id="{7B4C26F3-AB5C-478F-8324-15184DC3904C}" type="slidenum">
              <a:rPr lang="zh-CN" altLang="en-US" smtClean="0"/>
              <a:pPr/>
              <a:t>271</a:t>
            </a:fld>
            <a:endParaRPr lang="zh-CN" altLang="en-US"/>
          </a:p>
        </p:txBody>
      </p:sp>
      <p:sp>
        <p:nvSpPr>
          <p:cNvPr id="250883" name="Rectangle 3"/>
          <p:cNvSpPr>
            <a:spLocks noChangeArrowheads="1"/>
          </p:cNvSpPr>
          <p:nvPr/>
        </p:nvSpPr>
        <p:spPr bwMode="auto">
          <a:xfrm>
            <a:off x="2770823" y="5003899"/>
            <a:ext cx="7273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dirty="0">
              <a:ea typeface="宋体" charset="-122"/>
            </a:endParaRPr>
          </a:p>
        </p:txBody>
      </p:sp>
      <p:sp>
        <p:nvSpPr>
          <p:cNvPr id="6" name="上凸弯带形 5"/>
          <p:cNvSpPr/>
          <p:nvPr/>
        </p:nvSpPr>
        <p:spPr>
          <a:xfrm>
            <a:off x="2124512" y="1123634"/>
            <a:ext cx="3528392" cy="504031"/>
          </a:xfrm>
          <a:prstGeom prst="ellipseRibbon2">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accent6">
                    <a:lumMod val="75000"/>
                  </a:schemeClr>
                </a:solidFill>
              </a:rPr>
              <a:t>死路回退</a:t>
            </a:r>
          </a:p>
        </p:txBody>
      </p:sp>
    </p:spTree>
    <p:extLst>
      <p:ext uri="{BB962C8B-B14F-4D97-AF65-F5344CB8AC3E}">
        <p14:creationId xmlns:p14="http://schemas.microsoft.com/office/powerpoint/2010/main" val="972758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088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088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088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088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088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nodePh="1">
                                  <p:stCondLst>
                                    <p:cond delay="0"/>
                                  </p:stCondLst>
                                  <p:endCondLst>
                                    <p:cond evt="begin" delay="0">
                                      <p:tn val="25"/>
                                    </p:cond>
                                  </p:endCondLst>
                                  <p:childTnLst>
                                    <p:set>
                                      <p:cBhvr>
                                        <p:cTn id="26" dur="1" fill="hold">
                                          <p:stCondLst>
                                            <p:cond delay="0"/>
                                          </p:stCondLst>
                                        </p:cTn>
                                        <p:tgtEl>
                                          <p:spTgt spid="250883"/>
                                        </p:tgtEl>
                                        <p:attrNameLst>
                                          <p:attrName>style.visibility</p:attrName>
                                        </p:attrNameLst>
                                      </p:cBhvr>
                                      <p:to>
                                        <p:strVal val="visible"/>
                                      </p:to>
                                    </p:set>
                                    <p:anim calcmode="lin" valueType="num">
                                      <p:cBhvr additive="base">
                                        <p:cTn id="27" dur="500" fill="hold"/>
                                        <p:tgtEl>
                                          <p:spTgt spid="250883"/>
                                        </p:tgtEl>
                                        <p:attrNameLst>
                                          <p:attrName>ppt_x</p:attrName>
                                        </p:attrNameLst>
                                      </p:cBhvr>
                                      <p:tavLst>
                                        <p:tav tm="0">
                                          <p:val>
                                            <p:strVal val="#ppt_x"/>
                                          </p:val>
                                        </p:tav>
                                        <p:tav tm="100000">
                                          <p:val>
                                            <p:strVal val="#ppt_x"/>
                                          </p:val>
                                        </p:tav>
                                      </p:tavLst>
                                    </p:anim>
                                    <p:anim calcmode="lin" valueType="num">
                                      <p:cBhvr additive="base">
                                        <p:cTn id="28" dur="500" fill="hold"/>
                                        <p:tgtEl>
                                          <p:spTgt spid="2508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2" grpId="0" build="p" animBg="1"/>
      <p:bldP spid="250883" grpId="0"/>
    </p:bldLst>
  </p:timing>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4102037" y="2379672"/>
            <a:ext cx="4088524" cy="147002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r>
              <a:rPr lang="en-US" altLang="zh-CN" b="0" dirty="0">
                <a:effectLst/>
                <a:latin typeface="微软雅黑" panose="020B0503020204020204" pitchFamily="34" charset="-122"/>
                <a:ea typeface="微软雅黑" panose="020B0503020204020204" pitchFamily="34" charset="-122"/>
              </a:rPr>
              <a:t>2.2.2 </a:t>
            </a:r>
            <a:r>
              <a:rPr lang="zh-CN" altLang="en-US" b="0" dirty="0">
                <a:effectLst/>
                <a:latin typeface="微软雅黑" panose="020B0503020204020204" pitchFamily="34" charset="-122"/>
                <a:ea typeface="微软雅黑" panose="020B0503020204020204" pitchFamily="34" charset="-122"/>
              </a:rPr>
              <a:t>特殊线性表</a:t>
            </a:r>
          </a:p>
        </p:txBody>
      </p:sp>
    </p:spTree>
    <p:extLst>
      <p:ext uri="{BB962C8B-B14F-4D97-AF65-F5344CB8AC3E}">
        <p14:creationId xmlns:p14="http://schemas.microsoft.com/office/powerpoint/2010/main" val="47323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42" name="Rectangle 2"/>
          <p:cNvSpPr>
            <a:spLocks noGrp="1" noChangeArrowheads="1"/>
          </p:cNvSpPr>
          <p:nvPr>
            <p:ph type="ctrTitle"/>
          </p:nvPr>
        </p:nvSpPr>
        <p:spPr>
          <a:xfrm>
            <a:off x="1456284" y="1421945"/>
            <a:ext cx="8506521" cy="863600"/>
          </a:xfrm>
        </p:spPr>
        <p:txBody>
          <a:bodyPr/>
          <a:lstStyle/>
          <a:p>
            <a:r>
              <a:rPr lang="zh-CN" altLang="en-US" sz="3200" b="0" dirty="0">
                <a:latin typeface="微软雅黑" panose="020B0503020204020204" pitchFamily="34" charset="-122"/>
                <a:ea typeface="微软雅黑" panose="020B0503020204020204" pitchFamily="34" charset="-122"/>
              </a:rPr>
              <a:t>回顾：线性表：</a:t>
            </a:r>
            <a:r>
              <a:rPr lang="en-US" altLang="zh-CN" sz="3200" b="0" dirty="0">
                <a:latin typeface="微软雅黑" panose="020B0503020204020204" pitchFamily="34" charset="-122"/>
                <a:ea typeface="微软雅黑" panose="020B0503020204020204" pitchFamily="34" charset="-122"/>
              </a:rPr>
              <a:t>n</a:t>
            </a:r>
            <a:r>
              <a:rPr lang="zh-CN" altLang="en-US" sz="3200" b="0" dirty="0">
                <a:latin typeface="微软雅黑" panose="020B0503020204020204" pitchFamily="34" charset="-122"/>
                <a:ea typeface="微软雅黑" panose="020B0503020204020204" pitchFamily="34" charset="-122"/>
              </a:rPr>
              <a:t>个相同元素的有限序列</a:t>
            </a:r>
          </a:p>
        </p:txBody>
      </p:sp>
      <p:sp>
        <p:nvSpPr>
          <p:cNvPr id="215043" name="Text Box 3"/>
          <p:cNvSpPr txBox="1">
            <a:spLocks noChangeArrowheads="1"/>
          </p:cNvSpPr>
          <p:nvPr/>
        </p:nvSpPr>
        <p:spPr bwMode="auto">
          <a:xfrm>
            <a:off x="1550877" y="2646474"/>
            <a:ext cx="890428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defRPr/>
            </a:pPr>
            <a:r>
              <a:rPr lang="en-US" altLang="zh-CN" dirty="0">
                <a:solidFill>
                  <a:srgbClr val="010000"/>
                </a:solidFill>
                <a:latin typeface="微软雅黑" panose="020B0503020204020204" pitchFamily="34" charset="-122"/>
                <a:ea typeface="微软雅黑" panose="020B0503020204020204" pitchFamily="34" charset="-122"/>
              </a:rPr>
              <a:t>DS=</a:t>
            </a:r>
            <a:r>
              <a:rPr lang="zh-CN" altLang="en-US" dirty="0">
                <a:solidFill>
                  <a:srgbClr val="010000"/>
                </a:solidFill>
                <a:latin typeface="微软雅黑" panose="020B0503020204020204" pitchFamily="34" charset="-122"/>
                <a:ea typeface="微软雅黑" panose="020B0503020204020204" pitchFamily="34" charset="-122"/>
              </a:rPr>
              <a:t>（</a:t>
            </a:r>
            <a:r>
              <a:rPr lang="en-US" altLang="zh-CN" dirty="0">
                <a:solidFill>
                  <a:srgbClr val="010000"/>
                </a:solidFill>
                <a:latin typeface="微软雅黑" panose="020B0503020204020204" pitchFamily="34" charset="-122"/>
                <a:ea typeface="微软雅黑" panose="020B0503020204020204" pitchFamily="34" charset="-122"/>
              </a:rPr>
              <a:t>D</a:t>
            </a:r>
            <a:r>
              <a:rPr lang="zh-CN" altLang="en-US" dirty="0">
                <a:solidFill>
                  <a:srgbClr val="010000"/>
                </a:solidFill>
                <a:latin typeface="微软雅黑" panose="020B0503020204020204" pitchFamily="34" charset="-122"/>
                <a:ea typeface="微软雅黑" panose="020B0503020204020204" pitchFamily="34" charset="-122"/>
              </a:rPr>
              <a:t>，</a:t>
            </a:r>
            <a:r>
              <a:rPr lang="en-US" altLang="zh-CN" dirty="0">
                <a:solidFill>
                  <a:srgbClr val="010000"/>
                </a:solidFill>
                <a:latin typeface="微软雅黑" panose="020B0503020204020204" pitchFamily="34" charset="-122"/>
                <a:ea typeface="微软雅黑" panose="020B0503020204020204" pitchFamily="34" charset="-122"/>
              </a:rPr>
              <a:t>L</a:t>
            </a:r>
            <a:r>
              <a:rPr lang="zh-CN" altLang="en-US" dirty="0">
                <a:solidFill>
                  <a:srgbClr val="010000"/>
                </a:solidFill>
                <a:latin typeface="微软雅黑" panose="020B0503020204020204" pitchFamily="34" charset="-122"/>
                <a:ea typeface="微软雅黑" panose="020B0503020204020204" pitchFamily="34" charset="-122"/>
              </a:rPr>
              <a:t>，</a:t>
            </a:r>
            <a:r>
              <a:rPr lang="en-US" altLang="zh-CN" dirty="0">
                <a:solidFill>
                  <a:srgbClr val="010000"/>
                </a:solidFill>
                <a:latin typeface="微软雅黑" panose="020B0503020204020204" pitchFamily="34" charset="-122"/>
                <a:ea typeface="微软雅黑" panose="020B0503020204020204" pitchFamily="34" charset="-122"/>
              </a:rPr>
              <a:t>O</a:t>
            </a:r>
            <a:r>
              <a:rPr lang="zh-CN" altLang="en-US" dirty="0">
                <a:solidFill>
                  <a:srgbClr val="010000"/>
                </a:solidFill>
                <a:latin typeface="微软雅黑" panose="020B0503020204020204" pitchFamily="34" charset="-122"/>
                <a:ea typeface="微软雅黑" panose="020B0503020204020204" pitchFamily="34" charset="-122"/>
              </a:rPr>
              <a:t>，</a:t>
            </a:r>
            <a:r>
              <a:rPr lang="en-US" altLang="zh-CN" dirty="0">
                <a:solidFill>
                  <a:srgbClr val="010000"/>
                </a:solidFill>
                <a:latin typeface="微软雅黑" panose="020B0503020204020204" pitchFamily="34" charset="-122"/>
                <a:ea typeface="微软雅黑" panose="020B0503020204020204" pitchFamily="34" charset="-122"/>
              </a:rPr>
              <a:t>S</a:t>
            </a:r>
            <a:r>
              <a:rPr lang="zh-CN" altLang="en-US" dirty="0">
                <a:solidFill>
                  <a:srgbClr val="010000"/>
                </a:solidFill>
                <a:latin typeface="微软雅黑" panose="020B0503020204020204" pitchFamily="34" charset="-122"/>
                <a:ea typeface="微软雅黑" panose="020B0503020204020204" pitchFamily="34" charset="-122"/>
              </a:rPr>
              <a:t>）</a:t>
            </a:r>
          </a:p>
          <a:p>
            <a:pPr defTabSz="914400">
              <a:spcBef>
                <a:spcPct val="50000"/>
              </a:spcBef>
              <a:defRPr/>
            </a:pPr>
            <a:r>
              <a:rPr lang="zh-CN" altLang="en-US" dirty="0">
                <a:solidFill>
                  <a:srgbClr val="010000"/>
                </a:solidFill>
                <a:latin typeface="微软雅黑" panose="020B0503020204020204" pitchFamily="34" charset="-122"/>
                <a:ea typeface="微软雅黑" panose="020B0503020204020204" pitchFamily="34" charset="-122"/>
              </a:rPr>
              <a:t>线性表的逻辑结构</a:t>
            </a:r>
            <a:r>
              <a:rPr lang="en-US" altLang="zh-CN" dirty="0">
                <a:solidFill>
                  <a:srgbClr val="FF3300"/>
                </a:solidFill>
                <a:latin typeface="微软雅黑" panose="020B0503020204020204" pitchFamily="34" charset="-122"/>
                <a:ea typeface="微软雅黑" panose="020B0503020204020204" pitchFamily="34" charset="-122"/>
              </a:rPr>
              <a:t>L</a:t>
            </a:r>
            <a:r>
              <a:rPr lang="zh-CN" altLang="en-US" dirty="0">
                <a:solidFill>
                  <a:srgbClr val="010000"/>
                </a:solidFill>
                <a:latin typeface="微软雅黑" panose="020B0503020204020204" pitchFamily="34" charset="-122"/>
                <a:ea typeface="微软雅黑" panose="020B0503020204020204" pitchFamily="34" charset="-122"/>
              </a:rPr>
              <a:t>：</a:t>
            </a:r>
            <a:r>
              <a:rPr lang="en-US" altLang="zh-CN" dirty="0">
                <a:solidFill>
                  <a:srgbClr val="010000"/>
                </a:solidFill>
                <a:latin typeface="微软雅黑" panose="020B0503020204020204" pitchFamily="34" charset="-122"/>
                <a:ea typeface="微软雅黑" panose="020B0503020204020204" pitchFamily="34" charset="-122"/>
              </a:rPr>
              <a:t>1</a:t>
            </a:r>
            <a:r>
              <a:rPr lang="zh-CN" altLang="en-US" dirty="0">
                <a:solidFill>
                  <a:srgbClr val="010000"/>
                </a:solidFill>
                <a:latin typeface="微软雅黑" panose="020B0503020204020204" pitchFamily="34" charset="-122"/>
                <a:ea typeface="微软雅黑" panose="020B0503020204020204" pitchFamily="34" charset="-122"/>
              </a:rPr>
              <a:t>对</a:t>
            </a:r>
            <a:r>
              <a:rPr lang="en-US" altLang="zh-CN" dirty="0">
                <a:solidFill>
                  <a:srgbClr val="010000"/>
                </a:solidFill>
                <a:latin typeface="微软雅黑" panose="020B0503020204020204" pitchFamily="34" charset="-122"/>
                <a:ea typeface="微软雅黑" panose="020B0503020204020204" pitchFamily="34" charset="-122"/>
              </a:rPr>
              <a:t>1</a:t>
            </a:r>
            <a:r>
              <a:rPr lang="zh-CN" altLang="en-US" sz="1800" dirty="0">
                <a:solidFill>
                  <a:srgbClr val="010000"/>
                </a:solidFill>
                <a:latin typeface="微软雅黑" panose="020B0503020204020204" pitchFamily="34" charset="-122"/>
                <a:ea typeface="微软雅黑" panose="020B0503020204020204" pitchFamily="34" charset="-122"/>
              </a:rPr>
              <a:t>（前驱、后继）</a:t>
            </a:r>
          </a:p>
          <a:p>
            <a:pPr defTabSz="914400">
              <a:spcBef>
                <a:spcPct val="50000"/>
              </a:spcBef>
              <a:defRPr/>
            </a:pPr>
            <a:r>
              <a:rPr lang="zh-CN" altLang="en-US" dirty="0">
                <a:solidFill>
                  <a:srgbClr val="010000"/>
                </a:solidFill>
                <a:latin typeface="微软雅黑" panose="020B0503020204020204" pitchFamily="34" charset="-122"/>
                <a:ea typeface="微软雅黑" panose="020B0503020204020204" pitchFamily="34" charset="-122"/>
              </a:rPr>
              <a:t>线性表的基本操作</a:t>
            </a:r>
            <a:r>
              <a:rPr lang="en-US" altLang="zh-CN" dirty="0">
                <a:solidFill>
                  <a:srgbClr val="FF3300"/>
                </a:solidFill>
                <a:latin typeface="微软雅黑" panose="020B0503020204020204" pitchFamily="34" charset="-122"/>
                <a:ea typeface="微软雅黑" panose="020B0503020204020204" pitchFamily="34" charset="-122"/>
              </a:rPr>
              <a:t>O</a:t>
            </a:r>
            <a:r>
              <a:rPr lang="zh-CN" altLang="en-US" dirty="0">
                <a:solidFill>
                  <a:srgbClr val="010000"/>
                </a:solidFill>
                <a:latin typeface="微软雅黑" panose="020B0503020204020204" pitchFamily="34" charset="-122"/>
                <a:ea typeface="微软雅黑" panose="020B0503020204020204" pitchFamily="34" charset="-122"/>
              </a:rPr>
              <a:t>：</a:t>
            </a:r>
            <a:r>
              <a:rPr lang="zh-CN" altLang="en-US" sz="1800" dirty="0">
                <a:solidFill>
                  <a:srgbClr val="010000"/>
                </a:solidFill>
                <a:latin typeface="微软雅黑" panose="020B0503020204020204" pitchFamily="34" charset="-122"/>
                <a:ea typeface="微软雅黑" panose="020B0503020204020204" pitchFamily="34" charset="-122"/>
              </a:rPr>
              <a:t>创建、查找元素、插入、删除等</a:t>
            </a:r>
          </a:p>
          <a:p>
            <a:pPr defTabSz="914400">
              <a:spcBef>
                <a:spcPct val="50000"/>
              </a:spcBef>
              <a:defRPr/>
            </a:pPr>
            <a:r>
              <a:rPr lang="zh-CN" altLang="en-US" dirty="0">
                <a:solidFill>
                  <a:srgbClr val="010000"/>
                </a:solidFill>
                <a:latin typeface="微软雅黑" panose="020B0503020204020204" pitchFamily="34" charset="-122"/>
                <a:ea typeface="微软雅黑" panose="020B0503020204020204" pitchFamily="34" charset="-122"/>
              </a:rPr>
              <a:t>线性表的存储结构</a:t>
            </a:r>
            <a:r>
              <a:rPr lang="en-US" altLang="zh-CN" dirty="0">
                <a:solidFill>
                  <a:srgbClr val="FF3300"/>
                </a:solidFill>
                <a:latin typeface="微软雅黑" panose="020B0503020204020204" pitchFamily="34" charset="-122"/>
                <a:ea typeface="微软雅黑" panose="020B0503020204020204" pitchFamily="34" charset="-122"/>
              </a:rPr>
              <a:t>S</a:t>
            </a:r>
            <a:r>
              <a:rPr lang="zh-CN" altLang="en-US" dirty="0">
                <a:solidFill>
                  <a:srgbClr val="010000"/>
                </a:solidFill>
                <a:latin typeface="微软雅黑" panose="020B0503020204020204" pitchFamily="34" charset="-122"/>
                <a:ea typeface="微软雅黑" panose="020B0503020204020204" pitchFamily="34" charset="-122"/>
              </a:rPr>
              <a:t>：</a:t>
            </a:r>
            <a:r>
              <a:rPr lang="zh-CN" altLang="en-US" sz="2000" dirty="0">
                <a:solidFill>
                  <a:srgbClr val="010000"/>
                </a:solidFill>
                <a:latin typeface="微软雅黑" panose="020B0503020204020204" pitchFamily="34" charset="-122"/>
                <a:ea typeface="微软雅黑" panose="020B0503020204020204" pitchFamily="34" charset="-122"/>
              </a:rPr>
              <a:t>顺序、链式</a:t>
            </a:r>
            <a:r>
              <a:rPr lang="zh-CN" altLang="en-US" sz="1800" dirty="0">
                <a:solidFill>
                  <a:srgbClr val="FF3300"/>
                </a:solidFill>
                <a:latin typeface="微软雅黑" panose="020B0503020204020204" pitchFamily="34" charset="-122"/>
                <a:ea typeface="微软雅黑" panose="020B0503020204020204" pitchFamily="34" charset="-122"/>
              </a:rPr>
              <a:t>（单链表、双向链表、循环、双向循环）</a:t>
            </a:r>
          </a:p>
        </p:txBody>
      </p:sp>
    </p:spTree>
    <p:extLst>
      <p:ext uri="{BB962C8B-B14F-4D97-AF65-F5344CB8AC3E}">
        <p14:creationId xmlns:p14="http://schemas.microsoft.com/office/powerpoint/2010/main" val="264457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5043"/>
                                        </p:tgtEl>
                                        <p:attrNameLst>
                                          <p:attrName>style.visibility</p:attrName>
                                        </p:attrNameLst>
                                      </p:cBhvr>
                                      <p:to>
                                        <p:strVal val="visible"/>
                                      </p:to>
                                    </p:set>
                                    <p:animEffect transition="in" filter="wipe(up)">
                                      <p:cBhvr>
                                        <p:cTn id="7" dur="500"/>
                                        <p:tgtEl>
                                          <p:spTgt spid="215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p:bldLst>
  </p:timing>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6068" name="Rectangle 8"/>
          <p:cNvSpPr>
            <a:spLocks noChangeArrowheads="1"/>
          </p:cNvSpPr>
          <p:nvPr/>
        </p:nvSpPr>
        <p:spPr bwMode="auto">
          <a:xfrm>
            <a:off x="239478" y="867316"/>
            <a:ext cx="3670080" cy="5762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lIns="91440" tIns="45720" rIns="91440" bIns="45720" rtlCol="0" anchor="b">
            <a:normAutofit/>
          </a:bodyPr>
          <a:lstStyle/>
          <a:p>
            <a:pPr algn="ctr" defTabSz="914400" fontAlgn="base">
              <a:lnSpc>
                <a:spcPct val="90000"/>
              </a:lnSpc>
              <a:spcBef>
                <a:spcPct val="0"/>
              </a:spcBef>
              <a:spcAft>
                <a:spcPct val="0"/>
              </a:spcAft>
              <a:defRPr/>
            </a:pPr>
            <a:r>
              <a:rPr lang="zh-CN" altLang="en-US" sz="3200" dirty="0">
                <a:solidFill>
                  <a:srgbClr val="5B9BD5">
                    <a:lumMod val="75000"/>
                  </a:srgbClr>
                </a:solidFill>
                <a:latin typeface="微软雅黑" panose="020B0503020204020204" pitchFamily="34" charset="-122"/>
                <a:ea typeface="微软雅黑" panose="020B0503020204020204" pitchFamily="34" charset="-122"/>
              </a:rPr>
              <a:t>数据结构关联图 </a:t>
            </a:r>
          </a:p>
        </p:txBody>
      </p:sp>
      <p:grpSp>
        <p:nvGrpSpPr>
          <p:cNvPr id="216069" name="Group 5"/>
          <p:cNvGrpSpPr>
            <a:grpSpLocks/>
          </p:cNvGrpSpPr>
          <p:nvPr/>
        </p:nvGrpSpPr>
        <p:grpSpPr bwMode="auto">
          <a:xfrm>
            <a:off x="2191680" y="1155447"/>
            <a:ext cx="8215532" cy="5184775"/>
            <a:chOff x="289" y="488"/>
            <a:chExt cx="5222" cy="3741"/>
          </a:xfrm>
        </p:grpSpPr>
        <p:sp>
          <p:nvSpPr>
            <p:cNvPr id="216070" name="AutoShape 6"/>
            <p:cNvSpPr>
              <a:spLocks noChangeAspect="1" noChangeArrowheads="1"/>
            </p:cNvSpPr>
            <p:nvPr/>
          </p:nvSpPr>
          <p:spPr bwMode="auto">
            <a:xfrm>
              <a:off x="385" y="488"/>
              <a:ext cx="5126" cy="3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nvGrpSpPr>
            <p:cNvPr id="216071" name="Group 7"/>
            <p:cNvGrpSpPr>
              <a:grpSpLocks/>
            </p:cNvGrpSpPr>
            <p:nvPr/>
          </p:nvGrpSpPr>
          <p:grpSpPr bwMode="auto">
            <a:xfrm>
              <a:off x="385" y="996"/>
              <a:ext cx="1425" cy="579"/>
              <a:chOff x="2362" y="4857"/>
              <a:chExt cx="2524" cy="1027"/>
            </a:xfrm>
          </p:grpSpPr>
          <p:sp>
            <p:nvSpPr>
              <p:cNvPr id="216072" name="Text Box 8"/>
              <p:cNvSpPr txBox="1">
                <a:spLocks noChangeArrowheads="1"/>
              </p:cNvSpPr>
              <p:nvPr/>
            </p:nvSpPr>
            <p:spPr bwMode="auto">
              <a:xfrm>
                <a:off x="2362" y="4857"/>
                <a:ext cx="2524" cy="1027"/>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3152" tIns="36576" rIns="73152" bIns="36576"/>
              <a:lstStyle/>
              <a:p>
                <a:pPr algn="ctr" defTabSz="914400">
                  <a:defRPr/>
                </a:pPr>
                <a:r>
                  <a:rPr lang="zh-CN" altLang="en-US" sz="1600">
                    <a:solidFill>
                      <a:srgbClr val="FF9933"/>
                    </a:solidFill>
                    <a:latin typeface="微软雅黑" panose="020B0503020204020204" pitchFamily="34" charset="-122"/>
                    <a:ea typeface="微软雅黑" panose="020B0503020204020204" pitchFamily="34" charset="-122"/>
                  </a:rPr>
                  <a:t>串</a:t>
                </a:r>
              </a:p>
              <a:p>
                <a:pPr algn="ctr" defTabSz="914400">
                  <a:defRPr/>
                </a:pPr>
                <a:endParaRPr lang="zh-CN" altLang="en-US" sz="1600">
                  <a:solidFill>
                    <a:srgbClr val="333333"/>
                  </a:solidFill>
                  <a:latin typeface="微软雅黑" panose="020B0503020204020204" pitchFamily="34" charset="-122"/>
                  <a:ea typeface="微软雅黑" panose="020B0503020204020204" pitchFamily="34" charset="-122"/>
                </a:endParaRPr>
              </a:p>
              <a:p>
                <a:pPr algn="ctr" defTabSz="914400">
                  <a:defRPr/>
                </a:pPr>
                <a:r>
                  <a:rPr lang="en-US" altLang="zh-CN" sz="1600">
                    <a:solidFill>
                      <a:srgbClr val="333333"/>
                    </a:solidFill>
                    <a:latin typeface="微软雅黑" panose="020B0503020204020204" pitchFamily="34" charset="-122"/>
                    <a:ea typeface="微软雅黑" panose="020B0503020204020204" pitchFamily="34" charset="-122"/>
                  </a:rPr>
                  <a:t>n</a:t>
                </a:r>
                <a:r>
                  <a:rPr lang="zh-CN" altLang="en-US" sz="1600">
                    <a:solidFill>
                      <a:srgbClr val="333333"/>
                    </a:solidFill>
                    <a:latin typeface="微软雅黑" panose="020B0503020204020204" pitchFamily="34" charset="-122"/>
                    <a:ea typeface="微软雅黑" panose="020B0503020204020204" pitchFamily="34" charset="-122"/>
                  </a:rPr>
                  <a:t>个字符的有限序列</a:t>
                </a:r>
                <a:endParaRPr lang="zh-CN" altLang="en-US" sz="1600">
                  <a:solidFill>
                    <a:srgbClr val="010000"/>
                  </a:solidFill>
                  <a:latin typeface="微软雅黑" panose="020B0503020204020204" pitchFamily="34" charset="-122"/>
                  <a:ea typeface="微软雅黑" panose="020B0503020204020204" pitchFamily="34" charset="-122"/>
                </a:endParaRPr>
              </a:p>
            </p:txBody>
          </p:sp>
          <p:sp>
            <p:nvSpPr>
              <p:cNvPr id="216073" name="Line 9"/>
              <p:cNvSpPr>
                <a:spLocks noChangeShapeType="1"/>
              </p:cNvSpPr>
              <p:nvPr/>
            </p:nvSpPr>
            <p:spPr bwMode="auto">
              <a:xfrm>
                <a:off x="2362" y="5346"/>
                <a:ext cx="25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16074" name="Group 10"/>
            <p:cNvGrpSpPr>
              <a:grpSpLocks/>
            </p:cNvGrpSpPr>
            <p:nvPr/>
          </p:nvGrpSpPr>
          <p:grpSpPr bwMode="auto">
            <a:xfrm>
              <a:off x="289" y="488"/>
              <a:ext cx="5222" cy="3741"/>
              <a:chOff x="289" y="488"/>
              <a:chExt cx="5222" cy="3741"/>
            </a:xfrm>
          </p:grpSpPr>
          <p:grpSp>
            <p:nvGrpSpPr>
              <p:cNvPr id="216075" name="Group 11"/>
              <p:cNvGrpSpPr>
                <a:grpSpLocks/>
              </p:cNvGrpSpPr>
              <p:nvPr/>
            </p:nvGrpSpPr>
            <p:grpSpPr bwMode="auto">
              <a:xfrm>
                <a:off x="289" y="488"/>
                <a:ext cx="5222" cy="3741"/>
                <a:chOff x="289" y="488"/>
                <a:chExt cx="5222" cy="3741"/>
              </a:xfrm>
            </p:grpSpPr>
            <p:grpSp>
              <p:nvGrpSpPr>
                <p:cNvPr id="216076" name="Group 12"/>
                <p:cNvGrpSpPr>
                  <a:grpSpLocks/>
                </p:cNvGrpSpPr>
                <p:nvPr/>
              </p:nvGrpSpPr>
              <p:grpSpPr bwMode="auto">
                <a:xfrm>
                  <a:off x="2623" y="1585"/>
                  <a:ext cx="864" cy="471"/>
                  <a:chOff x="2544" y="1344"/>
                  <a:chExt cx="704" cy="384"/>
                </a:xfrm>
              </p:grpSpPr>
              <p:sp>
                <p:nvSpPr>
                  <p:cNvPr id="216077" name="Line 13"/>
                  <p:cNvSpPr>
                    <a:spLocks noChangeShapeType="1"/>
                  </p:cNvSpPr>
                  <p:nvPr/>
                </p:nvSpPr>
                <p:spPr bwMode="auto">
                  <a:xfrm flipV="1">
                    <a:off x="2544" y="1344"/>
                    <a:ext cx="0" cy="384"/>
                  </a:xfrm>
                  <a:prstGeom prst="line">
                    <a:avLst/>
                  </a:prstGeom>
                  <a:noFill/>
                  <a:ln w="9525">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578963"/>
                          </a:outerShdw>
                        </a:effectLst>
                      </a14:hiddenEffects>
                    </a:ext>
                  </a:extLst>
                </p:spPr>
                <p:txBody>
                  <a:bodyPr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16078" name="Text Box 14"/>
                  <p:cNvSpPr txBox="1">
                    <a:spLocks noChangeArrowheads="1"/>
                  </p:cNvSpPr>
                  <p:nvPr/>
                </p:nvSpPr>
                <p:spPr bwMode="auto">
                  <a:xfrm>
                    <a:off x="2571" y="1471"/>
                    <a:ext cx="67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lstStyle/>
                  <a:p>
                    <a:pPr algn="just" defTabSz="914400">
                      <a:defRPr/>
                    </a:pPr>
                    <a:r>
                      <a:rPr lang="zh-CN" altLang="en-US" sz="1600" dirty="0">
                        <a:solidFill>
                          <a:srgbClr val="333333"/>
                        </a:solidFill>
                        <a:latin typeface="微软雅黑" panose="020B0503020204020204" pitchFamily="34" charset="-122"/>
                        <a:ea typeface="微软雅黑" panose="020B0503020204020204" pitchFamily="34" charset="-122"/>
                      </a:rPr>
                      <a:t>前驱后继数</a:t>
                    </a:r>
                    <a:endParaRPr lang="zh-CN" altLang="en-US" sz="1600" dirty="0">
                      <a:solidFill>
                        <a:srgbClr val="010000"/>
                      </a:solidFill>
                      <a:latin typeface="微软雅黑" panose="020B0503020204020204" pitchFamily="34" charset="-122"/>
                      <a:ea typeface="微软雅黑" panose="020B0503020204020204" pitchFamily="34" charset="-122"/>
                    </a:endParaRPr>
                  </a:p>
                </p:txBody>
              </p:sp>
            </p:grpSp>
            <p:grpSp>
              <p:nvGrpSpPr>
                <p:cNvPr id="216079" name="Group 15"/>
                <p:cNvGrpSpPr>
                  <a:grpSpLocks/>
                </p:cNvGrpSpPr>
                <p:nvPr/>
              </p:nvGrpSpPr>
              <p:grpSpPr bwMode="auto">
                <a:xfrm>
                  <a:off x="346" y="1575"/>
                  <a:ext cx="1372" cy="533"/>
                  <a:chOff x="688" y="1336"/>
                  <a:chExt cx="1118" cy="434"/>
                </a:xfrm>
              </p:grpSpPr>
              <p:sp>
                <p:nvSpPr>
                  <p:cNvPr id="216080" name="Text Box 16"/>
                  <p:cNvSpPr txBox="1">
                    <a:spLocks noChangeArrowheads="1"/>
                  </p:cNvSpPr>
                  <p:nvPr/>
                </p:nvSpPr>
                <p:spPr bwMode="auto">
                  <a:xfrm>
                    <a:off x="688" y="1487"/>
                    <a:ext cx="871"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lstStyle/>
                  <a:p>
                    <a:pPr algn="r" defTabSz="914400">
                      <a:defRPr/>
                    </a:pPr>
                    <a:r>
                      <a:rPr lang="zh-CN" altLang="en-US" sz="1600" dirty="0">
                        <a:solidFill>
                          <a:srgbClr val="333333"/>
                        </a:solidFill>
                        <a:latin typeface="微软雅黑" panose="020B0503020204020204" pitchFamily="34" charset="-122"/>
                        <a:ea typeface="微软雅黑" panose="020B0503020204020204" pitchFamily="34" charset="-122"/>
                      </a:rPr>
                      <a:t>数据元素限制</a:t>
                    </a:r>
                    <a:endParaRPr lang="zh-CN" altLang="en-US" sz="1600" dirty="0">
                      <a:solidFill>
                        <a:srgbClr val="010000"/>
                      </a:solidFill>
                      <a:latin typeface="微软雅黑" panose="020B0503020204020204" pitchFamily="34" charset="-122"/>
                      <a:ea typeface="微软雅黑" panose="020B0503020204020204" pitchFamily="34" charset="-122"/>
                    </a:endParaRPr>
                  </a:p>
                </p:txBody>
              </p:sp>
              <p:sp>
                <p:nvSpPr>
                  <p:cNvPr id="216081" name="Line 17"/>
                  <p:cNvSpPr>
                    <a:spLocks noChangeShapeType="1"/>
                  </p:cNvSpPr>
                  <p:nvPr/>
                </p:nvSpPr>
                <p:spPr bwMode="auto">
                  <a:xfrm flipH="1" flipV="1">
                    <a:off x="1322" y="1336"/>
                    <a:ext cx="484" cy="37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16082" name="Group 18"/>
                <p:cNvGrpSpPr>
                  <a:grpSpLocks/>
                </p:cNvGrpSpPr>
                <p:nvPr/>
              </p:nvGrpSpPr>
              <p:grpSpPr bwMode="auto">
                <a:xfrm>
                  <a:off x="3789" y="996"/>
                  <a:ext cx="1662" cy="579"/>
                  <a:chOff x="4320" y="3624"/>
                  <a:chExt cx="2700" cy="780"/>
                </a:xfrm>
              </p:grpSpPr>
              <p:sp>
                <p:nvSpPr>
                  <p:cNvPr id="216083" name="Text Box 19"/>
                  <p:cNvSpPr txBox="1">
                    <a:spLocks noChangeArrowheads="1"/>
                  </p:cNvSpPr>
                  <p:nvPr/>
                </p:nvSpPr>
                <p:spPr bwMode="auto">
                  <a:xfrm>
                    <a:off x="4320" y="3624"/>
                    <a:ext cx="2700" cy="78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3152" tIns="36576" rIns="73152" bIns="36576"/>
                  <a:lstStyle/>
                  <a:p>
                    <a:pPr algn="ctr" defTabSz="914400">
                      <a:defRPr/>
                    </a:pPr>
                    <a:r>
                      <a:rPr lang="zh-CN" altLang="en-US" sz="1600">
                        <a:solidFill>
                          <a:srgbClr val="333333"/>
                        </a:solidFill>
                        <a:latin typeface="微软雅黑" panose="020B0503020204020204" pitchFamily="34" charset="-122"/>
                        <a:ea typeface="微软雅黑" panose="020B0503020204020204" pitchFamily="34" charset="-122"/>
                      </a:rPr>
                      <a:t>线性表的变型</a:t>
                    </a:r>
                  </a:p>
                  <a:p>
                    <a:pPr algn="ctr" defTabSz="914400">
                      <a:defRPr/>
                    </a:pPr>
                    <a:endParaRPr lang="zh-CN" altLang="en-US" sz="1600">
                      <a:solidFill>
                        <a:srgbClr val="333333"/>
                      </a:solidFill>
                      <a:latin typeface="微软雅黑" panose="020B0503020204020204" pitchFamily="34" charset="-122"/>
                      <a:ea typeface="微软雅黑" panose="020B0503020204020204" pitchFamily="34" charset="-122"/>
                    </a:endParaRPr>
                  </a:p>
                  <a:p>
                    <a:pPr algn="ctr" defTabSz="914400">
                      <a:defRPr/>
                    </a:pPr>
                    <a:r>
                      <a:rPr lang="zh-CN" altLang="en-US" sz="1600">
                        <a:solidFill>
                          <a:srgbClr val="333333"/>
                        </a:solidFill>
                        <a:latin typeface="微软雅黑" panose="020B0503020204020204" pitchFamily="34" charset="-122"/>
                        <a:ea typeface="微软雅黑" panose="020B0503020204020204" pitchFamily="34" charset="-122"/>
                      </a:rPr>
                      <a:t>带头结点、循环、双向</a:t>
                    </a:r>
                    <a:endParaRPr lang="zh-CN" altLang="en-US" sz="1600">
                      <a:solidFill>
                        <a:srgbClr val="010000"/>
                      </a:solidFill>
                      <a:latin typeface="微软雅黑" panose="020B0503020204020204" pitchFamily="34" charset="-122"/>
                      <a:ea typeface="微软雅黑" panose="020B0503020204020204" pitchFamily="34" charset="-122"/>
                    </a:endParaRPr>
                  </a:p>
                </p:txBody>
              </p:sp>
              <p:sp>
                <p:nvSpPr>
                  <p:cNvPr id="216084" name="Line 20"/>
                  <p:cNvSpPr>
                    <a:spLocks noChangeShapeType="1"/>
                  </p:cNvSpPr>
                  <p:nvPr/>
                </p:nvSpPr>
                <p:spPr bwMode="auto">
                  <a:xfrm>
                    <a:off x="4320" y="3996"/>
                    <a:ext cx="27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16085" name="Group 21"/>
                <p:cNvGrpSpPr>
                  <a:grpSpLocks/>
                </p:cNvGrpSpPr>
                <p:nvPr/>
              </p:nvGrpSpPr>
              <p:grpSpPr bwMode="auto">
                <a:xfrm>
                  <a:off x="3497" y="1575"/>
                  <a:ext cx="1395" cy="463"/>
                  <a:chOff x="3257" y="1336"/>
                  <a:chExt cx="1137" cy="377"/>
                </a:xfrm>
              </p:grpSpPr>
              <p:sp>
                <p:nvSpPr>
                  <p:cNvPr id="216086" name="Text Box 22"/>
                  <p:cNvSpPr txBox="1">
                    <a:spLocks noChangeArrowheads="1"/>
                  </p:cNvSpPr>
                  <p:nvPr/>
                </p:nvSpPr>
                <p:spPr bwMode="auto">
                  <a:xfrm>
                    <a:off x="3717" y="1501"/>
                    <a:ext cx="67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lstStyle/>
                  <a:p>
                    <a:pPr algn="just" defTabSz="914400">
                      <a:defRPr/>
                    </a:pPr>
                    <a:r>
                      <a:rPr lang="zh-CN" altLang="en-US" sz="1600" dirty="0">
                        <a:solidFill>
                          <a:srgbClr val="333333"/>
                        </a:solidFill>
                        <a:latin typeface="微软雅黑" panose="020B0503020204020204" pitchFamily="34" charset="-122"/>
                        <a:ea typeface="微软雅黑" panose="020B0503020204020204" pitchFamily="34" charset="-122"/>
                      </a:rPr>
                      <a:t>结点变化</a:t>
                    </a:r>
                    <a:endParaRPr lang="zh-CN" altLang="en-US" sz="1600" dirty="0">
                      <a:solidFill>
                        <a:srgbClr val="010000"/>
                      </a:solidFill>
                      <a:latin typeface="微软雅黑" panose="020B0503020204020204" pitchFamily="34" charset="-122"/>
                      <a:ea typeface="微软雅黑" panose="020B0503020204020204" pitchFamily="34" charset="-122"/>
                    </a:endParaRPr>
                  </a:p>
                </p:txBody>
              </p:sp>
              <p:sp>
                <p:nvSpPr>
                  <p:cNvPr id="216087" name="Line 23"/>
                  <p:cNvSpPr>
                    <a:spLocks noChangeShapeType="1"/>
                  </p:cNvSpPr>
                  <p:nvPr/>
                </p:nvSpPr>
                <p:spPr bwMode="auto">
                  <a:xfrm flipV="1">
                    <a:off x="3257" y="1336"/>
                    <a:ext cx="870" cy="37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16088" name="Group 24"/>
                <p:cNvGrpSpPr>
                  <a:grpSpLocks/>
                </p:cNvGrpSpPr>
                <p:nvPr/>
              </p:nvGrpSpPr>
              <p:grpSpPr bwMode="auto">
                <a:xfrm>
                  <a:off x="3657" y="3133"/>
                  <a:ext cx="1854" cy="1096"/>
                  <a:chOff x="7560" y="4872"/>
                  <a:chExt cx="2880" cy="1716"/>
                </a:xfrm>
              </p:grpSpPr>
              <p:sp>
                <p:nvSpPr>
                  <p:cNvPr id="216089" name="Text Box 25"/>
                  <p:cNvSpPr txBox="1">
                    <a:spLocks noChangeArrowheads="1"/>
                  </p:cNvSpPr>
                  <p:nvPr/>
                </p:nvSpPr>
                <p:spPr bwMode="auto">
                  <a:xfrm>
                    <a:off x="7560" y="4872"/>
                    <a:ext cx="1260" cy="1716"/>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a:lstStyle/>
                  <a:p>
                    <a:pPr algn="ctr" defTabSz="914400">
                      <a:defRPr/>
                    </a:pPr>
                    <a:r>
                      <a:rPr lang="en-US" altLang="zh-CN" sz="1600" dirty="0">
                        <a:solidFill>
                          <a:srgbClr val="3333CC"/>
                        </a:solidFill>
                        <a:latin typeface="微软雅黑" panose="020B0503020204020204" pitchFamily="34" charset="-122"/>
                        <a:ea typeface="微软雅黑" panose="020B0503020204020204" pitchFamily="34" charset="-122"/>
                      </a:rPr>
                      <a:t>2.2</a:t>
                    </a:r>
                    <a:r>
                      <a:rPr lang="zh-CN" altLang="en-US" sz="1600" dirty="0">
                        <a:solidFill>
                          <a:srgbClr val="3333CC"/>
                        </a:solidFill>
                        <a:latin typeface="微软雅黑" panose="020B0503020204020204" pitchFamily="34" charset="-122"/>
                        <a:ea typeface="微软雅黑" panose="020B0503020204020204" pitchFamily="34" charset="-122"/>
                      </a:rPr>
                      <a:t>栈</a:t>
                    </a:r>
                    <a:r>
                      <a:rPr lang="zh-CN" altLang="en-US" sz="1600" dirty="0">
                        <a:solidFill>
                          <a:srgbClr val="333333"/>
                        </a:solidFill>
                        <a:latin typeface="微软雅黑" panose="020B0503020204020204" pitchFamily="34" charset="-122"/>
                        <a:ea typeface="微软雅黑" panose="020B0503020204020204" pitchFamily="34" charset="-122"/>
                      </a:rPr>
                      <a:t> </a:t>
                    </a:r>
                  </a:p>
                  <a:p>
                    <a:pPr algn="ctr" defTabSz="914400">
                      <a:defRPr/>
                    </a:pPr>
                    <a:endParaRPr lang="zh-CN" altLang="en-US" sz="1600" dirty="0">
                      <a:solidFill>
                        <a:srgbClr val="333333"/>
                      </a:solidFill>
                      <a:latin typeface="微软雅黑" panose="020B0503020204020204" pitchFamily="34" charset="-122"/>
                      <a:ea typeface="微软雅黑" panose="020B0503020204020204" pitchFamily="34" charset="-122"/>
                    </a:endParaRPr>
                  </a:p>
                  <a:p>
                    <a:pPr algn="ctr" defTabSz="914400">
                      <a:spcAft>
                        <a:spcPts val="600"/>
                      </a:spcAft>
                      <a:defRPr/>
                    </a:pPr>
                    <a:r>
                      <a:rPr lang="zh-CN" altLang="en-US" sz="1600" dirty="0">
                        <a:solidFill>
                          <a:srgbClr val="010000"/>
                        </a:solidFill>
                        <a:latin typeface="微软雅黑" panose="020B0503020204020204" pitchFamily="34" charset="-122"/>
                        <a:ea typeface="微软雅黑" panose="020B0503020204020204" pitchFamily="34" charset="-122"/>
                      </a:rPr>
                      <a:t>插入、删除限定在一端进行的线性表</a:t>
                    </a:r>
                  </a:p>
                </p:txBody>
              </p:sp>
              <p:sp>
                <p:nvSpPr>
                  <p:cNvPr id="216090" name="Text Box 26"/>
                  <p:cNvSpPr txBox="1">
                    <a:spLocks noChangeArrowheads="1"/>
                  </p:cNvSpPr>
                  <p:nvPr/>
                </p:nvSpPr>
                <p:spPr bwMode="auto">
                  <a:xfrm>
                    <a:off x="8820" y="4872"/>
                    <a:ext cx="1620" cy="1716"/>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a:lstStyle/>
                  <a:p>
                    <a:pPr algn="ctr" defTabSz="914400">
                      <a:defRPr/>
                    </a:pPr>
                    <a:r>
                      <a:rPr lang="en-US" altLang="zh-CN" sz="1600" dirty="0">
                        <a:solidFill>
                          <a:srgbClr val="3333CC"/>
                        </a:solidFill>
                        <a:latin typeface="微软雅黑" panose="020B0503020204020204" pitchFamily="34" charset="-122"/>
                        <a:ea typeface="微软雅黑" panose="020B0503020204020204" pitchFamily="34" charset="-122"/>
                      </a:rPr>
                      <a:t>2.3</a:t>
                    </a:r>
                    <a:r>
                      <a:rPr lang="zh-CN" altLang="en-US" sz="1600" dirty="0">
                        <a:solidFill>
                          <a:srgbClr val="3333CC"/>
                        </a:solidFill>
                        <a:latin typeface="微软雅黑" panose="020B0503020204020204" pitchFamily="34" charset="-122"/>
                        <a:ea typeface="微软雅黑" panose="020B0503020204020204" pitchFamily="34" charset="-122"/>
                      </a:rPr>
                      <a:t>队列</a:t>
                    </a:r>
                  </a:p>
                  <a:p>
                    <a:pPr algn="ctr" defTabSz="914400">
                      <a:defRPr/>
                    </a:pPr>
                    <a:endParaRPr lang="zh-CN" altLang="en-US" sz="1600" dirty="0">
                      <a:solidFill>
                        <a:srgbClr val="3333CC"/>
                      </a:solidFill>
                      <a:latin typeface="微软雅黑" panose="020B0503020204020204" pitchFamily="34" charset="-122"/>
                      <a:ea typeface="微软雅黑" panose="020B0503020204020204" pitchFamily="34" charset="-122"/>
                    </a:endParaRPr>
                  </a:p>
                  <a:p>
                    <a:pPr algn="ctr" defTabSz="914400">
                      <a:spcAft>
                        <a:spcPts val="600"/>
                      </a:spcAft>
                      <a:defRPr/>
                    </a:pPr>
                    <a:r>
                      <a:rPr lang="zh-CN" altLang="en-US" sz="1600" dirty="0">
                        <a:solidFill>
                          <a:srgbClr val="010000"/>
                        </a:solidFill>
                        <a:latin typeface="微软雅黑" panose="020B0503020204020204" pitchFamily="34" charset="-122"/>
                        <a:ea typeface="微软雅黑" panose="020B0503020204020204" pitchFamily="34" charset="-122"/>
                      </a:rPr>
                      <a:t>插入限定在一端，删除在另一端进行的线性表</a:t>
                    </a:r>
                  </a:p>
                </p:txBody>
              </p:sp>
              <p:sp>
                <p:nvSpPr>
                  <p:cNvPr id="216091" name="Line 27"/>
                  <p:cNvSpPr>
                    <a:spLocks noChangeShapeType="1"/>
                  </p:cNvSpPr>
                  <p:nvPr/>
                </p:nvSpPr>
                <p:spPr bwMode="auto">
                  <a:xfrm>
                    <a:off x="7560" y="5244"/>
                    <a:ext cx="28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16092" name="Group 28"/>
                <p:cNvGrpSpPr>
                  <a:grpSpLocks/>
                </p:cNvGrpSpPr>
                <p:nvPr/>
              </p:nvGrpSpPr>
              <p:grpSpPr bwMode="auto">
                <a:xfrm>
                  <a:off x="3499" y="2617"/>
                  <a:ext cx="1240" cy="499"/>
                  <a:chOff x="3257" y="2185"/>
                  <a:chExt cx="1010" cy="407"/>
                </a:xfrm>
              </p:grpSpPr>
              <p:sp>
                <p:nvSpPr>
                  <p:cNvPr id="216093" name="Text Box 29"/>
                  <p:cNvSpPr txBox="1">
                    <a:spLocks noChangeArrowheads="1"/>
                  </p:cNvSpPr>
                  <p:nvPr/>
                </p:nvSpPr>
                <p:spPr bwMode="auto">
                  <a:xfrm>
                    <a:off x="3590" y="2221"/>
                    <a:ext cx="67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lstStyle/>
                  <a:p>
                    <a:pPr algn="just" defTabSz="914400">
                      <a:defRPr/>
                    </a:pPr>
                    <a:r>
                      <a:rPr lang="zh-CN" altLang="en-US" sz="1600">
                        <a:solidFill>
                          <a:srgbClr val="333333"/>
                        </a:solidFill>
                        <a:latin typeface="微软雅黑" panose="020B0503020204020204" pitchFamily="34" charset="-122"/>
                        <a:ea typeface="微软雅黑" panose="020B0503020204020204" pitchFamily="34" charset="-122"/>
                      </a:rPr>
                      <a:t>操作限制</a:t>
                    </a:r>
                    <a:endParaRPr lang="zh-CN" altLang="en-US" sz="1600">
                      <a:solidFill>
                        <a:srgbClr val="010000"/>
                      </a:solidFill>
                      <a:latin typeface="微软雅黑" panose="020B0503020204020204" pitchFamily="34" charset="-122"/>
                      <a:ea typeface="微软雅黑" panose="020B0503020204020204" pitchFamily="34" charset="-122"/>
                    </a:endParaRPr>
                  </a:p>
                </p:txBody>
              </p:sp>
              <p:sp>
                <p:nvSpPr>
                  <p:cNvPr id="216094" name="Line 30"/>
                  <p:cNvSpPr>
                    <a:spLocks noChangeShapeType="1"/>
                  </p:cNvSpPr>
                  <p:nvPr/>
                </p:nvSpPr>
                <p:spPr bwMode="auto">
                  <a:xfrm>
                    <a:off x="3257" y="2185"/>
                    <a:ext cx="775" cy="40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16095" name="Group 31"/>
                <p:cNvGrpSpPr>
                  <a:grpSpLocks/>
                </p:cNvGrpSpPr>
                <p:nvPr/>
              </p:nvGrpSpPr>
              <p:grpSpPr bwMode="auto">
                <a:xfrm>
                  <a:off x="289" y="2617"/>
                  <a:ext cx="1429" cy="579"/>
                  <a:chOff x="289" y="2617"/>
                  <a:chExt cx="1429" cy="579"/>
                </a:xfrm>
              </p:grpSpPr>
              <p:sp>
                <p:nvSpPr>
                  <p:cNvPr id="216096" name="Text Box 32"/>
                  <p:cNvSpPr txBox="1">
                    <a:spLocks noChangeArrowheads="1"/>
                  </p:cNvSpPr>
                  <p:nvPr/>
                </p:nvSpPr>
                <p:spPr bwMode="auto">
                  <a:xfrm>
                    <a:off x="289" y="2677"/>
                    <a:ext cx="101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lstStyle/>
                  <a:p>
                    <a:pPr algn="r" defTabSz="914400">
                      <a:defRPr/>
                    </a:pPr>
                    <a:r>
                      <a:rPr lang="zh-CN" altLang="en-US" sz="1600" dirty="0">
                        <a:solidFill>
                          <a:srgbClr val="333333"/>
                        </a:solidFill>
                        <a:latin typeface="微软雅黑" panose="020B0503020204020204" pitchFamily="34" charset="-122"/>
                        <a:ea typeface="微软雅黑" panose="020B0503020204020204" pitchFamily="34" charset="-122"/>
                      </a:rPr>
                      <a:t>数据元素扩展</a:t>
                    </a:r>
                    <a:endParaRPr lang="zh-CN" altLang="en-US" sz="1600" dirty="0">
                      <a:solidFill>
                        <a:srgbClr val="010000"/>
                      </a:solidFill>
                      <a:latin typeface="微软雅黑" panose="020B0503020204020204" pitchFamily="34" charset="-122"/>
                      <a:ea typeface="微软雅黑" panose="020B0503020204020204" pitchFamily="34" charset="-122"/>
                    </a:endParaRPr>
                  </a:p>
                </p:txBody>
              </p:sp>
              <p:sp>
                <p:nvSpPr>
                  <p:cNvPr id="216097" name="Line 33"/>
                  <p:cNvSpPr>
                    <a:spLocks noChangeShapeType="1"/>
                  </p:cNvSpPr>
                  <p:nvPr/>
                </p:nvSpPr>
                <p:spPr bwMode="auto">
                  <a:xfrm flipH="1">
                    <a:off x="797" y="2617"/>
                    <a:ext cx="921" cy="57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16098" name="Group 34"/>
                <p:cNvGrpSpPr>
                  <a:grpSpLocks/>
                </p:cNvGrpSpPr>
                <p:nvPr/>
              </p:nvGrpSpPr>
              <p:grpSpPr bwMode="auto">
                <a:xfrm>
                  <a:off x="1956" y="3150"/>
                  <a:ext cx="1186" cy="1044"/>
                  <a:chOff x="4680" y="5028"/>
                  <a:chExt cx="1800" cy="1404"/>
                </a:xfrm>
              </p:grpSpPr>
              <p:sp>
                <p:nvSpPr>
                  <p:cNvPr id="216099" name="Text Box 35"/>
                  <p:cNvSpPr txBox="1">
                    <a:spLocks noChangeArrowheads="1"/>
                  </p:cNvSpPr>
                  <p:nvPr/>
                </p:nvSpPr>
                <p:spPr bwMode="auto">
                  <a:xfrm>
                    <a:off x="4680" y="5028"/>
                    <a:ext cx="1800" cy="1404"/>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3152" tIns="36576" rIns="73152" bIns="36576"/>
                  <a:lstStyle/>
                  <a:p>
                    <a:pPr algn="ctr" defTabSz="914400">
                      <a:defRPr/>
                    </a:pPr>
                    <a:r>
                      <a:rPr lang="en-US" altLang="zh-CN" sz="1600" dirty="0">
                        <a:solidFill>
                          <a:srgbClr val="00CC99"/>
                        </a:solidFill>
                        <a:latin typeface="微软雅黑" panose="020B0503020204020204" pitchFamily="34" charset="-122"/>
                        <a:ea typeface="微软雅黑" panose="020B0503020204020204" pitchFamily="34" charset="-122"/>
                      </a:rPr>
                      <a:t>2.4</a:t>
                    </a:r>
                    <a:r>
                      <a:rPr lang="zh-CN" altLang="en-US" sz="1600" dirty="0">
                        <a:solidFill>
                          <a:srgbClr val="00CC99"/>
                        </a:solidFill>
                        <a:latin typeface="微软雅黑" panose="020B0503020204020204" pitchFamily="34" charset="-122"/>
                        <a:ea typeface="微软雅黑" panose="020B0503020204020204" pitchFamily="34" charset="-122"/>
                      </a:rPr>
                      <a:t>数组</a:t>
                    </a:r>
                  </a:p>
                  <a:p>
                    <a:pPr algn="just" defTabSz="914400">
                      <a:defRPr/>
                    </a:pPr>
                    <a:endParaRPr lang="zh-CN" altLang="en-US" sz="1600" dirty="0">
                      <a:solidFill>
                        <a:srgbClr val="333333"/>
                      </a:solidFill>
                      <a:latin typeface="微软雅黑" panose="020B0503020204020204" pitchFamily="34" charset="-122"/>
                      <a:ea typeface="微软雅黑" panose="020B0503020204020204" pitchFamily="34" charset="-122"/>
                    </a:endParaRPr>
                  </a:p>
                  <a:p>
                    <a:pPr algn="just" defTabSz="914400">
                      <a:spcAft>
                        <a:spcPts val="600"/>
                      </a:spcAft>
                      <a:defRPr/>
                    </a:pPr>
                    <a:r>
                      <a:rPr lang="zh-CN" altLang="en-US" sz="1600" dirty="0">
                        <a:solidFill>
                          <a:srgbClr val="010000"/>
                        </a:solidFill>
                        <a:latin typeface="微软雅黑" panose="020B0503020204020204" pitchFamily="34" charset="-122"/>
                        <a:ea typeface="微软雅黑" panose="020B0503020204020204" pitchFamily="34" charset="-122"/>
                      </a:rPr>
                      <a:t>数据元素之间的关系在维数上扩充的线性表</a:t>
                    </a:r>
                  </a:p>
                </p:txBody>
              </p:sp>
              <p:sp>
                <p:nvSpPr>
                  <p:cNvPr id="216100" name="Line 36"/>
                  <p:cNvSpPr>
                    <a:spLocks noChangeShapeType="1"/>
                  </p:cNvSpPr>
                  <p:nvPr/>
                </p:nvSpPr>
                <p:spPr bwMode="auto">
                  <a:xfrm>
                    <a:off x="4680" y="5402"/>
                    <a:ext cx="1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16101" name="Group 37"/>
                <p:cNvGrpSpPr>
                  <a:grpSpLocks/>
                </p:cNvGrpSpPr>
                <p:nvPr/>
              </p:nvGrpSpPr>
              <p:grpSpPr bwMode="auto">
                <a:xfrm>
                  <a:off x="2549" y="2617"/>
                  <a:ext cx="785" cy="579"/>
                  <a:chOff x="2483" y="2185"/>
                  <a:chExt cx="640" cy="472"/>
                </a:xfrm>
              </p:grpSpPr>
              <p:sp>
                <p:nvSpPr>
                  <p:cNvPr id="216102" name="Text Box 38"/>
                  <p:cNvSpPr txBox="1">
                    <a:spLocks noChangeArrowheads="1"/>
                  </p:cNvSpPr>
                  <p:nvPr/>
                </p:nvSpPr>
                <p:spPr bwMode="auto">
                  <a:xfrm>
                    <a:off x="2510" y="2279"/>
                    <a:ext cx="613"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lstStyle/>
                  <a:p>
                    <a:pPr algn="just" defTabSz="914400">
                      <a:defRPr/>
                    </a:pPr>
                    <a:r>
                      <a:rPr lang="zh-CN" altLang="en-US" sz="1600" dirty="0">
                        <a:solidFill>
                          <a:srgbClr val="333333"/>
                        </a:solidFill>
                        <a:latin typeface="微软雅黑" panose="020B0503020204020204" pitchFamily="34" charset="-122"/>
                        <a:ea typeface="微软雅黑" panose="020B0503020204020204" pitchFamily="34" charset="-122"/>
                      </a:rPr>
                      <a:t>维数扩展</a:t>
                    </a:r>
                    <a:endParaRPr lang="zh-CN" altLang="en-US" sz="1600" dirty="0">
                      <a:solidFill>
                        <a:srgbClr val="010000"/>
                      </a:solidFill>
                      <a:latin typeface="微软雅黑" panose="020B0503020204020204" pitchFamily="34" charset="-122"/>
                      <a:ea typeface="微软雅黑" panose="020B0503020204020204" pitchFamily="34" charset="-122"/>
                    </a:endParaRPr>
                  </a:p>
                </p:txBody>
              </p:sp>
              <p:sp>
                <p:nvSpPr>
                  <p:cNvPr id="216103" name="Line 39"/>
                  <p:cNvSpPr>
                    <a:spLocks noChangeShapeType="1"/>
                  </p:cNvSpPr>
                  <p:nvPr/>
                </p:nvSpPr>
                <p:spPr bwMode="auto">
                  <a:xfrm>
                    <a:off x="2483" y="2185"/>
                    <a:ext cx="0" cy="4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16104" name="Group 40"/>
                <p:cNvGrpSpPr>
                  <a:grpSpLocks/>
                </p:cNvGrpSpPr>
                <p:nvPr/>
              </p:nvGrpSpPr>
              <p:grpSpPr bwMode="auto">
                <a:xfrm>
                  <a:off x="411" y="3196"/>
                  <a:ext cx="1069" cy="810"/>
                  <a:chOff x="2160" y="5028"/>
                  <a:chExt cx="1620" cy="1092"/>
                </a:xfrm>
              </p:grpSpPr>
              <p:sp>
                <p:nvSpPr>
                  <p:cNvPr id="216105" name="Text Box 41"/>
                  <p:cNvSpPr txBox="1">
                    <a:spLocks noChangeArrowheads="1"/>
                  </p:cNvSpPr>
                  <p:nvPr/>
                </p:nvSpPr>
                <p:spPr bwMode="auto">
                  <a:xfrm>
                    <a:off x="2160" y="5028"/>
                    <a:ext cx="1620" cy="1092"/>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a:lstStyle/>
                  <a:p>
                    <a:pPr algn="ctr" defTabSz="914400">
                      <a:defRPr/>
                    </a:pPr>
                    <a:r>
                      <a:rPr lang="zh-CN" altLang="en-US" sz="1600" dirty="0">
                        <a:solidFill>
                          <a:srgbClr val="00CC99"/>
                        </a:solidFill>
                        <a:latin typeface="微软雅黑" panose="020B0503020204020204" pitchFamily="34" charset="-122"/>
                        <a:ea typeface="微软雅黑" panose="020B0503020204020204" pitchFamily="34" charset="-122"/>
                      </a:rPr>
                      <a:t>广义表</a:t>
                    </a:r>
                  </a:p>
                  <a:p>
                    <a:pPr algn="ctr" defTabSz="914400">
                      <a:spcAft>
                        <a:spcPts val="600"/>
                      </a:spcAft>
                      <a:defRPr/>
                    </a:pPr>
                    <a:endParaRPr lang="zh-CN" altLang="en-US" sz="1600" dirty="0">
                      <a:solidFill>
                        <a:srgbClr val="333333"/>
                      </a:solidFill>
                      <a:latin typeface="微软雅黑" panose="020B0503020204020204" pitchFamily="34" charset="-122"/>
                      <a:ea typeface="微软雅黑" panose="020B0503020204020204" pitchFamily="34" charset="-122"/>
                    </a:endParaRPr>
                  </a:p>
                  <a:p>
                    <a:pPr algn="ctr" defTabSz="914400">
                      <a:spcAft>
                        <a:spcPts val="600"/>
                      </a:spcAft>
                      <a:defRPr/>
                    </a:pPr>
                    <a:r>
                      <a:rPr lang="zh-CN" altLang="en-US" sz="1600" dirty="0">
                        <a:solidFill>
                          <a:srgbClr val="010000"/>
                        </a:solidFill>
                        <a:latin typeface="微软雅黑" panose="020B0503020204020204" pitchFamily="34" charset="-122"/>
                        <a:ea typeface="微软雅黑" panose="020B0503020204020204" pitchFamily="34" charset="-122"/>
                      </a:rPr>
                      <a:t>数据元素可以是表的线性表</a:t>
                    </a:r>
                  </a:p>
                </p:txBody>
              </p:sp>
              <p:sp>
                <p:nvSpPr>
                  <p:cNvPr id="216106" name="Line 42"/>
                  <p:cNvSpPr>
                    <a:spLocks noChangeShapeType="1"/>
                  </p:cNvSpPr>
                  <p:nvPr/>
                </p:nvSpPr>
                <p:spPr bwMode="auto">
                  <a:xfrm>
                    <a:off x="2160" y="5416"/>
                    <a:ext cx="16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16107" name="Group 43"/>
                <p:cNvGrpSpPr>
                  <a:grpSpLocks/>
                </p:cNvGrpSpPr>
                <p:nvPr/>
              </p:nvGrpSpPr>
              <p:grpSpPr bwMode="auto">
                <a:xfrm>
                  <a:off x="1976" y="488"/>
                  <a:ext cx="1630" cy="1097"/>
                  <a:chOff x="2016" y="450"/>
                  <a:chExt cx="1152" cy="894"/>
                </a:xfrm>
              </p:grpSpPr>
              <p:sp>
                <p:nvSpPr>
                  <p:cNvPr id="216108" name="Text Box 44"/>
                  <p:cNvSpPr txBox="1">
                    <a:spLocks noChangeArrowheads="1"/>
                  </p:cNvSpPr>
                  <p:nvPr/>
                </p:nvSpPr>
                <p:spPr bwMode="auto">
                  <a:xfrm>
                    <a:off x="2016" y="450"/>
                    <a:ext cx="546" cy="894"/>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a:lstStyle/>
                  <a:p>
                    <a:pPr algn="ctr" defTabSz="914400">
                      <a:defRPr/>
                    </a:pPr>
                    <a:r>
                      <a:rPr lang="zh-CN" altLang="en-US" sz="1600" dirty="0">
                        <a:solidFill>
                          <a:srgbClr val="00CC99"/>
                        </a:solidFill>
                        <a:latin typeface="微软雅黑" panose="020B0503020204020204" pitchFamily="34" charset="-122"/>
                        <a:ea typeface="微软雅黑" panose="020B0503020204020204" pitchFamily="34" charset="-122"/>
                      </a:rPr>
                      <a:t>树 </a:t>
                    </a:r>
                  </a:p>
                  <a:p>
                    <a:pPr algn="ctr" defTabSz="914400">
                      <a:defRPr/>
                    </a:pPr>
                    <a:endParaRPr lang="zh-CN" altLang="en-US" sz="1600" dirty="0">
                      <a:solidFill>
                        <a:srgbClr val="00CC99"/>
                      </a:solidFill>
                      <a:latin typeface="微软雅黑" panose="020B0503020204020204" pitchFamily="34" charset="-122"/>
                      <a:ea typeface="微软雅黑" panose="020B0503020204020204" pitchFamily="34" charset="-122"/>
                    </a:endParaRPr>
                  </a:p>
                  <a:p>
                    <a:pPr algn="just" defTabSz="914400">
                      <a:defRPr/>
                    </a:pPr>
                    <a:r>
                      <a:rPr lang="zh-CN" altLang="en-US" sz="1600" dirty="0">
                        <a:solidFill>
                          <a:srgbClr val="333333"/>
                        </a:solidFill>
                        <a:latin typeface="微软雅黑" panose="020B0503020204020204" pitchFamily="34" charset="-122"/>
                        <a:ea typeface="微软雅黑" panose="020B0503020204020204" pitchFamily="34" charset="-122"/>
                      </a:rPr>
                      <a:t>每个结点可以有多个后继</a:t>
                    </a:r>
                    <a:r>
                      <a:rPr lang="en-US" altLang="zh-CN" sz="1600" dirty="0">
                        <a:solidFill>
                          <a:srgbClr val="333333"/>
                        </a:solidFill>
                        <a:latin typeface="微软雅黑" panose="020B0503020204020204" pitchFamily="34" charset="-122"/>
                        <a:ea typeface="微软雅黑" panose="020B0503020204020204" pitchFamily="34" charset="-122"/>
                      </a:rPr>
                      <a:t>,</a:t>
                    </a:r>
                    <a:r>
                      <a:rPr lang="zh-CN" altLang="en-US" sz="1600" dirty="0">
                        <a:solidFill>
                          <a:srgbClr val="333333"/>
                        </a:solidFill>
                        <a:latin typeface="微软雅黑" panose="020B0503020204020204" pitchFamily="34" charset="-122"/>
                        <a:ea typeface="微软雅黑" panose="020B0503020204020204" pitchFamily="34" charset="-122"/>
                      </a:rPr>
                      <a:t>但至多一个前驱</a:t>
                    </a:r>
                    <a:endParaRPr lang="zh-CN" altLang="en-US" sz="1600" dirty="0">
                      <a:solidFill>
                        <a:srgbClr val="010000"/>
                      </a:solidFill>
                      <a:latin typeface="微软雅黑" panose="020B0503020204020204" pitchFamily="34" charset="-122"/>
                      <a:ea typeface="微软雅黑" panose="020B0503020204020204" pitchFamily="34" charset="-122"/>
                    </a:endParaRPr>
                  </a:p>
                </p:txBody>
              </p:sp>
              <p:sp>
                <p:nvSpPr>
                  <p:cNvPr id="216109" name="Text Box 45"/>
                  <p:cNvSpPr txBox="1">
                    <a:spLocks noChangeArrowheads="1"/>
                  </p:cNvSpPr>
                  <p:nvPr/>
                </p:nvSpPr>
                <p:spPr bwMode="auto">
                  <a:xfrm>
                    <a:off x="2562" y="450"/>
                    <a:ext cx="606" cy="894"/>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anchor="ctr"/>
                  <a:lstStyle/>
                  <a:p>
                    <a:pPr algn="ctr" defTabSz="914400">
                      <a:defRPr/>
                    </a:pPr>
                    <a:r>
                      <a:rPr lang="zh-CN" altLang="en-US" sz="1600" dirty="0">
                        <a:solidFill>
                          <a:srgbClr val="00CC99"/>
                        </a:solidFill>
                        <a:latin typeface="微软雅黑" panose="020B0503020204020204" pitchFamily="34" charset="-122"/>
                        <a:ea typeface="微软雅黑" panose="020B0503020204020204" pitchFamily="34" charset="-122"/>
                      </a:rPr>
                      <a:t>图</a:t>
                    </a:r>
                  </a:p>
                  <a:p>
                    <a:pPr algn="ctr" defTabSz="914400">
                      <a:defRPr/>
                    </a:pPr>
                    <a:endParaRPr lang="zh-CN" altLang="en-US" sz="1600" dirty="0">
                      <a:solidFill>
                        <a:srgbClr val="00CC99"/>
                      </a:solidFill>
                      <a:latin typeface="微软雅黑" panose="020B0503020204020204" pitchFamily="34" charset="-122"/>
                      <a:ea typeface="微软雅黑" panose="020B0503020204020204" pitchFamily="34" charset="-122"/>
                    </a:endParaRPr>
                  </a:p>
                  <a:p>
                    <a:pPr algn="just" defTabSz="914400">
                      <a:defRPr/>
                    </a:pPr>
                    <a:r>
                      <a:rPr lang="zh-CN" altLang="en-US" sz="1600" dirty="0">
                        <a:solidFill>
                          <a:srgbClr val="333333"/>
                        </a:solidFill>
                        <a:latin typeface="微软雅黑" panose="020B0503020204020204" pitchFamily="34" charset="-122"/>
                        <a:ea typeface="微软雅黑" panose="020B0503020204020204" pitchFamily="34" charset="-122"/>
                      </a:rPr>
                      <a:t>每个结点可以有多个后继和多个前驱</a:t>
                    </a:r>
                  </a:p>
                  <a:p>
                    <a:pPr defTabSz="914400">
                      <a:defRPr/>
                    </a:pPr>
                    <a:endParaRPr lang="zh-CN" altLang="en-US" sz="1600" dirty="0">
                      <a:solidFill>
                        <a:srgbClr val="010000"/>
                      </a:solidFill>
                      <a:latin typeface="微软雅黑" panose="020B0503020204020204" pitchFamily="34" charset="-122"/>
                      <a:ea typeface="微软雅黑" panose="020B0503020204020204" pitchFamily="34" charset="-122"/>
                    </a:endParaRPr>
                  </a:p>
                </p:txBody>
              </p:sp>
              <p:sp>
                <p:nvSpPr>
                  <p:cNvPr id="216110" name="Line 46"/>
                  <p:cNvSpPr>
                    <a:spLocks noChangeShapeType="1"/>
                  </p:cNvSpPr>
                  <p:nvPr/>
                </p:nvSpPr>
                <p:spPr bwMode="auto">
                  <a:xfrm flipV="1">
                    <a:off x="2016" y="624"/>
                    <a:ext cx="11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grpSp>
            <p:nvGrpSpPr>
              <p:cNvPr id="216111" name="Group 47"/>
              <p:cNvGrpSpPr>
                <a:grpSpLocks/>
              </p:cNvGrpSpPr>
              <p:nvPr/>
            </p:nvGrpSpPr>
            <p:grpSpPr bwMode="auto">
              <a:xfrm>
                <a:off x="1740" y="2056"/>
                <a:ext cx="1781" cy="579"/>
                <a:chOff x="4762" y="6738"/>
                <a:chExt cx="3154" cy="1028"/>
              </a:xfrm>
            </p:grpSpPr>
            <p:sp>
              <p:nvSpPr>
                <p:cNvPr id="216112" name="Text Box 48"/>
                <p:cNvSpPr txBox="1">
                  <a:spLocks noChangeArrowheads="1"/>
                </p:cNvSpPr>
                <p:nvPr/>
              </p:nvSpPr>
              <p:spPr bwMode="auto">
                <a:xfrm>
                  <a:off x="4762" y="6738"/>
                  <a:ext cx="3154" cy="1028"/>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t="100000" r="100000"/>
                  </a:path>
                  <a:tileRect l="-100000" b="-100000"/>
                </a:gra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3152" tIns="36576" rIns="73152" bIns="36576"/>
                <a:lstStyle/>
                <a:p>
                  <a:pPr algn="ctr" defTabSz="914400">
                    <a:defRPr/>
                  </a:pPr>
                  <a:r>
                    <a:rPr lang="zh-CN" altLang="en-US" sz="1600" b="1" dirty="0">
                      <a:solidFill>
                        <a:srgbClr val="000000"/>
                      </a:solidFill>
                      <a:latin typeface="微软雅黑" panose="020B0503020204020204" pitchFamily="34" charset="-122"/>
                      <a:ea typeface="微软雅黑" panose="020B0503020204020204" pitchFamily="34" charset="-122"/>
                    </a:rPr>
                    <a:t>线性表</a:t>
                  </a:r>
                </a:p>
                <a:p>
                  <a:pPr algn="just" defTabSz="914400">
                    <a:defRPr/>
                  </a:pPr>
                  <a:endParaRPr lang="zh-CN" altLang="en-US" sz="1600" dirty="0">
                    <a:solidFill>
                      <a:srgbClr val="000000"/>
                    </a:solidFill>
                    <a:latin typeface="微软雅黑" panose="020B0503020204020204" pitchFamily="34" charset="-122"/>
                    <a:ea typeface="微软雅黑" panose="020B0503020204020204" pitchFamily="34" charset="-122"/>
                  </a:endParaRPr>
                </a:p>
                <a:p>
                  <a:pPr algn="just" defTabSz="914400">
                    <a:defRPr/>
                  </a:pP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n</a:t>
                  </a:r>
                  <a:r>
                    <a:rPr lang="zh-CN" altLang="en-US" sz="1600" dirty="0">
                      <a:solidFill>
                        <a:srgbClr val="000000"/>
                      </a:solidFill>
                      <a:latin typeface="微软雅黑" panose="020B0503020204020204" pitchFamily="34" charset="-122"/>
                      <a:ea typeface="微软雅黑" panose="020B0503020204020204" pitchFamily="34" charset="-122"/>
                    </a:rPr>
                    <a:t>个数据元素的有限序列</a:t>
                  </a:r>
                </a:p>
              </p:txBody>
            </p:sp>
            <p:sp>
              <p:nvSpPr>
                <p:cNvPr id="216113" name="Line 49"/>
                <p:cNvSpPr>
                  <a:spLocks noChangeShapeType="1"/>
                </p:cNvSpPr>
                <p:nvPr/>
              </p:nvSpPr>
              <p:spPr bwMode="auto">
                <a:xfrm>
                  <a:off x="4762" y="7174"/>
                  <a:ext cx="3130"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578963"/>
                        </a:outerShdw>
                      </a:effectLst>
                    </a14:hiddenEffects>
                  </a:ext>
                </a:extLst>
              </p:spPr>
              <p:txBody>
                <a:bodyPr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grpSp>
    </p:spTree>
    <p:extLst>
      <p:ext uri="{BB962C8B-B14F-4D97-AF65-F5344CB8AC3E}">
        <p14:creationId xmlns:p14="http://schemas.microsoft.com/office/powerpoint/2010/main" val="11420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6069"/>
                                        </p:tgtEl>
                                        <p:attrNameLst>
                                          <p:attrName>style.visibility</p:attrName>
                                        </p:attrNameLst>
                                      </p:cBhvr>
                                      <p:to>
                                        <p:strVal val="visible"/>
                                      </p:to>
                                    </p:set>
                                    <p:anim calcmode="lin" valueType="num">
                                      <p:cBhvr>
                                        <p:cTn id="7" dur="750" fill="hold"/>
                                        <p:tgtEl>
                                          <p:spTgt spid="216069"/>
                                        </p:tgtEl>
                                        <p:attrNameLst>
                                          <p:attrName>ppt_w</p:attrName>
                                        </p:attrNameLst>
                                      </p:cBhvr>
                                      <p:tavLst>
                                        <p:tav tm="0">
                                          <p:val>
                                            <p:fltVal val="0"/>
                                          </p:val>
                                        </p:tav>
                                        <p:tav tm="100000">
                                          <p:val>
                                            <p:strVal val="#ppt_w"/>
                                          </p:val>
                                        </p:tav>
                                      </p:tavLst>
                                    </p:anim>
                                    <p:anim calcmode="lin" valueType="num">
                                      <p:cBhvr>
                                        <p:cTn id="8" dur="750" fill="hold"/>
                                        <p:tgtEl>
                                          <p:spTgt spid="216069"/>
                                        </p:tgtEl>
                                        <p:attrNameLst>
                                          <p:attrName>ppt_h</p:attrName>
                                        </p:attrNameLst>
                                      </p:cBhvr>
                                      <p:tavLst>
                                        <p:tav tm="0">
                                          <p:val>
                                            <p:fltVal val="0"/>
                                          </p:val>
                                        </p:tav>
                                        <p:tav tm="100000">
                                          <p:val>
                                            <p:strVal val="#ppt_h"/>
                                          </p:val>
                                        </p:tav>
                                      </p:tavLst>
                                    </p:anim>
                                    <p:animEffect transition="in" filter="fade">
                                      <p:cBhvr>
                                        <p:cTn id="9" dur="750"/>
                                        <p:tgtEl>
                                          <p:spTgt spid="216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090" name="Text Box 2"/>
          <p:cNvSpPr txBox="1">
            <a:spLocks noChangeArrowheads="1"/>
          </p:cNvSpPr>
          <p:nvPr/>
        </p:nvSpPr>
        <p:spPr bwMode="auto">
          <a:xfrm>
            <a:off x="929317" y="1774531"/>
            <a:ext cx="10103179" cy="492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defTabSz="914400">
              <a:defRPr/>
            </a:pPr>
            <a:r>
              <a:rPr kumimoji="1" lang="zh-CN" altLang="en-US" sz="2600" dirty="0">
                <a:solidFill>
                  <a:srgbClr val="0070C0"/>
                </a:solidFill>
                <a:latin typeface="微软雅黑" panose="020B0503020204020204" pitchFamily="34" charset="-122"/>
                <a:ea typeface="微软雅黑" panose="020B0503020204020204" pitchFamily="34" charset="-122"/>
              </a:rPr>
              <a:t>      栈和队列是限定插入和删除只能在表的“端点”进行的线性表。</a:t>
            </a:r>
          </a:p>
        </p:txBody>
      </p:sp>
      <p:sp>
        <p:nvSpPr>
          <p:cNvPr id="217092" name="Text Box 4"/>
          <p:cNvSpPr txBox="1">
            <a:spLocks noChangeArrowheads="1"/>
          </p:cNvSpPr>
          <p:nvPr/>
        </p:nvSpPr>
        <p:spPr bwMode="auto">
          <a:xfrm>
            <a:off x="1905001" y="5365531"/>
            <a:ext cx="8151812" cy="95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a:defRPr/>
            </a:pPr>
            <a:r>
              <a:rPr kumimoji="1" lang="zh-CN" altLang="en-US" sz="2800" dirty="0">
                <a:solidFill>
                  <a:srgbClr val="FF0000"/>
                </a:solidFill>
                <a:latin typeface="微软雅黑" panose="020B0503020204020204" pitchFamily="34" charset="-122"/>
                <a:ea typeface="微软雅黑" panose="020B0503020204020204" pitchFamily="34" charset="-122"/>
              </a:rPr>
              <a:t>栈和队列</a:t>
            </a:r>
            <a:r>
              <a:rPr kumimoji="1" lang="zh-CN" altLang="en-US" sz="2800" dirty="0">
                <a:solidFill>
                  <a:srgbClr val="010000"/>
                </a:solidFill>
                <a:latin typeface="微软雅黑" panose="020B0503020204020204" pitchFamily="34" charset="-122"/>
                <a:ea typeface="微软雅黑" panose="020B0503020204020204" pitchFamily="34" charset="-122"/>
              </a:rPr>
              <a:t>是特殊的线性表，</a:t>
            </a:r>
          </a:p>
          <a:p>
            <a:pPr defTabSz="914400">
              <a:defRPr/>
            </a:pPr>
            <a:r>
              <a:rPr kumimoji="1" lang="zh-CN" altLang="en-US" sz="2800" dirty="0">
                <a:solidFill>
                  <a:srgbClr val="010000"/>
                </a:solidFill>
                <a:latin typeface="微软雅黑" panose="020B0503020204020204" pitchFamily="34" charset="-122"/>
                <a:ea typeface="微软雅黑" panose="020B0503020204020204" pitchFamily="34" charset="-122"/>
              </a:rPr>
              <a:t>是插入、删除操作受限的线性表。</a:t>
            </a:r>
          </a:p>
        </p:txBody>
      </p:sp>
      <p:sp>
        <p:nvSpPr>
          <p:cNvPr id="217093" name="Rectangle 5"/>
          <p:cNvSpPr>
            <a:spLocks noGrp="1" noChangeArrowheads="1"/>
          </p:cNvSpPr>
          <p:nvPr>
            <p:ph type="title"/>
          </p:nvPr>
        </p:nvSpPr>
        <p:spPr>
          <a:xfrm>
            <a:off x="-732278" y="755400"/>
            <a:ext cx="9753600" cy="81744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a:lnSpc>
                <a:spcPct val="90000"/>
              </a:lnSpc>
            </a:pPr>
            <a:r>
              <a:rPr lang="en-US" altLang="zh-CN" b="0" kern="1200" dirty="0">
                <a:solidFill>
                  <a:srgbClr val="5B9BD5">
                    <a:lumMod val="75000"/>
                  </a:srgbClr>
                </a:solidFill>
                <a:effectLst/>
                <a:latin typeface="微软雅黑" panose="020B0503020204020204" pitchFamily="34" charset="-122"/>
                <a:ea typeface="微软雅黑" panose="020B0503020204020204" pitchFamily="34" charset="-122"/>
              </a:rPr>
              <a:t>  </a:t>
            </a:r>
            <a:r>
              <a:rPr lang="zh-CN" altLang="en-US" b="0" kern="1200" dirty="0">
                <a:solidFill>
                  <a:srgbClr val="5B9BD5">
                    <a:lumMod val="75000"/>
                  </a:srgbClr>
                </a:solidFill>
                <a:effectLst/>
                <a:latin typeface="微软雅黑" panose="020B0503020204020204" pitchFamily="34" charset="-122"/>
                <a:ea typeface="微软雅黑" panose="020B0503020204020204" pitchFamily="34" charset="-122"/>
              </a:rPr>
              <a:t>操作受限的线性表</a:t>
            </a:r>
            <a:r>
              <a:rPr lang="en-US" altLang="zh-CN" b="0" kern="1200" dirty="0">
                <a:solidFill>
                  <a:srgbClr val="5B9BD5">
                    <a:lumMod val="75000"/>
                  </a:srgbClr>
                </a:solidFill>
                <a:effectLst/>
                <a:latin typeface="微软雅黑" panose="020B0503020204020204" pitchFamily="34" charset="-122"/>
                <a:ea typeface="微软雅黑" panose="020B0503020204020204" pitchFamily="34" charset="-122"/>
              </a:rPr>
              <a:t>--</a:t>
            </a:r>
            <a:r>
              <a:rPr lang="zh-CN" altLang="en-US" b="0" kern="1200" dirty="0">
                <a:solidFill>
                  <a:srgbClr val="5B9BD5">
                    <a:lumMod val="75000"/>
                  </a:srgbClr>
                </a:solidFill>
                <a:effectLst/>
                <a:latin typeface="微软雅黑" panose="020B0503020204020204" pitchFamily="34" charset="-122"/>
                <a:ea typeface="微软雅黑" panose="020B0503020204020204" pitchFamily="34" charset="-122"/>
              </a:rPr>
              <a:t>栈与队列</a:t>
            </a:r>
          </a:p>
        </p:txBody>
      </p:sp>
      <p:sp>
        <p:nvSpPr>
          <p:cNvPr id="8" name="矩形 7"/>
          <p:cNvSpPr/>
          <p:nvPr/>
        </p:nvSpPr>
        <p:spPr>
          <a:xfrm>
            <a:off x="1731088" y="2468661"/>
            <a:ext cx="8831809" cy="2492222"/>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defRPr/>
            </a:pPr>
            <a:r>
              <a:rPr kumimoji="1" lang="zh-CN" altLang="en-US" sz="2600" dirty="0">
                <a:solidFill>
                  <a:srgbClr val="000066"/>
                </a:solidFill>
                <a:latin typeface="微软雅黑" panose="020B0503020204020204" pitchFamily="34" charset="-122"/>
                <a:ea typeface="微软雅黑" panose="020B0503020204020204" pitchFamily="34" charset="-122"/>
              </a:rPr>
              <a:t> 线性表                      栈                     队列</a:t>
            </a:r>
          </a:p>
          <a:p>
            <a:pPr defTabSz="914400">
              <a:defRPr/>
            </a:pPr>
            <a:r>
              <a:rPr kumimoji="1" lang="en-US" altLang="zh-CN" sz="2600" dirty="0">
                <a:solidFill>
                  <a:srgbClr val="010000"/>
                </a:solidFill>
                <a:latin typeface="微软雅黑" panose="020B0503020204020204" pitchFamily="34" charset="-122"/>
                <a:ea typeface="微软雅黑" panose="020B0503020204020204" pitchFamily="34" charset="-122"/>
              </a:rPr>
              <a:t>Insert(L, </a:t>
            </a:r>
            <a:r>
              <a:rPr kumimoji="1" lang="en-US" altLang="zh-CN" sz="2600" dirty="0" err="1">
                <a:solidFill>
                  <a:srgbClr val="0000FF"/>
                </a:solidFill>
                <a:latin typeface="微软雅黑" panose="020B0503020204020204" pitchFamily="34" charset="-122"/>
                <a:ea typeface="微软雅黑" panose="020B0503020204020204" pitchFamily="34" charset="-122"/>
              </a:rPr>
              <a:t>i</a:t>
            </a:r>
            <a:r>
              <a:rPr kumimoji="1" lang="en-US" altLang="zh-CN" sz="2600" dirty="0">
                <a:solidFill>
                  <a:srgbClr val="010000"/>
                </a:solidFill>
                <a:latin typeface="微软雅黑" panose="020B0503020204020204" pitchFamily="34" charset="-122"/>
                <a:ea typeface="微软雅黑" panose="020B0503020204020204" pitchFamily="34" charset="-122"/>
              </a:rPr>
              <a:t>, x)   Insert(S, </a:t>
            </a:r>
            <a:r>
              <a:rPr kumimoji="1" lang="en-US" altLang="zh-CN" sz="2600" dirty="0">
                <a:solidFill>
                  <a:srgbClr val="0000FF"/>
                </a:solidFill>
                <a:latin typeface="微软雅黑" panose="020B0503020204020204" pitchFamily="34" charset="-122"/>
                <a:ea typeface="微软雅黑" panose="020B0503020204020204" pitchFamily="34" charset="-122"/>
              </a:rPr>
              <a:t>n+1</a:t>
            </a:r>
            <a:r>
              <a:rPr kumimoji="1" lang="en-US" altLang="zh-CN" sz="2600" dirty="0">
                <a:solidFill>
                  <a:srgbClr val="010000"/>
                </a:solidFill>
                <a:latin typeface="微软雅黑" panose="020B0503020204020204" pitchFamily="34" charset="-122"/>
                <a:ea typeface="微软雅黑" panose="020B0503020204020204" pitchFamily="34" charset="-122"/>
              </a:rPr>
              <a:t>, x)   Insert(Q, </a:t>
            </a:r>
            <a:r>
              <a:rPr kumimoji="1" lang="en-US" altLang="zh-CN" sz="2600" dirty="0">
                <a:solidFill>
                  <a:srgbClr val="0000FF"/>
                </a:solidFill>
                <a:latin typeface="微软雅黑" panose="020B0503020204020204" pitchFamily="34" charset="-122"/>
                <a:ea typeface="微软雅黑" panose="020B0503020204020204" pitchFamily="34" charset="-122"/>
              </a:rPr>
              <a:t>n+1</a:t>
            </a:r>
            <a:r>
              <a:rPr kumimoji="1" lang="en-US" altLang="zh-CN" sz="2600" dirty="0">
                <a:solidFill>
                  <a:srgbClr val="010000"/>
                </a:solidFill>
                <a:latin typeface="微软雅黑" panose="020B0503020204020204" pitchFamily="34" charset="-122"/>
                <a:ea typeface="微软雅黑" panose="020B0503020204020204" pitchFamily="34" charset="-122"/>
              </a:rPr>
              <a:t>, x)</a:t>
            </a:r>
          </a:p>
          <a:p>
            <a:pPr defTabSz="914400">
              <a:defRPr/>
            </a:pPr>
            <a:r>
              <a:rPr kumimoji="1" lang="en-US" altLang="zh-CN" sz="2600" dirty="0">
                <a:solidFill>
                  <a:srgbClr val="010000"/>
                </a:solidFill>
                <a:latin typeface="微软雅黑" panose="020B0503020204020204" pitchFamily="34" charset="-122"/>
                <a:ea typeface="微软雅黑" panose="020B0503020204020204" pitchFamily="34" charset="-122"/>
              </a:rPr>
              <a:t> </a:t>
            </a:r>
            <a:r>
              <a:rPr kumimoji="1" lang="en-US" altLang="zh-CN" sz="2600" dirty="0">
                <a:solidFill>
                  <a:srgbClr val="0000FF"/>
                </a:solidFill>
                <a:latin typeface="微软雅黑" panose="020B0503020204020204" pitchFamily="34" charset="-122"/>
                <a:ea typeface="微软雅黑" panose="020B0503020204020204" pitchFamily="34" charset="-122"/>
              </a:rPr>
              <a:t>1≤i≤n+1</a:t>
            </a:r>
          </a:p>
          <a:p>
            <a:pPr defTabSz="914400">
              <a:defRPr/>
            </a:pPr>
            <a:r>
              <a:rPr kumimoji="1" lang="en-US" altLang="zh-CN" sz="2600" dirty="0">
                <a:solidFill>
                  <a:srgbClr val="010000"/>
                </a:solidFill>
                <a:latin typeface="微软雅黑" panose="020B0503020204020204" pitchFamily="34" charset="-122"/>
                <a:ea typeface="微软雅黑" panose="020B0503020204020204" pitchFamily="34" charset="-122"/>
              </a:rPr>
              <a:t> Delete(L, </a:t>
            </a:r>
            <a:r>
              <a:rPr kumimoji="1" lang="en-US" altLang="zh-CN" sz="2600" dirty="0" err="1">
                <a:solidFill>
                  <a:srgbClr val="0000FF"/>
                </a:solidFill>
                <a:latin typeface="微软雅黑" panose="020B0503020204020204" pitchFamily="34" charset="-122"/>
                <a:ea typeface="微软雅黑" panose="020B0503020204020204" pitchFamily="34" charset="-122"/>
              </a:rPr>
              <a:t>i</a:t>
            </a:r>
            <a:r>
              <a:rPr kumimoji="1" lang="en-US" altLang="zh-CN" sz="2600" dirty="0">
                <a:solidFill>
                  <a:srgbClr val="010000"/>
                </a:solidFill>
                <a:latin typeface="微软雅黑" panose="020B0503020204020204" pitchFamily="34" charset="-122"/>
                <a:ea typeface="微软雅黑" panose="020B0503020204020204" pitchFamily="34" charset="-122"/>
              </a:rPr>
              <a:t>)     Delete(S, </a:t>
            </a:r>
            <a:r>
              <a:rPr kumimoji="1" lang="en-US" altLang="zh-CN" sz="2600" dirty="0">
                <a:solidFill>
                  <a:srgbClr val="0000FF"/>
                </a:solidFill>
                <a:latin typeface="微软雅黑" panose="020B0503020204020204" pitchFamily="34" charset="-122"/>
                <a:ea typeface="微软雅黑" panose="020B0503020204020204" pitchFamily="34" charset="-122"/>
              </a:rPr>
              <a:t>n</a:t>
            </a:r>
            <a:r>
              <a:rPr kumimoji="1" lang="en-US" altLang="zh-CN" sz="2600" dirty="0">
                <a:solidFill>
                  <a:srgbClr val="010000"/>
                </a:solidFill>
                <a:latin typeface="微软雅黑" panose="020B0503020204020204" pitchFamily="34" charset="-122"/>
                <a:ea typeface="微软雅黑" panose="020B0503020204020204" pitchFamily="34" charset="-122"/>
              </a:rPr>
              <a:t>)            Delete(Q, </a:t>
            </a:r>
            <a:r>
              <a:rPr kumimoji="1" lang="en-US" altLang="zh-CN" sz="2600" dirty="0">
                <a:solidFill>
                  <a:srgbClr val="0000FF"/>
                </a:solidFill>
                <a:latin typeface="微软雅黑" panose="020B0503020204020204" pitchFamily="34" charset="-122"/>
                <a:ea typeface="微软雅黑" panose="020B0503020204020204" pitchFamily="34" charset="-122"/>
              </a:rPr>
              <a:t>1</a:t>
            </a:r>
            <a:r>
              <a:rPr kumimoji="1" lang="en-US" altLang="zh-CN" sz="2600" dirty="0">
                <a:solidFill>
                  <a:srgbClr val="010000"/>
                </a:solidFill>
                <a:latin typeface="微软雅黑" panose="020B0503020204020204" pitchFamily="34" charset="-122"/>
                <a:ea typeface="微软雅黑" panose="020B0503020204020204" pitchFamily="34" charset="-122"/>
              </a:rPr>
              <a:t>)</a:t>
            </a:r>
          </a:p>
          <a:p>
            <a:pPr defTabSz="914400">
              <a:defRPr/>
            </a:pPr>
            <a:r>
              <a:rPr kumimoji="1" lang="en-US" altLang="zh-CN" sz="2600" dirty="0">
                <a:solidFill>
                  <a:srgbClr val="010000"/>
                </a:solidFill>
                <a:latin typeface="微软雅黑" panose="020B0503020204020204" pitchFamily="34" charset="-122"/>
                <a:ea typeface="微软雅黑" panose="020B0503020204020204" pitchFamily="34" charset="-122"/>
              </a:rPr>
              <a:t>   </a:t>
            </a:r>
            <a:r>
              <a:rPr kumimoji="1" lang="en-US" altLang="zh-CN" sz="2600" dirty="0">
                <a:solidFill>
                  <a:srgbClr val="0000FF"/>
                </a:solidFill>
                <a:latin typeface="微软雅黑" panose="020B0503020204020204" pitchFamily="34" charset="-122"/>
                <a:ea typeface="微软雅黑" panose="020B0503020204020204" pitchFamily="34" charset="-122"/>
              </a:rPr>
              <a:t>1≤i≤n</a:t>
            </a:r>
            <a:r>
              <a:rPr kumimoji="1" lang="en-US" altLang="zh-CN" sz="2600" dirty="0">
                <a:solidFill>
                  <a:srgbClr val="010000"/>
                </a:solidFill>
                <a:latin typeface="微软雅黑" panose="020B0503020204020204" pitchFamily="34" charset="-122"/>
                <a:ea typeface="微软雅黑" panose="020B0503020204020204" pitchFamily="34" charset="-122"/>
              </a:rPr>
              <a:t>  </a:t>
            </a:r>
            <a:endParaRPr kumimoji="1" lang="en-US" altLang="zh-CN" sz="26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4970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7093"/>
                                        </p:tgtEl>
                                        <p:attrNameLst>
                                          <p:attrName>style.visibility</p:attrName>
                                        </p:attrNameLst>
                                      </p:cBhvr>
                                      <p:to>
                                        <p:strVal val="visible"/>
                                      </p:to>
                                    </p:set>
                                    <p:animEffect transition="in" filter="fade">
                                      <p:cBhvr>
                                        <p:cTn id="7" dur="500"/>
                                        <p:tgtEl>
                                          <p:spTgt spid="217093"/>
                                        </p:tgtEl>
                                      </p:cBhvr>
                                    </p:animEffect>
                                    <p:anim calcmode="lin" valueType="num">
                                      <p:cBhvr>
                                        <p:cTn id="8" dur="500" fill="hold"/>
                                        <p:tgtEl>
                                          <p:spTgt spid="217093"/>
                                        </p:tgtEl>
                                        <p:attrNameLst>
                                          <p:attrName>ppt_x</p:attrName>
                                        </p:attrNameLst>
                                      </p:cBhvr>
                                      <p:tavLst>
                                        <p:tav tm="0">
                                          <p:val>
                                            <p:strVal val="#ppt_x"/>
                                          </p:val>
                                        </p:tav>
                                        <p:tav tm="100000">
                                          <p:val>
                                            <p:strVal val="#ppt_x"/>
                                          </p:val>
                                        </p:tav>
                                      </p:tavLst>
                                    </p:anim>
                                    <p:anim calcmode="lin" valueType="num">
                                      <p:cBhvr>
                                        <p:cTn id="9" dur="500" fill="hold"/>
                                        <p:tgtEl>
                                          <p:spTgt spid="21709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17090"/>
                                        </p:tgtEl>
                                        <p:attrNameLst>
                                          <p:attrName>style.visibility</p:attrName>
                                        </p:attrNameLst>
                                      </p:cBhvr>
                                      <p:to>
                                        <p:strVal val="visible"/>
                                      </p:to>
                                    </p:set>
                                    <p:animEffect transition="in" filter="fade">
                                      <p:cBhvr>
                                        <p:cTn id="14" dur="1000"/>
                                        <p:tgtEl>
                                          <p:spTgt spid="217090"/>
                                        </p:tgtEl>
                                      </p:cBhvr>
                                    </p:animEffect>
                                    <p:anim calcmode="lin" valueType="num">
                                      <p:cBhvr>
                                        <p:cTn id="15" dur="1000" fill="hold"/>
                                        <p:tgtEl>
                                          <p:spTgt spid="217090"/>
                                        </p:tgtEl>
                                        <p:attrNameLst>
                                          <p:attrName>ppt_x</p:attrName>
                                        </p:attrNameLst>
                                      </p:cBhvr>
                                      <p:tavLst>
                                        <p:tav tm="0">
                                          <p:val>
                                            <p:strVal val="#ppt_x"/>
                                          </p:val>
                                        </p:tav>
                                        <p:tav tm="100000">
                                          <p:val>
                                            <p:strVal val="#ppt_x"/>
                                          </p:val>
                                        </p:tav>
                                      </p:tavLst>
                                    </p:anim>
                                    <p:anim calcmode="lin" valueType="num">
                                      <p:cBhvr>
                                        <p:cTn id="16" dur="1000" fill="hold"/>
                                        <p:tgtEl>
                                          <p:spTgt spid="217090"/>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fill="hold" grpId="0" nodeType="clickEffect">
                                  <p:stCondLst>
                                    <p:cond delay="0"/>
                                  </p:stCondLst>
                                  <p:iterate type="lt">
                                    <p:tmPct val="100000"/>
                                  </p:iterate>
                                  <p:childTnLst>
                                    <p:set>
                                      <p:cBhvr>
                                        <p:cTn id="20" dur="1" fill="hold">
                                          <p:stCondLst>
                                            <p:cond delay="0"/>
                                          </p:stCondLst>
                                        </p:cTn>
                                        <p:tgtEl>
                                          <p:spTgt spid="217092"/>
                                        </p:tgtEl>
                                        <p:attrNameLst>
                                          <p:attrName>style.visibility</p:attrName>
                                        </p:attrNameLst>
                                      </p:cBhvr>
                                      <p:to>
                                        <p:strVal val="visible"/>
                                      </p:to>
                                    </p:set>
                                    <p:anim calcmode="lin" valueType="num">
                                      <p:cBhvr>
                                        <p:cTn id="21" dur="75" fill="hold"/>
                                        <p:tgtEl>
                                          <p:spTgt spid="217092"/>
                                        </p:tgtEl>
                                        <p:attrNameLst>
                                          <p:attrName>ppt_x</p:attrName>
                                        </p:attrNameLst>
                                      </p:cBhvr>
                                      <p:tavLst>
                                        <p:tav tm="0">
                                          <p:val>
                                            <p:strVal val="#ppt_x-#ppt_w/2"/>
                                          </p:val>
                                        </p:tav>
                                        <p:tav tm="100000">
                                          <p:val>
                                            <p:strVal val="#ppt_x"/>
                                          </p:val>
                                        </p:tav>
                                      </p:tavLst>
                                    </p:anim>
                                    <p:anim calcmode="lin" valueType="num">
                                      <p:cBhvr>
                                        <p:cTn id="22" dur="75" fill="hold"/>
                                        <p:tgtEl>
                                          <p:spTgt spid="217092"/>
                                        </p:tgtEl>
                                        <p:attrNameLst>
                                          <p:attrName>ppt_y</p:attrName>
                                        </p:attrNameLst>
                                      </p:cBhvr>
                                      <p:tavLst>
                                        <p:tav tm="0">
                                          <p:val>
                                            <p:strVal val="#ppt_y"/>
                                          </p:val>
                                        </p:tav>
                                        <p:tav tm="100000">
                                          <p:val>
                                            <p:strVal val="#ppt_y"/>
                                          </p:val>
                                        </p:tav>
                                      </p:tavLst>
                                    </p:anim>
                                    <p:anim calcmode="lin" valueType="num">
                                      <p:cBhvr>
                                        <p:cTn id="23" dur="75" fill="hold"/>
                                        <p:tgtEl>
                                          <p:spTgt spid="217092"/>
                                        </p:tgtEl>
                                        <p:attrNameLst>
                                          <p:attrName>ppt_w</p:attrName>
                                        </p:attrNameLst>
                                      </p:cBhvr>
                                      <p:tavLst>
                                        <p:tav tm="0">
                                          <p:val>
                                            <p:fltVal val="0"/>
                                          </p:val>
                                        </p:tav>
                                        <p:tav tm="100000">
                                          <p:val>
                                            <p:strVal val="#ppt_w"/>
                                          </p:val>
                                        </p:tav>
                                      </p:tavLst>
                                    </p:anim>
                                    <p:anim calcmode="lin" valueType="num">
                                      <p:cBhvr>
                                        <p:cTn id="24" dur="75" fill="hold"/>
                                        <p:tgtEl>
                                          <p:spTgt spid="21709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p:bldP spid="217092" grpId="0" autoUpdateAnimBg="0"/>
      <p:bldP spid="217093" grpId="0"/>
    </p:bldLst>
  </p:timing>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8114" name="Text Box 2"/>
          <p:cNvSpPr txBox="1">
            <a:spLocks noChangeArrowheads="1"/>
          </p:cNvSpPr>
          <p:nvPr/>
        </p:nvSpPr>
        <p:spPr bwMode="auto">
          <a:xfrm>
            <a:off x="3655889" y="77719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endParaRPr kumimoji="1" lang="zh-CN" altLang="en-US">
              <a:solidFill>
                <a:srgbClr val="010000"/>
              </a:solidFill>
              <a:latin typeface="微软雅黑"/>
            </a:endParaRPr>
          </a:p>
        </p:txBody>
      </p:sp>
      <p:sp>
        <p:nvSpPr>
          <p:cNvPr id="218115" name="Text Box 3"/>
          <p:cNvSpPr txBox="1">
            <a:spLocks noChangeArrowheads="1"/>
          </p:cNvSpPr>
          <p:nvPr/>
        </p:nvSpPr>
        <p:spPr bwMode="auto">
          <a:xfrm>
            <a:off x="1162543" y="1706427"/>
            <a:ext cx="5354993" cy="1631216"/>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square">
            <a:spAutoFit/>
          </a:bodyPr>
          <a:lstStyle>
            <a:defPPr>
              <a:defRPr lang="zh-CN"/>
            </a:defPPr>
            <a:lvl1pPr marR="0" lvl="0" indent="0" fontAlgn="auto">
              <a:lnSpc>
                <a:spcPct val="100000"/>
              </a:lnSpc>
              <a:spcBef>
                <a:spcPts val="0"/>
              </a:spcBef>
              <a:spcAft>
                <a:spcPts val="0"/>
              </a:spcAft>
              <a:buClrTx/>
              <a:buSzTx/>
              <a:buFontTx/>
              <a:buNone/>
              <a:tabLst/>
              <a:defRPr kumimoji="1" b="0" i="0" u="none" strike="noStrike" kern="0"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pPr defTabSz="914400">
              <a:defRPr/>
            </a:pPr>
            <a:r>
              <a:rPr lang="zh-CN" altLang="en-US" sz="2000" dirty="0"/>
              <a:t>　栈是限定在表的同一端进行插入或删除操作的线性表。进行插入或删除操作的一端称为</a:t>
            </a:r>
            <a:r>
              <a:rPr lang="zh-CN" altLang="en-US" sz="2000" b="1" dirty="0"/>
              <a:t>栈顶</a:t>
            </a:r>
            <a:r>
              <a:rPr lang="zh-CN" altLang="en-US" sz="2000" dirty="0"/>
              <a:t>，另一端称为</a:t>
            </a:r>
            <a:r>
              <a:rPr lang="zh-CN" altLang="en-US" sz="2000" b="1" dirty="0"/>
              <a:t>栈底</a:t>
            </a:r>
            <a:r>
              <a:rPr lang="zh-CN" altLang="en-US" sz="2000" dirty="0"/>
              <a:t>。没有数据元素的栈称为</a:t>
            </a:r>
            <a:r>
              <a:rPr lang="zh-CN" altLang="en-US" sz="2000" b="1" dirty="0"/>
              <a:t>空栈</a:t>
            </a:r>
            <a:r>
              <a:rPr lang="zh-CN" altLang="en-US" sz="2000" dirty="0"/>
              <a:t>。插入数据元素的操称为</a:t>
            </a:r>
            <a:r>
              <a:rPr lang="zh-CN" altLang="en-US" sz="2000" b="1" i="1" dirty="0"/>
              <a:t>入栈</a:t>
            </a:r>
            <a:r>
              <a:rPr lang="zh-CN" altLang="en-US" sz="2000" dirty="0"/>
              <a:t>，删除数据元素的操称为</a:t>
            </a:r>
            <a:r>
              <a:rPr lang="zh-CN" altLang="en-US" sz="2000" b="1" dirty="0"/>
              <a:t>出栈</a:t>
            </a:r>
            <a:r>
              <a:rPr lang="zh-CN" altLang="en-US" sz="2000" dirty="0"/>
              <a:t>。 </a:t>
            </a:r>
          </a:p>
        </p:txBody>
      </p:sp>
      <p:sp>
        <p:nvSpPr>
          <p:cNvPr id="218116" name="Text Box 4"/>
          <p:cNvSpPr txBox="1">
            <a:spLocks noChangeArrowheads="1"/>
          </p:cNvSpPr>
          <p:nvPr/>
        </p:nvSpPr>
        <p:spPr bwMode="auto">
          <a:xfrm>
            <a:off x="2574925" y="28924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endParaRPr kumimoji="1" lang="zh-CN" altLang="en-US">
              <a:solidFill>
                <a:srgbClr val="010000"/>
              </a:solidFill>
              <a:latin typeface="微软雅黑"/>
            </a:endParaRPr>
          </a:p>
        </p:txBody>
      </p:sp>
      <p:sp>
        <p:nvSpPr>
          <p:cNvPr id="218117" name="Text Box 5"/>
          <p:cNvSpPr txBox="1">
            <a:spLocks noChangeArrowheads="1"/>
          </p:cNvSpPr>
          <p:nvPr/>
        </p:nvSpPr>
        <p:spPr bwMode="auto">
          <a:xfrm>
            <a:off x="1162543" y="4090405"/>
            <a:ext cx="4176712" cy="1323439"/>
          </a:xfrm>
          <a:prstGeom prst="rect">
            <a:avLst/>
          </a:prstGeom>
          <a:solidFill>
            <a:srgbClr val="CC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a:defRPr/>
            </a:pPr>
            <a:r>
              <a:rPr kumimoji="1" lang="zh-CN" altLang="en-US" sz="2000" dirty="0">
                <a:solidFill>
                  <a:srgbClr val="010000"/>
                </a:solidFill>
                <a:latin typeface="微软雅黑"/>
              </a:rPr>
              <a:t>栈的运算特性：</a:t>
            </a:r>
          </a:p>
          <a:p>
            <a:pPr defTabSz="914400">
              <a:defRPr/>
            </a:pPr>
            <a:r>
              <a:rPr kumimoji="1" lang="zh-CN" altLang="en-US" sz="2000" dirty="0">
                <a:solidFill>
                  <a:srgbClr val="010000"/>
                </a:solidFill>
                <a:latin typeface="微软雅黑"/>
              </a:rPr>
              <a:t>后进先出</a:t>
            </a:r>
            <a:r>
              <a:rPr kumimoji="1" lang="en-US" altLang="zh-CN" sz="2000" dirty="0">
                <a:solidFill>
                  <a:srgbClr val="010000"/>
                </a:solidFill>
                <a:latin typeface="微软雅黑"/>
              </a:rPr>
              <a:t>(Last In First Out--</a:t>
            </a:r>
            <a:r>
              <a:rPr kumimoji="1" lang="en-US" altLang="zh-CN" sz="2000" dirty="0">
                <a:solidFill>
                  <a:srgbClr val="FF3300"/>
                </a:solidFill>
                <a:latin typeface="微软雅黑"/>
              </a:rPr>
              <a:t>LIFO</a:t>
            </a:r>
            <a:r>
              <a:rPr kumimoji="1" lang="en-US" altLang="zh-CN" sz="2000" dirty="0">
                <a:solidFill>
                  <a:srgbClr val="010000"/>
                </a:solidFill>
                <a:latin typeface="微软雅黑"/>
              </a:rPr>
              <a:t>)</a:t>
            </a:r>
          </a:p>
          <a:p>
            <a:pPr algn="just" defTabSz="914400">
              <a:lnSpc>
                <a:spcPct val="90000"/>
              </a:lnSpc>
              <a:spcBef>
                <a:spcPct val="20000"/>
              </a:spcBef>
              <a:buClr>
                <a:srgbClr val="010000"/>
              </a:buClr>
              <a:defRPr/>
            </a:pPr>
            <a:r>
              <a:rPr kumimoji="1" lang="zh-CN" altLang="en-US" sz="2000" dirty="0">
                <a:solidFill>
                  <a:srgbClr val="010000"/>
                </a:solidFill>
                <a:latin typeface="微软雅黑"/>
              </a:rPr>
              <a:t>或先进后出</a:t>
            </a:r>
            <a:r>
              <a:rPr kumimoji="1" lang="en-US" altLang="zh-CN" sz="2000" dirty="0">
                <a:solidFill>
                  <a:srgbClr val="010000"/>
                </a:solidFill>
                <a:latin typeface="微软雅黑"/>
              </a:rPr>
              <a:t>(First In Last Out--</a:t>
            </a:r>
            <a:r>
              <a:rPr kumimoji="1" lang="en-US" altLang="zh-CN" sz="2000" dirty="0">
                <a:solidFill>
                  <a:srgbClr val="FF3300"/>
                </a:solidFill>
                <a:latin typeface="微软雅黑"/>
              </a:rPr>
              <a:t>FILO</a:t>
            </a:r>
            <a:r>
              <a:rPr kumimoji="1" lang="en-US" altLang="zh-CN" sz="2000" dirty="0">
                <a:solidFill>
                  <a:srgbClr val="010000"/>
                </a:solidFill>
                <a:latin typeface="微软雅黑"/>
              </a:rPr>
              <a:t>)</a:t>
            </a:r>
          </a:p>
        </p:txBody>
      </p:sp>
      <p:sp>
        <p:nvSpPr>
          <p:cNvPr id="218119" name="Text Box 7"/>
          <p:cNvSpPr txBox="1">
            <a:spLocks noChangeArrowheads="1"/>
          </p:cNvSpPr>
          <p:nvPr/>
        </p:nvSpPr>
        <p:spPr bwMode="auto">
          <a:xfrm>
            <a:off x="8054975" y="5597527"/>
            <a:ext cx="2362200" cy="528638"/>
          </a:xfrm>
          <a:prstGeom prst="rect">
            <a:avLst/>
          </a:prstGeom>
          <a:solidFill>
            <a:schemeClr val="bg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p>
            <a:pPr algn="ctr" defTabSz="914400">
              <a:spcBef>
                <a:spcPct val="50000"/>
              </a:spcBef>
              <a:defRPr/>
            </a:pPr>
            <a:r>
              <a:rPr kumimoji="1" lang="en-US" altLang="zh-CN" sz="2800" dirty="0">
                <a:solidFill>
                  <a:srgbClr val="010000"/>
                </a:solidFill>
                <a:latin typeface="微软雅黑"/>
              </a:rPr>
              <a:t>a</a:t>
            </a:r>
            <a:r>
              <a:rPr kumimoji="1" lang="en-US" altLang="zh-CN" sz="2800" baseline="-25000" dirty="0">
                <a:solidFill>
                  <a:srgbClr val="010000"/>
                </a:solidFill>
                <a:latin typeface="微软雅黑"/>
              </a:rPr>
              <a:t>1</a:t>
            </a:r>
            <a:endParaRPr kumimoji="1" lang="en-US" altLang="zh-CN" sz="2800" dirty="0">
              <a:solidFill>
                <a:srgbClr val="010000"/>
              </a:solidFill>
              <a:latin typeface="微软雅黑"/>
            </a:endParaRPr>
          </a:p>
        </p:txBody>
      </p:sp>
      <p:sp>
        <p:nvSpPr>
          <p:cNvPr id="218120" name="Text Box 8"/>
          <p:cNvSpPr txBox="1">
            <a:spLocks noChangeArrowheads="1"/>
          </p:cNvSpPr>
          <p:nvPr/>
        </p:nvSpPr>
        <p:spPr bwMode="auto">
          <a:xfrm>
            <a:off x="8054975" y="5068889"/>
            <a:ext cx="2362200" cy="528638"/>
          </a:xfrm>
          <a:prstGeom prst="rect">
            <a:avLst/>
          </a:prstGeom>
          <a:solidFill>
            <a:schemeClr val="bg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p>
            <a:pPr algn="ctr" defTabSz="914400">
              <a:spcBef>
                <a:spcPct val="50000"/>
              </a:spcBef>
              <a:defRPr/>
            </a:pPr>
            <a:r>
              <a:rPr kumimoji="1" lang="en-US" altLang="zh-CN" sz="2800" dirty="0">
                <a:solidFill>
                  <a:srgbClr val="010000"/>
                </a:solidFill>
                <a:latin typeface="微软雅黑"/>
              </a:rPr>
              <a:t>a</a:t>
            </a:r>
            <a:r>
              <a:rPr kumimoji="1" lang="en-US" altLang="zh-CN" sz="2800" baseline="-25000" dirty="0">
                <a:solidFill>
                  <a:srgbClr val="010000"/>
                </a:solidFill>
                <a:latin typeface="微软雅黑"/>
              </a:rPr>
              <a:t>2</a:t>
            </a:r>
            <a:endParaRPr kumimoji="1" lang="en-US" altLang="zh-CN" sz="2800" dirty="0">
              <a:solidFill>
                <a:srgbClr val="010000"/>
              </a:solidFill>
              <a:latin typeface="微软雅黑"/>
            </a:endParaRPr>
          </a:p>
        </p:txBody>
      </p:sp>
      <p:sp>
        <p:nvSpPr>
          <p:cNvPr id="218121" name="Text Box 9"/>
          <p:cNvSpPr txBox="1">
            <a:spLocks noChangeArrowheads="1"/>
          </p:cNvSpPr>
          <p:nvPr/>
        </p:nvSpPr>
        <p:spPr bwMode="auto">
          <a:xfrm>
            <a:off x="8054975" y="4292601"/>
            <a:ext cx="2362200" cy="771525"/>
          </a:xfrm>
          <a:prstGeom prst="rect">
            <a:avLst/>
          </a:prstGeom>
          <a:solidFill>
            <a:schemeClr val="bg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p>
            <a:pPr algn="ctr" defTabSz="914400">
              <a:spcBef>
                <a:spcPct val="50000"/>
              </a:spcBef>
              <a:defRPr/>
            </a:pPr>
            <a:r>
              <a:rPr kumimoji="1" lang="en-US" altLang="zh-CN" sz="4400" dirty="0">
                <a:solidFill>
                  <a:srgbClr val="010000"/>
                </a:solidFill>
                <a:latin typeface="微软雅黑"/>
              </a:rPr>
              <a:t>...</a:t>
            </a:r>
          </a:p>
        </p:txBody>
      </p:sp>
      <p:sp>
        <p:nvSpPr>
          <p:cNvPr id="218122" name="Text Box 10"/>
          <p:cNvSpPr txBox="1">
            <a:spLocks noChangeArrowheads="1"/>
          </p:cNvSpPr>
          <p:nvPr/>
        </p:nvSpPr>
        <p:spPr bwMode="auto">
          <a:xfrm>
            <a:off x="8054975" y="3768726"/>
            <a:ext cx="2362200" cy="528638"/>
          </a:xfrm>
          <a:prstGeom prst="rect">
            <a:avLst/>
          </a:prstGeom>
          <a:solidFill>
            <a:schemeClr val="bg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p>
            <a:pPr algn="ctr" defTabSz="914400">
              <a:spcBef>
                <a:spcPct val="50000"/>
              </a:spcBef>
              <a:defRPr/>
            </a:pPr>
            <a:r>
              <a:rPr kumimoji="1" lang="en-US" altLang="zh-CN" sz="2800" dirty="0">
                <a:solidFill>
                  <a:srgbClr val="010000"/>
                </a:solidFill>
                <a:latin typeface="微软雅黑"/>
              </a:rPr>
              <a:t>a</a:t>
            </a:r>
            <a:r>
              <a:rPr kumimoji="1" lang="en-US" altLang="zh-CN" sz="2800" baseline="-25000" dirty="0">
                <a:solidFill>
                  <a:srgbClr val="010000"/>
                </a:solidFill>
                <a:latin typeface="微软雅黑"/>
              </a:rPr>
              <a:t>n</a:t>
            </a:r>
            <a:endParaRPr kumimoji="1" lang="en-US" altLang="zh-CN" sz="2800" dirty="0">
              <a:solidFill>
                <a:srgbClr val="010000"/>
              </a:solidFill>
              <a:latin typeface="微软雅黑"/>
            </a:endParaRPr>
          </a:p>
        </p:txBody>
      </p:sp>
      <p:sp>
        <p:nvSpPr>
          <p:cNvPr id="218123" name="Rectangle 11"/>
          <p:cNvSpPr>
            <a:spLocks noChangeArrowheads="1"/>
          </p:cNvSpPr>
          <p:nvPr/>
        </p:nvSpPr>
        <p:spPr bwMode="auto">
          <a:xfrm>
            <a:off x="6092825" y="3768726"/>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800" dirty="0">
                <a:solidFill>
                  <a:srgbClr val="010000"/>
                </a:solidFill>
                <a:latin typeface="微软雅黑"/>
              </a:rPr>
              <a:t>栈顶</a:t>
            </a:r>
          </a:p>
        </p:txBody>
      </p:sp>
      <p:sp>
        <p:nvSpPr>
          <p:cNvPr id="218124" name="Line 12"/>
          <p:cNvSpPr>
            <a:spLocks noChangeShapeType="1"/>
          </p:cNvSpPr>
          <p:nvPr/>
        </p:nvSpPr>
        <p:spPr bwMode="auto">
          <a:xfrm>
            <a:off x="7064375" y="4073526"/>
            <a:ext cx="7620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srgbClr val="010000"/>
              </a:solidFill>
              <a:latin typeface="微软雅黑"/>
            </a:endParaRPr>
          </a:p>
        </p:txBody>
      </p:sp>
      <p:sp>
        <p:nvSpPr>
          <p:cNvPr id="218125" name="Rectangle 13"/>
          <p:cNvSpPr>
            <a:spLocks noChangeArrowheads="1"/>
          </p:cNvSpPr>
          <p:nvPr/>
        </p:nvSpPr>
        <p:spPr bwMode="auto">
          <a:xfrm>
            <a:off x="6092825" y="5611814"/>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800">
                <a:solidFill>
                  <a:srgbClr val="010000"/>
                </a:solidFill>
                <a:latin typeface="微软雅黑"/>
              </a:rPr>
              <a:t>栈底</a:t>
            </a:r>
          </a:p>
        </p:txBody>
      </p:sp>
      <p:sp>
        <p:nvSpPr>
          <p:cNvPr id="218126" name="Line 14"/>
          <p:cNvSpPr>
            <a:spLocks noChangeShapeType="1"/>
          </p:cNvSpPr>
          <p:nvPr/>
        </p:nvSpPr>
        <p:spPr bwMode="auto">
          <a:xfrm>
            <a:off x="7140575" y="5902327"/>
            <a:ext cx="685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srgbClr val="010000"/>
              </a:solidFill>
              <a:latin typeface="微软雅黑"/>
            </a:endParaRPr>
          </a:p>
        </p:txBody>
      </p:sp>
      <p:sp>
        <p:nvSpPr>
          <p:cNvPr id="218127" name="Arc 15"/>
          <p:cNvSpPr>
            <a:spLocks/>
          </p:cNvSpPr>
          <p:nvPr/>
        </p:nvSpPr>
        <p:spPr bwMode="auto">
          <a:xfrm>
            <a:off x="8359775" y="3082926"/>
            <a:ext cx="5334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srgbClr val="010000"/>
              </a:solidFill>
              <a:latin typeface="微软雅黑"/>
            </a:endParaRPr>
          </a:p>
        </p:txBody>
      </p:sp>
      <p:sp>
        <p:nvSpPr>
          <p:cNvPr id="218128" name="Arc 16"/>
          <p:cNvSpPr>
            <a:spLocks/>
          </p:cNvSpPr>
          <p:nvPr/>
        </p:nvSpPr>
        <p:spPr bwMode="auto">
          <a:xfrm rot="16200000">
            <a:off x="9274175" y="3082926"/>
            <a:ext cx="5334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sz="1800">
              <a:solidFill>
                <a:srgbClr val="010000"/>
              </a:solidFill>
              <a:latin typeface="微软雅黑"/>
            </a:endParaRPr>
          </a:p>
        </p:txBody>
      </p:sp>
      <p:sp>
        <p:nvSpPr>
          <p:cNvPr id="218129" name="Text Box 17"/>
          <p:cNvSpPr txBox="1">
            <a:spLocks noChangeArrowheads="1"/>
          </p:cNvSpPr>
          <p:nvPr/>
        </p:nvSpPr>
        <p:spPr bwMode="auto">
          <a:xfrm>
            <a:off x="7597775" y="2473326"/>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spcBef>
                <a:spcPct val="50000"/>
              </a:spcBef>
              <a:defRPr/>
            </a:pPr>
            <a:r>
              <a:rPr kumimoji="1" lang="zh-CN" altLang="en-US" sz="2800">
                <a:solidFill>
                  <a:srgbClr val="010000"/>
                </a:solidFill>
                <a:latin typeface="微软雅黑"/>
              </a:rPr>
              <a:t>入栈</a:t>
            </a:r>
          </a:p>
        </p:txBody>
      </p:sp>
      <p:sp>
        <p:nvSpPr>
          <p:cNvPr id="218130" name="Text Box 18"/>
          <p:cNvSpPr txBox="1">
            <a:spLocks noChangeArrowheads="1"/>
          </p:cNvSpPr>
          <p:nvPr/>
        </p:nvSpPr>
        <p:spPr bwMode="auto">
          <a:xfrm>
            <a:off x="9350375" y="2473326"/>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spcBef>
                <a:spcPct val="50000"/>
              </a:spcBef>
              <a:defRPr/>
            </a:pPr>
            <a:r>
              <a:rPr kumimoji="1" lang="zh-CN" altLang="zh-CN" sz="2800" dirty="0">
                <a:solidFill>
                  <a:srgbClr val="010000"/>
                </a:solidFill>
                <a:latin typeface="微软雅黑"/>
              </a:rPr>
              <a:t>出</a:t>
            </a:r>
            <a:r>
              <a:rPr kumimoji="1" lang="zh-CN" altLang="en-US" sz="2800" dirty="0">
                <a:solidFill>
                  <a:srgbClr val="010000"/>
                </a:solidFill>
                <a:latin typeface="微软雅黑"/>
              </a:rPr>
              <a:t>栈</a:t>
            </a:r>
          </a:p>
        </p:txBody>
      </p:sp>
      <p:sp>
        <p:nvSpPr>
          <p:cNvPr id="218131" name="Rectangle 19"/>
          <p:cNvSpPr>
            <a:spLocks noChangeArrowheads="1"/>
          </p:cNvSpPr>
          <p:nvPr/>
        </p:nvSpPr>
        <p:spPr bwMode="auto">
          <a:xfrm>
            <a:off x="8435975" y="6223002"/>
            <a:ext cx="5461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zh-CN" altLang="en-US" sz="2800" dirty="0">
                <a:solidFill>
                  <a:srgbClr val="010000"/>
                </a:solidFill>
                <a:latin typeface="微软雅黑"/>
              </a:rPr>
              <a:t>栈</a:t>
            </a:r>
          </a:p>
        </p:txBody>
      </p:sp>
      <p:sp>
        <p:nvSpPr>
          <p:cNvPr id="218132" name="Rectangle 20"/>
          <p:cNvSpPr>
            <a:spLocks noChangeArrowheads="1"/>
          </p:cNvSpPr>
          <p:nvPr/>
        </p:nvSpPr>
        <p:spPr bwMode="auto">
          <a:xfrm>
            <a:off x="460074" y="879480"/>
            <a:ext cx="4772025"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lIns="91440" tIns="45720" rIns="91440" bIns="45720" rtlCol="0" anchor="b">
            <a:normAutofit/>
          </a:bodyPr>
          <a:lstStyle/>
          <a:p>
            <a:pPr algn="ctr" defTabSz="914400">
              <a:lnSpc>
                <a:spcPct val="90000"/>
              </a:lnSpc>
              <a:spcBef>
                <a:spcPct val="0"/>
              </a:spcBef>
              <a:defRPr/>
            </a:pPr>
            <a:r>
              <a:rPr lang="en-US" altLang="zh-CN" sz="3600" dirty="0">
                <a:solidFill>
                  <a:srgbClr val="5B9BD5">
                    <a:lumMod val="75000"/>
                  </a:srgbClr>
                </a:solidFill>
                <a:latin typeface="微软雅黑" panose="020B0503020204020204" pitchFamily="34" charset="-122"/>
              </a:rPr>
              <a:t>1.</a:t>
            </a:r>
            <a:r>
              <a:rPr lang="zh-CN" altLang="en-US" sz="3600" dirty="0">
                <a:solidFill>
                  <a:srgbClr val="5B9BD5">
                    <a:lumMod val="75000"/>
                  </a:srgbClr>
                </a:solidFill>
                <a:latin typeface="微软雅黑" panose="020B0503020204020204" pitchFamily="34" charset="-122"/>
              </a:rPr>
              <a:t>栈的定义</a:t>
            </a:r>
          </a:p>
        </p:txBody>
      </p:sp>
    </p:spTree>
    <p:extLst>
      <p:ext uri="{BB962C8B-B14F-4D97-AF65-F5344CB8AC3E}">
        <p14:creationId xmlns:p14="http://schemas.microsoft.com/office/powerpoint/2010/main" val="2952232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18132"/>
                                        </p:tgtEl>
                                        <p:attrNameLst>
                                          <p:attrName>style.visibility</p:attrName>
                                        </p:attrNameLst>
                                      </p:cBhvr>
                                      <p:to>
                                        <p:strVal val="visible"/>
                                      </p:to>
                                    </p:set>
                                    <p:anim calcmode="lin" valueType="num">
                                      <p:cBhvr>
                                        <p:cTn id="7" dur="750" fill="hold"/>
                                        <p:tgtEl>
                                          <p:spTgt spid="218132"/>
                                        </p:tgtEl>
                                        <p:attrNameLst>
                                          <p:attrName>ppt_w</p:attrName>
                                        </p:attrNameLst>
                                      </p:cBhvr>
                                      <p:tavLst>
                                        <p:tav tm="0">
                                          <p:val>
                                            <p:fltVal val="0"/>
                                          </p:val>
                                        </p:tav>
                                        <p:tav tm="100000">
                                          <p:val>
                                            <p:strVal val="#ppt_w"/>
                                          </p:val>
                                        </p:tav>
                                      </p:tavLst>
                                    </p:anim>
                                    <p:anim calcmode="lin" valueType="num">
                                      <p:cBhvr>
                                        <p:cTn id="8" dur="750" fill="hold"/>
                                        <p:tgtEl>
                                          <p:spTgt spid="218132"/>
                                        </p:tgtEl>
                                        <p:attrNameLst>
                                          <p:attrName>ppt_h</p:attrName>
                                        </p:attrNameLst>
                                      </p:cBhvr>
                                      <p:tavLst>
                                        <p:tav tm="0">
                                          <p:val>
                                            <p:fltVal val="0"/>
                                          </p:val>
                                        </p:tav>
                                        <p:tav tm="100000">
                                          <p:val>
                                            <p:strVal val="#ppt_h"/>
                                          </p:val>
                                        </p:tav>
                                      </p:tavLst>
                                    </p:anim>
                                    <p:anim calcmode="lin" valueType="num">
                                      <p:cBhvr>
                                        <p:cTn id="9" dur="750" fill="hold"/>
                                        <p:tgtEl>
                                          <p:spTgt spid="218132"/>
                                        </p:tgtEl>
                                        <p:attrNameLst>
                                          <p:attrName>style.rotation</p:attrName>
                                        </p:attrNameLst>
                                      </p:cBhvr>
                                      <p:tavLst>
                                        <p:tav tm="0">
                                          <p:val>
                                            <p:fltVal val="90"/>
                                          </p:val>
                                        </p:tav>
                                        <p:tav tm="100000">
                                          <p:val>
                                            <p:fltVal val="0"/>
                                          </p:val>
                                        </p:tav>
                                      </p:tavLst>
                                    </p:anim>
                                    <p:animEffect transition="in" filter="fade">
                                      <p:cBhvr>
                                        <p:cTn id="10" dur="750"/>
                                        <p:tgtEl>
                                          <p:spTgt spid="2181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18115"/>
                                        </p:tgtEl>
                                        <p:attrNameLst>
                                          <p:attrName>style.visibility</p:attrName>
                                        </p:attrNameLst>
                                      </p:cBhvr>
                                      <p:to>
                                        <p:strVal val="visible"/>
                                      </p:to>
                                    </p:set>
                                    <p:animEffect transition="in" filter="fade">
                                      <p:cBhvr>
                                        <p:cTn id="15" dur="500"/>
                                        <p:tgtEl>
                                          <p:spTgt spid="218115"/>
                                        </p:tgtEl>
                                      </p:cBhvr>
                                    </p:animEffect>
                                    <p:anim calcmode="lin" valueType="num">
                                      <p:cBhvr>
                                        <p:cTn id="16" dur="500" fill="hold"/>
                                        <p:tgtEl>
                                          <p:spTgt spid="218115"/>
                                        </p:tgtEl>
                                        <p:attrNameLst>
                                          <p:attrName>ppt_x</p:attrName>
                                        </p:attrNameLst>
                                      </p:cBhvr>
                                      <p:tavLst>
                                        <p:tav tm="0">
                                          <p:val>
                                            <p:strVal val="#ppt_x"/>
                                          </p:val>
                                        </p:tav>
                                        <p:tav tm="100000">
                                          <p:val>
                                            <p:strVal val="#ppt_x"/>
                                          </p:val>
                                        </p:tav>
                                      </p:tavLst>
                                    </p:anim>
                                    <p:anim calcmode="lin" valueType="num">
                                      <p:cBhvr>
                                        <p:cTn id="17" dur="500" fill="hold"/>
                                        <p:tgtEl>
                                          <p:spTgt spid="21811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18131"/>
                                        </p:tgtEl>
                                        <p:attrNameLst>
                                          <p:attrName>style.visibility</p:attrName>
                                        </p:attrNameLst>
                                      </p:cBhvr>
                                      <p:to>
                                        <p:strVal val="visible"/>
                                      </p:to>
                                    </p:set>
                                    <p:anim calcmode="lin" valueType="num">
                                      <p:cBhvr additive="base">
                                        <p:cTn id="22" dur="500" fill="hold"/>
                                        <p:tgtEl>
                                          <p:spTgt spid="218131"/>
                                        </p:tgtEl>
                                        <p:attrNameLst>
                                          <p:attrName>ppt_x</p:attrName>
                                        </p:attrNameLst>
                                      </p:cBhvr>
                                      <p:tavLst>
                                        <p:tav tm="0">
                                          <p:val>
                                            <p:strVal val="#ppt_x"/>
                                          </p:val>
                                        </p:tav>
                                        <p:tav tm="100000">
                                          <p:val>
                                            <p:strVal val="#ppt_x"/>
                                          </p:val>
                                        </p:tav>
                                      </p:tavLst>
                                    </p:anim>
                                    <p:anim calcmode="lin" valueType="num">
                                      <p:cBhvr additive="base">
                                        <p:cTn id="23" dur="500" fill="hold"/>
                                        <p:tgtEl>
                                          <p:spTgt spid="21813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218119"/>
                                        </p:tgtEl>
                                        <p:attrNameLst>
                                          <p:attrName>style.visibility</p:attrName>
                                        </p:attrNameLst>
                                      </p:cBhvr>
                                      <p:to>
                                        <p:strVal val="visible"/>
                                      </p:to>
                                    </p:set>
                                    <p:anim calcmode="lin" valueType="num">
                                      <p:cBhvr additive="base">
                                        <p:cTn id="28" dur="500" fill="hold"/>
                                        <p:tgtEl>
                                          <p:spTgt spid="218119"/>
                                        </p:tgtEl>
                                        <p:attrNameLst>
                                          <p:attrName>ppt_x</p:attrName>
                                        </p:attrNameLst>
                                      </p:cBhvr>
                                      <p:tavLst>
                                        <p:tav tm="0">
                                          <p:val>
                                            <p:strVal val="#ppt_x"/>
                                          </p:val>
                                        </p:tav>
                                        <p:tav tm="100000">
                                          <p:val>
                                            <p:strVal val="#ppt_x"/>
                                          </p:val>
                                        </p:tav>
                                      </p:tavLst>
                                    </p:anim>
                                    <p:anim calcmode="lin" valueType="num">
                                      <p:cBhvr additive="base">
                                        <p:cTn id="29" dur="500" fill="hold"/>
                                        <p:tgtEl>
                                          <p:spTgt spid="218119"/>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218120"/>
                                        </p:tgtEl>
                                        <p:attrNameLst>
                                          <p:attrName>style.visibility</p:attrName>
                                        </p:attrNameLst>
                                      </p:cBhvr>
                                      <p:to>
                                        <p:strVal val="visible"/>
                                      </p:to>
                                    </p:set>
                                    <p:anim calcmode="lin" valueType="num">
                                      <p:cBhvr additive="base">
                                        <p:cTn id="34" dur="500" fill="hold"/>
                                        <p:tgtEl>
                                          <p:spTgt spid="218120"/>
                                        </p:tgtEl>
                                        <p:attrNameLst>
                                          <p:attrName>ppt_x</p:attrName>
                                        </p:attrNameLst>
                                      </p:cBhvr>
                                      <p:tavLst>
                                        <p:tav tm="0">
                                          <p:val>
                                            <p:strVal val="#ppt_x"/>
                                          </p:val>
                                        </p:tav>
                                        <p:tav tm="100000">
                                          <p:val>
                                            <p:strVal val="#ppt_x"/>
                                          </p:val>
                                        </p:tav>
                                      </p:tavLst>
                                    </p:anim>
                                    <p:anim calcmode="lin" valueType="num">
                                      <p:cBhvr additive="base">
                                        <p:cTn id="35" dur="500" fill="hold"/>
                                        <p:tgtEl>
                                          <p:spTgt spid="218120"/>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218121"/>
                                        </p:tgtEl>
                                        <p:attrNameLst>
                                          <p:attrName>style.visibility</p:attrName>
                                        </p:attrNameLst>
                                      </p:cBhvr>
                                      <p:to>
                                        <p:strVal val="visible"/>
                                      </p:to>
                                    </p:set>
                                    <p:anim calcmode="lin" valueType="num">
                                      <p:cBhvr additive="base">
                                        <p:cTn id="40" dur="500" fill="hold"/>
                                        <p:tgtEl>
                                          <p:spTgt spid="218121"/>
                                        </p:tgtEl>
                                        <p:attrNameLst>
                                          <p:attrName>ppt_x</p:attrName>
                                        </p:attrNameLst>
                                      </p:cBhvr>
                                      <p:tavLst>
                                        <p:tav tm="0">
                                          <p:val>
                                            <p:strVal val="#ppt_x"/>
                                          </p:val>
                                        </p:tav>
                                        <p:tav tm="100000">
                                          <p:val>
                                            <p:strVal val="#ppt_x"/>
                                          </p:val>
                                        </p:tav>
                                      </p:tavLst>
                                    </p:anim>
                                    <p:anim calcmode="lin" valueType="num">
                                      <p:cBhvr additive="base">
                                        <p:cTn id="41" dur="500" fill="hold"/>
                                        <p:tgtEl>
                                          <p:spTgt spid="218121"/>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218122"/>
                                        </p:tgtEl>
                                        <p:attrNameLst>
                                          <p:attrName>style.visibility</p:attrName>
                                        </p:attrNameLst>
                                      </p:cBhvr>
                                      <p:to>
                                        <p:strVal val="visible"/>
                                      </p:to>
                                    </p:set>
                                    <p:anim calcmode="lin" valueType="num">
                                      <p:cBhvr additive="base">
                                        <p:cTn id="46" dur="500" fill="hold"/>
                                        <p:tgtEl>
                                          <p:spTgt spid="218122"/>
                                        </p:tgtEl>
                                        <p:attrNameLst>
                                          <p:attrName>ppt_x</p:attrName>
                                        </p:attrNameLst>
                                      </p:cBhvr>
                                      <p:tavLst>
                                        <p:tav tm="0">
                                          <p:val>
                                            <p:strVal val="#ppt_x"/>
                                          </p:val>
                                        </p:tav>
                                        <p:tav tm="100000">
                                          <p:val>
                                            <p:strVal val="#ppt_x"/>
                                          </p:val>
                                        </p:tav>
                                      </p:tavLst>
                                    </p:anim>
                                    <p:anim calcmode="lin" valueType="num">
                                      <p:cBhvr additive="base">
                                        <p:cTn id="47" dur="500" fill="hold"/>
                                        <p:tgtEl>
                                          <p:spTgt spid="218122"/>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1" fill="hold" grpId="0" nodeType="clickEffect">
                                  <p:stCondLst>
                                    <p:cond delay="0"/>
                                  </p:stCondLst>
                                  <p:childTnLst>
                                    <p:set>
                                      <p:cBhvr>
                                        <p:cTn id="51" dur="1" fill="hold">
                                          <p:stCondLst>
                                            <p:cond delay="0"/>
                                          </p:stCondLst>
                                        </p:cTn>
                                        <p:tgtEl>
                                          <p:spTgt spid="218127"/>
                                        </p:tgtEl>
                                        <p:attrNameLst>
                                          <p:attrName>style.visibility</p:attrName>
                                        </p:attrNameLst>
                                      </p:cBhvr>
                                      <p:to>
                                        <p:strVal val="visible"/>
                                      </p:to>
                                    </p:set>
                                    <p:anim calcmode="lin" valueType="num">
                                      <p:cBhvr additive="base">
                                        <p:cTn id="52" dur="500" fill="hold"/>
                                        <p:tgtEl>
                                          <p:spTgt spid="218127"/>
                                        </p:tgtEl>
                                        <p:attrNameLst>
                                          <p:attrName>ppt_x</p:attrName>
                                        </p:attrNameLst>
                                      </p:cBhvr>
                                      <p:tavLst>
                                        <p:tav tm="0">
                                          <p:val>
                                            <p:strVal val="#ppt_x"/>
                                          </p:val>
                                        </p:tav>
                                        <p:tav tm="100000">
                                          <p:val>
                                            <p:strVal val="#ppt_x"/>
                                          </p:val>
                                        </p:tav>
                                      </p:tavLst>
                                    </p:anim>
                                    <p:anim calcmode="lin" valueType="num">
                                      <p:cBhvr additive="base">
                                        <p:cTn id="53" dur="500" fill="hold"/>
                                        <p:tgtEl>
                                          <p:spTgt spid="218127"/>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218129"/>
                                        </p:tgtEl>
                                        <p:attrNameLst>
                                          <p:attrName>style.visibility</p:attrName>
                                        </p:attrNameLst>
                                      </p:cBhvr>
                                      <p:to>
                                        <p:strVal val="visible"/>
                                      </p:to>
                                    </p:set>
                                    <p:anim calcmode="lin" valueType="num">
                                      <p:cBhvr additive="base">
                                        <p:cTn id="56" dur="500" fill="hold"/>
                                        <p:tgtEl>
                                          <p:spTgt spid="218129"/>
                                        </p:tgtEl>
                                        <p:attrNameLst>
                                          <p:attrName>ppt_x</p:attrName>
                                        </p:attrNameLst>
                                      </p:cBhvr>
                                      <p:tavLst>
                                        <p:tav tm="0">
                                          <p:val>
                                            <p:strVal val="#ppt_x"/>
                                          </p:val>
                                        </p:tav>
                                        <p:tav tm="100000">
                                          <p:val>
                                            <p:strVal val="#ppt_x"/>
                                          </p:val>
                                        </p:tav>
                                      </p:tavLst>
                                    </p:anim>
                                    <p:anim calcmode="lin" valueType="num">
                                      <p:cBhvr additive="base">
                                        <p:cTn id="57" dur="500" fill="hold"/>
                                        <p:tgtEl>
                                          <p:spTgt spid="218129"/>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8126"/>
                                        </p:tgtEl>
                                        <p:attrNameLst>
                                          <p:attrName>style.visibility</p:attrName>
                                        </p:attrNameLst>
                                      </p:cBhvr>
                                      <p:to>
                                        <p:strVal val="visible"/>
                                      </p:to>
                                    </p:set>
                                    <p:animEffect transition="in" filter="fade">
                                      <p:cBhvr>
                                        <p:cTn id="62" dur="500"/>
                                        <p:tgtEl>
                                          <p:spTgt spid="2181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8125"/>
                                        </p:tgtEl>
                                        <p:attrNameLst>
                                          <p:attrName>style.visibility</p:attrName>
                                        </p:attrNameLst>
                                      </p:cBhvr>
                                      <p:to>
                                        <p:strVal val="visible"/>
                                      </p:to>
                                    </p:set>
                                    <p:animEffect transition="in" filter="fade">
                                      <p:cBhvr>
                                        <p:cTn id="65" dur="500"/>
                                        <p:tgtEl>
                                          <p:spTgt spid="21812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8124"/>
                                        </p:tgtEl>
                                        <p:attrNameLst>
                                          <p:attrName>style.visibility</p:attrName>
                                        </p:attrNameLst>
                                      </p:cBhvr>
                                      <p:to>
                                        <p:strVal val="visible"/>
                                      </p:to>
                                    </p:set>
                                    <p:animEffect transition="in" filter="fade">
                                      <p:cBhvr>
                                        <p:cTn id="70" dur="500"/>
                                        <p:tgtEl>
                                          <p:spTgt spid="2181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8123"/>
                                        </p:tgtEl>
                                        <p:attrNameLst>
                                          <p:attrName>style.visibility</p:attrName>
                                        </p:attrNameLst>
                                      </p:cBhvr>
                                      <p:to>
                                        <p:strVal val="visible"/>
                                      </p:to>
                                    </p:set>
                                    <p:animEffect transition="in" filter="fade">
                                      <p:cBhvr>
                                        <p:cTn id="73" dur="500"/>
                                        <p:tgtEl>
                                          <p:spTgt spid="218123"/>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18128"/>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1813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 presetClass="exit" presetSubtype="1" fill="hold" grpId="1" nodeType="clickEffect">
                                  <p:stCondLst>
                                    <p:cond delay="0"/>
                                  </p:stCondLst>
                                  <p:childTnLst>
                                    <p:anim calcmode="lin" valueType="num">
                                      <p:cBhvr additive="base">
                                        <p:cTn id="83" dur="500"/>
                                        <p:tgtEl>
                                          <p:spTgt spid="218128"/>
                                        </p:tgtEl>
                                        <p:attrNameLst>
                                          <p:attrName>ppt_x</p:attrName>
                                        </p:attrNameLst>
                                      </p:cBhvr>
                                      <p:tavLst>
                                        <p:tav tm="0">
                                          <p:val>
                                            <p:strVal val="ppt_x"/>
                                          </p:val>
                                        </p:tav>
                                        <p:tav tm="100000">
                                          <p:val>
                                            <p:strVal val="ppt_x"/>
                                          </p:val>
                                        </p:tav>
                                      </p:tavLst>
                                    </p:anim>
                                    <p:anim calcmode="lin" valueType="num">
                                      <p:cBhvr additive="base">
                                        <p:cTn id="84" dur="500"/>
                                        <p:tgtEl>
                                          <p:spTgt spid="218128"/>
                                        </p:tgtEl>
                                        <p:attrNameLst>
                                          <p:attrName>ppt_y</p:attrName>
                                        </p:attrNameLst>
                                      </p:cBhvr>
                                      <p:tavLst>
                                        <p:tav tm="0">
                                          <p:val>
                                            <p:strVal val="ppt_y"/>
                                          </p:val>
                                        </p:tav>
                                        <p:tav tm="100000">
                                          <p:val>
                                            <p:strVal val="0-ppt_h/2"/>
                                          </p:val>
                                        </p:tav>
                                      </p:tavLst>
                                    </p:anim>
                                    <p:set>
                                      <p:cBhvr>
                                        <p:cTn id="85" dur="1" fill="hold">
                                          <p:stCondLst>
                                            <p:cond delay="499"/>
                                          </p:stCondLst>
                                        </p:cTn>
                                        <p:tgtEl>
                                          <p:spTgt spid="218128"/>
                                        </p:tgtEl>
                                        <p:attrNameLst>
                                          <p:attrName>style.visibility</p:attrName>
                                        </p:attrNameLst>
                                      </p:cBhvr>
                                      <p:to>
                                        <p:strVal val="hidden"/>
                                      </p:to>
                                    </p:set>
                                  </p:childTnLst>
                                </p:cTn>
                              </p:par>
                              <p:par>
                                <p:cTn id="86" presetID="2" presetClass="exit" presetSubtype="1" fill="hold" grpId="1" nodeType="withEffect">
                                  <p:stCondLst>
                                    <p:cond delay="0"/>
                                  </p:stCondLst>
                                  <p:childTnLst>
                                    <p:anim calcmode="lin" valueType="num">
                                      <p:cBhvr additive="base">
                                        <p:cTn id="87" dur="500"/>
                                        <p:tgtEl>
                                          <p:spTgt spid="218130"/>
                                        </p:tgtEl>
                                        <p:attrNameLst>
                                          <p:attrName>ppt_x</p:attrName>
                                        </p:attrNameLst>
                                      </p:cBhvr>
                                      <p:tavLst>
                                        <p:tav tm="0">
                                          <p:val>
                                            <p:strVal val="ppt_x"/>
                                          </p:val>
                                        </p:tav>
                                        <p:tav tm="100000">
                                          <p:val>
                                            <p:strVal val="ppt_x"/>
                                          </p:val>
                                        </p:tav>
                                      </p:tavLst>
                                    </p:anim>
                                    <p:anim calcmode="lin" valueType="num">
                                      <p:cBhvr additive="base">
                                        <p:cTn id="88" dur="500"/>
                                        <p:tgtEl>
                                          <p:spTgt spid="218130"/>
                                        </p:tgtEl>
                                        <p:attrNameLst>
                                          <p:attrName>ppt_y</p:attrName>
                                        </p:attrNameLst>
                                      </p:cBhvr>
                                      <p:tavLst>
                                        <p:tav tm="0">
                                          <p:val>
                                            <p:strVal val="ppt_y"/>
                                          </p:val>
                                        </p:tav>
                                        <p:tav tm="100000">
                                          <p:val>
                                            <p:strVal val="0-ppt_h/2"/>
                                          </p:val>
                                        </p:tav>
                                      </p:tavLst>
                                    </p:anim>
                                    <p:set>
                                      <p:cBhvr>
                                        <p:cTn id="89" dur="1" fill="hold">
                                          <p:stCondLst>
                                            <p:cond delay="499"/>
                                          </p:stCondLst>
                                        </p:cTn>
                                        <p:tgtEl>
                                          <p:spTgt spid="218130"/>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 presetClass="exit" presetSubtype="1" fill="hold" grpId="1" nodeType="clickEffect">
                                  <p:stCondLst>
                                    <p:cond delay="0"/>
                                  </p:stCondLst>
                                  <p:childTnLst>
                                    <p:anim calcmode="lin" valueType="num">
                                      <p:cBhvr additive="base">
                                        <p:cTn id="93" dur="500"/>
                                        <p:tgtEl>
                                          <p:spTgt spid="218122"/>
                                        </p:tgtEl>
                                        <p:attrNameLst>
                                          <p:attrName>ppt_x</p:attrName>
                                        </p:attrNameLst>
                                      </p:cBhvr>
                                      <p:tavLst>
                                        <p:tav tm="0">
                                          <p:val>
                                            <p:strVal val="ppt_x"/>
                                          </p:val>
                                        </p:tav>
                                        <p:tav tm="100000">
                                          <p:val>
                                            <p:strVal val="ppt_x"/>
                                          </p:val>
                                        </p:tav>
                                      </p:tavLst>
                                    </p:anim>
                                    <p:anim calcmode="lin" valueType="num">
                                      <p:cBhvr additive="base">
                                        <p:cTn id="94" dur="500"/>
                                        <p:tgtEl>
                                          <p:spTgt spid="218122"/>
                                        </p:tgtEl>
                                        <p:attrNameLst>
                                          <p:attrName>ppt_y</p:attrName>
                                        </p:attrNameLst>
                                      </p:cBhvr>
                                      <p:tavLst>
                                        <p:tav tm="0">
                                          <p:val>
                                            <p:strVal val="ppt_y"/>
                                          </p:val>
                                        </p:tav>
                                        <p:tav tm="100000">
                                          <p:val>
                                            <p:strVal val="0-ppt_h/2"/>
                                          </p:val>
                                        </p:tav>
                                      </p:tavLst>
                                    </p:anim>
                                    <p:set>
                                      <p:cBhvr>
                                        <p:cTn id="95" dur="1" fill="hold">
                                          <p:stCondLst>
                                            <p:cond delay="499"/>
                                          </p:stCondLst>
                                        </p:cTn>
                                        <p:tgtEl>
                                          <p:spTgt spid="218122"/>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grpId="1" nodeType="clickEffect">
                                  <p:stCondLst>
                                    <p:cond delay="0"/>
                                  </p:stCondLst>
                                  <p:childTnLst>
                                    <p:animMotion origin="layout" path="M 2.91667E-6 -1.48148E-6 L -0.00157 0.09051 " pathEditMode="relative" rAng="0" ptsTypes="AA">
                                      <p:cBhvr>
                                        <p:cTn id="99" dur="2000" fill="hold"/>
                                        <p:tgtEl>
                                          <p:spTgt spid="218124"/>
                                        </p:tgtEl>
                                        <p:attrNameLst>
                                          <p:attrName>ppt_x</p:attrName>
                                          <p:attrName>ppt_y</p:attrName>
                                        </p:attrNameLst>
                                      </p:cBhvr>
                                      <p:rCtr x="-78" y="4514"/>
                                    </p:animMotion>
                                  </p:childTnLst>
                                </p:cTn>
                              </p:par>
                              <p:par>
                                <p:cTn id="100" presetID="42" presetClass="path" presetSubtype="0" accel="50000" decel="50000" fill="hold" grpId="1" nodeType="withEffect">
                                  <p:stCondLst>
                                    <p:cond delay="0"/>
                                  </p:stCondLst>
                                  <p:childTnLst>
                                    <p:animMotion origin="layout" path="M 0.00117 -0.00208 L 0.00026 0.09236 " pathEditMode="relative" rAng="0" ptsTypes="AA">
                                      <p:cBhvr>
                                        <p:cTn id="101" dur="2000" fill="hold"/>
                                        <p:tgtEl>
                                          <p:spTgt spid="218123"/>
                                        </p:tgtEl>
                                        <p:attrNameLst>
                                          <p:attrName>ppt_x</p:attrName>
                                          <p:attrName>ppt_y</p:attrName>
                                        </p:attrNameLst>
                                      </p:cBhvr>
                                      <p:rCtr x="-52" y="4722"/>
                                    </p:animMotion>
                                  </p:childTnLst>
                                </p:cTn>
                              </p:par>
                            </p:childTnLst>
                          </p:cTn>
                        </p:par>
                      </p:childTnLst>
                    </p:cTn>
                  </p:par>
                  <p:par>
                    <p:cTn id="102" fill="hold">
                      <p:stCondLst>
                        <p:cond delay="indefinite"/>
                      </p:stCondLst>
                      <p:childTnLst>
                        <p:par>
                          <p:cTn id="103" fill="hold">
                            <p:stCondLst>
                              <p:cond delay="0"/>
                            </p:stCondLst>
                            <p:childTnLst>
                              <p:par>
                                <p:cTn id="104" presetID="2" presetClass="exit" presetSubtype="1" fill="hold" grpId="1" nodeType="clickEffect">
                                  <p:stCondLst>
                                    <p:cond delay="0"/>
                                  </p:stCondLst>
                                  <p:childTnLst>
                                    <p:anim calcmode="lin" valueType="num">
                                      <p:cBhvr additive="base">
                                        <p:cTn id="105" dur="500"/>
                                        <p:tgtEl>
                                          <p:spTgt spid="218121"/>
                                        </p:tgtEl>
                                        <p:attrNameLst>
                                          <p:attrName>ppt_x</p:attrName>
                                        </p:attrNameLst>
                                      </p:cBhvr>
                                      <p:tavLst>
                                        <p:tav tm="0">
                                          <p:val>
                                            <p:strVal val="ppt_x"/>
                                          </p:val>
                                        </p:tav>
                                        <p:tav tm="100000">
                                          <p:val>
                                            <p:strVal val="ppt_x"/>
                                          </p:val>
                                        </p:tav>
                                      </p:tavLst>
                                    </p:anim>
                                    <p:anim calcmode="lin" valueType="num">
                                      <p:cBhvr additive="base">
                                        <p:cTn id="106" dur="500"/>
                                        <p:tgtEl>
                                          <p:spTgt spid="218121"/>
                                        </p:tgtEl>
                                        <p:attrNameLst>
                                          <p:attrName>ppt_y</p:attrName>
                                        </p:attrNameLst>
                                      </p:cBhvr>
                                      <p:tavLst>
                                        <p:tav tm="0">
                                          <p:val>
                                            <p:strVal val="ppt_y"/>
                                          </p:val>
                                        </p:tav>
                                        <p:tav tm="100000">
                                          <p:val>
                                            <p:strVal val="0-ppt_h/2"/>
                                          </p:val>
                                        </p:tav>
                                      </p:tavLst>
                                    </p:anim>
                                    <p:set>
                                      <p:cBhvr>
                                        <p:cTn id="107" dur="1" fill="hold">
                                          <p:stCondLst>
                                            <p:cond delay="499"/>
                                          </p:stCondLst>
                                        </p:cTn>
                                        <p:tgtEl>
                                          <p:spTgt spid="218121"/>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grpId="2" nodeType="clickEffect">
                                  <p:stCondLst>
                                    <p:cond delay="0"/>
                                  </p:stCondLst>
                                  <p:childTnLst>
                                    <p:animMotion origin="layout" path="M -0.00157 0.09051 L -0.00339 0.18982 " pathEditMode="relative" rAng="0" ptsTypes="AA">
                                      <p:cBhvr>
                                        <p:cTn id="111" dur="2000" fill="hold"/>
                                        <p:tgtEl>
                                          <p:spTgt spid="218124"/>
                                        </p:tgtEl>
                                        <p:attrNameLst>
                                          <p:attrName>ppt_x</p:attrName>
                                          <p:attrName>ppt_y</p:attrName>
                                        </p:attrNameLst>
                                      </p:cBhvr>
                                      <p:rCtr x="-91" y="4954"/>
                                    </p:animMotion>
                                  </p:childTnLst>
                                </p:cTn>
                              </p:par>
                              <p:par>
                                <p:cTn id="112" presetID="42" presetClass="path" presetSubtype="0" accel="50000" decel="50000" fill="hold" grpId="2" nodeType="withEffect">
                                  <p:stCondLst>
                                    <p:cond delay="0"/>
                                  </p:stCondLst>
                                  <p:childTnLst>
                                    <p:animMotion origin="layout" path="M 0.00026 0.09236 L -0.00065 0.19977 " pathEditMode="relative" rAng="0" ptsTypes="AA">
                                      <p:cBhvr>
                                        <p:cTn id="113" dur="2000" fill="hold"/>
                                        <p:tgtEl>
                                          <p:spTgt spid="218123"/>
                                        </p:tgtEl>
                                        <p:attrNameLst>
                                          <p:attrName>ppt_x</p:attrName>
                                          <p:attrName>ppt_y</p:attrName>
                                        </p:attrNameLst>
                                      </p:cBhvr>
                                      <p:rCtr x="39" y="5208"/>
                                    </p:animMotion>
                                  </p:childTnLst>
                                </p:cTn>
                              </p:par>
                            </p:childTnLst>
                          </p:cTn>
                        </p:par>
                      </p:childTnLst>
                    </p:cTn>
                  </p:par>
                  <p:par>
                    <p:cTn id="114" fill="hold">
                      <p:stCondLst>
                        <p:cond delay="indefinite"/>
                      </p:stCondLst>
                      <p:childTnLst>
                        <p:par>
                          <p:cTn id="115" fill="hold">
                            <p:stCondLst>
                              <p:cond delay="0"/>
                            </p:stCondLst>
                            <p:childTnLst>
                              <p:par>
                                <p:cTn id="116" presetID="2" presetClass="exit" presetSubtype="1" fill="hold" grpId="1" nodeType="clickEffect">
                                  <p:stCondLst>
                                    <p:cond delay="0"/>
                                  </p:stCondLst>
                                  <p:childTnLst>
                                    <p:anim calcmode="lin" valueType="num">
                                      <p:cBhvr additive="base">
                                        <p:cTn id="117" dur="500"/>
                                        <p:tgtEl>
                                          <p:spTgt spid="218120"/>
                                        </p:tgtEl>
                                        <p:attrNameLst>
                                          <p:attrName>ppt_x</p:attrName>
                                        </p:attrNameLst>
                                      </p:cBhvr>
                                      <p:tavLst>
                                        <p:tav tm="0">
                                          <p:val>
                                            <p:strVal val="ppt_x"/>
                                          </p:val>
                                        </p:tav>
                                        <p:tav tm="100000">
                                          <p:val>
                                            <p:strVal val="ppt_x"/>
                                          </p:val>
                                        </p:tav>
                                      </p:tavLst>
                                    </p:anim>
                                    <p:anim calcmode="lin" valueType="num">
                                      <p:cBhvr additive="base">
                                        <p:cTn id="118" dur="500"/>
                                        <p:tgtEl>
                                          <p:spTgt spid="218120"/>
                                        </p:tgtEl>
                                        <p:attrNameLst>
                                          <p:attrName>ppt_y</p:attrName>
                                        </p:attrNameLst>
                                      </p:cBhvr>
                                      <p:tavLst>
                                        <p:tav tm="0">
                                          <p:val>
                                            <p:strVal val="ppt_y"/>
                                          </p:val>
                                        </p:tav>
                                        <p:tav tm="100000">
                                          <p:val>
                                            <p:strVal val="0-ppt_h/2"/>
                                          </p:val>
                                        </p:tav>
                                      </p:tavLst>
                                    </p:anim>
                                    <p:set>
                                      <p:cBhvr>
                                        <p:cTn id="119" dur="1" fill="hold">
                                          <p:stCondLst>
                                            <p:cond delay="499"/>
                                          </p:stCondLst>
                                        </p:cTn>
                                        <p:tgtEl>
                                          <p:spTgt spid="218120"/>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42" presetClass="path" presetSubtype="0" accel="50000" decel="50000" fill="hold" grpId="3" nodeType="clickEffect">
                                  <p:stCondLst>
                                    <p:cond delay="0"/>
                                  </p:stCondLst>
                                  <p:childTnLst>
                                    <p:animMotion origin="layout" path="M -0.00339 0.18981 L 2.91667E-6 0.25 " pathEditMode="relative" rAng="0" ptsTypes="AA">
                                      <p:cBhvr>
                                        <p:cTn id="123" dur="2000" fill="hold"/>
                                        <p:tgtEl>
                                          <p:spTgt spid="218124"/>
                                        </p:tgtEl>
                                        <p:attrNameLst>
                                          <p:attrName>ppt_x</p:attrName>
                                          <p:attrName>ppt_y</p:attrName>
                                        </p:attrNameLst>
                                      </p:cBhvr>
                                      <p:rCtr x="208" y="3333"/>
                                    </p:animMotion>
                                  </p:childTnLst>
                                </p:cTn>
                              </p:par>
                              <p:par>
                                <p:cTn id="124" presetID="42" presetClass="path" presetSubtype="0" accel="50000" decel="50000" fill="hold" grpId="3" nodeType="withEffect">
                                  <p:stCondLst>
                                    <p:cond delay="0"/>
                                  </p:stCondLst>
                                  <p:childTnLst>
                                    <p:animMotion origin="layout" path="M -0.00065 0.19977 L 1.45833E-6 0.25 " pathEditMode="relative" rAng="0" ptsTypes="AA">
                                      <p:cBhvr>
                                        <p:cTn id="125" dur="2000" fill="hold"/>
                                        <p:tgtEl>
                                          <p:spTgt spid="218123"/>
                                        </p:tgtEl>
                                        <p:attrNameLst>
                                          <p:attrName>ppt_x</p:attrName>
                                          <p:attrName>ppt_y</p:attrName>
                                        </p:attrNameLst>
                                      </p:cBhvr>
                                      <p:rCtr x="208" y="2662"/>
                                    </p:animMotion>
                                  </p:childTnLst>
                                </p:cTn>
                              </p:par>
                            </p:childTnLst>
                          </p:cTn>
                        </p:par>
                      </p:childTnLst>
                    </p:cTn>
                  </p:par>
                  <p:par>
                    <p:cTn id="126" fill="hold">
                      <p:stCondLst>
                        <p:cond delay="indefinite"/>
                      </p:stCondLst>
                      <p:childTnLst>
                        <p:par>
                          <p:cTn id="127" fill="hold">
                            <p:stCondLst>
                              <p:cond delay="0"/>
                            </p:stCondLst>
                            <p:childTnLst>
                              <p:par>
                                <p:cTn id="128" presetID="2" presetClass="exit" presetSubtype="1" fill="hold" grpId="1" nodeType="clickEffect">
                                  <p:stCondLst>
                                    <p:cond delay="0"/>
                                  </p:stCondLst>
                                  <p:childTnLst>
                                    <p:anim calcmode="lin" valueType="num">
                                      <p:cBhvr additive="base">
                                        <p:cTn id="129" dur="500"/>
                                        <p:tgtEl>
                                          <p:spTgt spid="218119"/>
                                        </p:tgtEl>
                                        <p:attrNameLst>
                                          <p:attrName>ppt_x</p:attrName>
                                        </p:attrNameLst>
                                      </p:cBhvr>
                                      <p:tavLst>
                                        <p:tav tm="0">
                                          <p:val>
                                            <p:strVal val="ppt_x"/>
                                          </p:val>
                                        </p:tav>
                                        <p:tav tm="100000">
                                          <p:val>
                                            <p:strVal val="ppt_x"/>
                                          </p:val>
                                        </p:tav>
                                      </p:tavLst>
                                    </p:anim>
                                    <p:anim calcmode="lin" valueType="num">
                                      <p:cBhvr additive="base">
                                        <p:cTn id="130" dur="500"/>
                                        <p:tgtEl>
                                          <p:spTgt spid="218119"/>
                                        </p:tgtEl>
                                        <p:attrNameLst>
                                          <p:attrName>ppt_y</p:attrName>
                                        </p:attrNameLst>
                                      </p:cBhvr>
                                      <p:tavLst>
                                        <p:tav tm="0">
                                          <p:val>
                                            <p:strVal val="ppt_y"/>
                                          </p:val>
                                        </p:tav>
                                        <p:tav tm="100000">
                                          <p:val>
                                            <p:strVal val="0-ppt_h/2"/>
                                          </p:val>
                                        </p:tav>
                                      </p:tavLst>
                                    </p:anim>
                                    <p:set>
                                      <p:cBhvr>
                                        <p:cTn id="131" dur="1" fill="hold">
                                          <p:stCondLst>
                                            <p:cond delay="499"/>
                                          </p:stCondLst>
                                        </p:cTn>
                                        <p:tgtEl>
                                          <p:spTgt spid="21811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grpId="0" nodeType="clickEffect">
                                  <p:stCondLst>
                                    <p:cond delay="0"/>
                                  </p:stCondLst>
                                  <p:childTnLst>
                                    <p:set>
                                      <p:cBhvr>
                                        <p:cTn id="135" dur="1" fill="hold">
                                          <p:stCondLst>
                                            <p:cond delay="0"/>
                                          </p:stCondLst>
                                        </p:cTn>
                                        <p:tgtEl>
                                          <p:spTgt spid="218117"/>
                                        </p:tgtEl>
                                        <p:attrNameLst>
                                          <p:attrName>style.visibility</p:attrName>
                                        </p:attrNameLst>
                                      </p:cBhvr>
                                      <p:to>
                                        <p:strVal val="visible"/>
                                      </p:to>
                                    </p:set>
                                    <p:anim calcmode="lin" valueType="num">
                                      <p:cBhvr>
                                        <p:cTn id="136" dur="500" fill="hold"/>
                                        <p:tgtEl>
                                          <p:spTgt spid="218117"/>
                                        </p:tgtEl>
                                        <p:attrNameLst>
                                          <p:attrName>ppt_w</p:attrName>
                                        </p:attrNameLst>
                                      </p:cBhvr>
                                      <p:tavLst>
                                        <p:tav tm="0">
                                          <p:val>
                                            <p:fltVal val="0"/>
                                          </p:val>
                                        </p:tav>
                                        <p:tav tm="100000">
                                          <p:val>
                                            <p:strVal val="#ppt_w"/>
                                          </p:val>
                                        </p:tav>
                                      </p:tavLst>
                                    </p:anim>
                                    <p:anim calcmode="lin" valueType="num">
                                      <p:cBhvr>
                                        <p:cTn id="137" dur="500" fill="hold"/>
                                        <p:tgtEl>
                                          <p:spTgt spid="218117"/>
                                        </p:tgtEl>
                                        <p:attrNameLst>
                                          <p:attrName>ppt_h</p:attrName>
                                        </p:attrNameLst>
                                      </p:cBhvr>
                                      <p:tavLst>
                                        <p:tav tm="0">
                                          <p:val>
                                            <p:fltVal val="0"/>
                                          </p:val>
                                        </p:tav>
                                        <p:tav tm="100000">
                                          <p:val>
                                            <p:strVal val="#ppt_h"/>
                                          </p:val>
                                        </p:tav>
                                      </p:tavLst>
                                    </p:anim>
                                    <p:animEffect transition="in" filter="fade">
                                      <p:cBhvr>
                                        <p:cTn id="138" dur="500"/>
                                        <p:tgtEl>
                                          <p:spTgt spid="218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animBg="1"/>
      <p:bldP spid="218117" grpId="0" animBg="1"/>
      <p:bldP spid="218119" grpId="0" animBg="1"/>
      <p:bldP spid="218119" grpId="1" animBg="1"/>
      <p:bldP spid="218120" grpId="0" animBg="1"/>
      <p:bldP spid="218120" grpId="1" animBg="1"/>
      <p:bldP spid="218121" grpId="0" animBg="1"/>
      <p:bldP spid="218121" grpId="1" animBg="1"/>
      <p:bldP spid="218122" grpId="0" animBg="1"/>
      <p:bldP spid="218122" grpId="1" animBg="1"/>
      <p:bldP spid="218123" grpId="0"/>
      <p:bldP spid="218123" grpId="1"/>
      <p:bldP spid="218123" grpId="2"/>
      <p:bldP spid="218123" grpId="3"/>
      <p:bldP spid="218124" grpId="0" animBg="1"/>
      <p:bldP spid="218124" grpId="1" animBg="1"/>
      <p:bldP spid="218124" grpId="2" animBg="1"/>
      <p:bldP spid="218124" grpId="3" animBg="1"/>
      <p:bldP spid="218125" grpId="0"/>
      <p:bldP spid="218126" grpId="0" animBg="1"/>
      <p:bldP spid="218127" grpId="0" animBg="1"/>
      <p:bldP spid="218128" grpId="0" animBg="1"/>
      <p:bldP spid="218128" grpId="1" animBg="1"/>
      <p:bldP spid="218129" grpId="0"/>
      <p:bldP spid="218130" grpId="0"/>
      <p:bldP spid="218130" grpId="1"/>
      <p:bldP spid="218131" grpId="0"/>
      <p:bldP spid="218132"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ChangeArrowheads="1"/>
          </p:cNvSpPr>
          <p:nvPr/>
        </p:nvSpPr>
        <p:spPr bwMode="auto">
          <a:xfrm>
            <a:off x="1491934" y="1650152"/>
            <a:ext cx="8220075" cy="1347366"/>
          </a:xfrm>
          <a:prstGeom prst="rect">
            <a:avLst/>
          </a:prstGeom>
          <a:ln/>
          <a:extLst/>
        </p:spPr>
        <p:style>
          <a:lnRef idx="0">
            <a:schemeClr val="accent4"/>
          </a:lnRef>
          <a:fillRef idx="3">
            <a:schemeClr val="accent4"/>
          </a:fillRef>
          <a:effectRef idx="3">
            <a:schemeClr val="accent4"/>
          </a:effectRef>
          <a:fontRef idx="minor">
            <a:schemeClr val="lt1"/>
          </a:fontRef>
        </p:style>
        <p:txBody>
          <a:bodyPr anchor="ctr"/>
          <a:lstStyle/>
          <a:p>
            <a:r>
              <a:rPr kumimoji="1" lang="zh-CN" altLang="en-US" sz="2800" b="1" dirty="0">
                <a:solidFill>
                  <a:schemeClr val="bg1">
                    <a:lumMod val="20000"/>
                    <a:lumOff val="80000"/>
                  </a:schemeClr>
                </a:solidFill>
                <a:latin typeface="Tahoma" pitchFamily="34" charset="0"/>
                <a:ea typeface="宋体" charset="-122"/>
              </a:rPr>
              <a:t>例1：一个栈的输入序列是12345，若在入栈的过程中允许出栈</a:t>
            </a:r>
            <a:r>
              <a:rPr kumimoji="1" lang="zh-CN" altLang="en-US" sz="2800" dirty="0">
                <a:solidFill>
                  <a:schemeClr val="bg1">
                    <a:lumMod val="20000"/>
                    <a:lumOff val="80000"/>
                  </a:schemeClr>
                </a:solidFill>
                <a:latin typeface="Tahoma" pitchFamily="34" charset="0"/>
                <a:ea typeface="宋体" charset="-122"/>
              </a:rPr>
              <a:t>，</a:t>
            </a:r>
            <a:r>
              <a:rPr kumimoji="1" lang="zh-CN" altLang="en-US" sz="2800" b="1" dirty="0">
                <a:solidFill>
                  <a:schemeClr val="bg1">
                    <a:lumMod val="20000"/>
                    <a:lumOff val="80000"/>
                  </a:schemeClr>
                </a:solidFill>
                <a:latin typeface="Tahoma" pitchFamily="34" charset="0"/>
                <a:ea typeface="宋体" charset="-122"/>
              </a:rPr>
              <a:t>则栈的输出序列可能是12345呢？可能是43512吗？</a:t>
            </a:r>
          </a:p>
        </p:txBody>
      </p:sp>
      <p:sp>
        <p:nvSpPr>
          <p:cNvPr id="243715" name="Rectangle 3"/>
          <p:cNvSpPr>
            <a:spLocks noChangeArrowheads="1"/>
          </p:cNvSpPr>
          <p:nvPr/>
        </p:nvSpPr>
        <p:spPr bwMode="auto">
          <a:xfrm>
            <a:off x="1939608" y="3215006"/>
            <a:ext cx="7772400" cy="20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762000" indent="-762000" algn="just">
              <a:spcBef>
                <a:spcPct val="20000"/>
              </a:spcBef>
              <a:buClr>
                <a:schemeClr val="folHlink"/>
              </a:buClr>
              <a:buSzPct val="60000"/>
            </a:pPr>
            <a:r>
              <a:rPr kumimoji="1" lang="zh-CN" altLang="en-US" sz="2800" b="1" dirty="0">
                <a:latin typeface="Tahoma" pitchFamily="34" charset="0"/>
                <a:ea typeface="宋体" charset="-122"/>
              </a:rPr>
              <a:t> 12345的输出可以实现，只需压入一个立即弹出一个即可 </a:t>
            </a:r>
          </a:p>
          <a:p>
            <a:pPr marL="762000" indent="-762000" algn="just">
              <a:spcBef>
                <a:spcPct val="20000"/>
              </a:spcBef>
              <a:buClr>
                <a:schemeClr val="folHlink"/>
              </a:buClr>
              <a:buSzPct val="60000"/>
            </a:pPr>
            <a:r>
              <a:rPr kumimoji="1" lang="zh-CN" altLang="en-US" sz="2800" b="1" dirty="0">
                <a:latin typeface="Tahoma" pitchFamily="34" charset="0"/>
                <a:ea typeface="宋体" charset="-122"/>
              </a:rPr>
              <a:t>43512不可能实现，因为其中的12顺序不能实现    </a:t>
            </a:r>
          </a:p>
        </p:txBody>
      </p:sp>
      <p:sp>
        <p:nvSpPr>
          <p:cNvPr id="243718" name="Line 6"/>
          <p:cNvSpPr>
            <a:spLocks noChangeShapeType="1"/>
          </p:cNvSpPr>
          <p:nvPr/>
        </p:nvSpPr>
        <p:spPr bwMode="auto">
          <a:xfrm>
            <a:off x="7290118" y="2576513"/>
            <a:ext cx="224631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43719" name="Line 7"/>
          <p:cNvSpPr>
            <a:spLocks noChangeShapeType="1"/>
          </p:cNvSpPr>
          <p:nvPr/>
        </p:nvSpPr>
        <p:spPr bwMode="auto">
          <a:xfrm>
            <a:off x="1936433" y="2993073"/>
            <a:ext cx="224631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43720" name="Rectangle 8"/>
          <p:cNvSpPr>
            <a:spLocks noChangeArrowheads="1"/>
          </p:cNvSpPr>
          <p:nvPr/>
        </p:nvSpPr>
        <p:spPr bwMode="auto">
          <a:xfrm>
            <a:off x="1491934" y="3215005"/>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chemeClr val="tx2"/>
                </a:solidFill>
                <a:latin typeface="Times New Roman" pitchFamily="18" charset="0"/>
                <a:ea typeface="宋体" charset="-122"/>
              </a:rPr>
              <a:t>答：</a:t>
            </a:r>
          </a:p>
        </p:txBody>
      </p:sp>
    </p:spTree>
    <p:extLst>
      <p:ext uri="{BB962C8B-B14F-4D97-AF65-F5344CB8AC3E}">
        <p14:creationId xmlns:p14="http://schemas.microsoft.com/office/powerpoint/2010/main" val="2576938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3714"/>
                                        </p:tgtEl>
                                        <p:attrNameLst>
                                          <p:attrName>style.visibility</p:attrName>
                                        </p:attrNameLst>
                                      </p:cBhvr>
                                      <p:to>
                                        <p:strVal val="visible"/>
                                      </p:to>
                                    </p:set>
                                    <p:animEffect transition="in" filter="wipe(left)">
                                      <p:cBhvr>
                                        <p:cTn id="7" dur="500"/>
                                        <p:tgtEl>
                                          <p:spTgt spid="243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3718"/>
                                        </p:tgtEl>
                                        <p:attrNameLst>
                                          <p:attrName>style.visibility</p:attrName>
                                        </p:attrNameLst>
                                      </p:cBhvr>
                                      <p:to>
                                        <p:strVal val="visible"/>
                                      </p:to>
                                    </p:set>
                                    <p:animEffect transition="in" filter="wipe(left)">
                                      <p:cBhvr>
                                        <p:cTn id="12" dur="500"/>
                                        <p:tgtEl>
                                          <p:spTgt spid="243718"/>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3719"/>
                                        </p:tgtEl>
                                        <p:attrNameLst>
                                          <p:attrName>style.visibility</p:attrName>
                                        </p:attrNameLst>
                                      </p:cBhvr>
                                      <p:to>
                                        <p:strVal val="visible"/>
                                      </p:to>
                                    </p:set>
                                    <p:animEffect transition="in" filter="wipe(left)">
                                      <p:cBhvr>
                                        <p:cTn id="16" dur="500"/>
                                        <p:tgtEl>
                                          <p:spTgt spid="2437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437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43715">
                                            <p:txEl>
                                              <p:pRg st="0" end="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437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4" grpId="0" animBg="1" autoUpdateAnimBg="0"/>
      <p:bldP spid="243715" grpId="0" build="p" autoUpdateAnimBg="0"/>
      <p:bldP spid="243718" grpId="0" animBg="1"/>
      <p:bldP spid="243719" grpId="0" animBg="1"/>
      <p:bldP spid="243720" grpId="0" autoUpdateAnimBg="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ChangeArrowheads="1"/>
          </p:cNvSpPr>
          <p:nvPr/>
        </p:nvSpPr>
        <p:spPr bwMode="auto">
          <a:xfrm>
            <a:off x="1911350" y="901700"/>
            <a:ext cx="8070850" cy="1555750"/>
          </a:xfrm>
          <a:prstGeom prst="rect">
            <a:avLst/>
          </a:prstGeom>
          <a:ln/>
          <a:extLst/>
        </p:spPr>
        <p:style>
          <a:lnRef idx="1">
            <a:schemeClr val="accent4"/>
          </a:lnRef>
          <a:fillRef idx="3">
            <a:schemeClr val="accent4"/>
          </a:fillRef>
          <a:effectRef idx="2">
            <a:schemeClr val="accent4"/>
          </a:effectRef>
          <a:fontRef idx="minor">
            <a:schemeClr val="lt1"/>
          </a:fontRef>
        </p:style>
        <p:txBody>
          <a:bodyPr anchor="ctr"/>
          <a:lstStyle/>
          <a:p>
            <a:r>
              <a:rPr kumimoji="1" lang="zh-CN" altLang="en-US" sz="2800" b="1" dirty="0">
                <a:solidFill>
                  <a:schemeClr val="bg1">
                    <a:lumMod val="20000"/>
                    <a:lumOff val="80000"/>
                  </a:schemeClr>
                </a:solidFill>
                <a:latin typeface="Tahoma" pitchFamily="34" charset="0"/>
                <a:ea typeface="宋体" charset="-122"/>
              </a:rPr>
              <a:t>例</a:t>
            </a:r>
            <a:r>
              <a:rPr kumimoji="1" lang="en-US" altLang="zh-CN" sz="2800" b="1" dirty="0">
                <a:solidFill>
                  <a:schemeClr val="bg1">
                    <a:lumMod val="20000"/>
                    <a:lumOff val="80000"/>
                  </a:schemeClr>
                </a:solidFill>
                <a:latin typeface="Tahoma" pitchFamily="34" charset="0"/>
                <a:ea typeface="宋体" charset="-122"/>
              </a:rPr>
              <a:t>2 </a:t>
            </a:r>
            <a:r>
              <a:rPr kumimoji="1" lang="zh-CN" altLang="en-US" sz="2800" b="1" dirty="0">
                <a:solidFill>
                  <a:schemeClr val="bg1">
                    <a:lumMod val="20000"/>
                    <a:lumOff val="80000"/>
                  </a:schemeClr>
                </a:solidFill>
                <a:latin typeface="Tahoma" pitchFamily="34" charset="0"/>
                <a:ea typeface="宋体" charset="-122"/>
              </a:rPr>
              <a:t>一个栈的输入序列为123，若在入栈的过程中允许出栈，则可能得到的出栈序列是什么？</a:t>
            </a:r>
          </a:p>
        </p:txBody>
      </p:sp>
      <p:sp>
        <p:nvSpPr>
          <p:cNvPr id="244739" name="Rectangle 3"/>
          <p:cNvSpPr>
            <a:spLocks noChangeArrowheads="1"/>
          </p:cNvSpPr>
          <p:nvPr/>
        </p:nvSpPr>
        <p:spPr bwMode="auto">
          <a:xfrm>
            <a:off x="1911351" y="2795588"/>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chemeClr val="tx2"/>
                </a:solidFill>
                <a:latin typeface="Times New Roman" pitchFamily="18" charset="0"/>
                <a:ea typeface="宋体" charset="-122"/>
              </a:rPr>
              <a:t>答：</a:t>
            </a:r>
          </a:p>
        </p:txBody>
      </p:sp>
      <p:sp>
        <p:nvSpPr>
          <p:cNvPr id="244740" name="Text Box 4"/>
          <p:cNvSpPr txBox="1">
            <a:spLocks noChangeArrowheads="1"/>
          </p:cNvSpPr>
          <p:nvPr/>
        </p:nvSpPr>
        <p:spPr bwMode="auto">
          <a:xfrm>
            <a:off x="2805114" y="2795588"/>
            <a:ext cx="6503987" cy="318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zh-CN" altLang="en-US" sz="2800" b="1" dirty="0">
                <a:solidFill>
                  <a:srgbClr val="FF0000"/>
                </a:solidFill>
                <a:latin typeface="宋体" charset="-122"/>
                <a:ea typeface="宋体" charset="-122"/>
              </a:rPr>
              <a:t>可以通过穷举所有可能性来求解：</a:t>
            </a:r>
          </a:p>
          <a:p>
            <a:pPr>
              <a:spcBef>
                <a:spcPct val="20000"/>
              </a:spcBef>
            </a:pPr>
            <a:r>
              <a:rPr kumimoji="1" lang="zh-CN" altLang="en-US" b="1" dirty="0">
                <a:latin typeface="宋体" charset="-122"/>
                <a:ea typeface="宋体" charset="-122"/>
              </a:rPr>
              <a:t>① 1入1出， 2入2出，3入3出， 即</a:t>
            </a:r>
            <a:r>
              <a:rPr kumimoji="1" lang="zh-CN" altLang="en-US" b="1" dirty="0">
                <a:solidFill>
                  <a:srgbClr val="FF0000"/>
                </a:solidFill>
                <a:latin typeface="宋体" charset="-122"/>
                <a:ea typeface="宋体" charset="-122"/>
              </a:rPr>
              <a:t>123</a:t>
            </a:r>
            <a:r>
              <a:rPr kumimoji="1" lang="zh-CN" altLang="en-US" b="1" dirty="0">
                <a:latin typeface="宋体" charset="-122"/>
                <a:ea typeface="宋体" charset="-122"/>
              </a:rPr>
              <a:t>；</a:t>
            </a:r>
          </a:p>
          <a:p>
            <a:pPr>
              <a:spcBef>
                <a:spcPct val="20000"/>
              </a:spcBef>
            </a:pPr>
            <a:r>
              <a:rPr kumimoji="1" lang="zh-CN" altLang="en-US" b="1" dirty="0">
                <a:latin typeface="宋体" charset="-122"/>
                <a:ea typeface="宋体" charset="-122"/>
              </a:rPr>
              <a:t>② 1入1出， 2、3入3、2出，   即</a:t>
            </a:r>
            <a:r>
              <a:rPr kumimoji="1" lang="zh-CN" altLang="en-US" b="1" dirty="0">
                <a:solidFill>
                  <a:srgbClr val="FF0000"/>
                </a:solidFill>
                <a:latin typeface="宋体" charset="-122"/>
                <a:ea typeface="宋体" charset="-122"/>
              </a:rPr>
              <a:t>132</a:t>
            </a:r>
            <a:r>
              <a:rPr kumimoji="1" lang="zh-CN" altLang="en-US" b="1" dirty="0">
                <a:latin typeface="宋体" charset="-122"/>
                <a:ea typeface="宋体" charset="-122"/>
              </a:rPr>
              <a:t>；</a:t>
            </a:r>
          </a:p>
          <a:p>
            <a:pPr>
              <a:spcBef>
                <a:spcPct val="20000"/>
              </a:spcBef>
            </a:pPr>
            <a:r>
              <a:rPr kumimoji="1" lang="zh-CN" altLang="en-US" b="1" dirty="0">
                <a:latin typeface="宋体" charset="-122"/>
                <a:ea typeface="宋体" charset="-122"/>
              </a:rPr>
              <a:t>③ 1、2入，2出， 3入3出，    即</a:t>
            </a:r>
            <a:r>
              <a:rPr kumimoji="1" lang="zh-CN" altLang="en-US" b="1" dirty="0">
                <a:solidFill>
                  <a:srgbClr val="FF0000"/>
                </a:solidFill>
                <a:latin typeface="宋体" charset="-122"/>
                <a:ea typeface="宋体" charset="-122"/>
              </a:rPr>
              <a:t>231</a:t>
            </a:r>
            <a:r>
              <a:rPr kumimoji="1" lang="zh-CN" altLang="en-US" b="1" dirty="0">
                <a:latin typeface="宋体" charset="-122"/>
                <a:ea typeface="宋体" charset="-122"/>
              </a:rPr>
              <a:t>；</a:t>
            </a:r>
          </a:p>
          <a:p>
            <a:pPr>
              <a:spcBef>
                <a:spcPct val="20000"/>
              </a:spcBef>
            </a:pPr>
            <a:r>
              <a:rPr kumimoji="1" lang="zh-CN" altLang="en-US" b="1" dirty="0">
                <a:latin typeface="宋体" charset="-122"/>
                <a:ea typeface="宋体" charset="-122"/>
              </a:rPr>
              <a:t>④ 1、2入，2、1出，3入3出，  即</a:t>
            </a:r>
            <a:r>
              <a:rPr kumimoji="1" lang="zh-CN" altLang="en-US" b="1" dirty="0">
                <a:solidFill>
                  <a:srgbClr val="FF0000"/>
                </a:solidFill>
                <a:latin typeface="宋体" charset="-122"/>
                <a:ea typeface="宋体" charset="-122"/>
              </a:rPr>
              <a:t>213</a:t>
            </a:r>
            <a:r>
              <a:rPr kumimoji="1" lang="zh-CN" altLang="en-US" b="1" dirty="0">
                <a:latin typeface="宋体" charset="-122"/>
                <a:ea typeface="宋体" charset="-122"/>
              </a:rPr>
              <a:t>；</a:t>
            </a:r>
          </a:p>
          <a:p>
            <a:pPr>
              <a:spcBef>
                <a:spcPct val="20000"/>
              </a:spcBef>
            </a:pPr>
            <a:r>
              <a:rPr kumimoji="1" lang="zh-CN" altLang="en-US" b="1" dirty="0">
                <a:latin typeface="宋体" charset="-122"/>
                <a:ea typeface="宋体" charset="-122"/>
              </a:rPr>
              <a:t>⑤ 1、2、3入，3、2、1出，    即</a:t>
            </a:r>
            <a:r>
              <a:rPr kumimoji="1" lang="zh-CN" altLang="en-US" b="1" dirty="0">
                <a:solidFill>
                  <a:srgbClr val="FF0000"/>
                </a:solidFill>
                <a:latin typeface="宋体" charset="-122"/>
                <a:ea typeface="宋体" charset="-122"/>
              </a:rPr>
              <a:t>321</a:t>
            </a:r>
            <a:r>
              <a:rPr kumimoji="1" lang="zh-CN" altLang="en-US" b="1" dirty="0">
                <a:latin typeface="宋体" charset="-122"/>
                <a:ea typeface="宋体" charset="-122"/>
              </a:rPr>
              <a:t>；</a:t>
            </a:r>
          </a:p>
          <a:p>
            <a:pPr>
              <a:spcBef>
                <a:spcPct val="20000"/>
              </a:spcBef>
            </a:pPr>
            <a:r>
              <a:rPr kumimoji="1" lang="zh-CN" altLang="en-US" b="1" dirty="0">
                <a:latin typeface="宋体" charset="-122"/>
                <a:ea typeface="宋体" charset="-122"/>
              </a:rPr>
              <a:t>合计有5种可能性。</a:t>
            </a:r>
          </a:p>
        </p:txBody>
      </p:sp>
      <p:sp>
        <p:nvSpPr>
          <p:cNvPr id="244741" name="Text Box 5"/>
          <p:cNvSpPr txBox="1">
            <a:spLocks noChangeArrowheads="1"/>
          </p:cNvSpPr>
          <p:nvPr/>
        </p:nvSpPr>
        <p:spPr bwMode="auto">
          <a:xfrm>
            <a:off x="2032318" y="3358093"/>
            <a:ext cx="7127875" cy="1562100"/>
          </a:xfrm>
          <a:prstGeom prst="rect">
            <a:avLst/>
          </a:prstGeom>
          <a:ln>
            <a:headEnd/>
            <a:tailEnd/>
          </a:ln>
          <a:extLst/>
        </p:spPr>
        <p:style>
          <a:lnRef idx="1">
            <a:schemeClr val="accent6"/>
          </a:lnRef>
          <a:fillRef idx="3">
            <a:schemeClr val="accent6"/>
          </a:fillRef>
          <a:effectRef idx="2">
            <a:schemeClr val="accent6"/>
          </a:effectRef>
          <a:fontRef idx="minor">
            <a:schemeClr val="lt1"/>
          </a:fontRef>
        </p:style>
        <p:txBody>
          <a:bodyPr>
            <a:spAutoFit/>
          </a:bodyPr>
          <a:lstStyle/>
          <a:p>
            <a:pPr>
              <a:spcBef>
                <a:spcPct val="50000"/>
              </a:spcBef>
            </a:pPr>
            <a:r>
              <a:rPr lang="zh-CN" altLang="en-US" b="1" dirty="0"/>
              <a:t>扩展思考：</a:t>
            </a:r>
          </a:p>
          <a:p>
            <a:pPr>
              <a:spcBef>
                <a:spcPct val="50000"/>
              </a:spcBef>
              <a:buFontTx/>
              <a:buChar char="•"/>
            </a:pPr>
            <a:r>
              <a:rPr lang="zh-CN" altLang="en-US" b="1" dirty="0"/>
              <a:t>对于输入的</a:t>
            </a:r>
            <a:r>
              <a:rPr lang="en-US" altLang="zh-CN" b="1" dirty="0"/>
              <a:t>n</a:t>
            </a:r>
            <a:r>
              <a:rPr lang="zh-CN" altLang="en-US" b="1" dirty="0"/>
              <a:t>个数，有多少种可能输出？</a:t>
            </a:r>
          </a:p>
          <a:p>
            <a:pPr>
              <a:spcBef>
                <a:spcPct val="50000"/>
              </a:spcBef>
              <a:buFontTx/>
              <a:buChar char="•"/>
            </a:pPr>
            <a:r>
              <a:rPr lang="zh-CN" altLang="en-US" b="1" dirty="0"/>
              <a:t>能否将所有可能输出通过程序打印输出？</a:t>
            </a:r>
          </a:p>
        </p:txBody>
      </p:sp>
    </p:spTree>
    <p:extLst>
      <p:ext uri="{BB962C8B-B14F-4D97-AF65-F5344CB8AC3E}">
        <p14:creationId xmlns:p14="http://schemas.microsoft.com/office/powerpoint/2010/main" val="3614251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44738"/>
                                        </p:tgtEl>
                                        <p:attrNameLst>
                                          <p:attrName>style.visibility</p:attrName>
                                        </p:attrNameLst>
                                      </p:cBhvr>
                                      <p:to>
                                        <p:strVal val="visible"/>
                                      </p:to>
                                    </p:set>
                                  </p:childTnLst>
                                </p:cTn>
                              </p:par>
                            </p:childTnLst>
                          </p:cTn>
                        </p:par>
                        <p:par>
                          <p:cTn id="7" fill="hold" nodeType="afterGroup">
                            <p:stCondLst>
                              <p:cond delay="500"/>
                            </p:stCondLst>
                            <p:childTnLst>
                              <p:par>
                                <p:cTn id="8" presetID="2" presetClass="entr" presetSubtype="8" fill="hold" grpId="0" nodeType="afterEffect">
                                  <p:stCondLst>
                                    <p:cond delay="0"/>
                                  </p:stCondLst>
                                  <p:childTnLst>
                                    <p:set>
                                      <p:cBhvr>
                                        <p:cTn id="9" dur="1" fill="hold">
                                          <p:stCondLst>
                                            <p:cond delay="0"/>
                                          </p:stCondLst>
                                        </p:cTn>
                                        <p:tgtEl>
                                          <p:spTgt spid="244739"/>
                                        </p:tgtEl>
                                        <p:attrNameLst>
                                          <p:attrName>style.visibility</p:attrName>
                                        </p:attrNameLst>
                                      </p:cBhvr>
                                      <p:to>
                                        <p:strVal val="visible"/>
                                      </p:to>
                                    </p:set>
                                    <p:anim calcmode="lin" valueType="num">
                                      <p:cBhvr additive="base">
                                        <p:cTn id="10" dur="500" fill="hold"/>
                                        <p:tgtEl>
                                          <p:spTgt spid="244739"/>
                                        </p:tgtEl>
                                        <p:attrNameLst>
                                          <p:attrName>ppt_x</p:attrName>
                                        </p:attrNameLst>
                                      </p:cBhvr>
                                      <p:tavLst>
                                        <p:tav tm="0">
                                          <p:val>
                                            <p:strVal val="0-#ppt_w/2"/>
                                          </p:val>
                                        </p:tav>
                                        <p:tav tm="100000">
                                          <p:val>
                                            <p:strVal val="#ppt_x"/>
                                          </p:val>
                                        </p:tav>
                                      </p:tavLst>
                                    </p:anim>
                                    <p:anim calcmode="lin" valueType="num">
                                      <p:cBhvr additive="base">
                                        <p:cTn id="11" dur="500" fill="hold"/>
                                        <p:tgtEl>
                                          <p:spTgt spid="244739"/>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244740">
                                            <p:txEl>
                                              <p:pRg st="0" end="0"/>
                                            </p:txEl>
                                          </p:spTgt>
                                        </p:tgtEl>
                                        <p:attrNameLst>
                                          <p:attrName>style.visibility</p:attrName>
                                        </p:attrNameLst>
                                      </p:cBhvr>
                                      <p:to>
                                        <p:strVal val="visible"/>
                                      </p:to>
                                    </p:set>
                                    <p:animEffect transition="in" filter="strips(downRight)">
                                      <p:cBhvr>
                                        <p:cTn id="16" dur="500"/>
                                        <p:tgtEl>
                                          <p:spTgt spid="244740">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244740">
                                            <p:txEl>
                                              <p:pRg st="1" end="1"/>
                                            </p:txEl>
                                          </p:spTgt>
                                        </p:tgtEl>
                                        <p:attrNameLst>
                                          <p:attrName>style.visibility</p:attrName>
                                        </p:attrNameLst>
                                      </p:cBhvr>
                                      <p:to>
                                        <p:strVal val="visible"/>
                                      </p:to>
                                    </p:set>
                                    <p:animEffect transition="in" filter="strips(downRight)">
                                      <p:cBhvr>
                                        <p:cTn id="21" dur="500"/>
                                        <p:tgtEl>
                                          <p:spTgt spid="244740">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244740">
                                            <p:txEl>
                                              <p:pRg st="2" end="2"/>
                                            </p:txEl>
                                          </p:spTgt>
                                        </p:tgtEl>
                                        <p:attrNameLst>
                                          <p:attrName>style.visibility</p:attrName>
                                        </p:attrNameLst>
                                      </p:cBhvr>
                                      <p:to>
                                        <p:strVal val="visible"/>
                                      </p:to>
                                    </p:set>
                                    <p:animEffect transition="in" filter="strips(downRight)">
                                      <p:cBhvr>
                                        <p:cTn id="26" dur="500"/>
                                        <p:tgtEl>
                                          <p:spTgt spid="244740">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244740">
                                            <p:txEl>
                                              <p:pRg st="3" end="3"/>
                                            </p:txEl>
                                          </p:spTgt>
                                        </p:tgtEl>
                                        <p:attrNameLst>
                                          <p:attrName>style.visibility</p:attrName>
                                        </p:attrNameLst>
                                      </p:cBhvr>
                                      <p:to>
                                        <p:strVal val="visible"/>
                                      </p:to>
                                    </p:set>
                                    <p:animEffect transition="in" filter="strips(downRight)">
                                      <p:cBhvr>
                                        <p:cTn id="31" dur="500"/>
                                        <p:tgtEl>
                                          <p:spTgt spid="244740">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44740">
                                            <p:txEl>
                                              <p:pRg st="4" end="4"/>
                                            </p:txEl>
                                          </p:spTgt>
                                        </p:tgtEl>
                                        <p:attrNameLst>
                                          <p:attrName>style.visibility</p:attrName>
                                        </p:attrNameLst>
                                      </p:cBhvr>
                                      <p:to>
                                        <p:strVal val="visible"/>
                                      </p:to>
                                    </p:set>
                                    <p:animEffect transition="in" filter="strips(downRight)">
                                      <p:cBhvr>
                                        <p:cTn id="36" dur="500"/>
                                        <p:tgtEl>
                                          <p:spTgt spid="244740">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244740">
                                            <p:txEl>
                                              <p:pRg st="5" end="5"/>
                                            </p:txEl>
                                          </p:spTgt>
                                        </p:tgtEl>
                                        <p:attrNameLst>
                                          <p:attrName>style.visibility</p:attrName>
                                        </p:attrNameLst>
                                      </p:cBhvr>
                                      <p:to>
                                        <p:strVal val="visible"/>
                                      </p:to>
                                    </p:set>
                                    <p:animEffect transition="in" filter="strips(downRight)">
                                      <p:cBhvr>
                                        <p:cTn id="41" dur="500"/>
                                        <p:tgtEl>
                                          <p:spTgt spid="244740">
                                            <p:txEl>
                                              <p:pRg st="5" end="5"/>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244740">
                                            <p:txEl>
                                              <p:pRg st="6" end="6"/>
                                            </p:txEl>
                                          </p:spTgt>
                                        </p:tgtEl>
                                        <p:attrNameLst>
                                          <p:attrName>style.visibility</p:attrName>
                                        </p:attrNameLst>
                                      </p:cBhvr>
                                      <p:to>
                                        <p:strVal val="visible"/>
                                      </p:to>
                                    </p:set>
                                    <p:animEffect transition="in" filter="strips(downRight)">
                                      <p:cBhvr>
                                        <p:cTn id="46" dur="500"/>
                                        <p:tgtEl>
                                          <p:spTgt spid="244740">
                                            <p:txEl>
                                              <p:pRg st="6" end="6"/>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44741"/>
                                        </p:tgtEl>
                                        <p:attrNameLst>
                                          <p:attrName>style.visibility</p:attrName>
                                        </p:attrNameLst>
                                      </p:cBhvr>
                                      <p:to>
                                        <p:strVal val="visible"/>
                                      </p:to>
                                    </p:set>
                                    <p:anim calcmode="lin" valueType="num">
                                      <p:cBhvr additive="base">
                                        <p:cTn id="51" dur="500" fill="hold"/>
                                        <p:tgtEl>
                                          <p:spTgt spid="244741"/>
                                        </p:tgtEl>
                                        <p:attrNameLst>
                                          <p:attrName>ppt_x</p:attrName>
                                        </p:attrNameLst>
                                      </p:cBhvr>
                                      <p:tavLst>
                                        <p:tav tm="0">
                                          <p:val>
                                            <p:strVal val="#ppt_x"/>
                                          </p:val>
                                        </p:tav>
                                        <p:tav tm="100000">
                                          <p:val>
                                            <p:strVal val="#ppt_x"/>
                                          </p:val>
                                        </p:tav>
                                      </p:tavLst>
                                    </p:anim>
                                    <p:anim calcmode="lin" valueType="num">
                                      <p:cBhvr additive="base">
                                        <p:cTn id="52" dur="500" fill="hold"/>
                                        <p:tgtEl>
                                          <p:spTgt spid="2447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animBg="1" autoUpdateAnimBg="0"/>
      <p:bldP spid="244739" grpId="0" autoUpdateAnimBg="0"/>
      <p:bldP spid="244740" grpId="0" build="p" autoUpdateAnimBg="0"/>
      <p:bldP spid="244741" grpId="0" animBg="1"/>
    </p:bldLst>
  </p:timing>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p:cNvSpPr/>
          <p:nvPr/>
        </p:nvSpPr>
        <p:spPr>
          <a:xfrm>
            <a:off x="1689047" y="1724815"/>
            <a:ext cx="7024029" cy="4543957"/>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defRPr/>
            </a:pPr>
            <a:endParaRPr lang="en-US" altLang="zh-CN" sz="1600" dirty="0">
              <a:solidFill>
                <a:srgbClr val="010000"/>
              </a:solidFill>
              <a:latin typeface="微软雅黑" panose="020B0503020204020204" pitchFamily="34" charset="-122"/>
            </a:endParaRPr>
          </a:p>
        </p:txBody>
      </p:sp>
      <p:sp>
        <p:nvSpPr>
          <p:cNvPr id="220162" name="Text Box 2"/>
          <p:cNvSpPr txBox="1">
            <a:spLocks noChangeArrowheads="1"/>
          </p:cNvSpPr>
          <p:nvPr/>
        </p:nvSpPr>
        <p:spPr bwMode="auto">
          <a:xfrm>
            <a:off x="992572" y="617384"/>
            <a:ext cx="5029856" cy="108952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lIns="91440" tIns="45720" rIns="91440" bIns="45720" rtlCol="0" anchor="b">
            <a:normAutofit/>
          </a:bodyPr>
          <a:lstStyle>
            <a:defPPr>
              <a:defRPr lang="zh-CN"/>
            </a:defPPr>
            <a:lvl1pPr algn="ctr">
              <a:lnSpc>
                <a:spcPct val="90000"/>
              </a:lnSpc>
              <a:spcBef>
                <a:spcPct val="0"/>
              </a:spcBef>
              <a:defRPr sz="3600">
                <a:solidFill>
                  <a:srgbClr val="5B9BD5">
                    <a:lumMod val="75000"/>
                  </a:srgbClr>
                </a:solidFill>
                <a:latin typeface="微软雅黑" panose="020B0503020204020204" pitchFamily="34" charset="-122"/>
                <a:ea typeface="+mj-ea"/>
                <a:cs typeface="+mj-cs"/>
              </a:defRPr>
            </a:lvl1pPr>
          </a:lstStyle>
          <a:p>
            <a:pPr marL="457200" indent="-457200" defTabSz="914400">
              <a:buFont typeface="Arial" panose="020B0604020202020204" pitchFamily="34" charset="0"/>
              <a:buChar char="•"/>
              <a:defRPr/>
            </a:pPr>
            <a:r>
              <a:rPr lang="zh-CN" altLang="en-US" sz="3200" dirty="0"/>
              <a:t>栈的抽象数据类型定义</a:t>
            </a:r>
          </a:p>
        </p:txBody>
      </p:sp>
      <p:sp>
        <p:nvSpPr>
          <p:cNvPr id="220163" name="Text Box 3"/>
          <p:cNvSpPr txBox="1">
            <a:spLocks noChangeArrowheads="1"/>
          </p:cNvSpPr>
          <p:nvPr/>
        </p:nvSpPr>
        <p:spPr bwMode="auto">
          <a:xfrm>
            <a:off x="1460938" y="1856843"/>
            <a:ext cx="8972550" cy="2713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eaLnBrk="0" hangingPunct="0">
              <a:lnSpc>
                <a:spcPct val="120000"/>
              </a:lnSpc>
              <a:defRPr/>
            </a:pPr>
            <a:r>
              <a:rPr kumimoji="1" lang="zh-CN" altLang="en-US" dirty="0">
                <a:solidFill>
                  <a:srgbClr val="010000"/>
                </a:solidFill>
                <a:latin typeface="微软雅黑" panose="020B0503020204020204" pitchFamily="34" charset="-122"/>
              </a:rPr>
              <a:t>   </a:t>
            </a:r>
            <a:r>
              <a:rPr kumimoji="1" lang="en-US" altLang="zh-CN" dirty="0">
                <a:solidFill>
                  <a:srgbClr val="010000"/>
                </a:solidFill>
                <a:latin typeface="微软雅黑" panose="020B0503020204020204" pitchFamily="34" charset="-122"/>
              </a:rPr>
              <a:t>ADT Stack {</a:t>
            </a:r>
          </a:p>
          <a:p>
            <a:pPr defTabSz="914400" eaLnBrk="0" hangingPunct="0">
              <a:lnSpc>
                <a:spcPct val="120000"/>
              </a:lnSpc>
              <a:defRPr/>
            </a:pPr>
            <a:r>
              <a:rPr kumimoji="1" lang="en-US" altLang="zh-CN" dirty="0">
                <a:solidFill>
                  <a:srgbClr val="010000"/>
                </a:solidFill>
                <a:latin typeface="微软雅黑" panose="020B0503020204020204" pitchFamily="34" charset="-122"/>
              </a:rPr>
              <a:t>      </a:t>
            </a:r>
            <a:r>
              <a:rPr kumimoji="1" lang="zh-CN" altLang="en-US" dirty="0">
                <a:solidFill>
                  <a:srgbClr val="010000"/>
                </a:solidFill>
                <a:latin typeface="微软雅黑" panose="020B0503020204020204" pitchFamily="34" charset="-122"/>
              </a:rPr>
              <a:t>数据对象：</a:t>
            </a:r>
          </a:p>
          <a:p>
            <a:pPr defTabSz="914400" eaLnBrk="0" hangingPunct="0">
              <a:lnSpc>
                <a:spcPct val="120000"/>
              </a:lnSpc>
              <a:defRPr/>
            </a:pPr>
            <a:r>
              <a:rPr kumimoji="1" lang="zh-CN" altLang="en-US" dirty="0">
                <a:solidFill>
                  <a:srgbClr val="010000"/>
                </a:solidFill>
                <a:latin typeface="微软雅黑" panose="020B0503020204020204" pitchFamily="34" charset="-122"/>
              </a:rPr>
              <a:t>         </a:t>
            </a:r>
            <a:r>
              <a:rPr kumimoji="1" lang="en-US" altLang="zh-CN" dirty="0">
                <a:solidFill>
                  <a:srgbClr val="010000"/>
                </a:solidFill>
                <a:latin typeface="微软雅黑" panose="020B0503020204020204" pitchFamily="34" charset="-122"/>
              </a:rPr>
              <a:t>D</a:t>
            </a:r>
            <a:r>
              <a:rPr kumimoji="1" lang="zh-CN" altLang="en-US" dirty="0">
                <a:solidFill>
                  <a:srgbClr val="010000"/>
                </a:solidFill>
                <a:latin typeface="微软雅黑" panose="020B0503020204020204" pitchFamily="34" charset="-122"/>
              </a:rPr>
              <a:t>＝</a:t>
            </a:r>
            <a:r>
              <a:rPr kumimoji="1" lang="en-US" altLang="zh-CN" dirty="0">
                <a:solidFill>
                  <a:srgbClr val="010000"/>
                </a:solidFill>
                <a:latin typeface="微软雅黑" panose="020B0503020204020204" pitchFamily="34" charset="-122"/>
              </a:rPr>
              <a:t>{ </a:t>
            </a:r>
            <a:r>
              <a:rPr kumimoji="1" lang="en-US" altLang="zh-CN" dirty="0" err="1">
                <a:solidFill>
                  <a:srgbClr val="010000"/>
                </a:solidFill>
                <a:latin typeface="微软雅黑" panose="020B0503020204020204" pitchFamily="34" charset="-122"/>
              </a:rPr>
              <a:t>a</a:t>
            </a:r>
            <a:r>
              <a:rPr kumimoji="1" lang="en-US" altLang="zh-CN" baseline="-25000" dirty="0" err="1">
                <a:solidFill>
                  <a:srgbClr val="010000"/>
                </a:solidFill>
                <a:latin typeface="微软雅黑" panose="020B0503020204020204" pitchFamily="34" charset="-122"/>
              </a:rPr>
              <a:t>i</a:t>
            </a:r>
            <a:r>
              <a:rPr kumimoji="1" lang="en-US" altLang="zh-CN" dirty="0">
                <a:solidFill>
                  <a:srgbClr val="010000"/>
                </a:solidFill>
                <a:latin typeface="微软雅黑" panose="020B0503020204020204" pitchFamily="34" charset="-122"/>
              </a:rPr>
              <a:t> | </a:t>
            </a:r>
            <a:r>
              <a:rPr kumimoji="1" lang="en-US" altLang="zh-CN" dirty="0" err="1">
                <a:solidFill>
                  <a:srgbClr val="010000"/>
                </a:solidFill>
                <a:latin typeface="微软雅黑" panose="020B0503020204020204" pitchFamily="34" charset="-122"/>
              </a:rPr>
              <a:t>a</a:t>
            </a:r>
            <a:r>
              <a:rPr kumimoji="1" lang="en-US" altLang="zh-CN" baseline="-25000" dirty="0" err="1">
                <a:solidFill>
                  <a:srgbClr val="010000"/>
                </a:solidFill>
                <a:latin typeface="微软雅黑" panose="020B0503020204020204" pitchFamily="34" charset="-122"/>
              </a:rPr>
              <a:t>i</a:t>
            </a:r>
            <a:r>
              <a:rPr kumimoji="1" lang="en-US" altLang="zh-CN" baseline="-25000" dirty="0">
                <a:solidFill>
                  <a:srgbClr val="010000"/>
                </a:solidFill>
                <a:latin typeface="微软雅黑" panose="020B0503020204020204" pitchFamily="34" charset="-122"/>
              </a:rPr>
              <a:t> </a:t>
            </a:r>
            <a:r>
              <a:rPr kumimoji="1" lang="en-US" altLang="zh-CN" dirty="0">
                <a:solidFill>
                  <a:srgbClr val="010000"/>
                </a:solidFill>
                <a:latin typeface="微软雅黑" panose="020B0503020204020204" pitchFamily="34" charset="-122"/>
              </a:rPr>
              <a:t>∈</a:t>
            </a:r>
            <a:r>
              <a:rPr kumimoji="1" lang="en-US" altLang="zh-CN" dirty="0" err="1">
                <a:solidFill>
                  <a:srgbClr val="010000"/>
                </a:solidFill>
                <a:latin typeface="微软雅黑" panose="020B0503020204020204" pitchFamily="34" charset="-122"/>
              </a:rPr>
              <a:t>ElemSet</a:t>
            </a:r>
            <a:r>
              <a:rPr kumimoji="1" lang="en-US" altLang="zh-CN" dirty="0">
                <a:solidFill>
                  <a:srgbClr val="010000"/>
                </a:solidFill>
                <a:latin typeface="微软雅黑" panose="020B0503020204020204" pitchFamily="34" charset="-122"/>
              </a:rPr>
              <a:t>, </a:t>
            </a:r>
            <a:r>
              <a:rPr kumimoji="1" lang="en-US" altLang="zh-CN" dirty="0" err="1">
                <a:solidFill>
                  <a:srgbClr val="010000"/>
                </a:solidFill>
                <a:latin typeface="微软雅黑" panose="020B0503020204020204" pitchFamily="34" charset="-122"/>
              </a:rPr>
              <a:t>i</a:t>
            </a:r>
            <a:r>
              <a:rPr kumimoji="1" lang="en-US" altLang="zh-CN" dirty="0">
                <a:solidFill>
                  <a:srgbClr val="010000"/>
                </a:solidFill>
                <a:latin typeface="微软雅黑" panose="020B0503020204020204" pitchFamily="34" charset="-122"/>
              </a:rPr>
              <a:t>=1,2,...,n,  n≥0 }</a:t>
            </a:r>
          </a:p>
          <a:p>
            <a:pPr defTabSz="914400" eaLnBrk="0" hangingPunct="0">
              <a:lnSpc>
                <a:spcPct val="120000"/>
              </a:lnSpc>
              <a:defRPr/>
            </a:pPr>
            <a:r>
              <a:rPr kumimoji="1" lang="en-US" altLang="zh-CN" dirty="0">
                <a:solidFill>
                  <a:srgbClr val="010000"/>
                </a:solidFill>
                <a:latin typeface="微软雅黑" panose="020B0503020204020204" pitchFamily="34" charset="-122"/>
              </a:rPr>
              <a:t>      </a:t>
            </a:r>
            <a:r>
              <a:rPr kumimoji="1" lang="zh-CN" altLang="en-US" dirty="0">
                <a:solidFill>
                  <a:srgbClr val="010000"/>
                </a:solidFill>
                <a:latin typeface="微软雅黑" panose="020B0503020204020204" pitchFamily="34" charset="-122"/>
              </a:rPr>
              <a:t>数据关系：</a:t>
            </a:r>
          </a:p>
          <a:p>
            <a:pPr defTabSz="914400" eaLnBrk="0" hangingPunct="0">
              <a:lnSpc>
                <a:spcPct val="120000"/>
              </a:lnSpc>
              <a:defRPr/>
            </a:pPr>
            <a:r>
              <a:rPr kumimoji="1" lang="zh-CN" altLang="en-US" dirty="0">
                <a:solidFill>
                  <a:srgbClr val="010000"/>
                </a:solidFill>
                <a:latin typeface="微软雅黑" panose="020B0503020204020204" pitchFamily="34" charset="-122"/>
              </a:rPr>
              <a:t>         </a:t>
            </a:r>
            <a:r>
              <a:rPr kumimoji="1" lang="en-US" altLang="zh-CN" dirty="0">
                <a:solidFill>
                  <a:srgbClr val="010000"/>
                </a:solidFill>
                <a:latin typeface="微软雅黑" panose="020B0503020204020204" pitchFamily="34" charset="-122"/>
              </a:rPr>
              <a:t>R1</a:t>
            </a:r>
            <a:r>
              <a:rPr kumimoji="1" lang="zh-CN" altLang="en-US" dirty="0">
                <a:solidFill>
                  <a:srgbClr val="010000"/>
                </a:solidFill>
                <a:latin typeface="微软雅黑" panose="020B0503020204020204" pitchFamily="34" charset="-122"/>
              </a:rPr>
              <a:t>＝</a:t>
            </a:r>
            <a:r>
              <a:rPr kumimoji="1" lang="en-US" altLang="zh-CN" dirty="0">
                <a:solidFill>
                  <a:srgbClr val="010000"/>
                </a:solidFill>
                <a:latin typeface="微软雅黑" panose="020B0503020204020204" pitchFamily="34" charset="-122"/>
              </a:rPr>
              <a:t>{ &lt;a</a:t>
            </a:r>
            <a:r>
              <a:rPr kumimoji="1" lang="en-US" altLang="zh-CN" baseline="-25000" dirty="0">
                <a:solidFill>
                  <a:srgbClr val="010000"/>
                </a:solidFill>
                <a:latin typeface="微软雅黑" panose="020B0503020204020204" pitchFamily="34" charset="-122"/>
              </a:rPr>
              <a:t>i-1</a:t>
            </a:r>
            <a:r>
              <a:rPr kumimoji="1" lang="en-US" altLang="zh-CN" dirty="0">
                <a:solidFill>
                  <a:srgbClr val="010000"/>
                </a:solidFill>
                <a:latin typeface="微软雅黑" panose="020B0503020204020204" pitchFamily="34" charset="-122"/>
              </a:rPr>
              <a:t>, </a:t>
            </a:r>
            <a:r>
              <a:rPr kumimoji="1" lang="en-US" altLang="zh-CN" dirty="0" err="1">
                <a:solidFill>
                  <a:srgbClr val="010000"/>
                </a:solidFill>
                <a:latin typeface="微软雅黑" panose="020B0503020204020204" pitchFamily="34" charset="-122"/>
              </a:rPr>
              <a:t>a</a:t>
            </a:r>
            <a:r>
              <a:rPr kumimoji="1" lang="en-US" altLang="zh-CN" baseline="-25000" dirty="0" err="1">
                <a:solidFill>
                  <a:srgbClr val="010000"/>
                </a:solidFill>
                <a:latin typeface="微软雅黑" panose="020B0503020204020204" pitchFamily="34" charset="-122"/>
              </a:rPr>
              <a:t>i</a:t>
            </a:r>
            <a:r>
              <a:rPr kumimoji="1" lang="en-US" altLang="zh-CN" dirty="0">
                <a:solidFill>
                  <a:srgbClr val="010000"/>
                </a:solidFill>
                <a:latin typeface="微软雅黑" panose="020B0503020204020204" pitchFamily="34" charset="-122"/>
              </a:rPr>
              <a:t> &gt;| a</a:t>
            </a:r>
            <a:r>
              <a:rPr kumimoji="1" lang="en-US" altLang="zh-CN" baseline="-25000" dirty="0">
                <a:solidFill>
                  <a:srgbClr val="010000"/>
                </a:solidFill>
                <a:latin typeface="微软雅黑" panose="020B0503020204020204" pitchFamily="34" charset="-122"/>
              </a:rPr>
              <a:t>i-1</a:t>
            </a:r>
            <a:r>
              <a:rPr kumimoji="1" lang="en-US" altLang="zh-CN" dirty="0">
                <a:solidFill>
                  <a:srgbClr val="010000"/>
                </a:solidFill>
                <a:latin typeface="微软雅黑" panose="020B0503020204020204" pitchFamily="34" charset="-122"/>
              </a:rPr>
              <a:t>, </a:t>
            </a:r>
            <a:r>
              <a:rPr kumimoji="1" lang="en-US" altLang="zh-CN" dirty="0" err="1">
                <a:solidFill>
                  <a:srgbClr val="010000"/>
                </a:solidFill>
                <a:latin typeface="微软雅黑" panose="020B0503020204020204" pitchFamily="34" charset="-122"/>
              </a:rPr>
              <a:t>a</a:t>
            </a:r>
            <a:r>
              <a:rPr kumimoji="1" lang="en-US" altLang="zh-CN" baseline="-25000" dirty="0" err="1">
                <a:solidFill>
                  <a:srgbClr val="010000"/>
                </a:solidFill>
                <a:latin typeface="微软雅黑" panose="020B0503020204020204" pitchFamily="34" charset="-122"/>
              </a:rPr>
              <a:t>i</a:t>
            </a:r>
            <a:r>
              <a:rPr kumimoji="1" lang="en-US" altLang="zh-CN" dirty="0" err="1">
                <a:solidFill>
                  <a:srgbClr val="010000"/>
                </a:solidFill>
                <a:latin typeface="微软雅黑" panose="020B0503020204020204" pitchFamily="34" charset="-122"/>
              </a:rPr>
              <a:t>∈D</a:t>
            </a:r>
            <a:r>
              <a:rPr kumimoji="1" lang="en-US" altLang="zh-CN" dirty="0">
                <a:solidFill>
                  <a:srgbClr val="010000"/>
                </a:solidFill>
                <a:latin typeface="微软雅黑" panose="020B0503020204020204" pitchFamily="34" charset="-122"/>
              </a:rPr>
              <a:t>, </a:t>
            </a:r>
            <a:r>
              <a:rPr kumimoji="1" lang="en-US" altLang="zh-CN" dirty="0" err="1">
                <a:solidFill>
                  <a:srgbClr val="010000"/>
                </a:solidFill>
                <a:latin typeface="微软雅黑" panose="020B0503020204020204" pitchFamily="34" charset="-122"/>
              </a:rPr>
              <a:t>i</a:t>
            </a:r>
            <a:r>
              <a:rPr kumimoji="1" lang="en-US" altLang="zh-CN" dirty="0">
                <a:solidFill>
                  <a:srgbClr val="010000"/>
                </a:solidFill>
                <a:latin typeface="微软雅黑" panose="020B0503020204020204" pitchFamily="34" charset="-122"/>
              </a:rPr>
              <a:t>=2,...,n }</a:t>
            </a:r>
          </a:p>
          <a:p>
            <a:pPr defTabSz="914400" eaLnBrk="0" hangingPunct="0">
              <a:lnSpc>
                <a:spcPct val="120000"/>
              </a:lnSpc>
              <a:defRPr/>
            </a:pPr>
            <a:r>
              <a:rPr kumimoji="1" lang="en-US" altLang="zh-CN" dirty="0">
                <a:solidFill>
                  <a:srgbClr val="010000"/>
                </a:solidFill>
                <a:latin typeface="微软雅黑" panose="020B0503020204020204" pitchFamily="34" charset="-122"/>
              </a:rPr>
              <a:t>                   </a:t>
            </a:r>
            <a:r>
              <a:rPr kumimoji="1" lang="zh-CN" altLang="en-US" dirty="0">
                <a:solidFill>
                  <a:srgbClr val="33CC33"/>
                </a:solidFill>
                <a:latin typeface="微软雅黑" panose="020B0503020204020204" pitchFamily="34" charset="-122"/>
              </a:rPr>
              <a:t>约定</a:t>
            </a:r>
            <a:r>
              <a:rPr kumimoji="1" lang="en-US" altLang="zh-CN" dirty="0">
                <a:solidFill>
                  <a:srgbClr val="010000"/>
                </a:solidFill>
                <a:latin typeface="微软雅黑" panose="020B0503020204020204" pitchFamily="34" charset="-122"/>
              </a:rPr>
              <a:t>a</a:t>
            </a:r>
            <a:r>
              <a:rPr kumimoji="1" lang="en-US" altLang="zh-CN" baseline="-25000" dirty="0">
                <a:solidFill>
                  <a:srgbClr val="010000"/>
                </a:solidFill>
                <a:latin typeface="微软雅黑" panose="020B0503020204020204" pitchFamily="34" charset="-122"/>
              </a:rPr>
              <a:t>n</a:t>
            </a:r>
            <a:r>
              <a:rPr kumimoji="1" lang="en-US" altLang="zh-CN" dirty="0">
                <a:solidFill>
                  <a:srgbClr val="010000"/>
                </a:solidFill>
                <a:latin typeface="微软雅黑" panose="020B0503020204020204" pitchFamily="34" charset="-122"/>
              </a:rPr>
              <a:t> </a:t>
            </a:r>
            <a:r>
              <a:rPr kumimoji="1" lang="zh-CN" altLang="en-US" dirty="0">
                <a:solidFill>
                  <a:srgbClr val="010000"/>
                </a:solidFill>
                <a:latin typeface="微软雅黑" panose="020B0503020204020204" pitchFamily="34" charset="-122"/>
              </a:rPr>
              <a:t>端为栈顶，</a:t>
            </a:r>
            <a:r>
              <a:rPr kumimoji="1" lang="en-US" altLang="zh-CN" dirty="0">
                <a:solidFill>
                  <a:srgbClr val="010000"/>
                </a:solidFill>
                <a:latin typeface="微软雅黑" panose="020B0503020204020204" pitchFamily="34" charset="-122"/>
              </a:rPr>
              <a:t>a</a:t>
            </a:r>
            <a:r>
              <a:rPr kumimoji="1" lang="en-US" altLang="zh-CN" baseline="-25000" dirty="0">
                <a:solidFill>
                  <a:srgbClr val="010000"/>
                </a:solidFill>
                <a:latin typeface="微软雅黑" panose="020B0503020204020204" pitchFamily="34" charset="-122"/>
              </a:rPr>
              <a:t>1 </a:t>
            </a:r>
            <a:r>
              <a:rPr kumimoji="1" lang="zh-CN" altLang="en-US" dirty="0">
                <a:solidFill>
                  <a:srgbClr val="010000"/>
                </a:solidFill>
                <a:latin typeface="微软雅黑" panose="020B0503020204020204" pitchFamily="34" charset="-122"/>
              </a:rPr>
              <a:t>端为栈底  </a:t>
            </a:r>
          </a:p>
        </p:txBody>
      </p:sp>
      <p:sp>
        <p:nvSpPr>
          <p:cNvPr id="220164" name="Text Box 4">
            <a:hlinkClick r:id="" action="ppaction://hlinkshowjump?jump=nextslide"/>
          </p:cNvPr>
          <p:cNvSpPr txBox="1">
            <a:spLocks noChangeArrowheads="1"/>
          </p:cNvSpPr>
          <p:nvPr/>
        </p:nvSpPr>
        <p:spPr bwMode="auto">
          <a:xfrm>
            <a:off x="2220529" y="5081012"/>
            <a:ext cx="1723549"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defTabSz="914400">
              <a:defRPr/>
            </a:pPr>
            <a:r>
              <a:rPr kumimoji="1" lang="zh-CN" altLang="en-US" u="sng" dirty="0">
                <a:solidFill>
                  <a:srgbClr val="FF0000"/>
                </a:solidFill>
                <a:latin typeface="微软雅黑" panose="020B0503020204020204" pitchFamily="34" charset="-122"/>
              </a:rPr>
              <a:t>基本操作：</a:t>
            </a:r>
            <a:endParaRPr kumimoji="1" lang="zh-CN" altLang="en-US" u="sng" dirty="0">
              <a:solidFill>
                <a:srgbClr val="010000"/>
              </a:solidFill>
              <a:latin typeface="微软雅黑" panose="020B0503020204020204" pitchFamily="34" charset="-122"/>
            </a:endParaRPr>
          </a:p>
        </p:txBody>
      </p:sp>
      <p:sp>
        <p:nvSpPr>
          <p:cNvPr id="220165" name="Text Box 5"/>
          <p:cNvSpPr txBox="1">
            <a:spLocks noChangeArrowheads="1"/>
          </p:cNvSpPr>
          <p:nvPr/>
        </p:nvSpPr>
        <p:spPr bwMode="auto">
          <a:xfrm>
            <a:off x="1863343" y="5652595"/>
            <a:ext cx="2238754"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defTabSz="914400">
              <a:defRPr/>
            </a:pPr>
            <a:r>
              <a:rPr kumimoji="1" lang="zh-CN" altLang="en-US" sz="2800" dirty="0">
                <a:solidFill>
                  <a:srgbClr val="010000"/>
                </a:solidFill>
                <a:latin typeface="微软雅黑" panose="020B0503020204020204" pitchFamily="34" charset="-122"/>
              </a:rPr>
              <a:t> </a:t>
            </a:r>
            <a:r>
              <a:rPr kumimoji="1" lang="en-US" altLang="zh-CN" sz="2800" dirty="0">
                <a:solidFill>
                  <a:srgbClr val="010000"/>
                </a:solidFill>
                <a:latin typeface="微软雅黑" panose="020B0503020204020204" pitchFamily="34" charset="-122"/>
              </a:rPr>
              <a:t>} ADT Stack</a:t>
            </a:r>
          </a:p>
        </p:txBody>
      </p:sp>
    </p:spTree>
    <p:extLst>
      <p:ext uri="{BB962C8B-B14F-4D97-AF65-F5344CB8AC3E}">
        <p14:creationId xmlns:p14="http://schemas.microsoft.com/office/powerpoint/2010/main" val="2558385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0163"/>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6" presetClass="entr" presetSubtype="42"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Horizontal)">
                                      <p:cBhvr>
                                        <p:cTn id="11" dur="500"/>
                                        <p:tgtEl>
                                          <p:spTgt spid="7"/>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499"/>
                                          </p:stCondLst>
                                        </p:cTn>
                                        <p:tgtEl>
                                          <p:spTgt spid="22016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0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autoUpdateAnimBg="0"/>
      <p:bldP spid="220164" grpId="0" autoUpdateAnimBg="0"/>
      <p:bldP spid="22016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983432" y="1412776"/>
            <a:ext cx="9753600" cy="11430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zh-CN" altLang="en-US" sz="3200" b="0" dirty="0">
                <a:solidFill>
                  <a:srgbClr val="0070C0"/>
                </a:solidFill>
                <a:effectLst/>
                <a:latin typeface="微软雅黑" panose="020B0503020204020204" pitchFamily="34" charset="-122"/>
                <a:ea typeface="微软雅黑" panose="020B0503020204020204" pitchFamily="34" charset="-122"/>
              </a:rPr>
              <a:t>线性表的基本操作</a:t>
            </a:r>
            <a:r>
              <a:rPr lang="en-US" altLang="zh-CN" sz="3200" b="0" dirty="0">
                <a:solidFill>
                  <a:srgbClr val="0070C0"/>
                </a:solidFill>
                <a:effectLst/>
                <a:latin typeface="微软雅黑" panose="020B0503020204020204" pitchFamily="34" charset="-122"/>
                <a:ea typeface="微软雅黑" panose="020B0503020204020204" pitchFamily="34" charset="-122"/>
              </a:rPr>
              <a:t>—</a:t>
            </a:r>
            <a:r>
              <a:rPr lang="zh-CN" altLang="en-US" sz="3200" b="0" dirty="0">
                <a:solidFill>
                  <a:srgbClr val="0070C0"/>
                </a:solidFill>
                <a:effectLst/>
                <a:latin typeface="微软雅黑" panose="020B0503020204020204" pitchFamily="34" charset="-122"/>
                <a:ea typeface="微软雅黑" panose="020B0503020204020204" pitchFamily="34" charset="-122"/>
              </a:rPr>
              <a:t>初始化与销毁</a:t>
            </a:r>
          </a:p>
        </p:txBody>
      </p:sp>
      <p:sp>
        <p:nvSpPr>
          <p:cNvPr id="4" name="矩形 3"/>
          <p:cNvSpPr/>
          <p:nvPr/>
        </p:nvSpPr>
        <p:spPr>
          <a:xfrm>
            <a:off x="1991544" y="3068960"/>
            <a:ext cx="6264696" cy="173412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Status</a:t>
            </a:r>
            <a:r>
              <a:rPr kumimoji="0" lang="en-US" altLang="zh-CN" sz="24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List_Init</a:t>
            </a:r>
            <a:r>
              <a:rPr kumimoji="0" lang="en-US" altLang="zh-CN"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r>
              <a:rPr kumimoji="0" lang="en-US" altLang="zh-CN" sz="24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SqListPtr</a:t>
            </a:r>
            <a:r>
              <a:rPr kumimoji="0" lang="en-US" altLang="zh-CN"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panose="02010600030101010101" pitchFamily="2" charset="-122"/>
                <a:cs typeface="+mn-cs"/>
              </a:rPr>
              <a:t>void</a:t>
            </a:r>
            <a:r>
              <a:rPr kumimoji="0" lang="en-US" altLang="zh-CN"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List_Clear</a:t>
            </a:r>
            <a:r>
              <a:rPr kumimoji="0" lang="en-US" altLang="zh-CN"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r>
              <a:rPr kumimoji="0" lang="en-US" altLang="zh-CN" sz="24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SqListPtr</a:t>
            </a:r>
            <a:r>
              <a:rPr kumimoji="0" lang="en-US" altLang="zh-CN"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panose="02010600030101010101" pitchFamily="2" charset="-122"/>
                <a:cs typeface="+mn-cs"/>
              </a:rPr>
              <a:t>void</a:t>
            </a:r>
            <a:r>
              <a:rPr kumimoji="0" lang="en-US" altLang="zh-CN"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List_Destory</a:t>
            </a:r>
            <a:r>
              <a:rPr kumimoji="0" lang="en-US" altLang="zh-CN"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r>
              <a:rPr kumimoji="0" lang="en-US" altLang="zh-CN" sz="24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SqListPtr</a:t>
            </a:r>
            <a:r>
              <a:rPr kumimoji="0" lang="en-US" altLang="zh-CN"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a:t>
            </a:r>
          </a:p>
        </p:txBody>
      </p:sp>
    </p:spTree>
    <p:extLst>
      <p:ext uri="{BB962C8B-B14F-4D97-AF65-F5344CB8AC3E}">
        <p14:creationId xmlns:p14="http://schemas.microsoft.com/office/powerpoint/2010/main" val="285745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2097733" y="651641"/>
            <a:ext cx="7024029" cy="6001407"/>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defRPr/>
            </a:pPr>
            <a:endParaRPr lang="en-US" altLang="zh-CN" sz="1600" dirty="0">
              <a:solidFill>
                <a:srgbClr val="010000"/>
              </a:solidFill>
              <a:latin typeface="微软雅黑" panose="020B0503020204020204" pitchFamily="34" charset="-122"/>
            </a:endParaRPr>
          </a:p>
        </p:txBody>
      </p:sp>
      <p:sp>
        <p:nvSpPr>
          <p:cNvPr id="221186" name="Text Box 2"/>
          <p:cNvSpPr txBox="1">
            <a:spLocks noChangeArrowheads="1"/>
          </p:cNvSpPr>
          <p:nvPr/>
        </p:nvSpPr>
        <p:spPr bwMode="auto">
          <a:xfrm>
            <a:off x="2377966" y="859221"/>
            <a:ext cx="4318000"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a:spcBef>
                <a:spcPct val="50000"/>
              </a:spcBef>
              <a:defRPr/>
            </a:pPr>
            <a:r>
              <a:rPr kumimoji="1" lang="en-US" altLang="zh-CN" sz="2000">
                <a:solidFill>
                  <a:srgbClr val="A50021"/>
                </a:solidFill>
                <a:latin typeface="微软雅黑"/>
              </a:rPr>
              <a:t>Stack_Init</a:t>
            </a:r>
            <a:r>
              <a:rPr kumimoji="1" lang="en-US" altLang="zh-CN" sz="2000" dirty="0">
                <a:solidFill>
                  <a:srgbClr val="010000"/>
                </a:solidFill>
                <a:latin typeface="微软雅黑"/>
              </a:rPr>
              <a:t> </a:t>
            </a:r>
            <a:r>
              <a:rPr kumimoji="1" lang="en-US" altLang="zh-CN" sz="2000" dirty="0">
                <a:solidFill>
                  <a:srgbClr val="A50021"/>
                </a:solidFill>
                <a:latin typeface="微软雅黑"/>
              </a:rPr>
              <a:t>(</a:t>
            </a:r>
            <a:r>
              <a:rPr lang="en-US" altLang="zh-CN" sz="2000" dirty="0" err="1">
                <a:solidFill>
                  <a:srgbClr val="FF0000"/>
                </a:solidFill>
                <a:latin typeface="微软雅黑"/>
              </a:rPr>
              <a:t>StackPtr</a:t>
            </a:r>
            <a:r>
              <a:rPr lang="en-US" altLang="zh-CN" sz="2000" dirty="0">
                <a:solidFill>
                  <a:srgbClr val="FF0000"/>
                </a:solidFill>
                <a:latin typeface="微软雅黑"/>
              </a:rPr>
              <a:t> s</a:t>
            </a:r>
            <a:r>
              <a:rPr kumimoji="1" lang="en-US" altLang="zh-CN" sz="2000" dirty="0">
                <a:solidFill>
                  <a:srgbClr val="A50021"/>
                </a:solidFill>
                <a:latin typeface="微软雅黑"/>
              </a:rPr>
              <a:t>)</a:t>
            </a:r>
          </a:p>
        </p:txBody>
      </p:sp>
      <p:sp>
        <p:nvSpPr>
          <p:cNvPr id="221187" name="Text Box 3"/>
          <p:cNvSpPr txBox="1">
            <a:spLocks noChangeArrowheads="1"/>
          </p:cNvSpPr>
          <p:nvPr/>
        </p:nvSpPr>
        <p:spPr bwMode="auto">
          <a:xfrm>
            <a:off x="2377966" y="1358244"/>
            <a:ext cx="5087937"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a:spcBef>
                <a:spcPct val="50000"/>
              </a:spcBef>
              <a:defRPr/>
            </a:pPr>
            <a:r>
              <a:rPr kumimoji="1" lang="en-US" altLang="zh-CN" sz="2000" dirty="0" err="1">
                <a:solidFill>
                  <a:srgbClr val="010000"/>
                </a:solidFill>
                <a:latin typeface="微软雅黑"/>
              </a:rPr>
              <a:t>Stack_Destroy</a:t>
            </a:r>
            <a:r>
              <a:rPr kumimoji="1" lang="en-US" altLang="zh-CN" sz="2000" dirty="0">
                <a:solidFill>
                  <a:srgbClr val="010000"/>
                </a:solidFill>
                <a:latin typeface="微软雅黑"/>
              </a:rPr>
              <a:t> (</a:t>
            </a:r>
            <a:r>
              <a:rPr lang="en-US" altLang="zh-CN" sz="2000" dirty="0" err="1">
                <a:solidFill>
                  <a:srgbClr val="010000"/>
                </a:solidFill>
                <a:latin typeface="微软雅黑"/>
              </a:rPr>
              <a:t>StackPtr</a:t>
            </a:r>
            <a:r>
              <a:rPr lang="en-US" altLang="zh-CN" sz="2000" dirty="0">
                <a:solidFill>
                  <a:srgbClr val="010000"/>
                </a:solidFill>
                <a:latin typeface="微软雅黑"/>
              </a:rPr>
              <a:t> s</a:t>
            </a:r>
            <a:r>
              <a:rPr kumimoji="1" lang="en-US" altLang="zh-CN" sz="2000" dirty="0">
                <a:solidFill>
                  <a:srgbClr val="010000"/>
                </a:solidFill>
                <a:latin typeface="微软雅黑"/>
              </a:rPr>
              <a:t>)</a:t>
            </a:r>
          </a:p>
        </p:txBody>
      </p:sp>
      <p:sp>
        <p:nvSpPr>
          <p:cNvPr id="221188" name="Text Box 4"/>
          <p:cNvSpPr txBox="1">
            <a:spLocks noChangeArrowheads="1"/>
          </p:cNvSpPr>
          <p:nvPr/>
        </p:nvSpPr>
        <p:spPr bwMode="auto">
          <a:xfrm>
            <a:off x="2391563" y="3144377"/>
            <a:ext cx="3002553"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defTabSz="914400">
              <a:defRPr/>
            </a:pPr>
            <a:r>
              <a:rPr kumimoji="1" lang="en-US" altLang="zh-CN" sz="2000">
                <a:solidFill>
                  <a:srgbClr val="A50021"/>
                </a:solidFill>
                <a:latin typeface="微软雅黑"/>
              </a:rPr>
              <a:t>Stack_Clear</a:t>
            </a:r>
            <a:r>
              <a:rPr kumimoji="1" lang="en-US" altLang="zh-CN" sz="2000">
                <a:solidFill>
                  <a:srgbClr val="010000"/>
                </a:solidFill>
                <a:latin typeface="微软雅黑"/>
              </a:rPr>
              <a:t> </a:t>
            </a:r>
            <a:r>
              <a:rPr kumimoji="1" lang="en-US" altLang="zh-CN" sz="2000">
                <a:solidFill>
                  <a:srgbClr val="A50021"/>
                </a:solidFill>
                <a:latin typeface="微软雅黑"/>
              </a:rPr>
              <a:t>(</a:t>
            </a:r>
            <a:r>
              <a:rPr lang="en-US" altLang="zh-CN" sz="2000">
                <a:solidFill>
                  <a:srgbClr val="FF0000"/>
                </a:solidFill>
                <a:latin typeface="微软雅黑"/>
              </a:rPr>
              <a:t>StackPtr s</a:t>
            </a:r>
            <a:r>
              <a:rPr kumimoji="1" lang="en-US" altLang="zh-CN" sz="2000">
                <a:solidFill>
                  <a:srgbClr val="A50021"/>
                </a:solidFill>
                <a:latin typeface="微软雅黑"/>
              </a:rPr>
              <a:t>)</a:t>
            </a:r>
          </a:p>
        </p:txBody>
      </p:sp>
      <p:sp>
        <p:nvSpPr>
          <p:cNvPr id="221189" name="Text Box 5"/>
          <p:cNvSpPr txBox="1">
            <a:spLocks noChangeArrowheads="1"/>
          </p:cNvSpPr>
          <p:nvPr/>
        </p:nvSpPr>
        <p:spPr bwMode="auto">
          <a:xfrm>
            <a:off x="2353092" y="2464957"/>
            <a:ext cx="3079497"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defTabSz="914400">
              <a:defRPr/>
            </a:pPr>
            <a:r>
              <a:rPr kumimoji="1" lang="en-US" altLang="zh-CN" sz="2000" dirty="0" err="1">
                <a:solidFill>
                  <a:srgbClr val="A50021"/>
                </a:solidFill>
                <a:latin typeface="微软雅黑"/>
              </a:rPr>
              <a:t>Stack_Empty</a:t>
            </a:r>
            <a:r>
              <a:rPr kumimoji="1" lang="en-US" altLang="zh-CN" sz="2000" dirty="0">
                <a:solidFill>
                  <a:srgbClr val="A50021"/>
                </a:solidFill>
                <a:latin typeface="微软雅黑"/>
              </a:rPr>
              <a:t>(</a:t>
            </a:r>
            <a:r>
              <a:rPr lang="en-US" altLang="zh-CN" sz="2000" dirty="0" err="1">
                <a:solidFill>
                  <a:srgbClr val="FF0000"/>
                </a:solidFill>
                <a:latin typeface="微软雅黑"/>
              </a:rPr>
              <a:t>StackPtr</a:t>
            </a:r>
            <a:r>
              <a:rPr lang="en-US" altLang="zh-CN" sz="2000" dirty="0">
                <a:solidFill>
                  <a:srgbClr val="FF0000"/>
                </a:solidFill>
                <a:latin typeface="微软雅黑"/>
              </a:rPr>
              <a:t> s</a:t>
            </a:r>
            <a:r>
              <a:rPr kumimoji="1" lang="en-US" altLang="zh-CN" sz="2000" dirty="0">
                <a:solidFill>
                  <a:srgbClr val="A50021"/>
                </a:solidFill>
                <a:latin typeface="微软雅黑"/>
              </a:rPr>
              <a:t>)</a:t>
            </a:r>
          </a:p>
        </p:txBody>
      </p:sp>
      <p:sp>
        <p:nvSpPr>
          <p:cNvPr id="221190" name="Text Box 6"/>
          <p:cNvSpPr txBox="1">
            <a:spLocks noChangeArrowheads="1"/>
          </p:cNvSpPr>
          <p:nvPr/>
        </p:nvSpPr>
        <p:spPr bwMode="auto">
          <a:xfrm>
            <a:off x="2377966" y="1926021"/>
            <a:ext cx="3231782"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defTabSz="914400">
              <a:defRPr/>
            </a:pPr>
            <a:r>
              <a:rPr kumimoji="1" lang="en-US" altLang="zh-CN" sz="2000" dirty="0" err="1">
                <a:solidFill>
                  <a:srgbClr val="010000"/>
                </a:solidFill>
                <a:latin typeface="微软雅黑"/>
              </a:rPr>
              <a:t>Length_Stack</a:t>
            </a:r>
            <a:r>
              <a:rPr kumimoji="1" lang="en-US" altLang="zh-CN" sz="2000" dirty="0">
                <a:solidFill>
                  <a:srgbClr val="010000"/>
                </a:solidFill>
                <a:latin typeface="微软雅黑"/>
              </a:rPr>
              <a:t> (</a:t>
            </a:r>
            <a:r>
              <a:rPr lang="en-US" altLang="zh-CN" sz="2000" dirty="0" err="1">
                <a:solidFill>
                  <a:srgbClr val="010000"/>
                </a:solidFill>
                <a:latin typeface="微软雅黑"/>
              </a:rPr>
              <a:t>StackPtr</a:t>
            </a:r>
            <a:r>
              <a:rPr lang="en-US" altLang="zh-CN" sz="2000" dirty="0">
                <a:solidFill>
                  <a:srgbClr val="010000"/>
                </a:solidFill>
                <a:latin typeface="微软雅黑"/>
              </a:rPr>
              <a:t> s</a:t>
            </a:r>
            <a:r>
              <a:rPr kumimoji="1" lang="en-US" altLang="zh-CN" sz="2000" dirty="0">
                <a:solidFill>
                  <a:srgbClr val="010000"/>
                </a:solidFill>
                <a:latin typeface="微软雅黑"/>
              </a:rPr>
              <a:t>)</a:t>
            </a:r>
          </a:p>
        </p:txBody>
      </p:sp>
      <p:sp>
        <p:nvSpPr>
          <p:cNvPr id="221191" name="Text Box 7">
            <a:hlinkClick r:id="" action="ppaction://noaction"/>
          </p:cNvPr>
          <p:cNvSpPr txBox="1">
            <a:spLocks noChangeArrowheads="1"/>
          </p:cNvSpPr>
          <p:nvPr/>
        </p:nvSpPr>
        <p:spPr bwMode="auto">
          <a:xfrm>
            <a:off x="2517666" y="3986596"/>
            <a:ext cx="7062788"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a:defRPr/>
            </a:pPr>
            <a:r>
              <a:rPr kumimoji="1" lang="en-US" altLang="zh-CN" sz="2000" dirty="0" err="1">
                <a:solidFill>
                  <a:srgbClr val="010000"/>
                </a:solidFill>
                <a:latin typeface="微软雅黑"/>
              </a:rPr>
              <a:t>Stack_Top</a:t>
            </a:r>
            <a:r>
              <a:rPr kumimoji="1" lang="en-US" altLang="zh-CN" sz="2000" dirty="0">
                <a:solidFill>
                  <a:srgbClr val="010000"/>
                </a:solidFill>
                <a:latin typeface="微软雅黑"/>
              </a:rPr>
              <a:t>(</a:t>
            </a:r>
            <a:r>
              <a:rPr lang="en-US" altLang="zh-CN" sz="2000" dirty="0" err="1">
                <a:solidFill>
                  <a:srgbClr val="010000"/>
                </a:solidFill>
                <a:latin typeface="微软雅黑"/>
              </a:rPr>
              <a:t>StackPtr</a:t>
            </a:r>
            <a:r>
              <a:rPr lang="en-US" altLang="zh-CN" sz="2000" dirty="0">
                <a:solidFill>
                  <a:srgbClr val="010000"/>
                </a:solidFill>
                <a:latin typeface="微软雅黑"/>
              </a:rPr>
              <a:t> s, </a:t>
            </a:r>
            <a:r>
              <a:rPr lang="en-US" altLang="zh-CN" sz="2000" dirty="0" err="1">
                <a:solidFill>
                  <a:srgbClr val="010000"/>
                </a:solidFill>
                <a:latin typeface="微软雅黑"/>
              </a:rPr>
              <a:t>StackEntry</a:t>
            </a:r>
            <a:r>
              <a:rPr kumimoji="1" lang="en-US" altLang="zh-CN" sz="2000" dirty="0">
                <a:solidFill>
                  <a:srgbClr val="010000"/>
                </a:solidFill>
                <a:latin typeface="微软雅黑"/>
              </a:rPr>
              <a:t> *item)</a:t>
            </a:r>
          </a:p>
        </p:txBody>
      </p:sp>
      <p:sp>
        <p:nvSpPr>
          <p:cNvPr id="221192" name="Text Box 8">
            <a:hlinkClick r:id="rId3" action="ppaction://hlinksldjump"/>
          </p:cNvPr>
          <p:cNvSpPr txBox="1">
            <a:spLocks noChangeArrowheads="1"/>
          </p:cNvSpPr>
          <p:nvPr/>
        </p:nvSpPr>
        <p:spPr bwMode="auto">
          <a:xfrm>
            <a:off x="2517666" y="4666016"/>
            <a:ext cx="5017656"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defTabSz="914400">
              <a:defRPr/>
            </a:pPr>
            <a:r>
              <a:rPr kumimoji="1" lang="en-US" altLang="zh-CN" sz="2000" dirty="0" err="1">
                <a:solidFill>
                  <a:srgbClr val="A50021"/>
                </a:solidFill>
                <a:latin typeface="微软雅黑"/>
              </a:rPr>
              <a:t>Stack_Push</a:t>
            </a:r>
            <a:r>
              <a:rPr kumimoji="1" lang="en-US" altLang="zh-CN" sz="2000" dirty="0">
                <a:solidFill>
                  <a:srgbClr val="010000"/>
                </a:solidFill>
                <a:latin typeface="微软雅黑"/>
              </a:rPr>
              <a:t>(</a:t>
            </a:r>
            <a:r>
              <a:rPr lang="en-US" altLang="zh-CN" sz="2000" dirty="0" err="1">
                <a:solidFill>
                  <a:srgbClr val="010000"/>
                </a:solidFill>
                <a:latin typeface="微软雅黑"/>
              </a:rPr>
              <a:t>StackPtr</a:t>
            </a:r>
            <a:r>
              <a:rPr lang="en-US" altLang="zh-CN" sz="2000" dirty="0">
                <a:solidFill>
                  <a:srgbClr val="010000"/>
                </a:solidFill>
                <a:latin typeface="微软雅黑"/>
              </a:rPr>
              <a:t> s, </a:t>
            </a:r>
            <a:r>
              <a:rPr lang="en-US" altLang="zh-CN" sz="2000" dirty="0" err="1">
                <a:solidFill>
                  <a:srgbClr val="010000"/>
                </a:solidFill>
                <a:latin typeface="微软雅黑"/>
              </a:rPr>
              <a:t>StackEntry</a:t>
            </a:r>
            <a:r>
              <a:rPr kumimoji="1" lang="en-US" altLang="zh-CN" sz="2000" dirty="0">
                <a:solidFill>
                  <a:srgbClr val="010000"/>
                </a:solidFill>
                <a:latin typeface="微软雅黑"/>
              </a:rPr>
              <a:t>  item)</a:t>
            </a:r>
            <a:endParaRPr kumimoji="1" lang="en-US" altLang="zh-CN" sz="2000" dirty="0">
              <a:solidFill>
                <a:srgbClr val="A50021"/>
              </a:solidFill>
              <a:latin typeface="微软雅黑"/>
            </a:endParaRPr>
          </a:p>
        </p:txBody>
      </p:sp>
      <p:sp>
        <p:nvSpPr>
          <p:cNvPr id="221193" name="Text Box 9">
            <a:hlinkClick r:id="" action="ppaction://noaction"/>
          </p:cNvPr>
          <p:cNvSpPr txBox="1">
            <a:spLocks noChangeArrowheads="1"/>
          </p:cNvSpPr>
          <p:nvPr/>
        </p:nvSpPr>
        <p:spPr bwMode="auto">
          <a:xfrm>
            <a:off x="2530366" y="5275616"/>
            <a:ext cx="4940070"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defTabSz="914400">
              <a:defRPr/>
            </a:pPr>
            <a:r>
              <a:rPr kumimoji="1" lang="en-US" altLang="zh-CN" sz="2000" dirty="0" err="1">
                <a:solidFill>
                  <a:srgbClr val="010000"/>
                </a:solidFill>
                <a:latin typeface="微软雅黑"/>
              </a:rPr>
              <a:t>Stack_Pop</a:t>
            </a:r>
            <a:r>
              <a:rPr kumimoji="1" lang="en-US" altLang="zh-CN" sz="2000" dirty="0">
                <a:solidFill>
                  <a:srgbClr val="010000"/>
                </a:solidFill>
                <a:latin typeface="微软雅黑"/>
              </a:rPr>
              <a:t>(</a:t>
            </a:r>
            <a:r>
              <a:rPr lang="en-US" altLang="zh-CN" sz="2000" dirty="0" err="1">
                <a:solidFill>
                  <a:srgbClr val="010000"/>
                </a:solidFill>
                <a:latin typeface="微软雅黑"/>
              </a:rPr>
              <a:t>StackPtr</a:t>
            </a:r>
            <a:r>
              <a:rPr lang="en-US" altLang="zh-CN" sz="2000" dirty="0">
                <a:solidFill>
                  <a:srgbClr val="010000"/>
                </a:solidFill>
                <a:latin typeface="微软雅黑"/>
              </a:rPr>
              <a:t> s, </a:t>
            </a:r>
            <a:r>
              <a:rPr lang="en-US" altLang="zh-CN" sz="2000" dirty="0" err="1">
                <a:solidFill>
                  <a:srgbClr val="010000"/>
                </a:solidFill>
                <a:latin typeface="微软雅黑"/>
              </a:rPr>
              <a:t>StackEntry</a:t>
            </a:r>
            <a:r>
              <a:rPr kumimoji="1" lang="en-US" altLang="zh-CN" sz="2000" dirty="0">
                <a:solidFill>
                  <a:srgbClr val="010000"/>
                </a:solidFill>
                <a:latin typeface="微软雅黑"/>
              </a:rPr>
              <a:t> *item)</a:t>
            </a:r>
          </a:p>
        </p:txBody>
      </p:sp>
      <p:sp>
        <p:nvSpPr>
          <p:cNvPr id="221194" name="Text Box 10"/>
          <p:cNvSpPr txBox="1">
            <a:spLocks noChangeArrowheads="1"/>
          </p:cNvSpPr>
          <p:nvPr/>
        </p:nvSpPr>
        <p:spPr bwMode="auto">
          <a:xfrm>
            <a:off x="2530366" y="5923345"/>
            <a:ext cx="934871"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defTabSz="914400">
              <a:defRPr/>
            </a:pPr>
            <a:r>
              <a:rPr kumimoji="1" lang="en-US" altLang="zh-CN" sz="3600">
                <a:solidFill>
                  <a:srgbClr val="A50021"/>
                </a:solidFill>
                <a:latin typeface="微软雅黑"/>
              </a:rPr>
              <a:t>……</a:t>
            </a:r>
            <a:endParaRPr kumimoji="1" lang="en-US" altLang="zh-CN" sz="3200">
              <a:solidFill>
                <a:srgbClr val="010000"/>
              </a:solidFill>
              <a:latin typeface="微软雅黑"/>
            </a:endParaRPr>
          </a:p>
        </p:txBody>
      </p:sp>
    </p:spTree>
    <p:extLst>
      <p:ext uri="{BB962C8B-B14F-4D97-AF65-F5344CB8AC3E}">
        <p14:creationId xmlns:p14="http://schemas.microsoft.com/office/powerpoint/2010/main" val="2941499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21186"/>
                                        </p:tgtEl>
                                        <p:attrNameLst>
                                          <p:attrName>style.visibility</p:attrName>
                                        </p:attrNameLst>
                                      </p:cBhvr>
                                      <p:to>
                                        <p:strVal val="visible"/>
                                      </p:to>
                                    </p:set>
                                    <p:anim calcmode="lin" valueType="num">
                                      <p:cBhvr additive="base">
                                        <p:cTn id="10" dur="500" fill="hold"/>
                                        <p:tgtEl>
                                          <p:spTgt spid="221186"/>
                                        </p:tgtEl>
                                        <p:attrNameLst>
                                          <p:attrName>ppt_x</p:attrName>
                                        </p:attrNameLst>
                                      </p:cBhvr>
                                      <p:tavLst>
                                        <p:tav tm="0">
                                          <p:val>
                                            <p:strVal val="0-#ppt_w/2"/>
                                          </p:val>
                                        </p:tav>
                                        <p:tav tm="100000">
                                          <p:val>
                                            <p:strVal val="#ppt_x"/>
                                          </p:val>
                                        </p:tav>
                                      </p:tavLst>
                                    </p:anim>
                                    <p:anim calcmode="lin" valueType="num">
                                      <p:cBhvr additive="base">
                                        <p:cTn id="11" dur="500" fill="hold"/>
                                        <p:tgtEl>
                                          <p:spTgt spid="221186"/>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1186"/>
                                        </p:tgtEl>
                                        <p:attrNameLst>
                                          <p:attrName>ppt_c</p:attrName>
                                        </p:attrNameLst>
                                      </p:cBhvr>
                                      <p:to>
                                        <a:schemeClr val="accent2"/>
                                      </p:to>
                                    </p:animClr>
                                  </p:sub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221187"/>
                                        </p:tgtEl>
                                        <p:attrNameLst>
                                          <p:attrName>style.visibility</p:attrName>
                                        </p:attrNameLst>
                                      </p:cBhvr>
                                      <p:to>
                                        <p:strVal val="visible"/>
                                      </p:to>
                                    </p:set>
                                    <p:anim calcmode="lin" valueType="num">
                                      <p:cBhvr additive="base">
                                        <p:cTn id="16" dur="500" fill="hold"/>
                                        <p:tgtEl>
                                          <p:spTgt spid="221187"/>
                                        </p:tgtEl>
                                        <p:attrNameLst>
                                          <p:attrName>ppt_x</p:attrName>
                                        </p:attrNameLst>
                                      </p:cBhvr>
                                      <p:tavLst>
                                        <p:tav tm="0">
                                          <p:val>
                                            <p:strVal val="1+#ppt_w/2"/>
                                          </p:val>
                                        </p:tav>
                                        <p:tav tm="100000">
                                          <p:val>
                                            <p:strVal val="#ppt_x"/>
                                          </p:val>
                                        </p:tav>
                                      </p:tavLst>
                                    </p:anim>
                                    <p:anim calcmode="lin" valueType="num">
                                      <p:cBhvr additive="base">
                                        <p:cTn id="17" dur="500" fill="hold"/>
                                        <p:tgtEl>
                                          <p:spTgt spid="221187"/>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1187"/>
                                        </p:tgtEl>
                                        <p:attrNameLst>
                                          <p:attrName>ppt_c</p:attrName>
                                        </p:attrNameLst>
                                      </p:cBhvr>
                                      <p:to>
                                        <a:schemeClr val="accent2"/>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21190"/>
                                        </p:tgtEl>
                                        <p:attrNameLst>
                                          <p:attrName>style.visibility</p:attrName>
                                        </p:attrNameLst>
                                      </p:cBhvr>
                                      <p:to>
                                        <p:strVal val="visible"/>
                                      </p:to>
                                    </p:set>
                                    <p:anim calcmode="lin" valueType="num">
                                      <p:cBhvr additive="base">
                                        <p:cTn id="22" dur="500" fill="hold"/>
                                        <p:tgtEl>
                                          <p:spTgt spid="221190"/>
                                        </p:tgtEl>
                                        <p:attrNameLst>
                                          <p:attrName>ppt_x</p:attrName>
                                        </p:attrNameLst>
                                      </p:cBhvr>
                                      <p:tavLst>
                                        <p:tav tm="0">
                                          <p:val>
                                            <p:strVal val="0-#ppt_w/2"/>
                                          </p:val>
                                        </p:tav>
                                        <p:tav tm="100000">
                                          <p:val>
                                            <p:strVal val="#ppt_x"/>
                                          </p:val>
                                        </p:tav>
                                      </p:tavLst>
                                    </p:anim>
                                    <p:anim calcmode="lin" valueType="num">
                                      <p:cBhvr additive="base">
                                        <p:cTn id="23" dur="500" fill="hold"/>
                                        <p:tgtEl>
                                          <p:spTgt spid="221190"/>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1190"/>
                                        </p:tgtEl>
                                        <p:attrNameLst>
                                          <p:attrName>ppt_c</p:attrName>
                                        </p:attrNameLst>
                                      </p:cBhvr>
                                      <p:to>
                                        <a:schemeClr val="accent2"/>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221189"/>
                                        </p:tgtEl>
                                        <p:attrNameLst>
                                          <p:attrName>style.visibility</p:attrName>
                                        </p:attrNameLst>
                                      </p:cBhvr>
                                      <p:to>
                                        <p:strVal val="visible"/>
                                      </p:to>
                                    </p:set>
                                    <p:anim calcmode="lin" valueType="num">
                                      <p:cBhvr additive="base">
                                        <p:cTn id="28" dur="500" fill="hold"/>
                                        <p:tgtEl>
                                          <p:spTgt spid="221189"/>
                                        </p:tgtEl>
                                        <p:attrNameLst>
                                          <p:attrName>ppt_x</p:attrName>
                                        </p:attrNameLst>
                                      </p:cBhvr>
                                      <p:tavLst>
                                        <p:tav tm="0">
                                          <p:val>
                                            <p:strVal val="1+#ppt_w/2"/>
                                          </p:val>
                                        </p:tav>
                                        <p:tav tm="100000">
                                          <p:val>
                                            <p:strVal val="#ppt_x"/>
                                          </p:val>
                                        </p:tav>
                                      </p:tavLst>
                                    </p:anim>
                                    <p:anim calcmode="lin" valueType="num">
                                      <p:cBhvr additive="base">
                                        <p:cTn id="29" dur="500" fill="hold"/>
                                        <p:tgtEl>
                                          <p:spTgt spid="221189"/>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1189"/>
                                        </p:tgtEl>
                                        <p:attrNameLst>
                                          <p:attrName>ppt_c</p:attrName>
                                        </p:attrNameLst>
                                      </p:cBhvr>
                                      <p:to>
                                        <a:schemeClr val="accent2"/>
                                      </p:to>
                                    </p:animClr>
                                  </p:sub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21191"/>
                                        </p:tgtEl>
                                        <p:attrNameLst>
                                          <p:attrName>style.visibility</p:attrName>
                                        </p:attrNameLst>
                                      </p:cBhvr>
                                      <p:to>
                                        <p:strVal val="visible"/>
                                      </p:to>
                                    </p:set>
                                    <p:anim calcmode="lin" valueType="num">
                                      <p:cBhvr additive="base">
                                        <p:cTn id="34" dur="500" fill="hold"/>
                                        <p:tgtEl>
                                          <p:spTgt spid="221191"/>
                                        </p:tgtEl>
                                        <p:attrNameLst>
                                          <p:attrName>ppt_x</p:attrName>
                                        </p:attrNameLst>
                                      </p:cBhvr>
                                      <p:tavLst>
                                        <p:tav tm="0">
                                          <p:val>
                                            <p:strVal val="0-#ppt_w/2"/>
                                          </p:val>
                                        </p:tav>
                                        <p:tav tm="100000">
                                          <p:val>
                                            <p:strVal val="#ppt_x"/>
                                          </p:val>
                                        </p:tav>
                                      </p:tavLst>
                                    </p:anim>
                                    <p:anim calcmode="lin" valueType="num">
                                      <p:cBhvr additive="base">
                                        <p:cTn id="35" dur="500" fill="hold"/>
                                        <p:tgtEl>
                                          <p:spTgt spid="221191"/>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1191"/>
                                        </p:tgtEl>
                                        <p:attrNameLst>
                                          <p:attrName>ppt_c</p:attrName>
                                        </p:attrNameLst>
                                      </p:cBhvr>
                                      <p:to>
                                        <a:schemeClr val="accent2"/>
                                      </p:to>
                                    </p:animClr>
                                  </p:subTnLst>
                                </p:cTn>
                              </p:par>
                            </p:childTnLst>
                          </p:cTn>
                        </p:par>
                        <p:par>
                          <p:cTn id="36" fill="hold" nodeType="afterGroup">
                            <p:stCondLst>
                              <p:cond delay="500"/>
                            </p:stCondLst>
                            <p:childTnLst>
                              <p:par>
                                <p:cTn id="37" presetID="2" presetClass="entr" presetSubtype="2" fill="hold" grpId="0" nodeType="afterEffect">
                                  <p:stCondLst>
                                    <p:cond delay="0"/>
                                  </p:stCondLst>
                                  <p:childTnLst>
                                    <p:set>
                                      <p:cBhvr>
                                        <p:cTn id="38" dur="1" fill="hold">
                                          <p:stCondLst>
                                            <p:cond delay="0"/>
                                          </p:stCondLst>
                                        </p:cTn>
                                        <p:tgtEl>
                                          <p:spTgt spid="221188"/>
                                        </p:tgtEl>
                                        <p:attrNameLst>
                                          <p:attrName>style.visibility</p:attrName>
                                        </p:attrNameLst>
                                      </p:cBhvr>
                                      <p:to>
                                        <p:strVal val="visible"/>
                                      </p:to>
                                    </p:set>
                                    <p:anim calcmode="lin" valueType="num">
                                      <p:cBhvr additive="base">
                                        <p:cTn id="39" dur="500" fill="hold"/>
                                        <p:tgtEl>
                                          <p:spTgt spid="221188"/>
                                        </p:tgtEl>
                                        <p:attrNameLst>
                                          <p:attrName>ppt_x</p:attrName>
                                        </p:attrNameLst>
                                      </p:cBhvr>
                                      <p:tavLst>
                                        <p:tav tm="0">
                                          <p:val>
                                            <p:strVal val="1+#ppt_w/2"/>
                                          </p:val>
                                        </p:tav>
                                        <p:tav tm="100000">
                                          <p:val>
                                            <p:strVal val="#ppt_x"/>
                                          </p:val>
                                        </p:tav>
                                      </p:tavLst>
                                    </p:anim>
                                    <p:anim calcmode="lin" valueType="num">
                                      <p:cBhvr additive="base">
                                        <p:cTn id="40" dur="500" fill="hold"/>
                                        <p:tgtEl>
                                          <p:spTgt spid="221188"/>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1188"/>
                                        </p:tgtEl>
                                        <p:attrNameLst>
                                          <p:attrName>ppt_c</p:attrName>
                                        </p:attrNameLst>
                                      </p:cBhvr>
                                      <p:to>
                                        <a:schemeClr val="accent2"/>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21192"/>
                                        </p:tgtEl>
                                        <p:attrNameLst>
                                          <p:attrName>style.visibility</p:attrName>
                                        </p:attrNameLst>
                                      </p:cBhvr>
                                      <p:to>
                                        <p:strVal val="visible"/>
                                      </p:to>
                                    </p:set>
                                    <p:anim calcmode="lin" valueType="num">
                                      <p:cBhvr additive="base">
                                        <p:cTn id="45" dur="500" fill="hold"/>
                                        <p:tgtEl>
                                          <p:spTgt spid="221192"/>
                                        </p:tgtEl>
                                        <p:attrNameLst>
                                          <p:attrName>ppt_x</p:attrName>
                                        </p:attrNameLst>
                                      </p:cBhvr>
                                      <p:tavLst>
                                        <p:tav tm="0">
                                          <p:val>
                                            <p:strVal val="0-#ppt_w/2"/>
                                          </p:val>
                                        </p:tav>
                                        <p:tav tm="100000">
                                          <p:val>
                                            <p:strVal val="#ppt_x"/>
                                          </p:val>
                                        </p:tav>
                                      </p:tavLst>
                                    </p:anim>
                                    <p:anim calcmode="lin" valueType="num">
                                      <p:cBhvr additive="base">
                                        <p:cTn id="46" dur="500" fill="hold"/>
                                        <p:tgtEl>
                                          <p:spTgt spid="221192"/>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1192"/>
                                        </p:tgtEl>
                                        <p:attrNameLst>
                                          <p:attrName>ppt_c</p:attrName>
                                        </p:attrNameLst>
                                      </p:cBhvr>
                                      <p:to>
                                        <a:schemeClr val="accent2"/>
                                      </p:to>
                                    </p:animClr>
                                  </p:subTnLst>
                                </p:cTn>
                              </p:par>
                            </p:childTnLst>
                          </p:cTn>
                        </p:par>
                        <p:par>
                          <p:cTn id="47" fill="hold" nodeType="afterGroup">
                            <p:stCondLst>
                              <p:cond delay="500"/>
                            </p:stCondLst>
                            <p:childTnLst>
                              <p:par>
                                <p:cTn id="48" presetID="2" presetClass="entr" presetSubtype="2" fill="hold" grpId="0" nodeType="afterEffect">
                                  <p:stCondLst>
                                    <p:cond delay="0"/>
                                  </p:stCondLst>
                                  <p:childTnLst>
                                    <p:set>
                                      <p:cBhvr>
                                        <p:cTn id="49" dur="1" fill="hold">
                                          <p:stCondLst>
                                            <p:cond delay="0"/>
                                          </p:stCondLst>
                                        </p:cTn>
                                        <p:tgtEl>
                                          <p:spTgt spid="221193"/>
                                        </p:tgtEl>
                                        <p:attrNameLst>
                                          <p:attrName>style.visibility</p:attrName>
                                        </p:attrNameLst>
                                      </p:cBhvr>
                                      <p:to>
                                        <p:strVal val="visible"/>
                                      </p:to>
                                    </p:set>
                                    <p:anim calcmode="lin" valueType="num">
                                      <p:cBhvr additive="base">
                                        <p:cTn id="50" dur="500" fill="hold"/>
                                        <p:tgtEl>
                                          <p:spTgt spid="221193"/>
                                        </p:tgtEl>
                                        <p:attrNameLst>
                                          <p:attrName>ppt_x</p:attrName>
                                        </p:attrNameLst>
                                      </p:cBhvr>
                                      <p:tavLst>
                                        <p:tav tm="0">
                                          <p:val>
                                            <p:strVal val="1+#ppt_w/2"/>
                                          </p:val>
                                        </p:tav>
                                        <p:tav tm="100000">
                                          <p:val>
                                            <p:strVal val="#ppt_x"/>
                                          </p:val>
                                        </p:tav>
                                      </p:tavLst>
                                    </p:anim>
                                    <p:anim calcmode="lin" valueType="num">
                                      <p:cBhvr additive="base">
                                        <p:cTn id="51" dur="500" fill="hold"/>
                                        <p:tgtEl>
                                          <p:spTgt spid="221193"/>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1193"/>
                                        </p:tgtEl>
                                        <p:attrNameLst>
                                          <p:attrName>ppt_c</p:attrName>
                                        </p:attrNameLst>
                                      </p:cBhvr>
                                      <p:to>
                                        <a:schemeClr val="accent2"/>
                                      </p:to>
                                    </p:animClr>
                                  </p:subTnLst>
                                </p:cTn>
                              </p:par>
                            </p:childTnLst>
                          </p:cTn>
                        </p:par>
                        <p:par>
                          <p:cTn id="52" fill="hold" nodeType="afterGroup">
                            <p:stCondLst>
                              <p:cond delay="1000"/>
                            </p:stCondLst>
                            <p:childTnLst>
                              <p:par>
                                <p:cTn id="53" presetID="2" presetClass="entr" presetSubtype="8" fill="hold" grpId="0" nodeType="afterEffect">
                                  <p:stCondLst>
                                    <p:cond delay="0"/>
                                  </p:stCondLst>
                                  <p:childTnLst>
                                    <p:set>
                                      <p:cBhvr>
                                        <p:cTn id="54" dur="1" fill="hold">
                                          <p:stCondLst>
                                            <p:cond delay="0"/>
                                          </p:stCondLst>
                                        </p:cTn>
                                        <p:tgtEl>
                                          <p:spTgt spid="221194"/>
                                        </p:tgtEl>
                                        <p:attrNameLst>
                                          <p:attrName>style.visibility</p:attrName>
                                        </p:attrNameLst>
                                      </p:cBhvr>
                                      <p:to>
                                        <p:strVal val="visible"/>
                                      </p:to>
                                    </p:set>
                                    <p:anim calcmode="lin" valueType="num">
                                      <p:cBhvr additive="base">
                                        <p:cTn id="55" dur="500" fill="hold"/>
                                        <p:tgtEl>
                                          <p:spTgt spid="221194"/>
                                        </p:tgtEl>
                                        <p:attrNameLst>
                                          <p:attrName>ppt_x</p:attrName>
                                        </p:attrNameLst>
                                      </p:cBhvr>
                                      <p:tavLst>
                                        <p:tav tm="0">
                                          <p:val>
                                            <p:strVal val="0-#ppt_w/2"/>
                                          </p:val>
                                        </p:tav>
                                        <p:tav tm="100000">
                                          <p:val>
                                            <p:strVal val="#ppt_x"/>
                                          </p:val>
                                        </p:tav>
                                      </p:tavLst>
                                    </p:anim>
                                    <p:anim calcmode="lin" valueType="num">
                                      <p:cBhvr additive="base">
                                        <p:cTn id="56" dur="500" fill="hold"/>
                                        <p:tgtEl>
                                          <p:spTgt spid="221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6" grpId="0" autoUpdateAnimBg="0"/>
      <p:bldP spid="221187" grpId="0" autoUpdateAnimBg="0"/>
      <p:bldP spid="221188" grpId="0" autoUpdateAnimBg="0"/>
      <p:bldP spid="221189" grpId="0" autoUpdateAnimBg="0"/>
      <p:bldP spid="221190" grpId="0" autoUpdateAnimBg="0"/>
      <p:bldP spid="221191" grpId="0" autoUpdateAnimBg="0"/>
      <p:bldP spid="221192" grpId="0" autoUpdateAnimBg="0"/>
      <p:bldP spid="221193" grpId="0" autoUpdateAnimBg="0"/>
      <p:bldP spid="221194" grpId="0" autoUpdateAnimBg="0"/>
    </p:bldLst>
  </p:timing>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814413"/>
            <a:ext cx="4221655" cy="11430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a:lnSpc>
                <a:spcPct val="90000"/>
              </a:lnSpc>
            </a:pPr>
            <a:r>
              <a:rPr lang="zh-CN" altLang="en-US" sz="3200" b="0" kern="1200" dirty="0">
                <a:solidFill>
                  <a:srgbClr val="5B9BD5">
                    <a:lumMod val="75000"/>
                  </a:srgbClr>
                </a:solidFill>
                <a:effectLst/>
                <a:ea typeface="+mj-ea"/>
              </a:rPr>
              <a:t>测试栈的基本操作</a:t>
            </a:r>
          </a:p>
        </p:txBody>
      </p:sp>
      <p:graphicFrame>
        <p:nvGraphicFramePr>
          <p:cNvPr id="4" name="内容占位符 3"/>
          <p:cNvGraphicFramePr>
            <a:graphicFrameLocks noGrp="1"/>
          </p:cNvGraphicFramePr>
          <p:nvPr>
            <p:ph idx="1"/>
            <p:extLst/>
          </p:nvPr>
        </p:nvGraphicFramePr>
        <p:xfrm>
          <a:off x="998482" y="2296510"/>
          <a:ext cx="10058400" cy="3388360"/>
        </p:xfrm>
        <a:graphic>
          <a:graphicData uri="http://schemas.openxmlformats.org/drawingml/2006/table">
            <a:tbl>
              <a:tblPr firstRow="1" bandRow="1">
                <a:tableStyleId>{5C22544A-7EE6-4342-B048-85BDC9FD1C3A}</a:tableStyleId>
              </a:tblPr>
              <a:tblGrid>
                <a:gridCol w="699752">
                  <a:extLst>
                    <a:ext uri="{9D8B030D-6E8A-4147-A177-3AD203B41FA5}">
                      <a16:colId xmlns:a16="http://schemas.microsoft.com/office/drawing/2014/main" val="20000"/>
                    </a:ext>
                  </a:extLst>
                </a:gridCol>
                <a:gridCol w="1996225">
                  <a:extLst>
                    <a:ext uri="{9D8B030D-6E8A-4147-A177-3AD203B41FA5}">
                      <a16:colId xmlns:a16="http://schemas.microsoft.com/office/drawing/2014/main" val="20001"/>
                    </a:ext>
                  </a:extLst>
                </a:gridCol>
                <a:gridCol w="4847823">
                  <a:extLst>
                    <a:ext uri="{9D8B030D-6E8A-4147-A177-3AD203B41FA5}">
                      <a16:colId xmlns:a16="http://schemas.microsoft.com/office/drawing/2014/main" val="20002"/>
                    </a:ext>
                  </a:extLst>
                </a:gridCol>
                <a:gridCol w="2514600">
                  <a:extLst>
                    <a:ext uri="{9D8B030D-6E8A-4147-A177-3AD203B41FA5}">
                      <a16:colId xmlns:a16="http://schemas.microsoft.com/office/drawing/2014/main" val="20003"/>
                    </a:ext>
                  </a:extLst>
                </a:gridCol>
              </a:tblGrid>
              <a:tr h="370840">
                <a:tc>
                  <a:txBody>
                    <a:bodyPr/>
                    <a:lstStyle/>
                    <a:p>
                      <a:r>
                        <a:rPr lang="zh-CN" altLang="en-US" dirty="0">
                          <a:solidFill>
                            <a:schemeClr val="accent5">
                              <a:lumMod val="20000"/>
                              <a:lumOff val="80000"/>
                            </a:schemeClr>
                          </a:solidFill>
                        </a:rPr>
                        <a:t>序号</a:t>
                      </a:r>
                    </a:p>
                  </a:txBody>
                  <a:tcPr/>
                </a:tc>
                <a:tc>
                  <a:txBody>
                    <a:bodyPr/>
                    <a:lstStyle/>
                    <a:p>
                      <a:pPr algn="ctr"/>
                      <a:r>
                        <a:rPr lang="zh-CN" altLang="en-US" dirty="0">
                          <a:solidFill>
                            <a:schemeClr val="accent5">
                              <a:lumMod val="20000"/>
                              <a:lumOff val="80000"/>
                            </a:schemeClr>
                          </a:solidFill>
                        </a:rPr>
                        <a:t>名称</a:t>
                      </a:r>
                    </a:p>
                  </a:txBody>
                  <a:tcPr/>
                </a:tc>
                <a:tc>
                  <a:txBody>
                    <a:bodyPr/>
                    <a:lstStyle/>
                    <a:p>
                      <a:pPr algn="ctr"/>
                      <a:r>
                        <a:rPr lang="zh-CN" altLang="en-US" dirty="0">
                          <a:solidFill>
                            <a:schemeClr val="accent5">
                              <a:lumMod val="20000"/>
                              <a:lumOff val="80000"/>
                            </a:schemeClr>
                          </a:solidFill>
                        </a:rPr>
                        <a:t>功能</a:t>
                      </a:r>
                    </a:p>
                  </a:txBody>
                  <a:tcPr/>
                </a:tc>
                <a:tc>
                  <a:txBody>
                    <a:bodyPr/>
                    <a:lstStyle/>
                    <a:p>
                      <a:pPr algn="ctr"/>
                      <a:r>
                        <a:rPr lang="zh-CN" altLang="en-US" dirty="0">
                          <a:solidFill>
                            <a:schemeClr val="accent5">
                              <a:lumMod val="20000"/>
                              <a:lumOff val="80000"/>
                            </a:schemeClr>
                          </a:solidFill>
                        </a:rPr>
                        <a:t>栈的基本操作函数</a:t>
                      </a:r>
                    </a:p>
                  </a:txBody>
                  <a:tcPr/>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a:tc>
                <a:tc>
                  <a:txBody>
                    <a:bodyPr/>
                    <a:lstStyle/>
                    <a:p>
                      <a:r>
                        <a:rPr lang="en-US" altLang="zh-CN" dirty="0" err="1"/>
                        <a:t>Test_PushPrint</a:t>
                      </a:r>
                      <a:endParaRPr lang="zh-CN" altLang="en-US" dirty="0"/>
                    </a:p>
                  </a:txBody>
                  <a:tcPr/>
                </a:tc>
                <a:tc>
                  <a:txBody>
                    <a:bodyPr/>
                    <a:lstStyle/>
                    <a:p>
                      <a:r>
                        <a:rPr lang="zh-CN" altLang="en-US" dirty="0"/>
                        <a:t>建立空栈，然后读入待入栈的数据进行入栈；打印栈中数据看是否和入栈数据一致</a:t>
                      </a:r>
                    </a:p>
                  </a:txBody>
                  <a:tcPr/>
                </a:tc>
                <a:tc>
                  <a:txBody>
                    <a:bodyPr/>
                    <a:lstStyle/>
                    <a:p>
                      <a:r>
                        <a:rPr lang="en-US" altLang="zh-CN" dirty="0" err="1"/>
                        <a:t>Stack_Init</a:t>
                      </a:r>
                      <a:r>
                        <a:rPr lang="en-US" altLang="zh-CN" dirty="0"/>
                        <a:t>, </a:t>
                      </a:r>
                      <a:r>
                        <a:rPr lang="en-US" altLang="zh-CN" dirty="0" err="1"/>
                        <a:t>Stack_Push</a:t>
                      </a:r>
                      <a:r>
                        <a:rPr lang="en-US" altLang="zh-CN" dirty="0"/>
                        <a:t>,</a:t>
                      </a:r>
                    </a:p>
                    <a:p>
                      <a:r>
                        <a:rPr lang="en-US" altLang="zh-CN" dirty="0" err="1"/>
                        <a:t>Stack_Print</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2</a:t>
                      </a:r>
                      <a:endParaRPr lang="zh-CN" altLang="en-US" dirty="0"/>
                    </a:p>
                  </a:txBody>
                  <a:tcPr/>
                </a:tc>
                <a:tc>
                  <a:txBody>
                    <a:bodyPr/>
                    <a:lstStyle/>
                    <a:p>
                      <a:r>
                        <a:rPr lang="en-US" altLang="zh-CN" dirty="0" err="1"/>
                        <a:t>Test_PushPop</a:t>
                      </a:r>
                      <a:endParaRPr lang="zh-CN" altLang="en-US" dirty="0"/>
                    </a:p>
                  </a:txBody>
                  <a:tcPr/>
                </a:tc>
                <a:tc>
                  <a:txBody>
                    <a:bodyPr/>
                    <a:lstStyle/>
                    <a:p>
                      <a:r>
                        <a:rPr lang="zh-CN" altLang="en-US" dirty="0"/>
                        <a:t>建立空栈，然后读入待入栈的数据进行入栈；将所有数据出栈，看是否与入栈数据一致</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Stack_Init</a:t>
                      </a:r>
                      <a:r>
                        <a:rPr lang="en-US" altLang="zh-CN" dirty="0"/>
                        <a:t>, </a:t>
                      </a:r>
                      <a:r>
                        <a:rPr lang="en-US" altLang="zh-CN" dirty="0" err="1"/>
                        <a:t>Stack_Push,Stack_Pop</a:t>
                      </a:r>
                      <a:endParaRPr lang="zh-CN" altLang="en-US" dirty="0"/>
                    </a:p>
                    <a:p>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3</a:t>
                      </a:r>
                      <a:endParaRPr lang="zh-CN" altLang="en-US" dirty="0"/>
                    </a:p>
                  </a:txBody>
                  <a:tcPr/>
                </a:tc>
                <a:tc>
                  <a:txBody>
                    <a:bodyPr/>
                    <a:lstStyle/>
                    <a:p>
                      <a:r>
                        <a:rPr lang="en-US" altLang="zh-CN" dirty="0" err="1"/>
                        <a:t>Test_TopSizeClearEmpty</a:t>
                      </a:r>
                      <a:endParaRPr lang="zh-CN" altLang="en-US" dirty="0"/>
                    </a:p>
                  </a:txBody>
                  <a:tcPr/>
                </a:tc>
                <a:tc>
                  <a:txBody>
                    <a:bodyPr/>
                    <a:lstStyle/>
                    <a:p>
                      <a:r>
                        <a:rPr lang="zh-CN" altLang="en-US" dirty="0"/>
                        <a:t>建立空栈，然后读入待入栈的数据</a:t>
                      </a:r>
                      <a:r>
                        <a:rPr lang="en-US" altLang="zh-CN" dirty="0"/>
                        <a:t>,</a:t>
                      </a:r>
                      <a:r>
                        <a:rPr lang="zh-CN" altLang="en-US" dirty="0"/>
                        <a:t>查看栈顶元素；求栈的长度；清空栈</a:t>
                      </a:r>
                      <a:r>
                        <a:rPr lang="en-US" altLang="zh-CN" dirty="0"/>
                        <a:t>;</a:t>
                      </a:r>
                      <a:r>
                        <a:rPr lang="zh-CN" altLang="en-US" dirty="0"/>
                        <a:t>查看栈是否已经清空</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Stack_Init</a:t>
                      </a:r>
                      <a:r>
                        <a:rPr lang="en-US" altLang="zh-CN" dirty="0"/>
                        <a:t>, </a:t>
                      </a:r>
                      <a:r>
                        <a:rPr lang="en-US" altLang="zh-CN" dirty="0" err="1"/>
                        <a:t>Stack_Push,Stack_Top,Stack_size,Stack_Clear,Stack_Empty</a:t>
                      </a:r>
                      <a:endParaRPr lang="zh-CN" altLang="en-US" dirty="0"/>
                    </a:p>
                    <a:p>
                      <a:endParaRPr lang="zh-CN" alt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6130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18510" y="1079940"/>
            <a:ext cx="4536965" cy="11430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marL="571500" indent="-571500" algn="ctr">
              <a:lnSpc>
                <a:spcPct val="90000"/>
              </a:lnSpc>
              <a:buFont typeface="Arial" panose="020B0604020202020204" pitchFamily="34" charset="0"/>
              <a:buChar char="•"/>
            </a:pPr>
            <a:r>
              <a:rPr lang="zh-CN" altLang="en-US" b="0" kern="1200" dirty="0">
                <a:solidFill>
                  <a:srgbClr val="5B9BD5">
                    <a:lumMod val="75000"/>
                  </a:srgbClr>
                </a:solidFill>
                <a:effectLst/>
                <a:ea typeface="+mj-ea"/>
              </a:rPr>
              <a:t>讨 论</a:t>
            </a:r>
            <a:r>
              <a:rPr lang="en-US" altLang="zh-CN" b="0" kern="1200" dirty="0">
                <a:solidFill>
                  <a:srgbClr val="5B9BD5">
                    <a:lumMod val="75000"/>
                  </a:srgbClr>
                </a:solidFill>
                <a:effectLst/>
                <a:ea typeface="+mj-ea"/>
              </a:rPr>
              <a:t>1</a:t>
            </a:r>
            <a:r>
              <a:rPr lang="zh-CN" altLang="en-US" b="0" kern="1200" dirty="0">
                <a:solidFill>
                  <a:srgbClr val="5B9BD5">
                    <a:lumMod val="75000"/>
                  </a:srgbClr>
                </a:solidFill>
                <a:effectLst/>
                <a:ea typeface="+mj-ea"/>
              </a:rPr>
              <a:t>：</a:t>
            </a:r>
          </a:p>
        </p:txBody>
      </p:sp>
      <p:sp>
        <p:nvSpPr>
          <p:cNvPr id="3" name="内容占位符 2"/>
          <p:cNvSpPr>
            <a:spLocks noGrp="1"/>
          </p:cNvSpPr>
          <p:nvPr>
            <p:ph idx="1"/>
          </p:nvPr>
        </p:nvSpPr>
        <p:spPr>
          <a:xfrm>
            <a:off x="1166648" y="2517228"/>
            <a:ext cx="10058400" cy="3657600"/>
          </a:xfrm>
        </p:spPr>
        <p:txBody>
          <a:bodyPr/>
          <a:lstStyle/>
          <a:p>
            <a:r>
              <a:rPr lang="zh-CN" altLang="en-US" dirty="0"/>
              <a:t>采用顺序存储结构实现的线性表还是链式存储结构的线性表为基础，编程实现栈的基本操作？</a:t>
            </a:r>
            <a:endParaRPr lang="en-US" altLang="zh-CN" dirty="0"/>
          </a:p>
          <a:p>
            <a:r>
              <a:rPr lang="zh-CN" altLang="en-US" dirty="0"/>
              <a:t>如果采用顺序存储结构的线性表，栈顶在哪里？如果采用带头结点的单链表为存储结构，栈顶在哪里？为什么？</a:t>
            </a:r>
          </a:p>
        </p:txBody>
      </p:sp>
    </p:spTree>
    <p:extLst>
      <p:ext uri="{BB962C8B-B14F-4D97-AF65-F5344CB8AC3E}">
        <p14:creationId xmlns:p14="http://schemas.microsoft.com/office/powerpoint/2010/main" val="28585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814" y="1332186"/>
            <a:ext cx="3633076" cy="11430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marL="571500" indent="-571500" algn="ctr">
              <a:lnSpc>
                <a:spcPct val="90000"/>
              </a:lnSpc>
              <a:buFont typeface="Arial" panose="020B0604020202020204" pitchFamily="34" charset="0"/>
              <a:buChar char="•"/>
            </a:pPr>
            <a:r>
              <a:rPr lang="zh-CN" altLang="en-US" b="0" kern="1200" dirty="0">
                <a:solidFill>
                  <a:srgbClr val="5B9BD5">
                    <a:lumMod val="75000"/>
                  </a:srgbClr>
                </a:solidFill>
                <a:effectLst/>
                <a:ea typeface="+mj-ea"/>
              </a:rPr>
              <a:t>讨 论</a:t>
            </a:r>
            <a:r>
              <a:rPr lang="en-US" altLang="zh-CN" b="0" kern="1200" dirty="0">
                <a:solidFill>
                  <a:srgbClr val="5B9BD5">
                    <a:lumMod val="75000"/>
                  </a:srgbClr>
                </a:solidFill>
                <a:effectLst/>
                <a:ea typeface="+mj-ea"/>
              </a:rPr>
              <a:t>2</a:t>
            </a:r>
            <a:endParaRPr lang="zh-CN" altLang="en-US" b="0" kern="1200" dirty="0">
              <a:solidFill>
                <a:srgbClr val="5B9BD5">
                  <a:lumMod val="75000"/>
                </a:srgbClr>
              </a:solidFill>
              <a:effectLst/>
              <a:ea typeface="+mj-ea"/>
            </a:endParaRPr>
          </a:p>
        </p:txBody>
      </p:sp>
      <p:sp>
        <p:nvSpPr>
          <p:cNvPr id="3" name="内容占位符 2"/>
          <p:cNvSpPr>
            <a:spLocks noGrp="1"/>
          </p:cNvSpPr>
          <p:nvPr>
            <p:ph idx="1"/>
          </p:nvPr>
        </p:nvSpPr>
        <p:spPr>
          <a:xfrm>
            <a:off x="1030014" y="2832538"/>
            <a:ext cx="10058400" cy="3657600"/>
          </a:xfrm>
        </p:spPr>
        <p:txBody>
          <a:bodyPr/>
          <a:lstStyle/>
          <a:p>
            <a:r>
              <a:rPr lang="zh-CN" altLang="en-US" dirty="0"/>
              <a:t>如果不采用线性表的基本操作为基础，我们自己来完整的编程实现栈的基本功能，采用哪种存储结构更合适？</a:t>
            </a:r>
            <a:endParaRPr lang="en-US" altLang="zh-CN" dirty="0"/>
          </a:p>
          <a:p>
            <a:r>
              <a:rPr lang="zh-CN" altLang="en-US" dirty="0"/>
              <a:t>需要做哪些工作？</a:t>
            </a:r>
            <a:endParaRPr lang="en-US" altLang="zh-CN" dirty="0"/>
          </a:p>
          <a:p>
            <a:r>
              <a:rPr lang="zh-CN" altLang="en-US" dirty="0"/>
              <a:t>什么时候需要我们自己这样编程？</a:t>
            </a:r>
          </a:p>
        </p:txBody>
      </p:sp>
    </p:spTree>
    <p:extLst>
      <p:ext uri="{BB962C8B-B14F-4D97-AF65-F5344CB8AC3E}">
        <p14:creationId xmlns:p14="http://schemas.microsoft.com/office/powerpoint/2010/main" val="226045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 calcmode="lin" valueType="num">
                                      <p:cBhvr>
                                        <p:cTn id="9" dur="750" fill="hold"/>
                                        <p:tgtEl>
                                          <p:spTgt spid="2"/>
                                        </p:tgtEl>
                                        <p:attrNameLst>
                                          <p:attrName>style.rotation</p:attrName>
                                        </p:attrNameLst>
                                      </p:cBhvr>
                                      <p:tavLst>
                                        <p:tav tm="0">
                                          <p:val>
                                            <p:fltVal val="90"/>
                                          </p:val>
                                        </p:tav>
                                        <p:tav tm="100000">
                                          <p:val>
                                            <p:fltVal val="0"/>
                                          </p:val>
                                        </p:tav>
                                      </p:tavLst>
                                    </p:anim>
                                    <p:animEffect transition="in" filter="fade">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heel(4)">
                                      <p:cBhvr>
                                        <p:cTn id="15" dur="75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heel(4)">
                                      <p:cBhvr>
                                        <p:cTn id="20" dur="75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heel(4)">
                                      <p:cBhvr>
                                        <p:cTn id="2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51711" y="728804"/>
            <a:ext cx="5223571" cy="79331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a:lnSpc>
                <a:spcPct val="90000"/>
              </a:lnSpc>
            </a:pPr>
            <a:r>
              <a:rPr lang="en-US" altLang="zh-CN" b="0" kern="1200" dirty="0">
                <a:solidFill>
                  <a:srgbClr val="5B9BD5">
                    <a:lumMod val="75000"/>
                  </a:srgbClr>
                </a:solidFill>
                <a:effectLst/>
              </a:rPr>
              <a:t>2.</a:t>
            </a:r>
            <a:r>
              <a:rPr lang="zh-CN" altLang="en-US" b="0" kern="1200" dirty="0">
                <a:solidFill>
                  <a:srgbClr val="5B9BD5">
                    <a:lumMod val="75000"/>
                  </a:srgbClr>
                </a:solidFill>
                <a:effectLst/>
              </a:rPr>
              <a:t>栈的顺序存储 </a:t>
            </a:r>
          </a:p>
        </p:txBody>
      </p:sp>
      <p:sp>
        <p:nvSpPr>
          <p:cNvPr id="2" name="矩形 1"/>
          <p:cNvSpPr/>
          <p:nvPr/>
        </p:nvSpPr>
        <p:spPr>
          <a:xfrm>
            <a:off x="9972140" y="3536347"/>
            <a:ext cx="602165" cy="41259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defRPr/>
            </a:pPr>
            <a:endParaRPr lang="zh-CN" altLang="en-US" sz="1800">
              <a:solidFill>
                <a:srgbClr val="C0C0C0">
                  <a:lumMod val="20000"/>
                  <a:lumOff val="80000"/>
                </a:srgbClr>
              </a:solidFill>
              <a:latin typeface="微软雅黑" panose="020B0503020204020204" pitchFamily="34" charset="-122"/>
              <a:ea typeface="微软雅黑" panose="020B0503020204020204" pitchFamily="34" charset="-122"/>
            </a:endParaRPr>
          </a:p>
        </p:txBody>
      </p:sp>
      <p:sp>
        <p:nvSpPr>
          <p:cNvPr id="5" name="矩形 4"/>
          <p:cNvSpPr/>
          <p:nvPr/>
        </p:nvSpPr>
        <p:spPr>
          <a:xfrm>
            <a:off x="9972140" y="3948942"/>
            <a:ext cx="602165" cy="41259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defRPr/>
            </a:pPr>
            <a:endParaRPr lang="zh-CN" altLang="en-US" sz="1800">
              <a:solidFill>
                <a:srgbClr val="C0C0C0">
                  <a:lumMod val="20000"/>
                  <a:lumOff val="80000"/>
                </a:srgbClr>
              </a:solidFill>
              <a:latin typeface="微软雅黑" panose="020B0503020204020204" pitchFamily="34" charset="-122"/>
              <a:ea typeface="微软雅黑" panose="020B0503020204020204" pitchFamily="34" charset="-122"/>
            </a:endParaRPr>
          </a:p>
        </p:txBody>
      </p:sp>
      <p:sp>
        <p:nvSpPr>
          <p:cNvPr id="6" name="矩形 5"/>
          <p:cNvSpPr/>
          <p:nvPr/>
        </p:nvSpPr>
        <p:spPr>
          <a:xfrm>
            <a:off x="9972139" y="4350385"/>
            <a:ext cx="602165" cy="41259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defRPr/>
            </a:pPr>
            <a:r>
              <a:rPr lang="en-US" altLang="zh-CN" sz="1800" dirty="0">
                <a:solidFill>
                  <a:srgbClr val="010000"/>
                </a:solidFill>
                <a:latin typeface="微软雅黑" panose="020B0503020204020204" pitchFamily="34" charset="-122"/>
                <a:ea typeface="微软雅黑" panose="020B0503020204020204" pitchFamily="34" charset="-122"/>
              </a:rPr>
              <a:t>a</a:t>
            </a:r>
            <a:r>
              <a:rPr lang="en-US" altLang="zh-CN" sz="1800" baseline="-25000" dirty="0">
                <a:solidFill>
                  <a:srgbClr val="010000"/>
                </a:solidFill>
                <a:latin typeface="微软雅黑" panose="020B0503020204020204" pitchFamily="34" charset="-122"/>
                <a:ea typeface="微软雅黑" panose="020B0503020204020204" pitchFamily="34" charset="-122"/>
              </a:rPr>
              <a:t>n</a:t>
            </a:r>
            <a:endParaRPr lang="zh-CN" altLang="en-US" sz="1800" dirty="0">
              <a:solidFill>
                <a:srgbClr val="C0C0C0">
                  <a:lumMod val="20000"/>
                  <a:lumOff val="80000"/>
                </a:srgbClr>
              </a:solidFill>
              <a:latin typeface="微软雅黑" panose="020B0503020204020204" pitchFamily="34" charset="-122"/>
              <a:ea typeface="微软雅黑" panose="020B0503020204020204" pitchFamily="34" charset="-122"/>
            </a:endParaRPr>
          </a:p>
        </p:txBody>
      </p:sp>
      <p:sp>
        <p:nvSpPr>
          <p:cNvPr id="7" name="矩形 6"/>
          <p:cNvSpPr/>
          <p:nvPr/>
        </p:nvSpPr>
        <p:spPr>
          <a:xfrm>
            <a:off x="9972138" y="4774132"/>
            <a:ext cx="602165" cy="41259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defRPr/>
            </a:pPr>
            <a:r>
              <a:rPr lang="en-US" altLang="zh-CN" sz="1800" dirty="0">
                <a:solidFill>
                  <a:srgbClr val="010000"/>
                </a:solidFill>
                <a:latin typeface="微软雅黑" panose="020B0503020204020204" pitchFamily="34" charset="-122"/>
                <a:ea typeface="微软雅黑" panose="020B0503020204020204" pitchFamily="34" charset="-122"/>
              </a:rPr>
              <a:t>……</a:t>
            </a:r>
            <a:endParaRPr lang="zh-CN" altLang="en-US" sz="1800" dirty="0">
              <a:solidFill>
                <a:srgbClr val="010000"/>
              </a:solidFill>
              <a:latin typeface="微软雅黑" panose="020B0503020204020204" pitchFamily="34" charset="-122"/>
              <a:ea typeface="微软雅黑" panose="020B0503020204020204" pitchFamily="34" charset="-122"/>
            </a:endParaRPr>
          </a:p>
        </p:txBody>
      </p:sp>
      <p:sp>
        <p:nvSpPr>
          <p:cNvPr id="8" name="矩形 7"/>
          <p:cNvSpPr/>
          <p:nvPr/>
        </p:nvSpPr>
        <p:spPr>
          <a:xfrm>
            <a:off x="9972137" y="5197879"/>
            <a:ext cx="602165" cy="41259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defRPr/>
            </a:pPr>
            <a:r>
              <a:rPr lang="en-US" altLang="zh-CN" sz="1800" dirty="0">
                <a:solidFill>
                  <a:srgbClr val="010000"/>
                </a:solidFill>
                <a:latin typeface="微软雅黑" panose="020B0503020204020204" pitchFamily="34" charset="-122"/>
                <a:ea typeface="微软雅黑" panose="020B0503020204020204" pitchFamily="34" charset="-122"/>
              </a:rPr>
              <a:t>a</a:t>
            </a:r>
            <a:r>
              <a:rPr lang="en-US" altLang="zh-CN" sz="1800" baseline="-25000" dirty="0">
                <a:solidFill>
                  <a:srgbClr val="010000"/>
                </a:solidFill>
                <a:latin typeface="微软雅黑" panose="020B0503020204020204" pitchFamily="34" charset="-122"/>
                <a:ea typeface="微软雅黑" panose="020B0503020204020204" pitchFamily="34" charset="-122"/>
              </a:rPr>
              <a:t>2</a:t>
            </a:r>
            <a:endParaRPr lang="zh-CN" altLang="en-US" sz="1800" dirty="0">
              <a:solidFill>
                <a:srgbClr val="C0C0C0">
                  <a:lumMod val="20000"/>
                  <a:lumOff val="80000"/>
                </a:srgbClr>
              </a:solidFill>
              <a:latin typeface="微软雅黑" panose="020B0503020204020204" pitchFamily="34" charset="-122"/>
              <a:ea typeface="微软雅黑" panose="020B0503020204020204" pitchFamily="34" charset="-122"/>
            </a:endParaRPr>
          </a:p>
        </p:txBody>
      </p:sp>
      <p:sp>
        <p:nvSpPr>
          <p:cNvPr id="9" name="矩形 8"/>
          <p:cNvSpPr/>
          <p:nvPr/>
        </p:nvSpPr>
        <p:spPr>
          <a:xfrm>
            <a:off x="9972137" y="5599322"/>
            <a:ext cx="602165" cy="41259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defRPr/>
            </a:pPr>
            <a:r>
              <a:rPr lang="en-US" altLang="zh-CN" sz="1800" dirty="0">
                <a:solidFill>
                  <a:srgbClr val="010000"/>
                </a:solidFill>
                <a:latin typeface="微软雅黑" panose="020B0503020204020204" pitchFamily="34" charset="-122"/>
                <a:ea typeface="微软雅黑" panose="020B0503020204020204" pitchFamily="34" charset="-122"/>
              </a:rPr>
              <a:t>a</a:t>
            </a:r>
            <a:r>
              <a:rPr lang="en-US" altLang="zh-CN" sz="1800" baseline="-25000" dirty="0">
                <a:solidFill>
                  <a:srgbClr val="010000"/>
                </a:solidFill>
                <a:latin typeface="微软雅黑" panose="020B0503020204020204" pitchFamily="34" charset="-122"/>
                <a:ea typeface="微软雅黑" panose="020B0503020204020204" pitchFamily="34" charset="-122"/>
              </a:rPr>
              <a:t>1</a:t>
            </a:r>
            <a:endParaRPr lang="zh-CN" altLang="en-US" sz="1800" baseline="-25000" dirty="0">
              <a:solidFill>
                <a:srgbClr val="01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70726" y="5689805"/>
            <a:ext cx="646331" cy="369332"/>
          </a:xfrm>
          <a:prstGeom prst="rect">
            <a:avLst/>
          </a:prstGeom>
          <a:noFill/>
        </p:spPr>
        <p:txBody>
          <a:bodyPr wrap="none" rtlCol="0">
            <a:spAutoFit/>
          </a:bodyPr>
          <a:lstStyle/>
          <a:p>
            <a:pPr defTabSz="914400">
              <a:defRPr/>
            </a:pPr>
            <a:r>
              <a:rPr lang="zh-CN" altLang="en-US" sz="1800" dirty="0">
                <a:solidFill>
                  <a:srgbClr val="010000"/>
                </a:solidFill>
                <a:latin typeface="微软雅黑" panose="020B0503020204020204" pitchFamily="34" charset="-122"/>
                <a:ea typeface="微软雅黑" panose="020B0503020204020204" pitchFamily="34" charset="-122"/>
              </a:rPr>
              <a:t>栈底</a:t>
            </a:r>
          </a:p>
        </p:txBody>
      </p:sp>
      <p:sp>
        <p:nvSpPr>
          <p:cNvPr id="11" name="文本框 10"/>
          <p:cNvSpPr txBox="1"/>
          <p:nvPr/>
        </p:nvSpPr>
        <p:spPr>
          <a:xfrm>
            <a:off x="10633998" y="4350385"/>
            <a:ext cx="649537" cy="369332"/>
          </a:xfrm>
          <a:prstGeom prst="rect">
            <a:avLst/>
          </a:prstGeom>
          <a:noFill/>
        </p:spPr>
        <p:txBody>
          <a:bodyPr wrap="none" rtlCol="0">
            <a:spAutoFit/>
          </a:bodyPr>
          <a:lstStyle/>
          <a:p>
            <a:pPr defTabSz="914400">
              <a:defRPr/>
            </a:pPr>
            <a:r>
              <a:rPr lang="zh-CN" altLang="en-US" sz="1800" dirty="0">
                <a:solidFill>
                  <a:srgbClr val="010000"/>
                </a:solidFill>
                <a:latin typeface="微软雅黑" panose="020B0503020204020204" pitchFamily="34" charset="-122"/>
                <a:ea typeface="微软雅黑" panose="020B0503020204020204" pitchFamily="34" charset="-122"/>
              </a:rPr>
              <a:t>栈顶</a:t>
            </a:r>
          </a:p>
        </p:txBody>
      </p:sp>
      <p:sp>
        <p:nvSpPr>
          <p:cNvPr id="4" name="文本框 3"/>
          <p:cNvSpPr txBox="1"/>
          <p:nvPr/>
        </p:nvSpPr>
        <p:spPr>
          <a:xfrm>
            <a:off x="9394734" y="4425759"/>
            <a:ext cx="577402" cy="1477328"/>
          </a:xfrm>
          <a:prstGeom prst="rect">
            <a:avLst/>
          </a:prstGeom>
          <a:noFill/>
        </p:spPr>
        <p:txBody>
          <a:bodyPr wrap="none" rtlCol="0">
            <a:spAutoFit/>
          </a:bodyPr>
          <a:lstStyle/>
          <a:p>
            <a:pPr defTabSz="914400">
              <a:defRPr/>
            </a:pPr>
            <a:r>
              <a:rPr lang="en-US" altLang="zh-CN" sz="1800" dirty="0">
                <a:solidFill>
                  <a:srgbClr val="010000"/>
                </a:solidFill>
                <a:latin typeface="微软雅黑" panose="020B0503020204020204" pitchFamily="34" charset="-122"/>
                <a:ea typeface="微软雅黑" panose="020B0503020204020204" pitchFamily="34" charset="-122"/>
              </a:rPr>
              <a:t>n-1</a:t>
            </a:r>
          </a:p>
          <a:p>
            <a:pPr defTabSz="914400">
              <a:defRPr/>
            </a:pPr>
            <a:r>
              <a:rPr lang="en-US" altLang="zh-CN" sz="1800" dirty="0">
                <a:solidFill>
                  <a:srgbClr val="010000"/>
                </a:solidFill>
                <a:latin typeface="微软雅黑" panose="020B0503020204020204" pitchFamily="34" charset="-122"/>
                <a:ea typeface="微软雅黑" panose="020B0503020204020204" pitchFamily="34" charset="-122"/>
              </a:rPr>
              <a:t>…</a:t>
            </a:r>
          </a:p>
          <a:p>
            <a:pPr defTabSz="914400">
              <a:defRPr/>
            </a:pPr>
            <a:endParaRPr lang="en-US" altLang="zh-CN" sz="1800" dirty="0">
              <a:solidFill>
                <a:srgbClr val="010000"/>
              </a:solidFill>
              <a:latin typeface="微软雅黑" panose="020B0503020204020204" pitchFamily="34" charset="-122"/>
              <a:ea typeface="微软雅黑" panose="020B0503020204020204" pitchFamily="34" charset="-122"/>
            </a:endParaRPr>
          </a:p>
          <a:p>
            <a:pPr defTabSz="914400">
              <a:defRPr/>
            </a:pPr>
            <a:r>
              <a:rPr lang="en-US" altLang="zh-CN" sz="1800" dirty="0">
                <a:solidFill>
                  <a:srgbClr val="010000"/>
                </a:solidFill>
                <a:latin typeface="微软雅黑" panose="020B0503020204020204" pitchFamily="34" charset="-122"/>
                <a:ea typeface="微软雅黑" panose="020B0503020204020204" pitchFamily="34" charset="-122"/>
              </a:rPr>
              <a:t>1</a:t>
            </a:r>
          </a:p>
          <a:p>
            <a:pPr defTabSz="914400">
              <a:defRPr/>
            </a:pPr>
            <a:r>
              <a:rPr lang="en-US" altLang="zh-CN" sz="1800" dirty="0">
                <a:solidFill>
                  <a:srgbClr val="010000"/>
                </a:solidFill>
                <a:latin typeface="微软雅黑" panose="020B0503020204020204" pitchFamily="34" charset="-122"/>
                <a:ea typeface="微软雅黑" panose="020B0503020204020204" pitchFamily="34" charset="-122"/>
              </a:rPr>
              <a:t>0</a:t>
            </a:r>
            <a:endParaRPr lang="zh-CN" altLang="en-US" sz="1800" dirty="0">
              <a:solidFill>
                <a:srgbClr val="010000"/>
              </a:solidFill>
              <a:latin typeface="微软雅黑" panose="020B0503020204020204" pitchFamily="34" charset="-122"/>
              <a:ea typeface="微软雅黑" panose="020B0503020204020204" pitchFamily="34" charset="-122"/>
            </a:endParaRPr>
          </a:p>
        </p:txBody>
      </p:sp>
      <p:sp>
        <p:nvSpPr>
          <p:cNvPr id="10" name="矩形 9"/>
          <p:cNvSpPr/>
          <p:nvPr/>
        </p:nvSpPr>
        <p:spPr>
          <a:xfrm>
            <a:off x="1281255" y="4951141"/>
            <a:ext cx="6096000" cy="1107996"/>
          </a:xfrm>
          <a:prstGeom prst="rect">
            <a:avLst/>
          </a:prstGeom>
        </p:spPr>
        <p:txBody>
          <a:bodyPr>
            <a:spAutoFit/>
          </a:bodyPr>
          <a:lstStyle/>
          <a:p>
            <a:pPr marL="457200" lvl="1" defTabSz="914400">
              <a:buFont typeface="Wingdings" panose="05000000000000000000" pitchFamily="2" charset="2"/>
              <a:buNone/>
              <a:defRPr/>
            </a:pPr>
            <a:r>
              <a:rPr lang="zh-CN" altLang="en-US" sz="2200" dirty="0">
                <a:solidFill>
                  <a:srgbClr val="FF0000"/>
                </a:solidFill>
                <a:latin typeface="微软雅黑" panose="020B0503020204020204" pitchFamily="34" charset="-122"/>
                <a:ea typeface="微软雅黑" panose="020B0503020204020204" pitchFamily="34" charset="-122"/>
              </a:rPr>
              <a:t>约定</a:t>
            </a:r>
            <a:r>
              <a:rPr lang="en-US" altLang="zh-CN" sz="2200" dirty="0">
                <a:solidFill>
                  <a:srgbClr val="010000"/>
                </a:solidFill>
                <a:latin typeface="微软雅黑" panose="020B0503020204020204" pitchFamily="34" charset="-122"/>
                <a:ea typeface="微软雅黑" panose="020B0503020204020204" pitchFamily="34" charset="-122"/>
              </a:rPr>
              <a:t>top</a:t>
            </a:r>
            <a:r>
              <a:rPr lang="zh-CN" altLang="en-US" sz="2200" dirty="0">
                <a:solidFill>
                  <a:srgbClr val="010000"/>
                </a:solidFill>
                <a:latin typeface="微软雅黑" panose="020B0503020204020204" pitchFamily="34" charset="-122"/>
                <a:ea typeface="微软雅黑" panose="020B0503020204020204" pitchFamily="34" charset="-122"/>
              </a:rPr>
              <a:t>用于存放栈顶元素的位置，</a:t>
            </a:r>
          </a:p>
          <a:p>
            <a:pPr marL="457200" lvl="1" defTabSz="914400">
              <a:buFont typeface="Wingdings" panose="05000000000000000000" pitchFamily="2" charset="2"/>
              <a:buNone/>
              <a:defRPr/>
            </a:pPr>
            <a:r>
              <a:rPr lang="en-US" altLang="zh-CN" sz="2200" dirty="0">
                <a:solidFill>
                  <a:srgbClr val="010000"/>
                </a:solidFill>
                <a:latin typeface="微软雅黑" panose="020B0503020204020204" pitchFamily="34" charset="-122"/>
                <a:ea typeface="微软雅黑" panose="020B0503020204020204" pitchFamily="34" charset="-122"/>
              </a:rPr>
              <a:t>top = -1</a:t>
            </a:r>
            <a:r>
              <a:rPr lang="zh-CN" altLang="en-US" sz="2200" dirty="0">
                <a:solidFill>
                  <a:srgbClr val="010000"/>
                </a:solidFill>
                <a:latin typeface="微软雅黑" panose="020B0503020204020204" pitchFamily="34" charset="-122"/>
                <a:ea typeface="微软雅黑" panose="020B0503020204020204" pitchFamily="34" charset="-122"/>
              </a:rPr>
              <a:t>表示空栈，</a:t>
            </a:r>
          </a:p>
          <a:p>
            <a:pPr marL="457200" lvl="1" defTabSz="914400">
              <a:buFont typeface="Wingdings" panose="05000000000000000000" pitchFamily="2" charset="2"/>
              <a:buNone/>
              <a:defRPr/>
            </a:pPr>
            <a:r>
              <a:rPr lang="en-US" altLang="zh-CN" sz="2200" dirty="0">
                <a:solidFill>
                  <a:srgbClr val="010000"/>
                </a:solidFill>
                <a:latin typeface="微软雅黑" panose="020B0503020204020204" pitchFamily="34" charset="-122"/>
                <a:ea typeface="微软雅黑" panose="020B0503020204020204" pitchFamily="34" charset="-122"/>
              </a:rPr>
              <a:t>top=stack_size-1</a:t>
            </a:r>
            <a:r>
              <a:rPr lang="zh-CN" altLang="en-US" sz="2200" dirty="0">
                <a:solidFill>
                  <a:srgbClr val="010000"/>
                </a:solidFill>
                <a:latin typeface="微软雅黑" panose="020B0503020204020204" pitchFamily="34" charset="-122"/>
                <a:ea typeface="微软雅黑" panose="020B0503020204020204" pitchFamily="34" charset="-122"/>
              </a:rPr>
              <a:t>表示栈满 </a:t>
            </a:r>
          </a:p>
        </p:txBody>
      </p:sp>
      <p:sp>
        <p:nvSpPr>
          <p:cNvPr id="17" name="矩形 16"/>
          <p:cNvSpPr/>
          <p:nvPr/>
        </p:nvSpPr>
        <p:spPr>
          <a:xfrm>
            <a:off x="1568230" y="1565378"/>
            <a:ext cx="6616133" cy="3197602"/>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defTabSz="914400" fontAlgn="base">
              <a:spcBef>
                <a:spcPct val="60000"/>
              </a:spcBef>
              <a:spcAft>
                <a:spcPct val="0"/>
              </a:spcAft>
              <a:buClr>
                <a:srgbClr val="010000"/>
              </a:buClr>
              <a:defRPr/>
            </a:pPr>
            <a:r>
              <a:rPr lang="zh-CN" altLang="en-US" sz="2000" b="1" kern="0" dirty="0">
                <a:solidFill>
                  <a:srgbClr val="010000"/>
                </a:solidFill>
                <a:latin typeface="微软雅黑 Light" panose="020B0502040204020203" pitchFamily="34" charset="-122"/>
                <a:ea typeface="微软雅黑 Light" panose="020B0502040204020203" pitchFamily="34" charset="-122"/>
              </a:rPr>
              <a:t>类型定义</a:t>
            </a:r>
          </a:p>
          <a:p>
            <a:pPr marL="742950" lvl="1" indent="-285750" defTabSz="914400" fontAlgn="base">
              <a:spcBef>
                <a:spcPct val="40000"/>
              </a:spcBef>
              <a:spcAft>
                <a:spcPct val="0"/>
              </a:spcAft>
              <a:buClr>
                <a:srgbClr val="010000"/>
              </a:buClr>
              <a:defRPr/>
            </a:pPr>
            <a:r>
              <a:rPr lang="en-US" altLang="zh-CN" sz="2000" b="1" kern="0" dirty="0" err="1">
                <a:solidFill>
                  <a:srgbClr val="010000"/>
                </a:solidFill>
                <a:latin typeface="微软雅黑 Light" panose="020B0502040204020203" pitchFamily="34" charset="-122"/>
                <a:ea typeface="微软雅黑 Light" panose="020B0502040204020203" pitchFamily="34" charset="-122"/>
              </a:rPr>
              <a:t>typedef</a:t>
            </a:r>
            <a:r>
              <a:rPr lang="en-US" altLang="zh-CN" sz="2000" b="1" kern="0" dirty="0">
                <a:solidFill>
                  <a:srgbClr val="010000"/>
                </a:solidFill>
                <a:latin typeface="微软雅黑 Light" panose="020B0502040204020203" pitchFamily="34" charset="-122"/>
                <a:ea typeface="微软雅黑 Light" panose="020B0502040204020203" pitchFamily="34" charset="-122"/>
              </a:rPr>
              <a:t> </a:t>
            </a:r>
            <a:r>
              <a:rPr lang="en-US" altLang="zh-CN" sz="2000" b="1" kern="0" dirty="0" err="1">
                <a:solidFill>
                  <a:srgbClr val="010000"/>
                </a:solidFill>
                <a:latin typeface="微软雅黑 Light" panose="020B0502040204020203" pitchFamily="34" charset="-122"/>
                <a:ea typeface="微软雅黑 Light" panose="020B0502040204020203" pitchFamily="34" charset="-122"/>
              </a:rPr>
              <a:t>struct</a:t>
            </a:r>
            <a:r>
              <a:rPr lang="en-US" altLang="zh-CN" sz="2000" b="1" kern="0" dirty="0">
                <a:solidFill>
                  <a:srgbClr val="010000"/>
                </a:solidFill>
                <a:latin typeface="微软雅黑 Light" panose="020B0502040204020203" pitchFamily="34" charset="-122"/>
                <a:ea typeface="微软雅黑 Light" panose="020B0502040204020203" pitchFamily="34" charset="-122"/>
              </a:rPr>
              <a:t> stack {</a:t>
            </a:r>
          </a:p>
          <a:p>
            <a:pPr marL="742950" lvl="1" indent="-285750" defTabSz="914400" fontAlgn="base">
              <a:spcBef>
                <a:spcPct val="40000"/>
              </a:spcBef>
              <a:spcAft>
                <a:spcPct val="0"/>
              </a:spcAft>
              <a:buClr>
                <a:srgbClr val="010000"/>
              </a:buClr>
              <a:defRPr/>
            </a:pPr>
            <a:r>
              <a:rPr lang="en-US" altLang="zh-CN" sz="2000" b="1" kern="0" dirty="0">
                <a:solidFill>
                  <a:srgbClr val="010000"/>
                </a:solidFill>
                <a:latin typeface="微软雅黑 Light" panose="020B0502040204020203" pitchFamily="34" charset="-122"/>
                <a:ea typeface="微软雅黑 Light" panose="020B0502040204020203" pitchFamily="34" charset="-122"/>
              </a:rPr>
              <a:t>    </a:t>
            </a:r>
            <a:r>
              <a:rPr lang="en-US" altLang="zh-CN" sz="2000" b="1" kern="0" dirty="0" err="1">
                <a:solidFill>
                  <a:srgbClr val="010000"/>
                </a:solidFill>
                <a:latin typeface="微软雅黑 Light" panose="020B0502040204020203" pitchFamily="34" charset="-122"/>
                <a:ea typeface="微软雅黑 Light" panose="020B0502040204020203" pitchFamily="34" charset="-122"/>
              </a:rPr>
              <a:t>int</a:t>
            </a:r>
            <a:r>
              <a:rPr lang="en-US" altLang="zh-CN" sz="2000" b="1" kern="0" dirty="0">
                <a:solidFill>
                  <a:srgbClr val="010000"/>
                </a:solidFill>
                <a:latin typeface="微软雅黑 Light" panose="020B0502040204020203" pitchFamily="34" charset="-122"/>
                <a:ea typeface="微软雅黑 Light" panose="020B0502040204020203" pitchFamily="34" charset="-122"/>
              </a:rPr>
              <a:t> top;</a:t>
            </a:r>
            <a:r>
              <a:rPr lang="en-US" altLang="zh-CN" sz="2000" b="1" kern="0" dirty="0">
                <a:solidFill>
                  <a:srgbClr val="00B050"/>
                </a:solidFill>
                <a:latin typeface="微软雅黑 Light" panose="020B0502040204020203" pitchFamily="34" charset="-122"/>
                <a:ea typeface="微软雅黑 Light" panose="020B0502040204020203" pitchFamily="34" charset="-122"/>
              </a:rPr>
              <a:t>//</a:t>
            </a:r>
            <a:r>
              <a:rPr lang="zh-CN" altLang="en-US" sz="2000" b="1" kern="0" dirty="0">
                <a:solidFill>
                  <a:srgbClr val="00B050"/>
                </a:solidFill>
                <a:latin typeface="微软雅黑 Light" panose="020B0502040204020203" pitchFamily="34" charset="-122"/>
                <a:ea typeface="微软雅黑 Light" panose="020B0502040204020203" pitchFamily="34" charset="-122"/>
              </a:rPr>
              <a:t>就是线性表顺序存储结构的</a:t>
            </a:r>
            <a:r>
              <a:rPr lang="en-US" altLang="zh-CN" sz="2000" b="1" kern="0" dirty="0">
                <a:solidFill>
                  <a:srgbClr val="00B050"/>
                </a:solidFill>
                <a:latin typeface="微软雅黑 Light" panose="020B0502040204020203" pitchFamily="34" charset="-122"/>
                <a:ea typeface="微软雅黑 Light" panose="020B0502040204020203" pitchFamily="34" charset="-122"/>
              </a:rPr>
              <a:t>length</a:t>
            </a:r>
          </a:p>
          <a:p>
            <a:pPr marL="742950" lvl="1" indent="-285750" defTabSz="914400" fontAlgn="base">
              <a:spcBef>
                <a:spcPct val="40000"/>
              </a:spcBef>
              <a:spcAft>
                <a:spcPct val="0"/>
              </a:spcAft>
              <a:buClr>
                <a:srgbClr val="010000"/>
              </a:buClr>
              <a:defRPr/>
            </a:pPr>
            <a:r>
              <a:rPr lang="en-US" altLang="zh-CN" sz="2000" b="1" kern="0" dirty="0">
                <a:solidFill>
                  <a:srgbClr val="010000"/>
                </a:solidFill>
                <a:latin typeface="微软雅黑 Light" panose="020B0502040204020203" pitchFamily="34" charset="-122"/>
                <a:ea typeface="微软雅黑 Light" panose="020B0502040204020203" pitchFamily="34" charset="-122"/>
              </a:rPr>
              <a:t>    </a:t>
            </a:r>
            <a:r>
              <a:rPr lang="en-US" altLang="zh-CN" sz="2000" b="1" kern="0" dirty="0" err="1">
                <a:solidFill>
                  <a:srgbClr val="010000"/>
                </a:solidFill>
                <a:latin typeface="微软雅黑 Light" panose="020B0502040204020203" pitchFamily="34" charset="-122"/>
                <a:ea typeface="微软雅黑 Light" panose="020B0502040204020203" pitchFamily="34" charset="-122"/>
              </a:rPr>
              <a:t>StackEntry</a:t>
            </a:r>
            <a:r>
              <a:rPr lang="en-US" altLang="zh-CN" sz="2000" b="1" kern="0" dirty="0">
                <a:solidFill>
                  <a:srgbClr val="010000"/>
                </a:solidFill>
                <a:latin typeface="微软雅黑 Light" panose="020B0502040204020203" pitchFamily="34" charset="-122"/>
                <a:ea typeface="微软雅黑 Light" panose="020B0502040204020203" pitchFamily="34" charset="-122"/>
              </a:rPr>
              <a:t> * </a:t>
            </a:r>
            <a:r>
              <a:rPr lang="en-US" altLang="zh-CN" sz="2000" b="1" kern="0" dirty="0" err="1">
                <a:solidFill>
                  <a:srgbClr val="010000"/>
                </a:solidFill>
                <a:latin typeface="微软雅黑 Light" panose="020B0502040204020203" pitchFamily="34" charset="-122"/>
                <a:ea typeface="微软雅黑 Light" panose="020B0502040204020203" pitchFamily="34" charset="-122"/>
              </a:rPr>
              <a:t>elem</a:t>
            </a:r>
            <a:r>
              <a:rPr lang="en-US" altLang="zh-CN" sz="2000" b="1" kern="0" dirty="0">
                <a:solidFill>
                  <a:srgbClr val="010000"/>
                </a:solidFill>
                <a:latin typeface="微软雅黑 Light" panose="020B0502040204020203" pitchFamily="34" charset="-122"/>
                <a:ea typeface="微软雅黑 Light" panose="020B0502040204020203" pitchFamily="34" charset="-122"/>
              </a:rPr>
              <a:t>;</a:t>
            </a:r>
            <a:r>
              <a:rPr lang="en-US" altLang="zh-CN" sz="2000" b="1" kern="0" dirty="0">
                <a:solidFill>
                  <a:srgbClr val="00B050"/>
                </a:solidFill>
                <a:latin typeface="微软雅黑 Light" panose="020B0502040204020203" pitchFamily="34" charset="-122"/>
                <a:ea typeface="微软雅黑 Light" panose="020B0502040204020203" pitchFamily="34" charset="-122"/>
              </a:rPr>
              <a:t>//</a:t>
            </a:r>
            <a:r>
              <a:rPr lang="zh-CN" altLang="en-US" sz="2000" b="1" kern="0" dirty="0">
                <a:solidFill>
                  <a:srgbClr val="00B050"/>
                </a:solidFill>
                <a:latin typeface="微软雅黑 Light" panose="020B0502040204020203" pitchFamily="34" charset="-122"/>
                <a:ea typeface="微软雅黑 Light" panose="020B0502040204020203" pitchFamily="34" charset="-122"/>
              </a:rPr>
              <a:t>动态分配空间大小为</a:t>
            </a:r>
            <a:r>
              <a:rPr lang="en-US" altLang="zh-CN" sz="2000" b="1" kern="0" dirty="0" err="1">
                <a:solidFill>
                  <a:srgbClr val="00B050"/>
                </a:solidFill>
                <a:latin typeface="微软雅黑 Light" panose="020B0502040204020203" pitchFamily="34" charset="-122"/>
                <a:ea typeface="微软雅黑 Light" panose="020B0502040204020203" pitchFamily="34" charset="-122"/>
              </a:rPr>
              <a:t>stack_size</a:t>
            </a:r>
            <a:endParaRPr lang="en-US" altLang="zh-CN" sz="2000" b="1" kern="0" dirty="0">
              <a:solidFill>
                <a:srgbClr val="00B050"/>
              </a:solidFill>
              <a:latin typeface="微软雅黑 Light" panose="020B0502040204020203" pitchFamily="34" charset="-122"/>
              <a:ea typeface="微软雅黑 Light" panose="020B0502040204020203" pitchFamily="34" charset="-122"/>
            </a:endParaRPr>
          </a:p>
          <a:p>
            <a:pPr marL="742950" lvl="1" indent="-285750" defTabSz="914400" fontAlgn="base">
              <a:spcBef>
                <a:spcPct val="40000"/>
              </a:spcBef>
              <a:spcAft>
                <a:spcPct val="0"/>
              </a:spcAft>
              <a:buClr>
                <a:srgbClr val="010000"/>
              </a:buClr>
              <a:defRPr/>
            </a:pPr>
            <a:r>
              <a:rPr lang="en-US" altLang="zh-CN" sz="2000" b="1" kern="0" dirty="0">
                <a:solidFill>
                  <a:srgbClr val="010000"/>
                </a:solidFill>
                <a:latin typeface="微软雅黑 Light" panose="020B0502040204020203" pitchFamily="34" charset="-122"/>
                <a:ea typeface="微软雅黑 Light" panose="020B0502040204020203" pitchFamily="34" charset="-122"/>
              </a:rPr>
              <a:t>	</a:t>
            </a:r>
            <a:r>
              <a:rPr lang="en-US" altLang="zh-CN" sz="2000" b="1" kern="0" dirty="0" err="1">
                <a:solidFill>
                  <a:srgbClr val="010000"/>
                </a:solidFill>
                <a:latin typeface="微软雅黑 Light" panose="020B0502040204020203" pitchFamily="34" charset="-122"/>
                <a:ea typeface="微软雅黑 Light" panose="020B0502040204020203" pitchFamily="34" charset="-122"/>
              </a:rPr>
              <a:t>int</a:t>
            </a:r>
            <a:r>
              <a:rPr lang="en-US" altLang="zh-CN" sz="2000" b="1" kern="0" dirty="0">
                <a:solidFill>
                  <a:srgbClr val="010000"/>
                </a:solidFill>
                <a:latin typeface="微软雅黑 Light" panose="020B0502040204020203" pitchFamily="34" charset="-122"/>
                <a:ea typeface="微软雅黑 Light" panose="020B0502040204020203" pitchFamily="34" charset="-122"/>
              </a:rPr>
              <a:t> </a:t>
            </a:r>
            <a:r>
              <a:rPr lang="en-US" altLang="zh-CN" sz="2000" b="1" kern="0" dirty="0" err="1">
                <a:solidFill>
                  <a:srgbClr val="010000"/>
                </a:solidFill>
                <a:latin typeface="微软雅黑 Light" panose="020B0502040204020203" pitchFamily="34" charset="-122"/>
                <a:ea typeface="微软雅黑 Light" panose="020B0502040204020203" pitchFamily="34" charset="-122"/>
              </a:rPr>
              <a:t>stack_size</a:t>
            </a:r>
            <a:r>
              <a:rPr lang="en-US" altLang="zh-CN" sz="2000" b="1" kern="0" dirty="0">
                <a:solidFill>
                  <a:srgbClr val="010000"/>
                </a:solidFill>
                <a:latin typeface="微软雅黑 Light" panose="020B0502040204020203" pitchFamily="34" charset="-122"/>
                <a:ea typeface="微软雅黑 Light" panose="020B0502040204020203" pitchFamily="34" charset="-122"/>
              </a:rPr>
              <a:t>;</a:t>
            </a:r>
          </a:p>
          <a:p>
            <a:pPr marL="742950" lvl="1" indent="-285750" defTabSz="914400" fontAlgn="base">
              <a:spcBef>
                <a:spcPct val="40000"/>
              </a:spcBef>
              <a:spcAft>
                <a:spcPct val="0"/>
              </a:spcAft>
              <a:buClr>
                <a:srgbClr val="010000"/>
              </a:buClr>
              <a:defRPr/>
            </a:pPr>
            <a:r>
              <a:rPr lang="en-US" altLang="zh-CN" sz="2000" b="1" kern="0" dirty="0">
                <a:solidFill>
                  <a:srgbClr val="010000"/>
                </a:solidFill>
                <a:latin typeface="微软雅黑 Light" panose="020B0502040204020203" pitchFamily="34" charset="-122"/>
                <a:ea typeface="微软雅黑 Light" panose="020B0502040204020203" pitchFamily="34" charset="-122"/>
              </a:rPr>
              <a:t>} Stack,*</a:t>
            </a:r>
            <a:r>
              <a:rPr lang="en-US" altLang="zh-CN" sz="2000" b="1" kern="0" dirty="0" err="1">
                <a:solidFill>
                  <a:srgbClr val="010000"/>
                </a:solidFill>
                <a:latin typeface="微软雅黑 Light" panose="020B0502040204020203" pitchFamily="34" charset="-122"/>
                <a:ea typeface="微软雅黑 Light" panose="020B0502040204020203" pitchFamily="34" charset="-122"/>
              </a:rPr>
              <a:t>StackPtr</a:t>
            </a:r>
            <a:r>
              <a:rPr lang="en-US" altLang="zh-CN" sz="2000" b="1" kern="0" dirty="0">
                <a:solidFill>
                  <a:srgbClr val="010000"/>
                </a:solidFill>
                <a:latin typeface="微软雅黑 Light" panose="020B0502040204020203" pitchFamily="34" charset="-122"/>
                <a:ea typeface="微软雅黑 Light" panose="020B0502040204020203" pitchFamily="34" charset="-122"/>
              </a:rPr>
              <a:t>;</a:t>
            </a:r>
          </a:p>
          <a:p>
            <a:pPr marL="742950" lvl="1" indent="-285750" defTabSz="914400" fontAlgn="base">
              <a:spcBef>
                <a:spcPct val="40000"/>
              </a:spcBef>
              <a:spcAft>
                <a:spcPct val="0"/>
              </a:spcAft>
              <a:buClr>
                <a:srgbClr val="010000"/>
              </a:buClr>
              <a:defRPr/>
            </a:pPr>
            <a:r>
              <a:rPr lang="zh-CN" altLang="en-US" sz="2000" b="1" kern="0" dirty="0">
                <a:solidFill>
                  <a:srgbClr val="010000"/>
                </a:solidFill>
                <a:latin typeface="微软雅黑 Light" panose="020B0502040204020203" pitchFamily="34" charset="-122"/>
                <a:ea typeface="微软雅黑 Light" panose="020B0502040204020203" pitchFamily="34" charset="-122"/>
              </a:rPr>
              <a:t>域</a:t>
            </a:r>
            <a:r>
              <a:rPr lang="en-US" altLang="zh-CN" sz="2000" b="1" kern="0" dirty="0" err="1">
                <a:solidFill>
                  <a:srgbClr val="010000"/>
                </a:solidFill>
                <a:latin typeface="微软雅黑 Light" panose="020B0502040204020203" pitchFamily="34" charset="-122"/>
                <a:ea typeface="微软雅黑 Light" panose="020B0502040204020203" pitchFamily="34" charset="-122"/>
              </a:rPr>
              <a:t>elem</a:t>
            </a:r>
            <a:r>
              <a:rPr lang="en-US" altLang="zh-CN" sz="2000" b="1" kern="0" dirty="0">
                <a:solidFill>
                  <a:srgbClr val="010000"/>
                </a:solidFill>
                <a:latin typeface="微软雅黑 Light" panose="020B0502040204020203" pitchFamily="34" charset="-122"/>
                <a:ea typeface="微软雅黑 Light" panose="020B0502040204020203" pitchFamily="34" charset="-122"/>
              </a:rPr>
              <a:t>[0.. stack_size-1]</a:t>
            </a:r>
            <a:r>
              <a:rPr lang="zh-CN" altLang="en-US" sz="2000" b="1" kern="0" dirty="0">
                <a:solidFill>
                  <a:srgbClr val="010000"/>
                </a:solidFill>
                <a:latin typeface="微软雅黑 Light" panose="020B0502040204020203" pitchFamily="34" charset="-122"/>
                <a:ea typeface="微软雅黑 Light" panose="020B0502040204020203" pitchFamily="34" charset="-122"/>
              </a:rPr>
              <a:t>用于存放数据元素</a:t>
            </a:r>
            <a:endParaRPr lang="en-US" altLang="zh-CN" sz="1600" b="1" dirty="0">
              <a:solidFill>
                <a:srgbClr val="0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703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22210"/>
                                        </p:tgtEl>
                                        <p:attrNameLst>
                                          <p:attrName>style.visibility</p:attrName>
                                        </p:attrNameLst>
                                      </p:cBhvr>
                                      <p:to>
                                        <p:strVal val="visible"/>
                                      </p:to>
                                    </p:set>
                                    <p:anim calcmode="lin" valueType="num">
                                      <p:cBhvr additive="base">
                                        <p:cTn id="7" dur="500" fill="hold"/>
                                        <p:tgtEl>
                                          <p:spTgt spid="222210"/>
                                        </p:tgtEl>
                                        <p:attrNameLst>
                                          <p:attrName>ppt_x</p:attrName>
                                        </p:attrNameLst>
                                      </p:cBhvr>
                                      <p:tavLst>
                                        <p:tav tm="0">
                                          <p:val>
                                            <p:strVal val="0-#ppt_w/2"/>
                                          </p:val>
                                        </p:tav>
                                        <p:tav tm="100000">
                                          <p:val>
                                            <p:strVal val="#ppt_x"/>
                                          </p:val>
                                        </p:tav>
                                      </p:tavLst>
                                    </p:anim>
                                    <p:anim calcmode="lin" valueType="num">
                                      <p:cBhvr additive="base">
                                        <p:cTn id="8" dur="500" fill="hold"/>
                                        <p:tgtEl>
                                          <p:spTgt spid="2222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wipe(down)">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wipe(down)">
                                      <p:cBhvr>
                                        <p:cTn id="23" dur="500"/>
                                        <p:tgtEl>
                                          <p:spTgt spid="10">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wipe(down)">
                                      <p:cBhvr>
                                        <p:cTn id="28"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0" grpId="0"/>
      <p:bldP spid="10" grpId="0" build="p" bldLvl="2"/>
    </p:bldLst>
  </p:timing>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1933903" y="1034279"/>
            <a:ext cx="2249214" cy="632597"/>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lnSpc>
                <a:spcPct val="90000"/>
              </a:lnSpc>
            </a:pPr>
            <a:r>
              <a:rPr lang="zh-CN" altLang="en-US" b="0" kern="1200" dirty="0">
                <a:solidFill>
                  <a:srgbClr val="5B9BD5">
                    <a:lumMod val="75000"/>
                  </a:srgbClr>
                </a:solidFill>
                <a:effectLst/>
              </a:rPr>
              <a:t>顺序栈</a:t>
            </a:r>
          </a:p>
        </p:txBody>
      </p:sp>
      <p:sp>
        <p:nvSpPr>
          <p:cNvPr id="223235" name="Rectangle 3"/>
          <p:cNvSpPr>
            <a:spLocks noGrp="1" noChangeArrowheads="1"/>
          </p:cNvSpPr>
          <p:nvPr>
            <p:ph idx="1"/>
          </p:nvPr>
        </p:nvSpPr>
        <p:spPr>
          <a:xfrm>
            <a:off x="1712092" y="5391812"/>
            <a:ext cx="6685565" cy="566950"/>
          </a:xfrm>
        </p:spPr>
        <p:txBody>
          <a:bodyPr/>
          <a:lstStyle/>
          <a:p>
            <a:pPr>
              <a:lnSpc>
                <a:spcPct val="90000"/>
              </a:lnSpc>
            </a:pPr>
            <a:r>
              <a:rPr lang="zh-CN" altLang="en-US" sz="2800" dirty="0"/>
              <a:t>入栈时</a:t>
            </a:r>
            <a:r>
              <a:rPr lang="en-US" altLang="zh-CN" sz="2800" dirty="0"/>
              <a:t>top</a:t>
            </a:r>
            <a:r>
              <a:rPr lang="zh-CN" altLang="en-US" sz="2800" dirty="0"/>
              <a:t>指针加</a:t>
            </a:r>
            <a:r>
              <a:rPr lang="en-US" altLang="zh-CN" sz="2800" dirty="0"/>
              <a:t>1</a:t>
            </a:r>
            <a:r>
              <a:rPr lang="zh-CN" altLang="en-US" sz="2800" dirty="0"/>
              <a:t>；出栈时</a:t>
            </a:r>
            <a:r>
              <a:rPr lang="en-US" altLang="zh-CN" sz="2800" dirty="0"/>
              <a:t>top</a:t>
            </a:r>
            <a:r>
              <a:rPr lang="zh-CN" altLang="en-US" sz="2800" dirty="0"/>
              <a:t>指针减</a:t>
            </a:r>
            <a:r>
              <a:rPr lang="en-US" altLang="zh-CN" sz="2800" dirty="0"/>
              <a:t>1 </a:t>
            </a:r>
          </a:p>
        </p:txBody>
      </p:sp>
      <p:pic>
        <p:nvPicPr>
          <p:cNvPr id="223236"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666" y="1998943"/>
            <a:ext cx="8559286" cy="283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73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3234"/>
                                        </p:tgtEl>
                                        <p:attrNameLst>
                                          <p:attrName>style.visibility</p:attrName>
                                        </p:attrNameLst>
                                      </p:cBhvr>
                                      <p:to>
                                        <p:strVal val="visible"/>
                                      </p:to>
                                    </p:set>
                                    <p:animEffect transition="in" filter="wipe(left)">
                                      <p:cBhvr>
                                        <p:cTn id="7" dur="500"/>
                                        <p:tgtEl>
                                          <p:spTgt spid="2232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3236"/>
                                        </p:tgtEl>
                                        <p:attrNameLst>
                                          <p:attrName>style.visibility</p:attrName>
                                        </p:attrNameLst>
                                      </p:cBhvr>
                                      <p:to>
                                        <p:strVal val="visible"/>
                                      </p:to>
                                    </p:set>
                                    <p:animEffect transition="in" filter="wipe(up)">
                                      <p:cBhvr>
                                        <p:cTn id="12" dur="500"/>
                                        <p:tgtEl>
                                          <p:spTgt spid="2232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3235">
                                            <p:txEl>
                                              <p:pRg st="0" end="0"/>
                                            </p:txEl>
                                          </p:spTgt>
                                        </p:tgtEl>
                                        <p:attrNameLst>
                                          <p:attrName>style.visibility</p:attrName>
                                        </p:attrNameLst>
                                      </p:cBhvr>
                                      <p:to>
                                        <p:strVal val="visible"/>
                                      </p:to>
                                    </p:set>
                                    <p:animEffect transition="in" filter="wipe(left)">
                                      <p:cBhvr>
                                        <p:cTn id="17" dur="500"/>
                                        <p:tgtEl>
                                          <p:spTgt spid="2232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4" grpId="0"/>
      <p:bldP spid="223235" grpId="0" build="p"/>
    </p:bldLst>
  </p:timing>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5" name="Rectangle 3"/>
          <p:cNvSpPr>
            <a:spLocks noGrp="1" noChangeArrowheads="1"/>
          </p:cNvSpPr>
          <p:nvPr>
            <p:ph idx="1"/>
          </p:nvPr>
        </p:nvSpPr>
        <p:spPr>
          <a:xfrm>
            <a:off x="1219200" y="4637920"/>
            <a:ext cx="10058400" cy="1941556"/>
          </a:xfrm>
        </p:spPr>
        <p:txBody>
          <a:bodyPr/>
          <a:lstStyle/>
          <a:p>
            <a:pPr>
              <a:lnSpc>
                <a:spcPct val="90000"/>
              </a:lnSpc>
            </a:pPr>
            <a:r>
              <a:rPr lang="zh-CN" altLang="en-US" sz="2400" dirty="0">
                <a:solidFill>
                  <a:schemeClr val="tx2"/>
                </a:solidFill>
              </a:rPr>
              <a:t>溢出</a:t>
            </a:r>
          </a:p>
          <a:p>
            <a:pPr lvl="1">
              <a:lnSpc>
                <a:spcPct val="90000"/>
              </a:lnSpc>
            </a:pPr>
            <a:r>
              <a:rPr lang="zh-CN" altLang="en-US" sz="2000" dirty="0">
                <a:solidFill>
                  <a:schemeClr val="tx2"/>
                </a:solidFill>
              </a:rPr>
              <a:t>顺序栈的数据元素空间大小是</a:t>
            </a:r>
            <a:r>
              <a:rPr lang="zh-CN" altLang="en-US" sz="2000" dirty="0"/>
              <a:t>预先分配</a:t>
            </a:r>
          </a:p>
          <a:p>
            <a:pPr lvl="1">
              <a:lnSpc>
                <a:spcPct val="90000"/>
              </a:lnSpc>
            </a:pPr>
            <a:r>
              <a:rPr lang="zh-CN" altLang="en-US" sz="2000" dirty="0"/>
              <a:t>当空间全部占满后再入栈产生的溢出称为“上溢”；</a:t>
            </a:r>
          </a:p>
          <a:p>
            <a:pPr lvl="1">
              <a:lnSpc>
                <a:spcPct val="90000"/>
              </a:lnSpc>
            </a:pPr>
            <a:r>
              <a:rPr lang="zh-CN" altLang="en-US" sz="2000" dirty="0"/>
              <a:t>当栈为空时再出栈也将产生的溢出称为“下溢” </a:t>
            </a:r>
          </a:p>
        </p:txBody>
      </p:sp>
      <p:pic>
        <p:nvPicPr>
          <p:cNvPr id="223236"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980" y="1954010"/>
            <a:ext cx="7956550" cy="268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noChangeArrowheads="1"/>
          </p:cNvSpPr>
          <p:nvPr>
            <p:ph type="title"/>
          </p:nvPr>
        </p:nvSpPr>
        <p:spPr>
          <a:xfrm>
            <a:off x="1965434" y="950196"/>
            <a:ext cx="2249214" cy="632597"/>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lnSpc>
                <a:spcPct val="90000"/>
              </a:lnSpc>
            </a:pPr>
            <a:r>
              <a:rPr lang="zh-CN" altLang="en-US" b="0" kern="1200" dirty="0">
                <a:solidFill>
                  <a:srgbClr val="5B9BD5">
                    <a:lumMod val="75000"/>
                  </a:srgbClr>
                </a:solidFill>
                <a:effectLst/>
              </a:rPr>
              <a:t>顺序栈</a:t>
            </a:r>
          </a:p>
        </p:txBody>
      </p:sp>
    </p:spTree>
    <p:extLst>
      <p:ext uri="{BB962C8B-B14F-4D97-AF65-F5344CB8AC3E}">
        <p14:creationId xmlns:p14="http://schemas.microsoft.com/office/powerpoint/2010/main" val="228201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3235">
                                            <p:txEl>
                                              <p:pRg st="0" end="0"/>
                                            </p:txEl>
                                          </p:spTgt>
                                        </p:tgtEl>
                                        <p:attrNameLst>
                                          <p:attrName>style.visibility</p:attrName>
                                        </p:attrNameLst>
                                      </p:cBhvr>
                                      <p:to>
                                        <p:strVal val="visible"/>
                                      </p:to>
                                    </p:set>
                                    <p:animEffect transition="in" filter="randombar(horizontal)">
                                      <p:cBhvr>
                                        <p:cTn id="7" dur="500"/>
                                        <p:tgtEl>
                                          <p:spTgt spid="223235">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23235">
                                            <p:txEl>
                                              <p:pRg st="1" end="1"/>
                                            </p:txEl>
                                          </p:spTgt>
                                        </p:tgtEl>
                                        <p:attrNameLst>
                                          <p:attrName>style.visibility</p:attrName>
                                        </p:attrNameLst>
                                      </p:cBhvr>
                                      <p:to>
                                        <p:strVal val="visible"/>
                                      </p:to>
                                    </p:set>
                                    <p:animEffect transition="in" filter="randombar(horizontal)">
                                      <p:cBhvr>
                                        <p:cTn id="10" dur="500"/>
                                        <p:tgtEl>
                                          <p:spTgt spid="223235">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3235">
                                            <p:txEl>
                                              <p:pRg st="2" end="2"/>
                                            </p:txEl>
                                          </p:spTgt>
                                        </p:tgtEl>
                                        <p:attrNameLst>
                                          <p:attrName>style.visibility</p:attrName>
                                        </p:attrNameLst>
                                      </p:cBhvr>
                                      <p:to>
                                        <p:strVal val="visible"/>
                                      </p:to>
                                    </p:set>
                                    <p:animEffect transition="in" filter="randombar(horizontal)">
                                      <p:cBhvr>
                                        <p:cTn id="13" dur="500"/>
                                        <p:tgtEl>
                                          <p:spTgt spid="223235">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3235">
                                            <p:txEl>
                                              <p:pRg st="3" end="3"/>
                                            </p:txEl>
                                          </p:spTgt>
                                        </p:tgtEl>
                                        <p:attrNameLst>
                                          <p:attrName>style.visibility</p:attrName>
                                        </p:attrNameLst>
                                      </p:cBhvr>
                                      <p:to>
                                        <p:strVal val="visible"/>
                                      </p:to>
                                    </p:set>
                                    <p:animEffect transition="in" filter="randombar(horizontal)">
                                      <p:cBhvr>
                                        <p:cTn id="16" dur="500"/>
                                        <p:tgtEl>
                                          <p:spTgt spid="2232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build="p"/>
    </p:bldLst>
  </p:timing>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1326492" y="1702676"/>
            <a:ext cx="7838529" cy="4891789"/>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defTabSz="914400" fontAlgn="base">
              <a:lnSpc>
                <a:spcPct val="80000"/>
              </a:lnSpc>
              <a:spcBef>
                <a:spcPct val="60000"/>
              </a:spcBef>
              <a:spcAft>
                <a:spcPct val="0"/>
              </a:spcAft>
              <a:buClr>
                <a:srgbClr val="010000"/>
              </a:buClr>
              <a:defRPr/>
            </a:pPr>
            <a:r>
              <a:rPr lang="en-US" altLang="zh-CN" sz="2000" kern="0">
                <a:solidFill>
                  <a:srgbClr val="010000"/>
                </a:solidFill>
                <a:latin typeface="微软雅黑" panose="020B0503020204020204" pitchFamily="34" charset="-122"/>
                <a:ea typeface="微软雅黑" panose="020B0503020204020204" pitchFamily="34" charset="-122"/>
              </a:rPr>
              <a:t>Status   Stack_Push(StackPtr s, StackEntry item){</a:t>
            </a:r>
          </a:p>
          <a:p>
            <a:pPr marL="342900" indent="-342900" defTabSz="914400" fontAlgn="base">
              <a:lnSpc>
                <a:spcPct val="80000"/>
              </a:lnSpc>
              <a:spcBef>
                <a:spcPct val="60000"/>
              </a:spcBef>
              <a:spcAft>
                <a:spcPct val="0"/>
              </a:spcAft>
              <a:buClr>
                <a:srgbClr val="010000"/>
              </a:buClr>
              <a:defRPr/>
            </a:pPr>
            <a:r>
              <a:rPr lang="en-US" altLang="zh-CN" sz="2000" kern="0">
                <a:solidFill>
                  <a:srgbClr val="010000"/>
                </a:solidFill>
                <a:latin typeface="微软雅黑" panose="020B0503020204020204" pitchFamily="34" charset="-122"/>
                <a:ea typeface="微软雅黑" panose="020B0503020204020204" pitchFamily="34" charset="-122"/>
              </a:rPr>
              <a:t>	Status  outcome = success;</a:t>
            </a:r>
          </a:p>
          <a:p>
            <a:pPr marL="342900" indent="-342900" defTabSz="914400" fontAlgn="base">
              <a:lnSpc>
                <a:spcPct val="80000"/>
              </a:lnSpc>
              <a:spcBef>
                <a:spcPct val="60000"/>
              </a:spcBef>
              <a:spcAft>
                <a:spcPct val="0"/>
              </a:spcAft>
              <a:buClr>
                <a:srgbClr val="010000"/>
              </a:buClr>
              <a:defRPr/>
            </a:pPr>
            <a:r>
              <a:rPr lang="en-US" altLang="zh-CN" sz="2000" kern="0">
                <a:solidFill>
                  <a:srgbClr val="010000"/>
                </a:solidFill>
                <a:latin typeface="微软雅黑" panose="020B0503020204020204" pitchFamily="34" charset="-122"/>
                <a:ea typeface="微软雅黑" panose="020B0503020204020204" pitchFamily="34" charset="-122"/>
              </a:rPr>
              <a:t>    if (Stack_Full(s))</a:t>
            </a:r>
          </a:p>
          <a:p>
            <a:pPr marL="342900" indent="-342900" defTabSz="914400" fontAlgn="base">
              <a:lnSpc>
                <a:spcPct val="80000"/>
              </a:lnSpc>
              <a:spcBef>
                <a:spcPct val="60000"/>
              </a:spcBef>
              <a:spcAft>
                <a:spcPct val="0"/>
              </a:spcAft>
              <a:buClr>
                <a:srgbClr val="010000"/>
              </a:buClr>
              <a:defRPr/>
            </a:pPr>
            <a:r>
              <a:rPr lang="en-US" altLang="zh-CN" sz="2000" kern="0">
                <a:solidFill>
                  <a:srgbClr val="010000"/>
                </a:solidFill>
                <a:latin typeface="微软雅黑" panose="020B0503020204020204" pitchFamily="34" charset="-122"/>
                <a:ea typeface="微软雅黑" panose="020B0503020204020204" pitchFamily="34" charset="-122"/>
              </a:rPr>
              <a:t>        outcome = overflow;  /* </a:t>
            </a:r>
            <a:r>
              <a:rPr lang="zh-CN" altLang="en-US" sz="2000" kern="0">
                <a:solidFill>
                  <a:srgbClr val="010000"/>
                </a:solidFill>
                <a:latin typeface="微软雅黑" panose="020B0503020204020204" pitchFamily="34" charset="-122"/>
                <a:ea typeface="微软雅黑" panose="020B0503020204020204" pitchFamily="34" charset="-122"/>
              </a:rPr>
              <a:t>栈满则上溢 *</a:t>
            </a:r>
            <a:r>
              <a:rPr lang="en-US" altLang="zh-CN" sz="2000" kern="0">
                <a:solidFill>
                  <a:srgbClr val="010000"/>
                </a:solidFill>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sz="2000" kern="0">
                <a:solidFill>
                  <a:srgbClr val="010000"/>
                </a:solidFill>
                <a:latin typeface="微软雅黑" panose="020B0503020204020204" pitchFamily="34" charset="-122"/>
                <a:ea typeface="微软雅黑" panose="020B0503020204020204" pitchFamily="34" charset="-122"/>
              </a:rPr>
              <a:t>    else</a:t>
            </a:r>
            <a:r>
              <a:rPr lang="en-US" altLang="zh-CN" sz="2000" kern="0">
                <a:solidFill>
                  <a:srgbClr val="FF0000"/>
                </a:solidFill>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sz="2000" kern="0">
                <a:solidFill>
                  <a:srgbClr val="010000"/>
                </a:solidFill>
                <a:latin typeface="微软雅黑" panose="020B0503020204020204" pitchFamily="34" charset="-122"/>
                <a:ea typeface="微软雅黑" panose="020B0503020204020204" pitchFamily="34" charset="-122"/>
              </a:rPr>
              <a:t>        s-&gt;top++;</a:t>
            </a:r>
          </a:p>
          <a:p>
            <a:pPr marL="342900" indent="-342900" defTabSz="914400" fontAlgn="base">
              <a:lnSpc>
                <a:spcPct val="80000"/>
              </a:lnSpc>
              <a:spcBef>
                <a:spcPct val="60000"/>
              </a:spcBef>
              <a:spcAft>
                <a:spcPct val="0"/>
              </a:spcAft>
              <a:buClr>
                <a:srgbClr val="010000"/>
              </a:buClr>
              <a:defRPr/>
            </a:pPr>
            <a:r>
              <a:rPr lang="en-US" altLang="zh-CN" sz="2000" kern="0">
                <a:solidFill>
                  <a:srgbClr val="010000"/>
                </a:solidFill>
                <a:latin typeface="微软雅黑" panose="020B0503020204020204" pitchFamily="34" charset="-122"/>
                <a:ea typeface="微软雅黑" panose="020B0503020204020204" pitchFamily="34" charset="-122"/>
              </a:rPr>
              <a:t>        s-&gt;entry[s-&gt;top] = item;  /*</a:t>
            </a:r>
            <a:r>
              <a:rPr lang="zh-CN" altLang="en-US" sz="2000" kern="0">
                <a:solidFill>
                  <a:srgbClr val="010000"/>
                </a:solidFill>
                <a:latin typeface="微软雅黑" panose="020B0503020204020204" pitchFamily="34" charset="-122"/>
                <a:ea typeface="微软雅黑" panose="020B0503020204020204" pitchFamily="34" charset="-122"/>
              </a:rPr>
              <a:t>数据元素放入</a:t>
            </a:r>
            <a:r>
              <a:rPr lang="en-US" altLang="zh-CN" sz="2000" kern="0">
                <a:solidFill>
                  <a:srgbClr val="010000"/>
                </a:solidFill>
                <a:latin typeface="微软雅黑" panose="020B0503020204020204" pitchFamily="34" charset="-122"/>
                <a:ea typeface="微软雅黑" panose="020B0503020204020204" pitchFamily="34" charset="-122"/>
              </a:rPr>
              <a:t>top</a:t>
            </a:r>
            <a:r>
              <a:rPr lang="zh-CN" altLang="en-US" sz="2000" kern="0">
                <a:solidFill>
                  <a:srgbClr val="010000"/>
                </a:solidFill>
                <a:latin typeface="微软雅黑" panose="020B0503020204020204" pitchFamily="34" charset="-122"/>
                <a:ea typeface="微软雅黑" panose="020B0503020204020204" pitchFamily="34" charset="-122"/>
              </a:rPr>
              <a:t>位置 *</a:t>
            </a:r>
            <a:r>
              <a:rPr lang="en-US" altLang="zh-CN" sz="2000" kern="0">
                <a:solidFill>
                  <a:srgbClr val="010000"/>
                </a:solidFill>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sz="2000" kern="0">
                <a:solidFill>
                  <a:srgbClr val="010000"/>
                </a:solidFill>
                <a:latin typeface="微软雅黑" panose="020B0503020204020204" pitchFamily="34" charset="-122"/>
                <a:ea typeface="微软雅黑" panose="020B0503020204020204" pitchFamily="34" charset="-122"/>
              </a:rPr>
              <a:t>    </a:t>
            </a:r>
            <a:r>
              <a:rPr lang="en-US" altLang="zh-CN" sz="2000" kern="0">
                <a:solidFill>
                  <a:srgbClr val="FF0000"/>
                </a:solidFill>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sz="2000" kern="0">
                <a:solidFill>
                  <a:srgbClr val="010000"/>
                </a:solidFill>
                <a:latin typeface="微软雅黑" panose="020B0503020204020204" pitchFamily="34" charset="-122"/>
                <a:ea typeface="微软雅黑" panose="020B0503020204020204" pitchFamily="34" charset="-122"/>
              </a:rPr>
              <a:t>	return outcome;</a:t>
            </a:r>
          </a:p>
          <a:p>
            <a:pPr marL="342900" indent="-342900" defTabSz="914400" fontAlgn="base">
              <a:lnSpc>
                <a:spcPct val="80000"/>
              </a:lnSpc>
              <a:spcBef>
                <a:spcPct val="60000"/>
              </a:spcBef>
              <a:spcAft>
                <a:spcPct val="0"/>
              </a:spcAft>
              <a:buClr>
                <a:srgbClr val="010000"/>
              </a:buClr>
              <a:defRPr/>
            </a:pPr>
            <a:r>
              <a:rPr lang="en-US" altLang="zh-CN" sz="2000" kern="0">
                <a:solidFill>
                  <a:srgbClr val="010000"/>
                </a:solidFill>
                <a:latin typeface="微软雅黑" panose="020B0503020204020204" pitchFamily="34" charset="-122"/>
                <a:ea typeface="微软雅黑" panose="020B0503020204020204" pitchFamily="34" charset="-122"/>
              </a:rPr>
              <a:t>}</a:t>
            </a:r>
            <a:endParaRPr lang="zh-CN" altLang="en-US" sz="2000" kern="0" dirty="0">
              <a:solidFill>
                <a:srgbClr val="010000"/>
              </a:solidFill>
              <a:latin typeface="微软雅黑" panose="020B0503020204020204" pitchFamily="34" charset="-122"/>
              <a:ea typeface="微软雅黑" panose="020B0503020204020204" pitchFamily="34" charset="-122"/>
            </a:endParaRPr>
          </a:p>
        </p:txBody>
      </p:sp>
      <p:sp>
        <p:nvSpPr>
          <p:cNvPr id="224258" name="Rectangle 2"/>
          <p:cNvSpPr>
            <a:spLocks noGrp="1" noChangeArrowheads="1"/>
          </p:cNvSpPr>
          <p:nvPr>
            <p:ph type="title"/>
          </p:nvPr>
        </p:nvSpPr>
        <p:spPr>
          <a:xfrm>
            <a:off x="493813" y="796005"/>
            <a:ext cx="6337300"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lnSpc>
                <a:spcPct val="90000"/>
              </a:lnSpc>
            </a:pPr>
            <a:r>
              <a:rPr lang="zh-CN" altLang="en-US" b="0" kern="1200" dirty="0">
                <a:solidFill>
                  <a:srgbClr val="5B9BD5">
                    <a:lumMod val="75000"/>
                  </a:srgbClr>
                </a:solidFill>
                <a:effectLst/>
              </a:rPr>
              <a:t>顺序栈</a:t>
            </a:r>
            <a:r>
              <a:rPr lang="zh-CN" altLang="en-US" kern="1200" dirty="0">
                <a:solidFill>
                  <a:srgbClr val="5B9BD5">
                    <a:lumMod val="75000"/>
                  </a:srgbClr>
                </a:solidFill>
                <a:effectLst/>
              </a:rPr>
              <a:t>入栈</a:t>
            </a:r>
            <a:r>
              <a:rPr lang="zh-CN" altLang="en-US" b="0" kern="1200" dirty="0">
                <a:solidFill>
                  <a:srgbClr val="5B9BD5">
                    <a:lumMod val="75000"/>
                  </a:srgbClr>
                </a:solidFill>
                <a:effectLst/>
              </a:rPr>
              <a:t>操作的实现</a:t>
            </a:r>
            <a:endParaRPr lang="en-US" altLang="zh-CN" b="0" kern="1200" dirty="0">
              <a:solidFill>
                <a:srgbClr val="5B9BD5">
                  <a:lumMod val="75000"/>
                </a:srgbClr>
              </a:solidFill>
              <a:effectLst/>
            </a:endParaRPr>
          </a:p>
        </p:txBody>
      </p:sp>
      <p:sp>
        <p:nvSpPr>
          <p:cNvPr id="224260" name="Text Box 4"/>
          <p:cNvSpPr txBox="1">
            <a:spLocks noChangeArrowheads="1"/>
          </p:cNvSpPr>
          <p:nvPr/>
        </p:nvSpPr>
        <p:spPr bwMode="auto">
          <a:xfrm>
            <a:off x="1393926" y="2823868"/>
            <a:ext cx="4537075" cy="457200"/>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spAutoFit/>
          </a:bodyPr>
          <a:lstStyle/>
          <a:p>
            <a:pPr defTabSz="914400">
              <a:spcBef>
                <a:spcPct val="50000"/>
              </a:spcBef>
              <a:defRPr/>
            </a:pPr>
            <a:r>
              <a:rPr lang="en-US" altLang="zh-CN" dirty="0">
                <a:solidFill>
                  <a:srgbClr val="010000"/>
                </a:solidFill>
                <a:latin typeface="微软雅黑" panose="020B0503020204020204" pitchFamily="34" charset="-122"/>
                <a:ea typeface="微软雅黑" panose="020B0503020204020204" pitchFamily="34" charset="-122"/>
              </a:rPr>
              <a:t>if</a:t>
            </a:r>
            <a:r>
              <a:rPr lang="zh-CN" altLang="en-US" dirty="0">
                <a:solidFill>
                  <a:srgbClr val="010000"/>
                </a:solidFill>
                <a:latin typeface="微软雅黑" panose="020B0503020204020204" pitchFamily="34" charset="-122"/>
                <a:ea typeface="微软雅黑" panose="020B0503020204020204" pitchFamily="34" charset="-122"/>
              </a:rPr>
              <a:t>（ </a:t>
            </a:r>
            <a:r>
              <a:rPr lang="en-US" altLang="zh-CN" dirty="0">
                <a:solidFill>
                  <a:srgbClr val="010000"/>
                </a:solidFill>
                <a:latin typeface="微软雅黑" panose="020B0503020204020204" pitchFamily="34" charset="-122"/>
                <a:ea typeface="微软雅黑" panose="020B0503020204020204" pitchFamily="34" charset="-122"/>
              </a:rPr>
              <a:t>s-&gt;</a:t>
            </a:r>
            <a:r>
              <a:rPr lang="zh-CN" altLang="en-US" dirty="0">
                <a:solidFill>
                  <a:srgbClr val="010000"/>
                </a:solidFill>
                <a:latin typeface="微软雅黑" panose="020B0503020204020204" pitchFamily="34" charset="-122"/>
                <a:ea typeface="微软雅黑" panose="020B0503020204020204" pitchFamily="34" charset="-122"/>
              </a:rPr>
              <a:t> </a:t>
            </a:r>
            <a:r>
              <a:rPr lang="en-US" altLang="zh-CN" dirty="0">
                <a:solidFill>
                  <a:srgbClr val="010000"/>
                </a:solidFill>
                <a:latin typeface="微软雅黑" panose="020B0503020204020204" pitchFamily="34" charset="-122"/>
                <a:ea typeface="微软雅黑" panose="020B0503020204020204" pitchFamily="34" charset="-122"/>
              </a:rPr>
              <a:t>top==MAXSTACK-1</a:t>
            </a:r>
            <a:r>
              <a:rPr lang="zh-CN" altLang="en-US" dirty="0">
                <a:solidFill>
                  <a:srgbClr val="01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55409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4258"/>
                                        </p:tgtEl>
                                        <p:attrNameLst>
                                          <p:attrName>style.visibility</p:attrName>
                                        </p:attrNameLst>
                                      </p:cBhvr>
                                      <p:to>
                                        <p:strVal val="visible"/>
                                      </p:to>
                                    </p:set>
                                    <p:anim calcmode="lin" valueType="num">
                                      <p:cBhvr>
                                        <p:cTn id="7" dur="500" fill="hold"/>
                                        <p:tgtEl>
                                          <p:spTgt spid="224258"/>
                                        </p:tgtEl>
                                        <p:attrNameLst>
                                          <p:attrName>ppt_w</p:attrName>
                                        </p:attrNameLst>
                                      </p:cBhvr>
                                      <p:tavLst>
                                        <p:tav tm="0">
                                          <p:val>
                                            <p:fltVal val="0"/>
                                          </p:val>
                                        </p:tav>
                                        <p:tav tm="100000">
                                          <p:val>
                                            <p:strVal val="#ppt_w"/>
                                          </p:val>
                                        </p:tav>
                                      </p:tavLst>
                                    </p:anim>
                                    <p:anim calcmode="lin" valueType="num">
                                      <p:cBhvr>
                                        <p:cTn id="8" dur="500" fill="hold"/>
                                        <p:tgtEl>
                                          <p:spTgt spid="224258"/>
                                        </p:tgtEl>
                                        <p:attrNameLst>
                                          <p:attrName>ppt_h</p:attrName>
                                        </p:attrNameLst>
                                      </p:cBhvr>
                                      <p:tavLst>
                                        <p:tav tm="0">
                                          <p:val>
                                            <p:fltVal val="0"/>
                                          </p:val>
                                        </p:tav>
                                        <p:tav tm="100000">
                                          <p:val>
                                            <p:strVal val="#ppt_h"/>
                                          </p:val>
                                        </p:tav>
                                      </p:tavLst>
                                    </p:anim>
                                    <p:animEffect transition="in" filter="fade">
                                      <p:cBhvr>
                                        <p:cTn id="9" dur="500"/>
                                        <p:tgtEl>
                                          <p:spTgt spid="224258"/>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4260"/>
                                        </p:tgtEl>
                                        <p:attrNameLst>
                                          <p:attrName>style.visibility</p:attrName>
                                        </p:attrNameLst>
                                      </p:cBhvr>
                                      <p:to>
                                        <p:strVal val="visible"/>
                                      </p:to>
                                    </p:set>
                                    <p:anim calcmode="lin" valueType="num">
                                      <p:cBhvr additive="base">
                                        <p:cTn id="19" dur="500" fill="hold"/>
                                        <p:tgtEl>
                                          <p:spTgt spid="224260"/>
                                        </p:tgtEl>
                                        <p:attrNameLst>
                                          <p:attrName>ppt_x</p:attrName>
                                        </p:attrNameLst>
                                      </p:cBhvr>
                                      <p:tavLst>
                                        <p:tav tm="0">
                                          <p:val>
                                            <p:strVal val="#ppt_x"/>
                                          </p:val>
                                        </p:tav>
                                        <p:tav tm="100000">
                                          <p:val>
                                            <p:strVal val="#ppt_x"/>
                                          </p:val>
                                        </p:tav>
                                      </p:tavLst>
                                    </p:anim>
                                    <p:anim calcmode="lin" valueType="num">
                                      <p:cBhvr additive="base">
                                        <p:cTn id="20" dur="500" fill="hold"/>
                                        <p:tgtEl>
                                          <p:spTgt spid="2242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8" grpId="0"/>
      <p:bldP spid="224260" grpId="0" animBg="1"/>
    </p:bldLst>
  </p:timing>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p:cNvSpPr/>
          <p:nvPr/>
        </p:nvSpPr>
        <p:spPr>
          <a:xfrm>
            <a:off x="1349621" y="2017986"/>
            <a:ext cx="9761922" cy="4246179"/>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Status  </a:t>
            </a:r>
            <a:r>
              <a:rPr lang="en-US" altLang="zh-CN" kern="0" dirty="0" err="1">
                <a:solidFill>
                  <a:srgbClr val="010000"/>
                </a:solidFill>
                <a:latin typeface="微软雅黑" panose="020B0503020204020204" pitchFamily="34" charset="-122"/>
                <a:ea typeface="微软雅黑" panose="020B0503020204020204" pitchFamily="34" charset="-122"/>
              </a:rPr>
              <a:t>Stack_Pop</a:t>
            </a:r>
            <a:r>
              <a:rPr lang="en-US" altLang="zh-CN" kern="0" dirty="0">
                <a:solidFill>
                  <a:srgbClr val="010000"/>
                </a:solidFill>
                <a:latin typeface="微软雅黑" panose="020B0503020204020204" pitchFamily="34" charset="-122"/>
                <a:ea typeface="微软雅黑" panose="020B0503020204020204" pitchFamily="34" charset="-122"/>
              </a:rPr>
              <a:t>(</a:t>
            </a:r>
            <a:r>
              <a:rPr lang="en-US" altLang="zh-CN" kern="0" dirty="0" err="1">
                <a:solidFill>
                  <a:srgbClr val="010000"/>
                </a:solidFill>
                <a:latin typeface="微软雅黑" panose="020B0503020204020204" pitchFamily="34" charset="-122"/>
                <a:ea typeface="微软雅黑" panose="020B0503020204020204" pitchFamily="34" charset="-122"/>
              </a:rPr>
              <a:t>StackPtr</a:t>
            </a:r>
            <a:r>
              <a:rPr lang="en-US" altLang="zh-CN" kern="0" dirty="0">
                <a:solidFill>
                  <a:srgbClr val="010000"/>
                </a:solidFill>
                <a:latin typeface="微软雅黑" panose="020B0503020204020204" pitchFamily="34" charset="-122"/>
                <a:ea typeface="微软雅黑" panose="020B0503020204020204" pitchFamily="34" charset="-122"/>
              </a:rPr>
              <a:t> s, </a:t>
            </a:r>
            <a:r>
              <a:rPr lang="en-US" altLang="zh-CN" kern="0" dirty="0" err="1">
                <a:solidFill>
                  <a:srgbClr val="010000"/>
                </a:solidFill>
                <a:latin typeface="微软雅黑" panose="020B0503020204020204" pitchFamily="34" charset="-122"/>
                <a:ea typeface="微软雅黑" panose="020B0503020204020204" pitchFamily="34" charset="-122"/>
              </a:rPr>
              <a:t>StackEntry</a:t>
            </a:r>
            <a:r>
              <a:rPr lang="en-US" altLang="zh-CN" kern="0" dirty="0">
                <a:solidFill>
                  <a:srgbClr val="010000"/>
                </a:solidFill>
                <a:latin typeface="微软雅黑" panose="020B0503020204020204" pitchFamily="34" charset="-122"/>
                <a:ea typeface="微软雅黑" panose="020B0503020204020204" pitchFamily="34" charset="-122"/>
              </a:rPr>
              <a:t> *item){</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Status  outcome = success;</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if (</a:t>
            </a:r>
            <a:r>
              <a:rPr lang="en-US" altLang="zh-CN" kern="0" dirty="0" err="1">
                <a:solidFill>
                  <a:srgbClr val="010000"/>
                </a:solidFill>
                <a:latin typeface="微软雅黑" panose="020B0503020204020204" pitchFamily="34" charset="-122"/>
                <a:ea typeface="微软雅黑" panose="020B0503020204020204" pitchFamily="34" charset="-122"/>
              </a:rPr>
              <a:t>Stack_Empty</a:t>
            </a:r>
            <a:r>
              <a:rPr lang="en-US" altLang="zh-CN" kern="0" dirty="0">
                <a:solidFill>
                  <a:srgbClr val="010000"/>
                </a:solidFill>
                <a:latin typeface="微软雅黑" panose="020B0503020204020204" pitchFamily="34" charset="-122"/>
                <a:ea typeface="微软雅黑" panose="020B0503020204020204" pitchFamily="34" charset="-122"/>
              </a:rPr>
              <a:t>(s))</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outcome = underflow;     </a:t>
            </a:r>
            <a:r>
              <a:rPr lang="en-US" altLang="zh-CN" sz="2000" kern="0" dirty="0">
                <a:solidFill>
                  <a:srgbClr val="010000"/>
                </a:solidFill>
                <a:latin typeface="微软雅黑" panose="020B0503020204020204" pitchFamily="34" charset="-122"/>
                <a:ea typeface="微软雅黑" panose="020B0503020204020204" pitchFamily="34" charset="-122"/>
              </a:rPr>
              <a:t>/* </a:t>
            </a:r>
            <a:r>
              <a:rPr lang="zh-CN" altLang="en-US" sz="2000" kern="0" dirty="0">
                <a:solidFill>
                  <a:srgbClr val="010000"/>
                </a:solidFill>
                <a:latin typeface="微软雅黑" panose="020B0503020204020204" pitchFamily="34" charset="-122"/>
                <a:ea typeface="微软雅黑" panose="020B0503020204020204" pitchFamily="34" charset="-122"/>
              </a:rPr>
              <a:t>栈空则下溢 *</a:t>
            </a:r>
            <a:r>
              <a:rPr lang="en-US" altLang="zh-CN" sz="2000" kern="0" dirty="0">
                <a:solidFill>
                  <a:srgbClr val="010000"/>
                </a:solidFill>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else</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*item = s-&gt;entry[s-&gt;top--]; </a:t>
            </a:r>
            <a:r>
              <a:rPr lang="en-US" altLang="zh-CN" sz="1800" kern="0" dirty="0">
                <a:solidFill>
                  <a:srgbClr val="010000"/>
                </a:solidFill>
                <a:latin typeface="微软雅黑" panose="020B0503020204020204" pitchFamily="34" charset="-122"/>
                <a:ea typeface="微软雅黑" panose="020B0503020204020204" pitchFamily="34" charset="-122"/>
              </a:rPr>
              <a:t>/*</a:t>
            </a:r>
            <a:r>
              <a:rPr lang="zh-CN" altLang="en-US" sz="1800" kern="0" dirty="0">
                <a:solidFill>
                  <a:srgbClr val="010000"/>
                </a:solidFill>
                <a:latin typeface="微软雅黑" panose="020B0503020204020204" pitchFamily="34" charset="-122"/>
                <a:ea typeface="微软雅黑" panose="020B0503020204020204" pitchFamily="34" charset="-122"/>
              </a:rPr>
              <a:t>将</a:t>
            </a:r>
            <a:r>
              <a:rPr lang="en-US" altLang="zh-CN" sz="1800" kern="0" dirty="0">
                <a:solidFill>
                  <a:srgbClr val="010000"/>
                </a:solidFill>
                <a:latin typeface="微软雅黑" panose="020B0503020204020204" pitchFamily="34" charset="-122"/>
                <a:ea typeface="微软雅黑" panose="020B0503020204020204" pitchFamily="34" charset="-122"/>
              </a:rPr>
              <a:t>top</a:t>
            </a:r>
            <a:r>
              <a:rPr lang="zh-CN" altLang="en-US" sz="1800" kern="0" dirty="0">
                <a:solidFill>
                  <a:srgbClr val="010000"/>
                </a:solidFill>
                <a:latin typeface="微软雅黑" panose="020B0503020204020204" pitchFamily="34" charset="-122"/>
                <a:ea typeface="微软雅黑" panose="020B0503020204020204" pitchFamily="34" charset="-122"/>
              </a:rPr>
              <a:t>所指数据元素放入</a:t>
            </a:r>
            <a:r>
              <a:rPr lang="en-US" altLang="zh-CN" sz="1800" kern="0" dirty="0">
                <a:solidFill>
                  <a:srgbClr val="010000"/>
                </a:solidFill>
                <a:latin typeface="微软雅黑" panose="020B0503020204020204" pitchFamily="34" charset="-122"/>
                <a:ea typeface="微软雅黑" panose="020B0503020204020204" pitchFamily="34" charset="-122"/>
              </a:rPr>
              <a:t>item</a:t>
            </a:r>
            <a:r>
              <a:rPr lang="zh-CN" altLang="en-US" sz="1800" kern="0" dirty="0">
                <a:solidFill>
                  <a:srgbClr val="010000"/>
                </a:solidFill>
                <a:latin typeface="微软雅黑" panose="020B0503020204020204" pitchFamily="34" charset="-122"/>
                <a:ea typeface="微软雅黑" panose="020B0503020204020204" pitchFamily="34" charset="-122"/>
              </a:rPr>
              <a:t>，</a:t>
            </a:r>
            <a:r>
              <a:rPr lang="en-US" altLang="zh-CN" sz="1800" kern="0" dirty="0">
                <a:solidFill>
                  <a:srgbClr val="010000"/>
                </a:solidFill>
                <a:latin typeface="微软雅黑" panose="020B0503020204020204" pitchFamily="34" charset="-122"/>
                <a:ea typeface="微软雅黑" panose="020B0503020204020204" pitchFamily="34" charset="-122"/>
              </a:rPr>
              <a:t>top</a:t>
            </a:r>
            <a:r>
              <a:rPr lang="zh-CN" altLang="en-US" sz="1800" kern="0" dirty="0">
                <a:solidFill>
                  <a:srgbClr val="010000"/>
                </a:solidFill>
                <a:latin typeface="微软雅黑" panose="020B0503020204020204" pitchFamily="34" charset="-122"/>
                <a:ea typeface="微软雅黑" panose="020B0503020204020204" pitchFamily="34" charset="-122"/>
              </a:rPr>
              <a:t>再减</a:t>
            </a:r>
            <a:r>
              <a:rPr lang="en-US" altLang="zh-CN" sz="1800" kern="0" dirty="0">
                <a:solidFill>
                  <a:srgbClr val="010000"/>
                </a:solidFill>
                <a:latin typeface="微软雅黑" panose="020B0503020204020204" pitchFamily="34" charset="-122"/>
                <a:ea typeface="微软雅黑" panose="020B0503020204020204" pitchFamily="34" charset="-122"/>
              </a:rPr>
              <a:t>1</a:t>
            </a:r>
            <a:r>
              <a:rPr lang="zh-CN" altLang="en-US" sz="1800" kern="0" dirty="0">
                <a:solidFill>
                  <a:srgbClr val="010000"/>
                </a:solidFill>
                <a:latin typeface="微软雅黑" panose="020B0503020204020204" pitchFamily="34" charset="-122"/>
                <a:ea typeface="微软雅黑" panose="020B0503020204020204" pitchFamily="34" charset="-122"/>
              </a:rPr>
              <a:t> *</a:t>
            </a:r>
            <a:r>
              <a:rPr lang="en-US" altLang="zh-CN" sz="1800" kern="0" dirty="0">
                <a:solidFill>
                  <a:srgbClr val="010000"/>
                </a:solidFill>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return outcome;</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a:t>
            </a:r>
            <a:endParaRPr lang="zh-CN" altLang="en-US" kern="0" dirty="0">
              <a:solidFill>
                <a:srgbClr val="010000"/>
              </a:solidFill>
              <a:latin typeface="微软雅黑" panose="020B0503020204020204" pitchFamily="34" charset="-122"/>
              <a:ea typeface="微软雅黑" panose="020B0503020204020204" pitchFamily="34" charset="-122"/>
            </a:endParaRPr>
          </a:p>
        </p:txBody>
      </p:sp>
      <p:sp>
        <p:nvSpPr>
          <p:cNvPr id="225284" name="Text Box 4"/>
          <p:cNvSpPr txBox="1">
            <a:spLocks noChangeArrowheads="1"/>
          </p:cNvSpPr>
          <p:nvPr/>
        </p:nvSpPr>
        <p:spPr bwMode="auto">
          <a:xfrm>
            <a:off x="1784398" y="3094210"/>
            <a:ext cx="3190327" cy="461665"/>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a:spAutoFit/>
          </a:bodyPr>
          <a:lstStyle>
            <a:defPPr>
              <a:defRPr lang="zh-CN"/>
            </a:defPPr>
            <a:lvl1pPr>
              <a:spcBef>
                <a:spcPct val="50000"/>
              </a:spcBef>
              <a:defRPr sz="2400">
                <a:latin typeface="微软雅黑" panose="020B0503020204020204" pitchFamily="34" charset="-122"/>
                <a:ea typeface="微软雅黑" panose="020B0503020204020204" pitchFamily="34" charset="-122"/>
              </a:defRPr>
            </a:lvl1pPr>
          </a:lstStyle>
          <a:p>
            <a:pPr defTabSz="914400">
              <a:defRPr/>
            </a:pPr>
            <a:r>
              <a:rPr lang="en-US" altLang="zh-CN" dirty="0">
                <a:solidFill>
                  <a:srgbClr val="010000"/>
                </a:solidFill>
              </a:rPr>
              <a:t>if</a:t>
            </a:r>
            <a:r>
              <a:rPr lang="zh-CN" altLang="en-US" dirty="0">
                <a:solidFill>
                  <a:srgbClr val="010000"/>
                </a:solidFill>
              </a:rPr>
              <a:t>（ </a:t>
            </a:r>
            <a:r>
              <a:rPr lang="en-US" altLang="zh-CN" dirty="0">
                <a:solidFill>
                  <a:srgbClr val="010000"/>
                </a:solidFill>
              </a:rPr>
              <a:t>s-&gt;</a:t>
            </a:r>
            <a:r>
              <a:rPr lang="zh-CN" altLang="en-US" dirty="0">
                <a:solidFill>
                  <a:srgbClr val="010000"/>
                </a:solidFill>
              </a:rPr>
              <a:t> </a:t>
            </a:r>
            <a:r>
              <a:rPr lang="en-US" altLang="zh-CN" dirty="0">
                <a:solidFill>
                  <a:srgbClr val="010000"/>
                </a:solidFill>
              </a:rPr>
              <a:t>top== -1</a:t>
            </a:r>
            <a:r>
              <a:rPr lang="zh-CN" altLang="en-US" dirty="0">
                <a:solidFill>
                  <a:srgbClr val="010000"/>
                </a:solidFill>
              </a:rPr>
              <a:t>）</a:t>
            </a:r>
          </a:p>
        </p:txBody>
      </p:sp>
      <p:sp>
        <p:nvSpPr>
          <p:cNvPr id="6" name="Rectangle 2"/>
          <p:cNvSpPr>
            <a:spLocks noGrp="1" noChangeArrowheads="1"/>
          </p:cNvSpPr>
          <p:nvPr>
            <p:ph type="title"/>
          </p:nvPr>
        </p:nvSpPr>
        <p:spPr>
          <a:xfrm>
            <a:off x="567385" y="922229"/>
            <a:ext cx="6337300"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lnSpc>
                <a:spcPct val="90000"/>
              </a:lnSpc>
            </a:pPr>
            <a:r>
              <a:rPr lang="zh-CN" altLang="en-US" b="0" kern="1200" dirty="0">
                <a:solidFill>
                  <a:srgbClr val="5B9BD5">
                    <a:lumMod val="75000"/>
                  </a:srgbClr>
                </a:solidFill>
                <a:effectLst/>
              </a:rPr>
              <a:t>顺序栈</a:t>
            </a:r>
            <a:r>
              <a:rPr lang="zh-CN" altLang="en-US" kern="1200" dirty="0">
                <a:solidFill>
                  <a:srgbClr val="5B9BD5">
                    <a:lumMod val="75000"/>
                  </a:srgbClr>
                </a:solidFill>
                <a:effectLst/>
              </a:rPr>
              <a:t>出栈</a:t>
            </a:r>
            <a:r>
              <a:rPr lang="zh-CN" altLang="en-US" b="0" kern="1200" dirty="0">
                <a:solidFill>
                  <a:srgbClr val="5B9BD5">
                    <a:lumMod val="75000"/>
                  </a:srgbClr>
                </a:solidFill>
                <a:effectLst/>
              </a:rPr>
              <a:t>操作的实现</a:t>
            </a:r>
            <a:endParaRPr lang="en-US" altLang="zh-CN" b="0" kern="1200" dirty="0">
              <a:solidFill>
                <a:srgbClr val="5B9BD5">
                  <a:lumMod val="75000"/>
                </a:srgbClr>
              </a:solidFill>
              <a:effectLst/>
            </a:endParaRPr>
          </a:p>
        </p:txBody>
      </p:sp>
    </p:spTree>
    <p:extLst>
      <p:ext uri="{BB962C8B-B14F-4D97-AF65-F5344CB8AC3E}">
        <p14:creationId xmlns:p14="http://schemas.microsoft.com/office/powerpoint/2010/main" val="2619031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out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284"/>
                                        </p:tgtEl>
                                        <p:attrNameLst>
                                          <p:attrName>style.visibility</p:attrName>
                                        </p:attrNameLst>
                                      </p:cBhvr>
                                      <p:to>
                                        <p:strVal val="visible"/>
                                      </p:to>
                                    </p:set>
                                    <p:anim calcmode="lin" valueType="num">
                                      <p:cBhvr additive="base">
                                        <p:cTn id="19" dur="500" fill="hold"/>
                                        <p:tgtEl>
                                          <p:spTgt spid="225284"/>
                                        </p:tgtEl>
                                        <p:attrNameLst>
                                          <p:attrName>ppt_x</p:attrName>
                                        </p:attrNameLst>
                                      </p:cBhvr>
                                      <p:tavLst>
                                        <p:tav tm="0">
                                          <p:val>
                                            <p:strVal val="#ppt_x"/>
                                          </p:val>
                                        </p:tav>
                                        <p:tav tm="100000">
                                          <p:val>
                                            <p:strVal val="#ppt_x"/>
                                          </p:val>
                                        </p:tav>
                                      </p:tavLst>
                                    </p:anim>
                                    <p:anim calcmode="lin" valueType="num">
                                      <p:cBhvr additive="base">
                                        <p:cTn id="20" dur="500" fill="hold"/>
                                        <p:tgtEl>
                                          <p:spTgt spid="225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4" grpId="0" animBg="1"/>
      <p:bldP spid="6" grpId="0"/>
    </p:bldLst>
  </p:timing>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1236116" y="735724"/>
            <a:ext cx="6337300"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lnSpc>
                <a:spcPct val="90000"/>
              </a:lnSpc>
            </a:pPr>
            <a:r>
              <a:rPr lang="zh-CN" altLang="en-US" b="0" kern="1200" dirty="0">
                <a:solidFill>
                  <a:srgbClr val="5B9BD5">
                    <a:lumMod val="75000"/>
                  </a:srgbClr>
                </a:solidFill>
                <a:effectLst/>
              </a:rPr>
              <a:t>顺序栈</a:t>
            </a:r>
            <a:r>
              <a:rPr lang="zh-CN" altLang="en-US" kern="1200" dirty="0">
                <a:solidFill>
                  <a:srgbClr val="5B9BD5">
                    <a:lumMod val="75000"/>
                  </a:srgbClr>
                </a:solidFill>
                <a:effectLst/>
              </a:rPr>
              <a:t>取栈顶元素</a:t>
            </a:r>
            <a:r>
              <a:rPr lang="zh-CN" altLang="en-US" b="0" kern="1200" dirty="0">
                <a:solidFill>
                  <a:srgbClr val="5B9BD5">
                    <a:lumMod val="75000"/>
                  </a:srgbClr>
                </a:solidFill>
                <a:effectLst/>
              </a:rPr>
              <a:t>操作的实现</a:t>
            </a:r>
            <a:endParaRPr lang="en-US" altLang="zh-CN" b="0" kern="1200" dirty="0">
              <a:solidFill>
                <a:srgbClr val="5B9BD5">
                  <a:lumMod val="75000"/>
                </a:srgbClr>
              </a:solidFill>
              <a:effectLst/>
            </a:endParaRPr>
          </a:p>
        </p:txBody>
      </p:sp>
      <p:sp>
        <p:nvSpPr>
          <p:cNvPr id="6" name="矩形 5"/>
          <p:cNvSpPr/>
          <p:nvPr/>
        </p:nvSpPr>
        <p:spPr>
          <a:xfrm>
            <a:off x="1517787" y="1734207"/>
            <a:ext cx="8813882" cy="4345251"/>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Status  </a:t>
            </a:r>
            <a:r>
              <a:rPr lang="en-US" altLang="zh-CN" kern="0" dirty="0" err="1">
                <a:solidFill>
                  <a:srgbClr val="010000"/>
                </a:solidFill>
                <a:latin typeface="微软雅黑" panose="020B0503020204020204" pitchFamily="34" charset="-122"/>
                <a:ea typeface="微软雅黑" panose="020B0503020204020204" pitchFamily="34" charset="-122"/>
              </a:rPr>
              <a:t>Stack_Top</a:t>
            </a:r>
            <a:r>
              <a:rPr lang="en-US" altLang="zh-CN" kern="0" dirty="0">
                <a:solidFill>
                  <a:srgbClr val="010000"/>
                </a:solidFill>
                <a:latin typeface="微软雅黑" panose="020B0503020204020204" pitchFamily="34" charset="-122"/>
                <a:ea typeface="微软雅黑" panose="020B0503020204020204" pitchFamily="34" charset="-122"/>
              </a:rPr>
              <a:t>(</a:t>
            </a:r>
            <a:r>
              <a:rPr lang="en-US" altLang="zh-CN" kern="0" dirty="0" err="1">
                <a:solidFill>
                  <a:srgbClr val="010000"/>
                </a:solidFill>
                <a:latin typeface="微软雅黑" panose="020B0503020204020204" pitchFamily="34" charset="-122"/>
                <a:ea typeface="微软雅黑" panose="020B0503020204020204" pitchFamily="34" charset="-122"/>
              </a:rPr>
              <a:t>StackPtr</a:t>
            </a:r>
            <a:r>
              <a:rPr lang="en-US" altLang="zh-CN" kern="0" dirty="0">
                <a:solidFill>
                  <a:srgbClr val="010000"/>
                </a:solidFill>
                <a:latin typeface="微软雅黑" panose="020B0503020204020204" pitchFamily="34" charset="-122"/>
                <a:ea typeface="微软雅黑" panose="020B0503020204020204" pitchFamily="34" charset="-122"/>
              </a:rPr>
              <a:t> s, </a:t>
            </a:r>
            <a:r>
              <a:rPr lang="en-US" altLang="zh-CN" kern="0" dirty="0" err="1">
                <a:solidFill>
                  <a:srgbClr val="010000"/>
                </a:solidFill>
                <a:latin typeface="微软雅黑" panose="020B0503020204020204" pitchFamily="34" charset="-122"/>
                <a:ea typeface="微软雅黑" panose="020B0503020204020204" pitchFamily="34" charset="-122"/>
              </a:rPr>
              <a:t>StackEntry</a:t>
            </a:r>
            <a:r>
              <a:rPr lang="en-US" altLang="zh-CN" kern="0" dirty="0">
                <a:solidFill>
                  <a:srgbClr val="010000"/>
                </a:solidFill>
                <a:latin typeface="微软雅黑" panose="020B0503020204020204" pitchFamily="34" charset="-122"/>
                <a:ea typeface="微软雅黑" panose="020B0503020204020204" pitchFamily="34" charset="-122"/>
              </a:rPr>
              <a:t> *item){</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Status outcome = success;</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if (</a:t>
            </a:r>
            <a:r>
              <a:rPr lang="en-US" altLang="zh-CN" kern="0" dirty="0" err="1">
                <a:solidFill>
                  <a:srgbClr val="010000"/>
                </a:solidFill>
                <a:latin typeface="微软雅黑" panose="020B0503020204020204" pitchFamily="34" charset="-122"/>
                <a:ea typeface="微软雅黑" panose="020B0503020204020204" pitchFamily="34" charset="-122"/>
              </a:rPr>
              <a:t>Stack_Empty</a:t>
            </a:r>
            <a:r>
              <a:rPr lang="en-US" altLang="zh-CN" kern="0" dirty="0">
                <a:solidFill>
                  <a:srgbClr val="010000"/>
                </a:solidFill>
                <a:latin typeface="微软雅黑" panose="020B0503020204020204" pitchFamily="34" charset="-122"/>
                <a:ea typeface="微软雅黑" panose="020B0503020204020204" pitchFamily="34" charset="-122"/>
              </a:rPr>
              <a:t>(s))</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outcome = underflow; </a:t>
            </a:r>
            <a:r>
              <a:rPr lang="en-US" altLang="zh-CN" sz="2000" kern="0" dirty="0">
                <a:solidFill>
                  <a:srgbClr val="010000"/>
                </a:solidFill>
                <a:latin typeface="微软雅黑" panose="020B0503020204020204" pitchFamily="34" charset="-122"/>
                <a:ea typeface="微软雅黑" panose="020B0503020204020204" pitchFamily="34" charset="-122"/>
              </a:rPr>
              <a:t>/* </a:t>
            </a:r>
            <a:r>
              <a:rPr lang="zh-CN" altLang="en-US" sz="2000" kern="0" dirty="0">
                <a:solidFill>
                  <a:srgbClr val="010000"/>
                </a:solidFill>
                <a:latin typeface="微软雅黑" panose="020B0503020204020204" pitchFamily="34" charset="-122"/>
                <a:ea typeface="微软雅黑" panose="020B0503020204020204" pitchFamily="34" charset="-122"/>
              </a:rPr>
              <a:t>栈空则下溢出 *</a:t>
            </a:r>
            <a:r>
              <a:rPr lang="en-US" altLang="zh-CN" sz="2000" kern="0" dirty="0">
                <a:solidFill>
                  <a:srgbClr val="010000"/>
                </a:solidFill>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else</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*item = s-&gt;entry[s-&gt;top]; </a:t>
            </a:r>
            <a:r>
              <a:rPr lang="en-US" altLang="zh-CN" sz="2000" kern="0" dirty="0">
                <a:solidFill>
                  <a:srgbClr val="010000"/>
                </a:solidFill>
                <a:latin typeface="微软雅黑" panose="020B0503020204020204" pitchFamily="34" charset="-122"/>
                <a:ea typeface="微软雅黑" panose="020B0503020204020204" pitchFamily="34" charset="-122"/>
              </a:rPr>
              <a:t>/*</a:t>
            </a:r>
            <a:r>
              <a:rPr lang="zh-CN" altLang="en-US" sz="2000" kern="0" dirty="0">
                <a:solidFill>
                  <a:srgbClr val="010000"/>
                </a:solidFill>
                <a:latin typeface="微软雅黑" panose="020B0503020204020204" pitchFamily="34" charset="-122"/>
                <a:ea typeface="微软雅黑" panose="020B0503020204020204" pitchFamily="34" charset="-122"/>
              </a:rPr>
              <a:t>取出数据，</a:t>
            </a:r>
            <a:r>
              <a:rPr lang="en-US" altLang="zh-CN" sz="2000" kern="0" dirty="0">
                <a:solidFill>
                  <a:srgbClr val="010000"/>
                </a:solidFill>
                <a:latin typeface="微软雅黑" panose="020B0503020204020204" pitchFamily="34" charset="-122"/>
                <a:ea typeface="微软雅黑" panose="020B0503020204020204" pitchFamily="34" charset="-122"/>
              </a:rPr>
              <a:t>top</a:t>
            </a:r>
            <a:r>
              <a:rPr lang="zh-CN" altLang="en-US" sz="2000" kern="0" dirty="0">
                <a:solidFill>
                  <a:srgbClr val="010000"/>
                </a:solidFill>
                <a:latin typeface="微软雅黑" panose="020B0503020204020204" pitchFamily="34" charset="-122"/>
                <a:ea typeface="微软雅黑" panose="020B0503020204020204" pitchFamily="34" charset="-122"/>
              </a:rPr>
              <a:t>指针不变 *</a:t>
            </a:r>
            <a:r>
              <a:rPr lang="en-US" altLang="zh-CN" sz="2000" kern="0" dirty="0">
                <a:solidFill>
                  <a:srgbClr val="010000"/>
                </a:solidFill>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   return outcome;</a:t>
            </a:r>
          </a:p>
          <a:p>
            <a:pPr marL="342900" indent="-342900" defTabSz="914400" fontAlgn="base">
              <a:lnSpc>
                <a:spcPct val="80000"/>
              </a:lnSpc>
              <a:spcBef>
                <a:spcPct val="60000"/>
              </a:spcBef>
              <a:spcAft>
                <a:spcPct val="0"/>
              </a:spcAft>
              <a:buClr>
                <a:srgbClr val="010000"/>
              </a:buClr>
              <a:defRPr/>
            </a:pPr>
            <a:r>
              <a:rPr lang="en-US" altLang="zh-CN" kern="0" dirty="0">
                <a:solidFill>
                  <a:srgbClr val="010000"/>
                </a:solidFill>
                <a:latin typeface="微软雅黑" panose="020B0503020204020204" pitchFamily="34" charset="-122"/>
                <a:ea typeface="微软雅黑" panose="020B0503020204020204" pitchFamily="34" charset="-122"/>
              </a:rPr>
              <a:t>}</a:t>
            </a:r>
            <a:endParaRPr lang="zh-CN" altLang="en-US" kern="0" dirty="0">
              <a:solidFill>
                <a:srgbClr val="0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27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6306"/>
                                        </p:tgtEl>
                                        <p:attrNameLst>
                                          <p:attrName>style.visibility</p:attrName>
                                        </p:attrNameLst>
                                      </p:cBhvr>
                                      <p:to>
                                        <p:strVal val="visible"/>
                                      </p:to>
                                    </p:set>
                                    <p:animEffect transition="in" filter="fade">
                                      <p:cBhvr>
                                        <p:cTn id="7" dur="500"/>
                                        <p:tgtEl>
                                          <p:spTgt spid="22630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6"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055440" y="1340768"/>
            <a:ext cx="9753600" cy="11430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dirty="0">
                <a:solidFill>
                  <a:srgbClr val="0070C0"/>
                </a:solidFill>
                <a:effectLst/>
                <a:latin typeface="微软雅黑" panose="020B0503020204020204" pitchFamily="34" charset="-122"/>
                <a:ea typeface="微软雅黑" panose="020B0503020204020204" pitchFamily="34" charset="-122"/>
              </a:rPr>
              <a:t>线性表的基本操作</a:t>
            </a:r>
            <a:r>
              <a:rPr lang="en-US" altLang="zh-CN" sz="3200" b="0" dirty="0">
                <a:solidFill>
                  <a:srgbClr val="0070C0"/>
                </a:solidFill>
                <a:effectLst/>
                <a:latin typeface="微软雅黑" panose="020B0503020204020204" pitchFamily="34" charset="-122"/>
                <a:ea typeface="微软雅黑" panose="020B0503020204020204" pitchFamily="34" charset="-122"/>
              </a:rPr>
              <a:t>—</a:t>
            </a:r>
            <a:r>
              <a:rPr lang="zh-CN" altLang="en-US" sz="3200" b="0" dirty="0">
                <a:solidFill>
                  <a:srgbClr val="0070C0"/>
                </a:solidFill>
                <a:effectLst/>
                <a:latin typeface="微软雅黑" panose="020B0503020204020204" pitchFamily="34" charset="-122"/>
                <a:ea typeface="微软雅黑" panose="020B0503020204020204" pitchFamily="34" charset="-122"/>
              </a:rPr>
              <a:t>引用型</a:t>
            </a:r>
          </a:p>
        </p:txBody>
      </p:sp>
      <p:sp>
        <p:nvSpPr>
          <p:cNvPr id="5" name="矩形 4"/>
          <p:cNvSpPr/>
          <p:nvPr/>
        </p:nvSpPr>
        <p:spPr>
          <a:xfrm>
            <a:off x="1187412" y="2636912"/>
            <a:ext cx="9877140" cy="2448272"/>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panose="02010600030101010101" pitchFamily="2" charset="-122"/>
                <a:cs typeface="+mn-cs"/>
              </a:rPr>
              <a:t>bool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List_Empty</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panose="02010600030101010101" pitchFamily="2"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List_Size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List_Retrival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panose="02010600030101010101" pitchFamily="2"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ElemType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List_Locate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 </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ElemType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panose="02010600030101010101" pitchFamily="2"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List_Prior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panose="02010600030101010101" pitchFamily="2"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ElemType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List_Next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panose="02010600030101010101" pitchFamily="2"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ElemType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a:t>
            </a:r>
            <a:endParaRPr kumimoji="0" lang="zh-CN" altLang="en-US" sz="2000" b="0" i="0" u="none" strike="noStrike" kern="1200" cap="none" spc="0" normalizeH="0" baseline="0" noProof="0" dirty="0">
              <a:ln>
                <a:noFill/>
              </a:ln>
              <a:solidFill>
                <a:srgbClr val="01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0640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532157" y="1193857"/>
            <a:ext cx="4537075"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lnSpc>
                <a:spcPct val="90000"/>
              </a:lnSpc>
            </a:pPr>
            <a:r>
              <a:rPr lang="zh-CN" altLang="en-US" b="0" kern="1200" dirty="0">
                <a:solidFill>
                  <a:srgbClr val="5B9BD5">
                    <a:lumMod val="75000"/>
                  </a:srgbClr>
                </a:solidFill>
                <a:effectLst/>
              </a:rPr>
              <a:t>多个顺序栈空间共享</a:t>
            </a:r>
          </a:p>
        </p:txBody>
      </p:sp>
      <p:pic>
        <p:nvPicPr>
          <p:cNvPr id="227331" name="Picture 3"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157" y="2564524"/>
            <a:ext cx="8578794" cy="1986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294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27330"/>
                                        </p:tgtEl>
                                        <p:attrNameLst>
                                          <p:attrName>style.visibility</p:attrName>
                                        </p:attrNameLst>
                                      </p:cBhvr>
                                      <p:to>
                                        <p:strVal val="visible"/>
                                      </p:to>
                                    </p:set>
                                    <p:animEffect transition="in" filter="fade">
                                      <p:cBhvr>
                                        <p:cTn id="7" dur="750"/>
                                        <p:tgtEl>
                                          <p:spTgt spid="227330"/>
                                        </p:tgtEl>
                                      </p:cBhvr>
                                    </p:animEffect>
                                    <p:anim calcmode="lin" valueType="num">
                                      <p:cBhvr>
                                        <p:cTn id="8" dur="750" fill="hold"/>
                                        <p:tgtEl>
                                          <p:spTgt spid="227330"/>
                                        </p:tgtEl>
                                        <p:attrNameLst>
                                          <p:attrName>ppt_w</p:attrName>
                                        </p:attrNameLst>
                                      </p:cBhvr>
                                      <p:tavLst>
                                        <p:tav tm="0" fmla="#ppt_w*sin(2.5*pi*$)">
                                          <p:val>
                                            <p:fltVal val="0"/>
                                          </p:val>
                                        </p:tav>
                                        <p:tav tm="100000">
                                          <p:val>
                                            <p:fltVal val="1"/>
                                          </p:val>
                                        </p:tav>
                                      </p:tavLst>
                                    </p:anim>
                                    <p:anim calcmode="lin" valueType="num">
                                      <p:cBhvr>
                                        <p:cTn id="9" dur="750" fill="hold"/>
                                        <p:tgtEl>
                                          <p:spTgt spid="22733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7331"/>
                                        </p:tgtEl>
                                        <p:attrNameLst>
                                          <p:attrName>style.visibility</p:attrName>
                                        </p:attrNameLst>
                                      </p:cBhvr>
                                      <p:to>
                                        <p:strVal val="visible"/>
                                      </p:to>
                                    </p:set>
                                    <p:animEffect transition="in" filter="fade">
                                      <p:cBhvr>
                                        <p:cTn id="14" dur="500"/>
                                        <p:tgtEl>
                                          <p:spTgt spid="227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0" grpId="0"/>
    </p:bldLst>
  </p:timing>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858253" y="1191126"/>
            <a:ext cx="4628147" cy="72991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a:lnSpc>
                <a:spcPct val="90000"/>
              </a:lnSpc>
            </a:pPr>
            <a:r>
              <a:rPr lang="en-US" altLang="zh-CN" b="0" kern="1200" dirty="0">
                <a:solidFill>
                  <a:srgbClr val="5B9BD5">
                    <a:lumMod val="75000"/>
                  </a:srgbClr>
                </a:solidFill>
                <a:effectLst/>
              </a:rPr>
              <a:t>3.</a:t>
            </a:r>
            <a:r>
              <a:rPr lang="zh-CN" altLang="en-US" b="0" kern="1200" dirty="0">
                <a:solidFill>
                  <a:srgbClr val="5B9BD5">
                    <a:lumMod val="75000"/>
                  </a:srgbClr>
                </a:solidFill>
                <a:effectLst/>
              </a:rPr>
              <a:t>栈的链式存储结构</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7515" y="2146458"/>
            <a:ext cx="3358448" cy="3657600"/>
          </a:xfrm>
        </p:spPr>
      </p:pic>
      <p:sp>
        <p:nvSpPr>
          <p:cNvPr id="5" name="文本框 4"/>
          <p:cNvSpPr txBox="1"/>
          <p:nvPr/>
        </p:nvSpPr>
        <p:spPr>
          <a:xfrm>
            <a:off x="1277695" y="2420987"/>
            <a:ext cx="6367346" cy="2677656"/>
          </a:xfrm>
          <a:prstGeom prst="rect">
            <a:avLst/>
          </a:prstGeom>
          <a:noFill/>
        </p:spPr>
        <p:txBody>
          <a:bodyPr wrap="square" rtlCol="0">
            <a:spAutoFit/>
          </a:bodyPr>
          <a:lstStyle/>
          <a:p>
            <a:pPr defTabSz="914400">
              <a:defRPr/>
            </a:pPr>
            <a:r>
              <a:rPr lang="zh-CN" altLang="en-US" sz="2800" dirty="0">
                <a:solidFill>
                  <a:srgbClr val="010000"/>
                </a:solidFill>
                <a:latin typeface="微软雅黑" panose="020B0503020204020204" pitchFamily="34" charset="-122"/>
                <a:ea typeface="微软雅黑" panose="020B0503020204020204" pitchFamily="34" charset="-122"/>
              </a:rPr>
              <a:t>栈的链式存储结构：</a:t>
            </a:r>
            <a:endParaRPr lang="en-US" altLang="zh-CN" sz="2800" dirty="0">
              <a:solidFill>
                <a:srgbClr val="010000"/>
              </a:solidFill>
              <a:latin typeface="微软雅黑" panose="020B0503020204020204" pitchFamily="34" charset="-122"/>
              <a:ea typeface="微软雅黑" panose="020B0503020204020204" pitchFamily="34" charset="-122"/>
            </a:endParaRPr>
          </a:p>
          <a:p>
            <a:pPr marL="514350" indent="-514350" defTabSz="914400">
              <a:buFontTx/>
              <a:buAutoNum type="arabicParenBoth"/>
              <a:defRPr/>
            </a:pPr>
            <a:r>
              <a:rPr lang="zh-CN" altLang="en-US" sz="2800" dirty="0">
                <a:solidFill>
                  <a:srgbClr val="010000"/>
                </a:solidFill>
                <a:latin typeface="微软雅黑" panose="020B0503020204020204" pitchFamily="34" charset="-122"/>
                <a:ea typeface="微软雅黑" panose="020B0503020204020204" pitchFamily="34" charset="-122"/>
              </a:rPr>
              <a:t>单链表</a:t>
            </a:r>
            <a:endParaRPr lang="en-US" altLang="zh-CN" sz="2800" dirty="0">
              <a:solidFill>
                <a:srgbClr val="010000"/>
              </a:solidFill>
              <a:latin typeface="微软雅黑" panose="020B0503020204020204" pitchFamily="34" charset="-122"/>
              <a:ea typeface="微软雅黑" panose="020B0503020204020204" pitchFamily="34" charset="-122"/>
            </a:endParaRPr>
          </a:p>
          <a:p>
            <a:pPr defTabSz="914400">
              <a:defRPr/>
            </a:pPr>
            <a:r>
              <a:rPr lang="en-US" altLang="zh-CN" sz="2800" dirty="0">
                <a:solidFill>
                  <a:srgbClr val="010000"/>
                </a:solidFill>
                <a:latin typeface="微软雅黑" panose="020B0503020204020204" pitchFamily="34" charset="-122"/>
                <a:ea typeface="微软雅黑" panose="020B0503020204020204" pitchFamily="34" charset="-122"/>
              </a:rPr>
              <a:t>(2)</a:t>
            </a:r>
            <a:r>
              <a:rPr lang="zh-CN" altLang="en-US" sz="2800" dirty="0">
                <a:solidFill>
                  <a:srgbClr val="010000"/>
                </a:solidFill>
                <a:latin typeface="微软雅黑" panose="020B0503020204020204" pitchFamily="34" charset="-122"/>
                <a:ea typeface="微软雅黑" panose="020B0503020204020204" pitchFamily="34" charset="-122"/>
              </a:rPr>
              <a:t>循环链表</a:t>
            </a:r>
            <a:endParaRPr lang="en-US" altLang="zh-CN" sz="2800" dirty="0">
              <a:solidFill>
                <a:srgbClr val="010000"/>
              </a:solidFill>
              <a:latin typeface="微软雅黑" panose="020B0503020204020204" pitchFamily="34" charset="-122"/>
              <a:ea typeface="微软雅黑" panose="020B0503020204020204" pitchFamily="34" charset="-122"/>
            </a:endParaRPr>
          </a:p>
          <a:p>
            <a:pPr defTabSz="914400">
              <a:defRPr/>
            </a:pPr>
            <a:r>
              <a:rPr lang="en-US" altLang="zh-CN" sz="2800" dirty="0">
                <a:solidFill>
                  <a:srgbClr val="010000"/>
                </a:solidFill>
                <a:latin typeface="微软雅黑" panose="020B0503020204020204" pitchFamily="34" charset="-122"/>
                <a:ea typeface="微软雅黑" panose="020B0503020204020204" pitchFamily="34" charset="-122"/>
              </a:rPr>
              <a:t>(3) </a:t>
            </a:r>
            <a:r>
              <a:rPr lang="zh-CN" altLang="en-US" sz="2800" dirty="0">
                <a:solidFill>
                  <a:srgbClr val="010000"/>
                </a:solidFill>
                <a:latin typeface="微软雅黑" panose="020B0503020204020204" pitchFamily="34" charset="-122"/>
                <a:ea typeface="微软雅黑" panose="020B0503020204020204" pitchFamily="34" charset="-122"/>
              </a:rPr>
              <a:t>双向链表</a:t>
            </a:r>
            <a:endParaRPr lang="en-US" altLang="zh-CN" sz="2800" dirty="0">
              <a:solidFill>
                <a:srgbClr val="010000"/>
              </a:solidFill>
              <a:latin typeface="微软雅黑" panose="020B0503020204020204" pitchFamily="34" charset="-122"/>
              <a:ea typeface="微软雅黑" panose="020B0503020204020204" pitchFamily="34" charset="-122"/>
            </a:endParaRPr>
          </a:p>
          <a:p>
            <a:pPr defTabSz="914400">
              <a:defRPr/>
            </a:pPr>
            <a:r>
              <a:rPr lang="zh-CN" altLang="en-US" sz="2800" dirty="0">
                <a:solidFill>
                  <a:srgbClr val="010000"/>
                </a:solidFill>
                <a:latin typeface="微软雅黑" panose="020B0503020204020204" pitchFamily="34" charset="-122"/>
                <a:ea typeface="微软雅黑" panose="020B0503020204020204" pitchFamily="34" charset="-122"/>
              </a:rPr>
              <a:t>栈底</a:t>
            </a:r>
            <a:r>
              <a:rPr lang="zh-CN" altLang="en-US" sz="2800" dirty="0">
                <a:solidFill>
                  <a:srgbClr val="010000"/>
                </a:solidFill>
                <a:latin typeface="微软雅黑" panose="020B0503020204020204" pitchFamily="34" charset="-122"/>
                <a:ea typeface="微软雅黑" panose="020B0503020204020204" pitchFamily="34" charset="-122"/>
                <a:sym typeface="Wingdings" panose="05000000000000000000" pitchFamily="2" charset="2"/>
              </a:rPr>
              <a:t>：链表头部 </a:t>
            </a:r>
            <a:endParaRPr lang="en-US" altLang="zh-CN" sz="2800" dirty="0">
              <a:solidFill>
                <a:srgbClr val="010000"/>
              </a:solidFill>
              <a:latin typeface="微软雅黑" panose="020B0503020204020204" pitchFamily="34" charset="-122"/>
              <a:ea typeface="微软雅黑" panose="020B0503020204020204" pitchFamily="34" charset="-122"/>
              <a:sym typeface="Wingdings" panose="05000000000000000000" pitchFamily="2" charset="2"/>
            </a:endParaRPr>
          </a:p>
          <a:p>
            <a:pPr defTabSz="914400">
              <a:defRPr/>
            </a:pPr>
            <a:r>
              <a:rPr lang="zh-CN" altLang="en-US" sz="2800" dirty="0">
                <a:solidFill>
                  <a:srgbClr val="010000"/>
                </a:solidFill>
                <a:latin typeface="微软雅黑" panose="020B0503020204020204" pitchFamily="34" charset="-122"/>
                <a:ea typeface="微软雅黑" panose="020B0503020204020204" pitchFamily="34" charset="-122"/>
              </a:rPr>
              <a:t>栈顶</a:t>
            </a:r>
            <a:r>
              <a:rPr lang="zh-CN" altLang="en-US" sz="2800" dirty="0">
                <a:solidFill>
                  <a:srgbClr val="010000"/>
                </a:solidFill>
                <a:latin typeface="微软雅黑" panose="020B0503020204020204" pitchFamily="34" charset="-122"/>
                <a:ea typeface="微软雅黑" panose="020B0503020204020204" pitchFamily="34" charset="-122"/>
                <a:sym typeface="Wingdings" panose="05000000000000000000" pitchFamily="2" charset="2"/>
              </a:rPr>
              <a:t>：链表头部 </a:t>
            </a:r>
            <a:endParaRPr lang="zh-CN" altLang="en-US" sz="2800" dirty="0">
              <a:solidFill>
                <a:srgbClr val="0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36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090530" y="715188"/>
            <a:ext cx="3273593"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lnSpc>
                <a:spcPct val="90000"/>
              </a:lnSpc>
            </a:pPr>
            <a:r>
              <a:rPr lang="zh-CN" altLang="en-US" b="0" kern="1200" dirty="0">
                <a:solidFill>
                  <a:srgbClr val="5B9BD5">
                    <a:lumMod val="75000"/>
                  </a:srgbClr>
                </a:solidFill>
                <a:effectLst/>
              </a:rPr>
              <a:t>栈的链式存储</a:t>
            </a:r>
          </a:p>
        </p:txBody>
      </p:sp>
      <p:sp>
        <p:nvSpPr>
          <p:cNvPr id="228355" name="Rectangle 3"/>
          <p:cNvSpPr>
            <a:spLocks noGrp="1" noChangeArrowheads="1"/>
          </p:cNvSpPr>
          <p:nvPr>
            <p:ph idx="1"/>
          </p:nvPr>
        </p:nvSpPr>
        <p:spPr>
          <a:xfrm>
            <a:off x="1090530" y="1511837"/>
            <a:ext cx="10058400" cy="4997247"/>
          </a:xfrm>
        </p:spPr>
        <p:txBody>
          <a:bodyPr/>
          <a:lstStyle/>
          <a:p>
            <a:pPr>
              <a:lnSpc>
                <a:spcPct val="80000"/>
              </a:lnSpc>
            </a:pPr>
            <a:r>
              <a:rPr lang="zh-CN" altLang="en-US" sz="1900" dirty="0">
                <a:effectLst/>
              </a:rPr>
              <a:t>存储结构设计：</a:t>
            </a:r>
          </a:p>
          <a:p>
            <a:pPr>
              <a:lnSpc>
                <a:spcPct val="80000"/>
              </a:lnSpc>
              <a:buFont typeface="Wingdings" panose="05000000000000000000" pitchFamily="2" charset="2"/>
              <a:buNone/>
            </a:pPr>
            <a:r>
              <a:rPr lang="zh-CN" altLang="en-US" sz="1900" dirty="0">
                <a:effectLst/>
              </a:rPr>
              <a:t>采用单链表的结点结构；</a:t>
            </a:r>
          </a:p>
          <a:p>
            <a:pPr>
              <a:lnSpc>
                <a:spcPct val="80000"/>
              </a:lnSpc>
              <a:buFont typeface="Wingdings" panose="05000000000000000000" pitchFamily="2" charset="2"/>
              <a:buNone/>
            </a:pPr>
            <a:r>
              <a:rPr lang="zh-CN" altLang="en-US" sz="1900" dirty="0">
                <a:effectLst/>
              </a:rPr>
              <a:t>将单链表的首端作为栈顶；</a:t>
            </a:r>
          </a:p>
          <a:p>
            <a:pPr lvl="1">
              <a:lnSpc>
                <a:spcPct val="80000"/>
              </a:lnSpc>
            </a:pPr>
            <a:endParaRPr lang="zh-CN" altLang="en-US" sz="1900" dirty="0">
              <a:effectLst/>
            </a:endParaRPr>
          </a:p>
          <a:p>
            <a:pPr>
              <a:lnSpc>
                <a:spcPct val="80000"/>
              </a:lnSpc>
            </a:pPr>
            <a:endParaRPr lang="en-US" altLang="zh-CN" sz="1900" dirty="0">
              <a:effectLst/>
            </a:endParaRPr>
          </a:p>
          <a:p>
            <a:pPr>
              <a:lnSpc>
                <a:spcPct val="80000"/>
              </a:lnSpc>
            </a:pPr>
            <a:r>
              <a:rPr lang="zh-CN" altLang="en-US" sz="1900" dirty="0">
                <a:effectLst/>
              </a:rPr>
              <a:t>类型定义</a:t>
            </a:r>
          </a:p>
          <a:p>
            <a:pPr lvl="1">
              <a:lnSpc>
                <a:spcPct val="80000"/>
              </a:lnSpc>
              <a:buFont typeface="Wingdings" panose="05000000000000000000" pitchFamily="2" charset="2"/>
              <a:buNone/>
            </a:pPr>
            <a:r>
              <a:rPr lang="en-US" altLang="zh-CN" sz="1900" dirty="0" err="1">
                <a:effectLst/>
              </a:rPr>
              <a:t>typedef</a:t>
            </a:r>
            <a:r>
              <a:rPr lang="en-US" altLang="zh-CN" sz="1900" dirty="0">
                <a:effectLst/>
              </a:rPr>
              <a:t> </a:t>
            </a:r>
            <a:r>
              <a:rPr lang="en-US" altLang="zh-CN" sz="1900" dirty="0" err="1">
                <a:effectLst/>
              </a:rPr>
              <a:t>struct</a:t>
            </a:r>
            <a:r>
              <a:rPr lang="en-US" altLang="zh-CN" sz="1900" dirty="0">
                <a:effectLst/>
              </a:rPr>
              <a:t> node {     /*</a:t>
            </a:r>
            <a:r>
              <a:rPr lang="zh-CN" altLang="en-US" sz="1900" dirty="0">
                <a:effectLst/>
              </a:rPr>
              <a:t>结点类型定义*</a:t>
            </a:r>
            <a:r>
              <a:rPr lang="en-US" altLang="zh-CN" sz="1900" dirty="0">
                <a:effectLst/>
              </a:rPr>
              <a:t>/</a:t>
            </a:r>
          </a:p>
          <a:p>
            <a:pPr lvl="1">
              <a:lnSpc>
                <a:spcPct val="80000"/>
              </a:lnSpc>
              <a:buFont typeface="Wingdings" panose="05000000000000000000" pitchFamily="2" charset="2"/>
              <a:buNone/>
            </a:pPr>
            <a:r>
              <a:rPr lang="en-US" altLang="zh-CN" sz="1900" dirty="0">
                <a:effectLst/>
              </a:rPr>
              <a:t>    </a:t>
            </a:r>
            <a:r>
              <a:rPr lang="en-US" altLang="zh-CN" sz="1900" dirty="0" err="1">
                <a:effectLst/>
              </a:rPr>
              <a:t>StackEntry</a:t>
            </a:r>
            <a:r>
              <a:rPr lang="en-US" altLang="zh-CN" sz="1900" dirty="0">
                <a:effectLst/>
              </a:rPr>
              <a:t> entry;</a:t>
            </a:r>
          </a:p>
          <a:p>
            <a:pPr lvl="1">
              <a:lnSpc>
                <a:spcPct val="80000"/>
              </a:lnSpc>
              <a:buFont typeface="Wingdings" panose="05000000000000000000" pitchFamily="2" charset="2"/>
              <a:buNone/>
            </a:pPr>
            <a:r>
              <a:rPr lang="en-US" altLang="zh-CN" sz="1900" dirty="0">
                <a:effectLst/>
              </a:rPr>
              <a:t>    </a:t>
            </a:r>
            <a:r>
              <a:rPr lang="en-US" altLang="zh-CN" sz="1900" dirty="0" err="1">
                <a:effectLst/>
              </a:rPr>
              <a:t>struct</a:t>
            </a:r>
            <a:r>
              <a:rPr lang="en-US" altLang="zh-CN" sz="1900" dirty="0">
                <a:effectLst/>
              </a:rPr>
              <a:t> node *  next;</a:t>
            </a:r>
          </a:p>
          <a:p>
            <a:pPr lvl="1">
              <a:lnSpc>
                <a:spcPct val="80000"/>
              </a:lnSpc>
              <a:buFont typeface="Wingdings" panose="05000000000000000000" pitchFamily="2" charset="2"/>
              <a:buNone/>
            </a:pPr>
            <a:r>
              <a:rPr lang="en-US" altLang="zh-CN" sz="1900" dirty="0">
                <a:effectLst/>
              </a:rPr>
              <a:t>} </a:t>
            </a:r>
            <a:r>
              <a:rPr lang="en-US" altLang="zh-CN" sz="1900" dirty="0" err="1">
                <a:effectLst/>
              </a:rPr>
              <a:t>StackNode</a:t>
            </a:r>
            <a:r>
              <a:rPr lang="en-US" altLang="zh-CN" sz="1900" dirty="0">
                <a:effectLst/>
              </a:rPr>
              <a:t>,* </a:t>
            </a:r>
            <a:r>
              <a:rPr lang="en-US" altLang="zh-CN" sz="1900" dirty="0" err="1">
                <a:effectLst/>
              </a:rPr>
              <a:t>StackNodePtr</a:t>
            </a:r>
            <a:r>
              <a:rPr lang="en-US" altLang="zh-CN" sz="1900" dirty="0">
                <a:effectLst/>
              </a:rPr>
              <a:t>;</a:t>
            </a:r>
          </a:p>
          <a:p>
            <a:pPr lvl="1">
              <a:lnSpc>
                <a:spcPct val="80000"/>
              </a:lnSpc>
              <a:buFont typeface="Wingdings" panose="05000000000000000000" pitchFamily="2" charset="2"/>
              <a:buNone/>
            </a:pPr>
            <a:r>
              <a:rPr lang="en-US" altLang="zh-CN" sz="1900" dirty="0" err="1">
                <a:effectLst/>
              </a:rPr>
              <a:t>typedef</a:t>
            </a:r>
            <a:r>
              <a:rPr lang="en-US" altLang="zh-CN" sz="1900" dirty="0">
                <a:effectLst/>
              </a:rPr>
              <a:t> </a:t>
            </a:r>
            <a:r>
              <a:rPr lang="en-US" altLang="zh-CN" sz="1900" dirty="0" err="1">
                <a:effectLst/>
              </a:rPr>
              <a:t>struct</a:t>
            </a:r>
            <a:r>
              <a:rPr lang="en-US" altLang="zh-CN" sz="1900" dirty="0">
                <a:effectLst/>
              </a:rPr>
              <a:t> stack {   /*</a:t>
            </a:r>
            <a:r>
              <a:rPr lang="zh-CN" altLang="en-US" sz="1900" dirty="0">
                <a:effectLst/>
              </a:rPr>
              <a:t>链栈类型定义*</a:t>
            </a:r>
            <a:r>
              <a:rPr lang="en-US" altLang="zh-CN" sz="1900" dirty="0">
                <a:effectLst/>
              </a:rPr>
              <a:t>/</a:t>
            </a:r>
          </a:p>
          <a:p>
            <a:pPr lvl="1">
              <a:lnSpc>
                <a:spcPct val="80000"/>
              </a:lnSpc>
              <a:buFont typeface="Wingdings" panose="05000000000000000000" pitchFamily="2" charset="2"/>
              <a:buNone/>
            </a:pPr>
            <a:r>
              <a:rPr lang="en-US" altLang="zh-CN" sz="1900" dirty="0">
                <a:effectLst/>
              </a:rPr>
              <a:t>    </a:t>
            </a:r>
            <a:r>
              <a:rPr lang="en-US" altLang="zh-CN" sz="1900" dirty="0" err="1">
                <a:effectLst/>
              </a:rPr>
              <a:t>StackNodePtr</a:t>
            </a:r>
            <a:r>
              <a:rPr lang="en-US" altLang="zh-CN" sz="1900" dirty="0">
                <a:effectLst/>
              </a:rPr>
              <a:t> top;       /* </a:t>
            </a:r>
            <a:r>
              <a:rPr lang="zh-CN" altLang="en-US" sz="1900" dirty="0">
                <a:effectLst/>
              </a:rPr>
              <a:t>指向栈顶的指针 *</a:t>
            </a:r>
            <a:r>
              <a:rPr lang="en-US" altLang="zh-CN" sz="1900" dirty="0">
                <a:effectLst/>
              </a:rPr>
              <a:t>/</a:t>
            </a:r>
          </a:p>
          <a:p>
            <a:pPr lvl="1">
              <a:lnSpc>
                <a:spcPct val="80000"/>
              </a:lnSpc>
              <a:buFont typeface="Wingdings" panose="05000000000000000000" pitchFamily="2" charset="2"/>
              <a:buNone/>
            </a:pPr>
            <a:r>
              <a:rPr lang="en-US" altLang="zh-CN" sz="1900" dirty="0">
                <a:effectLst/>
              </a:rPr>
              <a:t>} Stack,*</a:t>
            </a:r>
            <a:r>
              <a:rPr lang="en-US" altLang="zh-CN" sz="1900" dirty="0" err="1">
                <a:effectLst/>
              </a:rPr>
              <a:t>StackPtr</a:t>
            </a:r>
            <a:r>
              <a:rPr lang="en-US" altLang="zh-CN" sz="1900" dirty="0">
                <a:effectLst/>
              </a:rPr>
              <a:t>;</a:t>
            </a:r>
          </a:p>
          <a:p>
            <a:pPr lvl="1">
              <a:lnSpc>
                <a:spcPct val="80000"/>
              </a:lnSpc>
              <a:buFont typeface="Wingdings" panose="05000000000000000000" pitchFamily="2" charset="2"/>
              <a:buNone/>
            </a:pPr>
            <a:r>
              <a:rPr lang="zh-CN" altLang="en-US" sz="1900" dirty="0">
                <a:effectLst/>
              </a:rPr>
              <a:t>空栈时</a:t>
            </a:r>
            <a:r>
              <a:rPr lang="en-US" altLang="zh-CN" sz="1900" dirty="0">
                <a:effectLst/>
              </a:rPr>
              <a:t>top=NULL</a:t>
            </a:r>
          </a:p>
        </p:txBody>
      </p:sp>
      <p:sp>
        <p:nvSpPr>
          <p:cNvPr id="228356" name="Rectangle 4"/>
          <p:cNvSpPr>
            <a:spLocks noChangeArrowheads="1"/>
          </p:cNvSpPr>
          <p:nvPr/>
        </p:nvSpPr>
        <p:spPr bwMode="auto">
          <a:xfrm>
            <a:off x="1524000" y="29633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a:defRPr/>
            </a:pPr>
            <a:endParaRPr lang="zh-CN" altLang="en-US" sz="1800">
              <a:solidFill>
                <a:srgbClr val="010000"/>
              </a:solidFill>
            </a:endParaRPr>
          </a:p>
        </p:txBody>
      </p:sp>
      <p:graphicFrame>
        <p:nvGraphicFramePr>
          <p:cNvPr id="228357" name="Object 5"/>
          <p:cNvGraphicFramePr>
            <a:graphicFrameLocks noChangeAspect="1"/>
          </p:cNvGraphicFramePr>
          <p:nvPr>
            <p:extLst/>
          </p:nvPr>
        </p:nvGraphicFramePr>
        <p:xfrm>
          <a:off x="1090531" y="2428546"/>
          <a:ext cx="7704554" cy="1133288"/>
        </p:xfrm>
        <a:graphic>
          <a:graphicData uri="http://schemas.openxmlformats.org/presentationml/2006/ole">
            <mc:AlternateContent xmlns:mc="http://schemas.openxmlformats.org/markup-compatibility/2006">
              <mc:Choice xmlns:v="urn:schemas-microsoft-com:vml" Requires="v">
                <p:oleObj spid="_x0000_s88127" name="图片" r:id="rId4" imgW="3819271" imgH="567452" progId="Word.Picture.8">
                  <p:embed/>
                </p:oleObj>
              </mc:Choice>
              <mc:Fallback>
                <p:oleObj name="图片" r:id="rId4" imgW="3819271" imgH="567452"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531" y="2428546"/>
                        <a:ext cx="7704554" cy="1133288"/>
                      </a:xfrm>
                      <a:prstGeom prst="rect">
                        <a:avLst/>
                      </a:prstGeom>
                      <a:noFill/>
                      <a:extLst/>
                    </p:spPr>
                  </p:pic>
                </p:oleObj>
              </mc:Fallback>
            </mc:AlternateContent>
          </a:graphicData>
        </a:graphic>
      </p:graphicFrame>
    </p:spTree>
    <p:extLst>
      <p:ext uri="{BB962C8B-B14F-4D97-AF65-F5344CB8AC3E}">
        <p14:creationId xmlns:p14="http://schemas.microsoft.com/office/powerpoint/2010/main" val="398940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8354"/>
                                        </p:tgtEl>
                                        <p:attrNameLst>
                                          <p:attrName>style.visibility</p:attrName>
                                        </p:attrNameLst>
                                      </p:cBhvr>
                                      <p:to>
                                        <p:strVal val="visible"/>
                                      </p:to>
                                    </p:set>
                                    <p:anim calcmode="lin" valueType="num">
                                      <p:cBhvr>
                                        <p:cTn id="7" dur="500" fill="hold"/>
                                        <p:tgtEl>
                                          <p:spTgt spid="228354"/>
                                        </p:tgtEl>
                                        <p:attrNameLst>
                                          <p:attrName>ppt_w</p:attrName>
                                        </p:attrNameLst>
                                      </p:cBhvr>
                                      <p:tavLst>
                                        <p:tav tm="0">
                                          <p:val>
                                            <p:fltVal val="0"/>
                                          </p:val>
                                        </p:tav>
                                        <p:tav tm="100000">
                                          <p:val>
                                            <p:strVal val="#ppt_w"/>
                                          </p:val>
                                        </p:tav>
                                      </p:tavLst>
                                    </p:anim>
                                    <p:anim calcmode="lin" valueType="num">
                                      <p:cBhvr>
                                        <p:cTn id="8" dur="500" fill="hold"/>
                                        <p:tgtEl>
                                          <p:spTgt spid="228354"/>
                                        </p:tgtEl>
                                        <p:attrNameLst>
                                          <p:attrName>ppt_h</p:attrName>
                                        </p:attrNameLst>
                                      </p:cBhvr>
                                      <p:tavLst>
                                        <p:tav tm="0">
                                          <p:val>
                                            <p:fltVal val="0"/>
                                          </p:val>
                                        </p:tav>
                                        <p:tav tm="100000">
                                          <p:val>
                                            <p:strVal val="#ppt_h"/>
                                          </p:val>
                                        </p:tav>
                                      </p:tavLst>
                                    </p:anim>
                                    <p:animEffect transition="in" filter="fade">
                                      <p:cBhvr>
                                        <p:cTn id="9" dur="500"/>
                                        <p:tgtEl>
                                          <p:spTgt spid="22835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28355">
                                            <p:txEl>
                                              <p:pRg st="0" end="0"/>
                                            </p:txEl>
                                          </p:spTgt>
                                        </p:tgtEl>
                                        <p:attrNameLst>
                                          <p:attrName>style.visibility</p:attrName>
                                        </p:attrNameLst>
                                      </p:cBhvr>
                                      <p:to>
                                        <p:strVal val="visible"/>
                                      </p:to>
                                    </p:set>
                                    <p:animEffect transition="in" filter="fade">
                                      <p:cBhvr>
                                        <p:cTn id="14" dur="500"/>
                                        <p:tgtEl>
                                          <p:spTgt spid="228355">
                                            <p:txEl>
                                              <p:pRg st="0" end="0"/>
                                            </p:txEl>
                                          </p:spTgt>
                                        </p:tgtEl>
                                      </p:cBhvr>
                                    </p:animEffect>
                                    <p:anim calcmode="lin" valueType="num">
                                      <p:cBhvr>
                                        <p:cTn id="15" dur="500" fill="hold"/>
                                        <p:tgtEl>
                                          <p:spTgt spid="22835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2283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228355">
                                            <p:txEl>
                                              <p:pRg st="1" end="1"/>
                                            </p:txEl>
                                          </p:spTgt>
                                        </p:tgtEl>
                                        <p:attrNameLst>
                                          <p:attrName>style.visibility</p:attrName>
                                        </p:attrNameLst>
                                      </p:cBhvr>
                                      <p:to>
                                        <p:strVal val="visible"/>
                                      </p:to>
                                    </p:set>
                                    <p:animEffect transition="in" filter="fade">
                                      <p:cBhvr>
                                        <p:cTn id="21" dur="500"/>
                                        <p:tgtEl>
                                          <p:spTgt spid="228355">
                                            <p:txEl>
                                              <p:pRg st="1" end="1"/>
                                            </p:txEl>
                                          </p:spTgt>
                                        </p:tgtEl>
                                      </p:cBhvr>
                                    </p:animEffect>
                                    <p:anim calcmode="lin" valueType="num">
                                      <p:cBhvr>
                                        <p:cTn id="22" dur="500" fill="hold"/>
                                        <p:tgtEl>
                                          <p:spTgt spid="228355">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2283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228355">
                                            <p:txEl>
                                              <p:pRg st="2" end="2"/>
                                            </p:txEl>
                                          </p:spTgt>
                                        </p:tgtEl>
                                        <p:attrNameLst>
                                          <p:attrName>style.visibility</p:attrName>
                                        </p:attrNameLst>
                                      </p:cBhvr>
                                      <p:to>
                                        <p:strVal val="visible"/>
                                      </p:to>
                                    </p:set>
                                    <p:animEffect transition="in" filter="fade">
                                      <p:cBhvr>
                                        <p:cTn id="28" dur="500"/>
                                        <p:tgtEl>
                                          <p:spTgt spid="228355">
                                            <p:txEl>
                                              <p:pRg st="2" end="2"/>
                                            </p:txEl>
                                          </p:spTgt>
                                        </p:tgtEl>
                                      </p:cBhvr>
                                    </p:animEffect>
                                    <p:anim calcmode="lin" valueType="num">
                                      <p:cBhvr>
                                        <p:cTn id="29" dur="500" fill="hold"/>
                                        <p:tgtEl>
                                          <p:spTgt spid="228355">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2283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28357"/>
                                        </p:tgtEl>
                                        <p:attrNameLst>
                                          <p:attrName>style.visibility</p:attrName>
                                        </p:attrNameLst>
                                      </p:cBhvr>
                                      <p:to>
                                        <p:strVal val="visible"/>
                                      </p:to>
                                    </p:set>
                                    <p:animEffect transition="in" filter="wipe(left)">
                                      <p:cBhvr>
                                        <p:cTn id="35" dur="750"/>
                                        <p:tgtEl>
                                          <p:spTgt spid="22835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228355">
                                            <p:txEl>
                                              <p:pRg st="5" end="5"/>
                                            </p:txEl>
                                          </p:spTgt>
                                        </p:tgtEl>
                                        <p:attrNameLst>
                                          <p:attrName>style.visibility</p:attrName>
                                        </p:attrNameLst>
                                      </p:cBhvr>
                                      <p:to>
                                        <p:strVal val="visible"/>
                                      </p:to>
                                    </p:set>
                                    <p:animEffect transition="in" filter="fade">
                                      <p:cBhvr>
                                        <p:cTn id="40" dur="500"/>
                                        <p:tgtEl>
                                          <p:spTgt spid="228355">
                                            <p:txEl>
                                              <p:pRg st="5" end="5"/>
                                            </p:txEl>
                                          </p:spTgt>
                                        </p:tgtEl>
                                      </p:cBhvr>
                                    </p:animEffect>
                                    <p:anim calcmode="lin" valueType="num">
                                      <p:cBhvr>
                                        <p:cTn id="41" dur="500" fill="hold"/>
                                        <p:tgtEl>
                                          <p:spTgt spid="228355">
                                            <p:txEl>
                                              <p:pRg st="5" end="5"/>
                                            </p:txEl>
                                          </p:spTgt>
                                        </p:tgtEl>
                                        <p:attrNameLst>
                                          <p:attrName>ppt_x</p:attrName>
                                        </p:attrNameLst>
                                      </p:cBhvr>
                                      <p:tavLst>
                                        <p:tav tm="0">
                                          <p:val>
                                            <p:strVal val="#ppt_x"/>
                                          </p:val>
                                        </p:tav>
                                        <p:tav tm="100000">
                                          <p:val>
                                            <p:strVal val="#ppt_x"/>
                                          </p:val>
                                        </p:tav>
                                      </p:tavLst>
                                    </p:anim>
                                    <p:anim calcmode="lin" valueType="num">
                                      <p:cBhvr>
                                        <p:cTn id="42" dur="500" fill="hold"/>
                                        <p:tgtEl>
                                          <p:spTgt spid="228355">
                                            <p:txEl>
                                              <p:pRg st="5" end="5"/>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228355">
                                            <p:txEl>
                                              <p:pRg st="6" end="6"/>
                                            </p:txEl>
                                          </p:spTgt>
                                        </p:tgtEl>
                                        <p:attrNameLst>
                                          <p:attrName>style.visibility</p:attrName>
                                        </p:attrNameLst>
                                      </p:cBhvr>
                                      <p:to>
                                        <p:strVal val="visible"/>
                                      </p:to>
                                    </p:set>
                                    <p:animEffect transition="in" filter="fade">
                                      <p:cBhvr>
                                        <p:cTn id="45" dur="500"/>
                                        <p:tgtEl>
                                          <p:spTgt spid="228355">
                                            <p:txEl>
                                              <p:pRg st="6" end="6"/>
                                            </p:txEl>
                                          </p:spTgt>
                                        </p:tgtEl>
                                      </p:cBhvr>
                                    </p:animEffect>
                                    <p:anim calcmode="lin" valueType="num">
                                      <p:cBhvr>
                                        <p:cTn id="46" dur="500" fill="hold"/>
                                        <p:tgtEl>
                                          <p:spTgt spid="228355">
                                            <p:txEl>
                                              <p:pRg st="6" end="6"/>
                                            </p:txEl>
                                          </p:spTgt>
                                        </p:tgtEl>
                                        <p:attrNameLst>
                                          <p:attrName>ppt_x</p:attrName>
                                        </p:attrNameLst>
                                      </p:cBhvr>
                                      <p:tavLst>
                                        <p:tav tm="0">
                                          <p:val>
                                            <p:strVal val="#ppt_x"/>
                                          </p:val>
                                        </p:tav>
                                        <p:tav tm="100000">
                                          <p:val>
                                            <p:strVal val="#ppt_x"/>
                                          </p:val>
                                        </p:tav>
                                      </p:tavLst>
                                    </p:anim>
                                    <p:anim calcmode="lin" valueType="num">
                                      <p:cBhvr>
                                        <p:cTn id="47" dur="500" fill="hold"/>
                                        <p:tgtEl>
                                          <p:spTgt spid="228355">
                                            <p:txEl>
                                              <p:pRg st="6" end="6"/>
                                            </p:txEl>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228355">
                                            <p:txEl>
                                              <p:pRg st="7" end="7"/>
                                            </p:txEl>
                                          </p:spTgt>
                                        </p:tgtEl>
                                        <p:attrNameLst>
                                          <p:attrName>style.visibility</p:attrName>
                                        </p:attrNameLst>
                                      </p:cBhvr>
                                      <p:to>
                                        <p:strVal val="visible"/>
                                      </p:to>
                                    </p:set>
                                    <p:animEffect transition="in" filter="fade">
                                      <p:cBhvr>
                                        <p:cTn id="50" dur="500"/>
                                        <p:tgtEl>
                                          <p:spTgt spid="228355">
                                            <p:txEl>
                                              <p:pRg st="7" end="7"/>
                                            </p:txEl>
                                          </p:spTgt>
                                        </p:tgtEl>
                                      </p:cBhvr>
                                    </p:animEffect>
                                    <p:anim calcmode="lin" valueType="num">
                                      <p:cBhvr>
                                        <p:cTn id="51" dur="500" fill="hold"/>
                                        <p:tgtEl>
                                          <p:spTgt spid="228355">
                                            <p:txEl>
                                              <p:pRg st="7" end="7"/>
                                            </p:txEl>
                                          </p:spTgt>
                                        </p:tgtEl>
                                        <p:attrNameLst>
                                          <p:attrName>ppt_x</p:attrName>
                                        </p:attrNameLst>
                                      </p:cBhvr>
                                      <p:tavLst>
                                        <p:tav tm="0">
                                          <p:val>
                                            <p:strVal val="#ppt_x"/>
                                          </p:val>
                                        </p:tav>
                                        <p:tav tm="100000">
                                          <p:val>
                                            <p:strVal val="#ppt_x"/>
                                          </p:val>
                                        </p:tav>
                                      </p:tavLst>
                                    </p:anim>
                                    <p:anim calcmode="lin" valueType="num">
                                      <p:cBhvr>
                                        <p:cTn id="52" dur="500" fill="hold"/>
                                        <p:tgtEl>
                                          <p:spTgt spid="228355">
                                            <p:txEl>
                                              <p:pRg st="7" end="7"/>
                                            </p:txEl>
                                          </p:spTgt>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228355">
                                            <p:txEl>
                                              <p:pRg st="8" end="8"/>
                                            </p:txEl>
                                          </p:spTgt>
                                        </p:tgtEl>
                                        <p:attrNameLst>
                                          <p:attrName>style.visibility</p:attrName>
                                        </p:attrNameLst>
                                      </p:cBhvr>
                                      <p:to>
                                        <p:strVal val="visible"/>
                                      </p:to>
                                    </p:set>
                                    <p:animEffect transition="in" filter="fade">
                                      <p:cBhvr>
                                        <p:cTn id="55" dur="500"/>
                                        <p:tgtEl>
                                          <p:spTgt spid="228355">
                                            <p:txEl>
                                              <p:pRg st="8" end="8"/>
                                            </p:txEl>
                                          </p:spTgt>
                                        </p:tgtEl>
                                      </p:cBhvr>
                                    </p:animEffect>
                                    <p:anim calcmode="lin" valueType="num">
                                      <p:cBhvr>
                                        <p:cTn id="56" dur="500" fill="hold"/>
                                        <p:tgtEl>
                                          <p:spTgt spid="228355">
                                            <p:txEl>
                                              <p:pRg st="8" end="8"/>
                                            </p:txEl>
                                          </p:spTgt>
                                        </p:tgtEl>
                                        <p:attrNameLst>
                                          <p:attrName>ppt_x</p:attrName>
                                        </p:attrNameLst>
                                      </p:cBhvr>
                                      <p:tavLst>
                                        <p:tav tm="0">
                                          <p:val>
                                            <p:strVal val="#ppt_x"/>
                                          </p:val>
                                        </p:tav>
                                        <p:tav tm="100000">
                                          <p:val>
                                            <p:strVal val="#ppt_x"/>
                                          </p:val>
                                        </p:tav>
                                      </p:tavLst>
                                    </p:anim>
                                    <p:anim calcmode="lin" valueType="num">
                                      <p:cBhvr>
                                        <p:cTn id="57" dur="500" fill="hold"/>
                                        <p:tgtEl>
                                          <p:spTgt spid="228355">
                                            <p:txEl>
                                              <p:pRg st="8" end="8"/>
                                            </p:txEl>
                                          </p:spTgt>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228355">
                                            <p:txEl>
                                              <p:pRg st="9" end="9"/>
                                            </p:txEl>
                                          </p:spTgt>
                                        </p:tgtEl>
                                        <p:attrNameLst>
                                          <p:attrName>style.visibility</p:attrName>
                                        </p:attrNameLst>
                                      </p:cBhvr>
                                      <p:to>
                                        <p:strVal val="visible"/>
                                      </p:to>
                                    </p:set>
                                    <p:animEffect transition="in" filter="fade">
                                      <p:cBhvr>
                                        <p:cTn id="60" dur="500"/>
                                        <p:tgtEl>
                                          <p:spTgt spid="228355">
                                            <p:txEl>
                                              <p:pRg st="9" end="9"/>
                                            </p:txEl>
                                          </p:spTgt>
                                        </p:tgtEl>
                                      </p:cBhvr>
                                    </p:animEffect>
                                    <p:anim calcmode="lin" valueType="num">
                                      <p:cBhvr>
                                        <p:cTn id="61" dur="500" fill="hold"/>
                                        <p:tgtEl>
                                          <p:spTgt spid="228355">
                                            <p:txEl>
                                              <p:pRg st="9" end="9"/>
                                            </p:txEl>
                                          </p:spTgt>
                                        </p:tgtEl>
                                        <p:attrNameLst>
                                          <p:attrName>ppt_x</p:attrName>
                                        </p:attrNameLst>
                                      </p:cBhvr>
                                      <p:tavLst>
                                        <p:tav tm="0">
                                          <p:val>
                                            <p:strVal val="#ppt_x"/>
                                          </p:val>
                                        </p:tav>
                                        <p:tav tm="100000">
                                          <p:val>
                                            <p:strVal val="#ppt_x"/>
                                          </p:val>
                                        </p:tav>
                                      </p:tavLst>
                                    </p:anim>
                                    <p:anim calcmode="lin" valueType="num">
                                      <p:cBhvr>
                                        <p:cTn id="62" dur="500" fill="hold"/>
                                        <p:tgtEl>
                                          <p:spTgt spid="228355">
                                            <p:txEl>
                                              <p:pRg st="9" end="9"/>
                                            </p:txEl>
                                          </p:spTgt>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228355">
                                            <p:txEl>
                                              <p:pRg st="10" end="10"/>
                                            </p:txEl>
                                          </p:spTgt>
                                        </p:tgtEl>
                                        <p:attrNameLst>
                                          <p:attrName>style.visibility</p:attrName>
                                        </p:attrNameLst>
                                      </p:cBhvr>
                                      <p:to>
                                        <p:strVal val="visible"/>
                                      </p:to>
                                    </p:set>
                                    <p:animEffect transition="in" filter="fade">
                                      <p:cBhvr>
                                        <p:cTn id="65" dur="500"/>
                                        <p:tgtEl>
                                          <p:spTgt spid="228355">
                                            <p:txEl>
                                              <p:pRg st="10" end="10"/>
                                            </p:txEl>
                                          </p:spTgt>
                                        </p:tgtEl>
                                      </p:cBhvr>
                                    </p:animEffect>
                                    <p:anim calcmode="lin" valueType="num">
                                      <p:cBhvr>
                                        <p:cTn id="66" dur="500" fill="hold"/>
                                        <p:tgtEl>
                                          <p:spTgt spid="228355">
                                            <p:txEl>
                                              <p:pRg st="10" end="10"/>
                                            </p:txEl>
                                          </p:spTgt>
                                        </p:tgtEl>
                                        <p:attrNameLst>
                                          <p:attrName>ppt_x</p:attrName>
                                        </p:attrNameLst>
                                      </p:cBhvr>
                                      <p:tavLst>
                                        <p:tav tm="0">
                                          <p:val>
                                            <p:strVal val="#ppt_x"/>
                                          </p:val>
                                        </p:tav>
                                        <p:tav tm="100000">
                                          <p:val>
                                            <p:strVal val="#ppt_x"/>
                                          </p:val>
                                        </p:tav>
                                      </p:tavLst>
                                    </p:anim>
                                    <p:anim calcmode="lin" valueType="num">
                                      <p:cBhvr>
                                        <p:cTn id="67" dur="500" fill="hold"/>
                                        <p:tgtEl>
                                          <p:spTgt spid="228355">
                                            <p:txEl>
                                              <p:pRg st="10" end="10"/>
                                            </p:txEl>
                                          </p:spTgt>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228355">
                                            <p:txEl>
                                              <p:pRg st="11" end="11"/>
                                            </p:txEl>
                                          </p:spTgt>
                                        </p:tgtEl>
                                        <p:attrNameLst>
                                          <p:attrName>style.visibility</p:attrName>
                                        </p:attrNameLst>
                                      </p:cBhvr>
                                      <p:to>
                                        <p:strVal val="visible"/>
                                      </p:to>
                                    </p:set>
                                    <p:animEffect transition="in" filter="fade">
                                      <p:cBhvr>
                                        <p:cTn id="70" dur="500"/>
                                        <p:tgtEl>
                                          <p:spTgt spid="228355">
                                            <p:txEl>
                                              <p:pRg st="11" end="11"/>
                                            </p:txEl>
                                          </p:spTgt>
                                        </p:tgtEl>
                                      </p:cBhvr>
                                    </p:animEffect>
                                    <p:anim calcmode="lin" valueType="num">
                                      <p:cBhvr>
                                        <p:cTn id="71" dur="500" fill="hold"/>
                                        <p:tgtEl>
                                          <p:spTgt spid="228355">
                                            <p:txEl>
                                              <p:pRg st="11" end="11"/>
                                            </p:txEl>
                                          </p:spTgt>
                                        </p:tgtEl>
                                        <p:attrNameLst>
                                          <p:attrName>ppt_x</p:attrName>
                                        </p:attrNameLst>
                                      </p:cBhvr>
                                      <p:tavLst>
                                        <p:tav tm="0">
                                          <p:val>
                                            <p:strVal val="#ppt_x"/>
                                          </p:val>
                                        </p:tav>
                                        <p:tav tm="100000">
                                          <p:val>
                                            <p:strVal val="#ppt_x"/>
                                          </p:val>
                                        </p:tav>
                                      </p:tavLst>
                                    </p:anim>
                                    <p:anim calcmode="lin" valueType="num">
                                      <p:cBhvr>
                                        <p:cTn id="72" dur="500" fill="hold"/>
                                        <p:tgtEl>
                                          <p:spTgt spid="228355">
                                            <p:txEl>
                                              <p:pRg st="11" end="11"/>
                                            </p:txEl>
                                          </p:spTgt>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228355">
                                            <p:txEl>
                                              <p:pRg st="12" end="12"/>
                                            </p:txEl>
                                          </p:spTgt>
                                        </p:tgtEl>
                                        <p:attrNameLst>
                                          <p:attrName>style.visibility</p:attrName>
                                        </p:attrNameLst>
                                      </p:cBhvr>
                                      <p:to>
                                        <p:strVal val="visible"/>
                                      </p:to>
                                    </p:set>
                                    <p:animEffect transition="in" filter="fade">
                                      <p:cBhvr>
                                        <p:cTn id="75" dur="500"/>
                                        <p:tgtEl>
                                          <p:spTgt spid="228355">
                                            <p:txEl>
                                              <p:pRg st="12" end="12"/>
                                            </p:txEl>
                                          </p:spTgt>
                                        </p:tgtEl>
                                      </p:cBhvr>
                                    </p:animEffect>
                                    <p:anim calcmode="lin" valueType="num">
                                      <p:cBhvr>
                                        <p:cTn id="76" dur="500" fill="hold"/>
                                        <p:tgtEl>
                                          <p:spTgt spid="228355">
                                            <p:txEl>
                                              <p:pRg st="12" end="12"/>
                                            </p:txEl>
                                          </p:spTgt>
                                        </p:tgtEl>
                                        <p:attrNameLst>
                                          <p:attrName>ppt_x</p:attrName>
                                        </p:attrNameLst>
                                      </p:cBhvr>
                                      <p:tavLst>
                                        <p:tav tm="0">
                                          <p:val>
                                            <p:strVal val="#ppt_x"/>
                                          </p:val>
                                        </p:tav>
                                        <p:tav tm="100000">
                                          <p:val>
                                            <p:strVal val="#ppt_x"/>
                                          </p:val>
                                        </p:tav>
                                      </p:tavLst>
                                    </p:anim>
                                    <p:anim calcmode="lin" valueType="num">
                                      <p:cBhvr>
                                        <p:cTn id="77" dur="500" fill="hold"/>
                                        <p:tgtEl>
                                          <p:spTgt spid="228355">
                                            <p:txEl>
                                              <p:pRg st="12" end="12"/>
                                            </p:txEl>
                                          </p:spTgt>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228355">
                                            <p:txEl>
                                              <p:pRg st="13" end="13"/>
                                            </p:txEl>
                                          </p:spTgt>
                                        </p:tgtEl>
                                        <p:attrNameLst>
                                          <p:attrName>style.visibility</p:attrName>
                                        </p:attrNameLst>
                                      </p:cBhvr>
                                      <p:to>
                                        <p:strVal val="visible"/>
                                      </p:to>
                                    </p:set>
                                    <p:animEffect transition="in" filter="fade">
                                      <p:cBhvr>
                                        <p:cTn id="80" dur="500"/>
                                        <p:tgtEl>
                                          <p:spTgt spid="228355">
                                            <p:txEl>
                                              <p:pRg st="13" end="13"/>
                                            </p:txEl>
                                          </p:spTgt>
                                        </p:tgtEl>
                                      </p:cBhvr>
                                    </p:animEffect>
                                    <p:anim calcmode="lin" valueType="num">
                                      <p:cBhvr>
                                        <p:cTn id="81" dur="500" fill="hold"/>
                                        <p:tgtEl>
                                          <p:spTgt spid="228355">
                                            <p:txEl>
                                              <p:pRg st="13" end="13"/>
                                            </p:txEl>
                                          </p:spTgt>
                                        </p:tgtEl>
                                        <p:attrNameLst>
                                          <p:attrName>ppt_x</p:attrName>
                                        </p:attrNameLst>
                                      </p:cBhvr>
                                      <p:tavLst>
                                        <p:tav tm="0">
                                          <p:val>
                                            <p:strVal val="#ppt_x"/>
                                          </p:val>
                                        </p:tav>
                                        <p:tav tm="100000">
                                          <p:val>
                                            <p:strVal val="#ppt_x"/>
                                          </p:val>
                                        </p:tav>
                                      </p:tavLst>
                                    </p:anim>
                                    <p:anim calcmode="lin" valueType="num">
                                      <p:cBhvr>
                                        <p:cTn id="82" dur="500" fill="hold"/>
                                        <p:tgtEl>
                                          <p:spTgt spid="228355">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p:bldP spid="228355" grpId="0" build="p"/>
    </p:bldLst>
  </p:timing>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716130" y="842211"/>
            <a:ext cx="6337300"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lnSpc>
                <a:spcPct val="90000"/>
              </a:lnSpc>
            </a:pPr>
            <a:r>
              <a:rPr lang="zh-CN" altLang="en-US" b="0" kern="1200" dirty="0">
                <a:solidFill>
                  <a:srgbClr val="5B9BD5">
                    <a:lumMod val="75000"/>
                  </a:srgbClr>
                </a:solidFill>
                <a:effectLst/>
              </a:rPr>
              <a:t>链栈</a:t>
            </a:r>
            <a:r>
              <a:rPr lang="zh-CN" altLang="en-US" kern="1200" dirty="0">
                <a:solidFill>
                  <a:srgbClr val="5B9BD5">
                    <a:lumMod val="75000"/>
                  </a:srgbClr>
                </a:solidFill>
                <a:effectLst/>
              </a:rPr>
              <a:t>入栈</a:t>
            </a:r>
            <a:r>
              <a:rPr lang="zh-CN" altLang="en-US" b="0" kern="1200" dirty="0">
                <a:solidFill>
                  <a:srgbClr val="5B9BD5">
                    <a:lumMod val="75000"/>
                  </a:srgbClr>
                </a:solidFill>
                <a:effectLst/>
              </a:rPr>
              <a:t>操作的实现</a:t>
            </a:r>
            <a:endParaRPr lang="en-US" altLang="zh-CN" b="0" kern="1200" dirty="0">
              <a:solidFill>
                <a:srgbClr val="5B9BD5">
                  <a:lumMod val="75000"/>
                </a:srgbClr>
              </a:solidFill>
              <a:effectLst/>
            </a:endParaRPr>
          </a:p>
        </p:txBody>
      </p:sp>
      <p:sp>
        <p:nvSpPr>
          <p:cNvPr id="5" name="矩形 4"/>
          <p:cNvSpPr/>
          <p:nvPr/>
        </p:nvSpPr>
        <p:spPr>
          <a:xfrm>
            <a:off x="1780675" y="1684421"/>
            <a:ext cx="7375358" cy="4908884"/>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Status  </a:t>
            </a:r>
            <a:r>
              <a:rPr lang="en-US" altLang="zh-CN" sz="1800" b="1" kern="0" dirty="0" err="1">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Stack_Push</a:t>
            </a: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en-US" altLang="zh-CN" sz="1800" b="1" kern="0" dirty="0" err="1">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StackPtr</a:t>
            </a: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s, </a:t>
            </a:r>
            <a:r>
              <a:rPr lang="en-US" altLang="zh-CN" sz="1800" b="1" kern="0" dirty="0" err="1">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StackEntry</a:t>
            </a: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item){</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Status  outcome = success;</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a:t>
            </a:r>
            <a:r>
              <a:rPr lang="en-US" altLang="zh-CN" sz="1800" b="1" kern="0" dirty="0" err="1">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StackNodePtr</a:t>
            </a: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np = </a:t>
            </a:r>
            <a:r>
              <a:rPr lang="en-US" altLang="zh-CN" sz="1800" b="1" kern="0" dirty="0" err="1">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MakeNode</a:t>
            </a: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(item); </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a:t>
            </a:r>
            <a:r>
              <a:rPr lang="en-US" altLang="zh-CN" sz="1600" b="1" kern="0" dirty="0">
                <a:solidFill>
                  <a:srgbClr val="FF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a:t>
            </a:r>
            <a:r>
              <a:rPr lang="zh-CN" altLang="en-US" sz="1600" b="1" kern="0" dirty="0">
                <a:solidFill>
                  <a:srgbClr val="FF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申请结点空间，并装填结点域 *</a:t>
            </a:r>
            <a:r>
              <a:rPr lang="en-US" altLang="zh-CN" sz="1600" b="1" kern="0" dirty="0">
                <a:solidFill>
                  <a:srgbClr val="FF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if (np = = NULL)</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outcome = overflow; </a:t>
            </a:r>
            <a:r>
              <a:rPr lang="en-US" altLang="zh-CN" sz="16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a:t>
            </a:r>
            <a:r>
              <a:rPr lang="zh-CN" altLang="en-US" sz="16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无法分配存储空间，相当于栈满上溢 *</a:t>
            </a:r>
            <a:r>
              <a:rPr lang="en-US" altLang="zh-CN" sz="16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else {</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np-&gt;next = s-&gt;top;   </a:t>
            </a:r>
            <a:r>
              <a:rPr lang="en-US" altLang="zh-CN" sz="16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a:t>
            </a:r>
            <a:r>
              <a:rPr lang="zh-CN" altLang="en-US" sz="16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所申请到的结点插入在表头 *</a:t>
            </a:r>
            <a:r>
              <a:rPr lang="en-US" altLang="zh-CN" sz="16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s-&gt;top  = np;</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return outcome;	</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endParaRPr lang="zh-CN" altLang="en-US" sz="1800"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590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29378"/>
                                        </p:tgtEl>
                                        <p:attrNameLst>
                                          <p:attrName>style.visibility</p:attrName>
                                        </p:attrNameLst>
                                      </p:cBhvr>
                                      <p:to>
                                        <p:strVal val="visible"/>
                                      </p:to>
                                    </p:set>
                                    <p:anim calcmode="lin" valueType="num">
                                      <p:cBhvr>
                                        <p:cTn id="7" dur="500" fill="hold"/>
                                        <p:tgtEl>
                                          <p:spTgt spid="229378"/>
                                        </p:tgtEl>
                                        <p:attrNameLst>
                                          <p:attrName>ppt_w</p:attrName>
                                        </p:attrNameLst>
                                      </p:cBhvr>
                                      <p:tavLst>
                                        <p:tav tm="0">
                                          <p:val>
                                            <p:fltVal val="0"/>
                                          </p:val>
                                        </p:tav>
                                        <p:tav tm="100000">
                                          <p:val>
                                            <p:strVal val="#ppt_w"/>
                                          </p:val>
                                        </p:tav>
                                      </p:tavLst>
                                    </p:anim>
                                    <p:anim calcmode="lin" valueType="num">
                                      <p:cBhvr>
                                        <p:cTn id="8" dur="500" fill="hold"/>
                                        <p:tgtEl>
                                          <p:spTgt spid="22937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strVal val="#ppt_w*0.7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8" grpId="0"/>
      <p:bldP spid="5" grpId="0" animBg="1"/>
    </p:bldLst>
  </p:timing>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1341771" y="709862"/>
            <a:ext cx="4758239"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lnSpc>
                <a:spcPct val="90000"/>
              </a:lnSpc>
            </a:pPr>
            <a:r>
              <a:rPr lang="zh-CN" altLang="en-US" b="0" kern="1200" dirty="0">
                <a:solidFill>
                  <a:srgbClr val="5B9BD5">
                    <a:lumMod val="75000"/>
                  </a:srgbClr>
                </a:solidFill>
                <a:effectLst/>
              </a:rPr>
              <a:t>链栈</a:t>
            </a:r>
            <a:r>
              <a:rPr lang="zh-CN" altLang="en-US" kern="1200" dirty="0">
                <a:solidFill>
                  <a:srgbClr val="5B9BD5">
                    <a:lumMod val="75000"/>
                  </a:srgbClr>
                </a:solidFill>
                <a:effectLst/>
              </a:rPr>
              <a:t>出栈</a:t>
            </a:r>
            <a:r>
              <a:rPr lang="zh-CN" altLang="en-US" b="0" kern="1200" dirty="0">
                <a:solidFill>
                  <a:srgbClr val="5B9BD5">
                    <a:lumMod val="75000"/>
                  </a:srgbClr>
                </a:solidFill>
                <a:effectLst/>
              </a:rPr>
              <a:t>操作的实现</a:t>
            </a:r>
            <a:endParaRPr lang="en-US" altLang="zh-CN" b="0" kern="1200" dirty="0">
              <a:solidFill>
                <a:srgbClr val="5B9BD5">
                  <a:lumMod val="75000"/>
                </a:srgbClr>
              </a:solidFill>
              <a:effectLst/>
            </a:endParaRPr>
          </a:p>
        </p:txBody>
      </p:sp>
      <p:sp>
        <p:nvSpPr>
          <p:cNvPr id="6" name="矩形 5"/>
          <p:cNvSpPr/>
          <p:nvPr/>
        </p:nvSpPr>
        <p:spPr>
          <a:xfrm>
            <a:off x="1657126" y="1402012"/>
            <a:ext cx="7375358" cy="5269833"/>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Status  </a:t>
            </a:r>
            <a:r>
              <a:rPr lang="en-US" altLang="zh-CN" sz="1800" b="1" kern="0" dirty="0" err="1">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Stack_Pop</a:t>
            </a: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a:t>
            </a:r>
            <a:r>
              <a:rPr lang="en-US" altLang="zh-CN" sz="1800" b="1" kern="0" dirty="0" err="1">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StackPtr</a:t>
            </a: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s, </a:t>
            </a:r>
            <a:r>
              <a:rPr lang="en-US" altLang="zh-CN" sz="1800" b="1" kern="0" dirty="0" err="1">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StackEntry</a:t>
            </a: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*item){</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Status  outcome = success;</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if (</a:t>
            </a:r>
            <a:r>
              <a:rPr lang="en-US" altLang="zh-CN" sz="1800" b="1" kern="0" dirty="0" err="1">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Stack_Empty</a:t>
            </a: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(s))</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outcome = underflow; /* </a:t>
            </a:r>
            <a:r>
              <a:rPr lang="zh-CN" altLang="en-US"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栈空则下溢 *</a:t>
            </a: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else{</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a:t>
            </a:r>
            <a:r>
              <a:rPr lang="en-US" altLang="zh-CN" sz="1800" b="1" kern="0" dirty="0" err="1">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StackNodePtr</a:t>
            </a:r>
            <a:r>
              <a:rPr lang="en-US" altLang="zh-CN" sz="1800" b="1" kern="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np </a:t>
            </a: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s-&gt;top;      /* </a:t>
            </a:r>
            <a:r>
              <a:rPr lang="zh-CN" altLang="en-US"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删除栈顶元素 *</a:t>
            </a: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s-&gt;top = np-&gt;next;</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*item = np-&gt;entry;</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free(np);</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	 return outcome;</a:t>
            </a:r>
          </a:p>
          <a:p>
            <a:pPr marL="342900" indent="-342900" defTabSz="914400" fontAlgn="base">
              <a:lnSpc>
                <a:spcPct val="80000"/>
              </a:lnSpc>
              <a:spcBef>
                <a:spcPct val="60000"/>
              </a:spcBef>
              <a:spcAft>
                <a:spcPct val="0"/>
              </a:spcAft>
              <a:buClr>
                <a:srgbClr val="010000"/>
              </a:buClr>
              <a:defRPr/>
            </a:pPr>
            <a:r>
              <a:rPr lang="en-US" altLang="zh-CN"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rPr>
              <a:t>}</a:t>
            </a:r>
            <a:endParaRPr lang="zh-CN" altLang="en-US" sz="1800" b="1" kern="0" dirty="0">
              <a:solidFill>
                <a:srgbClr val="010000"/>
              </a:solidFill>
              <a:effectLst>
                <a:outerShdw blurRad="38100" dist="38100" dir="2700000" algn="tl">
                  <a:srgbClr val="FFFFFF"/>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89092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0402"/>
                                        </p:tgtEl>
                                        <p:attrNameLst>
                                          <p:attrName>style.visibility</p:attrName>
                                        </p:attrNameLst>
                                      </p:cBhvr>
                                      <p:to>
                                        <p:strVal val="visible"/>
                                      </p:to>
                                    </p:set>
                                    <p:animEffect transition="in" filter="fade">
                                      <p:cBhvr>
                                        <p:cTn id="7" dur="500"/>
                                        <p:tgtEl>
                                          <p:spTgt spid="2304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p:bldP spid="6" grpId="0" animBg="1"/>
    </p:bldLst>
  </p:timing>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1570373" y="866357"/>
            <a:ext cx="6337300"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p>
            <a:pPr algn="ctr">
              <a:lnSpc>
                <a:spcPct val="90000"/>
              </a:lnSpc>
            </a:pPr>
            <a:r>
              <a:rPr lang="zh-CN" altLang="en-US" b="0" kern="1200" dirty="0">
                <a:solidFill>
                  <a:srgbClr val="5B9BD5">
                    <a:lumMod val="75000"/>
                  </a:srgbClr>
                </a:solidFill>
                <a:effectLst/>
              </a:rPr>
              <a:t>链栈</a:t>
            </a:r>
            <a:r>
              <a:rPr lang="zh-CN" altLang="en-US" kern="1200" dirty="0">
                <a:solidFill>
                  <a:srgbClr val="5B9BD5">
                    <a:lumMod val="75000"/>
                  </a:srgbClr>
                </a:solidFill>
                <a:effectLst/>
              </a:rPr>
              <a:t>取栈顶元素</a:t>
            </a:r>
            <a:r>
              <a:rPr lang="zh-CN" altLang="en-US" b="0" kern="1200" dirty="0">
                <a:solidFill>
                  <a:srgbClr val="5B9BD5">
                    <a:lumMod val="75000"/>
                  </a:srgbClr>
                </a:solidFill>
                <a:effectLst/>
              </a:rPr>
              <a:t>操作的实现</a:t>
            </a:r>
            <a:endParaRPr lang="en-US" altLang="zh-CN" b="0" kern="1200" dirty="0">
              <a:solidFill>
                <a:srgbClr val="5B9BD5">
                  <a:lumMod val="75000"/>
                </a:srgbClr>
              </a:solidFill>
              <a:effectLst/>
            </a:endParaRPr>
          </a:p>
        </p:txBody>
      </p:sp>
      <p:sp>
        <p:nvSpPr>
          <p:cNvPr id="5" name="矩形 4"/>
          <p:cNvSpPr/>
          <p:nvPr/>
        </p:nvSpPr>
        <p:spPr>
          <a:xfrm>
            <a:off x="2033339" y="1791994"/>
            <a:ext cx="7375358" cy="4741153"/>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defTabSz="914400" fontAlgn="base">
              <a:lnSpc>
                <a:spcPct val="80000"/>
              </a:lnSpc>
              <a:spcBef>
                <a:spcPct val="60000"/>
              </a:spcBef>
              <a:spcAft>
                <a:spcPct val="0"/>
              </a:spcAft>
              <a:buClr>
                <a:srgbClr val="010000"/>
              </a:buClr>
              <a:defRPr/>
            </a:pP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Status  </a:t>
            </a:r>
            <a:r>
              <a:rPr lang="en-US" altLang="zh-CN" b="1" kern="0" dirty="0" err="1">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Stack_Top</a:t>
            </a: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en-US" altLang="zh-CN" b="1" kern="0" dirty="0" err="1">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StackPtr</a:t>
            </a: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s, </a:t>
            </a:r>
            <a:r>
              <a:rPr lang="en-US" altLang="zh-CN" b="1" kern="0" dirty="0" err="1">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StackEntry</a:t>
            </a: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*item){</a:t>
            </a:r>
          </a:p>
          <a:p>
            <a:pPr marL="342900" indent="-342900" defTabSz="914400" fontAlgn="base">
              <a:lnSpc>
                <a:spcPct val="80000"/>
              </a:lnSpc>
              <a:spcBef>
                <a:spcPct val="60000"/>
              </a:spcBef>
              <a:spcAft>
                <a:spcPct val="0"/>
              </a:spcAft>
              <a:buClr>
                <a:srgbClr val="010000"/>
              </a:buClr>
              <a:defRPr/>
            </a:pP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Status  outcome = success;</a:t>
            </a:r>
          </a:p>
          <a:p>
            <a:pPr marL="342900" indent="-342900" defTabSz="914400" fontAlgn="base">
              <a:lnSpc>
                <a:spcPct val="80000"/>
              </a:lnSpc>
              <a:spcBef>
                <a:spcPct val="60000"/>
              </a:spcBef>
              <a:spcAft>
                <a:spcPct val="0"/>
              </a:spcAft>
              <a:buClr>
                <a:srgbClr val="010000"/>
              </a:buClr>
              <a:defRPr/>
            </a:pP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if (</a:t>
            </a:r>
            <a:r>
              <a:rPr lang="en-US" altLang="zh-CN" b="1" kern="0" dirty="0" err="1">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Stack_Empty</a:t>
            </a: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(s))</a:t>
            </a:r>
          </a:p>
          <a:p>
            <a:pPr marL="342900" indent="-342900" defTabSz="914400" fontAlgn="base">
              <a:lnSpc>
                <a:spcPct val="80000"/>
              </a:lnSpc>
              <a:spcBef>
                <a:spcPct val="60000"/>
              </a:spcBef>
              <a:spcAft>
                <a:spcPct val="0"/>
              </a:spcAft>
              <a:buClr>
                <a:srgbClr val="010000"/>
              </a:buClr>
              <a:defRPr/>
            </a:pP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outcome = underflow; /* </a:t>
            </a:r>
            <a:r>
              <a:rPr lang="zh-CN" altLang="en-US"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栈空则下溢 *</a:t>
            </a: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p>
          <a:p>
            <a:pPr marL="342900" indent="-342900" defTabSz="914400" fontAlgn="base">
              <a:lnSpc>
                <a:spcPct val="80000"/>
              </a:lnSpc>
              <a:spcBef>
                <a:spcPct val="60000"/>
              </a:spcBef>
              <a:spcAft>
                <a:spcPct val="0"/>
              </a:spcAft>
              <a:buClr>
                <a:srgbClr val="010000"/>
              </a:buClr>
              <a:defRPr/>
            </a:pP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else</a:t>
            </a:r>
          </a:p>
          <a:p>
            <a:pPr marL="342900" indent="-342900" defTabSz="914400" fontAlgn="base">
              <a:lnSpc>
                <a:spcPct val="80000"/>
              </a:lnSpc>
              <a:spcBef>
                <a:spcPct val="60000"/>
              </a:spcBef>
              <a:spcAft>
                <a:spcPct val="0"/>
              </a:spcAft>
              <a:buClr>
                <a:srgbClr val="010000"/>
              </a:buClr>
              <a:defRPr/>
            </a:pP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*item = s-&gt;top-&gt;entry;</a:t>
            </a:r>
          </a:p>
          <a:p>
            <a:pPr marL="342900" indent="-342900" defTabSz="914400" fontAlgn="base">
              <a:lnSpc>
                <a:spcPct val="80000"/>
              </a:lnSpc>
              <a:spcBef>
                <a:spcPct val="60000"/>
              </a:spcBef>
              <a:spcAft>
                <a:spcPct val="0"/>
              </a:spcAft>
              <a:buClr>
                <a:srgbClr val="010000"/>
              </a:buClr>
              <a:defRPr/>
            </a:pP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return outcome;</a:t>
            </a:r>
          </a:p>
          <a:p>
            <a:pPr marL="342900" indent="-342900" defTabSz="914400" fontAlgn="base">
              <a:lnSpc>
                <a:spcPct val="80000"/>
              </a:lnSpc>
              <a:spcBef>
                <a:spcPct val="60000"/>
              </a:spcBef>
              <a:spcAft>
                <a:spcPct val="0"/>
              </a:spcAft>
              <a:buClr>
                <a:srgbClr val="010000"/>
              </a:buClr>
              <a:defRPr/>
            </a:pPr>
            <a:r>
              <a:rPr lang="en-US" altLang="zh-CN"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endParaRPr lang="zh-CN" altLang="en-US" b="1" kern="0" dirty="0">
              <a:solidFill>
                <a:srgbClr val="010000"/>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509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31426"/>
                                        </p:tgtEl>
                                        <p:attrNameLst>
                                          <p:attrName>style.visibility</p:attrName>
                                        </p:attrNameLst>
                                      </p:cBhvr>
                                      <p:to>
                                        <p:strVal val="visible"/>
                                      </p:to>
                                    </p:set>
                                    <p:animEffect transition="in" filter="fade">
                                      <p:cBhvr>
                                        <p:cTn id="7" dur="1000"/>
                                        <p:tgtEl>
                                          <p:spTgt spid="231426"/>
                                        </p:tgtEl>
                                      </p:cBhvr>
                                    </p:animEffect>
                                    <p:anim calcmode="lin" valueType="num">
                                      <p:cBhvr>
                                        <p:cTn id="8" dur="1000" fill="hold"/>
                                        <p:tgtEl>
                                          <p:spTgt spid="231426"/>
                                        </p:tgtEl>
                                        <p:attrNameLst>
                                          <p:attrName>ppt_x</p:attrName>
                                        </p:attrNameLst>
                                      </p:cBhvr>
                                      <p:tavLst>
                                        <p:tav tm="0">
                                          <p:val>
                                            <p:strVal val="#ppt_x"/>
                                          </p:val>
                                        </p:tav>
                                        <p:tav tm="100000">
                                          <p:val>
                                            <p:strVal val="#ppt_x"/>
                                          </p:val>
                                        </p:tav>
                                      </p:tavLst>
                                    </p:anim>
                                    <p:anim calcmode="lin" valueType="num">
                                      <p:cBhvr>
                                        <p:cTn id="9" dur="900" decel="100000" fill="hold"/>
                                        <p:tgtEl>
                                          <p:spTgt spid="2314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3142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900" decel="100000" fill="hold"/>
                                        <p:tgtEl>
                                          <p:spTgt spid="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p:bldP spid="5"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13960" y="2398776"/>
            <a:ext cx="10363200" cy="1975104"/>
          </a:xfrm>
        </p:spPr>
        <p:txBody>
          <a:bodyPr/>
          <a:lstStyle/>
          <a:p>
            <a:r>
              <a:rPr lang="zh-CN" altLang="en-US" dirty="0">
                <a:solidFill>
                  <a:schemeClr val="bg1"/>
                </a:solidFill>
              </a:rPr>
              <a:t>第三个项目</a:t>
            </a:r>
          </a:p>
        </p:txBody>
      </p:sp>
      <p:sp>
        <p:nvSpPr>
          <p:cNvPr id="3" name="副标题 2"/>
          <p:cNvSpPr>
            <a:spLocks noGrp="1"/>
          </p:cNvSpPr>
          <p:nvPr>
            <p:ph type="subTitle" idx="1"/>
          </p:nvPr>
        </p:nvSpPr>
        <p:spPr/>
        <p:txBody>
          <a:bodyPr/>
          <a:lstStyle/>
          <a:p>
            <a:r>
              <a:rPr lang="zh-CN" altLang="en-US" dirty="0"/>
              <a:t>旅游背包问题</a:t>
            </a:r>
          </a:p>
        </p:txBody>
      </p:sp>
    </p:spTree>
    <p:extLst>
      <p:ext uri="{BB962C8B-B14F-4D97-AF65-F5344CB8AC3E}">
        <p14:creationId xmlns:p14="http://schemas.microsoft.com/office/powerpoint/2010/main" val="113701270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旅游背包问题</a:t>
            </a:r>
          </a:p>
        </p:txBody>
      </p:sp>
      <p:sp>
        <p:nvSpPr>
          <p:cNvPr id="3" name="内容占位符 2"/>
          <p:cNvSpPr>
            <a:spLocks noGrp="1"/>
          </p:cNvSpPr>
          <p:nvPr>
            <p:ph idx="1"/>
          </p:nvPr>
        </p:nvSpPr>
        <p:spPr/>
        <p:txBody>
          <a:bodyPr/>
          <a:lstStyle/>
          <a:p>
            <a:pPr marL="68580" indent="0">
              <a:buNone/>
            </a:pPr>
            <a:r>
              <a:rPr lang="zh-CN" altLang="en-US" dirty="0">
                <a:solidFill>
                  <a:schemeClr val="bg1"/>
                </a:solidFill>
              </a:rPr>
              <a:t>第</a:t>
            </a:r>
            <a:r>
              <a:rPr lang="en-US" altLang="zh-CN" dirty="0" err="1">
                <a:solidFill>
                  <a:schemeClr val="bg1"/>
                </a:solidFill>
              </a:rPr>
              <a:t>i</a:t>
            </a:r>
            <a:r>
              <a:rPr lang="zh-CN" altLang="en-US" dirty="0">
                <a:solidFill>
                  <a:schemeClr val="bg1"/>
                </a:solidFill>
              </a:rPr>
              <a:t>个物体大小为</a:t>
            </a:r>
            <a:r>
              <a:rPr lang="en-US" altLang="zh-CN" dirty="0">
                <a:solidFill>
                  <a:schemeClr val="bg1"/>
                </a:solidFill>
              </a:rPr>
              <a:t> S</a:t>
            </a:r>
            <a:r>
              <a:rPr lang="en-US" altLang="zh-CN" baseline="-25000" dirty="0">
                <a:solidFill>
                  <a:schemeClr val="bg1"/>
                </a:solidFill>
              </a:rPr>
              <a:t>i</a:t>
            </a:r>
            <a:r>
              <a:rPr lang="en-US" altLang="zh-CN" dirty="0">
                <a:solidFill>
                  <a:schemeClr val="bg1"/>
                </a:solidFill>
              </a:rPr>
              <a:t>, </a:t>
            </a:r>
            <a:r>
              <a:rPr lang="zh-CN" altLang="en-US" dirty="0">
                <a:solidFill>
                  <a:schemeClr val="bg1"/>
                </a:solidFill>
              </a:rPr>
              <a:t>箱子尺寸为</a:t>
            </a:r>
            <a:r>
              <a:rPr lang="en-US" altLang="zh-CN" dirty="0">
                <a:solidFill>
                  <a:schemeClr val="bg1"/>
                </a:solidFill>
              </a:rPr>
              <a:t>c</a:t>
            </a:r>
            <a:r>
              <a:rPr lang="zh-CN" altLang="en-US" dirty="0">
                <a:solidFill>
                  <a:schemeClr val="bg1"/>
                </a:solidFill>
              </a:rPr>
              <a:t>（</a:t>
            </a:r>
            <a:r>
              <a:rPr lang="en-US" altLang="zh-CN" dirty="0" err="1">
                <a:solidFill>
                  <a:schemeClr val="bg1"/>
                </a:solidFill>
              </a:rPr>
              <a:t>maxS</a:t>
            </a:r>
            <a:r>
              <a:rPr lang="en-US" altLang="zh-CN" baseline="-25000" dirty="0" err="1">
                <a:solidFill>
                  <a:schemeClr val="bg1"/>
                </a:solidFill>
              </a:rPr>
              <a:t>i</a:t>
            </a:r>
            <a:r>
              <a:rPr lang="en-US" altLang="zh-CN" dirty="0">
                <a:solidFill>
                  <a:schemeClr val="bg1"/>
                </a:solidFill>
              </a:rPr>
              <a:t>&lt;c). </a:t>
            </a:r>
            <a:r>
              <a:rPr lang="zh-CN" altLang="en-US" dirty="0">
                <a:solidFill>
                  <a:schemeClr val="bg1"/>
                </a:solidFill>
              </a:rPr>
              <a:t>现在有</a:t>
            </a:r>
            <a:r>
              <a:rPr lang="en-US" altLang="zh-CN" dirty="0">
                <a:solidFill>
                  <a:schemeClr val="bg1"/>
                </a:solidFill>
              </a:rPr>
              <a:t>n</a:t>
            </a:r>
            <a:r>
              <a:rPr lang="zh-CN" altLang="en-US" dirty="0">
                <a:solidFill>
                  <a:schemeClr val="bg1"/>
                </a:solidFill>
              </a:rPr>
              <a:t>个物体和</a:t>
            </a:r>
            <a:r>
              <a:rPr lang="en-US" altLang="zh-CN" dirty="0">
                <a:solidFill>
                  <a:schemeClr val="bg1"/>
                </a:solidFill>
              </a:rPr>
              <a:t>m</a:t>
            </a:r>
            <a:r>
              <a:rPr lang="zh-CN" altLang="en-US" dirty="0">
                <a:solidFill>
                  <a:schemeClr val="bg1"/>
                </a:solidFill>
              </a:rPr>
              <a:t>个箱子。请问，如何找到尽可能少的箱子数目来储存这些物体？</a:t>
            </a:r>
            <a:endParaRPr lang="en-US" altLang="zh-CN" dirty="0">
              <a:solidFill>
                <a:schemeClr val="bg1"/>
              </a:solidFill>
            </a:endParaRPr>
          </a:p>
          <a:p>
            <a:endParaRPr lang="en-US" altLang="zh-CN" dirty="0">
              <a:solidFill>
                <a:schemeClr val="bg1"/>
              </a:solidFill>
            </a:endParaRPr>
          </a:p>
          <a:p>
            <a:pPr marL="68580" indent="0">
              <a:buNone/>
            </a:pPr>
            <a:r>
              <a:rPr lang="zh-CN" altLang="en-US" dirty="0">
                <a:solidFill>
                  <a:schemeClr val="bg1"/>
                </a:solidFill>
              </a:rPr>
              <a:t>第</a:t>
            </a:r>
            <a:r>
              <a:rPr lang="en-US" altLang="zh-CN" dirty="0">
                <a:solidFill>
                  <a:schemeClr val="bg1"/>
                </a:solidFill>
              </a:rPr>
              <a:t>9</a:t>
            </a:r>
            <a:r>
              <a:rPr lang="zh-CN" altLang="en-US" dirty="0">
                <a:solidFill>
                  <a:schemeClr val="bg1"/>
                </a:solidFill>
              </a:rPr>
              <a:t>周结束前提交设计报告</a:t>
            </a:r>
          </a:p>
        </p:txBody>
      </p:sp>
    </p:spTree>
    <p:extLst>
      <p:ext uri="{BB962C8B-B14F-4D97-AF65-F5344CB8AC3E}">
        <p14:creationId xmlns:p14="http://schemas.microsoft.com/office/powerpoint/2010/main" val="2526302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3" name="Text Box 3"/>
          <p:cNvSpPr txBox="1">
            <a:spLocks noChangeArrowheads="1"/>
          </p:cNvSpPr>
          <p:nvPr/>
        </p:nvSpPr>
        <p:spPr bwMode="auto">
          <a:xfrm>
            <a:off x="4697413" y="876728"/>
            <a:ext cx="38227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dirty="0">
                <a:latin typeface="Times New Roman" pitchFamily="18" charset="0"/>
                <a:ea typeface="宋体" charset="-122"/>
              </a:rPr>
              <a:t>课堂讨论</a:t>
            </a:r>
          </a:p>
        </p:txBody>
      </p:sp>
      <p:sp>
        <p:nvSpPr>
          <p:cNvPr id="286724" name="Rectangle 4"/>
          <p:cNvSpPr>
            <a:spLocks noChangeArrowheads="1"/>
          </p:cNvSpPr>
          <p:nvPr/>
        </p:nvSpPr>
        <p:spPr bwMode="auto">
          <a:xfrm>
            <a:off x="2301875" y="1576800"/>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solidFill>
                  <a:srgbClr val="FF0000"/>
                </a:solidFill>
                <a:latin typeface="Times New Roman" pitchFamily="18" charset="0"/>
                <a:ea typeface="宋体" charset="-122"/>
                <a:sym typeface="Wingdings" pitchFamily="2" charset="2"/>
              </a:rPr>
              <a:t></a:t>
            </a:r>
            <a:r>
              <a:rPr kumimoji="1" lang="zh-CN" altLang="en-US" b="1" dirty="0">
                <a:latin typeface="Times New Roman" pitchFamily="18" charset="0"/>
                <a:ea typeface="宋体" charset="-122"/>
                <a:sym typeface="Wingdings" pitchFamily="2" charset="2"/>
              </a:rPr>
              <a:t> 回文游戏</a:t>
            </a:r>
          </a:p>
        </p:txBody>
      </p:sp>
      <p:sp>
        <p:nvSpPr>
          <p:cNvPr id="286725" name="Text Box 5"/>
          <p:cNvSpPr txBox="1">
            <a:spLocks noChangeArrowheads="1"/>
          </p:cNvSpPr>
          <p:nvPr/>
        </p:nvSpPr>
        <p:spPr bwMode="auto">
          <a:xfrm>
            <a:off x="2379663" y="2061236"/>
            <a:ext cx="5328964" cy="466725"/>
          </a:xfrm>
          <a:prstGeom prst="rect">
            <a:avLst/>
          </a:prstGeom>
          <a:ln>
            <a:headEnd/>
            <a:tailEnd/>
          </a:ln>
          <a:extLst/>
        </p:spPr>
        <p:style>
          <a:lnRef idx="0">
            <a:schemeClr val="accent1"/>
          </a:lnRef>
          <a:fillRef idx="3">
            <a:schemeClr val="accent1"/>
          </a:fillRef>
          <a:effectRef idx="3">
            <a:schemeClr val="accent1"/>
          </a:effectRef>
          <a:fontRef idx="minor">
            <a:schemeClr val="lt1"/>
          </a:fontRef>
        </p:style>
        <p:txBody>
          <a:bodyPr wrap="square">
            <a:spAutoFit/>
          </a:bodyPr>
          <a:lstStyle/>
          <a:p>
            <a:pPr>
              <a:spcBef>
                <a:spcPct val="50000"/>
              </a:spcBef>
            </a:pPr>
            <a:r>
              <a:rPr kumimoji="1" lang="zh-CN" altLang="en-US" b="1" i="1" dirty="0">
                <a:latin typeface="Times New Roman" pitchFamily="18" charset="0"/>
                <a:ea typeface="宋体" charset="-122"/>
              </a:rPr>
              <a:t>顺序和逆序完全一致的文本称为回文</a:t>
            </a:r>
            <a:endParaRPr kumimoji="1" lang="en-US" altLang="zh-CN" b="1" i="1" dirty="0">
              <a:latin typeface="Times New Roman" pitchFamily="18" charset="0"/>
              <a:ea typeface="宋体" charset="-122"/>
            </a:endParaRPr>
          </a:p>
        </p:txBody>
      </p:sp>
      <p:grpSp>
        <p:nvGrpSpPr>
          <p:cNvPr id="286726" name="Group 6"/>
          <p:cNvGrpSpPr>
            <a:grpSpLocks/>
          </p:cNvGrpSpPr>
          <p:nvPr/>
        </p:nvGrpSpPr>
        <p:grpSpPr bwMode="auto">
          <a:xfrm>
            <a:off x="3040064" y="3542348"/>
            <a:ext cx="1925637" cy="1143000"/>
            <a:chOff x="1236" y="924"/>
            <a:chExt cx="1213" cy="720"/>
          </a:xfrm>
        </p:grpSpPr>
        <p:grpSp>
          <p:nvGrpSpPr>
            <p:cNvPr id="286727" name="Group 7"/>
            <p:cNvGrpSpPr>
              <a:grpSpLocks/>
            </p:cNvGrpSpPr>
            <p:nvPr/>
          </p:nvGrpSpPr>
          <p:grpSpPr bwMode="auto">
            <a:xfrm>
              <a:off x="1236" y="924"/>
              <a:ext cx="660" cy="720"/>
              <a:chOff x="1608" y="924"/>
              <a:chExt cx="288" cy="720"/>
            </a:xfrm>
          </p:grpSpPr>
          <p:sp>
            <p:nvSpPr>
              <p:cNvPr id="286728" name="Line 8"/>
              <p:cNvSpPr>
                <a:spLocks noChangeShapeType="1"/>
              </p:cNvSpPr>
              <p:nvPr/>
            </p:nvSpPr>
            <p:spPr bwMode="auto">
              <a:xfrm flipV="1">
                <a:off x="1608" y="924"/>
                <a:ext cx="0" cy="720"/>
              </a:xfrm>
              <a:prstGeom prst="line">
                <a:avLst/>
              </a:prstGeom>
              <a:noFill/>
              <a:ln w="1905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29" name="Line 9"/>
              <p:cNvSpPr>
                <a:spLocks noChangeShapeType="1"/>
              </p:cNvSpPr>
              <p:nvPr/>
            </p:nvSpPr>
            <p:spPr bwMode="auto">
              <a:xfrm flipV="1">
                <a:off x="1896" y="924"/>
                <a:ext cx="0" cy="720"/>
              </a:xfrm>
              <a:prstGeom prst="line">
                <a:avLst/>
              </a:prstGeom>
              <a:noFill/>
              <a:ln w="1905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30" name="Rectangle 10"/>
              <p:cNvSpPr>
                <a:spLocks noChangeArrowheads="1"/>
              </p:cNvSpPr>
              <p:nvPr/>
            </p:nvSpPr>
            <p:spPr bwMode="auto">
              <a:xfrm>
                <a:off x="1608" y="1452"/>
                <a:ext cx="288" cy="192"/>
              </a:xfrm>
              <a:prstGeom prst="rect">
                <a:avLst/>
              </a:prstGeom>
              <a:solidFill>
                <a:schemeClr val="bg1"/>
              </a:solidFill>
              <a:ln w="19050">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b="1">
                    <a:latin typeface="Times New Roman" pitchFamily="18" charset="0"/>
                    <a:ea typeface="宋体" charset="-122"/>
                  </a:rPr>
                  <a:t>d</a:t>
                </a:r>
              </a:p>
            </p:txBody>
          </p:sp>
          <p:sp>
            <p:nvSpPr>
              <p:cNvPr id="286731" name="Rectangle 11"/>
              <p:cNvSpPr>
                <a:spLocks noChangeArrowheads="1"/>
              </p:cNvSpPr>
              <p:nvPr/>
            </p:nvSpPr>
            <p:spPr bwMode="auto">
              <a:xfrm>
                <a:off x="1608" y="1260"/>
                <a:ext cx="288" cy="192"/>
              </a:xfrm>
              <a:prstGeom prst="rect">
                <a:avLst/>
              </a:prstGeom>
              <a:solidFill>
                <a:schemeClr val="bg1"/>
              </a:solidFill>
              <a:ln w="19050">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b="1">
                    <a:latin typeface="Times New Roman" pitchFamily="18" charset="0"/>
                    <a:ea typeface="宋体" charset="-122"/>
                  </a:rPr>
                  <a:t>a</a:t>
                </a:r>
              </a:p>
            </p:txBody>
          </p:sp>
          <p:sp>
            <p:nvSpPr>
              <p:cNvPr id="286732" name="Rectangle 12"/>
              <p:cNvSpPr>
                <a:spLocks noChangeArrowheads="1"/>
              </p:cNvSpPr>
              <p:nvPr/>
            </p:nvSpPr>
            <p:spPr bwMode="auto">
              <a:xfrm>
                <a:off x="1608" y="1068"/>
                <a:ext cx="288" cy="192"/>
              </a:xfrm>
              <a:prstGeom prst="rect">
                <a:avLst/>
              </a:prstGeom>
              <a:solidFill>
                <a:schemeClr val="bg1"/>
              </a:solidFill>
              <a:ln w="19050">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b="1">
                    <a:latin typeface="Times New Roman" pitchFamily="18" charset="0"/>
                    <a:ea typeface="宋体" charset="-122"/>
                  </a:rPr>
                  <a:t>d</a:t>
                </a:r>
              </a:p>
            </p:txBody>
          </p:sp>
        </p:grpSp>
        <p:sp>
          <p:nvSpPr>
            <p:cNvPr id="286733" name="Line 13"/>
            <p:cNvSpPr>
              <a:spLocks noChangeShapeType="1"/>
            </p:cNvSpPr>
            <p:nvPr/>
          </p:nvSpPr>
          <p:spPr bwMode="auto">
            <a:xfrm flipH="1">
              <a:off x="1884" y="1068"/>
              <a:ext cx="276"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endParaRPr lang="zh-CN" altLang="en-US"/>
            </a:p>
          </p:txBody>
        </p:sp>
        <p:sp>
          <p:nvSpPr>
            <p:cNvPr id="286734" name="Text Box 14"/>
            <p:cNvSpPr txBox="1">
              <a:spLocks noChangeArrowheads="1"/>
            </p:cNvSpPr>
            <p:nvPr/>
          </p:nvSpPr>
          <p:spPr bwMode="auto">
            <a:xfrm>
              <a:off x="2111" y="931"/>
              <a:ext cx="338" cy="250"/>
            </a:xfrm>
            <a:prstGeom prst="rect">
              <a:avLst/>
            </a:prstGeom>
            <a:noFill/>
            <a:ln>
              <a:noFill/>
            </a:ln>
            <a:effectLst/>
            <a:extLst>
              <a:ext uri="{909E8E84-426E-40DD-AFC4-6F175D3DCCD1}">
                <a14:hiddenFill xmlns:a14="http://schemas.microsoft.com/office/drawing/2010/main">
                  <a:gradFill rotWithShape="0">
                    <a:gsLst>
                      <a:gs pos="0">
                        <a:schemeClr val="bg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a:r>
                <a:rPr kumimoji="1" lang="en-US" altLang="zh-CN" sz="2000" b="1" dirty="0">
                  <a:solidFill>
                    <a:srgbClr val="990000"/>
                  </a:solidFill>
                  <a:latin typeface="Times New Roman" pitchFamily="18" charset="0"/>
                  <a:ea typeface="宋体" charset="-122"/>
                </a:rPr>
                <a:t>top</a:t>
              </a:r>
            </a:p>
          </p:txBody>
        </p:sp>
      </p:grpSp>
      <p:sp>
        <p:nvSpPr>
          <p:cNvPr id="286735" name="Text Box 15"/>
          <p:cNvSpPr txBox="1">
            <a:spLocks noChangeArrowheads="1"/>
          </p:cNvSpPr>
          <p:nvPr/>
        </p:nvSpPr>
        <p:spPr bwMode="auto">
          <a:xfrm>
            <a:off x="5619750" y="3321120"/>
            <a:ext cx="5041900" cy="2677656"/>
          </a:xfrm>
          <a:prstGeom prst="rect">
            <a:avLst/>
          </a:prstGeom>
          <a:noFill/>
          <a:ln>
            <a:noFill/>
          </a:ln>
          <a:effectLst/>
          <a:extLst>
            <a:ext uri="{909E8E84-426E-40DD-AFC4-6F175D3DCCD1}">
              <a14:hiddenFill xmlns:a14="http://schemas.microsoft.com/office/drawing/2010/main">
                <a:gradFill rotWithShape="0">
                  <a:gsLst>
                    <a:gs pos="0">
                      <a:schemeClr val="bg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r>
              <a:rPr kumimoji="1" lang="zh-CN" altLang="en-US" b="1">
                <a:latin typeface="Times New Roman" pitchFamily="18" charset="0"/>
                <a:ea typeface="宋体" charset="-122"/>
              </a:rPr>
              <a:t>算法</a:t>
            </a:r>
            <a:r>
              <a:rPr kumimoji="1" lang="en-US" altLang="zh-CN" b="1">
                <a:latin typeface="Times New Roman" pitchFamily="18" charset="0"/>
                <a:ea typeface="宋体" charset="-122"/>
              </a:rPr>
              <a:t>:</a:t>
            </a:r>
          </a:p>
          <a:p>
            <a:r>
              <a:rPr kumimoji="1" lang="en-US" altLang="zh-CN" b="1">
                <a:latin typeface="Times New Roman" pitchFamily="18" charset="0"/>
                <a:ea typeface="宋体" charset="-122"/>
              </a:rPr>
              <a:t>1.</a:t>
            </a:r>
            <a:r>
              <a:rPr kumimoji="1" lang="zh-CN" altLang="en-US" b="1">
                <a:latin typeface="Times New Roman" pitchFamily="18" charset="0"/>
                <a:ea typeface="宋体" charset="-122"/>
              </a:rPr>
              <a:t>读入并储存该文本</a:t>
            </a:r>
            <a:r>
              <a:rPr kumimoji="1" lang="en-US" altLang="zh-CN" b="1">
                <a:latin typeface="Times New Roman" pitchFamily="18" charset="0"/>
                <a:ea typeface="宋体" charset="-122"/>
              </a:rPr>
              <a:t> S1</a:t>
            </a:r>
          </a:p>
          <a:p>
            <a:r>
              <a:rPr kumimoji="1" lang="en-US" altLang="zh-CN" b="1">
                <a:latin typeface="Times New Roman" pitchFamily="18" charset="0"/>
                <a:ea typeface="宋体" charset="-122"/>
              </a:rPr>
              <a:t>2.</a:t>
            </a:r>
            <a:r>
              <a:rPr kumimoji="1" lang="zh-CN" altLang="en-US" b="1">
                <a:latin typeface="Times New Roman" pitchFamily="18" charset="0"/>
                <a:ea typeface="宋体" charset="-122"/>
              </a:rPr>
              <a:t>依次将</a:t>
            </a:r>
            <a:r>
              <a:rPr kumimoji="1" lang="en-US" altLang="zh-CN" b="1">
                <a:latin typeface="Times New Roman" pitchFamily="18" charset="0"/>
                <a:ea typeface="宋体" charset="-122"/>
              </a:rPr>
              <a:t>S1</a:t>
            </a:r>
            <a:r>
              <a:rPr kumimoji="1" lang="zh-CN" altLang="en-US" b="1">
                <a:latin typeface="Times New Roman" pitchFamily="18" charset="0"/>
                <a:ea typeface="宋体" charset="-122"/>
              </a:rPr>
              <a:t>的数据入栈</a:t>
            </a:r>
            <a:endParaRPr kumimoji="1" lang="en-US" altLang="zh-CN" b="1">
              <a:latin typeface="Times New Roman" pitchFamily="18" charset="0"/>
              <a:ea typeface="宋体" charset="-122"/>
            </a:endParaRPr>
          </a:p>
          <a:p>
            <a:r>
              <a:rPr kumimoji="1" lang="en-US" altLang="zh-CN" b="1">
                <a:latin typeface="Times New Roman" pitchFamily="18" charset="0"/>
                <a:ea typeface="宋体" charset="-122"/>
              </a:rPr>
              <a:t>3.</a:t>
            </a:r>
            <a:r>
              <a:rPr kumimoji="1" lang="zh-CN" altLang="en-US" b="1">
                <a:latin typeface="Times New Roman" pitchFamily="18" charset="0"/>
                <a:ea typeface="宋体" charset="-122"/>
              </a:rPr>
              <a:t>依次出栈假设第</a:t>
            </a:r>
            <a:r>
              <a:rPr kumimoji="1" lang="en-US" altLang="zh-CN" b="1">
                <a:latin typeface="Times New Roman" pitchFamily="18" charset="0"/>
                <a:ea typeface="宋体" charset="-122"/>
              </a:rPr>
              <a:t>i</a:t>
            </a:r>
            <a:r>
              <a:rPr kumimoji="1" lang="zh-CN" altLang="en-US" b="1">
                <a:latin typeface="Times New Roman" pitchFamily="18" charset="0"/>
                <a:ea typeface="宋体" charset="-122"/>
              </a:rPr>
              <a:t>次出栈元素为到</a:t>
            </a:r>
            <a:r>
              <a:rPr kumimoji="1" lang="en-US" altLang="zh-CN" b="1">
                <a:latin typeface="Times New Roman" pitchFamily="18" charset="0"/>
                <a:ea typeface="宋体" charset="-122"/>
              </a:rPr>
              <a:t>C</a:t>
            </a:r>
            <a:r>
              <a:rPr kumimoji="1" lang="en-US" altLang="zh-CN" b="1" baseline="-25000">
                <a:latin typeface="Times New Roman" pitchFamily="18" charset="0"/>
                <a:ea typeface="宋体" charset="-122"/>
              </a:rPr>
              <a:t>i</a:t>
            </a:r>
            <a:r>
              <a:rPr kumimoji="1" lang="zh-CN" altLang="en-US" b="1">
                <a:latin typeface="Times New Roman" pitchFamily="18" charset="0"/>
                <a:ea typeface="宋体" charset="-122"/>
              </a:rPr>
              <a:t>中，比较</a:t>
            </a:r>
            <a:r>
              <a:rPr kumimoji="1" lang="en-US" altLang="zh-CN" b="1">
                <a:latin typeface="Times New Roman" pitchFamily="18" charset="0"/>
                <a:ea typeface="宋体" charset="-122"/>
              </a:rPr>
              <a:t>S1</a:t>
            </a:r>
            <a:r>
              <a:rPr kumimoji="1" lang="en-US" altLang="zh-CN" b="1" baseline="-25000">
                <a:latin typeface="Times New Roman" pitchFamily="18" charset="0"/>
                <a:ea typeface="宋体" charset="-122"/>
              </a:rPr>
              <a:t>i</a:t>
            </a:r>
            <a:r>
              <a:rPr kumimoji="1" lang="zh-CN" altLang="en-US" b="1">
                <a:latin typeface="Times New Roman" pitchFamily="18" charset="0"/>
                <a:ea typeface="宋体" charset="-122"/>
              </a:rPr>
              <a:t>和</a:t>
            </a:r>
            <a:r>
              <a:rPr kumimoji="1" lang="en-US" altLang="zh-CN" b="1">
                <a:latin typeface="Times New Roman" pitchFamily="18" charset="0"/>
                <a:ea typeface="宋体" charset="-122"/>
              </a:rPr>
              <a:t>C</a:t>
            </a:r>
            <a:r>
              <a:rPr kumimoji="1" lang="en-US" altLang="zh-CN" b="1" baseline="-25000">
                <a:latin typeface="Times New Roman" pitchFamily="18" charset="0"/>
                <a:ea typeface="宋体" charset="-122"/>
              </a:rPr>
              <a:t>i</a:t>
            </a:r>
          </a:p>
          <a:p>
            <a:r>
              <a:rPr kumimoji="1" lang="en-US" altLang="zh-CN" b="1">
                <a:latin typeface="Times New Roman" pitchFamily="18" charset="0"/>
                <a:ea typeface="宋体" charset="-122"/>
              </a:rPr>
              <a:t>           </a:t>
            </a:r>
            <a:r>
              <a:rPr kumimoji="1" lang="zh-CN" altLang="en-US" b="1">
                <a:latin typeface="Times New Roman" pitchFamily="18" charset="0"/>
                <a:ea typeface="宋体" charset="-122"/>
              </a:rPr>
              <a:t>如果</a:t>
            </a:r>
            <a:r>
              <a:rPr kumimoji="1" lang="en-US" altLang="zh-CN" b="1">
                <a:latin typeface="Times New Roman" pitchFamily="18" charset="0"/>
                <a:ea typeface="宋体" charset="-122"/>
              </a:rPr>
              <a:t>S1</a:t>
            </a:r>
            <a:r>
              <a:rPr kumimoji="1" lang="en-US" altLang="zh-CN" b="1" baseline="-25000">
                <a:latin typeface="Times New Roman" pitchFamily="18" charset="0"/>
                <a:ea typeface="宋体" charset="-122"/>
              </a:rPr>
              <a:t>i </a:t>
            </a:r>
            <a:r>
              <a:rPr kumimoji="1" lang="en-US" altLang="zh-CN" b="1">
                <a:latin typeface="Times New Roman" pitchFamily="18" charset="0"/>
                <a:ea typeface="宋体" charset="-122"/>
              </a:rPr>
              <a:t>!= C</a:t>
            </a:r>
            <a:r>
              <a:rPr kumimoji="1" lang="en-US" altLang="zh-CN" b="1" baseline="-25000">
                <a:latin typeface="Times New Roman" pitchFamily="18" charset="0"/>
                <a:ea typeface="宋体" charset="-122"/>
              </a:rPr>
              <a:t>i </a:t>
            </a:r>
            <a:r>
              <a:rPr kumimoji="1" lang="zh-CN" altLang="en-US" b="1">
                <a:latin typeface="Times New Roman" pitchFamily="18" charset="0"/>
                <a:ea typeface="宋体" charset="-122"/>
              </a:rPr>
              <a:t>则不是回文</a:t>
            </a:r>
            <a:endParaRPr kumimoji="1" lang="zh-CN" altLang="en-US" b="1" baseline="-25000">
              <a:solidFill>
                <a:srgbClr val="FF0000"/>
              </a:solidFill>
              <a:latin typeface="Times New Roman" pitchFamily="18" charset="0"/>
              <a:ea typeface="宋体" charset="-122"/>
            </a:endParaRPr>
          </a:p>
          <a:p>
            <a:r>
              <a:rPr kumimoji="1" lang="en-US" altLang="zh-CN" b="1">
                <a:latin typeface="Times New Roman" pitchFamily="18" charset="0"/>
                <a:ea typeface="宋体" charset="-122"/>
              </a:rPr>
              <a:t>           </a:t>
            </a:r>
            <a:r>
              <a:rPr kumimoji="1" lang="zh-CN" altLang="en-US" b="1">
                <a:latin typeface="Times New Roman" pitchFamily="18" charset="0"/>
                <a:ea typeface="宋体" charset="-122"/>
              </a:rPr>
              <a:t>如果直到栈空都相等，是回文</a:t>
            </a:r>
            <a:endParaRPr kumimoji="1" lang="zh-CN" altLang="en-US" b="1">
              <a:solidFill>
                <a:srgbClr val="FF0000"/>
              </a:solidFill>
              <a:latin typeface="Times New Roman" pitchFamily="18" charset="0"/>
              <a:ea typeface="宋体" charset="-122"/>
            </a:endParaRPr>
          </a:p>
        </p:txBody>
      </p:sp>
      <p:sp>
        <p:nvSpPr>
          <p:cNvPr id="286736" name="Text Box 16"/>
          <p:cNvSpPr txBox="1">
            <a:spLocks noChangeArrowheads="1"/>
          </p:cNvSpPr>
          <p:nvPr/>
        </p:nvSpPr>
        <p:spPr bwMode="auto">
          <a:xfrm>
            <a:off x="2349594" y="4866293"/>
            <a:ext cx="3066865" cy="400110"/>
          </a:xfrm>
          <a:prstGeom prst="rect">
            <a:avLst/>
          </a:prstGeom>
          <a:noFill/>
          <a:ln>
            <a:noFill/>
          </a:ln>
          <a:effectLst/>
          <a:extLst>
            <a:ext uri="{909E8E84-426E-40DD-AFC4-6F175D3DCCD1}">
              <a14:hiddenFill xmlns:a14="http://schemas.microsoft.com/office/drawing/2010/main">
                <a:gradFill rotWithShape="0">
                  <a:gsLst>
                    <a:gs pos="0">
                      <a:schemeClr val="bg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a:r>
              <a:rPr kumimoji="1" lang="zh-CN" altLang="en-US" sz="2000" b="1">
                <a:latin typeface="Times New Roman" pitchFamily="18" charset="0"/>
                <a:ea typeface="宋体" charset="-122"/>
              </a:rPr>
              <a:t>例子：“</a:t>
            </a:r>
            <a:r>
              <a:rPr kumimoji="1" lang="en-US" altLang="zh-CN" sz="2000" b="1">
                <a:latin typeface="Times New Roman" pitchFamily="18" charset="0"/>
                <a:ea typeface="宋体" charset="-122"/>
              </a:rPr>
              <a:t>madamimadam”</a:t>
            </a:r>
          </a:p>
        </p:txBody>
      </p:sp>
      <p:sp>
        <p:nvSpPr>
          <p:cNvPr id="286737" name="Text Box 17"/>
          <p:cNvSpPr txBox="1">
            <a:spLocks noChangeArrowheads="1"/>
          </p:cNvSpPr>
          <p:nvPr/>
        </p:nvSpPr>
        <p:spPr bwMode="auto">
          <a:xfrm>
            <a:off x="2524125" y="2743835"/>
            <a:ext cx="316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i="1">
                <a:latin typeface="Times New Roman" pitchFamily="18" charset="0"/>
                <a:ea typeface="宋体" charset="-122"/>
              </a:rPr>
              <a:t>例子</a:t>
            </a:r>
            <a:r>
              <a:rPr kumimoji="1" lang="en-US" altLang="zh-CN" b="1" i="1">
                <a:latin typeface="Times New Roman" pitchFamily="18" charset="0"/>
                <a:ea typeface="宋体" charset="-122"/>
              </a:rPr>
              <a:t>: dad</a:t>
            </a:r>
          </a:p>
        </p:txBody>
      </p:sp>
    </p:spTree>
    <p:extLst>
      <p:ext uri="{BB962C8B-B14F-4D97-AF65-F5344CB8AC3E}">
        <p14:creationId xmlns:p14="http://schemas.microsoft.com/office/powerpoint/2010/main" val="702787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6723"/>
                                        </p:tgtEl>
                                        <p:attrNameLst>
                                          <p:attrName>style.visibility</p:attrName>
                                        </p:attrNameLst>
                                      </p:cBhvr>
                                      <p:to>
                                        <p:strVal val="visible"/>
                                      </p:to>
                                    </p:set>
                                    <p:animEffect transition="in" filter="wipe(left)">
                                      <p:cBhvr>
                                        <p:cTn id="7" dur="500"/>
                                        <p:tgtEl>
                                          <p:spTgt spid="286723"/>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24"/>
                                        </p:tgtEl>
                                        <p:attrNameLst>
                                          <p:attrName>style.visibility</p:attrName>
                                        </p:attrNameLst>
                                      </p:cBhvr>
                                      <p:to>
                                        <p:strVal val="visible"/>
                                      </p:to>
                                    </p:set>
                                    <p:animEffect transition="in" filter="wipe(left)">
                                      <p:cBhvr>
                                        <p:cTn id="12" dur="500"/>
                                        <p:tgtEl>
                                          <p:spTgt spid="2867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86725"/>
                                        </p:tgtEl>
                                        <p:attrNameLst>
                                          <p:attrName>style.visibility</p:attrName>
                                        </p:attrNameLst>
                                      </p:cBhvr>
                                      <p:to>
                                        <p:strVal val="visible"/>
                                      </p:to>
                                    </p:set>
                                    <p:animEffect transition="in" filter="box(in)">
                                      <p:cBhvr>
                                        <p:cTn id="17" dur="500"/>
                                        <p:tgtEl>
                                          <p:spTgt spid="2867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86737"/>
                                        </p:tgtEl>
                                        <p:attrNameLst>
                                          <p:attrName>style.visibility</p:attrName>
                                        </p:attrNameLst>
                                      </p:cBhvr>
                                      <p:to>
                                        <p:strVal val="visible"/>
                                      </p:to>
                                    </p:set>
                                    <p:anim calcmode="lin" valueType="num">
                                      <p:cBhvr additive="base">
                                        <p:cTn id="22" dur="500" fill="hold"/>
                                        <p:tgtEl>
                                          <p:spTgt spid="286737"/>
                                        </p:tgtEl>
                                        <p:attrNameLst>
                                          <p:attrName>ppt_x</p:attrName>
                                        </p:attrNameLst>
                                      </p:cBhvr>
                                      <p:tavLst>
                                        <p:tav tm="0">
                                          <p:val>
                                            <p:strVal val="#ppt_x"/>
                                          </p:val>
                                        </p:tav>
                                        <p:tav tm="100000">
                                          <p:val>
                                            <p:strVal val="#ppt_x"/>
                                          </p:val>
                                        </p:tav>
                                      </p:tavLst>
                                    </p:anim>
                                    <p:anim calcmode="lin" valueType="num">
                                      <p:cBhvr additive="base">
                                        <p:cTn id="23" dur="500" fill="hold"/>
                                        <p:tgtEl>
                                          <p:spTgt spid="286737"/>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286726"/>
                                        </p:tgtEl>
                                        <p:attrNameLst>
                                          <p:attrName>style.visibility</p:attrName>
                                        </p:attrNameLst>
                                      </p:cBhvr>
                                      <p:to>
                                        <p:strVal val="visible"/>
                                      </p:to>
                                    </p:set>
                                    <p:animEffect transition="in" filter="box(out)">
                                      <p:cBhvr>
                                        <p:cTn id="28" dur="500"/>
                                        <p:tgtEl>
                                          <p:spTgt spid="286726"/>
                                        </p:tgtEl>
                                      </p:cBhvr>
                                    </p:animEffect>
                                  </p:childTnLst>
                                  <p:subTnLst>
                                    <p:audio>
                                      <p:cMediaNode>
                                        <p:cTn display="0" masterRel="sameClick">
                                          <p:stCondLst>
                                            <p:cond evt="begin" delay="0">
                                              <p:tn val="26"/>
                                            </p:cond>
                                          </p:stCondLst>
                                          <p:endCondLst>
                                            <p:cond evt="onStopAudio" delay="0">
                                              <p:tgtEl>
                                                <p:sldTgt/>
                                              </p:tgtEl>
                                            </p:cond>
                                          </p:endCondLst>
                                        </p:cTn>
                                        <p:tgtEl>
                                          <p:sndTgt r:embed="rId4" name="CAMERA.WAV"/>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286736">
                                            <p:txEl>
                                              <p:pRg st="0" end="0"/>
                                            </p:txEl>
                                          </p:spTgt>
                                        </p:tgtEl>
                                        <p:attrNameLst>
                                          <p:attrName>style.visibility</p:attrName>
                                        </p:attrNameLst>
                                      </p:cBhvr>
                                      <p:to>
                                        <p:strVal val="visible"/>
                                      </p:to>
                                    </p:set>
                                    <p:animEffect transition="in" filter="box(out)">
                                      <p:cBhvr>
                                        <p:cTn id="33" dur="500"/>
                                        <p:tgtEl>
                                          <p:spTgt spid="286736">
                                            <p:txEl>
                                              <p:pRg st="0" end="0"/>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4" name="CAMERA.WAV"/>
                                        </p:tgtEl>
                                      </p:cMediaNode>
                                    </p:audio>
                                  </p:sub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286735">
                                            <p:txEl>
                                              <p:pRg st="0" end="0"/>
                                            </p:txEl>
                                          </p:spTgt>
                                        </p:tgtEl>
                                        <p:attrNameLst>
                                          <p:attrName>style.visibility</p:attrName>
                                        </p:attrNameLst>
                                      </p:cBhvr>
                                      <p:to>
                                        <p:strVal val="visible"/>
                                      </p:to>
                                    </p:set>
                                    <p:animEffect transition="in" filter="box(out)">
                                      <p:cBhvr>
                                        <p:cTn id="38" dur="500"/>
                                        <p:tgtEl>
                                          <p:spTgt spid="286735">
                                            <p:txEl>
                                              <p:pRg st="0" end="0"/>
                                            </p:txEl>
                                          </p:spTgt>
                                        </p:tgtEl>
                                      </p:cBhvr>
                                    </p:animEffect>
                                  </p:childTnLst>
                                  <p:subTnLst>
                                    <p:audio>
                                      <p:cMediaNode>
                                        <p:cTn display="0" masterRel="sameClick">
                                          <p:stCondLst>
                                            <p:cond evt="begin" delay="0">
                                              <p:tn val="36"/>
                                            </p:cond>
                                          </p:stCondLst>
                                          <p:endCondLst>
                                            <p:cond evt="onStopAudio" delay="0">
                                              <p:tgtEl>
                                                <p:sldTgt/>
                                              </p:tgtEl>
                                            </p:cond>
                                          </p:endCondLst>
                                        </p:cTn>
                                        <p:tgtEl>
                                          <p:sndTgt r:embed="rId4" name="CAMERA.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32" fill="hold" grpId="0" nodeType="clickEffect">
                                  <p:stCondLst>
                                    <p:cond delay="0"/>
                                  </p:stCondLst>
                                  <p:childTnLst>
                                    <p:set>
                                      <p:cBhvr>
                                        <p:cTn id="42" dur="1" fill="hold">
                                          <p:stCondLst>
                                            <p:cond delay="0"/>
                                          </p:stCondLst>
                                        </p:cTn>
                                        <p:tgtEl>
                                          <p:spTgt spid="286735">
                                            <p:txEl>
                                              <p:pRg st="1" end="1"/>
                                            </p:txEl>
                                          </p:spTgt>
                                        </p:tgtEl>
                                        <p:attrNameLst>
                                          <p:attrName>style.visibility</p:attrName>
                                        </p:attrNameLst>
                                      </p:cBhvr>
                                      <p:to>
                                        <p:strVal val="visible"/>
                                      </p:to>
                                    </p:set>
                                    <p:animEffect transition="in" filter="box(out)">
                                      <p:cBhvr>
                                        <p:cTn id="43" dur="500"/>
                                        <p:tgtEl>
                                          <p:spTgt spid="286735">
                                            <p:txEl>
                                              <p:pRg st="1" end="1"/>
                                            </p:txEl>
                                          </p:spTgt>
                                        </p:tgtEl>
                                      </p:cBhvr>
                                    </p:animEffect>
                                  </p:childTnLst>
                                  <p:subTnLst>
                                    <p:audio>
                                      <p:cMediaNode>
                                        <p:cTn display="0" masterRel="sameClick">
                                          <p:stCondLst>
                                            <p:cond evt="begin" delay="0">
                                              <p:tn val="41"/>
                                            </p:cond>
                                          </p:stCondLst>
                                          <p:endCondLst>
                                            <p:cond evt="onStopAudio" delay="0">
                                              <p:tgtEl>
                                                <p:sldTgt/>
                                              </p:tgtEl>
                                            </p:cond>
                                          </p:endCondLst>
                                        </p:cTn>
                                        <p:tgtEl>
                                          <p:sndTgt r:embed="rId4" name="CAMERA.WAV"/>
                                        </p:tgtEl>
                                      </p:cMediaNode>
                                    </p:audio>
                                  </p:sub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32" fill="hold" grpId="0" nodeType="clickEffect">
                                  <p:stCondLst>
                                    <p:cond delay="0"/>
                                  </p:stCondLst>
                                  <p:childTnLst>
                                    <p:set>
                                      <p:cBhvr>
                                        <p:cTn id="47" dur="1" fill="hold">
                                          <p:stCondLst>
                                            <p:cond delay="0"/>
                                          </p:stCondLst>
                                        </p:cTn>
                                        <p:tgtEl>
                                          <p:spTgt spid="286735">
                                            <p:txEl>
                                              <p:pRg st="2" end="2"/>
                                            </p:txEl>
                                          </p:spTgt>
                                        </p:tgtEl>
                                        <p:attrNameLst>
                                          <p:attrName>style.visibility</p:attrName>
                                        </p:attrNameLst>
                                      </p:cBhvr>
                                      <p:to>
                                        <p:strVal val="visible"/>
                                      </p:to>
                                    </p:set>
                                    <p:animEffect transition="in" filter="box(out)">
                                      <p:cBhvr>
                                        <p:cTn id="48" dur="500"/>
                                        <p:tgtEl>
                                          <p:spTgt spid="286735">
                                            <p:txEl>
                                              <p:pRg st="2" end="2"/>
                                            </p:txEl>
                                          </p:spTgt>
                                        </p:tgtEl>
                                      </p:cBhvr>
                                    </p:animEffect>
                                  </p:childTnLst>
                                  <p:subTnLst>
                                    <p:audio>
                                      <p:cMediaNode>
                                        <p:cTn display="0" masterRel="sameClick">
                                          <p:stCondLst>
                                            <p:cond evt="begin" delay="0">
                                              <p:tn val="46"/>
                                            </p:cond>
                                          </p:stCondLst>
                                          <p:endCondLst>
                                            <p:cond evt="onStopAudio" delay="0">
                                              <p:tgtEl>
                                                <p:sldTgt/>
                                              </p:tgtEl>
                                            </p:cond>
                                          </p:endCondLst>
                                        </p:cTn>
                                        <p:tgtEl>
                                          <p:sndTgt r:embed="rId4" name="CAMERA.WAV"/>
                                        </p:tgtEl>
                                      </p:cMediaNode>
                                    </p:audio>
                                  </p:sub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32" fill="hold" grpId="0" nodeType="clickEffect">
                                  <p:stCondLst>
                                    <p:cond delay="0"/>
                                  </p:stCondLst>
                                  <p:childTnLst>
                                    <p:set>
                                      <p:cBhvr>
                                        <p:cTn id="52" dur="1" fill="hold">
                                          <p:stCondLst>
                                            <p:cond delay="0"/>
                                          </p:stCondLst>
                                        </p:cTn>
                                        <p:tgtEl>
                                          <p:spTgt spid="286735">
                                            <p:txEl>
                                              <p:pRg st="3" end="3"/>
                                            </p:txEl>
                                          </p:spTgt>
                                        </p:tgtEl>
                                        <p:attrNameLst>
                                          <p:attrName>style.visibility</p:attrName>
                                        </p:attrNameLst>
                                      </p:cBhvr>
                                      <p:to>
                                        <p:strVal val="visible"/>
                                      </p:to>
                                    </p:set>
                                    <p:animEffect transition="in" filter="box(out)">
                                      <p:cBhvr>
                                        <p:cTn id="53" dur="500"/>
                                        <p:tgtEl>
                                          <p:spTgt spid="286735">
                                            <p:txEl>
                                              <p:pRg st="3" end="3"/>
                                            </p:txEl>
                                          </p:spTgt>
                                        </p:tgtEl>
                                      </p:cBhvr>
                                    </p:animEffect>
                                  </p:childTnLst>
                                  <p:subTnLst>
                                    <p:audio>
                                      <p:cMediaNode>
                                        <p:cTn display="0" masterRel="sameClick">
                                          <p:stCondLst>
                                            <p:cond evt="begin" delay="0">
                                              <p:tn val="51"/>
                                            </p:cond>
                                          </p:stCondLst>
                                          <p:endCondLst>
                                            <p:cond evt="onStopAudio" delay="0">
                                              <p:tgtEl>
                                                <p:sldTgt/>
                                              </p:tgtEl>
                                            </p:cond>
                                          </p:endCondLst>
                                        </p:cTn>
                                        <p:tgtEl>
                                          <p:sndTgt r:embed="rId4" name="CAMERA.WAV"/>
                                        </p:tgtEl>
                                      </p:cMediaNode>
                                    </p:audio>
                                  </p:subTnLst>
                                </p:cTn>
                              </p:par>
                            </p:childTnLst>
                          </p:cTn>
                        </p:par>
                      </p:childTnLst>
                    </p:cTn>
                  </p:par>
                  <p:par>
                    <p:cTn id="54" fill="hold" nodeType="clickPar">
                      <p:stCondLst>
                        <p:cond delay="indefinite"/>
                      </p:stCondLst>
                      <p:childTnLst>
                        <p:par>
                          <p:cTn id="55" fill="hold" nodeType="withGroup">
                            <p:stCondLst>
                              <p:cond delay="0"/>
                            </p:stCondLst>
                            <p:childTnLst>
                              <p:par>
                                <p:cTn id="56" presetID="4" presetClass="entr" presetSubtype="32" fill="hold" grpId="0" nodeType="clickEffect">
                                  <p:stCondLst>
                                    <p:cond delay="0"/>
                                  </p:stCondLst>
                                  <p:childTnLst>
                                    <p:set>
                                      <p:cBhvr>
                                        <p:cTn id="57" dur="1" fill="hold">
                                          <p:stCondLst>
                                            <p:cond delay="0"/>
                                          </p:stCondLst>
                                        </p:cTn>
                                        <p:tgtEl>
                                          <p:spTgt spid="286735">
                                            <p:txEl>
                                              <p:pRg st="4" end="4"/>
                                            </p:txEl>
                                          </p:spTgt>
                                        </p:tgtEl>
                                        <p:attrNameLst>
                                          <p:attrName>style.visibility</p:attrName>
                                        </p:attrNameLst>
                                      </p:cBhvr>
                                      <p:to>
                                        <p:strVal val="visible"/>
                                      </p:to>
                                    </p:set>
                                    <p:animEffect transition="in" filter="box(out)">
                                      <p:cBhvr>
                                        <p:cTn id="58" dur="500"/>
                                        <p:tgtEl>
                                          <p:spTgt spid="286735">
                                            <p:txEl>
                                              <p:pRg st="4" end="4"/>
                                            </p:txEl>
                                          </p:spTgt>
                                        </p:tgtEl>
                                      </p:cBhvr>
                                    </p:animEffect>
                                  </p:childTnLst>
                                  <p:subTnLst>
                                    <p:audio>
                                      <p:cMediaNode>
                                        <p:cTn display="0" masterRel="sameClick">
                                          <p:stCondLst>
                                            <p:cond evt="begin" delay="0">
                                              <p:tn val="56"/>
                                            </p:cond>
                                          </p:stCondLst>
                                          <p:endCondLst>
                                            <p:cond evt="onStopAudio" delay="0">
                                              <p:tgtEl>
                                                <p:sldTgt/>
                                              </p:tgtEl>
                                            </p:cond>
                                          </p:endCondLst>
                                        </p:cTn>
                                        <p:tgtEl>
                                          <p:sndTgt r:embed="rId4" name="CAMERA.WAV"/>
                                        </p:tgtEl>
                                      </p:cMediaNode>
                                    </p:audio>
                                  </p:subTnLst>
                                </p:cTn>
                              </p:par>
                            </p:childTnLst>
                          </p:cTn>
                        </p:par>
                      </p:childTnLst>
                    </p:cTn>
                  </p:par>
                  <p:par>
                    <p:cTn id="59" fill="hold" nodeType="clickPar">
                      <p:stCondLst>
                        <p:cond delay="indefinite"/>
                      </p:stCondLst>
                      <p:childTnLst>
                        <p:par>
                          <p:cTn id="60" fill="hold" nodeType="withGroup">
                            <p:stCondLst>
                              <p:cond delay="0"/>
                            </p:stCondLst>
                            <p:childTnLst>
                              <p:par>
                                <p:cTn id="61" presetID="4" presetClass="entr" presetSubtype="32" fill="hold" grpId="0" nodeType="clickEffect">
                                  <p:stCondLst>
                                    <p:cond delay="0"/>
                                  </p:stCondLst>
                                  <p:childTnLst>
                                    <p:set>
                                      <p:cBhvr>
                                        <p:cTn id="62" dur="1" fill="hold">
                                          <p:stCondLst>
                                            <p:cond delay="0"/>
                                          </p:stCondLst>
                                        </p:cTn>
                                        <p:tgtEl>
                                          <p:spTgt spid="286735">
                                            <p:txEl>
                                              <p:pRg st="5" end="5"/>
                                            </p:txEl>
                                          </p:spTgt>
                                        </p:tgtEl>
                                        <p:attrNameLst>
                                          <p:attrName>style.visibility</p:attrName>
                                        </p:attrNameLst>
                                      </p:cBhvr>
                                      <p:to>
                                        <p:strVal val="visible"/>
                                      </p:to>
                                    </p:set>
                                    <p:animEffect transition="in" filter="box(out)">
                                      <p:cBhvr>
                                        <p:cTn id="63" dur="500"/>
                                        <p:tgtEl>
                                          <p:spTgt spid="286735">
                                            <p:txEl>
                                              <p:pRg st="5" end="5"/>
                                            </p:txEl>
                                          </p:spTgt>
                                        </p:tgtEl>
                                      </p:cBhvr>
                                    </p:animEffect>
                                  </p:childTnLst>
                                  <p:subTnLst>
                                    <p:audio>
                                      <p:cMediaNode>
                                        <p:cTn display="0" masterRel="sameClick">
                                          <p:stCondLst>
                                            <p:cond evt="begin" delay="0">
                                              <p:tn val="61"/>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autoUpdateAnimBg="0"/>
      <p:bldP spid="286724" grpId="0" autoUpdateAnimBg="0"/>
      <p:bldP spid="286725" grpId="0" animBg="1"/>
      <p:bldP spid="286735" grpId="0" build="p" autoUpdateAnimBg="0"/>
      <p:bldP spid="286736" grpId="0" build="p" autoUpdateAnimBg="0"/>
      <p:bldP spid="28673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a:xfrm>
            <a:off x="-24680" y="-1107504"/>
            <a:ext cx="8933656" cy="1695631"/>
          </a:xfrm>
        </p:spPr>
        <p:txBody>
          <a:bodyPr>
            <a:normAutofit/>
          </a:bodyPr>
          <a:lstStyle/>
          <a:p>
            <a:r>
              <a:rPr lang="zh-CN" altLang="en-US" sz="3200" dirty="0"/>
              <a:t>数制转换（</a:t>
            </a:r>
            <a:r>
              <a:rPr lang="en-US" altLang="zh-CN" sz="3200" dirty="0"/>
              <a:t>10</a:t>
            </a:r>
            <a:r>
              <a:rPr lang="zh-CN" altLang="en-US" sz="3200" dirty="0"/>
              <a:t>进制与其他进制的转换）</a:t>
            </a:r>
          </a:p>
        </p:txBody>
      </p:sp>
      <p:grpSp>
        <p:nvGrpSpPr>
          <p:cNvPr id="304131" name="Group 3"/>
          <p:cNvGrpSpPr>
            <a:grpSpLocks/>
          </p:cNvGrpSpPr>
          <p:nvPr/>
        </p:nvGrpSpPr>
        <p:grpSpPr bwMode="auto">
          <a:xfrm>
            <a:off x="1898650" y="2997201"/>
            <a:ext cx="4181476" cy="2455863"/>
            <a:chOff x="276" y="2463"/>
            <a:chExt cx="2634" cy="1547"/>
          </a:xfrm>
        </p:grpSpPr>
        <p:sp>
          <p:nvSpPr>
            <p:cNvPr id="304132" name="Text Box 4"/>
            <p:cNvSpPr txBox="1">
              <a:spLocks noChangeArrowheads="1"/>
            </p:cNvSpPr>
            <p:nvPr/>
          </p:nvSpPr>
          <p:spPr bwMode="auto">
            <a:xfrm>
              <a:off x="276" y="2463"/>
              <a:ext cx="263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ea typeface="宋体" charset="-122"/>
                </a:rPr>
                <a:t>例  把十进制数</a:t>
              </a:r>
              <a:r>
                <a:rPr kumimoji="1" lang="en-US" altLang="zh-CN" sz="2000" b="1">
                  <a:ea typeface="宋体" charset="-122"/>
                </a:rPr>
                <a:t>159</a:t>
              </a:r>
              <a:r>
                <a:rPr kumimoji="1" lang="zh-CN" altLang="en-US" sz="2000" b="1">
                  <a:ea typeface="宋体" charset="-122"/>
                </a:rPr>
                <a:t>转换成八进制数</a:t>
              </a:r>
            </a:p>
          </p:txBody>
        </p:sp>
        <p:sp>
          <p:nvSpPr>
            <p:cNvPr id="304133" name="Text Box 5"/>
            <p:cNvSpPr txBox="1">
              <a:spLocks noChangeArrowheads="1"/>
            </p:cNvSpPr>
            <p:nvPr/>
          </p:nvSpPr>
          <p:spPr bwMode="auto">
            <a:xfrm>
              <a:off x="543" y="3758"/>
              <a:ext cx="13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ea typeface="宋体" charset="-122"/>
                </a:rPr>
                <a:t>(159)</a:t>
              </a:r>
              <a:r>
                <a:rPr kumimoji="1" lang="en-US" altLang="zh-CN" sz="1000" b="1">
                  <a:ea typeface="宋体" charset="-122"/>
                </a:rPr>
                <a:t>10</a:t>
              </a:r>
              <a:r>
                <a:rPr kumimoji="1" lang="en-US" altLang="zh-CN" sz="2000" b="1">
                  <a:ea typeface="宋体" charset="-122"/>
                </a:rPr>
                <a:t>=(237)</a:t>
              </a:r>
              <a:r>
                <a:rPr kumimoji="1" lang="en-US" altLang="zh-CN" sz="1000" b="1">
                  <a:ea typeface="宋体" charset="-122"/>
                </a:rPr>
                <a:t>8</a:t>
              </a:r>
              <a:endParaRPr kumimoji="1" lang="en-US" altLang="zh-CN" sz="2000" b="1">
                <a:ea typeface="宋体" charset="-122"/>
              </a:endParaRPr>
            </a:p>
          </p:txBody>
        </p:sp>
        <p:grpSp>
          <p:nvGrpSpPr>
            <p:cNvPr id="304134" name="Group 6"/>
            <p:cNvGrpSpPr>
              <a:grpSpLocks/>
            </p:cNvGrpSpPr>
            <p:nvPr/>
          </p:nvGrpSpPr>
          <p:grpSpPr bwMode="auto">
            <a:xfrm>
              <a:off x="398" y="2786"/>
              <a:ext cx="2213" cy="1039"/>
              <a:chOff x="842" y="2798"/>
              <a:chExt cx="2213" cy="1039"/>
            </a:xfrm>
          </p:grpSpPr>
          <p:grpSp>
            <p:nvGrpSpPr>
              <p:cNvPr id="304135" name="Group 7"/>
              <p:cNvGrpSpPr>
                <a:grpSpLocks/>
              </p:cNvGrpSpPr>
              <p:nvPr/>
            </p:nvGrpSpPr>
            <p:grpSpPr bwMode="auto">
              <a:xfrm>
                <a:off x="842" y="2798"/>
                <a:ext cx="714" cy="262"/>
                <a:chOff x="1054" y="1393"/>
                <a:chExt cx="714" cy="262"/>
              </a:xfrm>
            </p:grpSpPr>
            <p:grpSp>
              <p:nvGrpSpPr>
                <p:cNvPr id="304136" name="Group 8"/>
                <p:cNvGrpSpPr>
                  <a:grpSpLocks/>
                </p:cNvGrpSpPr>
                <p:nvPr/>
              </p:nvGrpSpPr>
              <p:grpSpPr bwMode="auto">
                <a:xfrm>
                  <a:off x="1245" y="1444"/>
                  <a:ext cx="477" cy="211"/>
                  <a:chOff x="1245" y="1444"/>
                  <a:chExt cx="477" cy="211"/>
                </a:xfrm>
              </p:grpSpPr>
              <p:sp>
                <p:nvSpPr>
                  <p:cNvPr id="304137" name="Line 9"/>
                  <p:cNvSpPr>
                    <a:spLocks noChangeShapeType="1"/>
                  </p:cNvSpPr>
                  <p:nvPr/>
                </p:nvSpPr>
                <p:spPr bwMode="auto">
                  <a:xfrm flipH="1">
                    <a:off x="1245" y="1444"/>
                    <a:ext cx="0" cy="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38" name="Line 10"/>
                  <p:cNvSpPr>
                    <a:spLocks noChangeShapeType="1"/>
                  </p:cNvSpPr>
                  <p:nvPr/>
                </p:nvSpPr>
                <p:spPr bwMode="auto">
                  <a:xfrm>
                    <a:off x="1245" y="1655"/>
                    <a:ext cx="4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4139" name="Text Box 11"/>
                <p:cNvSpPr txBox="1">
                  <a:spLocks noChangeArrowheads="1"/>
                </p:cNvSpPr>
                <p:nvPr/>
              </p:nvSpPr>
              <p:spPr bwMode="auto">
                <a:xfrm>
                  <a:off x="1343" y="1393"/>
                  <a:ext cx="42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ea typeface="宋体" charset="-122"/>
                    </a:rPr>
                    <a:t>159</a:t>
                  </a:r>
                </a:p>
              </p:txBody>
            </p:sp>
            <p:sp>
              <p:nvSpPr>
                <p:cNvPr id="304140" name="Text Box 12"/>
                <p:cNvSpPr txBox="1">
                  <a:spLocks noChangeArrowheads="1"/>
                </p:cNvSpPr>
                <p:nvPr/>
              </p:nvSpPr>
              <p:spPr bwMode="auto">
                <a:xfrm>
                  <a:off x="1054" y="1393"/>
                  <a:ext cx="2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ea typeface="宋体" charset="-122"/>
                    </a:rPr>
                    <a:t>8</a:t>
                  </a:r>
                </a:p>
              </p:txBody>
            </p:sp>
          </p:grpSp>
          <p:grpSp>
            <p:nvGrpSpPr>
              <p:cNvPr id="304141" name="Group 13"/>
              <p:cNvGrpSpPr>
                <a:grpSpLocks/>
              </p:cNvGrpSpPr>
              <p:nvPr/>
            </p:nvGrpSpPr>
            <p:grpSpPr bwMode="auto">
              <a:xfrm>
                <a:off x="916" y="3049"/>
                <a:ext cx="668" cy="267"/>
                <a:chOff x="1128" y="1644"/>
                <a:chExt cx="668" cy="267"/>
              </a:xfrm>
            </p:grpSpPr>
            <p:sp>
              <p:nvSpPr>
                <p:cNvPr id="304142" name="Text Box 14"/>
                <p:cNvSpPr txBox="1">
                  <a:spLocks noChangeArrowheads="1"/>
                </p:cNvSpPr>
                <p:nvPr/>
              </p:nvSpPr>
              <p:spPr bwMode="auto">
                <a:xfrm>
                  <a:off x="1343" y="1659"/>
                  <a:ext cx="3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ea typeface="宋体" charset="-122"/>
                    </a:rPr>
                    <a:t>19</a:t>
                  </a:r>
                </a:p>
              </p:txBody>
            </p:sp>
            <p:grpSp>
              <p:nvGrpSpPr>
                <p:cNvPr id="304143" name="Group 15"/>
                <p:cNvGrpSpPr>
                  <a:grpSpLocks/>
                </p:cNvGrpSpPr>
                <p:nvPr/>
              </p:nvGrpSpPr>
              <p:grpSpPr bwMode="auto">
                <a:xfrm>
                  <a:off x="1319" y="1662"/>
                  <a:ext cx="477" cy="211"/>
                  <a:chOff x="1245" y="1444"/>
                  <a:chExt cx="477" cy="211"/>
                </a:xfrm>
              </p:grpSpPr>
              <p:sp>
                <p:nvSpPr>
                  <p:cNvPr id="304144" name="Line 16"/>
                  <p:cNvSpPr>
                    <a:spLocks noChangeShapeType="1"/>
                  </p:cNvSpPr>
                  <p:nvPr/>
                </p:nvSpPr>
                <p:spPr bwMode="auto">
                  <a:xfrm flipH="1">
                    <a:off x="1245" y="1444"/>
                    <a:ext cx="0" cy="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45" name="Line 17"/>
                  <p:cNvSpPr>
                    <a:spLocks noChangeShapeType="1"/>
                  </p:cNvSpPr>
                  <p:nvPr/>
                </p:nvSpPr>
                <p:spPr bwMode="auto">
                  <a:xfrm>
                    <a:off x="1245" y="1655"/>
                    <a:ext cx="4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4146" name="Text Box 18"/>
                <p:cNvSpPr txBox="1">
                  <a:spLocks noChangeArrowheads="1"/>
                </p:cNvSpPr>
                <p:nvPr/>
              </p:nvSpPr>
              <p:spPr bwMode="auto">
                <a:xfrm>
                  <a:off x="1128" y="1644"/>
                  <a:ext cx="2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ea typeface="宋体" charset="-122"/>
                    </a:rPr>
                    <a:t>8</a:t>
                  </a:r>
                </a:p>
              </p:txBody>
            </p:sp>
          </p:grpSp>
          <p:grpSp>
            <p:nvGrpSpPr>
              <p:cNvPr id="304147" name="Group 19"/>
              <p:cNvGrpSpPr>
                <a:grpSpLocks/>
              </p:cNvGrpSpPr>
              <p:nvPr/>
            </p:nvGrpSpPr>
            <p:grpSpPr bwMode="auto">
              <a:xfrm>
                <a:off x="990" y="3279"/>
                <a:ext cx="668" cy="267"/>
                <a:chOff x="1128" y="1644"/>
                <a:chExt cx="668" cy="267"/>
              </a:xfrm>
            </p:grpSpPr>
            <p:sp>
              <p:nvSpPr>
                <p:cNvPr id="304148" name="Text Box 20"/>
                <p:cNvSpPr txBox="1">
                  <a:spLocks noChangeArrowheads="1"/>
                </p:cNvSpPr>
                <p:nvPr/>
              </p:nvSpPr>
              <p:spPr bwMode="auto">
                <a:xfrm>
                  <a:off x="1343" y="1659"/>
                  <a:ext cx="2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ea typeface="宋体" charset="-122"/>
                    </a:rPr>
                    <a:t>2</a:t>
                  </a:r>
                </a:p>
              </p:txBody>
            </p:sp>
            <p:grpSp>
              <p:nvGrpSpPr>
                <p:cNvPr id="304149" name="Group 21"/>
                <p:cNvGrpSpPr>
                  <a:grpSpLocks/>
                </p:cNvGrpSpPr>
                <p:nvPr/>
              </p:nvGrpSpPr>
              <p:grpSpPr bwMode="auto">
                <a:xfrm>
                  <a:off x="1319" y="1662"/>
                  <a:ext cx="477" cy="211"/>
                  <a:chOff x="1245" y="1444"/>
                  <a:chExt cx="477" cy="211"/>
                </a:xfrm>
              </p:grpSpPr>
              <p:sp>
                <p:nvSpPr>
                  <p:cNvPr id="304150" name="Line 22"/>
                  <p:cNvSpPr>
                    <a:spLocks noChangeShapeType="1"/>
                  </p:cNvSpPr>
                  <p:nvPr/>
                </p:nvSpPr>
                <p:spPr bwMode="auto">
                  <a:xfrm flipH="1">
                    <a:off x="1245" y="1444"/>
                    <a:ext cx="0" cy="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51" name="Line 23"/>
                  <p:cNvSpPr>
                    <a:spLocks noChangeShapeType="1"/>
                  </p:cNvSpPr>
                  <p:nvPr/>
                </p:nvSpPr>
                <p:spPr bwMode="auto">
                  <a:xfrm>
                    <a:off x="1245" y="1655"/>
                    <a:ext cx="4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4152" name="Text Box 24"/>
                <p:cNvSpPr txBox="1">
                  <a:spLocks noChangeArrowheads="1"/>
                </p:cNvSpPr>
                <p:nvPr/>
              </p:nvSpPr>
              <p:spPr bwMode="auto">
                <a:xfrm>
                  <a:off x="1128" y="1644"/>
                  <a:ext cx="2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ea typeface="宋体" charset="-122"/>
                    </a:rPr>
                    <a:t>8</a:t>
                  </a:r>
                </a:p>
              </p:txBody>
            </p:sp>
          </p:grpSp>
          <p:sp>
            <p:nvSpPr>
              <p:cNvPr id="304153" name="Text Box 25"/>
              <p:cNvSpPr txBox="1">
                <a:spLocks noChangeArrowheads="1"/>
              </p:cNvSpPr>
              <p:nvPr/>
            </p:nvSpPr>
            <p:spPr bwMode="auto">
              <a:xfrm>
                <a:off x="1196" y="3476"/>
                <a:ext cx="2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ea typeface="宋体" charset="-122"/>
                  </a:rPr>
                  <a:t>0</a:t>
                </a:r>
              </a:p>
            </p:txBody>
          </p:sp>
          <p:grpSp>
            <p:nvGrpSpPr>
              <p:cNvPr id="304154" name="Group 26"/>
              <p:cNvGrpSpPr>
                <a:grpSpLocks/>
              </p:cNvGrpSpPr>
              <p:nvPr/>
            </p:nvGrpSpPr>
            <p:grpSpPr bwMode="auto">
              <a:xfrm>
                <a:off x="2269" y="3528"/>
                <a:ext cx="786" cy="309"/>
                <a:chOff x="3901" y="2222"/>
                <a:chExt cx="786" cy="309"/>
              </a:xfrm>
            </p:grpSpPr>
            <p:sp>
              <p:nvSpPr>
                <p:cNvPr id="304155" name="Text Box 27"/>
                <p:cNvSpPr txBox="1">
                  <a:spLocks noChangeArrowheads="1"/>
                </p:cNvSpPr>
                <p:nvPr/>
              </p:nvSpPr>
              <p:spPr bwMode="auto">
                <a:xfrm>
                  <a:off x="3929" y="2235"/>
                  <a:ext cx="75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ea typeface="宋体" charset="-122"/>
                    </a:rPr>
                    <a:t>2  3   7  </a:t>
                  </a:r>
                </a:p>
              </p:txBody>
            </p:sp>
            <p:sp>
              <p:nvSpPr>
                <p:cNvPr id="304156" name="Line 28"/>
                <p:cNvSpPr>
                  <a:spLocks noChangeShapeType="1"/>
                </p:cNvSpPr>
                <p:nvPr/>
              </p:nvSpPr>
              <p:spPr bwMode="auto">
                <a:xfrm flipH="1">
                  <a:off x="3943" y="2531"/>
                  <a:ext cx="567" cy="0"/>
                </a:xfrm>
                <a:prstGeom prst="line">
                  <a:avLst/>
                </a:prstGeom>
                <a:noFill/>
                <a:ln w="952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57" name="Rectangle 29"/>
                <p:cNvSpPr>
                  <a:spLocks noChangeArrowheads="1"/>
                </p:cNvSpPr>
                <p:nvPr/>
              </p:nvSpPr>
              <p:spPr bwMode="auto">
                <a:xfrm>
                  <a:off x="3901" y="2222"/>
                  <a:ext cx="655" cy="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58" name="Line 30"/>
                <p:cNvSpPr>
                  <a:spLocks noChangeShapeType="1"/>
                </p:cNvSpPr>
                <p:nvPr/>
              </p:nvSpPr>
              <p:spPr bwMode="auto">
                <a:xfrm>
                  <a:off x="4100" y="2222"/>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59" name="Line 31"/>
                <p:cNvSpPr>
                  <a:spLocks noChangeShapeType="1"/>
                </p:cNvSpPr>
                <p:nvPr/>
              </p:nvSpPr>
              <p:spPr bwMode="auto">
                <a:xfrm>
                  <a:off x="4307" y="2222"/>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4160" name="Text Box 32"/>
              <p:cNvSpPr txBox="1">
                <a:spLocks noChangeArrowheads="1"/>
              </p:cNvSpPr>
              <p:nvPr/>
            </p:nvSpPr>
            <p:spPr bwMode="auto">
              <a:xfrm>
                <a:off x="1722" y="2799"/>
                <a:ext cx="42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ea typeface="宋体" charset="-122"/>
                  </a:rPr>
                  <a:t>余 </a:t>
                </a:r>
                <a:r>
                  <a:rPr kumimoji="1" lang="en-US" altLang="zh-CN" sz="2000" b="1">
                    <a:ea typeface="宋体" charset="-122"/>
                  </a:rPr>
                  <a:t>7</a:t>
                </a:r>
              </a:p>
            </p:txBody>
          </p:sp>
          <p:sp>
            <p:nvSpPr>
              <p:cNvPr id="304161" name="Text Box 33"/>
              <p:cNvSpPr txBox="1">
                <a:spLocks noChangeArrowheads="1"/>
              </p:cNvSpPr>
              <p:nvPr/>
            </p:nvSpPr>
            <p:spPr bwMode="auto">
              <a:xfrm>
                <a:off x="1722" y="3045"/>
                <a:ext cx="42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ea typeface="宋体" charset="-122"/>
                  </a:rPr>
                  <a:t>余 </a:t>
                </a:r>
                <a:r>
                  <a:rPr kumimoji="1" lang="en-US" altLang="zh-CN" sz="2000" b="1">
                    <a:ea typeface="宋体" charset="-122"/>
                  </a:rPr>
                  <a:t>3</a:t>
                </a:r>
              </a:p>
            </p:txBody>
          </p:sp>
          <p:sp>
            <p:nvSpPr>
              <p:cNvPr id="304162" name="Text Box 34"/>
              <p:cNvSpPr txBox="1">
                <a:spLocks noChangeArrowheads="1"/>
              </p:cNvSpPr>
              <p:nvPr/>
            </p:nvSpPr>
            <p:spPr bwMode="auto">
              <a:xfrm>
                <a:off x="1722" y="3291"/>
                <a:ext cx="42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ea typeface="宋体" charset="-122"/>
                  </a:rPr>
                  <a:t>余 </a:t>
                </a:r>
                <a:r>
                  <a:rPr kumimoji="1" lang="en-US" altLang="zh-CN" sz="2000" b="1">
                    <a:ea typeface="宋体" charset="-122"/>
                  </a:rPr>
                  <a:t>2</a:t>
                </a:r>
              </a:p>
            </p:txBody>
          </p:sp>
          <p:sp>
            <p:nvSpPr>
              <p:cNvPr id="304163" name="Line 35"/>
              <p:cNvSpPr>
                <a:spLocks noChangeShapeType="1"/>
              </p:cNvSpPr>
              <p:nvPr/>
            </p:nvSpPr>
            <p:spPr bwMode="auto">
              <a:xfrm>
                <a:off x="2069" y="3428"/>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64" name="Line 36"/>
              <p:cNvSpPr>
                <a:spLocks noChangeShapeType="1"/>
              </p:cNvSpPr>
              <p:nvPr/>
            </p:nvSpPr>
            <p:spPr bwMode="auto">
              <a:xfrm>
                <a:off x="2058" y="2906"/>
                <a:ext cx="74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65" name="Line 37"/>
              <p:cNvSpPr>
                <a:spLocks noChangeShapeType="1"/>
              </p:cNvSpPr>
              <p:nvPr/>
            </p:nvSpPr>
            <p:spPr bwMode="auto">
              <a:xfrm>
                <a:off x="2803" y="2906"/>
                <a:ext cx="0" cy="6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66" name="Line 38"/>
              <p:cNvSpPr>
                <a:spLocks noChangeShapeType="1"/>
              </p:cNvSpPr>
              <p:nvPr/>
            </p:nvSpPr>
            <p:spPr bwMode="auto">
              <a:xfrm>
                <a:off x="2080" y="3150"/>
                <a:ext cx="4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67" name="Line 39"/>
              <p:cNvSpPr>
                <a:spLocks noChangeShapeType="1"/>
              </p:cNvSpPr>
              <p:nvPr/>
            </p:nvSpPr>
            <p:spPr bwMode="auto">
              <a:xfrm>
                <a:off x="2558" y="3150"/>
                <a:ext cx="0" cy="3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68" name="Line 40"/>
              <p:cNvSpPr>
                <a:spLocks noChangeShapeType="1"/>
              </p:cNvSpPr>
              <p:nvPr/>
            </p:nvSpPr>
            <p:spPr bwMode="auto">
              <a:xfrm flipV="1">
                <a:off x="2380" y="3428"/>
                <a:ext cx="0" cy="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04169" name="Rectangle 41"/>
          <p:cNvSpPr>
            <a:spLocks noChangeArrowheads="1"/>
          </p:cNvSpPr>
          <p:nvPr/>
        </p:nvSpPr>
        <p:spPr bwMode="auto">
          <a:xfrm>
            <a:off x="1766888" y="1196976"/>
            <a:ext cx="8901112" cy="1001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742950" lvl="1" indent="-285750" eaLnBrk="0" hangingPunct="0">
              <a:spcBef>
                <a:spcPct val="20000"/>
              </a:spcBef>
              <a:buClr>
                <a:srgbClr val="FF0000"/>
              </a:buClr>
              <a:buSzPct val="50000"/>
            </a:pPr>
            <a:r>
              <a:rPr lang="zh-CN" altLang="en-US" sz="2800" b="1">
                <a:latin typeface="Times New Roman" pitchFamily="18" charset="0"/>
              </a:rPr>
              <a:t>原理：基于辗转求余法</a:t>
            </a:r>
          </a:p>
          <a:p>
            <a:pPr marL="742950" lvl="1" indent="-285750" eaLnBrk="0" hangingPunct="0">
              <a:spcBef>
                <a:spcPct val="20000"/>
              </a:spcBef>
              <a:buClr>
                <a:srgbClr val="FF0000"/>
              </a:buClr>
              <a:buSzPct val="50000"/>
            </a:pPr>
            <a:r>
              <a:rPr lang="en-US" altLang="zh-CN" sz="2800" b="1" i="1">
                <a:latin typeface="Times New Roman" pitchFamily="18" charset="0"/>
              </a:rPr>
              <a:t>N</a:t>
            </a:r>
            <a:r>
              <a:rPr lang="en-US" altLang="zh-CN" sz="2800" b="1">
                <a:latin typeface="Times New Roman" pitchFamily="18" charset="0"/>
              </a:rPr>
              <a:t> = (</a:t>
            </a:r>
            <a:r>
              <a:rPr lang="en-US" altLang="zh-CN" sz="2800" b="1" i="1">
                <a:latin typeface="Times New Roman" pitchFamily="18" charset="0"/>
              </a:rPr>
              <a:t>N</a:t>
            </a:r>
            <a:r>
              <a:rPr lang="en-US" altLang="zh-CN" sz="2800" b="1">
                <a:latin typeface="Times New Roman" pitchFamily="18" charset="0"/>
              </a:rPr>
              <a:t> div </a:t>
            </a:r>
            <a:r>
              <a:rPr lang="en-US" altLang="zh-CN" sz="2800" b="1" i="1">
                <a:latin typeface="Times New Roman" pitchFamily="18" charset="0"/>
              </a:rPr>
              <a:t>d</a:t>
            </a:r>
            <a:r>
              <a:rPr lang="en-US" altLang="zh-CN" sz="2800" b="1">
                <a:latin typeface="Times New Roman" pitchFamily="18" charset="0"/>
              </a:rPr>
              <a:t>) ×</a:t>
            </a:r>
            <a:r>
              <a:rPr lang="en-US" altLang="zh-CN" sz="2800" b="1" i="1">
                <a:latin typeface="Times New Roman" pitchFamily="18" charset="0"/>
              </a:rPr>
              <a:t>d</a:t>
            </a:r>
            <a:r>
              <a:rPr lang="en-US" altLang="zh-CN" sz="2800" b="1">
                <a:latin typeface="Times New Roman" pitchFamily="18" charset="0"/>
              </a:rPr>
              <a:t> + </a:t>
            </a:r>
            <a:r>
              <a:rPr lang="en-US" altLang="zh-CN" sz="2800" b="1" i="1">
                <a:latin typeface="Times New Roman" pitchFamily="18" charset="0"/>
              </a:rPr>
              <a:t>N</a:t>
            </a:r>
            <a:r>
              <a:rPr lang="en-US" altLang="zh-CN" sz="2800" b="1">
                <a:latin typeface="Times New Roman" pitchFamily="18" charset="0"/>
              </a:rPr>
              <a:t> mod </a:t>
            </a:r>
            <a:r>
              <a:rPr lang="en-US" altLang="zh-CN" sz="2800" b="1" i="1">
                <a:latin typeface="Times New Roman" pitchFamily="18" charset="0"/>
              </a:rPr>
              <a:t>d</a:t>
            </a:r>
          </a:p>
        </p:txBody>
      </p:sp>
      <p:sp>
        <p:nvSpPr>
          <p:cNvPr id="304170" name="Rectangle 42"/>
          <p:cNvSpPr>
            <a:spLocks noChangeArrowheads="1"/>
          </p:cNvSpPr>
          <p:nvPr/>
        </p:nvSpPr>
        <p:spPr bwMode="auto">
          <a:xfrm>
            <a:off x="6240463" y="3789364"/>
            <a:ext cx="4248150"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742950" lvl="1" indent="-220663" eaLnBrk="0" hangingPunct="0">
              <a:spcBef>
                <a:spcPct val="20000"/>
              </a:spcBef>
              <a:buClr>
                <a:srgbClr val="FF0000"/>
              </a:buClr>
              <a:buSzPct val="50000"/>
            </a:pPr>
            <a:r>
              <a:rPr lang="zh-CN" altLang="en-US" b="1" dirty="0">
                <a:latin typeface="Times New Roman" pitchFamily="18" charset="0"/>
              </a:rPr>
              <a:t>最先求得的为最末尾位，最后求得的为第一位</a:t>
            </a:r>
          </a:p>
          <a:p>
            <a:pPr marL="742950" lvl="1" indent="-220663" eaLnBrk="0" hangingPunct="0">
              <a:spcBef>
                <a:spcPct val="20000"/>
              </a:spcBef>
              <a:buClr>
                <a:srgbClr val="FF0000"/>
              </a:buClr>
              <a:buSzPct val="50000"/>
            </a:pPr>
            <a:endParaRPr lang="en-US" altLang="zh-CN" b="1" dirty="0">
              <a:latin typeface="Times New Roman" pitchFamily="18" charset="0"/>
            </a:endParaRPr>
          </a:p>
          <a:p>
            <a:pPr marL="742950" lvl="1" indent="-220663" eaLnBrk="0" hangingPunct="0">
              <a:spcBef>
                <a:spcPct val="20000"/>
              </a:spcBef>
              <a:buClr>
                <a:srgbClr val="FF0000"/>
              </a:buClr>
              <a:buSzPct val="50000"/>
            </a:pPr>
            <a:r>
              <a:rPr lang="zh-CN" altLang="en-US" b="1" dirty="0">
                <a:latin typeface="Times New Roman" pitchFamily="18" charset="0"/>
              </a:rPr>
              <a:t>用</a:t>
            </a:r>
            <a:r>
              <a:rPr lang="zh-CN" altLang="en-US" b="1" dirty="0">
                <a:solidFill>
                  <a:srgbClr val="FF0000"/>
                </a:solidFill>
                <a:latin typeface="Times New Roman" pitchFamily="18" charset="0"/>
              </a:rPr>
              <a:t>栈</a:t>
            </a:r>
            <a:r>
              <a:rPr lang="zh-CN" altLang="en-US" b="1" dirty="0">
                <a:latin typeface="Times New Roman" pitchFamily="18" charset="0"/>
              </a:rPr>
              <a:t>来存放</a:t>
            </a:r>
            <a:endParaRPr lang="zh-CN" altLang="en-US" b="1" i="1" dirty="0">
              <a:latin typeface="Times New Roman" pitchFamily="18" charset="0"/>
            </a:endParaRPr>
          </a:p>
        </p:txBody>
      </p:sp>
      <p:sp>
        <p:nvSpPr>
          <p:cNvPr id="2" name="矩形 1"/>
          <p:cNvSpPr/>
          <p:nvPr/>
        </p:nvSpPr>
        <p:spPr>
          <a:xfrm>
            <a:off x="314434" y="681980"/>
            <a:ext cx="3555782" cy="461665"/>
          </a:xfrm>
          <a:prstGeom prst="rect">
            <a:avLst/>
          </a:prstGeom>
        </p:spPr>
        <p:txBody>
          <a:bodyPr wrap="none">
            <a:spAutoFit/>
          </a:bodyPr>
          <a:lstStyle/>
          <a:p>
            <a:pPr>
              <a:buFont typeface="Wingdings" pitchFamily="2" charset="2"/>
              <a:buNone/>
            </a:pPr>
            <a:r>
              <a:rPr lang="zh-CN" altLang="en-US" b="1" dirty="0"/>
              <a:t>数制转换</a:t>
            </a:r>
            <a:r>
              <a:rPr lang="en-US" altLang="zh-CN" b="1" dirty="0"/>
              <a:t>10</a:t>
            </a:r>
            <a:r>
              <a:rPr lang="zh-CN" altLang="en-US" b="1" dirty="0"/>
              <a:t>进制转</a:t>
            </a:r>
            <a:r>
              <a:rPr lang="en-US" altLang="zh-CN" b="1" dirty="0"/>
              <a:t>8</a:t>
            </a:r>
            <a:r>
              <a:rPr lang="zh-CN" altLang="en-US" b="1" dirty="0"/>
              <a:t>进制</a:t>
            </a:r>
            <a:endParaRPr lang="en-US" altLang="zh-CN" b="1" dirty="0"/>
          </a:p>
        </p:txBody>
      </p:sp>
    </p:spTree>
    <p:extLst>
      <p:ext uri="{BB962C8B-B14F-4D97-AF65-F5344CB8AC3E}">
        <p14:creationId xmlns:p14="http://schemas.microsoft.com/office/powerpoint/2010/main" val="985263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4169">
                                            <p:txEl>
                                              <p:pRg st="0" end="0"/>
                                            </p:txEl>
                                          </p:spTgt>
                                        </p:tgtEl>
                                        <p:attrNameLst>
                                          <p:attrName>style.visibility</p:attrName>
                                        </p:attrNameLst>
                                      </p:cBhvr>
                                      <p:to>
                                        <p:strVal val="visible"/>
                                      </p:to>
                                    </p:set>
                                    <p:animEffect transition="in" filter="wipe(left)">
                                      <p:cBhvr>
                                        <p:cTn id="7" dur="500"/>
                                        <p:tgtEl>
                                          <p:spTgt spid="304169">
                                            <p:txEl>
                                              <p:pRg st="0" end="0"/>
                                            </p:txEl>
                                          </p:spTgt>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4169">
                                            <p:txEl>
                                              <p:pRg st="1" end="1"/>
                                            </p:txEl>
                                          </p:spTgt>
                                        </p:tgtEl>
                                        <p:attrNameLst>
                                          <p:attrName>style.visibility</p:attrName>
                                        </p:attrNameLst>
                                      </p:cBhvr>
                                      <p:to>
                                        <p:strVal val="visible"/>
                                      </p:to>
                                    </p:set>
                                    <p:animEffect transition="in" filter="wipe(left)">
                                      <p:cBhvr>
                                        <p:cTn id="12" dur="500"/>
                                        <p:tgtEl>
                                          <p:spTgt spid="30416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04131"/>
                                        </p:tgtEl>
                                        <p:attrNameLst>
                                          <p:attrName>style.visibility</p:attrName>
                                        </p:attrNameLst>
                                      </p:cBhvr>
                                      <p:to>
                                        <p:strVal val="visible"/>
                                      </p:to>
                                    </p:set>
                                    <p:animEffect transition="in" filter="box(out)">
                                      <p:cBhvr>
                                        <p:cTn id="17" dur="500"/>
                                        <p:tgtEl>
                                          <p:spTgt spid="3041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4170">
                                            <p:txEl>
                                              <p:pRg st="0" end="0"/>
                                            </p:txEl>
                                          </p:spTgt>
                                        </p:tgtEl>
                                        <p:attrNameLst>
                                          <p:attrName>style.visibility</p:attrName>
                                        </p:attrNameLst>
                                      </p:cBhvr>
                                      <p:to>
                                        <p:strVal val="visible"/>
                                      </p:to>
                                    </p:set>
                                    <p:animEffect transition="in" filter="wipe(left)">
                                      <p:cBhvr>
                                        <p:cTn id="22" dur="500"/>
                                        <p:tgtEl>
                                          <p:spTgt spid="304170">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4170">
                                            <p:txEl>
                                              <p:pRg st="2" end="2"/>
                                            </p:txEl>
                                          </p:spTgt>
                                        </p:tgtEl>
                                        <p:attrNameLst>
                                          <p:attrName>style.visibility</p:attrName>
                                        </p:attrNameLst>
                                      </p:cBhvr>
                                      <p:to>
                                        <p:strVal val="visible"/>
                                      </p:to>
                                    </p:set>
                                    <p:animEffect transition="in" filter="wipe(left)">
                                      <p:cBhvr>
                                        <p:cTn id="27" dur="500"/>
                                        <p:tgtEl>
                                          <p:spTgt spid="3041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69" grpId="0" build="p" bldLvl="5" autoUpdateAnimBg="0"/>
      <p:bldP spid="304170" grpId="0" build="p" bldLvl="5"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99035" y="1096290"/>
            <a:ext cx="3271216" cy="60152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zh-CN" altLang="zh-CN" dirty="0">
                <a:solidFill>
                  <a:schemeClr val="tx1">
                    <a:lumMod val="75000"/>
                  </a:schemeClr>
                </a:solidFill>
              </a:rPr>
              <a:t>电话号码本</a:t>
            </a:r>
            <a:endParaRPr lang="zh-CN" altLang="en-US" dirty="0">
              <a:solidFill>
                <a:schemeClr val="tx1">
                  <a:lumMod val="75000"/>
                </a:schemeClr>
              </a:solidFill>
            </a:endParaRPr>
          </a:p>
        </p:txBody>
      </p:sp>
      <p:sp>
        <p:nvSpPr>
          <p:cNvPr id="3" name="内容占位符 2"/>
          <p:cNvSpPr>
            <a:spLocks noGrp="1"/>
          </p:cNvSpPr>
          <p:nvPr>
            <p:ph idx="1"/>
          </p:nvPr>
        </p:nvSpPr>
        <p:spPr>
          <a:xfrm>
            <a:off x="599035" y="1874570"/>
            <a:ext cx="10761620" cy="2208332"/>
          </a:xfrm>
        </p:spPr>
        <p:txBody>
          <a:bodyPr/>
          <a:lstStyle/>
          <a:p>
            <a:r>
              <a:rPr lang="zh-CN" altLang="zh-CN" dirty="0">
                <a:latin typeface="+mj-ea"/>
                <a:ea typeface="+mj-ea"/>
              </a:rPr>
              <a:t>张老师团队进行手机系统功能研发，其中的电话号码本功能的基本要求如下：</a:t>
            </a:r>
          </a:p>
          <a:p>
            <a:pPr lvl="1"/>
            <a:r>
              <a:rPr lang="zh-CN" altLang="zh-CN" dirty="0">
                <a:latin typeface="+mj-ea"/>
                <a:ea typeface="+mj-ea"/>
              </a:rPr>
              <a:t>联系人信息包括姓名、电话号码、住址等信息；</a:t>
            </a:r>
          </a:p>
          <a:p>
            <a:pPr lvl="1"/>
            <a:r>
              <a:rPr lang="zh-CN" altLang="zh-CN" dirty="0">
                <a:latin typeface="+mj-ea"/>
                <a:ea typeface="+mj-ea"/>
              </a:rPr>
              <a:t>具有插入新的联系人、修改联系人、删除联系人等功能；</a:t>
            </a:r>
          </a:p>
          <a:p>
            <a:pPr lvl="1"/>
            <a:r>
              <a:rPr lang="zh-CN" altLang="zh-CN" dirty="0">
                <a:latin typeface="+mj-ea"/>
                <a:ea typeface="+mj-ea"/>
              </a:rPr>
              <a:t>可以根据姓名查询这个人的详细信息。</a:t>
            </a:r>
          </a:p>
          <a:p>
            <a:r>
              <a:rPr lang="zh-CN" altLang="zh-CN" dirty="0">
                <a:latin typeface="+mj-ea"/>
                <a:ea typeface="+mj-ea"/>
              </a:rPr>
              <a:t>请问，怎么建立电话号码本，并实现需要的功能呢？</a:t>
            </a:r>
            <a:endParaRPr lang="zh-CN" altLang="en-US" dirty="0">
              <a:latin typeface="+mj-ea"/>
              <a:ea typeface="+mj-ea"/>
            </a:endParaRPr>
          </a:p>
        </p:txBody>
      </p:sp>
      <p:sp>
        <p:nvSpPr>
          <p:cNvPr id="4" name="文本框 3"/>
          <p:cNvSpPr txBox="1"/>
          <p:nvPr/>
        </p:nvSpPr>
        <p:spPr>
          <a:xfrm>
            <a:off x="2485016" y="4260028"/>
            <a:ext cx="7263527" cy="461665"/>
          </a:xfrm>
          <a:prstGeom prst="rect">
            <a:avLst/>
          </a:prstGeom>
          <a:solidFill>
            <a:srgbClr val="FFFF00"/>
          </a:solidFill>
        </p:spPr>
        <p:txBody>
          <a:bodyPr wrap="none" rtlCol="0">
            <a:spAutoFit/>
          </a:bodyPr>
          <a:lstStyle/>
          <a:p>
            <a:r>
              <a:rPr lang="zh-CN" altLang="en-US" dirty="0"/>
              <a:t>季齐：麻烦用手机电话本的截图展示需要实现的功能</a:t>
            </a:r>
          </a:p>
        </p:txBody>
      </p:sp>
    </p:spTree>
    <p:extLst>
      <p:ext uri="{BB962C8B-B14F-4D97-AF65-F5344CB8AC3E}">
        <p14:creationId xmlns:p14="http://schemas.microsoft.com/office/powerpoint/2010/main" val="195826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left)">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127448" y="1700808"/>
            <a:ext cx="9753600" cy="11430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dirty="0">
                <a:solidFill>
                  <a:srgbClr val="0070C0"/>
                </a:solidFill>
                <a:effectLst/>
                <a:latin typeface="微软雅黑" panose="020B0503020204020204" pitchFamily="34" charset="-122"/>
                <a:ea typeface="微软雅黑" panose="020B0503020204020204" pitchFamily="34" charset="-122"/>
              </a:rPr>
              <a:t>线性表的基本操作</a:t>
            </a:r>
            <a:r>
              <a:rPr lang="en-US" altLang="zh-CN" sz="3200" b="0" dirty="0">
                <a:solidFill>
                  <a:srgbClr val="0070C0"/>
                </a:solidFill>
                <a:effectLst/>
                <a:latin typeface="微软雅黑" panose="020B0503020204020204" pitchFamily="34" charset="-122"/>
                <a:ea typeface="微软雅黑" panose="020B0503020204020204" pitchFamily="34" charset="-122"/>
              </a:rPr>
              <a:t>—</a:t>
            </a:r>
            <a:r>
              <a:rPr lang="zh-CN" altLang="en-US" sz="3200" b="0" dirty="0">
                <a:solidFill>
                  <a:srgbClr val="0070C0"/>
                </a:solidFill>
                <a:effectLst/>
                <a:latin typeface="微软雅黑" panose="020B0503020204020204" pitchFamily="34" charset="-122"/>
                <a:ea typeface="微软雅黑" panose="020B0503020204020204" pitchFamily="34" charset="-122"/>
              </a:rPr>
              <a:t>加工型</a:t>
            </a:r>
          </a:p>
        </p:txBody>
      </p:sp>
      <p:sp>
        <p:nvSpPr>
          <p:cNvPr id="6" name="矩形 5"/>
          <p:cNvSpPr/>
          <p:nvPr/>
        </p:nvSpPr>
        <p:spPr>
          <a:xfrm>
            <a:off x="1127448" y="2887701"/>
            <a:ext cx="9877140" cy="2448272"/>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Status</a:t>
            </a:r>
            <a:r>
              <a:rPr kumimoji="0" lang="en-US" altLang="zh-CN" sz="24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List_Insert(</a:t>
            </a:r>
            <a:r>
              <a:rPr kumimoji="0" lang="en-US" altLang="zh-CN" sz="24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SqListPtr</a:t>
            </a:r>
            <a:r>
              <a:rPr kumimoji="0" lang="en-US" altLang="zh-CN" sz="24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 </a:t>
            </a:r>
            <a:r>
              <a:rPr kumimoji="0" lang="en-US" altLang="zh-CN" sz="24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panose="02010600030101010101" pitchFamily="2" charset="-122"/>
                <a:cs typeface="+mn-cs"/>
              </a:rPr>
              <a:t>int</a:t>
            </a:r>
            <a:r>
              <a:rPr kumimoji="0" lang="en-US" altLang="zh-CN" sz="24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pos, </a:t>
            </a:r>
            <a:r>
              <a:rPr kumimoji="0" lang="en-US" altLang="zh-CN" sz="24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ElemType</a:t>
            </a:r>
            <a:r>
              <a:rPr kumimoji="0" lang="en-US" altLang="zh-CN" sz="24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elem);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Status</a:t>
            </a:r>
            <a:r>
              <a:rPr kumimoji="0" lang="en-US" altLang="zh-CN" sz="24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List_delete(</a:t>
            </a:r>
            <a:r>
              <a:rPr kumimoji="0" lang="en-US" altLang="zh-CN" sz="24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panose="02010600030101010101" pitchFamily="2" charset="-122"/>
                <a:cs typeface="+mn-cs"/>
              </a:rPr>
              <a:t>SqListPtr</a:t>
            </a:r>
            <a:r>
              <a:rPr kumimoji="0" lang="en-US" altLang="zh-CN" sz="24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L, </a:t>
            </a:r>
            <a:r>
              <a:rPr kumimoji="0" lang="en-US" altLang="zh-CN" sz="24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panose="02010600030101010101" pitchFamily="2" charset="-122"/>
                <a:cs typeface="+mn-cs"/>
              </a:rPr>
              <a:t>int</a:t>
            </a:r>
            <a:r>
              <a:rPr kumimoji="0" lang="en-US" altLang="zh-CN" sz="24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rPr>
              <a:t> pos);</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panose="02010600030101010101" pitchFamily="2" charset="-122"/>
              <a:cs typeface="+mn-cs"/>
            </a:endParaRPr>
          </a:p>
        </p:txBody>
      </p:sp>
    </p:spTree>
    <p:extLst>
      <p:ext uri="{BB962C8B-B14F-4D97-AF65-F5344CB8AC3E}">
        <p14:creationId xmlns:p14="http://schemas.microsoft.com/office/powerpoint/2010/main" val="208044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a:xfrm>
            <a:off x="1092200" y="660403"/>
            <a:ext cx="7772400" cy="1143000"/>
          </a:xfrm>
        </p:spPr>
        <p:txBody>
          <a:bodyPr/>
          <a:lstStyle/>
          <a:p>
            <a:pPr eaLnBrk="1" hangingPunct="1"/>
            <a:r>
              <a:rPr lang="zh-CN" altLang="en-US" b="1" dirty="0">
                <a:solidFill>
                  <a:schemeClr val="tx1"/>
                </a:solidFill>
              </a:rPr>
              <a:t>括号配对检查</a:t>
            </a:r>
          </a:p>
        </p:txBody>
      </p:sp>
      <p:sp>
        <p:nvSpPr>
          <p:cNvPr id="136196" name="Rectangle 3"/>
          <p:cNvSpPr>
            <a:spLocks noGrp="1" noChangeArrowheads="1"/>
          </p:cNvSpPr>
          <p:nvPr>
            <p:ph idx="1"/>
          </p:nvPr>
        </p:nvSpPr>
        <p:spPr>
          <a:xfrm>
            <a:off x="1919288" y="1484314"/>
            <a:ext cx="8424862" cy="4968875"/>
          </a:xfrm>
        </p:spPr>
        <p:txBody>
          <a:bodyPr/>
          <a:lstStyle/>
          <a:p>
            <a:pPr algn="just" eaLnBrk="1" hangingPunct="1">
              <a:lnSpc>
                <a:spcPct val="125000"/>
              </a:lnSpc>
              <a:buFont typeface="Arial" pitchFamily="34" charset="0"/>
              <a:buChar char="•"/>
            </a:pPr>
            <a:r>
              <a:rPr lang="zh-CN" altLang="en-US" dirty="0">
                <a:latin typeface="楷体_GB2312" pitchFamily="49" charset="-122"/>
                <a:ea typeface="楷体_GB2312" pitchFamily="49" charset="-122"/>
              </a:rPr>
              <a:t>编译程序的任务之一，就是检查括号是否配对。如：括号</a:t>
            </a: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和 </a:t>
            </a: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后面必须依次跟随相应的 </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及 </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a:t>
            </a:r>
            <a:r>
              <a:rPr lang="zh-CN" altLang="en-US" dirty="0">
                <a:ea typeface="楷体_GB2312" pitchFamily="49" charset="-122"/>
              </a:rPr>
              <a:t>“</a:t>
            </a:r>
            <a:r>
              <a:rPr lang="zh-CN" altLang="en-US" dirty="0">
                <a:latin typeface="楷体_GB2312" pitchFamily="49" charset="-122"/>
                <a:ea typeface="楷体_GB2312" pitchFamily="49" charset="-122"/>
              </a:rPr>
              <a:t>后面必须有</a:t>
            </a:r>
            <a:r>
              <a:rPr lang="zh-CN" altLang="en-US" dirty="0">
                <a:ea typeface="楷体_GB2312" pitchFamily="49" charset="-122"/>
              </a:rPr>
              <a:t>”</a:t>
            </a:r>
            <a:r>
              <a:rPr lang="zh-CN" altLang="en-US" dirty="0">
                <a:latin typeface="楷体_GB2312" pitchFamily="49" charset="-122"/>
                <a:ea typeface="楷体_GB2312" pitchFamily="49" charset="-122"/>
              </a:rPr>
              <a:t>。 </a:t>
            </a:r>
          </a:p>
          <a:p>
            <a:pPr eaLnBrk="1" hangingPunct="1">
              <a:lnSpc>
                <a:spcPct val="125000"/>
              </a:lnSpc>
              <a:buFont typeface="Arial" pitchFamily="34" charset="0"/>
              <a:buChar char="•"/>
            </a:pPr>
            <a:r>
              <a:rPr lang="zh-CN" altLang="en-US" dirty="0">
                <a:latin typeface="楷体_GB2312" pitchFamily="49" charset="-122"/>
                <a:ea typeface="楷体_GB2312" pitchFamily="49" charset="-122"/>
              </a:rPr>
              <a:t>简单地用开括号和闭括号的数量是否相等来判断开括号与闭括号是否配对是不行的。例如，符号串</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是正确的，而符号串（ </a:t>
            </a: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是不正确的。因为当遇到）那样的闭括号时，它与最近遇到开括号匹配。</a:t>
            </a:r>
          </a:p>
        </p:txBody>
      </p:sp>
      <p:sp>
        <p:nvSpPr>
          <p:cNvPr id="5" name="灯片编号占位符 5"/>
          <p:cNvSpPr>
            <a:spLocks noGrp="1"/>
          </p:cNvSpPr>
          <p:nvPr>
            <p:ph type="sldNum" sz="quarter" idx="12"/>
          </p:nvPr>
        </p:nvSpPr>
        <p:spPr/>
        <p:txBody>
          <a:bodyPr/>
          <a:lstStyle/>
          <a:p>
            <a:pPr>
              <a:defRPr/>
            </a:pPr>
            <a:fld id="{1F03E374-7448-4AFD-AA25-9BA3012AC959}" type="slidenum">
              <a:rPr lang="en-US" altLang="zh-CN"/>
              <a:pPr>
                <a:defRPr/>
              </a:pPr>
              <a:t>300</a:t>
            </a:fld>
            <a:endParaRPr lang="en-US" altLang="zh-CN"/>
          </a:p>
        </p:txBody>
      </p:sp>
    </p:spTree>
    <p:extLst>
      <p:ext uri="{BB962C8B-B14F-4D97-AF65-F5344CB8AC3E}">
        <p14:creationId xmlns:p14="http://schemas.microsoft.com/office/powerpoint/2010/main" val="169866283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p:cNvSpPr>
            <a:spLocks noGrp="1" noChangeArrowheads="1"/>
          </p:cNvSpPr>
          <p:nvPr>
            <p:ph type="title"/>
          </p:nvPr>
        </p:nvSpPr>
        <p:spPr>
          <a:xfrm>
            <a:off x="1420808" y="531168"/>
            <a:ext cx="6646054" cy="1695631"/>
          </a:xfrm>
        </p:spPr>
        <p:txBody>
          <a:bodyPr/>
          <a:lstStyle/>
          <a:p>
            <a:pPr eaLnBrk="1" hangingPunct="1"/>
            <a:r>
              <a:rPr lang="zh-CN" altLang="en-US" b="1" dirty="0"/>
              <a:t>使用栈解决符号配对</a:t>
            </a:r>
          </a:p>
        </p:txBody>
      </p:sp>
      <p:sp>
        <p:nvSpPr>
          <p:cNvPr id="137220" name="Rectangle 3"/>
          <p:cNvSpPr>
            <a:spLocks noGrp="1" noChangeArrowheads="1"/>
          </p:cNvSpPr>
          <p:nvPr>
            <p:ph idx="1"/>
          </p:nvPr>
        </p:nvSpPr>
        <p:spPr>
          <a:xfrm>
            <a:off x="2212897" y="1950317"/>
            <a:ext cx="7022147" cy="5077623"/>
          </a:xfrm>
        </p:spPr>
        <p:txBody>
          <a:bodyPr>
            <a:normAutofit/>
          </a:bodyPr>
          <a:lstStyle/>
          <a:p>
            <a:pPr marL="0" indent="0">
              <a:lnSpc>
                <a:spcPct val="125000"/>
              </a:lnSpc>
              <a:buNone/>
            </a:pPr>
            <a:r>
              <a:rPr lang="zh-CN" altLang="en-US" dirty="0">
                <a:latin typeface="楷体_GB2312" pitchFamily="49" charset="-122"/>
                <a:ea typeface="楷体_GB2312" pitchFamily="49" charset="-122"/>
              </a:rPr>
              <a:t>使用栈，遇到左括号进栈，见到右括号，则出栈，并比较两者是否配对。</a:t>
            </a:r>
          </a:p>
          <a:p>
            <a:pPr marL="0" indent="0">
              <a:lnSpc>
                <a:spcPct val="125000"/>
              </a:lnSpc>
              <a:buNone/>
            </a:pPr>
            <a:r>
              <a:rPr lang="zh-CN" altLang="en-US" dirty="0">
                <a:latin typeface="楷体_GB2312" pitchFamily="49" charset="-122"/>
                <a:ea typeface="楷体_GB2312" pitchFamily="49" charset="-122"/>
              </a:rPr>
              <a:t>如判断（</a:t>
            </a:r>
            <a:r>
              <a:rPr lang="en-US" altLang="zh-CN" dirty="0">
                <a:latin typeface="楷体_GB2312" pitchFamily="49" charset="-122"/>
                <a:ea typeface="楷体_GB2312" pitchFamily="49" charset="-122"/>
              </a:rPr>
              <a:t>3 +</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5 - 2</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6 + 4</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 2</a:t>
            </a:r>
            <a:r>
              <a:rPr lang="zh-CN" altLang="en-US" dirty="0">
                <a:latin typeface="楷体_GB2312" pitchFamily="49" charset="-122"/>
                <a:ea typeface="楷体_GB2312" pitchFamily="49" charset="-122"/>
              </a:rPr>
              <a:t>），</a:t>
            </a:r>
          </a:p>
          <a:p>
            <a:pPr marL="0" indent="0">
              <a:lnSpc>
                <a:spcPct val="125000"/>
              </a:lnSpc>
              <a:buNone/>
            </a:pPr>
            <a:r>
              <a:rPr lang="zh-CN" altLang="en-US" dirty="0">
                <a:latin typeface="楷体_GB2312" pitchFamily="49" charset="-122"/>
                <a:ea typeface="楷体_GB2312" pitchFamily="49" charset="-122"/>
              </a:rPr>
              <a:t>        （</a:t>
            </a:r>
            <a:r>
              <a:rPr lang="en-US" altLang="zh-CN" dirty="0">
                <a:latin typeface="楷体_GB2312" pitchFamily="49" charset="-122"/>
                <a:ea typeface="楷体_GB2312" pitchFamily="49" charset="-122"/>
              </a:rPr>
              <a:t>3 +</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5 - 2</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6 + 4</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 2</a:t>
            </a:r>
            <a:r>
              <a:rPr lang="zh-CN" altLang="en-US" dirty="0">
                <a:latin typeface="楷体_GB2312" pitchFamily="49" charset="-122"/>
                <a:ea typeface="楷体_GB2312" pitchFamily="49" charset="-122"/>
              </a:rPr>
              <a:t>）</a:t>
            </a:r>
          </a:p>
          <a:p>
            <a:pPr marL="0" indent="0">
              <a:lnSpc>
                <a:spcPct val="125000"/>
              </a:lnSpc>
              <a:buNone/>
            </a:pPr>
            <a:r>
              <a:rPr lang="zh-CN" altLang="en-US" dirty="0">
                <a:latin typeface="楷体_GB2312" pitchFamily="49" charset="-122"/>
                <a:ea typeface="楷体_GB2312" pitchFamily="49" charset="-122"/>
              </a:rPr>
              <a:t>         </a:t>
            </a:r>
            <a:endParaRPr lang="zh-CN" altLang="en-US" dirty="0"/>
          </a:p>
        </p:txBody>
      </p:sp>
    </p:spTree>
    <p:extLst>
      <p:ext uri="{BB962C8B-B14F-4D97-AF65-F5344CB8AC3E}">
        <p14:creationId xmlns:p14="http://schemas.microsoft.com/office/powerpoint/2010/main" val="17363067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2"/>
          <p:cNvSpPr>
            <a:spLocks noGrp="1" noChangeArrowheads="1"/>
          </p:cNvSpPr>
          <p:nvPr>
            <p:ph type="title"/>
          </p:nvPr>
        </p:nvSpPr>
        <p:spPr>
          <a:xfrm>
            <a:off x="1979613" y="585738"/>
            <a:ext cx="7772400" cy="1143000"/>
          </a:xfrm>
        </p:spPr>
        <p:txBody>
          <a:bodyPr/>
          <a:lstStyle/>
          <a:p>
            <a:pPr eaLnBrk="1" hangingPunct="1"/>
            <a:r>
              <a:rPr lang="zh-CN" altLang="en-US" b="1" dirty="0"/>
              <a:t>算法</a:t>
            </a:r>
          </a:p>
        </p:txBody>
      </p:sp>
      <p:sp>
        <p:nvSpPr>
          <p:cNvPr id="138244" name="Rectangle 3"/>
          <p:cNvSpPr>
            <a:spLocks noGrp="1" noChangeArrowheads="1"/>
          </p:cNvSpPr>
          <p:nvPr>
            <p:ph idx="1"/>
          </p:nvPr>
        </p:nvSpPr>
        <p:spPr>
          <a:xfrm>
            <a:off x="1403351" y="1593850"/>
            <a:ext cx="8893175" cy="5111750"/>
          </a:xfrm>
        </p:spPr>
        <p:txBody>
          <a:bodyPr>
            <a:normAutofit fontScale="92500" lnSpcReduction="10000"/>
          </a:bodyPr>
          <a:lstStyle/>
          <a:p>
            <a:pPr marL="609600" indent="-609600">
              <a:lnSpc>
                <a:spcPct val="110000"/>
              </a:lnSpc>
              <a:buFont typeface="Wingdings" pitchFamily="2" charset="2"/>
              <a:buAutoNum type="arabicPeriod"/>
            </a:pPr>
            <a:r>
              <a:rPr lang="zh-CN" altLang="en-US" dirty="0">
                <a:latin typeface="楷体_GB2312" pitchFamily="49" charset="-122"/>
                <a:ea typeface="楷体_GB2312" pitchFamily="49" charset="-122"/>
              </a:rPr>
              <a:t>首先创建一个空栈。</a:t>
            </a:r>
          </a:p>
          <a:p>
            <a:pPr marL="609600" indent="-609600">
              <a:lnSpc>
                <a:spcPct val="110000"/>
              </a:lnSpc>
              <a:buFont typeface="Wingdings" pitchFamily="2" charset="2"/>
              <a:buAutoNum type="arabicPeriod"/>
            </a:pPr>
            <a:r>
              <a:rPr lang="zh-CN" altLang="en-US" dirty="0">
                <a:latin typeface="楷体_GB2312" pitchFamily="49" charset="-122"/>
                <a:ea typeface="楷体_GB2312" pitchFamily="49" charset="-122"/>
              </a:rPr>
              <a:t>从源程序中读入符号。</a:t>
            </a:r>
          </a:p>
          <a:p>
            <a:pPr marL="609600" indent="-609600">
              <a:lnSpc>
                <a:spcPct val="110000"/>
              </a:lnSpc>
              <a:buFont typeface="Wingdings" pitchFamily="2" charset="2"/>
              <a:buAutoNum type="arabicPeriod"/>
            </a:pPr>
            <a:r>
              <a:rPr lang="zh-CN" altLang="en-US" dirty="0">
                <a:latin typeface="楷体_GB2312" pitchFamily="49" charset="-122"/>
                <a:ea typeface="楷体_GB2312" pitchFamily="49" charset="-122"/>
              </a:rPr>
              <a:t>如果读入的符号是开符号，那末就将其进栈。</a:t>
            </a:r>
          </a:p>
          <a:p>
            <a:pPr marL="609600" indent="-609600">
              <a:lnSpc>
                <a:spcPct val="110000"/>
              </a:lnSpc>
              <a:buFont typeface="Wingdings" pitchFamily="2" charset="2"/>
              <a:buAutoNum type="arabicPeriod"/>
            </a:pPr>
            <a:r>
              <a:rPr lang="zh-CN" altLang="en-US" dirty="0">
                <a:latin typeface="楷体_GB2312" pitchFamily="49" charset="-122"/>
                <a:ea typeface="楷体_GB2312" pitchFamily="49" charset="-122"/>
              </a:rPr>
              <a:t>如果读入的符号是一个闭符号但栈是空的，出错。否则，将栈中的符号出栈。</a:t>
            </a:r>
          </a:p>
          <a:p>
            <a:pPr marL="609600" indent="-609600">
              <a:lnSpc>
                <a:spcPct val="110000"/>
              </a:lnSpc>
              <a:buFont typeface="Wingdings" pitchFamily="2" charset="2"/>
              <a:buAutoNum type="arabicPeriod"/>
            </a:pPr>
            <a:r>
              <a:rPr lang="zh-CN" altLang="en-US" dirty="0">
                <a:latin typeface="楷体_GB2312" pitchFamily="49" charset="-122"/>
                <a:ea typeface="楷体_GB2312" pitchFamily="49" charset="-122"/>
              </a:rPr>
              <a:t>如果出栈的符号和读入的闭符号不匹配，出错。</a:t>
            </a:r>
          </a:p>
          <a:p>
            <a:pPr marL="609600" indent="-609600">
              <a:lnSpc>
                <a:spcPct val="110000"/>
              </a:lnSpc>
              <a:buFont typeface="Wingdings" pitchFamily="2" charset="2"/>
              <a:buAutoNum type="arabicPeriod"/>
            </a:pPr>
            <a:r>
              <a:rPr lang="zh-CN" altLang="en-US" dirty="0">
                <a:latin typeface="楷体_GB2312" pitchFamily="49" charset="-122"/>
                <a:ea typeface="楷体_GB2312" pitchFamily="49" charset="-122"/>
              </a:rPr>
              <a:t>继续从文件中读入下一个符号，非空则转向</a:t>
            </a:r>
            <a:r>
              <a:rPr lang="en-US" altLang="zh-CN" dirty="0">
                <a:latin typeface="楷体_GB2312" pitchFamily="49" charset="-122"/>
                <a:ea typeface="楷体_GB2312" pitchFamily="49" charset="-122"/>
              </a:rPr>
              <a:t>3</a:t>
            </a:r>
            <a:r>
              <a:rPr lang="zh-CN" altLang="en-US" dirty="0">
                <a:latin typeface="楷体_GB2312" pitchFamily="49" charset="-122"/>
                <a:ea typeface="楷体_GB2312" pitchFamily="49" charset="-122"/>
              </a:rPr>
              <a:t>，否则执行</a:t>
            </a:r>
            <a:r>
              <a:rPr lang="en-US" altLang="zh-CN" dirty="0">
                <a:latin typeface="楷体_GB2312" pitchFamily="49" charset="-122"/>
                <a:ea typeface="楷体_GB2312" pitchFamily="49" charset="-122"/>
              </a:rPr>
              <a:t>7</a:t>
            </a:r>
            <a:r>
              <a:rPr lang="zh-CN" altLang="en-US" dirty="0">
                <a:latin typeface="楷体_GB2312" pitchFamily="49" charset="-122"/>
                <a:ea typeface="楷体_GB2312" pitchFamily="49" charset="-122"/>
              </a:rPr>
              <a:t>。</a:t>
            </a:r>
          </a:p>
          <a:p>
            <a:pPr marL="609600" indent="-609600">
              <a:lnSpc>
                <a:spcPct val="110000"/>
              </a:lnSpc>
              <a:buFont typeface="Wingdings" pitchFamily="2" charset="2"/>
              <a:buAutoNum type="arabicPeriod"/>
            </a:pPr>
            <a:r>
              <a:rPr lang="zh-CN" altLang="en-US" dirty="0">
                <a:latin typeface="楷体_GB2312" pitchFamily="49" charset="-122"/>
                <a:ea typeface="楷体_GB2312" pitchFamily="49" charset="-122"/>
              </a:rPr>
              <a:t>如果栈非空，报告出错，否则括号配对成功。 </a:t>
            </a:r>
          </a:p>
        </p:txBody>
      </p:sp>
      <p:sp>
        <p:nvSpPr>
          <p:cNvPr id="5" name="灯片编号占位符 5"/>
          <p:cNvSpPr>
            <a:spLocks noGrp="1"/>
          </p:cNvSpPr>
          <p:nvPr>
            <p:ph type="sldNum" sz="quarter" idx="12"/>
          </p:nvPr>
        </p:nvSpPr>
        <p:spPr/>
        <p:txBody>
          <a:bodyPr/>
          <a:lstStyle/>
          <a:p>
            <a:pPr>
              <a:defRPr/>
            </a:pPr>
            <a:fld id="{DA360CCB-9F13-4A73-B2B8-68DD575C211F}" type="slidenum">
              <a:rPr lang="en-US" altLang="zh-CN"/>
              <a:pPr>
                <a:defRPr/>
              </a:pPr>
              <a:t>302</a:t>
            </a:fld>
            <a:endParaRPr lang="en-US" altLang="zh-CN"/>
          </a:p>
        </p:txBody>
      </p:sp>
    </p:spTree>
    <p:extLst>
      <p:ext uri="{BB962C8B-B14F-4D97-AF65-F5344CB8AC3E}">
        <p14:creationId xmlns:p14="http://schemas.microsoft.com/office/powerpoint/2010/main" val="352447127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544537" y="798239"/>
            <a:ext cx="2403380" cy="97844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altLang="zh-CN" b="0" dirty="0">
                <a:solidFill>
                  <a:srgbClr val="0070C0"/>
                </a:solidFill>
                <a:effectLst/>
                <a:latin typeface="微软雅黑" panose="020B0503020204020204" pitchFamily="34" charset="-122"/>
                <a:ea typeface="微软雅黑" panose="020B0503020204020204" pitchFamily="34" charset="-122"/>
              </a:rPr>
              <a:t>4.  </a:t>
            </a:r>
            <a:r>
              <a:rPr lang="zh-CN" altLang="en-US" b="0" dirty="0">
                <a:solidFill>
                  <a:srgbClr val="0070C0"/>
                </a:solidFill>
                <a:effectLst/>
                <a:latin typeface="微软雅黑" panose="020B0503020204020204" pitchFamily="34" charset="-122"/>
                <a:ea typeface="微软雅黑" panose="020B0503020204020204" pitchFamily="34" charset="-122"/>
              </a:rPr>
              <a:t>队列</a:t>
            </a:r>
          </a:p>
        </p:txBody>
      </p:sp>
      <p:sp>
        <p:nvSpPr>
          <p:cNvPr id="243715" name="Rectangle 3"/>
          <p:cNvSpPr>
            <a:spLocks noGrp="1" noChangeArrowheads="1"/>
          </p:cNvSpPr>
          <p:nvPr>
            <p:ph idx="1"/>
          </p:nvPr>
        </p:nvSpPr>
        <p:spPr>
          <a:xfrm>
            <a:off x="1605390" y="1633536"/>
            <a:ext cx="8447087" cy="2928938"/>
          </a:xfrm>
        </p:spPr>
        <p:txBody>
          <a:bodyPr/>
          <a:lstStyle/>
          <a:p>
            <a:r>
              <a:rPr lang="en-US" altLang="zh-CN" b="0" dirty="0">
                <a:solidFill>
                  <a:srgbClr val="0070C0"/>
                </a:solidFill>
                <a:effectLst/>
                <a:latin typeface="微软雅黑" panose="020B0503020204020204" pitchFamily="34" charset="-122"/>
                <a:ea typeface="微软雅黑" panose="020B0503020204020204" pitchFamily="34" charset="-122"/>
              </a:rPr>
              <a:t>2.3.1</a:t>
            </a:r>
            <a:r>
              <a:rPr lang="zh-CN" altLang="en-US" b="0" dirty="0">
                <a:solidFill>
                  <a:srgbClr val="0070C0"/>
                </a:solidFill>
                <a:effectLst/>
                <a:latin typeface="微软雅黑" panose="020B0503020204020204" pitchFamily="34" charset="-122"/>
                <a:ea typeface="微软雅黑" panose="020B0503020204020204" pitchFamily="34" charset="-122"/>
              </a:rPr>
              <a:t>定义：</a:t>
            </a:r>
            <a:r>
              <a:rPr lang="zh-CN" altLang="en-US" b="0" dirty="0">
                <a:solidFill>
                  <a:srgbClr val="000000"/>
                </a:solidFill>
                <a:effectLst/>
                <a:latin typeface="微软雅黑" panose="020B0503020204020204" pitchFamily="34" charset="-122"/>
                <a:ea typeface="微软雅黑" panose="020B0503020204020204" pitchFamily="34" charset="-122"/>
              </a:rPr>
              <a:t>队列是限定只能在表的一端进行插入，在表的另一端进行删除的线性表</a:t>
            </a:r>
          </a:p>
          <a:p>
            <a:pPr lvl="1"/>
            <a:r>
              <a:rPr lang="zh-CN" altLang="en-US" b="0" dirty="0">
                <a:solidFill>
                  <a:srgbClr val="0070C0"/>
                </a:solidFill>
                <a:effectLst/>
                <a:latin typeface="微软雅黑" panose="020B0503020204020204" pitchFamily="34" charset="-122"/>
                <a:ea typeface="微软雅黑" panose="020B0503020204020204" pitchFamily="34" charset="-122"/>
              </a:rPr>
              <a:t>队尾</a:t>
            </a:r>
            <a:r>
              <a:rPr lang="en-US" altLang="zh-CN" b="0" dirty="0">
                <a:solidFill>
                  <a:srgbClr val="0070C0"/>
                </a:solidFill>
                <a:effectLst/>
                <a:latin typeface="微软雅黑" panose="020B0503020204020204" pitchFamily="34" charset="-122"/>
                <a:ea typeface="微软雅黑" panose="020B0503020204020204" pitchFamily="34" charset="-122"/>
              </a:rPr>
              <a:t>(rear)</a:t>
            </a:r>
            <a:r>
              <a:rPr lang="en-US" altLang="zh-CN" b="0" dirty="0">
                <a:solidFill>
                  <a:srgbClr val="000000"/>
                </a:solidFill>
                <a:effectLst/>
                <a:latin typeface="微软雅黑" panose="020B0503020204020204" pitchFamily="34" charset="-122"/>
                <a:ea typeface="微软雅黑" panose="020B0503020204020204" pitchFamily="34" charset="-122"/>
              </a:rPr>
              <a:t>——</a:t>
            </a:r>
            <a:r>
              <a:rPr lang="zh-CN" altLang="en-US" b="0" dirty="0">
                <a:solidFill>
                  <a:srgbClr val="000000"/>
                </a:solidFill>
                <a:effectLst/>
                <a:latin typeface="微软雅黑" panose="020B0503020204020204" pitchFamily="34" charset="-122"/>
                <a:ea typeface="微软雅黑" panose="020B0503020204020204" pitchFamily="34" charset="-122"/>
              </a:rPr>
              <a:t>允许插入的一端</a:t>
            </a:r>
          </a:p>
          <a:p>
            <a:pPr lvl="1"/>
            <a:r>
              <a:rPr lang="zh-CN" altLang="en-US" b="0" dirty="0">
                <a:solidFill>
                  <a:srgbClr val="0070C0"/>
                </a:solidFill>
                <a:effectLst/>
                <a:latin typeface="微软雅黑" panose="020B0503020204020204" pitchFamily="34" charset="-122"/>
                <a:ea typeface="微软雅黑" panose="020B0503020204020204" pitchFamily="34" charset="-122"/>
              </a:rPr>
              <a:t>队头</a:t>
            </a:r>
            <a:r>
              <a:rPr lang="en-US" altLang="zh-CN" b="0" dirty="0">
                <a:solidFill>
                  <a:srgbClr val="0070C0"/>
                </a:solidFill>
                <a:effectLst/>
                <a:latin typeface="微软雅黑" panose="020B0503020204020204" pitchFamily="34" charset="-122"/>
                <a:ea typeface="微软雅黑" panose="020B0503020204020204" pitchFamily="34" charset="-122"/>
              </a:rPr>
              <a:t>(front</a:t>
            </a:r>
            <a:r>
              <a:rPr lang="en-US" altLang="zh-CN" b="0" dirty="0">
                <a:solidFill>
                  <a:srgbClr val="0000CC"/>
                </a:solidFill>
                <a:effectLst/>
                <a:latin typeface="微软雅黑" panose="020B0503020204020204" pitchFamily="34" charset="-122"/>
                <a:ea typeface="微软雅黑" panose="020B0503020204020204" pitchFamily="34" charset="-122"/>
              </a:rPr>
              <a:t>)</a:t>
            </a:r>
            <a:r>
              <a:rPr lang="en-US" altLang="zh-CN" b="0" dirty="0">
                <a:solidFill>
                  <a:srgbClr val="000000"/>
                </a:solidFill>
                <a:effectLst/>
                <a:latin typeface="微软雅黑" panose="020B0503020204020204" pitchFamily="34" charset="-122"/>
                <a:ea typeface="微软雅黑" panose="020B0503020204020204" pitchFamily="34" charset="-122"/>
              </a:rPr>
              <a:t>——</a:t>
            </a:r>
            <a:r>
              <a:rPr lang="zh-CN" altLang="en-US" b="0" dirty="0">
                <a:solidFill>
                  <a:srgbClr val="000000"/>
                </a:solidFill>
                <a:effectLst/>
                <a:latin typeface="微软雅黑" panose="020B0503020204020204" pitchFamily="34" charset="-122"/>
                <a:ea typeface="微软雅黑" panose="020B0503020204020204" pitchFamily="34" charset="-122"/>
              </a:rPr>
              <a:t>允许删除的一端</a:t>
            </a:r>
          </a:p>
          <a:p>
            <a:r>
              <a:rPr lang="zh-CN" altLang="en-US" b="0" dirty="0">
                <a:solidFill>
                  <a:srgbClr val="0070C0"/>
                </a:solidFill>
                <a:effectLst/>
                <a:latin typeface="微软雅黑" panose="020B0503020204020204" pitchFamily="34" charset="-122"/>
                <a:ea typeface="微软雅黑" panose="020B0503020204020204" pitchFamily="34" charset="-122"/>
              </a:rPr>
              <a:t>队列特点：</a:t>
            </a:r>
            <a:r>
              <a:rPr lang="zh-CN" altLang="en-US" b="0" dirty="0">
                <a:solidFill>
                  <a:srgbClr val="000000"/>
                </a:solidFill>
                <a:effectLst/>
                <a:latin typeface="微软雅黑" panose="020B0503020204020204" pitchFamily="34" charset="-122"/>
                <a:ea typeface="微软雅黑" panose="020B0503020204020204" pitchFamily="34" charset="-122"/>
              </a:rPr>
              <a:t>先进先出</a:t>
            </a:r>
            <a:r>
              <a:rPr lang="en-US" altLang="zh-CN" b="0" dirty="0">
                <a:solidFill>
                  <a:srgbClr val="000000"/>
                </a:solidFill>
                <a:effectLst/>
                <a:latin typeface="微软雅黑" panose="020B0503020204020204" pitchFamily="34" charset="-122"/>
                <a:ea typeface="微软雅黑" panose="020B0503020204020204" pitchFamily="34" charset="-122"/>
              </a:rPr>
              <a:t>(</a:t>
            </a:r>
            <a:r>
              <a:rPr lang="en-US" altLang="zh-CN" b="0" dirty="0">
                <a:solidFill>
                  <a:srgbClr val="FF3300"/>
                </a:solidFill>
                <a:effectLst/>
                <a:latin typeface="微软雅黑" panose="020B0503020204020204" pitchFamily="34" charset="-122"/>
                <a:ea typeface="微软雅黑" panose="020B0503020204020204" pitchFamily="34" charset="-122"/>
              </a:rPr>
              <a:t>FIFO</a:t>
            </a:r>
            <a:r>
              <a:rPr lang="en-US" altLang="zh-CN" b="0" dirty="0">
                <a:solidFill>
                  <a:srgbClr val="000000"/>
                </a:solidFill>
                <a:effectLst/>
                <a:latin typeface="微软雅黑" panose="020B0503020204020204" pitchFamily="34" charset="-122"/>
                <a:ea typeface="微软雅黑" panose="020B0503020204020204" pitchFamily="34" charset="-122"/>
              </a:rPr>
              <a:t>)</a:t>
            </a:r>
          </a:p>
          <a:p>
            <a:endParaRPr lang="en-US" altLang="zh-CN" b="0" dirty="0">
              <a:solidFill>
                <a:srgbClr val="000000"/>
              </a:solidFill>
              <a:effectLst/>
              <a:latin typeface="微软雅黑" panose="020B0503020204020204" pitchFamily="34" charset="-122"/>
              <a:ea typeface="微软雅黑" panose="020B0503020204020204" pitchFamily="34" charset="-122"/>
            </a:endParaRPr>
          </a:p>
          <a:p>
            <a:endParaRPr lang="en-US" altLang="zh-CN" b="0" dirty="0">
              <a:solidFill>
                <a:srgbClr val="000000"/>
              </a:solidFill>
              <a:effectLst/>
              <a:latin typeface="微软雅黑" panose="020B0503020204020204" pitchFamily="34" charset="-122"/>
              <a:ea typeface="微软雅黑" panose="020B0503020204020204" pitchFamily="34" charset="-122"/>
            </a:endParaRPr>
          </a:p>
          <a:p>
            <a:endParaRPr lang="zh-CN" altLang="en-US" b="0" dirty="0">
              <a:solidFill>
                <a:srgbClr val="000000"/>
              </a:solidFill>
              <a:effectLst/>
              <a:latin typeface="微软雅黑" panose="020B0503020204020204" pitchFamily="34" charset="-122"/>
              <a:ea typeface="微软雅黑" panose="020B0503020204020204" pitchFamily="34" charset="-122"/>
            </a:endParaRPr>
          </a:p>
          <a:p>
            <a:endParaRPr lang="zh-CN" altLang="en-US" b="0" dirty="0">
              <a:effectLst/>
              <a:latin typeface="微软雅黑" panose="020B0503020204020204" pitchFamily="34" charset="-122"/>
              <a:ea typeface="微软雅黑" panose="020B0503020204020204" pitchFamily="34" charset="-122"/>
            </a:endParaRPr>
          </a:p>
        </p:txBody>
      </p:sp>
      <p:grpSp>
        <p:nvGrpSpPr>
          <p:cNvPr id="243716" name="Group 4"/>
          <p:cNvGrpSpPr>
            <a:grpSpLocks/>
          </p:cNvGrpSpPr>
          <p:nvPr/>
        </p:nvGrpSpPr>
        <p:grpSpPr bwMode="auto">
          <a:xfrm>
            <a:off x="2413664" y="4719115"/>
            <a:ext cx="6302375" cy="1357312"/>
            <a:chOff x="849" y="2163"/>
            <a:chExt cx="3970" cy="855"/>
          </a:xfrm>
        </p:grpSpPr>
        <p:grpSp>
          <p:nvGrpSpPr>
            <p:cNvPr id="243717" name="Group 5"/>
            <p:cNvGrpSpPr>
              <a:grpSpLocks/>
            </p:cNvGrpSpPr>
            <p:nvPr/>
          </p:nvGrpSpPr>
          <p:grpSpPr bwMode="auto">
            <a:xfrm>
              <a:off x="849" y="2163"/>
              <a:ext cx="3970" cy="663"/>
              <a:chOff x="649" y="2352"/>
              <a:chExt cx="3970" cy="663"/>
            </a:xfrm>
          </p:grpSpPr>
          <p:sp>
            <p:nvSpPr>
              <p:cNvPr id="243718" name="Line 6"/>
              <p:cNvSpPr>
                <a:spLocks noChangeShapeType="1"/>
              </p:cNvSpPr>
              <p:nvPr/>
            </p:nvSpPr>
            <p:spPr bwMode="auto">
              <a:xfrm>
                <a:off x="1278" y="2355"/>
                <a:ext cx="272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endParaRPr>
              </a:p>
            </p:txBody>
          </p:sp>
          <p:sp>
            <p:nvSpPr>
              <p:cNvPr id="243719" name="Line 7"/>
              <p:cNvSpPr>
                <a:spLocks noChangeShapeType="1"/>
              </p:cNvSpPr>
              <p:nvPr/>
            </p:nvSpPr>
            <p:spPr bwMode="auto">
              <a:xfrm>
                <a:off x="1285" y="2618"/>
                <a:ext cx="272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endParaRPr>
              </a:p>
            </p:txBody>
          </p:sp>
          <p:sp>
            <p:nvSpPr>
              <p:cNvPr id="243720" name="Text Box 8"/>
              <p:cNvSpPr txBox="1">
                <a:spLocks noChangeArrowheads="1"/>
              </p:cNvSpPr>
              <p:nvPr/>
            </p:nvSpPr>
            <p:spPr bwMode="auto">
              <a:xfrm>
                <a:off x="1434" y="2364"/>
                <a:ext cx="2440" cy="25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r>
                  <a:rPr kumimoji="1" lang="en-US" altLang="zh-CN" sz="2000">
                    <a:solidFill>
                      <a:srgbClr val="010000"/>
                    </a:solidFill>
                    <a:latin typeface="Times New Roman" panose="02020603050405020304" pitchFamily="18" charset="0"/>
                  </a:rPr>
                  <a:t>a1    a2     a3…………………….an </a:t>
                </a:r>
              </a:p>
            </p:txBody>
          </p:sp>
          <p:sp>
            <p:nvSpPr>
              <p:cNvPr id="243721" name="Line 9"/>
              <p:cNvSpPr>
                <a:spLocks noChangeShapeType="1"/>
              </p:cNvSpPr>
              <p:nvPr/>
            </p:nvSpPr>
            <p:spPr bwMode="auto">
              <a:xfrm flipH="1">
                <a:off x="3923" y="2489"/>
                <a:ext cx="28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endParaRPr>
              </a:p>
            </p:txBody>
          </p:sp>
          <p:sp>
            <p:nvSpPr>
              <p:cNvPr id="243722" name="Line 10"/>
              <p:cNvSpPr>
                <a:spLocks noChangeShapeType="1"/>
              </p:cNvSpPr>
              <p:nvPr/>
            </p:nvSpPr>
            <p:spPr bwMode="auto">
              <a:xfrm flipH="1">
                <a:off x="1078" y="2489"/>
                <a:ext cx="3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endParaRPr>
              </a:p>
            </p:txBody>
          </p:sp>
          <p:sp>
            <p:nvSpPr>
              <p:cNvPr id="243723" name="Text Box 11"/>
              <p:cNvSpPr txBox="1">
                <a:spLocks noChangeArrowheads="1"/>
              </p:cNvSpPr>
              <p:nvPr/>
            </p:nvSpPr>
            <p:spPr bwMode="auto">
              <a:xfrm>
                <a:off x="4183" y="2376"/>
                <a:ext cx="436" cy="25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zh-CN" altLang="en-US" sz="2000">
                    <a:solidFill>
                      <a:srgbClr val="010000"/>
                    </a:solidFill>
                    <a:latin typeface="Times New Roman" panose="02020603050405020304" pitchFamily="18" charset="0"/>
                  </a:rPr>
                  <a:t>入队</a:t>
                </a:r>
              </a:p>
            </p:txBody>
          </p:sp>
          <p:sp>
            <p:nvSpPr>
              <p:cNvPr id="243724" name="Text Box 12"/>
              <p:cNvSpPr txBox="1">
                <a:spLocks noChangeArrowheads="1"/>
              </p:cNvSpPr>
              <p:nvPr/>
            </p:nvSpPr>
            <p:spPr bwMode="auto">
              <a:xfrm>
                <a:off x="649" y="2352"/>
                <a:ext cx="436" cy="25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zh-CN" altLang="en-US" sz="2000">
                    <a:solidFill>
                      <a:srgbClr val="010000"/>
                    </a:solidFill>
                    <a:latin typeface="Times New Roman" panose="02020603050405020304" pitchFamily="18" charset="0"/>
                  </a:rPr>
                  <a:t>出队</a:t>
                </a:r>
              </a:p>
            </p:txBody>
          </p:sp>
          <p:sp>
            <p:nvSpPr>
              <p:cNvPr id="243725" name="Line 13"/>
              <p:cNvSpPr>
                <a:spLocks noChangeShapeType="1"/>
              </p:cNvSpPr>
              <p:nvPr/>
            </p:nvSpPr>
            <p:spPr bwMode="auto">
              <a:xfrm flipV="1">
                <a:off x="1556" y="2622"/>
                <a:ext cx="0" cy="22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endParaRPr>
              </a:p>
            </p:txBody>
          </p:sp>
          <p:sp>
            <p:nvSpPr>
              <p:cNvPr id="243726" name="Line 14"/>
              <p:cNvSpPr>
                <a:spLocks noChangeShapeType="1"/>
              </p:cNvSpPr>
              <p:nvPr/>
            </p:nvSpPr>
            <p:spPr bwMode="auto">
              <a:xfrm flipV="1">
                <a:off x="3667" y="2622"/>
                <a:ext cx="0" cy="2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endParaRPr>
              </a:p>
            </p:txBody>
          </p:sp>
          <p:sp>
            <p:nvSpPr>
              <p:cNvPr id="243727" name="Text Box 15"/>
              <p:cNvSpPr txBox="1">
                <a:spLocks noChangeArrowheads="1"/>
              </p:cNvSpPr>
              <p:nvPr/>
            </p:nvSpPr>
            <p:spPr bwMode="auto">
              <a:xfrm>
                <a:off x="1343" y="2764"/>
                <a:ext cx="426" cy="25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Times New Roman" panose="02020603050405020304" pitchFamily="18" charset="0"/>
                  </a:rPr>
                  <a:t>front</a:t>
                </a:r>
              </a:p>
            </p:txBody>
          </p:sp>
          <p:sp>
            <p:nvSpPr>
              <p:cNvPr id="243728" name="Text Box 16"/>
              <p:cNvSpPr txBox="1">
                <a:spLocks noChangeArrowheads="1"/>
              </p:cNvSpPr>
              <p:nvPr/>
            </p:nvSpPr>
            <p:spPr bwMode="auto">
              <a:xfrm>
                <a:off x="3510" y="2765"/>
                <a:ext cx="364" cy="25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Times New Roman" panose="02020603050405020304" pitchFamily="18" charset="0"/>
                  </a:rPr>
                  <a:t>rear</a:t>
                </a:r>
              </a:p>
            </p:txBody>
          </p:sp>
        </p:grpSp>
        <p:sp>
          <p:nvSpPr>
            <p:cNvPr id="243729" name="AutoShape 17"/>
            <p:cNvSpPr>
              <a:spLocks noChangeArrowheads="1"/>
            </p:cNvSpPr>
            <p:nvPr/>
          </p:nvSpPr>
          <p:spPr bwMode="auto">
            <a:xfrm>
              <a:off x="2064" y="2762"/>
              <a:ext cx="1647" cy="256"/>
            </a:xfrm>
            <a:prstGeom prst="wedgeRectCallout">
              <a:avLst>
                <a:gd name="adj1" fmla="val -3250"/>
                <a:gd name="adj2" fmla="val -177736"/>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zh-CN" altLang="en-US" sz="2000" dirty="0">
                  <a:solidFill>
                    <a:srgbClr val="010000"/>
                  </a:solidFill>
                  <a:latin typeface="Times New Roman" panose="02020603050405020304" pitchFamily="18" charset="0"/>
                </a:rPr>
                <a:t>队列</a:t>
              </a:r>
              <a:r>
                <a:rPr kumimoji="1" lang="en-US" altLang="zh-CN" sz="2000" dirty="0">
                  <a:solidFill>
                    <a:srgbClr val="010000"/>
                  </a:solidFill>
                  <a:latin typeface="Times New Roman" panose="02020603050405020304" pitchFamily="18" charset="0"/>
                </a:rPr>
                <a:t>Q=(a1,a2,……,an)</a:t>
              </a:r>
            </a:p>
          </p:txBody>
        </p:sp>
      </p:grpSp>
    </p:spTree>
    <p:extLst>
      <p:ext uri="{BB962C8B-B14F-4D97-AF65-F5344CB8AC3E}">
        <p14:creationId xmlns:p14="http://schemas.microsoft.com/office/powerpoint/2010/main" val="2810231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3716"/>
                                        </p:tgtEl>
                                        <p:attrNameLst>
                                          <p:attrName>style.visibility</p:attrName>
                                        </p:attrNameLst>
                                      </p:cBhvr>
                                      <p:to>
                                        <p:strVal val="visible"/>
                                      </p:to>
                                    </p:set>
                                    <p:animEffect transition="in" filter="wipe(left)">
                                      <p:cBhvr>
                                        <p:cTn id="7" dur="500"/>
                                        <p:tgtEl>
                                          <p:spTgt spid="243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767961" y="1261632"/>
            <a:ext cx="5185533" cy="433388"/>
          </a:xfr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kumimoji="1" lang="en-US" altLang="zh-CN" b="0" dirty="0">
                <a:solidFill>
                  <a:srgbClr val="0070C0"/>
                </a:solidFill>
                <a:effectLst/>
                <a:latin typeface="微软雅黑" panose="020B0503020204020204" pitchFamily="34" charset="-122"/>
                <a:ea typeface="微软雅黑" panose="020B0503020204020204" pitchFamily="34" charset="-122"/>
              </a:rPr>
              <a:t> </a:t>
            </a:r>
            <a:r>
              <a:rPr kumimoji="1" lang="zh-CN" altLang="en-US" b="0" dirty="0">
                <a:solidFill>
                  <a:srgbClr val="0070C0"/>
                </a:solidFill>
                <a:effectLst/>
                <a:latin typeface="微软雅黑" panose="020B0503020204020204" pitchFamily="34" charset="-122"/>
                <a:ea typeface="微软雅黑" panose="020B0503020204020204" pitchFamily="34" charset="-122"/>
              </a:rPr>
              <a:t>队列的抽象数据类型</a:t>
            </a:r>
          </a:p>
        </p:txBody>
      </p:sp>
      <p:sp>
        <p:nvSpPr>
          <p:cNvPr id="244739" name="Rectangle 3"/>
          <p:cNvSpPr>
            <a:spLocks noGrp="1" noChangeArrowheads="1"/>
          </p:cNvSpPr>
          <p:nvPr>
            <p:ph idx="1"/>
          </p:nvPr>
        </p:nvSpPr>
        <p:spPr>
          <a:xfrm>
            <a:off x="1865560" y="1924486"/>
            <a:ext cx="2674961" cy="58912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Wingdings" panose="05000000000000000000" pitchFamily="2" charset="2"/>
              <a:buNone/>
            </a:pPr>
            <a:r>
              <a:rPr kumimoji="1" lang="en-US" altLang="zh-CN" b="0" dirty="0">
                <a:latin typeface="微软雅黑" panose="020B0503020204020204" pitchFamily="34" charset="-122"/>
                <a:ea typeface="微软雅黑" panose="020B0503020204020204" pitchFamily="34" charset="-122"/>
              </a:rPr>
              <a:t>ADT</a:t>
            </a:r>
            <a:r>
              <a:rPr kumimoji="1" lang="en-US" altLang="zh-CN" dirty="0">
                <a:latin typeface="微软雅黑" panose="020B0503020204020204" pitchFamily="34" charset="-122"/>
                <a:ea typeface="微软雅黑" panose="020B0503020204020204" pitchFamily="34" charset="-122"/>
              </a:rPr>
              <a:t> Queue </a:t>
            </a:r>
            <a:r>
              <a:rPr kumimoji="1" lang="en-US" altLang="zh-CN" b="0" dirty="0">
                <a:latin typeface="微软雅黑" panose="020B0503020204020204" pitchFamily="34" charset="-122"/>
                <a:ea typeface="微软雅黑" panose="020B0503020204020204" pitchFamily="34" charset="-122"/>
              </a:rPr>
              <a:t>{</a:t>
            </a:r>
          </a:p>
        </p:txBody>
      </p:sp>
      <p:sp>
        <p:nvSpPr>
          <p:cNvPr id="244740" name="Text Box 4">
            <a:hlinkClick r:id="" action="ppaction://hlinkshowjump?jump=nextslide"/>
          </p:cNvPr>
          <p:cNvSpPr txBox="1">
            <a:spLocks noChangeArrowheads="1"/>
          </p:cNvSpPr>
          <p:nvPr/>
        </p:nvSpPr>
        <p:spPr bwMode="auto">
          <a:xfrm>
            <a:off x="1981200" y="5359714"/>
            <a:ext cx="1980029"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defTabSz="914400">
              <a:defRPr/>
            </a:pPr>
            <a:r>
              <a:rPr kumimoji="1" lang="zh-CN" altLang="en-US" sz="2800" b="1" dirty="0">
                <a:solidFill>
                  <a:srgbClr val="000066"/>
                </a:solidFill>
                <a:latin typeface="微软雅黑" panose="020B0503020204020204" pitchFamily="34" charset="-122"/>
                <a:ea typeface="微软雅黑" panose="020B0503020204020204" pitchFamily="34" charset="-122"/>
              </a:rPr>
              <a:t>基本操作：</a:t>
            </a:r>
          </a:p>
        </p:txBody>
      </p:sp>
      <p:sp>
        <p:nvSpPr>
          <p:cNvPr id="244741" name="Text Box 5"/>
          <p:cNvSpPr txBox="1">
            <a:spLocks noChangeArrowheads="1"/>
          </p:cNvSpPr>
          <p:nvPr/>
        </p:nvSpPr>
        <p:spPr bwMode="auto">
          <a:xfrm>
            <a:off x="1981200" y="5908478"/>
            <a:ext cx="2443682"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defTabSz="914400">
              <a:defRPr/>
            </a:pPr>
            <a:r>
              <a:rPr kumimoji="1" lang="en-US" altLang="zh-CN" sz="2800" b="1">
                <a:solidFill>
                  <a:srgbClr val="010000"/>
                </a:solidFill>
                <a:latin typeface="微软雅黑" panose="020B0503020204020204" pitchFamily="34" charset="-122"/>
                <a:ea typeface="微软雅黑" panose="020B0503020204020204" pitchFamily="34" charset="-122"/>
              </a:rPr>
              <a:t>}</a:t>
            </a:r>
            <a:r>
              <a:rPr kumimoji="1" lang="en-US" altLang="zh-CN" sz="2800">
                <a:solidFill>
                  <a:srgbClr val="010000"/>
                </a:solidFill>
                <a:latin typeface="微软雅黑" panose="020B0503020204020204" pitchFamily="34" charset="-122"/>
                <a:ea typeface="微软雅黑" panose="020B0503020204020204" pitchFamily="34" charset="-122"/>
              </a:rPr>
              <a:t> </a:t>
            </a:r>
            <a:r>
              <a:rPr kumimoji="1" lang="en-US" altLang="zh-CN" sz="2800" b="1">
                <a:solidFill>
                  <a:srgbClr val="010000"/>
                </a:solidFill>
                <a:latin typeface="微软雅黑" panose="020B0503020204020204" pitchFamily="34" charset="-122"/>
                <a:ea typeface="微软雅黑" panose="020B0503020204020204" pitchFamily="34" charset="-122"/>
              </a:rPr>
              <a:t>ADT </a:t>
            </a:r>
            <a:r>
              <a:rPr kumimoji="1" lang="en-US" altLang="zh-CN" sz="2800">
                <a:solidFill>
                  <a:srgbClr val="010000"/>
                </a:solidFill>
                <a:latin typeface="微软雅黑" panose="020B0503020204020204" pitchFamily="34" charset="-122"/>
                <a:ea typeface="微软雅黑" panose="020B0503020204020204" pitchFamily="34" charset="-122"/>
              </a:rPr>
              <a:t>Queue</a:t>
            </a:r>
          </a:p>
        </p:txBody>
      </p:sp>
      <p:sp>
        <p:nvSpPr>
          <p:cNvPr id="244742" name="Text Box 6"/>
          <p:cNvSpPr txBox="1">
            <a:spLocks noChangeArrowheads="1"/>
          </p:cNvSpPr>
          <p:nvPr/>
        </p:nvSpPr>
        <p:spPr bwMode="auto">
          <a:xfrm>
            <a:off x="1575180" y="2513607"/>
            <a:ext cx="8861425" cy="2531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eaLnBrk="0" hangingPunct="0">
              <a:lnSpc>
                <a:spcPct val="115000"/>
              </a:lnSpc>
              <a:defRPr/>
            </a:pPr>
            <a:r>
              <a:rPr kumimoji="1" lang="zh-CN" altLang="en-US" sz="2800" b="1" dirty="0">
                <a:solidFill>
                  <a:srgbClr val="010000"/>
                </a:solidFill>
                <a:latin typeface="微软雅黑" panose="020B0503020204020204" pitchFamily="34" charset="-122"/>
                <a:ea typeface="微软雅黑" panose="020B0503020204020204" pitchFamily="34" charset="-122"/>
              </a:rPr>
              <a:t> </a:t>
            </a:r>
            <a:r>
              <a:rPr kumimoji="1" lang="zh-CN" altLang="en-US" sz="2800" dirty="0">
                <a:solidFill>
                  <a:srgbClr val="010000"/>
                </a:solidFill>
                <a:latin typeface="微软雅黑" panose="020B0503020204020204" pitchFamily="34" charset="-122"/>
                <a:ea typeface="微软雅黑" panose="020B0503020204020204" pitchFamily="34" charset="-122"/>
              </a:rPr>
              <a:t>  </a:t>
            </a:r>
            <a:r>
              <a:rPr kumimoji="1" lang="zh-CN" altLang="en-US" sz="2800" b="1" dirty="0">
                <a:solidFill>
                  <a:srgbClr val="000066"/>
                </a:solidFill>
                <a:latin typeface="微软雅黑" panose="020B0503020204020204" pitchFamily="34" charset="-122"/>
                <a:ea typeface="微软雅黑" panose="020B0503020204020204" pitchFamily="34" charset="-122"/>
              </a:rPr>
              <a:t>数据对象：</a:t>
            </a:r>
          </a:p>
          <a:p>
            <a:pPr defTabSz="914400" eaLnBrk="0" hangingPunct="0">
              <a:lnSpc>
                <a:spcPct val="115000"/>
              </a:lnSpc>
              <a:defRPr/>
            </a:pPr>
            <a:r>
              <a:rPr kumimoji="1" lang="zh-CN" altLang="en-US" sz="2800" b="1" dirty="0">
                <a:solidFill>
                  <a:srgbClr val="010000"/>
                </a:solidFill>
                <a:latin typeface="微软雅黑" panose="020B0503020204020204" pitchFamily="34" charset="-122"/>
                <a:ea typeface="微软雅黑" panose="020B0503020204020204" pitchFamily="34" charset="-122"/>
              </a:rPr>
              <a:t>       </a:t>
            </a:r>
            <a:r>
              <a:rPr kumimoji="1" lang="en-US" altLang="zh-CN" sz="2800" dirty="0">
                <a:solidFill>
                  <a:srgbClr val="010000"/>
                </a:solidFill>
                <a:latin typeface="微软雅黑" panose="020B0503020204020204" pitchFamily="34" charset="-122"/>
                <a:ea typeface="微软雅黑" panose="020B0503020204020204" pitchFamily="34" charset="-122"/>
              </a:rPr>
              <a:t>D</a:t>
            </a:r>
            <a:r>
              <a:rPr kumimoji="1" lang="zh-CN" altLang="en-US" sz="2800" dirty="0">
                <a:solidFill>
                  <a:srgbClr val="010000"/>
                </a:solidFill>
                <a:latin typeface="微软雅黑" panose="020B0503020204020204" pitchFamily="34" charset="-122"/>
                <a:ea typeface="微软雅黑" panose="020B0503020204020204" pitchFamily="34" charset="-122"/>
              </a:rPr>
              <a:t>＝</a:t>
            </a:r>
            <a:r>
              <a:rPr kumimoji="1" lang="en-US" altLang="zh-CN" sz="2800" dirty="0">
                <a:solidFill>
                  <a:srgbClr val="010000"/>
                </a:solidFill>
                <a:latin typeface="微软雅黑" panose="020B0503020204020204" pitchFamily="34" charset="-122"/>
                <a:ea typeface="微软雅黑" panose="020B0503020204020204" pitchFamily="34" charset="-122"/>
              </a:rPr>
              <a:t>{</a:t>
            </a:r>
            <a:r>
              <a:rPr kumimoji="1" lang="en-US" altLang="zh-CN" sz="2800" dirty="0" err="1">
                <a:solidFill>
                  <a:srgbClr val="010000"/>
                </a:solidFill>
                <a:latin typeface="微软雅黑" panose="020B0503020204020204" pitchFamily="34" charset="-122"/>
                <a:ea typeface="微软雅黑" panose="020B0503020204020204" pitchFamily="34" charset="-122"/>
              </a:rPr>
              <a:t>a</a:t>
            </a:r>
            <a:r>
              <a:rPr kumimoji="1" lang="en-US" altLang="zh-CN" sz="2800" baseline="-25000" dirty="0" err="1">
                <a:solidFill>
                  <a:srgbClr val="010000"/>
                </a:solidFill>
                <a:latin typeface="微软雅黑" panose="020B0503020204020204" pitchFamily="34" charset="-122"/>
                <a:ea typeface="微软雅黑" panose="020B0503020204020204" pitchFamily="34" charset="-122"/>
              </a:rPr>
              <a:t>i</a:t>
            </a:r>
            <a:r>
              <a:rPr kumimoji="1" lang="en-US" altLang="zh-CN" sz="2800" dirty="0">
                <a:solidFill>
                  <a:srgbClr val="010000"/>
                </a:solidFill>
                <a:latin typeface="微软雅黑" panose="020B0503020204020204" pitchFamily="34" charset="-122"/>
                <a:ea typeface="微软雅黑" panose="020B0503020204020204" pitchFamily="34" charset="-122"/>
              </a:rPr>
              <a:t> | </a:t>
            </a:r>
            <a:r>
              <a:rPr kumimoji="1" lang="en-US" altLang="zh-CN" sz="2800" dirty="0" err="1">
                <a:solidFill>
                  <a:srgbClr val="010000"/>
                </a:solidFill>
                <a:latin typeface="微软雅黑" panose="020B0503020204020204" pitchFamily="34" charset="-122"/>
                <a:ea typeface="微软雅黑" panose="020B0503020204020204" pitchFamily="34" charset="-122"/>
              </a:rPr>
              <a:t>a</a:t>
            </a:r>
            <a:r>
              <a:rPr kumimoji="1" lang="en-US" altLang="zh-CN" sz="2800" baseline="-25000" dirty="0" err="1">
                <a:solidFill>
                  <a:srgbClr val="010000"/>
                </a:solidFill>
                <a:latin typeface="微软雅黑" panose="020B0503020204020204" pitchFamily="34" charset="-122"/>
                <a:ea typeface="微软雅黑" panose="020B0503020204020204" pitchFamily="34" charset="-122"/>
              </a:rPr>
              <a:t>i</a:t>
            </a:r>
            <a:r>
              <a:rPr kumimoji="1" lang="en-US" altLang="zh-CN" sz="2800" dirty="0" err="1">
                <a:solidFill>
                  <a:srgbClr val="010000"/>
                </a:solidFill>
                <a:latin typeface="微软雅黑" panose="020B0503020204020204" pitchFamily="34" charset="-122"/>
                <a:ea typeface="微软雅黑" panose="020B0503020204020204" pitchFamily="34" charset="-122"/>
              </a:rPr>
              <a:t>∈ElemSet</a:t>
            </a:r>
            <a:r>
              <a:rPr kumimoji="1" lang="en-US" altLang="zh-CN" sz="2800" dirty="0">
                <a:solidFill>
                  <a:srgbClr val="010000"/>
                </a:solidFill>
                <a:latin typeface="微软雅黑" panose="020B0503020204020204" pitchFamily="34" charset="-122"/>
                <a:ea typeface="微软雅黑" panose="020B0503020204020204" pitchFamily="34" charset="-122"/>
              </a:rPr>
              <a:t>, </a:t>
            </a:r>
            <a:r>
              <a:rPr kumimoji="1" lang="en-US" altLang="zh-CN" sz="2800" dirty="0" err="1">
                <a:solidFill>
                  <a:srgbClr val="010000"/>
                </a:solidFill>
                <a:latin typeface="微软雅黑" panose="020B0503020204020204" pitchFamily="34" charset="-122"/>
                <a:ea typeface="微软雅黑" panose="020B0503020204020204" pitchFamily="34" charset="-122"/>
              </a:rPr>
              <a:t>i</a:t>
            </a:r>
            <a:r>
              <a:rPr kumimoji="1" lang="en-US" altLang="zh-CN" sz="2800" dirty="0">
                <a:solidFill>
                  <a:srgbClr val="010000"/>
                </a:solidFill>
                <a:latin typeface="微软雅黑" panose="020B0503020204020204" pitchFamily="34" charset="-122"/>
                <a:ea typeface="微软雅黑" panose="020B0503020204020204" pitchFamily="34" charset="-122"/>
              </a:rPr>
              <a:t>=1,2,...,n, n≥0}</a:t>
            </a:r>
          </a:p>
          <a:p>
            <a:pPr defTabSz="914400" eaLnBrk="0" hangingPunct="0">
              <a:lnSpc>
                <a:spcPct val="115000"/>
              </a:lnSpc>
              <a:defRPr/>
            </a:pPr>
            <a:r>
              <a:rPr kumimoji="1" lang="en-US" altLang="zh-CN" sz="2800" dirty="0">
                <a:solidFill>
                  <a:srgbClr val="010000"/>
                </a:solidFill>
                <a:latin typeface="微软雅黑" panose="020B0503020204020204" pitchFamily="34" charset="-122"/>
                <a:ea typeface="微软雅黑" panose="020B0503020204020204" pitchFamily="34" charset="-122"/>
              </a:rPr>
              <a:t>   </a:t>
            </a:r>
            <a:r>
              <a:rPr kumimoji="1" lang="zh-CN" altLang="en-US" sz="2800" b="1" dirty="0">
                <a:solidFill>
                  <a:srgbClr val="000066"/>
                </a:solidFill>
                <a:latin typeface="微软雅黑" panose="020B0503020204020204" pitchFamily="34" charset="-122"/>
                <a:ea typeface="微软雅黑" panose="020B0503020204020204" pitchFamily="34" charset="-122"/>
              </a:rPr>
              <a:t>数据关系：</a:t>
            </a:r>
          </a:p>
          <a:p>
            <a:pPr defTabSz="914400" eaLnBrk="0" hangingPunct="0">
              <a:lnSpc>
                <a:spcPct val="115000"/>
              </a:lnSpc>
              <a:defRPr/>
            </a:pPr>
            <a:r>
              <a:rPr kumimoji="1" lang="zh-CN" altLang="en-US" sz="2800" b="1" dirty="0">
                <a:solidFill>
                  <a:srgbClr val="010000"/>
                </a:solidFill>
                <a:latin typeface="微软雅黑" panose="020B0503020204020204" pitchFamily="34" charset="-122"/>
                <a:ea typeface="微软雅黑" panose="020B0503020204020204" pitchFamily="34" charset="-122"/>
              </a:rPr>
              <a:t>       </a:t>
            </a:r>
            <a:r>
              <a:rPr kumimoji="1" lang="en-US" altLang="zh-CN" sz="2800" dirty="0">
                <a:solidFill>
                  <a:srgbClr val="010000"/>
                </a:solidFill>
                <a:latin typeface="微软雅黑" panose="020B0503020204020204" pitchFamily="34" charset="-122"/>
                <a:ea typeface="微软雅黑" panose="020B0503020204020204" pitchFamily="34" charset="-122"/>
              </a:rPr>
              <a:t>R1</a:t>
            </a:r>
            <a:r>
              <a:rPr kumimoji="1" lang="zh-CN" altLang="en-US" sz="2800" dirty="0">
                <a:solidFill>
                  <a:srgbClr val="010000"/>
                </a:solidFill>
                <a:latin typeface="微软雅黑" panose="020B0503020204020204" pitchFamily="34" charset="-122"/>
                <a:ea typeface="微软雅黑" panose="020B0503020204020204" pitchFamily="34" charset="-122"/>
              </a:rPr>
              <a:t>＝</a:t>
            </a:r>
            <a:r>
              <a:rPr kumimoji="1" lang="en-US" altLang="zh-CN" sz="2800" dirty="0">
                <a:solidFill>
                  <a:srgbClr val="010000"/>
                </a:solidFill>
                <a:latin typeface="微软雅黑" panose="020B0503020204020204" pitchFamily="34" charset="-122"/>
                <a:ea typeface="微软雅黑" panose="020B0503020204020204" pitchFamily="34" charset="-122"/>
              </a:rPr>
              <a:t>{ &lt;a </a:t>
            </a:r>
            <a:r>
              <a:rPr kumimoji="1" lang="en-US" altLang="zh-CN" sz="2800" baseline="-25000" dirty="0">
                <a:solidFill>
                  <a:srgbClr val="010000"/>
                </a:solidFill>
                <a:latin typeface="微软雅黑" panose="020B0503020204020204" pitchFamily="34" charset="-122"/>
                <a:ea typeface="微软雅黑" panose="020B0503020204020204" pitchFamily="34" charset="-122"/>
              </a:rPr>
              <a:t>i-1</a:t>
            </a:r>
            <a:r>
              <a:rPr kumimoji="1" lang="en-US" altLang="zh-CN" sz="2800" dirty="0">
                <a:solidFill>
                  <a:srgbClr val="010000"/>
                </a:solidFill>
                <a:latin typeface="微软雅黑" panose="020B0503020204020204" pitchFamily="34" charset="-122"/>
                <a:ea typeface="微软雅黑" panose="020B0503020204020204" pitchFamily="34" charset="-122"/>
              </a:rPr>
              <a:t>,a</a:t>
            </a:r>
            <a:r>
              <a:rPr kumimoji="1" lang="en-US" altLang="zh-CN" sz="2800" baseline="-25000" dirty="0">
                <a:solidFill>
                  <a:srgbClr val="010000"/>
                </a:solidFill>
                <a:latin typeface="微软雅黑" panose="020B0503020204020204" pitchFamily="34" charset="-122"/>
                <a:ea typeface="微软雅黑" panose="020B0503020204020204" pitchFamily="34" charset="-122"/>
              </a:rPr>
              <a:t>i</a:t>
            </a:r>
            <a:r>
              <a:rPr kumimoji="1" lang="en-US" altLang="zh-CN" sz="2800" dirty="0">
                <a:solidFill>
                  <a:srgbClr val="010000"/>
                </a:solidFill>
                <a:latin typeface="微软雅黑" panose="020B0503020204020204" pitchFamily="34" charset="-122"/>
                <a:ea typeface="微软雅黑" panose="020B0503020204020204" pitchFamily="34" charset="-122"/>
              </a:rPr>
              <a:t> &gt; | a</a:t>
            </a:r>
            <a:r>
              <a:rPr kumimoji="1" lang="en-US" altLang="zh-CN" sz="2800" baseline="-25000" dirty="0">
                <a:solidFill>
                  <a:srgbClr val="010000"/>
                </a:solidFill>
                <a:latin typeface="微软雅黑" panose="020B0503020204020204" pitchFamily="34" charset="-122"/>
                <a:ea typeface="微软雅黑" panose="020B0503020204020204" pitchFamily="34" charset="-122"/>
              </a:rPr>
              <a:t>i-1</a:t>
            </a:r>
            <a:r>
              <a:rPr kumimoji="1" lang="en-US" altLang="zh-CN" sz="2800" dirty="0">
                <a:solidFill>
                  <a:srgbClr val="010000"/>
                </a:solidFill>
                <a:latin typeface="微软雅黑" panose="020B0503020204020204" pitchFamily="34" charset="-122"/>
                <a:ea typeface="微软雅黑" panose="020B0503020204020204" pitchFamily="34" charset="-122"/>
              </a:rPr>
              <a:t>, </a:t>
            </a:r>
            <a:r>
              <a:rPr kumimoji="1" lang="en-US" altLang="zh-CN" sz="2800" dirty="0" err="1">
                <a:solidFill>
                  <a:srgbClr val="010000"/>
                </a:solidFill>
                <a:latin typeface="微软雅黑" panose="020B0503020204020204" pitchFamily="34" charset="-122"/>
                <a:ea typeface="微软雅黑" panose="020B0503020204020204" pitchFamily="34" charset="-122"/>
              </a:rPr>
              <a:t>a</a:t>
            </a:r>
            <a:r>
              <a:rPr kumimoji="1" lang="en-US" altLang="zh-CN" sz="2800" baseline="-25000" dirty="0" err="1">
                <a:solidFill>
                  <a:srgbClr val="010000"/>
                </a:solidFill>
                <a:latin typeface="微软雅黑" panose="020B0503020204020204" pitchFamily="34" charset="-122"/>
                <a:ea typeface="微软雅黑" panose="020B0503020204020204" pitchFamily="34" charset="-122"/>
              </a:rPr>
              <a:t>i</a:t>
            </a:r>
            <a:r>
              <a:rPr kumimoji="1" lang="en-US" altLang="zh-CN" sz="2800" baseline="-25000" dirty="0">
                <a:solidFill>
                  <a:srgbClr val="010000"/>
                </a:solidFill>
                <a:latin typeface="微软雅黑" panose="020B0503020204020204" pitchFamily="34" charset="-122"/>
                <a:ea typeface="微软雅黑" panose="020B0503020204020204" pitchFamily="34" charset="-122"/>
              </a:rPr>
              <a:t> </a:t>
            </a:r>
            <a:r>
              <a:rPr kumimoji="1" lang="en-US" altLang="zh-CN" sz="2800" dirty="0">
                <a:solidFill>
                  <a:srgbClr val="010000"/>
                </a:solidFill>
                <a:latin typeface="微软雅黑" panose="020B0503020204020204" pitchFamily="34" charset="-122"/>
                <a:ea typeface="微软雅黑" panose="020B0503020204020204" pitchFamily="34" charset="-122"/>
              </a:rPr>
              <a:t>∈D, </a:t>
            </a:r>
            <a:r>
              <a:rPr kumimoji="1" lang="en-US" altLang="zh-CN" sz="2800" dirty="0" err="1">
                <a:solidFill>
                  <a:srgbClr val="010000"/>
                </a:solidFill>
                <a:latin typeface="微软雅黑" panose="020B0503020204020204" pitchFamily="34" charset="-122"/>
                <a:ea typeface="微软雅黑" panose="020B0503020204020204" pitchFamily="34" charset="-122"/>
              </a:rPr>
              <a:t>i</a:t>
            </a:r>
            <a:r>
              <a:rPr kumimoji="1" lang="en-US" altLang="zh-CN" sz="2800" dirty="0">
                <a:solidFill>
                  <a:srgbClr val="010000"/>
                </a:solidFill>
                <a:latin typeface="微软雅黑" panose="020B0503020204020204" pitchFamily="34" charset="-122"/>
                <a:ea typeface="微软雅黑" panose="020B0503020204020204" pitchFamily="34" charset="-122"/>
              </a:rPr>
              <a:t>=2,...,n}</a:t>
            </a:r>
          </a:p>
          <a:p>
            <a:pPr defTabSz="914400" eaLnBrk="0" hangingPunct="0">
              <a:lnSpc>
                <a:spcPct val="115000"/>
              </a:lnSpc>
              <a:defRPr/>
            </a:pPr>
            <a:r>
              <a:rPr kumimoji="1" lang="en-US" altLang="zh-CN" sz="2800" dirty="0">
                <a:solidFill>
                  <a:srgbClr val="010000"/>
                </a:solidFill>
                <a:latin typeface="微软雅黑" panose="020B0503020204020204" pitchFamily="34" charset="-122"/>
                <a:ea typeface="微软雅黑" panose="020B0503020204020204" pitchFamily="34" charset="-122"/>
              </a:rPr>
              <a:t>   </a:t>
            </a:r>
            <a:r>
              <a:rPr kumimoji="1" lang="zh-CN" altLang="en-US" sz="2800" dirty="0">
                <a:solidFill>
                  <a:srgbClr val="010000"/>
                </a:solidFill>
                <a:latin typeface="微软雅黑" panose="020B0503020204020204" pitchFamily="34" charset="-122"/>
                <a:ea typeface="微软雅黑" panose="020B0503020204020204" pitchFamily="34" charset="-122"/>
              </a:rPr>
              <a:t>约定其中</a:t>
            </a:r>
            <a:r>
              <a:rPr kumimoji="1" lang="en-US" altLang="zh-CN" sz="2800" b="1" dirty="0">
                <a:solidFill>
                  <a:srgbClr val="0000FF"/>
                </a:solidFill>
                <a:latin typeface="微软雅黑" panose="020B0503020204020204" pitchFamily="34" charset="-122"/>
                <a:ea typeface="微软雅黑" panose="020B0503020204020204" pitchFamily="34" charset="-122"/>
              </a:rPr>
              <a:t>a</a:t>
            </a:r>
            <a:r>
              <a:rPr kumimoji="1" lang="en-US" altLang="zh-CN" sz="2800" b="1" baseline="-25000" dirty="0">
                <a:solidFill>
                  <a:srgbClr val="0000FF"/>
                </a:solidFill>
                <a:latin typeface="微软雅黑" panose="020B0503020204020204" pitchFamily="34" charset="-122"/>
                <a:ea typeface="微软雅黑" panose="020B0503020204020204" pitchFamily="34" charset="-122"/>
              </a:rPr>
              <a:t>1</a:t>
            </a: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00FF"/>
                </a:solidFill>
                <a:latin typeface="微软雅黑" panose="020B0503020204020204" pitchFamily="34" charset="-122"/>
                <a:ea typeface="微软雅黑" panose="020B0503020204020204" pitchFamily="34" charset="-122"/>
              </a:rPr>
              <a:t>端为</a:t>
            </a:r>
            <a:r>
              <a:rPr kumimoji="1" lang="zh-CN" altLang="en-US" sz="2800" b="1" dirty="0">
                <a:solidFill>
                  <a:srgbClr val="0000FF"/>
                </a:solidFill>
                <a:latin typeface="微软雅黑" panose="020B0503020204020204" pitchFamily="34" charset="-122"/>
                <a:ea typeface="微软雅黑" panose="020B0503020204020204" pitchFamily="34" charset="-122"/>
              </a:rPr>
              <a:t>队头</a:t>
            </a:r>
            <a:r>
              <a:rPr kumimoji="1" lang="zh-CN" altLang="en-US" sz="2800" dirty="0">
                <a:solidFill>
                  <a:srgbClr val="0000FF"/>
                </a:solidFill>
                <a:latin typeface="微软雅黑" panose="020B0503020204020204" pitchFamily="34" charset="-122"/>
                <a:ea typeface="微软雅黑" panose="020B0503020204020204" pitchFamily="34" charset="-122"/>
              </a:rPr>
              <a:t>， </a:t>
            </a:r>
            <a:r>
              <a:rPr kumimoji="1" lang="en-US" altLang="zh-CN" sz="2800" b="1" dirty="0">
                <a:solidFill>
                  <a:srgbClr val="0000FF"/>
                </a:solidFill>
                <a:latin typeface="微软雅黑" panose="020B0503020204020204" pitchFamily="34" charset="-122"/>
                <a:ea typeface="微软雅黑" panose="020B0503020204020204" pitchFamily="34" charset="-122"/>
              </a:rPr>
              <a:t>a</a:t>
            </a:r>
            <a:r>
              <a:rPr kumimoji="1" lang="en-US" altLang="zh-CN" sz="2800" b="1" baseline="-25000" dirty="0">
                <a:solidFill>
                  <a:srgbClr val="0000FF"/>
                </a:solidFill>
                <a:latin typeface="微软雅黑" panose="020B0503020204020204" pitchFamily="34" charset="-122"/>
                <a:ea typeface="微软雅黑" panose="020B0503020204020204" pitchFamily="34" charset="-122"/>
              </a:rPr>
              <a:t>n</a:t>
            </a: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00FF"/>
                </a:solidFill>
                <a:latin typeface="微软雅黑" panose="020B0503020204020204" pitchFamily="34" charset="-122"/>
                <a:ea typeface="微软雅黑" panose="020B0503020204020204" pitchFamily="34" charset="-122"/>
              </a:rPr>
              <a:t>端为</a:t>
            </a:r>
            <a:r>
              <a:rPr kumimoji="1" lang="zh-CN" altLang="en-US" sz="2800" b="1" dirty="0">
                <a:solidFill>
                  <a:srgbClr val="0000FF"/>
                </a:solidFill>
                <a:latin typeface="微软雅黑" panose="020B0503020204020204" pitchFamily="34" charset="-122"/>
                <a:ea typeface="微软雅黑" panose="020B0503020204020204" pitchFamily="34" charset="-122"/>
              </a:rPr>
              <a:t>队尾</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0913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44738"/>
                                        </p:tgtEl>
                                        <p:attrNameLst>
                                          <p:attrName>style.visibility</p:attrName>
                                        </p:attrNameLst>
                                      </p:cBhvr>
                                      <p:to>
                                        <p:strVal val="visible"/>
                                      </p:to>
                                    </p:set>
                                    <p:anim calcmode="lin" valueType="num">
                                      <p:cBhvr>
                                        <p:cTn id="7" dur="500" fill="hold"/>
                                        <p:tgtEl>
                                          <p:spTgt spid="244738"/>
                                        </p:tgtEl>
                                        <p:attrNameLst>
                                          <p:attrName>ppt_w</p:attrName>
                                        </p:attrNameLst>
                                      </p:cBhvr>
                                      <p:tavLst>
                                        <p:tav tm="0">
                                          <p:val>
                                            <p:fltVal val="0"/>
                                          </p:val>
                                        </p:tav>
                                        <p:tav tm="100000">
                                          <p:val>
                                            <p:strVal val="#ppt_w"/>
                                          </p:val>
                                        </p:tav>
                                      </p:tavLst>
                                    </p:anim>
                                    <p:anim calcmode="lin" valueType="num">
                                      <p:cBhvr>
                                        <p:cTn id="8" dur="500" fill="hold"/>
                                        <p:tgtEl>
                                          <p:spTgt spid="24473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44739">
                                            <p:txEl>
                                              <p:pRg st="0" end="0"/>
                                            </p:txEl>
                                          </p:spTgt>
                                        </p:tgtEl>
                                        <p:attrNameLst>
                                          <p:attrName>style.visibility</p:attrName>
                                        </p:attrNameLst>
                                      </p:cBhvr>
                                      <p:to>
                                        <p:strVal val="visible"/>
                                      </p:to>
                                    </p:set>
                                    <p:animEffect transition="in" filter="fade">
                                      <p:cBhvr>
                                        <p:cTn id="13" dur="500"/>
                                        <p:tgtEl>
                                          <p:spTgt spid="24473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44742">
                                            <p:txEl>
                                              <p:pRg st="0" end="0"/>
                                            </p:txEl>
                                          </p:spTgt>
                                        </p:tgtEl>
                                        <p:attrNameLst>
                                          <p:attrName>style.visibility</p:attrName>
                                        </p:attrNameLst>
                                      </p:cBhvr>
                                      <p:to>
                                        <p:strVal val="visible"/>
                                      </p:to>
                                    </p:set>
                                    <p:animEffect transition="in" filter="wipe(left)">
                                      <p:cBhvr>
                                        <p:cTn id="18" dur="500"/>
                                        <p:tgtEl>
                                          <p:spTgt spid="244742">
                                            <p:txEl>
                                              <p:pRg st="0" end="0"/>
                                            </p:txEl>
                                          </p:spTgt>
                                        </p:tgtEl>
                                      </p:cBhvr>
                                    </p:animEffect>
                                  </p:childTnLst>
                                </p:cTn>
                              </p:par>
                            </p:childTnLst>
                          </p:cTn>
                        </p:par>
                        <p:par>
                          <p:cTn id="19" fill="hold" nodeType="afterGroup">
                            <p:stCondLst>
                              <p:cond delay="500"/>
                            </p:stCondLst>
                            <p:childTnLst>
                              <p:par>
                                <p:cTn id="20" presetID="22" presetClass="entr" presetSubtype="8" fill="hold" nodeType="afterEffect">
                                  <p:stCondLst>
                                    <p:cond delay="0"/>
                                  </p:stCondLst>
                                  <p:childTnLst>
                                    <p:set>
                                      <p:cBhvr>
                                        <p:cTn id="21" dur="1" fill="hold">
                                          <p:stCondLst>
                                            <p:cond delay="0"/>
                                          </p:stCondLst>
                                        </p:cTn>
                                        <p:tgtEl>
                                          <p:spTgt spid="244742">
                                            <p:txEl>
                                              <p:pRg st="1" end="1"/>
                                            </p:txEl>
                                          </p:spTgt>
                                        </p:tgtEl>
                                        <p:attrNameLst>
                                          <p:attrName>style.visibility</p:attrName>
                                        </p:attrNameLst>
                                      </p:cBhvr>
                                      <p:to>
                                        <p:strVal val="visible"/>
                                      </p:to>
                                    </p:set>
                                    <p:animEffect transition="in" filter="wipe(left)">
                                      <p:cBhvr>
                                        <p:cTn id="22" dur="500"/>
                                        <p:tgtEl>
                                          <p:spTgt spid="244742">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44742">
                                            <p:txEl>
                                              <p:pRg st="2" end="2"/>
                                            </p:txEl>
                                          </p:spTgt>
                                        </p:tgtEl>
                                        <p:attrNameLst>
                                          <p:attrName>style.visibility</p:attrName>
                                        </p:attrNameLst>
                                      </p:cBhvr>
                                      <p:to>
                                        <p:strVal val="visible"/>
                                      </p:to>
                                    </p:set>
                                    <p:animEffect transition="in" filter="wipe(left)">
                                      <p:cBhvr>
                                        <p:cTn id="27" dur="500"/>
                                        <p:tgtEl>
                                          <p:spTgt spid="244742">
                                            <p:txEl>
                                              <p:pRg st="2" end="2"/>
                                            </p:txEl>
                                          </p:spTgt>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244742">
                                            <p:txEl>
                                              <p:pRg st="3" end="3"/>
                                            </p:txEl>
                                          </p:spTgt>
                                        </p:tgtEl>
                                        <p:attrNameLst>
                                          <p:attrName>style.visibility</p:attrName>
                                        </p:attrNameLst>
                                      </p:cBhvr>
                                      <p:to>
                                        <p:strVal val="visible"/>
                                      </p:to>
                                    </p:set>
                                    <p:animEffect transition="in" filter="wipe(left)">
                                      <p:cBhvr>
                                        <p:cTn id="31" dur="500"/>
                                        <p:tgtEl>
                                          <p:spTgt spid="244742">
                                            <p:txEl>
                                              <p:pRg st="3" end="3"/>
                                            </p:txEl>
                                          </p:spTgt>
                                        </p:tgtEl>
                                      </p:cBhvr>
                                    </p:animEffect>
                                  </p:childTnLst>
                                </p:cTn>
                              </p:par>
                            </p:childTnLst>
                          </p:cTn>
                        </p:par>
                        <p:par>
                          <p:cTn id="32" fill="hold" nodeType="afterGroup">
                            <p:stCondLst>
                              <p:cond delay="1000"/>
                            </p:stCondLst>
                            <p:childTnLst>
                              <p:par>
                                <p:cTn id="33" presetID="22" presetClass="entr" presetSubtype="8" fill="hold" nodeType="afterEffect">
                                  <p:stCondLst>
                                    <p:cond delay="0"/>
                                  </p:stCondLst>
                                  <p:childTnLst>
                                    <p:set>
                                      <p:cBhvr>
                                        <p:cTn id="34" dur="1" fill="hold">
                                          <p:stCondLst>
                                            <p:cond delay="0"/>
                                          </p:stCondLst>
                                        </p:cTn>
                                        <p:tgtEl>
                                          <p:spTgt spid="244742">
                                            <p:txEl>
                                              <p:pRg st="4" end="4"/>
                                            </p:txEl>
                                          </p:spTgt>
                                        </p:tgtEl>
                                        <p:attrNameLst>
                                          <p:attrName>style.visibility</p:attrName>
                                        </p:attrNameLst>
                                      </p:cBhvr>
                                      <p:to>
                                        <p:strVal val="visible"/>
                                      </p:to>
                                    </p:set>
                                    <p:animEffect transition="in" filter="wipe(left)">
                                      <p:cBhvr>
                                        <p:cTn id="35" dur="500"/>
                                        <p:tgtEl>
                                          <p:spTgt spid="244742">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44740"/>
                                        </p:tgtEl>
                                        <p:attrNameLst>
                                          <p:attrName>style.visibility</p:attrName>
                                        </p:attrNameLst>
                                      </p:cBhvr>
                                      <p:to>
                                        <p:strVal val="visible"/>
                                      </p:to>
                                    </p:set>
                                    <p:anim calcmode="lin" valueType="num">
                                      <p:cBhvr additive="base">
                                        <p:cTn id="40" dur="500" fill="hold"/>
                                        <p:tgtEl>
                                          <p:spTgt spid="244740"/>
                                        </p:tgtEl>
                                        <p:attrNameLst>
                                          <p:attrName>ppt_x</p:attrName>
                                        </p:attrNameLst>
                                      </p:cBhvr>
                                      <p:tavLst>
                                        <p:tav tm="0">
                                          <p:val>
                                            <p:strVal val="0-#ppt_w/2"/>
                                          </p:val>
                                        </p:tav>
                                        <p:tav tm="100000">
                                          <p:val>
                                            <p:strVal val="#ppt_x"/>
                                          </p:val>
                                        </p:tav>
                                      </p:tavLst>
                                    </p:anim>
                                    <p:anim calcmode="lin" valueType="num">
                                      <p:cBhvr additive="base">
                                        <p:cTn id="41" dur="500" fill="hold"/>
                                        <p:tgtEl>
                                          <p:spTgt spid="244740"/>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500"/>
                            </p:stCondLst>
                            <p:childTnLst>
                              <p:par>
                                <p:cTn id="43" presetID="1" presetClass="entr" presetSubtype="0" fill="hold" grpId="0" nodeType="afterEffect">
                                  <p:stCondLst>
                                    <p:cond delay="0"/>
                                  </p:stCondLst>
                                  <p:childTnLst>
                                    <p:set>
                                      <p:cBhvr>
                                        <p:cTn id="44" dur="1" fill="hold">
                                          <p:stCondLst>
                                            <p:cond delay="499"/>
                                          </p:stCondLst>
                                        </p:cTn>
                                        <p:tgtEl>
                                          <p:spTgt spid="244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p:bldP spid="244739" grpId="0" build="p"/>
      <p:bldP spid="244740" grpId="0" autoUpdateAnimBg="0"/>
      <p:bldP spid="244741" grpId="0" autoUpdateAnimBg="0"/>
    </p:bldLst>
  </p:timing>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1173448" y="1098529"/>
            <a:ext cx="3416320" cy="5632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fontAlgn="base">
              <a:lnSpc>
                <a:spcPct val="85000"/>
              </a:lnSpc>
              <a:spcBef>
                <a:spcPct val="0"/>
              </a:spcBef>
              <a:spcAft>
                <a:spcPct val="0"/>
              </a:spcAft>
              <a:defRPr kumimoji="1" sz="3600" b="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defTabSz="914400">
              <a:defRPr/>
            </a:pPr>
            <a:r>
              <a:rPr lang="zh-CN" altLang="en-US" dirty="0"/>
              <a:t>队列的基本操作</a:t>
            </a:r>
          </a:p>
        </p:txBody>
      </p:sp>
      <p:sp>
        <p:nvSpPr>
          <p:cNvPr id="245763" name="Text Box 3"/>
          <p:cNvSpPr txBox="1">
            <a:spLocks noChangeArrowheads="1"/>
          </p:cNvSpPr>
          <p:nvPr/>
        </p:nvSpPr>
        <p:spPr bwMode="auto">
          <a:xfrm>
            <a:off x="2301284" y="1833302"/>
            <a:ext cx="901271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800100" indent="-342900" eaLnBrk="0" hangingPunct="0">
              <a:defRPr>
                <a:solidFill>
                  <a:schemeClr val="tx1"/>
                </a:solidFill>
                <a:latin typeface="Arial" panose="020B0604020202020204" pitchFamily="34" charset="0"/>
                <a:ea typeface="宋体" panose="02010600030101010101" pitchFamily="2" charset="-122"/>
              </a:defRPr>
            </a:lvl2pPr>
            <a:lvl3pPr marL="1257300" indent="-342900" eaLnBrk="0" hangingPunct="0">
              <a:defRPr>
                <a:solidFill>
                  <a:schemeClr val="tx1"/>
                </a:solidFill>
                <a:latin typeface="Arial" panose="020B0604020202020204" pitchFamily="34" charset="0"/>
                <a:ea typeface="宋体" panose="02010600030101010101" pitchFamily="2" charset="-122"/>
              </a:defRPr>
            </a:lvl3pPr>
            <a:lvl4pPr marL="1714500" indent="-342900" eaLnBrk="0" hangingPunct="0">
              <a:defRPr>
                <a:solidFill>
                  <a:schemeClr val="tx1"/>
                </a:solidFill>
                <a:latin typeface="Arial" panose="020B0604020202020204" pitchFamily="34" charset="0"/>
                <a:ea typeface="宋体" panose="02010600030101010101" pitchFamily="2" charset="-122"/>
              </a:defRPr>
            </a:lvl4pPr>
            <a:lvl5pPr marL="2171700" indent="-342900" eaLnBrk="0" hangingPunct="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hangingPunct="1">
              <a:defRPr/>
            </a:pPr>
            <a:r>
              <a:rPr lang="zh-CN" altLang="en-US" sz="2800" dirty="0">
                <a:solidFill>
                  <a:srgbClr val="010000"/>
                </a:solidFill>
                <a:latin typeface="微软雅黑" panose="020B0503020204020204" pitchFamily="34" charset="-122"/>
                <a:ea typeface="微软雅黑" panose="020B0503020204020204" pitchFamily="34" charset="-122"/>
              </a:rPr>
              <a:t>初始化：</a:t>
            </a:r>
            <a:r>
              <a:rPr lang="en-US" altLang="zh-CN" sz="2800" dirty="0">
                <a:solidFill>
                  <a:srgbClr val="010000"/>
                </a:solidFill>
                <a:latin typeface="微软雅黑" panose="020B0503020204020204" pitchFamily="34" charset="-122"/>
                <a:ea typeface="微软雅黑" panose="020B0503020204020204" pitchFamily="34" charset="-122"/>
              </a:rPr>
              <a:t>Status </a:t>
            </a:r>
            <a:r>
              <a:rPr lang="en-US" altLang="zh-CN" sz="2800" dirty="0" err="1">
                <a:solidFill>
                  <a:srgbClr val="010000"/>
                </a:solidFill>
                <a:latin typeface="微软雅黑" panose="020B0503020204020204" pitchFamily="34" charset="-122"/>
                <a:ea typeface="微软雅黑" panose="020B0503020204020204" pitchFamily="34" charset="-122"/>
              </a:rPr>
              <a:t>Queue_Init</a:t>
            </a:r>
            <a:r>
              <a:rPr lang="en-US" altLang="zh-CN" sz="2800" dirty="0">
                <a:solidFill>
                  <a:srgbClr val="010000"/>
                </a:solidFill>
                <a:latin typeface="微软雅黑" panose="020B0503020204020204" pitchFamily="34" charset="-122"/>
                <a:ea typeface="微软雅黑" panose="020B0503020204020204" pitchFamily="34" charset="-122"/>
              </a:rPr>
              <a:t> (</a:t>
            </a:r>
            <a:r>
              <a:rPr lang="en-US" altLang="zh-CN" sz="2800" dirty="0" err="1">
                <a:solidFill>
                  <a:srgbClr val="010000"/>
                </a:solidFill>
                <a:latin typeface="微软雅黑" panose="020B0503020204020204" pitchFamily="34" charset="-122"/>
                <a:ea typeface="微软雅黑" panose="020B0503020204020204" pitchFamily="34" charset="-122"/>
              </a:rPr>
              <a:t>QueuePtr</a:t>
            </a:r>
            <a:r>
              <a:rPr lang="en-US" altLang="zh-CN" sz="2800" dirty="0">
                <a:solidFill>
                  <a:srgbClr val="010000"/>
                </a:solidFill>
                <a:latin typeface="微软雅黑" panose="020B0503020204020204" pitchFamily="34" charset="-122"/>
                <a:ea typeface="微软雅黑" panose="020B0503020204020204" pitchFamily="34" charset="-122"/>
              </a:rPr>
              <a:t> q)</a:t>
            </a:r>
          </a:p>
          <a:p>
            <a:pPr defTabSz="914400" eaLnBrk="1" hangingPunct="1">
              <a:defRPr/>
            </a:pPr>
            <a:r>
              <a:rPr lang="zh-CN" altLang="en-US" sz="2800" dirty="0">
                <a:solidFill>
                  <a:srgbClr val="010000"/>
                </a:solidFill>
                <a:latin typeface="微软雅黑" panose="020B0503020204020204" pitchFamily="34" charset="-122"/>
                <a:ea typeface="微软雅黑" panose="020B0503020204020204" pitchFamily="34" charset="-122"/>
              </a:rPr>
              <a:t>销毁：</a:t>
            </a:r>
            <a:r>
              <a:rPr lang="en-US" altLang="zh-CN" sz="2800" dirty="0">
                <a:solidFill>
                  <a:srgbClr val="010000"/>
                </a:solidFill>
                <a:latin typeface="微软雅黑" panose="020B0503020204020204" pitchFamily="34" charset="-122"/>
                <a:ea typeface="微软雅黑" panose="020B0503020204020204" pitchFamily="34" charset="-122"/>
              </a:rPr>
              <a:t>void </a:t>
            </a:r>
            <a:r>
              <a:rPr lang="en-US" altLang="zh-CN" sz="2800" dirty="0" err="1">
                <a:solidFill>
                  <a:srgbClr val="010000"/>
                </a:solidFill>
                <a:latin typeface="微软雅黑" panose="020B0503020204020204" pitchFamily="34" charset="-122"/>
                <a:ea typeface="微软雅黑" panose="020B0503020204020204" pitchFamily="34" charset="-122"/>
              </a:rPr>
              <a:t>Queue_Destory</a:t>
            </a:r>
            <a:r>
              <a:rPr lang="en-US" altLang="zh-CN" sz="2800" dirty="0">
                <a:solidFill>
                  <a:srgbClr val="010000"/>
                </a:solidFill>
                <a:latin typeface="微软雅黑" panose="020B0503020204020204" pitchFamily="34" charset="-122"/>
                <a:ea typeface="微软雅黑" panose="020B0503020204020204" pitchFamily="34" charset="-122"/>
              </a:rPr>
              <a:t>(</a:t>
            </a:r>
            <a:r>
              <a:rPr lang="en-US" altLang="zh-CN" sz="2800" dirty="0" err="1">
                <a:solidFill>
                  <a:srgbClr val="010000"/>
                </a:solidFill>
                <a:latin typeface="微软雅黑" panose="020B0503020204020204" pitchFamily="34" charset="-122"/>
                <a:ea typeface="微软雅黑" panose="020B0503020204020204" pitchFamily="34" charset="-122"/>
              </a:rPr>
              <a:t>QueuePtr</a:t>
            </a:r>
            <a:r>
              <a:rPr lang="en-US" altLang="zh-CN" sz="2800" dirty="0">
                <a:solidFill>
                  <a:srgbClr val="010000"/>
                </a:solidFill>
                <a:latin typeface="微软雅黑" panose="020B0503020204020204" pitchFamily="34" charset="-122"/>
                <a:ea typeface="微软雅黑" panose="020B0503020204020204" pitchFamily="34" charset="-122"/>
              </a:rPr>
              <a:t> q)</a:t>
            </a:r>
            <a:endParaRPr lang="zh-CN" altLang="en-US" sz="2800" dirty="0">
              <a:solidFill>
                <a:srgbClr val="010000"/>
              </a:solidFill>
              <a:latin typeface="微软雅黑" panose="020B0503020204020204" pitchFamily="34" charset="-122"/>
              <a:ea typeface="微软雅黑" panose="020B0503020204020204" pitchFamily="34" charset="-122"/>
            </a:endParaRPr>
          </a:p>
          <a:p>
            <a:pPr defTabSz="914400" eaLnBrk="1" hangingPunct="1">
              <a:defRPr/>
            </a:pPr>
            <a:r>
              <a:rPr lang="zh-CN" altLang="en-US" sz="2800" dirty="0">
                <a:solidFill>
                  <a:srgbClr val="010000"/>
                </a:solidFill>
                <a:latin typeface="微软雅黑" panose="020B0503020204020204" pitchFamily="34" charset="-122"/>
                <a:ea typeface="微软雅黑" panose="020B0503020204020204" pitchFamily="34" charset="-122"/>
              </a:rPr>
              <a:t>清空：</a:t>
            </a:r>
            <a:r>
              <a:rPr lang="en-US" altLang="zh-CN" sz="2800" dirty="0">
                <a:solidFill>
                  <a:srgbClr val="010000"/>
                </a:solidFill>
                <a:latin typeface="微软雅黑" panose="020B0503020204020204" pitchFamily="34" charset="-122"/>
                <a:ea typeface="微软雅黑" panose="020B0503020204020204" pitchFamily="34" charset="-122"/>
              </a:rPr>
              <a:t>void  </a:t>
            </a:r>
            <a:r>
              <a:rPr lang="en-US" altLang="zh-CN" sz="2800" dirty="0" err="1">
                <a:solidFill>
                  <a:srgbClr val="010000"/>
                </a:solidFill>
                <a:latin typeface="微软雅黑" panose="020B0503020204020204" pitchFamily="34" charset="-122"/>
                <a:ea typeface="微软雅黑" panose="020B0503020204020204" pitchFamily="34" charset="-122"/>
              </a:rPr>
              <a:t>Queue_Clear</a:t>
            </a:r>
            <a:r>
              <a:rPr lang="en-US" altLang="zh-CN" sz="2800" dirty="0">
                <a:solidFill>
                  <a:srgbClr val="010000"/>
                </a:solidFill>
                <a:latin typeface="微软雅黑" panose="020B0503020204020204" pitchFamily="34" charset="-122"/>
                <a:ea typeface="微软雅黑" panose="020B0503020204020204" pitchFamily="34" charset="-122"/>
              </a:rPr>
              <a:t>(</a:t>
            </a:r>
            <a:r>
              <a:rPr lang="en-US" altLang="zh-CN" sz="2800" dirty="0" err="1">
                <a:solidFill>
                  <a:srgbClr val="010000"/>
                </a:solidFill>
                <a:latin typeface="微软雅黑" panose="020B0503020204020204" pitchFamily="34" charset="-122"/>
                <a:ea typeface="微软雅黑" panose="020B0503020204020204" pitchFamily="34" charset="-122"/>
              </a:rPr>
              <a:t>QueuePtr</a:t>
            </a:r>
            <a:r>
              <a:rPr lang="en-US" altLang="zh-CN" sz="2800" dirty="0">
                <a:solidFill>
                  <a:srgbClr val="010000"/>
                </a:solidFill>
                <a:latin typeface="微软雅黑" panose="020B0503020204020204" pitchFamily="34" charset="-122"/>
                <a:ea typeface="微软雅黑" panose="020B0503020204020204" pitchFamily="34" charset="-122"/>
              </a:rPr>
              <a:t> q);</a:t>
            </a:r>
          </a:p>
          <a:p>
            <a:pPr defTabSz="914400" eaLnBrk="1" hangingPunct="1">
              <a:defRPr/>
            </a:pPr>
            <a:r>
              <a:rPr lang="zh-CN" altLang="en-US" sz="2800" dirty="0">
                <a:solidFill>
                  <a:srgbClr val="010000"/>
                </a:solidFill>
                <a:latin typeface="微软雅黑" panose="020B0503020204020204" pitchFamily="34" charset="-122"/>
                <a:ea typeface="微软雅黑" panose="020B0503020204020204" pitchFamily="34" charset="-122"/>
              </a:rPr>
              <a:t>判空：</a:t>
            </a:r>
            <a:r>
              <a:rPr lang="en-US" altLang="zh-CN" sz="2800" dirty="0">
                <a:solidFill>
                  <a:srgbClr val="010000"/>
                </a:solidFill>
                <a:latin typeface="微软雅黑" panose="020B0503020204020204" pitchFamily="34" charset="-122"/>
                <a:ea typeface="微软雅黑" panose="020B0503020204020204" pitchFamily="34" charset="-122"/>
              </a:rPr>
              <a:t>bool  </a:t>
            </a:r>
            <a:r>
              <a:rPr lang="en-US" altLang="zh-CN" sz="2800" dirty="0" err="1">
                <a:solidFill>
                  <a:srgbClr val="010000"/>
                </a:solidFill>
                <a:latin typeface="微软雅黑" panose="020B0503020204020204" pitchFamily="34" charset="-122"/>
                <a:ea typeface="微软雅黑" panose="020B0503020204020204" pitchFamily="34" charset="-122"/>
              </a:rPr>
              <a:t>Queue_Empty</a:t>
            </a:r>
            <a:r>
              <a:rPr lang="en-US" altLang="zh-CN" sz="2800" dirty="0">
                <a:solidFill>
                  <a:srgbClr val="010000"/>
                </a:solidFill>
                <a:latin typeface="微软雅黑" panose="020B0503020204020204" pitchFamily="34" charset="-122"/>
                <a:ea typeface="微软雅黑" panose="020B0503020204020204" pitchFamily="34" charset="-122"/>
              </a:rPr>
              <a:t>(</a:t>
            </a:r>
            <a:r>
              <a:rPr lang="en-US" altLang="zh-CN" sz="2800" dirty="0" err="1">
                <a:solidFill>
                  <a:srgbClr val="010000"/>
                </a:solidFill>
                <a:latin typeface="微软雅黑" panose="020B0503020204020204" pitchFamily="34" charset="-122"/>
                <a:ea typeface="微软雅黑" panose="020B0503020204020204" pitchFamily="34" charset="-122"/>
              </a:rPr>
              <a:t>QueuePtr</a:t>
            </a:r>
            <a:r>
              <a:rPr lang="en-US" altLang="zh-CN" sz="2800" dirty="0">
                <a:solidFill>
                  <a:srgbClr val="010000"/>
                </a:solidFill>
                <a:latin typeface="微软雅黑" panose="020B0503020204020204" pitchFamily="34" charset="-122"/>
                <a:ea typeface="微软雅黑" panose="020B0503020204020204" pitchFamily="34" charset="-122"/>
              </a:rPr>
              <a:t> q);</a:t>
            </a:r>
          </a:p>
          <a:p>
            <a:pPr defTabSz="914400" eaLnBrk="1" hangingPunct="1">
              <a:defRPr/>
            </a:pPr>
            <a:r>
              <a:rPr lang="zh-CN" altLang="en-US" sz="2800" dirty="0">
                <a:solidFill>
                  <a:srgbClr val="010000"/>
                </a:solidFill>
                <a:latin typeface="微软雅黑" panose="020B0503020204020204" pitchFamily="34" charset="-122"/>
                <a:ea typeface="微软雅黑" panose="020B0503020204020204" pitchFamily="34" charset="-122"/>
              </a:rPr>
              <a:t>判满：</a:t>
            </a:r>
            <a:r>
              <a:rPr lang="en-US" altLang="zh-CN" sz="2800" dirty="0">
                <a:solidFill>
                  <a:srgbClr val="010000"/>
                </a:solidFill>
                <a:latin typeface="微软雅黑" panose="020B0503020204020204" pitchFamily="34" charset="-122"/>
                <a:ea typeface="微软雅黑" panose="020B0503020204020204" pitchFamily="34" charset="-122"/>
              </a:rPr>
              <a:t>bool  </a:t>
            </a:r>
            <a:r>
              <a:rPr lang="en-US" altLang="zh-CN" sz="2800" dirty="0" err="1">
                <a:solidFill>
                  <a:srgbClr val="010000"/>
                </a:solidFill>
                <a:latin typeface="微软雅黑" panose="020B0503020204020204" pitchFamily="34" charset="-122"/>
                <a:ea typeface="微软雅黑" panose="020B0503020204020204" pitchFamily="34" charset="-122"/>
              </a:rPr>
              <a:t>Queue_Full</a:t>
            </a:r>
            <a:r>
              <a:rPr lang="en-US" altLang="zh-CN" sz="2800" dirty="0">
                <a:solidFill>
                  <a:srgbClr val="010000"/>
                </a:solidFill>
                <a:latin typeface="微软雅黑" panose="020B0503020204020204" pitchFamily="34" charset="-122"/>
                <a:ea typeface="微软雅黑" panose="020B0503020204020204" pitchFamily="34" charset="-122"/>
              </a:rPr>
              <a:t>(</a:t>
            </a:r>
            <a:r>
              <a:rPr lang="en-US" altLang="zh-CN" sz="2800" dirty="0" err="1">
                <a:solidFill>
                  <a:srgbClr val="010000"/>
                </a:solidFill>
                <a:latin typeface="微软雅黑" panose="020B0503020204020204" pitchFamily="34" charset="-122"/>
                <a:ea typeface="微软雅黑" panose="020B0503020204020204" pitchFamily="34" charset="-122"/>
              </a:rPr>
              <a:t>QueuePtr</a:t>
            </a:r>
            <a:r>
              <a:rPr lang="en-US" altLang="zh-CN" sz="2800" dirty="0">
                <a:solidFill>
                  <a:srgbClr val="010000"/>
                </a:solidFill>
                <a:latin typeface="微软雅黑" panose="020B0503020204020204" pitchFamily="34" charset="-122"/>
                <a:ea typeface="微软雅黑" panose="020B0503020204020204" pitchFamily="34" charset="-122"/>
              </a:rPr>
              <a:t> q);</a:t>
            </a:r>
          </a:p>
          <a:p>
            <a:pPr defTabSz="914400" eaLnBrk="1" hangingPunct="1">
              <a:defRPr/>
            </a:pPr>
            <a:r>
              <a:rPr lang="zh-CN" altLang="en-US" sz="2800" dirty="0">
                <a:solidFill>
                  <a:srgbClr val="FF0000"/>
                </a:solidFill>
                <a:latin typeface="微软雅黑" panose="020B0503020204020204" pitchFamily="34" charset="-122"/>
                <a:ea typeface="微软雅黑" panose="020B0503020204020204" pitchFamily="34" charset="-122"/>
              </a:rPr>
              <a:t>入队</a:t>
            </a:r>
            <a:r>
              <a:rPr lang="zh-CN" altLang="en-US" sz="2800" dirty="0">
                <a:solidFill>
                  <a:srgbClr val="010000"/>
                </a:solidFill>
                <a:latin typeface="微软雅黑" panose="020B0503020204020204" pitchFamily="34" charset="-122"/>
                <a:ea typeface="微软雅黑" panose="020B0503020204020204" pitchFamily="34" charset="-122"/>
              </a:rPr>
              <a:t>：</a:t>
            </a:r>
            <a:r>
              <a:rPr lang="en-US" altLang="zh-CN" sz="2800" dirty="0">
                <a:solidFill>
                  <a:srgbClr val="010000"/>
                </a:solidFill>
                <a:latin typeface="微软雅黑" panose="020B0503020204020204" pitchFamily="34" charset="-122"/>
                <a:ea typeface="微软雅黑" panose="020B0503020204020204" pitchFamily="34" charset="-122"/>
              </a:rPr>
              <a:t>Status  </a:t>
            </a:r>
            <a:r>
              <a:rPr lang="en-US" altLang="zh-CN" sz="2800" dirty="0" err="1">
                <a:solidFill>
                  <a:srgbClr val="010000"/>
                </a:solidFill>
                <a:latin typeface="微软雅黑" panose="020B0503020204020204" pitchFamily="34" charset="-122"/>
                <a:ea typeface="微软雅黑" panose="020B0503020204020204" pitchFamily="34" charset="-122"/>
              </a:rPr>
              <a:t>Queue_Append</a:t>
            </a:r>
            <a:r>
              <a:rPr lang="en-US" altLang="zh-CN" sz="2800" dirty="0">
                <a:solidFill>
                  <a:srgbClr val="010000"/>
                </a:solidFill>
                <a:latin typeface="微软雅黑" panose="020B0503020204020204" pitchFamily="34" charset="-122"/>
                <a:ea typeface="微软雅黑" panose="020B0503020204020204" pitchFamily="34" charset="-122"/>
              </a:rPr>
              <a:t>(</a:t>
            </a:r>
            <a:r>
              <a:rPr lang="en-US" altLang="zh-CN" sz="2800" dirty="0" err="1">
                <a:solidFill>
                  <a:srgbClr val="010000"/>
                </a:solidFill>
                <a:latin typeface="微软雅黑" panose="020B0503020204020204" pitchFamily="34" charset="-122"/>
                <a:ea typeface="微软雅黑" panose="020B0503020204020204" pitchFamily="34" charset="-122"/>
              </a:rPr>
              <a:t>QueuePtr</a:t>
            </a:r>
            <a:r>
              <a:rPr lang="en-US" altLang="zh-CN" sz="2800" dirty="0">
                <a:solidFill>
                  <a:srgbClr val="010000"/>
                </a:solidFill>
                <a:latin typeface="微软雅黑" panose="020B0503020204020204" pitchFamily="34" charset="-122"/>
                <a:ea typeface="微软雅黑" panose="020B0503020204020204" pitchFamily="34" charset="-122"/>
              </a:rPr>
              <a:t> q, </a:t>
            </a:r>
            <a:r>
              <a:rPr lang="en-US" altLang="zh-CN" sz="2800" dirty="0" err="1">
                <a:solidFill>
                  <a:srgbClr val="010000"/>
                </a:solidFill>
                <a:latin typeface="微软雅黑" panose="020B0503020204020204" pitchFamily="34" charset="-122"/>
                <a:ea typeface="微软雅黑" panose="020B0503020204020204" pitchFamily="34" charset="-122"/>
              </a:rPr>
              <a:t>QueueEntry</a:t>
            </a:r>
            <a:r>
              <a:rPr lang="en-US" altLang="zh-CN" sz="2800" dirty="0">
                <a:solidFill>
                  <a:srgbClr val="010000"/>
                </a:solidFill>
                <a:latin typeface="微软雅黑" panose="020B0503020204020204" pitchFamily="34" charset="-122"/>
                <a:ea typeface="微软雅黑" panose="020B0503020204020204" pitchFamily="34" charset="-122"/>
              </a:rPr>
              <a:t> item);</a:t>
            </a:r>
          </a:p>
          <a:p>
            <a:pPr defTabSz="914400" eaLnBrk="1" hangingPunct="1">
              <a:defRPr/>
            </a:pPr>
            <a:r>
              <a:rPr lang="zh-CN" altLang="en-US" sz="2800" dirty="0">
                <a:solidFill>
                  <a:srgbClr val="FF0000"/>
                </a:solidFill>
                <a:latin typeface="微软雅黑" panose="020B0503020204020204" pitchFamily="34" charset="-122"/>
                <a:ea typeface="微软雅黑" panose="020B0503020204020204" pitchFamily="34" charset="-122"/>
              </a:rPr>
              <a:t>出队</a:t>
            </a:r>
            <a:r>
              <a:rPr lang="zh-CN" altLang="en-US" sz="2800" dirty="0">
                <a:solidFill>
                  <a:srgbClr val="010000"/>
                </a:solidFill>
                <a:latin typeface="微软雅黑" panose="020B0503020204020204" pitchFamily="34" charset="-122"/>
                <a:ea typeface="微软雅黑" panose="020B0503020204020204" pitchFamily="34" charset="-122"/>
              </a:rPr>
              <a:t>：</a:t>
            </a:r>
            <a:r>
              <a:rPr lang="en-US" altLang="zh-CN" sz="2800" dirty="0">
                <a:solidFill>
                  <a:srgbClr val="010000"/>
                </a:solidFill>
                <a:latin typeface="微软雅黑" panose="020B0503020204020204" pitchFamily="34" charset="-122"/>
                <a:ea typeface="微软雅黑" panose="020B0503020204020204" pitchFamily="34" charset="-122"/>
              </a:rPr>
              <a:t>Status  </a:t>
            </a:r>
            <a:r>
              <a:rPr lang="en-US" altLang="zh-CN" sz="2800" dirty="0" err="1">
                <a:solidFill>
                  <a:srgbClr val="010000"/>
                </a:solidFill>
                <a:latin typeface="微软雅黑" panose="020B0503020204020204" pitchFamily="34" charset="-122"/>
                <a:ea typeface="微软雅黑" panose="020B0503020204020204" pitchFamily="34" charset="-122"/>
              </a:rPr>
              <a:t>Queue_Server</a:t>
            </a:r>
            <a:r>
              <a:rPr lang="en-US" altLang="zh-CN" sz="2800" dirty="0">
                <a:solidFill>
                  <a:srgbClr val="010000"/>
                </a:solidFill>
                <a:latin typeface="微软雅黑" panose="020B0503020204020204" pitchFamily="34" charset="-122"/>
                <a:ea typeface="微软雅黑" panose="020B0503020204020204" pitchFamily="34" charset="-122"/>
              </a:rPr>
              <a:t>(</a:t>
            </a:r>
            <a:r>
              <a:rPr lang="en-US" altLang="zh-CN" sz="2800" dirty="0" err="1">
                <a:solidFill>
                  <a:srgbClr val="010000"/>
                </a:solidFill>
                <a:latin typeface="微软雅黑" panose="020B0503020204020204" pitchFamily="34" charset="-122"/>
                <a:ea typeface="微软雅黑" panose="020B0503020204020204" pitchFamily="34" charset="-122"/>
              </a:rPr>
              <a:t>QueuePtr</a:t>
            </a:r>
            <a:r>
              <a:rPr lang="en-US" altLang="zh-CN" sz="2800" dirty="0">
                <a:solidFill>
                  <a:srgbClr val="010000"/>
                </a:solidFill>
                <a:latin typeface="微软雅黑" panose="020B0503020204020204" pitchFamily="34" charset="-122"/>
                <a:ea typeface="微软雅黑" panose="020B0503020204020204" pitchFamily="34" charset="-122"/>
              </a:rPr>
              <a:t> q, </a:t>
            </a:r>
            <a:r>
              <a:rPr lang="en-US" altLang="zh-CN" sz="2800" dirty="0" err="1">
                <a:solidFill>
                  <a:srgbClr val="010000"/>
                </a:solidFill>
                <a:latin typeface="微软雅黑" panose="020B0503020204020204" pitchFamily="34" charset="-122"/>
                <a:ea typeface="微软雅黑" panose="020B0503020204020204" pitchFamily="34" charset="-122"/>
              </a:rPr>
              <a:t>QueueEntry</a:t>
            </a:r>
            <a:r>
              <a:rPr lang="en-US" altLang="zh-CN" sz="2800" dirty="0">
                <a:solidFill>
                  <a:srgbClr val="010000"/>
                </a:solidFill>
                <a:latin typeface="微软雅黑" panose="020B0503020204020204" pitchFamily="34" charset="-122"/>
                <a:ea typeface="微软雅黑" panose="020B0503020204020204" pitchFamily="34" charset="-122"/>
              </a:rPr>
              <a:t> *item);</a:t>
            </a:r>
          </a:p>
          <a:p>
            <a:pPr defTabSz="914400" eaLnBrk="1" hangingPunct="1">
              <a:defRPr/>
            </a:pPr>
            <a:r>
              <a:rPr lang="zh-CN" altLang="en-US" sz="2800" dirty="0">
                <a:solidFill>
                  <a:srgbClr val="010000"/>
                </a:solidFill>
                <a:latin typeface="微软雅黑" panose="020B0503020204020204" pitchFamily="34" charset="-122"/>
                <a:ea typeface="微软雅黑" panose="020B0503020204020204" pitchFamily="34" charset="-122"/>
              </a:rPr>
              <a:t>求队列元素个数</a:t>
            </a:r>
            <a:r>
              <a:rPr lang="en-US" altLang="zh-CN" sz="2800" dirty="0">
                <a:solidFill>
                  <a:srgbClr val="010000"/>
                </a:solidFill>
                <a:latin typeface="微软雅黑" panose="020B0503020204020204" pitchFamily="34" charset="-122"/>
                <a:ea typeface="微软雅黑" panose="020B0503020204020204" pitchFamily="34" charset="-122"/>
              </a:rPr>
              <a:t>: </a:t>
            </a:r>
            <a:r>
              <a:rPr lang="en-US" altLang="zh-CN" sz="2800" dirty="0" err="1">
                <a:solidFill>
                  <a:srgbClr val="010000"/>
                </a:solidFill>
                <a:latin typeface="微软雅黑" panose="020B0503020204020204" pitchFamily="34" charset="-122"/>
                <a:ea typeface="微软雅黑" panose="020B0503020204020204" pitchFamily="34" charset="-122"/>
              </a:rPr>
              <a:t>int</a:t>
            </a:r>
            <a:r>
              <a:rPr lang="en-US" altLang="zh-CN" sz="2800" dirty="0">
                <a:solidFill>
                  <a:srgbClr val="010000"/>
                </a:solidFill>
                <a:latin typeface="微软雅黑" panose="020B0503020204020204" pitchFamily="34" charset="-122"/>
                <a:ea typeface="微软雅黑" panose="020B0503020204020204" pitchFamily="34" charset="-122"/>
              </a:rPr>
              <a:t> </a:t>
            </a:r>
            <a:r>
              <a:rPr lang="en-US" altLang="zh-CN" sz="2800" dirty="0" err="1">
                <a:solidFill>
                  <a:srgbClr val="010000"/>
                </a:solidFill>
                <a:latin typeface="微软雅黑" panose="020B0503020204020204" pitchFamily="34" charset="-122"/>
                <a:ea typeface="微软雅黑" panose="020B0503020204020204" pitchFamily="34" charset="-122"/>
              </a:rPr>
              <a:t>Queue_Size</a:t>
            </a:r>
            <a:r>
              <a:rPr lang="en-US" altLang="zh-CN" sz="2800" dirty="0">
                <a:solidFill>
                  <a:srgbClr val="010000"/>
                </a:solidFill>
                <a:latin typeface="微软雅黑" panose="020B0503020204020204" pitchFamily="34" charset="-122"/>
                <a:ea typeface="微软雅黑" panose="020B0503020204020204" pitchFamily="34" charset="-122"/>
              </a:rPr>
              <a:t>(</a:t>
            </a:r>
            <a:r>
              <a:rPr lang="en-US" altLang="zh-CN" sz="2800" dirty="0" err="1">
                <a:solidFill>
                  <a:srgbClr val="010000"/>
                </a:solidFill>
                <a:latin typeface="微软雅黑" panose="020B0503020204020204" pitchFamily="34" charset="-122"/>
                <a:ea typeface="微软雅黑" panose="020B0503020204020204" pitchFamily="34" charset="-122"/>
              </a:rPr>
              <a:t>QueuePtr</a:t>
            </a:r>
            <a:r>
              <a:rPr lang="en-US" altLang="zh-CN" sz="2800" dirty="0">
                <a:solidFill>
                  <a:srgbClr val="010000"/>
                </a:solidFill>
                <a:latin typeface="微软雅黑" panose="020B0503020204020204" pitchFamily="34" charset="-122"/>
                <a:ea typeface="微软雅黑" panose="020B0503020204020204" pitchFamily="34" charset="-122"/>
              </a:rPr>
              <a:t> q);</a:t>
            </a:r>
            <a:endParaRPr lang="zh-CN" altLang="en-US" sz="2800" dirty="0">
              <a:solidFill>
                <a:srgbClr val="0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726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5762"/>
                                        </p:tgtEl>
                                        <p:attrNameLst>
                                          <p:attrName>style.visibility</p:attrName>
                                        </p:attrNameLst>
                                      </p:cBhvr>
                                      <p:to>
                                        <p:strVal val="visible"/>
                                      </p:to>
                                    </p:set>
                                    <p:animEffect transition="in" filter="randombar(horizontal)">
                                      <p:cBhvr>
                                        <p:cTn id="7" dur="500"/>
                                        <p:tgtEl>
                                          <p:spTgt spid="2457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763">
                                            <p:txEl>
                                              <p:pRg st="0" end="0"/>
                                            </p:txEl>
                                          </p:spTgt>
                                        </p:tgtEl>
                                        <p:attrNameLst>
                                          <p:attrName>style.visibility</p:attrName>
                                        </p:attrNameLst>
                                      </p:cBhvr>
                                      <p:to>
                                        <p:strVal val="visible"/>
                                      </p:to>
                                    </p:set>
                                    <p:animEffect transition="in" filter="wipe(left)">
                                      <p:cBhvr>
                                        <p:cTn id="12" dur="500"/>
                                        <p:tgtEl>
                                          <p:spTgt spid="2457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5763">
                                            <p:txEl>
                                              <p:pRg st="1" end="1"/>
                                            </p:txEl>
                                          </p:spTgt>
                                        </p:tgtEl>
                                        <p:attrNameLst>
                                          <p:attrName>style.visibility</p:attrName>
                                        </p:attrNameLst>
                                      </p:cBhvr>
                                      <p:to>
                                        <p:strVal val="visible"/>
                                      </p:to>
                                    </p:set>
                                    <p:animEffect transition="in" filter="wipe(left)">
                                      <p:cBhvr>
                                        <p:cTn id="17" dur="500"/>
                                        <p:tgtEl>
                                          <p:spTgt spid="2457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5763">
                                            <p:txEl>
                                              <p:pRg st="2" end="2"/>
                                            </p:txEl>
                                          </p:spTgt>
                                        </p:tgtEl>
                                        <p:attrNameLst>
                                          <p:attrName>style.visibility</p:attrName>
                                        </p:attrNameLst>
                                      </p:cBhvr>
                                      <p:to>
                                        <p:strVal val="visible"/>
                                      </p:to>
                                    </p:set>
                                    <p:animEffect transition="in" filter="wipe(left)">
                                      <p:cBhvr>
                                        <p:cTn id="22" dur="500"/>
                                        <p:tgtEl>
                                          <p:spTgt spid="2457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5763">
                                            <p:txEl>
                                              <p:pRg st="3" end="3"/>
                                            </p:txEl>
                                          </p:spTgt>
                                        </p:tgtEl>
                                        <p:attrNameLst>
                                          <p:attrName>style.visibility</p:attrName>
                                        </p:attrNameLst>
                                      </p:cBhvr>
                                      <p:to>
                                        <p:strVal val="visible"/>
                                      </p:to>
                                    </p:set>
                                    <p:animEffect transition="in" filter="wipe(left)">
                                      <p:cBhvr>
                                        <p:cTn id="27" dur="500"/>
                                        <p:tgtEl>
                                          <p:spTgt spid="2457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5763">
                                            <p:txEl>
                                              <p:pRg st="4" end="4"/>
                                            </p:txEl>
                                          </p:spTgt>
                                        </p:tgtEl>
                                        <p:attrNameLst>
                                          <p:attrName>style.visibility</p:attrName>
                                        </p:attrNameLst>
                                      </p:cBhvr>
                                      <p:to>
                                        <p:strVal val="visible"/>
                                      </p:to>
                                    </p:set>
                                    <p:animEffect transition="in" filter="wipe(left)">
                                      <p:cBhvr>
                                        <p:cTn id="32" dur="500"/>
                                        <p:tgtEl>
                                          <p:spTgt spid="2457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5763">
                                            <p:txEl>
                                              <p:pRg st="5" end="5"/>
                                            </p:txEl>
                                          </p:spTgt>
                                        </p:tgtEl>
                                        <p:attrNameLst>
                                          <p:attrName>style.visibility</p:attrName>
                                        </p:attrNameLst>
                                      </p:cBhvr>
                                      <p:to>
                                        <p:strVal val="visible"/>
                                      </p:to>
                                    </p:set>
                                    <p:animEffect transition="in" filter="wipe(left)">
                                      <p:cBhvr>
                                        <p:cTn id="37" dur="500"/>
                                        <p:tgtEl>
                                          <p:spTgt spid="24576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5763">
                                            <p:txEl>
                                              <p:pRg st="6" end="6"/>
                                            </p:txEl>
                                          </p:spTgt>
                                        </p:tgtEl>
                                        <p:attrNameLst>
                                          <p:attrName>style.visibility</p:attrName>
                                        </p:attrNameLst>
                                      </p:cBhvr>
                                      <p:to>
                                        <p:strVal val="visible"/>
                                      </p:to>
                                    </p:set>
                                    <p:animEffect transition="in" filter="wipe(left)">
                                      <p:cBhvr>
                                        <p:cTn id="42" dur="500"/>
                                        <p:tgtEl>
                                          <p:spTgt spid="24576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5763">
                                            <p:txEl>
                                              <p:pRg st="7" end="7"/>
                                            </p:txEl>
                                          </p:spTgt>
                                        </p:tgtEl>
                                        <p:attrNameLst>
                                          <p:attrName>style.visibility</p:attrName>
                                        </p:attrNameLst>
                                      </p:cBhvr>
                                      <p:to>
                                        <p:strVal val="visible"/>
                                      </p:to>
                                    </p:set>
                                    <p:animEffect transition="in" filter="wipe(left)">
                                      <p:cBhvr>
                                        <p:cTn id="47" dur="500"/>
                                        <p:tgtEl>
                                          <p:spTgt spid="2457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p:bldP spid="245763" grpId="0" build="p"/>
    </p:bld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左右箭头 3"/>
          <p:cNvSpPr/>
          <p:nvPr/>
        </p:nvSpPr>
        <p:spPr>
          <a:xfrm>
            <a:off x="4335139" y="2245889"/>
            <a:ext cx="1554480" cy="388620"/>
          </a:xfrm>
          <a:prstGeom prst="leftRightArrow">
            <a:avLst/>
          </a:prstGeom>
          <a:solidFill>
            <a:srgbClr val="66CC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srgbClr val="C0C0C0"/>
              </a:solidFill>
              <a:latin typeface="微软雅黑" panose="020B0503020204020204" pitchFamily="34" charset="-122"/>
              <a:ea typeface="微软雅黑" panose="020B0503020204020204" pitchFamily="34" charset="-122"/>
            </a:endParaRPr>
          </a:p>
        </p:txBody>
      </p:sp>
      <p:sp>
        <p:nvSpPr>
          <p:cNvPr id="5" name="左右箭头 4"/>
          <p:cNvSpPr/>
          <p:nvPr/>
        </p:nvSpPr>
        <p:spPr>
          <a:xfrm>
            <a:off x="4335139" y="3344449"/>
            <a:ext cx="1554480" cy="388620"/>
          </a:xfrm>
          <a:prstGeom prst="leftRightArrow">
            <a:avLst/>
          </a:prstGeom>
          <a:solidFill>
            <a:srgbClr val="66CC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srgbClr val="C0C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301651" y="2122719"/>
            <a:ext cx="1620957" cy="523220"/>
          </a:xfrm>
          <a:prstGeom prst="rect">
            <a:avLst/>
          </a:prstGeom>
          <a:noFill/>
        </p:spPr>
        <p:txBody>
          <a:bodyPr wrap="none" rtlCol="0">
            <a:spAutoFit/>
          </a:bodyPr>
          <a:lstStyle/>
          <a:p>
            <a:pPr defTabSz="914400">
              <a:defRPr/>
            </a:pPr>
            <a:r>
              <a:rPr lang="zh-CN" altLang="en-US" sz="2800" dirty="0">
                <a:solidFill>
                  <a:srgbClr val="010000"/>
                </a:solidFill>
                <a:latin typeface="微软雅黑" panose="020B0503020204020204" pitchFamily="34" charset="-122"/>
                <a:ea typeface="微软雅黑" panose="020B0503020204020204" pitchFamily="34" charset="-122"/>
              </a:rPr>
              <a:t>顺序存储</a:t>
            </a:r>
          </a:p>
        </p:txBody>
      </p:sp>
      <p:sp>
        <p:nvSpPr>
          <p:cNvPr id="7" name="文本框 6"/>
          <p:cNvSpPr txBox="1"/>
          <p:nvPr/>
        </p:nvSpPr>
        <p:spPr>
          <a:xfrm>
            <a:off x="6305961" y="2111289"/>
            <a:ext cx="1620957" cy="523220"/>
          </a:xfrm>
          <a:prstGeom prst="rect">
            <a:avLst/>
          </a:prstGeom>
          <a:noFill/>
        </p:spPr>
        <p:txBody>
          <a:bodyPr wrap="none" rtlCol="0">
            <a:spAutoFit/>
          </a:bodyPr>
          <a:lstStyle/>
          <a:p>
            <a:pPr defTabSz="914400">
              <a:defRPr/>
            </a:pPr>
            <a:r>
              <a:rPr lang="zh-CN" altLang="en-US" sz="2800" dirty="0">
                <a:solidFill>
                  <a:srgbClr val="010000"/>
                </a:solidFill>
                <a:latin typeface="微软雅黑" panose="020B0503020204020204" pitchFamily="34" charset="-122"/>
                <a:ea typeface="微软雅黑" panose="020B0503020204020204" pitchFamily="34" charset="-122"/>
              </a:rPr>
              <a:t>链式存储</a:t>
            </a:r>
          </a:p>
        </p:txBody>
      </p:sp>
      <p:sp>
        <p:nvSpPr>
          <p:cNvPr id="8" name="文本框 7"/>
          <p:cNvSpPr txBox="1"/>
          <p:nvPr/>
        </p:nvSpPr>
        <p:spPr>
          <a:xfrm>
            <a:off x="802218" y="3277149"/>
            <a:ext cx="3430747" cy="523220"/>
          </a:xfrm>
          <a:prstGeom prst="rect">
            <a:avLst/>
          </a:prstGeom>
          <a:noFill/>
        </p:spPr>
        <p:txBody>
          <a:bodyPr wrap="none" rtlCol="0">
            <a:spAutoFit/>
          </a:bodyPr>
          <a:lstStyle/>
          <a:p>
            <a:pPr defTabSz="914400">
              <a:defRPr/>
            </a:pPr>
            <a:r>
              <a:rPr lang="zh-CN" altLang="en-US" sz="2800" dirty="0">
                <a:solidFill>
                  <a:srgbClr val="010000"/>
                </a:solidFill>
                <a:latin typeface="微软雅黑" panose="020B0503020204020204" pitchFamily="34" charset="-122"/>
                <a:ea typeface="微软雅黑" panose="020B0503020204020204" pitchFamily="34" charset="-122"/>
              </a:rPr>
              <a:t>基于线性表基本操作</a:t>
            </a:r>
          </a:p>
        </p:txBody>
      </p:sp>
      <p:sp>
        <p:nvSpPr>
          <p:cNvPr id="9" name="文本框 8"/>
          <p:cNvSpPr txBox="1"/>
          <p:nvPr/>
        </p:nvSpPr>
        <p:spPr>
          <a:xfrm>
            <a:off x="6305961" y="3293305"/>
            <a:ext cx="3070071" cy="523220"/>
          </a:xfrm>
          <a:prstGeom prst="rect">
            <a:avLst/>
          </a:prstGeom>
          <a:noFill/>
        </p:spPr>
        <p:txBody>
          <a:bodyPr wrap="none" rtlCol="0">
            <a:spAutoFit/>
          </a:bodyPr>
          <a:lstStyle/>
          <a:p>
            <a:pPr defTabSz="914400">
              <a:defRPr/>
            </a:pPr>
            <a:r>
              <a:rPr lang="zh-CN" altLang="en-US" sz="2800" dirty="0">
                <a:solidFill>
                  <a:srgbClr val="010000"/>
                </a:solidFill>
                <a:latin typeface="微软雅黑" panose="020B0503020204020204" pitchFamily="34" charset="-122"/>
                <a:ea typeface="微软雅黑" panose="020B0503020204020204" pitchFamily="34" charset="-122"/>
              </a:rPr>
              <a:t>直接操作数据实现</a:t>
            </a:r>
          </a:p>
        </p:txBody>
      </p:sp>
      <p:sp>
        <p:nvSpPr>
          <p:cNvPr id="10" name="文本框 9"/>
          <p:cNvSpPr txBox="1"/>
          <p:nvPr/>
        </p:nvSpPr>
        <p:spPr>
          <a:xfrm>
            <a:off x="1280523" y="4113890"/>
            <a:ext cx="3002297" cy="830997"/>
          </a:xfrm>
          <a:prstGeom prst="rect">
            <a:avLst/>
          </a:prstGeom>
          <a:solidFill>
            <a:srgbClr val="CCEC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pPr defTabSz="914400">
              <a:defRPr/>
            </a:pPr>
            <a:r>
              <a:rPr lang="en-US" altLang="zh-CN" dirty="0">
                <a:solidFill>
                  <a:srgbClr val="010000"/>
                </a:solidFill>
                <a:latin typeface="微软雅黑" panose="020B0503020204020204" pitchFamily="34" charset="-122"/>
                <a:ea typeface="微软雅黑" panose="020B0503020204020204" pitchFamily="34" charset="-122"/>
              </a:rPr>
              <a:t>Insert(Q,n+1,elem);</a:t>
            </a:r>
          </a:p>
          <a:p>
            <a:pPr defTabSz="914400">
              <a:defRPr/>
            </a:pPr>
            <a:r>
              <a:rPr lang="en-US" altLang="zh-CN" dirty="0">
                <a:solidFill>
                  <a:srgbClr val="010000"/>
                </a:solidFill>
                <a:latin typeface="微软雅黑" panose="020B0503020204020204" pitchFamily="34" charset="-122"/>
                <a:ea typeface="微软雅黑" panose="020B0503020204020204" pitchFamily="34" charset="-122"/>
              </a:rPr>
              <a:t>Delete(Q,1,&amp;elem);</a:t>
            </a:r>
            <a:endParaRPr lang="zh-CN" altLang="en-US" dirty="0">
              <a:solidFill>
                <a:srgbClr val="01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305961" y="4113890"/>
            <a:ext cx="5337038" cy="830997"/>
          </a:xfrm>
          <a:prstGeom prst="rect">
            <a:avLst/>
          </a:prstGeom>
          <a:solidFill>
            <a:srgbClr val="CCEC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pPr defTabSz="914400">
              <a:defRPr/>
            </a:pPr>
            <a:r>
              <a:rPr lang="en-US" altLang="zh-CN" dirty="0" err="1">
                <a:solidFill>
                  <a:srgbClr val="010000"/>
                </a:solidFill>
              </a:rPr>
              <a:t>Q.data</a:t>
            </a:r>
            <a:r>
              <a:rPr lang="en-US" altLang="zh-CN" dirty="0">
                <a:solidFill>
                  <a:srgbClr val="010000"/>
                </a:solidFill>
              </a:rPr>
              <a:t>[rear]=</a:t>
            </a:r>
            <a:r>
              <a:rPr lang="en-US" altLang="zh-CN" dirty="0" err="1">
                <a:solidFill>
                  <a:srgbClr val="010000"/>
                </a:solidFill>
              </a:rPr>
              <a:t>elem</a:t>
            </a:r>
            <a:r>
              <a:rPr lang="en-US" altLang="zh-CN" dirty="0">
                <a:solidFill>
                  <a:srgbClr val="010000"/>
                </a:solidFill>
              </a:rPr>
              <a:t>;++rear;//</a:t>
            </a:r>
            <a:r>
              <a:rPr lang="zh-CN" altLang="en-US" dirty="0">
                <a:solidFill>
                  <a:srgbClr val="010000"/>
                </a:solidFill>
              </a:rPr>
              <a:t>插入</a:t>
            </a:r>
            <a:endParaRPr lang="en-US" altLang="zh-CN" dirty="0">
              <a:solidFill>
                <a:srgbClr val="010000"/>
              </a:solidFill>
            </a:endParaRPr>
          </a:p>
          <a:p>
            <a:pPr defTabSz="914400">
              <a:defRPr/>
            </a:pPr>
            <a:r>
              <a:rPr lang="zh-CN" altLang="en-US" dirty="0">
                <a:solidFill>
                  <a:srgbClr val="010000"/>
                </a:solidFill>
              </a:rPr>
              <a:t>*</a:t>
            </a:r>
            <a:r>
              <a:rPr lang="en-US" altLang="zh-CN" dirty="0" err="1">
                <a:solidFill>
                  <a:srgbClr val="010000"/>
                </a:solidFill>
              </a:rPr>
              <a:t>elem</a:t>
            </a:r>
            <a:r>
              <a:rPr lang="en-US" altLang="zh-CN" dirty="0">
                <a:solidFill>
                  <a:srgbClr val="010000"/>
                </a:solidFill>
              </a:rPr>
              <a:t>=</a:t>
            </a:r>
            <a:r>
              <a:rPr lang="en-US" altLang="zh-CN" dirty="0" err="1">
                <a:solidFill>
                  <a:srgbClr val="010000"/>
                </a:solidFill>
              </a:rPr>
              <a:t>Q.data</a:t>
            </a:r>
            <a:r>
              <a:rPr lang="en-US" altLang="zh-CN" dirty="0">
                <a:solidFill>
                  <a:srgbClr val="010000"/>
                </a:solidFill>
              </a:rPr>
              <a:t>[front];++front;//</a:t>
            </a:r>
            <a:r>
              <a:rPr lang="zh-CN" altLang="en-US" dirty="0">
                <a:solidFill>
                  <a:srgbClr val="010000"/>
                </a:solidFill>
              </a:rPr>
              <a:t>删除</a:t>
            </a:r>
          </a:p>
        </p:txBody>
      </p:sp>
    </p:spTree>
    <p:extLst>
      <p:ext uri="{BB962C8B-B14F-4D97-AF65-F5344CB8AC3E}">
        <p14:creationId xmlns:p14="http://schemas.microsoft.com/office/powerpoint/2010/main" val="8177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32" presetClass="emph" presetSubtype="0" fill="hold" grpId="1" nodeType="afterEffect">
                                  <p:stCondLst>
                                    <p:cond delay="0"/>
                                  </p:stCondLst>
                                  <p:childTnLst>
                                    <p:animRot by="120000">
                                      <p:cBhvr>
                                        <p:cTn id="10" dur="100" fill="hold">
                                          <p:stCondLst>
                                            <p:cond delay="0"/>
                                          </p:stCondLst>
                                        </p:cTn>
                                        <p:tgtEl>
                                          <p:spTgt spid="4"/>
                                        </p:tgtEl>
                                        <p:attrNameLst>
                                          <p:attrName>r</p:attrName>
                                        </p:attrNameLst>
                                      </p:cBhvr>
                                    </p:animRot>
                                    <p:animRot by="-240000">
                                      <p:cBhvr>
                                        <p:cTn id="11" dur="200" fill="hold">
                                          <p:stCondLst>
                                            <p:cond delay="200"/>
                                          </p:stCondLst>
                                        </p:cTn>
                                        <p:tgtEl>
                                          <p:spTgt spid="4"/>
                                        </p:tgtEl>
                                        <p:attrNameLst>
                                          <p:attrName>r</p:attrName>
                                        </p:attrNameLst>
                                      </p:cBhvr>
                                    </p:animRot>
                                    <p:animRot by="240000">
                                      <p:cBhvr>
                                        <p:cTn id="12" dur="200" fill="hold">
                                          <p:stCondLst>
                                            <p:cond delay="400"/>
                                          </p:stCondLst>
                                        </p:cTn>
                                        <p:tgtEl>
                                          <p:spTgt spid="4"/>
                                        </p:tgtEl>
                                        <p:attrNameLst>
                                          <p:attrName>r</p:attrName>
                                        </p:attrNameLst>
                                      </p:cBhvr>
                                    </p:animRot>
                                    <p:animRot by="-240000">
                                      <p:cBhvr>
                                        <p:cTn id="13" dur="200" fill="hold">
                                          <p:stCondLst>
                                            <p:cond delay="600"/>
                                          </p:stCondLst>
                                        </p:cTn>
                                        <p:tgtEl>
                                          <p:spTgt spid="4"/>
                                        </p:tgtEl>
                                        <p:attrNameLst>
                                          <p:attrName>r</p:attrName>
                                        </p:attrNameLst>
                                      </p:cBhvr>
                                    </p:animRot>
                                    <p:animRot by="120000">
                                      <p:cBhvr>
                                        <p:cTn id="14" dur="200" fill="hold">
                                          <p:stCondLst>
                                            <p:cond delay="800"/>
                                          </p:stCondLst>
                                        </p:cTn>
                                        <p:tgtEl>
                                          <p:spTgt spid="4"/>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outVertical)">
                                      <p:cBhvr>
                                        <p:cTn id="25" dur="500"/>
                                        <p:tgtEl>
                                          <p:spTgt spid="5"/>
                                        </p:tgtEl>
                                      </p:cBhvr>
                                    </p:animEffect>
                                  </p:childTnLst>
                                </p:cTn>
                              </p:par>
                            </p:childTnLst>
                          </p:cTn>
                        </p:par>
                        <p:par>
                          <p:cTn id="26" fill="hold">
                            <p:stCondLst>
                              <p:cond delay="500"/>
                            </p:stCondLst>
                            <p:childTnLst>
                              <p:par>
                                <p:cTn id="27" presetID="32" presetClass="emph" presetSubtype="0" fill="hold" grpId="1" nodeType="afterEffect">
                                  <p:stCondLst>
                                    <p:cond delay="0"/>
                                  </p:stCondLst>
                                  <p:childTnLst>
                                    <p:animRot by="120000">
                                      <p:cBhvr>
                                        <p:cTn id="28" dur="100" fill="hold">
                                          <p:stCondLst>
                                            <p:cond delay="0"/>
                                          </p:stCondLst>
                                        </p:cTn>
                                        <p:tgtEl>
                                          <p:spTgt spid="5"/>
                                        </p:tgtEl>
                                        <p:attrNameLst>
                                          <p:attrName>r</p:attrName>
                                        </p:attrNameLst>
                                      </p:cBhvr>
                                    </p:animRot>
                                    <p:animRot by="-240000">
                                      <p:cBhvr>
                                        <p:cTn id="29" dur="200" fill="hold">
                                          <p:stCondLst>
                                            <p:cond delay="200"/>
                                          </p:stCondLst>
                                        </p:cTn>
                                        <p:tgtEl>
                                          <p:spTgt spid="5"/>
                                        </p:tgtEl>
                                        <p:attrNameLst>
                                          <p:attrName>r</p:attrName>
                                        </p:attrNameLst>
                                      </p:cBhvr>
                                    </p:animRot>
                                    <p:animRot by="240000">
                                      <p:cBhvr>
                                        <p:cTn id="30" dur="200" fill="hold">
                                          <p:stCondLst>
                                            <p:cond delay="400"/>
                                          </p:stCondLst>
                                        </p:cTn>
                                        <p:tgtEl>
                                          <p:spTgt spid="5"/>
                                        </p:tgtEl>
                                        <p:attrNameLst>
                                          <p:attrName>r</p:attrName>
                                        </p:attrNameLst>
                                      </p:cBhvr>
                                    </p:animRot>
                                    <p:animRot by="-240000">
                                      <p:cBhvr>
                                        <p:cTn id="31" dur="200" fill="hold">
                                          <p:stCondLst>
                                            <p:cond delay="600"/>
                                          </p:stCondLst>
                                        </p:cTn>
                                        <p:tgtEl>
                                          <p:spTgt spid="5"/>
                                        </p:tgtEl>
                                        <p:attrNameLst>
                                          <p:attrName>r</p:attrName>
                                        </p:attrNameLst>
                                      </p:cBhvr>
                                    </p:animRot>
                                    <p:animRot by="120000">
                                      <p:cBhvr>
                                        <p:cTn id="32" dur="200" fill="hold">
                                          <p:stCondLst>
                                            <p:cond delay="800"/>
                                          </p:stCondLst>
                                        </p:cTn>
                                        <p:tgtEl>
                                          <p:spTgt spid="5"/>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circle(in)">
                                      <p:cBhvr>
                                        <p:cTn id="45" dur="20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circle(in)">
                                      <p:cBhvr>
                                        <p:cTn id="5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p:bldP spid="7" grpId="0"/>
      <p:bldP spid="8" grpId="0"/>
      <p:bldP spid="9" grpId="0"/>
      <p:bldP spid="10" grpId="0" animBg="1"/>
      <p:bldP spid="11" grpId="0" animBg="1"/>
    </p:bldLst>
  </p:timing>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1219200" y="653668"/>
            <a:ext cx="5016347" cy="11430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en-US" altLang="zh-CN" b="0" dirty="0">
                <a:solidFill>
                  <a:srgbClr val="0070C0"/>
                </a:solidFill>
                <a:effectLst/>
              </a:rPr>
              <a:t>5. </a:t>
            </a:r>
            <a:r>
              <a:rPr lang="zh-CN" altLang="en-US" b="0" dirty="0">
                <a:solidFill>
                  <a:srgbClr val="0070C0"/>
                </a:solidFill>
                <a:effectLst/>
              </a:rPr>
              <a:t>队列的顺序存储</a:t>
            </a:r>
          </a:p>
        </p:txBody>
      </p:sp>
      <p:sp>
        <p:nvSpPr>
          <p:cNvPr id="246787" name="Rectangle 3"/>
          <p:cNvSpPr>
            <a:spLocks noGrp="1" noChangeArrowheads="1"/>
          </p:cNvSpPr>
          <p:nvPr>
            <p:ph idx="1"/>
          </p:nvPr>
        </p:nvSpPr>
        <p:spPr>
          <a:xfrm>
            <a:off x="1066800" y="1767324"/>
            <a:ext cx="10058400" cy="3657600"/>
          </a:xfrm>
        </p:spPr>
        <p:txBody>
          <a:bodyPr/>
          <a:lstStyle/>
          <a:p>
            <a:pPr>
              <a:lnSpc>
                <a:spcPct val="90000"/>
              </a:lnSpc>
            </a:pPr>
            <a:r>
              <a:rPr lang="zh-CN" altLang="en-US" b="0" dirty="0">
                <a:effectLst/>
                <a:latin typeface="微软雅黑" panose="020B0503020204020204" pitchFamily="34" charset="-122"/>
                <a:ea typeface="微软雅黑" panose="020B0503020204020204" pitchFamily="34" charset="-122"/>
              </a:rPr>
              <a:t>类型定义</a:t>
            </a:r>
          </a:p>
          <a:p>
            <a:pPr lvl="2">
              <a:lnSpc>
                <a:spcPct val="90000"/>
              </a:lnSpc>
              <a:buFont typeface="Wingdings" panose="05000000000000000000" pitchFamily="2" charset="2"/>
              <a:buNone/>
            </a:pPr>
            <a:r>
              <a:rPr lang="en-US" altLang="zh-CN" b="0" dirty="0">
                <a:effectLst/>
                <a:latin typeface="微软雅黑" panose="020B0503020204020204" pitchFamily="34" charset="-122"/>
                <a:ea typeface="微软雅黑" panose="020B0503020204020204" pitchFamily="34" charset="-122"/>
              </a:rPr>
              <a:t>#define MAXQUEUE  10</a:t>
            </a:r>
          </a:p>
          <a:p>
            <a:pPr lvl="2">
              <a:lnSpc>
                <a:spcPct val="90000"/>
              </a:lnSpc>
              <a:buFont typeface="Wingdings" panose="05000000000000000000" pitchFamily="2" charset="2"/>
              <a:buNone/>
            </a:pPr>
            <a:r>
              <a:rPr lang="en-US" altLang="zh-CN" b="0" dirty="0" err="1">
                <a:effectLst/>
                <a:latin typeface="微软雅黑" panose="020B0503020204020204" pitchFamily="34" charset="-122"/>
                <a:ea typeface="微软雅黑" panose="020B0503020204020204" pitchFamily="34" charset="-122"/>
              </a:rPr>
              <a:t>typedef</a:t>
            </a:r>
            <a:r>
              <a:rPr lang="en-US" altLang="zh-CN" b="0" dirty="0">
                <a:effectLst/>
                <a:latin typeface="微软雅黑" panose="020B0503020204020204" pitchFamily="34" charset="-122"/>
                <a:ea typeface="微软雅黑" panose="020B0503020204020204" pitchFamily="34" charset="-122"/>
              </a:rPr>
              <a:t> </a:t>
            </a:r>
            <a:r>
              <a:rPr lang="en-US" altLang="zh-CN" b="0" dirty="0" err="1">
                <a:effectLst/>
                <a:latin typeface="微软雅黑" panose="020B0503020204020204" pitchFamily="34" charset="-122"/>
                <a:ea typeface="微软雅黑" panose="020B0503020204020204" pitchFamily="34" charset="-122"/>
              </a:rPr>
              <a:t>struct</a:t>
            </a:r>
            <a:r>
              <a:rPr lang="en-US" altLang="zh-CN" b="0" dirty="0">
                <a:effectLst/>
                <a:latin typeface="微软雅黑" panose="020B0503020204020204" pitchFamily="34" charset="-122"/>
                <a:ea typeface="微软雅黑" panose="020B0503020204020204" pitchFamily="34" charset="-122"/>
              </a:rPr>
              <a:t> queue {</a:t>
            </a:r>
          </a:p>
          <a:p>
            <a:pPr lvl="2">
              <a:lnSpc>
                <a:spcPct val="90000"/>
              </a:lnSpc>
              <a:buFont typeface="Wingdings" panose="05000000000000000000" pitchFamily="2" charset="2"/>
              <a:buNone/>
            </a:pPr>
            <a:r>
              <a:rPr lang="en-US" altLang="zh-CN" b="0" dirty="0">
                <a:effectLst/>
                <a:latin typeface="微软雅黑" panose="020B0503020204020204" pitchFamily="34" charset="-122"/>
                <a:ea typeface="微软雅黑" panose="020B0503020204020204" pitchFamily="34" charset="-122"/>
              </a:rPr>
              <a:t>    </a:t>
            </a:r>
            <a:r>
              <a:rPr lang="en-US" altLang="zh-CN" b="0" dirty="0" err="1">
                <a:effectLst/>
                <a:latin typeface="微软雅黑" panose="020B0503020204020204" pitchFamily="34" charset="-122"/>
                <a:ea typeface="微软雅黑" panose="020B0503020204020204" pitchFamily="34" charset="-122"/>
              </a:rPr>
              <a:t>int</a:t>
            </a:r>
            <a:r>
              <a:rPr lang="en-US" altLang="zh-CN" b="0" dirty="0">
                <a:effectLst/>
                <a:latin typeface="微软雅黑" panose="020B0503020204020204" pitchFamily="34" charset="-122"/>
                <a:ea typeface="微软雅黑" panose="020B0503020204020204" pitchFamily="34" charset="-122"/>
              </a:rPr>
              <a:t>  </a:t>
            </a:r>
            <a:r>
              <a:rPr lang="en-US" altLang="zh-CN" b="0" dirty="0" err="1">
                <a:effectLst/>
                <a:latin typeface="微软雅黑" panose="020B0503020204020204" pitchFamily="34" charset="-122"/>
                <a:ea typeface="微软雅黑" panose="020B0503020204020204" pitchFamily="34" charset="-122"/>
              </a:rPr>
              <a:t>front,rear</a:t>
            </a:r>
            <a:r>
              <a:rPr lang="en-US" altLang="zh-CN" b="0" dirty="0">
                <a:effectLst/>
                <a:latin typeface="微软雅黑" panose="020B0503020204020204" pitchFamily="34" charset="-122"/>
                <a:ea typeface="微软雅黑" panose="020B0503020204020204" pitchFamily="34" charset="-122"/>
              </a:rPr>
              <a:t>;  /* </a:t>
            </a:r>
            <a:r>
              <a:rPr lang="zh-CN" altLang="en-US" b="0" dirty="0">
                <a:effectLst/>
                <a:latin typeface="微软雅黑" panose="020B0503020204020204" pitchFamily="34" charset="-122"/>
                <a:ea typeface="微软雅黑" panose="020B0503020204020204" pitchFamily="34" charset="-122"/>
              </a:rPr>
              <a:t>对头和队尾指针，指示对头和队尾数据元素的位置 *</a:t>
            </a:r>
            <a:r>
              <a:rPr lang="en-US" altLang="zh-CN" b="0" dirty="0">
                <a:effectLst/>
                <a:latin typeface="微软雅黑" panose="020B0503020204020204" pitchFamily="34" charset="-122"/>
                <a:ea typeface="微软雅黑" panose="020B0503020204020204" pitchFamily="34" charset="-122"/>
              </a:rPr>
              <a:t>/</a:t>
            </a:r>
          </a:p>
          <a:p>
            <a:pPr lvl="2">
              <a:lnSpc>
                <a:spcPct val="90000"/>
              </a:lnSpc>
              <a:buFont typeface="Wingdings" panose="05000000000000000000" pitchFamily="2" charset="2"/>
              <a:buNone/>
            </a:pPr>
            <a:r>
              <a:rPr lang="en-US" altLang="zh-CN" b="0" dirty="0">
                <a:effectLst/>
                <a:latin typeface="微软雅黑" panose="020B0503020204020204" pitchFamily="34" charset="-122"/>
                <a:ea typeface="微软雅黑" panose="020B0503020204020204" pitchFamily="34" charset="-122"/>
              </a:rPr>
              <a:t>    </a:t>
            </a:r>
            <a:r>
              <a:rPr lang="en-US" altLang="zh-CN" b="0" dirty="0" err="1">
                <a:effectLst/>
                <a:latin typeface="微软雅黑" panose="020B0503020204020204" pitchFamily="34" charset="-122"/>
                <a:ea typeface="微软雅黑" panose="020B0503020204020204" pitchFamily="34" charset="-122"/>
              </a:rPr>
              <a:t>QueueEntry</a:t>
            </a:r>
            <a:r>
              <a:rPr lang="en-US" altLang="zh-CN" b="0" dirty="0">
                <a:effectLst/>
                <a:latin typeface="微软雅黑" panose="020B0503020204020204" pitchFamily="34" charset="-122"/>
                <a:ea typeface="微软雅黑" panose="020B0503020204020204" pitchFamily="34" charset="-122"/>
              </a:rPr>
              <a:t> entry[MAXQUEUE]; /*</a:t>
            </a:r>
            <a:r>
              <a:rPr lang="zh-CN" altLang="en-US" b="0" dirty="0">
                <a:effectLst/>
                <a:latin typeface="微软雅黑" panose="020B0503020204020204" pitchFamily="34" charset="-122"/>
                <a:ea typeface="微软雅黑" panose="020B0503020204020204" pitchFamily="34" charset="-122"/>
              </a:rPr>
              <a:t>数据元素存储空间 *</a:t>
            </a:r>
            <a:r>
              <a:rPr lang="en-US" altLang="zh-CN" b="0" dirty="0">
                <a:effectLst/>
                <a:latin typeface="微软雅黑" panose="020B0503020204020204" pitchFamily="34" charset="-122"/>
                <a:ea typeface="微软雅黑" panose="020B0503020204020204" pitchFamily="34" charset="-122"/>
              </a:rPr>
              <a:t>/</a:t>
            </a:r>
          </a:p>
          <a:p>
            <a:pPr lvl="2">
              <a:lnSpc>
                <a:spcPct val="90000"/>
              </a:lnSpc>
              <a:buFont typeface="Wingdings" panose="05000000000000000000" pitchFamily="2" charset="2"/>
              <a:buNone/>
            </a:pPr>
            <a:r>
              <a:rPr lang="en-US" altLang="zh-CN" b="0" dirty="0">
                <a:effectLst/>
                <a:latin typeface="微软雅黑" panose="020B0503020204020204" pitchFamily="34" charset="-122"/>
                <a:ea typeface="微软雅黑" panose="020B0503020204020204" pitchFamily="34" charset="-122"/>
              </a:rPr>
              <a:t>} Queue,*</a:t>
            </a:r>
            <a:r>
              <a:rPr lang="en-US" altLang="zh-CN" b="0" dirty="0" err="1">
                <a:effectLst/>
                <a:latin typeface="微软雅黑" panose="020B0503020204020204" pitchFamily="34" charset="-122"/>
                <a:ea typeface="微软雅黑" panose="020B0503020204020204" pitchFamily="34" charset="-122"/>
              </a:rPr>
              <a:t>QueuePtr</a:t>
            </a:r>
            <a:r>
              <a:rPr lang="en-US" altLang="zh-CN" b="0" dirty="0">
                <a:effectLst/>
                <a:latin typeface="微软雅黑" panose="020B0503020204020204" pitchFamily="34" charset="-122"/>
                <a:ea typeface="微软雅黑" panose="020B0503020204020204" pitchFamily="34" charset="-122"/>
              </a:rPr>
              <a:t>;   /*</a:t>
            </a:r>
            <a:r>
              <a:rPr lang="zh-CN" altLang="en-US" b="0" dirty="0">
                <a:effectLst/>
                <a:latin typeface="微软雅黑" panose="020B0503020204020204" pitchFamily="34" charset="-122"/>
                <a:ea typeface="微软雅黑" panose="020B0503020204020204" pitchFamily="34" charset="-122"/>
              </a:rPr>
              <a:t>定义为新的数据类型*</a:t>
            </a:r>
            <a:r>
              <a:rPr lang="en-US" altLang="zh-CN" b="0" dirty="0">
                <a:effectLst/>
                <a:latin typeface="微软雅黑" panose="020B0503020204020204" pitchFamily="34" charset="-122"/>
                <a:ea typeface="微软雅黑" panose="020B0503020204020204" pitchFamily="34" charset="-122"/>
              </a:rPr>
              <a:t>/</a:t>
            </a:r>
          </a:p>
          <a:p>
            <a:pPr lvl="1">
              <a:lnSpc>
                <a:spcPct val="90000"/>
              </a:lnSpc>
            </a:pPr>
            <a:endParaRPr lang="zh-CN" altLang="en-US" b="0" dirty="0">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2297804" y="5424924"/>
            <a:ext cx="6843540" cy="461665"/>
          </a:xfrm>
          <a:prstGeom prst="rect">
            <a:avLst/>
          </a:prstGeom>
          <a:solidFill>
            <a:srgbClr val="CCEC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defTabSz="914400">
              <a:defRPr/>
            </a:pPr>
            <a:r>
              <a:rPr lang="zh-CN" altLang="en-US" dirty="0">
                <a:solidFill>
                  <a:srgbClr val="010000"/>
                </a:solidFill>
                <a:latin typeface="微软雅黑" panose="020B0503020204020204" pitchFamily="34" charset="-122"/>
                <a:ea typeface="微软雅黑" panose="020B0503020204020204" pitchFamily="34" charset="-122"/>
              </a:rPr>
              <a:t>问题：初始队列为空，</a:t>
            </a:r>
            <a:r>
              <a:rPr lang="en-US" altLang="zh-CN" dirty="0">
                <a:solidFill>
                  <a:srgbClr val="010000"/>
                </a:solidFill>
                <a:latin typeface="微软雅黑" panose="020B0503020204020204" pitchFamily="34" charset="-122"/>
                <a:ea typeface="微软雅黑" panose="020B0503020204020204" pitchFamily="34" charset="-122"/>
              </a:rPr>
              <a:t>front</a:t>
            </a:r>
            <a:r>
              <a:rPr lang="zh-CN" altLang="en-US" dirty="0">
                <a:solidFill>
                  <a:srgbClr val="010000"/>
                </a:solidFill>
                <a:latin typeface="微软雅黑" panose="020B0503020204020204" pitchFamily="34" charset="-122"/>
                <a:ea typeface="微软雅黑" panose="020B0503020204020204" pitchFamily="34" charset="-122"/>
              </a:rPr>
              <a:t>和</a:t>
            </a:r>
            <a:r>
              <a:rPr lang="en-US" altLang="zh-CN" dirty="0">
                <a:solidFill>
                  <a:srgbClr val="010000"/>
                </a:solidFill>
                <a:latin typeface="微软雅黑" panose="020B0503020204020204" pitchFamily="34" charset="-122"/>
                <a:ea typeface="微软雅黑" panose="020B0503020204020204" pitchFamily="34" charset="-122"/>
              </a:rPr>
              <a:t>rear</a:t>
            </a:r>
            <a:r>
              <a:rPr lang="zh-CN" altLang="en-US" dirty="0">
                <a:solidFill>
                  <a:srgbClr val="010000"/>
                </a:solidFill>
                <a:latin typeface="微软雅黑" panose="020B0503020204020204" pitchFamily="34" charset="-122"/>
                <a:ea typeface="微软雅黑" panose="020B0503020204020204" pitchFamily="34" charset="-122"/>
              </a:rPr>
              <a:t>的值是多少？</a:t>
            </a:r>
          </a:p>
        </p:txBody>
      </p:sp>
    </p:spTree>
    <p:extLst>
      <p:ext uri="{BB962C8B-B14F-4D97-AF65-F5344CB8AC3E}">
        <p14:creationId xmlns:p14="http://schemas.microsoft.com/office/powerpoint/2010/main" val="136670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6786"/>
                                        </p:tgtEl>
                                        <p:attrNameLst>
                                          <p:attrName>style.visibility</p:attrName>
                                        </p:attrNameLst>
                                      </p:cBhvr>
                                      <p:to>
                                        <p:strVal val="visible"/>
                                      </p:to>
                                    </p:set>
                                    <p:anim calcmode="lin" valueType="num">
                                      <p:cBhvr additive="base">
                                        <p:cTn id="7" dur="500" fill="hold"/>
                                        <p:tgtEl>
                                          <p:spTgt spid="246786"/>
                                        </p:tgtEl>
                                        <p:attrNameLst>
                                          <p:attrName>ppt_x</p:attrName>
                                        </p:attrNameLst>
                                      </p:cBhvr>
                                      <p:tavLst>
                                        <p:tav tm="0">
                                          <p:val>
                                            <p:strVal val="#ppt_x"/>
                                          </p:val>
                                        </p:tav>
                                        <p:tav tm="100000">
                                          <p:val>
                                            <p:strVal val="#ppt_x"/>
                                          </p:val>
                                        </p:tav>
                                      </p:tavLst>
                                    </p:anim>
                                    <p:anim calcmode="lin" valueType="num">
                                      <p:cBhvr additive="base">
                                        <p:cTn id="8" dur="500" fill="hold"/>
                                        <p:tgtEl>
                                          <p:spTgt spid="2467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6787">
                                            <p:txEl>
                                              <p:pRg st="0" end="0"/>
                                            </p:txEl>
                                          </p:spTgt>
                                        </p:tgtEl>
                                        <p:attrNameLst>
                                          <p:attrName>style.visibility</p:attrName>
                                        </p:attrNameLst>
                                      </p:cBhvr>
                                      <p:to>
                                        <p:strVal val="visible"/>
                                      </p:to>
                                    </p:set>
                                    <p:anim calcmode="lin" valueType="num">
                                      <p:cBhvr additive="base">
                                        <p:cTn id="13" dur="500" fill="hold"/>
                                        <p:tgtEl>
                                          <p:spTgt spid="24678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678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46787">
                                            <p:txEl>
                                              <p:pRg st="1" end="1"/>
                                            </p:txEl>
                                          </p:spTgt>
                                        </p:tgtEl>
                                        <p:attrNameLst>
                                          <p:attrName>style.visibility</p:attrName>
                                        </p:attrNameLst>
                                      </p:cBhvr>
                                      <p:to>
                                        <p:strVal val="visible"/>
                                      </p:to>
                                    </p:set>
                                    <p:anim calcmode="lin" valueType="num">
                                      <p:cBhvr additive="base">
                                        <p:cTn id="17" dur="500" fill="hold"/>
                                        <p:tgtEl>
                                          <p:spTgt spid="24678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6787">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6787">
                                            <p:txEl>
                                              <p:pRg st="2" end="2"/>
                                            </p:txEl>
                                          </p:spTgt>
                                        </p:tgtEl>
                                        <p:attrNameLst>
                                          <p:attrName>style.visibility</p:attrName>
                                        </p:attrNameLst>
                                      </p:cBhvr>
                                      <p:to>
                                        <p:strVal val="visible"/>
                                      </p:to>
                                    </p:set>
                                    <p:anim calcmode="lin" valueType="num">
                                      <p:cBhvr additive="base">
                                        <p:cTn id="21" dur="500" fill="hold"/>
                                        <p:tgtEl>
                                          <p:spTgt spid="24678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46787">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6787">
                                            <p:txEl>
                                              <p:pRg st="3" end="3"/>
                                            </p:txEl>
                                          </p:spTgt>
                                        </p:tgtEl>
                                        <p:attrNameLst>
                                          <p:attrName>style.visibility</p:attrName>
                                        </p:attrNameLst>
                                      </p:cBhvr>
                                      <p:to>
                                        <p:strVal val="visible"/>
                                      </p:to>
                                    </p:set>
                                    <p:anim calcmode="lin" valueType="num">
                                      <p:cBhvr additive="base">
                                        <p:cTn id="25" dur="500" fill="hold"/>
                                        <p:tgtEl>
                                          <p:spTgt spid="2467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6787">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6787">
                                            <p:txEl>
                                              <p:pRg st="4" end="4"/>
                                            </p:txEl>
                                          </p:spTgt>
                                        </p:tgtEl>
                                        <p:attrNameLst>
                                          <p:attrName>style.visibility</p:attrName>
                                        </p:attrNameLst>
                                      </p:cBhvr>
                                      <p:to>
                                        <p:strVal val="visible"/>
                                      </p:to>
                                    </p:set>
                                    <p:anim calcmode="lin" valueType="num">
                                      <p:cBhvr additive="base">
                                        <p:cTn id="29" dur="500" fill="hold"/>
                                        <p:tgtEl>
                                          <p:spTgt spid="246787">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46787">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6787">
                                            <p:txEl>
                                              <p:pRg st="5" end="5"/>
                                            </p:txEl>
                                          </p:spTgt>
                                        </p:tgtEl>
                                        <p:attrNameLst>
                                          <p:attrName>style.visibility</p:attrName>
                                        </p:attrNameLst>
                                      </p:cBhvr>
                                      <p:to>
                                        <p:strVal val="visible"/>
                                      </p:to>
                                    </p:set>
                                    <p:anim calcmode="lin" valueType="num">
                                      <p:cBhvr additive="base">
                                        <p:cTn id="33" dur="500" fill="hold"/>
                                        <p:tgtEl>
                                          <p:spTgt spid="246787">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467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p:bldP spid="246787" grpId="0" build="p"/>
      <p:bldP spid="2" grpId="0" animBg="1"/>
    </p:bldLst>
  </p:timing>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5057" y="2267947"/>
            <a:ext cx="10058400" cy="2028632"/>
          </a:xfrm>
        </p:spPr>
        <p:txBody>
          <a:bodyPr/>
          <a:lstStyle/>
          <a:p>
            <a:r>
              <a:rPr lang="zh-CN" altLang="en-US" sz="2400" dirty="0"/>
              <a:t>实际上，初始</a:t>
            </a:r>
            <a:r>
              <a:rPr lang="en-US" altLang="zh-CN" sz="2400" dirty="0"/>
              <a:t>font=rear=0</a:t>
            </a:r>
            <a:r>
              <a:rPr lang="zh-CN" altLang="en-US" sz="2400" dirty="0"/>
              <a:t>或者</a:t>
            </a:r>
            <a:r>
              <a:rPr lang="en-US" altLang="zh-CN" sz="2400" dirty="0"/>
              <a:t>front=rear=-1</a:t>
            </a:r>
            <a:r>
              <a:rPr lang="zh-CN" altLang="en-US" sz="2400" dirty="0"/>
              <a:t>都是可以的。</a:t>
            </a:r>
            <a:endParaRPr lang="en-US" altLang="zh-CN" sz="2400" dirty="0"/>
          </a:p>
          <a:p>
            <a:r>
              <a:rPr lang="zh-CN" altLang="en-US" sz="2400" dirty="0"/>
              <a:t>如果</a:t>
            </a:r>
            <a:r>
              <a:rPr lang="en-US" altLang="zh-CN" sz="2400" dirty="0"/>
              <a:t>front=rear=0</a:t>
            </a:r>
            <a:r>
              <a:rPr lang="zh-CN" altLang="en-US" sz="2400" dirty="0"/>
              <a:t>，表示</a:t>
            </a:r>
            <a:r>
              <a:rPr lang="en-US" altLang="zh-CN" sz="2400" dirty="0"/>
              <a:t>front</a:t>
            </a:r>
            <a:r>
              <a:rPr lang="zh-CN" altLang="en-US" sz="2400" dirty="0"/>
              <a:t>指向第一个元素，</a:t>
            </a:r>
            <a:r>
              <a:rPr lang="en-US" altLang="zh-CN" sz="2400" dirty="0"/>
              <a:t>rear</a:t>
            </a:r>
            <a:r>
              <a:rPr lang="zh-CN" altLang="en-US" sz="2400" dirty="0"/>
              <a:t>指向最后一个元素；</a:t>
            </a:r>
            <a:endParaRPr lang="en-US" altLang="zh-CN" sz="2400" dirty="0"/>
          </a:p>
          <a:p>
            <a:r>
              <a:rPr lang="en-US" altLang="zh-CN" sz="2400" dirty="0"/>
              <a:t>Front=rear=-1,</a:t>
            </a:r>
            <a:r>
              <a:rPr lang="zh-CN" altLang="en-US" sz="2400" dirty="0"/>
              <a:t>表示</a:t>
            </a:r>
            <a:r>
              <a:rPr lang="en-US" altLang="zh-CN" sz="2400" dirty="0"/>
              <a:t>front</a:t>
            </a:r>
            <a:r>
              <a:rPr lang="zh-CN" altLang="en-US" sz="2400" dirty="0"/>
              <a:t>指向第一个元素前面，</a:t>
            </a:r>
            <a:r>
              <a:rPr lang="en-US" altLang="zh-CN" sz="2400" dirty="0"/>
              <a:t>rear</a:t>
            </a:r>
            <a:r>
              <a:rPr lang="zh-CN" altLang="en-US" sz="2400" dirty="0"/>
              <a:t>指向最后一个元素。</a:t>
            </a:r>
          </a:p>
        </p:txBody>
      </p:sp>
      <p:sp>
        <p:nvSpPr>
          <p:cNvPr id="5" name="Text Box 4"/>
          <p:cNvSpPr txBox="1">
            <a:spLocks noChangeArrowheads="1"/>
          </p:cNvSpPr>
          <p:nvPr/>
        </p:nvSpPr>
        <p:spPr bwMode="auto">
          <a:xfrm>
            <a:off x="975057" y="4680640"/>
            <a:ext cx="10598226" cy="4247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p:spPr>
        <p:txBody>
          <a:bodyPr wrap="square">
            <a:spAutoFit/>
          </a:bodyPr>
          <a:lstStyle/>
          <a:p>
            <a:pPr marL="457200" lvl="1" defTabSz="914400">
              <a:lnSpc>
                <a:spcPct val="90000"/>
              </a:lnSpc>
              <a:defRPr/>
            </a:pPr>
            <a:r>
              <a:rPr lang="zh-CN" altLang="en-US" dirty="0">
                <a:solidFill>
                  <a:srgbClr val="C0C0C0">
                    <a:lumMod val="20000"/>
                    <a:lumOff val="80000"/>
                  </a:srgbClr>
                </a:solidFill>
                <a:latin typeface="微软雅黑" panose="020B0503020204020204" pitchFamily="34" charset="-122"/>
                <a:ea typeface="微软雅黑" panose="020B0503020204020204" pitchFamily="34" charset="-122"/>
              </a:rPr>
              <a:t>约定：队头指针指向队头元素前面一个位置，队尾指针指向队尾元素位置。 </a:t>
            </a:r>
          </a:p>
        </p:txBody>
      </p:sp>
    </p:spTree>
    <p:extLst>
      <p:ext uri="{BB962C8B-B14F-4D97-AF65-F5344CB8AC3E}">
        <p14:creationId xmlns:p14="http://schemas.microsoft.com/office/powerpoint/2010/main" val="25205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2759529" y="751114"/>
            <a:ext cx="4914900" cy="555172"/>
          </a:xfrm>
          <a:prstGeom prst="rect">
            <a:avLst/>
          </a:prstGeom>
          <a:solidFill>
            <a:schemeClr val="bg1">
              <a:lumMod val="20000"/>
              <a:lumOff val="8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srgbClr val="C0C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038237" y="797867"/>
            <a:ext cx="1107996" cy="461665"/>
          </a:xfrm>
          <a:prstGeom prst="rect">
            <a:avLst/>
          </a:prstGeom>
          <a:noFill/>
        </p:spPr>
        <p:txBody>
          <a:bodyPr wrap="none" rtlCol="0">
            <a:spAutoFit/>
          </a:bodyPr>
          <a:lstStyle/>
          <a:p>
            <a:pPr defTabSz="914400">
              <a:defRPr/>
            </a:pPr>
            <a:r>
              <a:rPr lang="zh-CN" altLang="en-US" dirty="0">
                <a:solidFill>
                  <a:srgbClr val="010000"/>
                </a:solidFill>
                <a:latin typeface="微软雅黑" panose="020B0503020204020204" pitchFamily="34" charset="-122"/>
                <a:ea typeface="微软雅黑" panose="020B0503020204020204" pitchFamily="34" charset="-122"/>
              </a:rPr>
              <a:t>空队列</a:t>
            </a:r>
          </a:p>
        </p:txBody>
      </p:sp>
      <p:sp>
        <p:nvSpPr>
          <p:cNvPr id="9" name="矩形 8"/>
          <p:cNvSpPr/>
          <p:nvPr/>
        </p:nvSpPr>
        <p:spPr>
          <a:xfrm>
            <a:off x="2626525" y="2722480"/>
            <a:ext cx="4914900" cy="555172"/>
          </a:xfrm>
          <a:prstGeom prst="rect">
            <a:avLst/>
          </a:prstGeom>
          <a:solidFill>
            <a:schemeClr val="bg1">
              <a:lumMod val="20000"/>
              <a:lumOff val="8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endParaRPr lang="zh-CN" altLang="en-US" baseline="-25000" dirty="0">
              <a:solidFill>
                <a:srgbClr val="01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905233" y="2815987"/>
            <a:ext cx="1428596" cy="461665"/>
          </a:xfrm>
          <a:prstGeom prst="rect">
            <a:avLst/>
          </a:prstGeom>
          <a:noFill/>
        </p:spPr>
        <p:txBody>
          <a:bodyPr wrap="none" rtlCol="0">
            <a:spAutoFit/>
          </a:bodyPr>
          <a:lstStyle/>
          <a:p>
            <a:pPr defTabSz="914400">
              <a:defRPr/>
            </a:pPr>
            <a:r>
              <a:rPr lang="en-US" altLang="zh-CN" dirty="0">
                <a:solidFill>
                  <a:srgbClr val="010000"/>
                </a:solidFill>
                <a:latin typeface="微软雅黑" panose="020B0503020204020204" pitchFamily="34" charset="-122"/>
                <a:ea typeface="微软雅黑" panose="020B0503020204020204" pitchFamily="34" charset="-122"/>
              </a:rPr>
              <a:t>a</a:t>
            </a:r>
            <a:r>
              <a:rPr lang="en-US" altLang="zh-CN" baseline="-25000" dirty="0">
                <a:solidFill>
                  <a:srgbClr val="010000"/>
                </a:solidFill>
                <a:latin typeface="微软雅黑" panose="020B0503020204020204" pitchFamily="34" charset="-122"/>
                <a:ea typeface="微软雅黑" panose="020B0503020204020204" pitchFamily="34" charset="-122"/>
              </a:rPr>
              <a:t>1</a:t>
            </a:r>
            <a:r>
              <a:rPr lang="zh-CN" altLang="en-US" dirty="0">
                <a:solidFill>
                  <a:srgbClr val="010000"/>
                </a:solidFill>
                <a:latin typeface="微软雅黑" panose="020B0503020204020204" pitchFamily="34" charset="-122"/>
                <a:ea typeface="微软雅黑" panose="020B0503020204020204" pitchFamily="34" charset="-122"/>
              </a:rPr>
              <a:t>入队列</a:t>
            </a:r>
          </a:p>
        </p:txBody>
      </p:sp>
      <p:cxnSp>
        <p:nvCxnSpPr>
          <p:cNvPr id="18" name="直接箭头连接符 17"/>
          <p:cNvCxnSpPr/>
          <p:nvPr/>
        </p:nvCxnSpPr>
        <p:spPr>
          <a:xfrm flipV="1">
            <a:off x="2398250" y="1381297"/>
            <a:ext cx="0" cy="538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534025" y="1381297"/>
            <a:ext cx="0" cy="538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899486" y="1970061"/>
            <a:ext cx="2248629" cy="461665"/>
          </a:xfrm>
          <a:prstGeom prst="rect">
            <a:avLst/>
          </a:prstGeom>
          <a:noFill/>
        </p:spPr>
        <p:txBody>
          <a:bodyPr wrap="none" rtlCol="0">
            <a:spAutoFit/>
          </a:bodyPr>
          <a:lstStyle/>
          <a:p>
            <a:pPr defTabSz="914400">
              <a:defRPr/>
            </a:pPr>
            <a:r>
              <a:rPr lang="en-US" altLang="zh-CN" dirty="0">
                <a:solidFill>
                  <a:srgbClr val="010000"/>
                </a:solidFill>
                <a:latin typeface="微软雅黑" panose="020B0503020204020204" pitchFamily="34" charset="-122"/>
                <a:ea typeface="微软雅黑" panose="020B0503020204020204" pitchFamily="34" charset="-122"/>
              </a:rPr>
              <a:t>front=rear=-1</a:t>
            </a:r>
            <a:endParaRPr lang="zh-CN" altLang="en-US" dirty="0">
              <a:solidFill>
                <a:srgbClr val="010000"/>
              </a:solidFill>
              <a:latin typeface="微软雅黑" panose="020B0503020204020204" pitchFamily="34" charset="-122"/>
              <a:ea typeface="微软雅黑" panose="020B0503020204020204" pitchFamily="34" charset="-122"/>
            </a:endParaRPr>
          </a:p>
        </p:txBody>
      </p:sp>
      <p:cxnSp>
        <p:nvCxnSpPr>
          <p:cNvPr id="24" name="直接箭头连接符 23"/>
          <p:cNvCxnSpPr/>
          <p:nvPr/>
        </p:nvCxnSpPr>
        <p:spPr>
          <a:xfrm flipV="1">
            <a:off x="2367474" y="3277652"/>
            <a:ext cx="0" cy="538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626525" y="3277652"/>
            <a:ext cx="0" cy="538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413439" y="3866708"/>
            <a:ext cx="1446678" cy="461665"/>
          </a:xfrm>
          <a:prstGeom prst="rect">
            <a:avLst/>
          </a:prstGeom>
          <a:noFill/>
        </p:spPr>
        <p:txBody>
          <a:bodyPr wrap="none" rtlCol="0">
            <a:spAutoFit/>
          </a:bodyPr>
          <a:lstStyle/>
          <a:p>
            <a:pPr defTabSz="914400">
              <a:defRPr/>
            </a:pPr>
            <a:r>
              <a:rPr lang="en-US" altLang="zh-CN" dirty="0">
                <a:solidFill>
                  <a:srgbClr val="010000"/>
                </a:solidFill>
                <a:latin typeface="微软雅黑" panose="020B0503020204020204" pitchFamily="34" charset="-122"/>
                <a:ea typeface="微软雅黑" panose="020B0503020204020204" pitchFamily="34" charset="-122"/>
              </a:rPr>
              <a:t>front=-1</a:t>
            </a:r>
            <a:endParaRPr lang="zh-CN" altLang="en-US" dirty="0">
              <a:solidFill>
                <a:srgbClr val="010000"/>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2579878" y="3847920"/>
            <a:ext cx="1167756" cy="461665"/>
          </a:xfrm>
          <a:prstGeom prst="rect">
            <a:avLst/>
          </a:prstGeom>
          <a:noFill/>
        </p:spPr>
        <p:txBody>
          <a:bodyPr wrap="none" rtlCol="0">
            <a:spAutoFit/>
          </a:bodyPr>
          <a:lstStyle/>
          <a:p>
            <a:pPr defTabSz="914400">
              <a:defRPr/>
            </a:pPr>
            <a:r>
              <a:rPr lang="en-US" altLang="zh-CN" dirty="0">
                <a:solidFill>
                  <a:srgbClr val="010000"/>
                </a:solidFill>
                <a:latin typeface="微软雅黑" panose="020B0503020204020204" pitchFamily="34" charset="-122"/>
                <a:ea typeface="微软雅黑" panose="020B0503020204020204" pitchFamily="34" charset="-122"/>
              </a:rPr>
              <a:t>rear=0</a:t>
            </a:r>
            <a:endParaRPr lang="zh-CN" altLang="en-US" dirty="0">
              <a:solidFill>
                <a:srgbClr val="010000"/>
              </a:solidFill>
              <a:latin typeface="微软雅黑" panose="020B0503020204020204" pitchFamily="34" charset="-122"/>
              <a:ea typeface="微软雅黑" panose="020B0503020204020204" pitchFamily="34" charset="-122"/>
            </a:endParaRPr>
          </a:p>
        </p:txBody>
      </p:sp>
      <p:sp>
        <p:nvSpPr>
          <p:cNvPr id="22" name="矩形 21"/>
          <p:cNvSpPr/>
          <p:nvPr/>
        </p:nvSpPr>
        <p:spPr>
          <a:xfrm>
            <a:off x="2683754" y="2778410"/>
            <a:ext cx="489236" cy="461665"/>
          </a:xfrm>
          <a:prstGeom prst="rect">
            <a:avLst/>
          </a:prstGeom>
        </p:spPr>
        <p:txBody>
          <a:bodyPr wrap="none">
            <a:spAutoFit/>
          </a:bodyPr>
          <a:lstStyle/>
          <a:p>
            <a:pPr defTabSz="914400">
              <a:defRPr/>
            </a:pPr>
            <a:r>
              <a:rPr lang="en-US" altLang="zh-CN" dirty="0">
                <a:solidFill>
                  <a:srgbClr val="010000"/>
                </a:solidFill>
                <a:latin typeface="微软雅黑" panose="020B0503020204020204" pitchFamily="34" charset="-122"/>
                <a:ea typeface="微软雅黑" panose="020B0503020204020204" pitchFamily="34" charset="-122"/>
              </a:rPr>
              <a:t>a</a:t>
            </a:r>
            <a:r>
              <a:rPr lang="en-US" altLang="zh-CN" baseline="-25000" dirty="0">
                <a:solidFill>
                  <a:srgbClr val="010000"/>
                </a:solidFill>
                <a:latin typeface="微软雅黑" panose="020B0503020204020204" pitchFamily="34" charset="-122"/>
                <a:ea typeface="微软雅黑" panose="020B0503020204020204" pitchFamily="34" charset="-122"/>
              </a:rPr>
              <a:t>1</a:t>
            </a:r>
            <a:endParaRPr lang="zh-CN" altLang="en-US" baseline="-25000" dirty="0">
              <a:solidFill>
                <a:srgbClr val="010000"/>
              </a:solidFill>
              <a:latin typeface="微软雅黑" panose="020B0503020204020204" pitchFamily="34" charset="-122"/>
              <a:ea typeface="微软雅黑" panose="020B0503020204020204" pitchFamily="34" charset="-122"/>
            </a:endParaRPr>
          </a:p>
        </p:txBody>
      </p:sp>
      <p:sp>
        <p:nvSpPr>
          <p:cNvPr id="34" name="矩形 33"/>
          <p:cNvSpPr/>
          <p:nvPr/>
        </p:nvSpPr>
        <p:spPr>
          <a:xfrm>
            <a:off x="2579878" y="4879853"/>
            <a:ext cx="4914900" cy="555172"/>
          </a:xfrm>
          <a:prstGeom prst="rect">
            <a:avLst/>
          </a:prstGeom>
          <a:solidFill>
            <a:schemeClr val="bg1">
              <a:lumMod val="20000"/>
              <a:lumOff val="8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endParaRPr lang="zh-CN" altLang="en-US" baseline="-25000" dirty="0">
              <a:solidFill>
                <a:srgbClr val="010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858586" y="4973360"/>
            <a:ext cx="1428596" cy="461665"/>
          </a:xfrm>
          <a:prstGeom prst="rect">
            <a:avLst/>
          </a:prstGeom>
          <a:noFill/>
        </p:spPr>
        <p:txBody>
          <a:bodyPr wrap="none" rtlCol="0">
            <a:spAutoFit/>
          </a:bodyPr>
          <a:lstStyle/>
          <a:p>
            <a:pPr defTabSz="914400">
              <a:defRPr/>
            </a:pPr>
            <a:r>
              <a:rPr lang="en-US" altLang="zh-CN" dirty="0">
                <a:solidFill>
                  <a:srgbClr val="010000"/>
                </a:solidFill>
                <a:latin typeface="微软雅黑" panose="020B0503020204020204" pitchFamily="34" charset="-122"/>
                <a:ea typeface="微软雅黑" panose="020B0503020204020204" pitchFamily="34" charset="-122"/>
              </a:rPr>
              <a:t>a</a:t>
            </a:r>
            <a:r>
              <a:rPr lang="en-US" altLang="zh-CN" baseline="-25000" dirty="0">
                <a:solidFill>
                  <a:srgbClr val="010000"/>
                </a:solidFill>
                <a:latin typeface="微软雅黑" panose="020B0503020204020204" pitchFamily="34" charset="-122"/>
                <a:ea typeface="微软雅黑" panose="020B0503020204020204" pitchFamily="34" charset="-122"/>
              </a:rPr>
              <a:t>2</a:t>
            </a:r>
            <a:r>
              <a:rPr lang="zh-CN" altLang="en-US" dirty="0">
                <a:solidFill>
                  <a:srgbClr val="010000"/>
                </a:solidFill>
                <a:latin typeface="微软雅黑" panose="020B0503020204020204" pitchFamily="34" charset="-122"/>
                <a:ea typeface="微软雅黑" panose="020B0503020204020204" pitchFamily="34" charset="-122"/>
              </a:rPr>
              <a:t>入队列</a:t>
            </a:r>
          </a:p>
        </p:txBody>
      </p:sp>
      <p:cxnSp>
        <p:nvCxnSpPr>
          <p:cNvPr id="36" name="直接箭头连接符 35"/>
          <p:cNvCxnSpPr/>
          <p:nvPr/>
        </p:nvCxnSpPr>
        <p:spPr>
          <a:xfrm flipV="1">
            <a:off x="2320827" y="5435025"/>
            <a:ext cx="0" cy="538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3095887" y="5435025"/>
            <a:ext cx="0" cy="538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13439" y="5956612"/>
            <a:ext cx="1446678" cy="461665"/>
          </a:xfrm>
          <a:prstGeom prst="rect">
            <a:avLst/>
          </a:prstGeom>
          <a:noFill/>
        </p:spPr>
        <p:txBody>
          <a:bodyPr wrap="none" rtlCol="0">
            <a:spAutoFit/>
          </a:bodyPr>
          <a:lstStyle/>
          <a:p>
            <a:pPr defTabSz="914400">
              <a:defRPr/>
            </a:pPr>
            <a:r>
              <a:rPr lang="en-US" altLang="zh-CN" dirty="0">
                <a:solidFill>
                  <a:srgbClr val="010000"/>
                </a:solidFill>
                <a:latin typeface="微软雅黑" panose="020B0503020204020204" pitchFamily="34" charset="-122"/>
                <a:ea typeface="微软雅黑" panose="020B0503020204020204" pitchFamily="34" charset="-122"/>
              </a:rPr>
              <a:t>front=-1</a:t>
            </a:r>
            <a:endParaRPr lang="zh-CN" altLang="en-US" dirty="0">
              <a:solidFill>
                <a:srgbClr val="010000"/>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23800" y="5956611"/>
            <a:ext cx="1167756" cy="461665"/>
          </a:xfrm>
          <a:prstGeom prst="rect">
            <a:avLst/>
          </a:prstGeom>
          <a:noFill/>
        </p:spPr>
        <p:txBody>
          <a:bodyPr wrap="none" rtlCol="0">
            <a:spAutoFit/>
          </a:bodyPr>
          <a:lstStyle/>
          <a:p>
            <a:pPr defTabSz="914400">
              <a:defRPr/>
            </a:pPr>
            <a:r>
              <a:rPr lang="en-US" altLang="zh-CN" dirty="0">
                <a:solidFill>
                  <a:srgbClr val="010000"/>
                </a:solidFill>
                <a:latin typeface="微软雅黑" panose="020B0503020204020204" pitchFamily="34" charset="-122"/>
                <a:ea typeface="微软雅黑" panose="020B0503020204020204" pitchFamily="34" charset="-122"/>
              </a:rPr>
              <a:t>rear=1</a:t>
            </a:r>
            <a:endParaRPr lang="zh-CN" altLang="en-US" dirty="0">
              <a:solidFill>
                <a:srgbClr val="010000"/>
              </a:solidFill>
              <a:latin typeface="微软雅黑" panose="020B0503020204020204" pitchFamily="34" charset="-122"/>
              <a:ea typeface="微软雅黑" panose="020B0503020204020204" pitchFamily="34" charset="-122"/>
            </a:endParaRPr>
          </a:p>
        </p:txBody>
      </p:sp>
      <p:sp>
        <p:nvSpPr>
          <p:cNvPr id="40" name="矩形 39"/>
          <p:cNvSpPr/>
          <p:nvPr/>
        </p:nvSpPr>
        <p:spPr>
          <a:xfrm>
            <a:off x="2637107" y="4935783"/>
            <a:ext cx="489236" cy="461665"/>
          </a:xfrm>
          <a:prstGeom prst="rect">
            <a:avLst/>
          </a:prstGeom>
        </p:spPr>
        <p:txBody>
          <a:bodyPr wrap="none">
            <a:spAutoFit/>
          </a:bodyPr>
          <a:lstStyle/>
          <a:p>
            <a:pPr defTabSz="914400">
              <a:defRPr/>
            </a:pPr>
            <a:r>
              <a:rPr lang="en-US" altLang="zh-CN" dirty="0">
                <a:solidFill>
                  <a:srgbClr val="010000"/>
                </a:solidFill>
                <a:latin typeface="微软雅黑" panose="020B0503020204020204" pitchFamily="34" charset="-122"/>
                <a:ea typeface="微软雅黑" panose="020B0503020204020204" pitchFamily="34" charset="-122"/>
              </a:rPr>
              <a:t>a</a:t>
            </a:r>
            <a:r>
              <a:rPr lang="en-US" altLang="zh-CN" baseline="-25000" dirty="0">
                <a:solidFill>
                  <a:srgbClr val="010000"/>
                </a:solidFill>
                <a:latin typeface="微软雅黑" panose="020B0503020204020204" pitchFamily="34" charset="-122"/>
                <a:ea typeface="微软雅黑" panose="020B0503020204020204" pitchFamily="34" charset="-122"/>
              </a:rPr>
              <a:t>1</a:t>
            </a:r>
            <a:endParaRPr lang="zh-CN" altLang="en-US" baseline="-25000" dirty="0">
              <a:solidFill>
                <a:srgbClr val="010000"/>
              </a:solidFill>
              <a:latin typeface="微软雅黑" panose="020B0503020204020204" pitchFamily="34" charset="-122"/>
              <a:ea typeface="微软雅黑" panose="020B0503020204020204" pitchFamily="34" charset="-122"/>
            </a:endParaRPr>
          </a:p>
        </p:txBody>
      </p:sp>
      <p:sp>
        <p:nvSpPr>
          <p:cNvPr id="41" name="矩形 40"/>
          <p:cNvSpPr/>
          <p:nvPr/>
        </p:nvSpPr>
        <p:spPr>
          <a:xfrm>
            <a:off x="3106117" y="4954571"/>
            <a:ext cx="489236" cy="461665"/>
          </a:xfrm>
          <a:prstGeom prst="rect">
            <a:avLst/>
          </a:prstGeom>
        </p:spPr>
        <p:txBody>
          <a:bodyPr wrap="none">
            <a:spAutoFit/>
          </a:bodyPr>
          <a:lstStyle/>
          <a:p>
            <a:pPr defTabSz="914400">
              <a:defRPr/>
            </a:pPr>
            <a:r>
              <a:rPr lang="en-US" altLang="zh-CN" dirty="0">
                <a:solidFill>
                  <a:srgbClr val="010000"/>
                </a:solidFill>
                <a:latin typeface="微软雅黑" panose="020B0503020204020204" pitchFamily="34" charset="-122"/>
                <a:ea typeface="微软雅黑" panose="020B0503020204020204" pitchFamily="34" charset="-122"/>
              </a:rPr>
              <a:t>a</a:t>
            </a:r>
            <a:r>
              <a:rPr lang="en-US" altLang="zh-CN" baseline="-25000" dirty="0">
                <a:solidFill>
                  <a:srgbClr val="010000"/>
                </a:solidFill>
                <a:latin typeface="微软雅黑" panose="020B0503020204020204" pitchFamily="34" charset="-122"/>
                <a:ea typeface="微软雅黑" panose="020B0503020204020204" pitchFamily="34" charset="-122"/>
              </a:rPr>
              <a:t>2</a:t>
            </a:r>
            <a:endParaRPr lang="zh-CN" altLang="en-US" baseline="-25000" dirty="0">
              <a:solidFill>
                <a:srgbClr val="010000"/>
              </a:solidFill>
              <a:latin typeface="微软雅黑" panose="020B0503020204020204" pitchFamily="34" charset="-122"/>
              <a:ea typeface="微软雅黑" panose="020B0503020204020204" pitchFamily="34" charset="-122"/>
            </a:endParaRPr>
          </a:p>
        </p:txBody>
      </p:sp>
      <p:sp>
        <p:nvSpPr>
          <p:cNvPr id="32" name="爆炸形 2 31"/>
          <p:cNvSpPr/>
          <p:nvPr/>
        </p:nvSpPr>
        <p:spPr>
          <a:xfrm>
            <a:off x="8268789" y="3363077"/>
            <a:ext cx="3025833" cy="1471030"/>
          </a:xfrm>
          <a:prstGeom prst="irregularSeal2">
            <a:avLst/>
          </a:prstGeom>
          <a:solidFill>
            <a:srgbClr val="CCEC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srgbClr val="010000"/>
                </a:solidFill>
                <a:latin typeface="微软雅黑" panose="020B0503020204020204" pitchFamily="34" charset="-122"/>
                <a:ea typeface="微软雅黑" panose="020B0503020204020204" pitchFamily="34" charset="-122"/>
              </a:rPr>
              <a:t>出队列</a:t>
            </a:r>
          </a:p>
        </p:txBody>
      </p:sp>
    </p:spTree>
    <p:extLst>
      <p:ext uri="{BB962C8B-B14F-4D97-AF65-F5344CB8AC3E}">
        <p14:creationId xmlns:p14="http://schemas.microsoft.com/office/powerpoint/2010/main" val="56568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1+#ppt_w/2"/>
                                          </p:val>
                                        </p:tav>
                                        <p:tav tm="100000">
                                          <p:val>
                                            <p:strVal val="#ppt_x"/>
                                          </p:val>
                                        </p:tav>
                                      </p:tavLst>
                                    </p:anim>
                                    <p:anim calcmode="lin" valueType="num">
                                      <p:cBhvr additive="base">
                                        <p:cTn id="27"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0-#ppt_w/2"/>
                                          </p:val>
                                        </p:tav>
                                        <p:tav tm="100000">
                                          <p:val>
                                            <p:strVal val="#ppt_x"/>
                                          </p:val>
                                        </p:tav>
                                      </p:tavLst>
                                    </p:anim>
                                    <p:anim calcmode="lin" valueType="num">
                                      <p:cBhvr additive="base">
                                        <p:cTn id="33" dur="500" fill="hold"/>
                                        <p:tgtEl>
                                          <p:spTgt spid="25"/>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0-#ppt_w/2"/>
                                          </p:val>
                                        </p:tav>
                                        <p:tav tm="100000">
                                          <p:val>
                                            <p:strVal val="#ppt_x"/>
                                          </p:val>
                                        </p:tav>
                                      </p:tavLst>
                                    </p:anim>
                                    <p:anim calcmode="lin" valueType="num">
                                      <p:cBhvr additive="base">
                                        <p:cTn id="37"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additive="base">
                                        <p:cTn id="50" dur="500" fill="hold"/>
                                        <p:tgtEl>
                                          <p:spTgt spid="40"/>
                                        </p:tgtEl>
                                        <p:attrNameLst>
                                          <p:attrName>ppt_x</p:attrName>
                                        </p:attrNameLst>
                                      </p:cBhvr>
                                      <p:tavLst>
                                        <p:tav tm="0">
                                          <p:val>
                                            <p:strVal val="1+#ppt_w/2"/>
                                          </p:val>
                                        </p:tav>
                                        <p:tav tm="100000">
                                          <p:val>
                                            <p:strVal val="#ppt_x"/>
                                          </p:val>
                                        </p:tav>
                                      </p:tavLst>
                                    </p:anim>
                                    <p:anim calcmode="lin" valueType="num">
                                      <p:cBhvr additive="base">
                                        <p:cTn id="51"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additive="base">
                                        <p:cTn id="56" dur="500" fill="hold"/>
                                        <p:tgtEl>
                                          <p:spTgt spid="37"/>
                                        </p:tgtEl>
                                        <p:attrNameLst>
                                          <p:attrName>ppt_x</p:attrName>
                                        </p:attrNameLst>
                                      </p:cBhvr>
                                      <p:tavLst>
                                        <p:tav tm="0">
                                          <p:val>
                                            <p:strVal val="0-#ppt_w/2"/>
                                          </p:val>
                                        </p:tav>
                                        <p:tav tm="100000">
                                          <p:val>
                                            <p:strVal val="#ppt_x"/>
                                          </p:val>
                                        </p:tav>
                                      </p:tavLst>
                                    </p:anim>
                                    <p:anim calcmode="lin" valueType="num">
                                      <p:cBhvr additive="base">
                                        <p:cTn id="57" dur="500" fill="hold"/>
                                        <p:tgtEl>
                                          <p:spTgt spid="37"/>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additive="base">
                                        <p:cTn id="60" dur="500" fill="hold"/>
                                        <p:tgtEl>
                                          <p:spTgt spid="39"/>
                                        </p:tgtEl>
                                        <p:attrNameLst>
                                          <p:attrName>ppt_x</p:attrName>
                                        </p:attrNameLst>
                                      </p:cBhvr>
                                      <p:tavLst>
                                        <p:tav tm="0">
                                          <p:val>
                                            <p:strVal val="0-#ppt_w/2"/>
                                          </p:val>
                                        </p:tav>
                                        <p:tav tm="100000">
                                          <p:val>
                                            <p:strVal val="#ppt_x"/>
                                          </p:val>
                                        </p:tav>
                                      </p:tavLst>
                                    </p:anim>
                                    <p:anim calcmode="lin" valueType="num">
                                      <p:cBhvr additive="base">
                                        <p:cTn id="61"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additive="base">
                                        <p:cTn id="66" dur="500" fill="hold"/>
                                        <p:tgtEl>
                                          <p:spTgt spid="41"/>
                                        </p:tgtEl>
                                        <p:attrNameLst>
                                          <p:attrName>ppt_x</p:attrName>
                                        </p:attrNameLst>
                                      </p:cBhvr>
                                      <p:tavLst>
                                        <p:tav tm="0">
                                          <p:val>
                                            <p:strVal val="1+#ppt_w/2"/>
                                          </p:val>
                                        </p:tav>
                                        <p:tav tm="100000">
                                          <p:val>
                                            <p:strVal val="#ppt_x"/>
                                          </p:val>
                                        </p:tav>
                                      </p:tavLst>
                                    </p:anim>
                                    <p:anim calcmode="lin" valueType="num">
                                      <p:cBhvr additive="base">
                                        <p:cTn id="67"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3" presetClass="entr" presetSubtype="32"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plus(out)">
                                      <p:cBhvr>
                                        <p:cTn id="72"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30" grpId="0"/>
      <p:bldP spid="22" grpId="0"/>
      <p:bldP spid="38" grpId="0"/>
      <p:bldP spid="39" grpId="0"/>
      <p:bldP spid="40" grpId="0"/>
      <p:bldP spid="41" grpId="0"/>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983432" y="908720"/>
            <a:ext cx="5400600" cy="832083"/>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dirty="0">
                <a:solidFill>
                  <a:srgbClr val="0070C0"/>
                </a:solidFill>
                <a:effectLst/>
                <a:latin typeface="微软雅黑" panose="020B0503020204020204" pitchFamily="34" charset="-122"/>
                <a:ea typeface="微软雅黑" panose="020B0503020204020204" pitchFamily="34" charset="-122"/>
              </a:rPr>
              <a:t>线性表的基本操作测试函数</a:t>
            </a:r>
          </a:p>
        </p:txBody>
      </p:sp>
      <p:graphicFrame>
        <p:nvGraphicFramePr>
          <p:cNvPr id="4" name="内容占位符 3"/>
          <p:cNvGraphicFramePr>
            <a:graphicFrameLocks noGrp="1"/>
          </p:cNvGraphicFramePr>
          <p:nvPr>
            <p:ph idx="1"/>
            <p:extLst/>
          </p:nvPr>
        </p:nvGraphicFramePr>
        <p:xfrm>
          <a:off x="1127448" y="1834043"/>
          <a:ext cx="10058400" cy="4526733"/>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792088">
                  <a:extLst>
                    <a:ext uri="{9D8B030D-6E8A-4147-A177-3AD203B41FA5}">
                      <a16:colId xmlns:a16="http://schemas.microsoft.com/office/drawing/2014/main" val="20000"/>
                    </a:ext>
                  </a:extLst>
                </a:gridCol>
                <a:gridCol w="1708448">
                  <a:extLst>
                    <a:ext uri="{9D8B030D-6E8A-4147-A177-3AD203B41FA5}">
                      <a16:colId xmlns:a16="http://schemas.microsoft.com/office/drawing/2014/main" val="20001"/>
                    </a:ext>
                  </a:extLst>
                </a:gridCol>
                <a:gridCol w="3332112">
                  <a:extLst>
                    <a:ext uri="{9D8B030D-6E8A-4147-A177-3AD203B41FA5}">
                      <a16:colId xmlns:a16="http://schemas.microsoft.com/office/drawing/2014/main" val="20002"/>
                    </a:ext>
                  </a:extLst>
                </a:gridCol>
                <a:gridCol w="4225752">
                  <a:extLst>
                    <a:ext uri="{9D8B030D-6E8A-4147-A177-3AD203B41FA5}">
                      <a16:colId xmlns:a16="http://schemas.microsoft.com/office/drawing/2014/main" val="20003"/>
                    </a:ext>
                  </a:extLst>
                </a:gridCol>
              </a:tblGrid>
              <a:tr h="224578">
                <a:tc>
                  <a:txBody>
                    <a:bodyPr/>
                    <a:lstStyle/>
                    <a:p>
                      <a:pPr algn="ctr"/>
                      <a:r>
                        <a:rPr lang="zh-CN" altLang="en-US" sz="1600" b="0" dirty="0">
                          <a:solidFill>
                            <a:schemeClr val="bg1">
                              <a:lumMod val="20000"/>
                              <a:lumOff val="80000"/>
                            </a:schemeClr>
                          </a:solidFill>
                          <a:latin typeface="微软雅黑" panose="020B0503020204020204" pitchFamily="34" charset="-122"/>
                          <a:ea typeface="微软雅黑" panose="020B0503020204020204" pitchFamily="34" charset="-122"/>
                        </a:rPr>
                        <a:t>序号</a:t>
                      </a:r>
                    </a:p>
                  </a:txBody>
                  <a:tcPr/>
                </a:tc>
                <a:tc>
                  <a:txBody>
                    <a:bodyPr/>
                    <a:lstStyle/>
                    <a:p>
                      <a:pPr algn="ctr"/>
                      <a:r>
                        <a:rPr lang="zh-CN" altLang="en-US" sz="1600" b="0" dirty="0">
                          <a:solidFill>
                            <a:schemeClr val="bg1">
                              <a:lumMod val="20000"/>
                              <a:lumOff val="80000"/>
                            </a:schemeClr>
                          </a:solidFill>
                          <a:latin typeface="微软雅黑" panose="020B0503020204020204" pitchFamily="34" charset="-122"/>
                          <a:ea typeface="微软雅黑" panose="020B0503020204020204" pitchFamily="34" charset="-122"/>
                        </a:rPr>
                        <a:t>题目</a:t>
                      </a:r>
                    </a:p>
                  </a:txBody>
                  <a:tcPr>
                    <a:lnR w="12700" cap="flat" cmpd="sng" algn="ctr">
                      <a:solidFill>
                        <a:schemeClr val="accent1">
                          <a:lumMod val="60000"/>
                          <a:lumOff val="40000"/>
                        </a:schemeClr>
                      </a:solidFill>
                      <a:prstDash val="solid"/>
                      <a:round/>
                      <a:headEnd type="none" w="med" len="med"/>
                      <a:tailEnd type="none" w="med" len="med"/>
                    </a:lnR>
                  </a:tcPr>
                </a:tc>
                <a:tc>
                  <a:txBody>
                    <a:bodyPr/>
                    <a:lstStyle/>
                    <a:p>
                      <a:pPr algn="ctr"/>
                      <a:r>
                        <a:rPr lang="zh-CN" altLang="en-US" sz="1600" b="0" dirty="0">
                          <a:solidFill>
                            <a:schemeClr val="bg1">
                              <a:lumMod val="20000"/>
                              <a:lumOff val="80000"/>
                            </a:schemeClr>
                          </a:solidFill>
                          <a:latin typeface="微软雅黑" panose="020B0503020204020204" pitchFamily="34" charset="-122"/>
                          <a:ea typeface="微软雅黑" panose="020B0503020204020204" pitchFamily="34" charset="-122"/>
                        </a:rPr>
                        <a:t>功能描述</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pPr algn="ctr"/>
                      <a:r>
                        <a:rPr lang="zh-CN" altLang="en-US" sz="1600" b="0" dirty="0">
                          <a:solidFill>
                            <a:schemeClr val="bg1">
                              <a:lumMod val="20000"/>
                              <a:lumOff val="80000"/>
                            </a:schemeClr>
                          </a:solidFill>
                          <a:latin typeface="微软雅黑" panose="020B0503020204020204" pitchFamily="34" charset="-122"/>
                          <a:ea typeface="微软雅黑" panose="020B0503020204020204" pitchFamily="34" charset="-122"/>
                        </a:rPr>
                        <a:t>测试到的基本操作</a:t>
                      </a:r>
                    </a:p>
                  </a:txBody>
                  <a:tcPr/>
                </a:tc>
                <a:extLst>
                  <a:ext uri="{0D108BD9-81ED-4DB2-BD59-A6C34878D82A}">
                    <a16:rowId xmlns:a16="http://schemas.microsoft.com/office/drawing/2014/main" val="10000"/>
                  </a:ext>
                </a:extLst>
              </a:tr>
              <a:tr h="597529">
                <a:tc>
                  <a:txBody>
                    <a:bodyPr/>
                    <a:lstStyle/>
                    <a:p>
                      <a:r>
                        <a:rPr lang="en-US" altLang="zh-CN" sz="1600" b="0" dirty="0">
                          <a:latin typeface="微软雅黑" panose="020B0503020204020204" pitchFamily="34" charset="-122"/>
                          <a:ea typeface="微软雅黑" panose="020B0503020204020204" pitchFamily="34" charset="-122"/>
                        </a:rPr>
                        <a:t>1</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r>
                        <a:rPr lang="zh-CN" altLang="en-US" sz="1600" b="0" dirty="0">
                          <a:latin typeface="微软雅黑" panose="020B0503020204020204" pitchFamily="34" charset="-122"/>
                          <a:ea typeface="微软雅黑" panose="020B0503020204020204" pitchFamily="34" charset="-122"/>
                        </a:rPr>
                        <a:t>建立线性表</a:t>
                      </a:r>
                      <a:r>
                        <a:rPr lang="en-US" altLang="zh-CN" sz="1600" b="0" dirty="0" err="1">
                          <a:latin typeface="微软雅黑" panose="020B0503020204020204" pitchFamily="34" charset="-122"/>
                          <a:ea typeface="微软雅黑" panose="020B0503020204020204" pitchFamily="34" charset="-122"/>
                        </a:rPr>
                        <a:t>Test_CreateList</a:t>
                      </a:r>
                      <a:endParaRPr lang="zh-CN" altLang="en-US" sz="1600" b="0" dirty="0">
                        <a:latin typeface="微软雅黑" panose="020B0503020204020204" pitchFamily="34" charset="-122"/>
                        <a:ea typeface="微软雅黑" panose="020B0503020204020204" pitchFamily="34" charset="-122"/>
                      </a:endParaRPr>
                    </a:p>
                  </a:txBody>
                  <a:tcPr>
                    <a:lnR w="12700" cap="flat" cmpd="sng" algn="ctr">
                      <a:solidFill>
                        <a:schemeClr val="accent1">
                          <a:lumMod val="60000"/>
                          <a:lumOff val="40000"/>
                        </a:schemeClr>
                      </a:solidFill>
                      <a:prstDash val="solid"/>
                      <a:round/>
                      <a:headEnd type="none" w="med" len="med"/>
                      <a:tailEnd type="none" w="med" len="med"/>
                    </a:lnR>
                  </a:tcPr>
                </a:tc>
                <a:tc>
                  <a:txBody>
                    <a:bodyPr/>
                    <a:lstStyle/>
                    <a:p>
                      <a:r>
                        <a:rPr lang="zh-CN" altLang="en-US" sz="1600" b="0" dirty="0">
                          <a:latin typeface="微软雅黑" panose="020B0503020204020204" pitchFamily="34" charset="-122"/>
                          <a:ea typeface="微软雅黑" panose="020B0503020204020204" pitchFamily="34" charset="-122"/>
                        </a:rPr>
                        <a:t>初始化空线性表，通过插入操作逐渐建立具有</a:t>
                      </a:r>
                      <a:r>
                        <a:rPr lang="en-US" altLang="zh-CN" sz="1600" b="0" dirty="0">
                          <a:latin typeface="微软雅黑" panose="020B0503020204020204" pitchFamily="34" charset="-122"/>
                          <a:ea typeface="微软雅黑" panose="020B0503020204020204" pitchFamily="34" charset="-122"/>
                        </a:rPr>
                        <a:t>n</a:t>
                      </a:r>
                      <a:r>
                        <a:rPr lang="zh-CN" altLang="en-US" sz="1600" b="0" dirty="0">
                          <a:latin typeface="微软雅黑" panose="020B0503020204020204" pitchFamily="34" charset="-122"/>
                          <a:ea typeface="微软雅黑" panose="020B0503020204020204" pitchFamily="34" charset="-122"/>
                        </a:rPr>
                        <a:t>个元素的线性表</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r>
                        <a:rPr lang="en-US" altLang="zh-CN" sz="1600" b="0" dirty="0" err="1">
                          <a:latin typeface="微软雅黑" panose="020B0503020204020204" pitchFamily="34" charset="-122"/>
                          <a:ea typeface="微软雅黑" panose="020B0503020204020204" pitchFamily="34" charset="-122"/>
                        </a:rPr>
                        <a:t>List_Init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List_Insert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440602">
                <a:tc>
                  <a:txBody>
                    <a:bodyPr/>
                    <a:lstStyle/>
                    <a:p>
                      <a:r>
                        <a:rPr lang="en-US" altLang="zh-CN" sz="1600" b="0" dirty="0">
                          <a:latin typeface="微软雅黑" panose="020B0503020204020204" pitchFamily="34" charset="-122"/>
                          <a:ea typeface="微软雅黑" panose="020B0503020204020204" pitchFamily="34" charset="-122"/>
                        </a:rPr>
                        <a:t>2</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r>
                        <a:rPr lang="zh-CN" altLang="en-US" sz="1600" b="0" dirty="0">
                          <a:latin typeface="微软雅黑" panose="020B0503020204020204" pitchFamily="34" charset="-122"/>
                          <a:ea typeface="微软雅黑" panose="020B0503020204020204" pitchFamily="34" charset="-122"/>
                        </a:rPr>
                        <a:t>清除线性表</a:t>
                      </a:r>
                      <a:endParaRPr lang="en-US" altLang="zh-CN" sz="1600" b="0" dirty="0">
                        <a:latin typeface="微软雅黑" panose="020B0503020204020204" pitchFamily="34" charset="-122"/>
                        <a:ea typeface="微软雅黑" panose="020B0503020204020204" pitchFamily="34" charset="-122"/>
                      </a:endParaRPr>
                    </a:p>
                    <a:p>
                      <a:r>
                        <a:rPr lang="en-US" altLang="zh-CN" sz="1600" b="0" dirty="0" err="1">
                          <a:latin typeface="微软雅黑" panose="020B0503020204020204" pitchFamily="34" charset="-122"/>
                          <a:ea typeface="微软雅黑" panose="020B0503020204020204" pitchFamily="34" charset="-122"/>
                        </a:rPr>
                        <a:t>Test_ClearList</a:t>
                      </a:r>
                      <a:endParaRPr lang="zh-CN" altLang="en-US" sz="1600" b="0" dirty="0">
                        <a:latin typeface="微软雅黑" panose="020B0503020204020204" pitchFamily="34" charset="-122"/>
                        <a:ea typeface="微软雅黑" panose="020B0503020204020204" pitchFamily="34" charset="-122"/>
                      </a:endParaRPr>
                    </a:p>
                  </a:txBody>
                  <a:tcPr>
                    <a:lnR w="12700" cap="flat" cmpd="sng" algn="ctr">
                      <a:solidFill>
                        <a:schemeClr val="accent1">
                          <a:lumMod val="60000"/>
                          <a:lumOff val="40000"/>
                        </a:schemeClr>
                      </a:solidFill>
                      <a:prstDash val="solid"/>
                      <a:round/>
                      <a:headEnd type="none" w="med" len="med"/>
                      <a:tailEnd type="none" w="med" len="med"/>
                    </a:lnR>
                  </a:tcPr>
                </a:tc>
                <a:tc>
                  <a:txBody>
                    <a:bodyPr/>
                    <a:lstStyle/>
                    <a:p>
                      <a:r>
                        <a:rPr lang="zh-CN" altLang="en-US" sz="1600" b="0" dirty="0">
                          <a:latin typeface="微软雅黑" panose="020B0503020204020204" pitchFamily="34" charset="-122"/>
                          <a:ea typeface="微软雅黑" panose="020B0503020204020204" pitchFamily="34" charset="-122"/>
                        </a:rPr>
                        <a:t>建立非空线性表；打印线性表确定线性表非空；清空线性表；打印线性表确定线性表的所有数据已经被清除</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600" b="0" dirty="0" err="1">
                          <a:latin typeface="微软雅黑" panose="020B0503020204020204" pitchFamily="34" charset="-122"/>
                          <a:ea typeface="微软雅黑" panose="020B0503020204020204" pitchFamily="34" charset="-122"/>
                        </a:rPr>
                        <a:t>Test_CreateList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List_Empty</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List_Clear</a:t>
                      </a:r>
                      <a:r>
                        <a:rPr lang="en-US" altLang="zh-CN" sz="1600" b="0" dirty="0">
                          <a:latin typeface="微软雅黑" panose="020B0503020204020204" pitchFamily="34" charset="-122"/>
                          <a:ea typeface="微软雅黑" panose="020B0503020204020204" pitchFamily="34" charset="-122"/>
                        </a:rPr>
                        <a:t>;</a:t>
                      </a:r>
                      <a:r>
                        <a:rPr lang="en-US" altLang="zh-CN" sz="1600" b="0" baseline="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endParaRPr lang="zh-CN" altLang="en-US" sz="1600" b="0" dirty="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600" b="0" dirty="0">
                        <a:latin typeface="微软雅黑" panose="020B0503020204020204" pitchFamily="34" charset="-122"/>
                        <a:ea typeface="微软雅黑" panose="020B0503020204020204" pitchFamily="34" charset="-122"/>
                      </a:endParaRPr>
                    </a:p>
                    <a:p>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440602">
                <a:tc>
                  <a:txBody>
                    <a:bodyPr/>
                    <a:lstStyle/>
                    <a:p>
                      <a:r>
                        <a:rPr lang="en-US" altLang="zh-CN" sz="1600" b="0" dirty="0">
                          <a:latin typeface="微软雅黑" panose="020B0503020204020204" pitchFamily="34" charset="-122"/>
                          <a:ea typeface="微软雅黑" panose="020B0503020204020204" pitchFamily="34" charset="-122"/>
                        </a:rPr>
                        <a:t>3</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r>
                        <a:rPr lang="zh-CN" altLang="en-US" sz="1600" b="0" dirty="0">
                          <a:latin typeface="微软雅黑" panose="020B0503020204020204" pitchFamily="34" charset="-122"/>
                          <a:ea typeface="微软雅黑" panose="020B0503020204020204" pitchFamily="34" charset="-122"/>
                        </a:rPr>
                        <a:t>定位线性表并查找前驱后继</a:t>
                      </a:r>
                      <a:endParaRPr lang="en-US" altLang="zh-CN" sz="1600" b="0" dirty="0">
                        <a:latin typeface="微软雅黑" panose="020B0503020204020204" pitchFamily="34" charset="-122"/>
                        <a:ea typeface="微软雅黑" panose="020B0503020204020204" pitchFamily="34" charset="-122"/>
                      </a:endParaRPr>
                    </a:p>
                    <a:p>
                      <a:r>
                        <a:rPr lang="en-US" altLang="zh-CN" sz="1600" b="0" dirty="0" err="1">
                          <a:latin typeface="微软雅黑" panose="020B0503020204020204" pitchFamily="34" charset="-122"/>
                          <a:ea typeface="微软雅黑" panose="020B0503020204020204" pitchFamily="34" charset="-122"/>
                        </a:rPr>
                        <a:t>Test_RetrivalPriorNext</a:t>
                      </a:r>
                      <a:endParaRPr lang="zh-CN" altLang="en-US" sz="1600" b="0" dirty="0">
                        <a:latin typeface="微软雅黑" panose="020B0503020204020204" pitchFamily="34" charset="-122"/>
                        <a:ea typeface="微软雅黑" panose="020B0503020204020204" pitchFamily="34" charset="-122"/>
                      </a:endParaRPr>
                    </a:p>
                  </a:txBody>
                  <a:tcPr>
                    <a:lnR w="12700" cap="flat" cmpd="sng" algn="ctr">
                      <a:solidFill>
                        <a:schemeClr val="accent1">
                          <a:lumMod val="60000"/>
                          <a:lumOff val="40000"/>
                        </a:schemeClr>
                      </a:solidFill>
                      <a:prstDash val="solid"/>
                      <a:round/>
                      <a:headEnd type="none" w="med" len="med"/>
                      <a:tailEnd type="none" w="med" len="med"/>
                    </a:lnR>
                  </a:tcPr>
                </a:tc>
                <a:tc>
                  <a:txBody>
                    <a:bodyPr/>
                    <a:lstStyle/>
                    <a:p>
                      <a:r>
                        <a:rPr lang="zh-CN" altLang="en-US" sz="1600" b="0" dirty="0">
                          <a:latin typeface="微软雅黑" panose="020B0503020204020204" pitchFamily="34" charset="-122"/>
                          <a:ea typeface="微软雅黑" panose="020B0503020204020204" pitchFamily="34" charset="-122"/>
                        </a:rPr>
                        <a:t>建立线性表；打印线性表；输入要查询的位置并输出该位置的元素；输出该元素的直接前驱与后继</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r>
                        <a:rPr lang="en-US" altLang="zh-CN" sz="1600" b="0" dirty="0" err="1">
                          <a:latin typeface="微软雅黑" panose="020B0503020204020204" pitchFamily="34" charset="-122"/>
                          <a:ea typeface="微软雅黑" panose="020B0503020204020204" pitchFamily="34" charset="-122"/>
                        </a:rPr>
                        <a:t>Test_CreateList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List_Retirval</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List_Prior</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List_Next</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440602">
                <a:tc>
                  <a:txBody>
                    <a:bodyPr/>
                    <a:lstStyle/>
                    <a:p>
                      <a:r>
                        <a:rPr lang="en-US" altLang="zh-CN" sz="1600" b="0" dirty="0">
                          <a:latin typeface="微软雅黑" panose="020B0503020204020204" pitchFamily="34" charset="-122"/>
                          <a:ea typeface="微软雅黑" panose="020B0503020204020204" pitchFamily="34" charset="-122"/>
                        </a:rPr>
                        <a:t>4</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r>
                        <a:rPr lang="zh-CN" altLang="en-US" sz="1600" b="0" dirty="0">
                          <a:latin typeface="微软雅黑" panose="020B0503020204020204" pitchFamily="34" charset="-122"/>
                          <a:ea typeface="微软雅黑" panose="020B0503020204020204" pitchFamily="34" charset="-122"/>
                        </a:rPr>
                        <a:t>查询</a:t>
                      </a:r>
                      <a:endParaRPr lang="en-US" altLang="zh-CN" sz="1600" b="0" dirty="0">
                        <a:latin typeface="微软雅黑" panose="020B0503020204020204" pitchFamily="34" charset="-122"/>
                        <a:ea typeface="微软雅黑" panose="020B0503020204020204" pitchFamily="34" charset="-122"/>
                      </a:endParaRPr>
                    </a:p>
                    <a:p>
                      <a:r>
                        <a:rPr lang="en-US" altLang="zh-CN" sz="1600" b="0" dirty="0" err="1">
                          <a:latin typeface="微软雅黑" panose="020B0503020204020204" pitchFamily="34" charset="-122"/>
                          <a:ea typeface="微软雅黑" panose="020B0503020204020204" pitchFamily="34" charset="-122"/>
                        </a:rPr>
                        <a:t>Test_Locate</a:t>
                      </a:r>
                      <a:endParaRPr lang="zh-CN" altLang="en-US" sz="1600" b="0" dirty="0">
                        <a:latin typeface="微软雅黑" panose="020B0503020204020204" pitchFamily="34" charset="-122"/>
                        <a:ea typeface="微软雅黑" panose="020B0503020204020204" pitchFamily="34" charset="-122"/>
                      </a:endParaRPr>
                    </a:p>
                  </a:txBody>
                  <a:tcPr>
                    <a:lnR w="12700" cap="flat" cmpd="sng" algn="ctr">
                      <a:solidFill>
                        <a:schemeClr val="accent1">
                          <a:lumMod val="60000"/>
                          <a:lumOff val="40000"/>
                        </a:schemeClr>
                      </a:solidFill>
                      <a:prstDash val="solid"/>
                      <a:round/>
                      <a:headEnd type="none" w="med" len="med"/>
                      <a:tailEnd type="none" w="med" len="med"/>
                    </a:lnR>
                  </a:tcPr>
                </a:tc>
                <a:tc>
                  <a:txBody>
                    <a:bodyPr/>
                    <a:lstStyle/>
                    <a:p>
                      <a:r>
                        <a:rPr lang="zh-CN" altLang="en-US" sz="1600" b="0" dirty="0">
                          <a:latin typeface="微软雅黑" panose="020B0503020204020204" pitchFamily="34" charset="-122"/>
                          <a:ea typeface="微软雅黑" panose="020B0503020204020204" pitchFamily="34" charset="-122"/>
                        </a:rPr>
                        <a:t>建立线性表；打印线性表；输出某元素在线性表中的位置</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r>
                        <a:rPr lang="en-US" altLang="zh-CN" sz="1600" b="0" dirty="0" err="1">
                          <a:latin typeface="微软雅黑" panose="020B0503020204020204" pitchFamily="34" charset="-122"/>
                          <a:ea typeface="微软雅黑" panose="020B0503020204020204" pitchFamily="34" charset="-122"/>
                        </a:rPr>
                        <a:t>Test_CreateList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List_Locate</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r h="881204">
                <a:tc>
                  <a:txBody>
                    <a:bodyPr/>
                    <a:lstStyle/>
                    <a:p>
                      <a:r>
                        <a:rPr lang="en-US" altLang="zh-CN" sz="1600" b="0" dirty="0">
                          <a:latin typeface="微软雅黑" panose="020B0503020204020204" pitchFamily="34" charset="-122"/>
                          <a:ea typeface="微软雅黑" panose="020B0503020204020204" pitchFamily="34" charset="-122"/>
                        </a:rPr>
                        <a:t>5</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r>
                        <a:rPr lang="zh-CN" altLang="en-US" sz="1600" b="0" dirty="0">
                          <a:latin typeface="微软雅黑" panose="020B0503020204020204" pitchFamily="34" charset="-122"/>
                          <a:ea typeface="微软雅黑" panose="020B0503020204020204" pitchFamily="34" charset="-122"/>
                        </a:rPr>
                        <a:t>求线性表长度</a:t>
                      </a:r>
                      <a:endParaRPr lang="en-US" altLang="zh-CN" sz="1600" b="0" dirty="0">
                        <a:latin typeface="微软雅黑" panose="020B0503020204020204" pitchFamily="34" charset="-122"/>
                        <a:ea typeface="微软雅黑" panose="020B0503020204020204" pitchFamily="34" charset="-122"/>
                      </a:endParaRPr>
                    </a:p>
                    <a:p>
                      <a:r>
                        <a:rPr lang="en-US" altLang="zh-CN" sz="1600" b="0" dirty="0" err="1">
                          <a:latin typeface="微软雅黑" panose="020B0503020204020204" pitchFamily="34" charset="-122"/>
                          <a:ea typeface="微软雅黑" panose="020B0503020204020204" pitchFamily="34" charset="-122"/>
                        </a:rPr>
                        <a:t>Test_Length</a:t>
                      </a:r>
                      <a:endParaRPr lang="zh-CN" altLang="en-US" sz="1600" b="0" dirty="0">
                        <a:latin typeface="微软雅黑" panose="020B0503020204020204" pitchFamily="34" charset="-122"/>
                        <a:ea typeface="微软雅黑" panose="020B0503020204020204" pitchFamily="34" charset="-122"/>
                      </a:endParaRPr>
                    </a:p>
                  </a:txBody>
                  <a:tcPr>
                    <a:lnR w="12700" cap="flat" cmpd="sng" algn="ctr">
                      <a:solidFill>
                        <a:schemeClr val="accent1">
                          <a:lumMod val="60000"/>
                          <a:lumOff val="40000"/>
                        </a:schemeClr>
                      </a:solidFill>
                      <a:prstDash val="solid"/>
                      <a:round/>
                      <a:headEnd type="none" w="med" len="med"/>
                      <a:tailEnd type="none" w="med" len="med"/>
                    </a:lnR>
                  </a:tcPr>
                </a:tc>
                <a:tc>
                  <a:txBody>
                    <a:bodyPr/>
                    <a:lstStyle/>
                    <a:p>
                      <a:r>
                        <a:rPr lang="zh-CN" altLang="en-US" sz="1600" b="0" dirty="0">
                          <a:latin typeface="微软雅黑" panose="020B0503020204020204" pitchFamily="34" charset="-122"/>
                          <a:ea typeface="微软雅黑" panose="020B0503020204020204" pitchFamily="34" charset="-122"/>
                        </a:rPr>
                        <a:t>建立线性表；打印线性表；求线性表的长度</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r>
                        <a:rPr lang="en-US" altLang="zh-CN" sz="1600" b="0" dirty="0" err="1">
                          <a:latin typeface="微软雅黑" panose="020B0503020204020204" pitchFamily="34" charset="-122"/>
                          <a:ea typeface="微软雅黑" panose="020B0503020204020204" pitchFamily="34" charset="-122"/>
                        </a:rPr>
                        <a:t>Test_CreateList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List_Size</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135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矩形 33"/>
          <p:cNvSpPr/>
          <p:nvPr/>
        </p:nvSpPr>
        <p:spPr>
          <a:xfrm>
            <a:off x="3224665" y="2637419"/>
            <a:ext cx="4914900" cy="555172"/>
          </a:xfrm>
          <a:prstGeom prst="rect">
            <a:avLst/>
          </a:prstGeom>
          <a:solidFill>
            <a:schemeClr val="bg1">
              <a:lumMod val="20000"/>
              <a:lumOff val="8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endParaRPr lang="zh-CN" altLang="en-US" baseline="-25000" dirty="0">
              <a:solidFill>
                <a:srgbClr val="010000"/>
              </a:solidFill>
            </a:endParaRPr>
          </a:p>
        </p:txBody>
      </p:sp>
      <p:sp>
        <p:nvSpPr>
          <p:cNvPr id="35" name="文本框 34"/>
          <p:cNvSpPr txBox="1"/>
          <p:nvPr/>
        </p:nvSpPr>
        <p:spPr>
          <a:xfrm>
            <a:off x="8503373" y="2730926"/>
            <a:ext cx="1112805" cy="461665"/>
          </a:xfrm>
          <a:prstGeom prst="rect">
            <a:avLst/>
          </a:prstGeom>
          <a:noFill/>
        </p:spPr>
        <p:txBody>
          <a:bodyPr wrap="none" rtlCol="0">
            <a:spAutoFit/>
          </a:bodyPr>
          <a:lstStyle/>
          <a:p>
            <a:pPr defTabSz="914400">
              <a:defRPr/>
            </a:pPr>
            <a:r>
              <a:rPr lang="zh-CN" altLang="en-US" dirty="0">
                <a:solidFill>
                  <a:srgbClr val="010000"/>
                </a:solidFill>
                <a:latin typeface="微软雅黑" panose="020B0503020204020204" pitchFamily="34" charset="-122"/>
                <a:ea typeface="微软雅黑" panose="020B0503020204020204" pitchFamily="34" charset="-122"/>
              </a:rPr>
              <a:t>出队列</a:t>
            </a:r>
          </a:p>
        </p:txBody>
      </p:sp>
      <p:cxnSp>
        <p:nvCxnSpPr>
          <p:cNvPr id="36" name="直接箭头连接符 35"/>
          <p:cNvCxnSpPr/>
          <p:nvPr/>
        </p:nvCxnSpPr>
        <p:spPr>
          <a:xfrm flipV="1">
            <a:off x="2965614" y="3192591"/>
            <a:ext cx="0" cy="538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3740674" y="3192591"/>
            <a:ext cx="0" cy="538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058226" y="3787532"/>
            <a:ext cx="1335879" cy="461665"/>
          </a:xfrm>
          <a:prstGeom prst="rect">
            <a:avLst/>
          </a:prstGeom>
          <a:noFill/>
        </p:spPr>
        <p:txBody>
          <a:bodyPr wrap="none" rtlCol="0">
            <a:spAutoFit/>
          </a:bodyPr>
          <a:lstStyle/>
          <a:p>
            <a:pPr defTabSz="914400">
              <a:defRPr/>
            </a:pPr>
            <a:r>
              <a:rPr lang="en-US" altLang="zh-CN" dirty="0">
                <a:solidFill>
                  <a:srgbClr val="010000"/>
                </a:solidFill>
              </a:rPr>
              <a:t>front=-1</a:t>
            </a:r>
            <a:endParaRPr lang="zh-CN" altLang="en-US" dirty="0">
              <a:solidFill>
                <a:srgbClr val="010000"/>
              </a:solidFill>
            </a:endParaRPr>
          </a:p>
        </p:txBody>
      </p:sp>
      <p:sp>
        <p:nvSpPr>
          <p:cNvPr id="39" name="文本框 38"/>
          <p:cNvSpPr txBox="1"/>
          <p:nvPr/>
        </p:nvSpPr>
        <p:spPr>
          <a:xfrm>
            <a:off x="3694027" y="3762859"/>
            <a:ext cx="1120948" cy="461665"/>
          </a:xfrm>
          <a:prstGeom prst="rect">
            <a:avLst/>
          </a:prstGeom>
          <a:noFill/>
        </p:spPr>
        <p:txBody>
          <a:bodyPr wrap="none" rtlCol="0">
            <a:spAutoFit/>
          </a:bodyPr>
          <a:lstStyle/>
          <a:p>
            <a:pPr defTabSz="914400">
              <a:defRPr/>
            </a:pPr>
            <a:r>
              <a:rPr lang="en-US" altLang="zh-CN" dirty="0">
                <a:solidFill>
                  <a:srgbClr val="010000"/>
                </a:solidFill>
              </a:rPr>
              <a:t>rear=1</a:t>
            </a:r>
            <a:endParaRPr lang="zh-CN" altLang="en-US" dirty="0">
              <a:solidFill>
                <a:srgbClr val="010000"/>
              </a:solidFill>
            </a:endParaRPr>
          </a:p>
        </p:txBody>
      </p:sp>
      <p:sp>
        <p:nvSpPr>
          <p:cNvPr id="40" name="矩形 39"/>
          <p:cNvSpPr/>
          <p:nvPr/>
        </p:nvSpPr>
        <p:spPr>
          <a:xfrm>
            <a:off x="3281894" y="2693349"/>
            <a:ext cx="458780" cy="461665"/>
          </a:xfrm>
          <a:prstGeom prst="rect">
            <a:avLst/>
          </a:prstGeom>
        </p:spPr>
        <p:txBody>
          <a:bodyPr wrap="none">
            <a:spAutoFit/>
          </a:bodyPr>
          <a:lstStyle/>
          <a:p>
            <a:pPr defTabSz="914400">
              <a:defRPr/>
            </a:pPr>
            <a:r>
              <a:rPr lang="en-US" altLang="zh-CN" dirty="0">
                <a:solidFill>
                  <a:srgbClr val="010000"/>
                </a:solidFill>
              </a:rPr>
              <a:t>a</a:t>
            </a:r>
            <a:r>
              <a:rPr lang="en-US" altLang="zh-CN" baseline="-25000" dirty="0">
                <a:solidFill>
                  <a:srgbClr val="010000"/>
                </a:solidFill>
              </a:rPr>
              <a:t>1</a:t>
            </a:r>
            <a:endParaRPr lang="zh-CN" altLang="en-US" baseline="-25000" dirty="0">
              <a:solidFill>
                <a:srgbClr val="010000"/>
              </a:solidFill>
            </a:endParaRPr>
          </a:p>
        </p:txBody>
      </p:sp>
      <p:sp>
        <p:nvSpPr>
          <p:cNvPr id="41" name="矩形 40"/>
          <p:cNvSpPr/>
          <p:nvPr/>
        </p:nvSpPr>
        <p:spPr>
          <a:xfrm>
            <a:off x="3750904" y="2712137"/>
            <a:ext cx="458780" cy="461665"/>
          </a:xfrm>
          <a:prstGeom prst="rect">
            <a:avLst/>
          </a:prstGeom>
        </p:spPr>
        <p:txBody>
          <a:bodyPr wrap="none">
            <a:spAutoFit/>
          </a:bodyPr>
          <a:lstStyle/>
          <a:p>
            <a:pPr defTabSz="914400">
              <a:defRPr/>
            </a:pPr>
            <a:r>
              <a:rPr lang="en-US" altLang="zh-CN" dirty="0">
                <a:solidFill>
                  <a:srgbClr val="010000"/>
                </a:solidFill>
              </a:rPr>
              <a:t>a</a:t>
            </a:r>
            <a:r>
              <a:rPr lang="en-US" altLang="zh-CN" baseline="-25000" dirty="0">
                <a:solidFill>
                  <a:srgbClr val="010000"/>
                </a:solidFill>
              </a:rPr>
              <a:t>2</a:t>
            </a:r>
            <a:endParaRPr lang="zh-CN" altLang="en-US" baseline="-25000" dirty="0">
              <a:solidFill>
                <a:srgbClr val="010000"/>
              </a:solidFill>
            </a:endParaRPr>
          </a:p>
        </p:txBody>
      </p:sp>
    </p:spTree>
    <p:extLst>
      <p:ext uri="{BB962C8B-B14F-4D97-AF65-F5344CB8AC3E}">
        <p14:creationId xmlns:p14="http://schemas.microsoft.com/office/powerpoint/2010/main" val="264439839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矩形 33"/>
          <p:cNvSpPr/>
          <p:nvPr/>
        </p:nvSpPr>
        <p:spPr>
          <a:xfrm>
            <a:off x="3169580" y="2615385"/>
            <a:ext cx="4914900" cy="555172"/>
          </a:xfrm>
          <a:prstGeom prst="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endParaRPr lang="zh-CN" altLang="en-US" baseline="-25000" dirty="0">
              <a:solidFill>
                <a:srgbClr val="010000"/>
              </a:solidFill>
            </a:endParaRPr>
          </a:p>
        </p:txBody>
      </p:sp>
      <p:sp>
        <p:nvSpPr>
          <p:cNvPr id="35" name="文本框 34"/>
          <p:cNvSpPr txBox="1"/>
          <p:nvPr/>
        </p:nvSpPr>
        <p:spPr>
          <a:xfrm>
            <a:off x="8448288" y="2708892"/>
            <a:ext cx="1112805" cy="461665"/>
          </a:xfrm>
          <a:prstGeom prst="rect">
            <a:avLst/>
          </a:prstGeom>
          <a:noFill/>
        </p:spPr>
        <p:txBody>
          <a:bodyPr wrap="none" rtlCol="0">
            <a:spAutoFit/>
          </a:bodyPr>
          <a:lstStyle/>
          <a:p>
            <a:pPr defTabSz="914400">
              <a:defRPr/>
            </a:pPr>
            <a:r>
              <a:rPr lang="zh-CN" altLang="en-US" dirty="0">
                <a:solidFill>
                  <a:srgbClr val="010000"/>
                </a:solidFill>
                <a:latin typeface="微软雅黑" panose="020B0503020204020204" pitchFamily="34" charset="-122"/>
                <a:ea typeface="微软雅黑" panose="020B0503020204020204" pitchFamily="34" charset="-122"/>
              </a:rPr>
              <a:t>出队列</a:t>
            </a:r>
          </a:p>
        </p:txBody>
      </p:sp>
      <p:cxnSp>
        <p:nvCxnSpPr>
          <p:cNvPr id="36" name="直接箭头连接符 35"/>
          <p:cNvCxnSpPr/>
          <p:nvPr/>
        </p:nvCxnSpPr>
        <p:spPr>
          <a:xfrm flipV="1">
            <a:off x="2910529" y="3170557"/>
            <a:ext cx="0" cy="538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3685589" y="3170557"/>
            <a:ext cx="0" cy="538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003141" y="3692144"/>
            <a:ext cx="1335879" cy="461665"/>
          </a:xfrm>
          <a:prstGeom prst="rect">
            <a:avLst/>
          </a:prstGeom>
          <a:noFill/>
        </p:spPr>
        <p:txBody>
          <a:bodyPr wrap="none" rtlCol="0">
            <a:spAutoFit/>
          </a:bodyPr>
          <a:lstStyle/>
          <a:p>
            <a:pPr defTabSz="914400">
              <a:defRPr/>
            </a:pPr>
            <a:r>
              <a:rPr lang="en-US" altLang="zh-CN" dirty="0">
                <a:solidFill>
                  <a:srgbClr val="010000"/>
                </a:solidFill>
              </a:rPr>
              <a:t>front=-1</a:t>
            </a:r>
            <a:endParaRPr lang="zh-CN" altLang="en-US" dirty="0">
              <a:solidFill>
                <a:srgbClr val="010000"/>
              </a:solidFill>
            </a:endParaRPr>
          </a:p>
        </p:txBody>
      </p:sp>
      <p:sp>
        <p:nvSpPr>
          <p:cNvPr id="39" name="文本框 38"/>
          <p:cNvSpPr txBox="1"/>
          <p:nvPr/>
        </p:nvSpPr>
        <p:spPr>
          <a:xfrm>
            <a:off x="3638942" y="3740825"/>
            <a:ext cx="1120948" cy="461665"/>
          </a:xfrm>
          <a:prstGeom prst="rect">
            <a:avLst/>
          </a:prstGeom>
          <a:noFill/>
        </p:spPr>
        <p:txBody>
          <a:bodyPr wrap="none" rtlCol="0">
            <a:spAutoFit/>
          </a:bodyPr>
          <a:lstStyle/>
          <a:p>
            <a:pPr defTabSz="914400">
              <a:defRPr/>
            </a:pPr>
            <a:r>
              <a:rPr lang="en-US" altLang="zh-CN" dirty="0">
                <a:solidFill>
                  <a:srgbClr val="010000"/>
                </a:solidFill>
              </a:rPr>
              <a:t>rear=1</a:t>
            </a:r>
            <a:endParaRPr lang="zh-CN" altLang="en-US" dirty="0">
              <a:solidFill>
                <a:srgbClr val="010000"/>
              </a:solidFill>
            </a:endParaRPr>
          </a:p>
        </p:txBody>
      </p:sp>
      <p:sp>
        <p:nvSpPr>
          <p:cNvPr id="40" name="矩形 39"/>
          <p:cNvSpPr/>
          <p:nvPr/>
        </p:nvSpPr>
        <p:spPr>
          <a:xfrm>
            <a:off x="3226809" y="2671315"/>
            <a:ext cx="458780" cy="461665"/>
          </a:xfrm>
          <a:prstGeom prst="rect">
            <a:avLst/>
          </a:prstGeom>
        </p:spPr>
        <p:txBody>
          <a:bodyPr wrap="none">
            <a:spAutoFit/>
          </a:bodyPr>
          <a:lstStyle/>
          <a:p>
            <a:pPr defTabSz="914400">
              <a:defRPr/>
            </a:pPr>
            <a:r>
              <a:rPr lang="en-US" altLang="zh-CN" dirty="0">
                <a:solidFill>
                  <a:srgbClr val="010000"/>
                </a:solidFill>
              </a:rPr>
              <a:t>a</a:t>
            </a:r>
            <a:r>
              <a:rPr lang="en-US" altLang="zh-CN" baseline="-25000" dirty="0">
                <a:solidFill>
                  <a:srgbClr val="010000"/>
                </a:solidFill>
              </a:rPr>
              <a:t>1</a:t>
            </a:r>
            <a:endParaRPr lang="zh-CN" altLang="en-US" baseline="-25000" dirty="0">
              <a:solidFill>
                <a:srgbClr val="010000"/>
              </a:solidFill>
            </a:endParaRPr>
          </a:p>
        </p:txBody>
      </p:sp>
      <p:sp>
        <p:nvSpPr>
          <p:cNvPr id="41" name="矩形 40"/>
          <p:cNvSpPr/>
          <p:nvPr/>
        </p:nvSpPr>
        <p:spPr>
          <a:xfrm>
            <a:off x="3695819" y="2690103"/>
            <a:ext cx="458780" cy="461665"/>
          </a:xfrm>
          <a:prstGeom prst="rect">
            <a:avLst/>
          </a:prstGeom>
        </p:spPr>
        <p:txBody>
          <a:bodyPr wrap="none">
            <a:spAutoFit/>
          </a:bodyPr>
          <a:lstStyle/>
          <a:p>
            <a:pPr defTabSz="914400">
              <a:defRPr/>
            </a:pPr>
            <a:r>
              <a:rPr lang="en-US" altLang="zh-CN" dirty="0">
                <a:solidFill>
                  <a:srgbClr val="010000"/>
                </a:solidFill>
              </a:rPr>
              <a:t>a</a:t>
            </a:r>
            <a:r>
              <a:rPr lang="en-US" altLang="zh-CN" baseline="-25000" dirty="0">
                <a:solidFill>
                  <a:srgbClr val="010000"/>
                </a:solidFill>
              </a:rPr>
              <a:t>2</a:t>
            </a:r>
            <a:endParaRPr lang="zh-CN" altLang="en-US" baseline="-25000" dirty="0">
              <a:solidFill>
                <a:srgbClr val="010000"/>
              </a:solidFill>
            </a:endParaRPr>
          </a:p>
        </p:txBody>
      </p:sp>
    </p:spTree>
    <p:extLst>
      <p:ext uri="{BB962C8B-B14F-4D97-AF65-F5344CB8AC3E}">
        <p14:creationId xmlns:p14="http://schemas.microsoft.com/office/powerpoint/2010/main" val="33873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16667E-7 -7.40741E-7 L 0.13477 0.04977 " pathEditMode="relative" rAng="0" ptsTypes="AA">
                                      <p:cBhvr>
                                        <p:cTn id="6" dur="2000" fill="hold"/>
                                        <p:tgtEl>
                                          <p:spTgt spid="38"/>
                                        </p:tgtEl>
                                        <p:attrNameLst>
                                          <p:attrName>ppt_x</p:attrName>
                                          <p:attrName>ppt_y</p:attrName>
                                        </p:attrNameLst>
                                      </p:cBhvr>
                                      <p:rCtr x="6732" y="2477"/>
                                    </p:animMotion>
                                  </p:childTnLst>
                                </p:cTn>
                              </p:par>
                              <p:par>
                                <p:cTn id="7" presetID="63" presetClass="path" presetSubtype="0" accel="50000" decel="50000" fill="hold" nodeType="withEffect">
                                  <p:stCondLst>
                                    <p:cond delay="0"/>
                                  </p:stCondLst>
                                  <p:childTnLst>
                                    <p:animMotion origin="layout" path="M -1.875E-6 -3.7037E-7 L 0.06367 -0.00023 " pathEditMode="relative" rAng="0" ptsTypes="AA">
                                      <p:cBhvr>
                                        <p:cTn id="8" dur="2000" fill="hold"/>
                                        <p:tgtEl>
                                          <p:spTgt spid="36"/>
                                        </p:tgtEl>
                                        <p:attrNameLst>
                                          <p:attrName>ppt_x</p:attrName>
                                          <p:attrName>ppt_y</p:attrName>
                                        </p:attrNameLst>
                                      </p:cBhvr>
                                      <p:rCtr x="3177" y="-23"/>
                                    </p:animMotion>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0" nodeType="clickEffect">
                                  <p:stCondLst>
                                    <p:cond delay="0"/>
                                  </p:stCondLst>
                                  <p:childTnLst>
                                    <p:anim calcmode="lin" valueType="num">
                                      <p:cBhvr additive="base">
                                        <p:cTn id="12" dur="500"/>
                                        <p:tgtEl>
                                          <p:spTgt spid="40"/>
                                        </p:tgtEl>
                                        <p:attrNameLst>
                                          <p:attrName>ppt_x</p:attrName>
                                        </p:attrNameLst>
                                      </p:cBhvr>
                                      <p:tavLst>
                                        <p:tav tm="0">
                                          <p:val>
                                            <p:strVal val="ppt_x"/>
                                          </p:val>
                                        </p:tav>
                                        <p:tav tm="100000">
                                          <p:val>
                                            <p:strVal val="0-ppt_w/2"/>
                                          </p:val>
                                        </p:tav>
                                      </p:tavLst>
                                    </p:anim>
                                    <p:anim calcmode="lin" valueType="num">
                                      <p:cBhvr additive="base">
                                        <p:cTn id="13" dur="500"/>
                                        <p:tgtEl>
                                          <p:spTgt spid="40"/>
                                        </p:tgtEl>
                                        <p:attrNameLst>
                                          <p:attrName>ppt_y</p:attrName>
                                        </p:attrNameLst>
                                      </p:cBhvr>
                                      <p:tavLst>
                                        <p:tav tm="0">
                                          <p:val>
                                            <p:strVal val="ppt_y"/>
                                          </p:val>
                                        </p:tav>
                                        <p:tav tm="100000">
                                          <p:val>
                                            <p:strVal val="ppt_y"/>
                                          </p:val>
                                        </p:tav>
                                      </p:tavLst>
                                    </p:anim>
                                    <p:set>
                                      <p:cBhvr>
                                        <p:cTn id="14"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7812" name="Rectangle 4"/>
          <p:cNvSpPr>
            <a:spLocks noChangeArrowheads="1"/>
          </p:cNvSpPr>
          <p:nvPr/>
        </p:nvSpPr>
        <p:spPr bwMode="auto">
          <a:xfrm>
            <a:off x="1524000" y="2053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a:defRPr/>
            </a:pPr>
            <a:endParaRPr lang="zh-CN" altLang="en-US" sz="1800">
              <a:solidFill>
                <a:srgbClr val="010000"/>
              </a:solidFill>
            </a:endParaRPr>
          </a:p>
        </p:txBody>
      </p:sp>
      <p:graphicFrame>
        <p:nvGraphicFramePr>
          <p:cNvPr id="247813" name="Object 5"/>
          <p:cNvGraphicFramePr>
            <a:graphicFrameLocks noChangeAspect="1"/>
          </p:cNvGraphicFramePr>
          <p:nvPr>
            <p:extLst/>
          </p:nvPr>
        </p:nvGraphicFramePr>
        <p:xfrm>
          <a:off x="1219200" y="1541694"/>
          <a:ext cx="6297976" cy="4284244"/>
        </p:xfrm>
        <a:graphic>
          <a:graphicData uri="http://schemas.openxmlformats.org/presentationml/2006/ole">
            <mc:AlternateContent xmlns:mc="http://schemas.openxmlformats.org/markup-compatibility/2006">
              <mc:Choice xmlns:v="urn:schemas-microsoft-com:vml" Requires="v">
                <p:oleObj spid="_x0000_s89151" name="图片" r:id="rId4" imgW="3517011" imgH="2384814" progId="Word.Picture.8">
                  <p:embed/>
                </p:oleObj>
              </mc:Choice>
              <mc:Fallback>
                <p:oleObj name="图片" r:id="rId4" imgW="3517011" imgH="2384814"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541694"/>
                        <a:ext cx="6297976" cy="4284244"/>
                      </a:xfrm>
                      <a:prstGeom prst="rect">
                        <a:avLst/>
                      </a:prstGeom>
                      <a:noFill/>
                      <a:extLst/>
                    </p:spPr>
                  </p:pic>
                </p:oleObj>
              </mc:Fallback>
            </mc:AlternateContent>
          </a:graphicData>
        </a:graphic>
      </p:graphicFrame>
      <p:sp>
        <p:nvSpPr>
          <p:cNvPr id="247814" name="Rectangle 6"/>
          <p:cNvSpPr>
            <a:spLocks noChangeArrowheads="1"/>
          </p:cNvSpPr>
          <p:nvPr/>
        </p:nvSpPr>
        <p:spPr bwMode="auto">
          <a:xfrm>
            <a:off x="8082445" y="1697183"/>
            <a:ext cx="3562384" cy="212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defTabSz="914400">
              <a:lnSpc>
                <a:spcPct val="150000"/>
              </a:lnSpc>
              <a:defRPr/>
            </a:pPr>
            <a:r>
              <a:rPr lang="zh-CN" altLang="en-US" sz="2000" b="0" dirty="0">
                <a:solidFill>
                  <a:srgbClr val="FF0000"/>
                </a:solidFill>
                <a:latin typeface="微软雅黑" panose="020B0503020204020204" pitchFamily="34" charset="-122"/>
                <a:ea typeface="微软雅黑" panose="020B0503020204020204" pitchFamily="34" charset="-122"/>
              </a:rPr>
              <a:t>约定：</a:t>
            </a:r>
            <a:r>
              <a:rPr lang="zh-CN" altLang="en-US" sz="2000" b="0" dirty="0">
                <a:solidFill>
                  <a:srgbClr val="010000"/>
                </a:solidFill>
                <a:latin typeface="微软雅黑" panose="020B0503020204020204" pitchFamily="34" charset="-122"/>
                <a:ea typeface="微软雅黑" panose="020B0503020204020204" pitchFamily="34" charset="-122"/>
              </a:rPr>
              <a:t>队头指针指向队头元素</a:t>
            </a:r>
            <a:r>
              <a:rPr lang="zh-CN" altLang="en-US" sz="2000" b="0" dirty="0">
                <a:solidFill>
                  <a:srgbClr val="0033CC"/>
                </a:solidFill>
                <a:latin typeface="微软雅黑" panose="020B0503020204020204" pitchFamily="34" charset="-122"/>
                <a:ea typeface="微软雅黑" panose="020B0503020204020204" pitchFamily="34" charset="-122"/>
              </a:rPr>
              <a:t>前面</a:t>
            </a:r>
            <a:r>
              <a:rPr lang="zh-CN" altLang="en-US" sz="2000" b="0" dirty="0">
                <a:solidFill>
                  <a:srgbClr val="010000"/>
                </a:solidFill>
                <a:latin typeface="微软雅黑" panose="020B0503020204020204" pitchFamily="34" charset="-122"/>
                <a:ea typeface="微软雅黑" panose="020B0503020204020204" pitchFamily="34" charset="-122"/>
              </a:rPr>
              <a:t>一个位置，队尾指针指向</a:t>
            </a:r>
            <a:r>
              <a:rPr lang="zh-CN" altLang="en-US" sz="2000" b="0" dirty="0">
                <a:solidFill>
                  <a:srgbClr val="0033CC"/>
                </a:solidFill>
                <a:latin typeface="微软雅黑" panose="020B0503020204020204" pitchFamily="34" charset="-122"/>
                <a:ea typeface="微软雅黑" panose="020B0503020204020204" pitchFamily="34" charset="-122"/>
              </a:rPr>
              <a:t>队尾</a:t>
            </a:r>
            <a:r>
              <a:rPr lang="zh-CN" altLang="en-US" sz="2000" b="0" dirty="0">
                <a:solidFill>
                  <a:srgbClr val="010000"/>
                </a:solidFill>
                <a:latin typeface="微软雅黑" panose="020B0503020204020204" pitchFamily="34" charset="-122"/>
                <a:ea typeface="微软雅黑" panose="020B0503020204020204" pitchFamily="34" charset="-122"/>
              </a:rPr>
              <a:t>元素位置</a:t>
            </a:r>
          </a:p>
        </p:txBody>
      </p:sp>
      <p:sp>
        <p:nvSpPr>
          <p:cNvPr id="2" name="文本框 1"/>
          <p:cNvSpPr txBox="1"/>
          <p:nvPr/>
        </p:nvSpPr>
        <p:spPr>
          <a:xfrm>
            <a:off x="5193219" y="5938916"/>
            <a:ext cx="1415772" cy="584775"/>
          </a:xfrm>
          <a:prstGeom prst="rect">
            <a:avLst/>
          </a:prstGeom>
          <a:solidFill>
            <a:srgbClr val="CCEC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defTabSz="914400">
              <a:defRPr/>
            </a:pPr>
            <a:r>
              <a:rPr lang="zh-CN" altLang="en-US" sz="3200" dirty="0">
                <a:solidFill>
                  <a:srgbClr val="010000"/>
                </a:solidFill>
                <a:latin typeface="微软雅黑" panose="020B0503020204020204" pitchFamily="34" charset="-122"/>
                <a:ea typeface="微软雅黑" panose="020B0503020204020204" pitchFamily="34" charset="-122"/>
              </a:rPr>
              <a:t>假溢出</a:t>
            </a:r>
          </a:p>
        </p:txBody>
      </p:sp>
      <p:sp>
        <p:nvSpPr>
          <p:cNvPr id="8" name="Rectangle 2"/>
          <p:cNvSpPr>
            <a:spLocks noGrp="1" noChangeArrowheads="1"/>
          </p:cNvSpPr>
          <p:nvPr>
            <p:ph type="title"/>
          </p:nvPr>
        </p:nvSpPr>
        <p:spPr>
          <a:xfrm>
            <a:off x="1109031" y="770848"/>
            <a:ext cx="5016347" cy="926335"/>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b="0" dirty="0">
                <a:solidFill>
                  <a:srgbClr val="0070C0"/>
                </a:solidFill>
                <a:effectLst/>
              </a:rPr>
              <a:t>队列的顺序存储</a:t>
            </a:r>
          </a:p>
        </p:txBody>
      </p:sp>
    </p:spTree>
    <p:extLst>
      <p:ext uri="{BB962C8B-B14F-4D97-AF65-F5344CB8AC3E}">
        <p14:creationId xmlns:p14="http://schemas.microsoft.com/office/powerpoint/2010/main" val="383131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47814"/>
                                        </p:tgtEl>
                                        <p:attrNameLst>
                                          <p:attrName>style.visibility</p:attrName>
                                        </p:attrNameLst>
                                      </p:cBhvr>
                                      <p:to>
                                        <p:strVal val="visible"/>
                                      </p:to>
                                    </p:set>
                                    <p:animEffect transition="in" filter="barn(inVertical)">
                                      <p:cBhvr>
                                        <p:cTn id="13" dur="500"/>
                                        <p:tgtEl>
                                          <p:spTgt spid="247814"/>
                                        </p:tgtEl>
                                      </p:cBhvr>
                                    </p:animEffect>
                                  </p:childTnLst>
                                </p:cTn>
                              </p:par>
                              <p:par>
                                <p:cTn id="14" presetID="16" presetClass="entr" presetSubtype="21" fill="hold" nodeType="withEffect">
                                  <p:stCondLst>
                                    <p:cond delay="0"/>
                                  </p:stCondLst>
                                  <p:childTnLst>
                                    <p:set>
                                      <p:cBhvr>
                                        <p:cTn id="15" dur="1" fill="hold">
                                          <p:stCondLst>
                                            <p:cond delay="0"/>
                                          </p:stCondLst>
                                        </p:cTn>
                                        <p:tgtEl>
                                          <p:spTgt spid="247813"/>
                                        </p:tgtEl>
                                        <p:attrNameLst>
                                          <p:attrName>style.visibility</p:attrName>
                                        </p:attrNameLst>
                                      </p:cBhvr>
                                      <p:to>
                                        <p:strVal val="visible"/>
                                      </p:to>
                                    </p:set>
                                    <p:animEffect transition="in" filter="barn(inVertical)">
                                      <p:cBhvr>
                                        <p:cTn id="16" dur="500"/>
                                        <p:tgtEl>
                                          <p:spTgt spid="2478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4" grpId="0"/>
      <p:bldP spid="2" grpId="0" animBg="1"/>
      <p:bldP spid="8" grpId="0"/>
    </p:bld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835" name="Rectangle 3"/>
          <p:cNvSpPr>
            <a:spLocks noGrp="1" noChangeArrowheads="1"/>
          </p:cNvSpPr>
          <p:nvPr>
            <p:ph idx="1"/>
          </p:nvPr>
        </p:nvSpPr>
        <p:spPr>
          <a:xfrm>
            <a:off x="1219200" y="1792612"/>
            <a:ext cx="4542622" cy="3657600"/>
          </a:xfrm>
        </p:spPr>
        <p:txBody>
          <a:bodyPr/>
          <a:lstStyle/>
          <a:p>
            <a:r>
              <a:rPr lang="zh-CN" altLang="en-US" dirty="0"/>
              <a:t>如何解决“假溢出”问题？</a:t>
            </a:r>
          </a:p>
          <a:p>
            <a:pPr lvl="1"/>
            <a:r>
              <a:rPr lang="zh-CN" altLang="en-US" dirty="0"/>
              <a:t>视为“循环顺序队列”</a:t>
            </a:r>
          </a:p>
          <a:p>
            <a:pPr lvl="1"/>
            <a:endParaRPr lang="zh-CN" altLang="en-US" dirty="0"/>
          </a:p>
        </p:txBody>
      </p:sp>
      <p:grpSp>
        <p:nvGrpSpPr>
          <p:cNvPr id="248836" name="Group 4"/>
          <p:cNvGrpSpPr>
            <a:grpSpLocks/>
          </p:cNvGrpSpPr>
          <p:nvPr/>
        </p:nvGrpSpPr>
        <p:grpSpPr bwMode="auto">
          <a:xfrm>
            <a:off x="6125276" y="1939213"/>
            <a:ext cx="4056085" cy="4089889"/>
            <a:chOff x="5723" y="1908"/>
            <a:chExt cx="3645" cy="3743"/>
          </a:xfrm>
        </p:grpSpPr>
        <p:graphicFrame>
          <p:nvGraphicFramePr>
            <p:cNvPr id="248837" name="Object 5"/>
            <p:cNvGraphicFramePr>
              <a:graphicFrameLocks noChangeAspect="1"/>
            </p:cNvGraphicFramePr>
            <p:nvPr>
              <p:extLst/>
            </p:nvPr>
          </p:nvGraphicFramePr>
          <p:xfrm>
            <a:off x="5723" y="1908"/>
            <a:ext cx="3645" cy="3060"/>
          </p:xfrm>
          <a:graphic>
            <a:graphicData uri="http://schemas.openxmlformats.org/presentationml/2006/ole">
              <mc:AlternateContent xmlns:mc="http://schemas.openxmlformats.org/markup-compatibility/2006">
                <mc:Choice xmlns:v="urn:schemas-microsoft-com:vml" Requires="v">
                  <p:oleObj spid="_x0000_s90175" name="BMP 图像" r:id="rId4" imgW="2314286" imgH="1943371" progId="Paint.Picture">
                    <p:embed/>
                  </p:oleObj>
                </mc:Choice>
                <mc:Fallback>
                  <p:oleObj name="BMP 图像" r:id="rId4" imgW="2314286" imgH="194337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3" y="1908"/>
                          <a:ext cx="3645" cy="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8838" name="Text Box 6"/>
            <p:cNvSpPr txBox="1">
              <a:spLocks noChangeArrowheads="1"/>
            </p:cNvSpPr>
            <p:nvPr/>
          </p:nvSpPr>
          <p:spPr bwMode="auto">
            <a:xfrm>
              <a:off x="5879" y="5190"/>
              <a:ext cx="3332" cy="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457200" lvl="1" algn="ctr" defTabSz="914400">
                <a:spcAft>
                  <a:spcPts val="600"/>
                </a:spcAft>
                <a:buFont typeface="宋体" panose="02010600030101010101" pitchFamily="2" charset="-122"/>
                <a:buChar char="2"/>
                <a:defRPr/>
              </a:pPr>
              <a:r>
                <a:rPr lang="zh-CN" altLang="en-US" sz="1600" dirty="0">
                  <a:solidFill>
                    <a:srgbClr val="010000"/>
                  </a:solidFill>
                  <a:latin typeface="微软雅黑" panose="020B0503020204020204" pitchFamily="34" charset="-122"/>
                  <a:ea typeface="微软雅黑" panose="020B0503020204020204" pitchFamily="34" charset="-122"/>
                </a:rPr>
                <a:t>循环队列示意图</a:t>
              </a:r>
            </a:p>
          </p:txBody>
        </p:sp>
      </p:grpSp>
      <p:sp>
        <p:nvSpPr>
          <p:cNvPr id="9" name="Rectangle 2"/>
          <p:cNvSpPr>
            <a:spLocks noGrp="1" noChangeArrowheads="1"/>
          </p:cNvSpPr>
          <p:nvPr>
            <p:ph type="title"/>
          </p:nvPr>
        </p:nvSpPr>
        <p:spPr>
          <a:xfrm>
            <a:off x="1109031" y="770848"/>
            <a:ext cx="5016347" cy="926335"/>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b="0" dirty="0">
                <a:solidFill>
                  <a:srgbClr val="0070C0"/>
                </a:solidFill>
                <a:effectLst/>
              </a:rPr>
              <a:t>队列的顺序存储</a:t>
            </a:r>
          </a:p>
        </p:txBody>
      </p:sp>
    </p:spTree>
    <p:extLst>
      <p:ext uri="{BB962C8B-B14F-4D97-AF65-F5344CB8AC3E}">
        <p14:creationId xmlns:p14="http://schemas.microsoft.com/office/powerpoint/2010/main" val="6891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8835">
                                            <p:txEl>
                                              <p:pRg st="0" end="0"/>
                                            </p:txEl>
                                          </p:spTgt>
                                        </p:tgtEl>
                                        <p:attrNameLst>
                                          <p:attrName>style.visibility</p:attrName>
                                        </p:attrNameLst>
                                      </p:cBhvr>
                                      <p:to>
                                        <p:strVal val="visible"/>
                                      </p:to>
                                    </p:set>
                                    <p:animEffect transition="in" filter="fade">
                                      <p:cBhvr>
                                        <p:cTn id="7" dur="500"/>
                                        <p:tgtEl>
                                          <p:spTgt spid="24883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8835">
                                            <p:txEl>
                                              <p:pRg st="1" end="1"/>
                                            </p:txEl>
                                          </p:spTgt>
                                        </p:tgtEl>
                                        <p:attrNameLst>
                                          <p:attrName>style.visibility</p:attrName>
                                        </p:attrNameLst>
                                      </p:cBhvr>
                                      <p:to>
                                        <p:strVal val="visible"/>
                                      </p:to>
                                    </p:set>
                                    <p:animEffect transition="in" filter="fade">
                                      <p:cBhvr>
                                        <p:cTn id="10" dur="500"/>
                                        <p:tgtEl>
                                          <p:spTgt spid="2488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8836"/>
                                        </p:tgtEl>
                                        <p:attrNameLst>
                                          <p:attrName>style.visibility</p:attrName>
                                        </p:attrNameLst>
                                      </p:cBhvr>
                                      <p:to>
                                        <p:strVal val="visible"/>
                                      </p:to>
                                    </p:set>
                                    <p:animEffect transition="in" filter="fade">
                                      <p:cBhvr>
                                        <p:cTn id="15" dur="500"/>
                                        <p:tgtEl>
                                          <p:spTgt spid="248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p:bldLst>
  </p:timing>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9859" name="Rectangle 3"/>
          <p:cNvSpPr>
            <a:spLocks noGrp="1" noChangeArrowheads="1"/>
          </p:cNvSpPr>
          <p:nvPr>
            <p:ph idx="1"/>
          </p:nvPr>
        </p:nvSpPr>
        <p:spPr>
          <a:xfrm>
            <a:off x="2804910" y="5536558"/>
            <a:ext cx="4767949" cy="1176528"/>
          </a:xfrm>
        </p:spPr>
        <p:txBody>
          <a:bodyPr/>
          <a:lstStyle/>
          <a:p>
            <a:pPr>
              <a:lnSpc>
                <a:spcPct val="80000"/>
              </a:lnSpc>
            </a:pPr>
            <a:r>
              <a:rPr lang="zh-CN" altLang="en-US" sz="1800" dirty="0"/>
              <a:t>实现方法</a:t>
            </a:r>
          </a:p>
          <a:p>
            <a:pPr lvl="1">
              <a:lnSpc>
                <a:spcPct val="80000"/>
              </a:lnSpc>
            </a:pPr>
            <a:r>
              <a:rPr lang="en-US" altLang="zh-CN" sz="2000" dirty="0"/>
              <a:t>front=(front+1)% MAXQUEUE</a:t>
            </a:r>
            <a:r>
              <a:rPr lang="zh-CN" altLang="en-US" sz="2000" dirty="0"/>
              <a:t>；</a:t>
            </a:r>
          </a:p>
          <a:p>
            <a:pPr lvl="1">
              <a:lnSpc>
                <a:spcPct val="80000"/>
              </a:lnSpc>
            </a:pPr>
            <a:r>
              <a:rPr lang="en-US" altLang="zh-CN" sz="2000" dirty="0"/>
              <a:t>rear=(rear+1)% MAXQUEUE</a:t>
            </a:r>
            <a:r>
              <a:rPr lang="zh-CN" altLang="en-US" sz="2000" dirty="0"/>
              <a:t>；</a:t>
            </a:r>
          </a:p>
        </p:txBody>
      </p:sp>
      <p:sp>
        <p:nvSpPr>
          <p:cNvPr id="249860" name="Rectangle 4"/>
          <p:cNvSpPr>
            <a:spLocks noChangeArrowheads="1"/>
          </p:cNvSpPr>
          <p:nvPr/>
        </p:nvSpPr>
        <p:spPr bwMode="auto">
          <a:xfrm>
            <a:off x="1524000" y="2053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a:defRPr/>
            </a:pPr>
            <a:endParaRPr lang="zh-CN" altLang="en-US" sz="1800">
              <a:solidFill>
                <a:srgbClr val="010000"/>
              </a:solidFill>
            </a:endParaRPr>
          </a:p>
        </p:txBody>
      </p:sp>
      <p:pic>
        <p:nvPicPr>
          <p:cNvPr id="2" name="图片 1"/>
          <p:cNvPicPr>
            <a:picLocks noChangeAspect="1"/>
          </p:cNvPicPr>
          <p:nvPr/>
        </p:nvPicPr>
        <p:blipFill>
          <a:blip r:embed="rId3"/>
          <a:stretch>
            <a:fillRect/>
          </a:stretch>
        </p:blipFill>
        <p:spPr>
          <a:xfrm>
            <a:off x="2599864" y="1647236"/>
            <a:ext cx="5806006" cy="376041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9" name="Rectangle 2"/>
          <p:cNvSpPr>
            <a:spLocks noGrp="1" noChangeArrowheads="1"/>
          </p:cNvSpPr>
          <p:nvPr>
            <p:ph type="title"/>
          </p:nvPr>
        </p:nvSpPr>
        <p:spPr>
          <a:xfrm>
            <a:off x="1109031" y="770848"/>
            <a:ext cx="5016347" cy="926335"/>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b="0" dirty="0">
                <a:solidFill>
                  <a:srgbClr val="0070C0"/>
                </a:solidFill>
                <a:effectLst/>
              </a:rPr>
              <a:t>队列的顺序存储</a:t>
            </a:r>
          </a:p>
        </p:txBody>
      </p:sp>
    </p:spTree>
    <p:extLst>
      <p:ext uri="{BB962C8B-B14F-4D97-AF65-F5344CB8AC3E}">
        <p14:creationId xmlns:p14="http://schemas.microsoft.com/office/powerpoint/2010/main" val="18114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9859">
                                            <p:txEl>
                                              <p:pRg st="0" end="0"/>
                                            </p:txEl>
                                          </p:spTgt>
                                        </p:tgtEl>
                                        <p:attrNameLst>
                                          <p:attrName>style.visibility</p:attrName>
                                        </p:attrNameLst>
                                      </p:cBhvr>
                                      <p:to>
                                        <p:strVal val="visible"/>
                                      </p:to>
                                    </p:set>
                                    <p:animEffect transition="in" filter="fade">
                                      <p:cBhvr>
                                        <p:cTn id="15" dur="500"/>
                                        <p:tgtEl>
                                          <p:spTgt spid="249859">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9859">
                                            <p:txEl>
                                              <p:pRg st="1" end="1"/>
                                            </p:txEl>
                                          </p:spTgt>
                                        </p:tgtEl>
                                        <p:attrNameLst>
                                          <p:attrName>style.visibility</p:attrName>
                                        </p:attrNameLst>
                                      </p:cBhvr>
                                      <p:to>
                                        <p:strVal val="visible"/>
                                      </p:to>
                                    </p:set>
                                    <p:animEffect transition="in" filter="fade">
                                      <p:cBhvr>
                                        <p:cTn id="18" dur="500"/>
                                        <p:tgtEl>
                                          <p:spTgt spid="249859">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9859">
                                            <p:txEl>
                                              <p:pRg st="2" end="2"/>
                                            </p:txEl>
                                          </p:spTgt>
                                        </p:tgtEl>
                                        <p:attrNameLst>
                                          <p:attrName>style.visibility</p:attrName>
                                        </p:attrNameLst>
                                      </p:cBhvr>
                                      <p:to>
                                        <p:strVal val="visible"/>
                                      </p:to>
                                    </p:set>
                                    <p:animEffect transition="in" filter="fade">
                                      <p:cBhvr>
                                        <p:cTn id="21" dur="500"/>
                                        <p:tgtEl>
                                          <p:spTgt spid="2498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build="p"/>
    </p:bldLst>
  </p:timing>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9860" name="Rectangle 4"/>
          <p:cNvSpPr>
            <a:spLocks noChangeArrowheads="1"/>
          </p:cNvSpPr>
          <p:nvPr/>
        </p:nvSpPr>
        <p:spPr bwMode="auto">
          <a:xfrm>
            <a:off x="1524000" y="2053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a:defRPr/>
            </a:pPr>
            <a:endParaRPr lang="zh-CN" altLang="en-US" sz="1800">
              <a:solidFill>
                <a:srgbClr val="010000"/>
              </a:solidFill>
            </a:endParaRPr>
          </a:p>
        </p:txBody>
      </p:sp>
      <p:sp>
        <p:nvSpPr>
          <p:cNvPr id="9" name="Rectangle 3"/>
          <p:cNvSpPr>
            <a:spLocks noGrp="1" noChangeArrowheads="1"/>
          </p:cNvSpPr>
          <p:nvPr>
            <p:ph idx="1"/>
          </p:nvPr>
        </p:nvSpPr>
        <p:spPr>
          <a:xfrm>
            <a:off x="2337930" y="5202238"/>
            <a:ext cx="3952701" cy="1655762"/>
          </a:xfrm>
        </p:spPr>
        <p:txBody>
          <a:bodyPr/>
          <a:lstStyle/>
          <a:p>
            <a:pPr>
              <a:lnSpc>
                <a:spcPct val="80000"/>
              </a:lnSpc>
            </a:pPr>
            <a:endParaRPr lang="zh-CN" altLang="en-US" dirty="0"/>
          </a:p>
          <a:p>
            <a:pPr>
              <a:lnSpc>
                <a:spcPct val="80000"/>
              </a:lnSpc>
            </a:pPr>
            <a:r>
              <a:rPr lang="zh-CN" altLang="en-US" sz="2000" dirty="0"/>
              <a:t>存在问题？</a:t>
            </a:r>
          </a:p>
          <a:p>
            <a:pPr lvl="1">
              <a:lnSpc>
                <a:spcPct val="80000"/>
              </a:lnSpc>
            </a:pPr>
            <a:r>
              <a:rPr lang="zh-CN" altLang="en-US" dirty="0"/>
              <a:t>如何判空和判满？</a:t>
            </a:r>
          </a:p>
        </p:txBody>
      </p:sp>
      <p:pic>
        <p:nvPicPr>
          <p:cNvPr id="10" name="图片 9"/>
          <p:cNvPicPr>
            <a:picLocks noChangeAspect="1"/>
          </p:cNvPicPr>
          <p:nvPr/>
        </p:nvPicPr>
        <p:blipFill>
          <a:blip r:embed="rId3"/>
          <a:stretch>
            <a:fillRect/>
          </a:stretch>
        </p:blipFill>
        <p:spPr>
          <a:xfrm>
            <a:off x="2599864" y="1647236"/>
            <a:ext cx="5806006" cy="376041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 name="Rectangle 2"/>
          <p:cNvSpPr>
            <a:spLocks noGrp="1" noChangeArrowheads="1"/>
          </p:cNvSpPr>
          <p:nvPr>
            <p:ph type="title"/>
          </p:nvPr>
        </p:nvSpPr>
        <p:spPr>
          <a:xfrm>
            <a:off x="1109031" y="770848"/>
            <a:ext cx="5016347" cy="926335"/>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b="0" dirty="0">
                <a:solidFill>
                  <a:srgbClr val="0070C0"/>
                </a:solidFill>
                <a:effectLst/>
              </a:rPr>
              <a:t>队列的顺序存储</a:t>
            </a:r>
          </a:p>
        </p:txBody>
      </p:sp>
    </p:spTree>
    <p:extLst>
      <p:ext uri="{BB962C8B-B14F-4D97-AF65-F5344CB8AC3E}">
        <p14:creationId xmlns:p14="http://schemas.microsoft.com/office/powerpoint/2010/main" val="118659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p:cTn id="7"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9">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 calcmode="lin" valueType="num">
                                      <p:cBhvr>
                                        <p:cTn id="12"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9">
                                            <p:txEl>
                                              <p:pRg st="2" end="2"/>
                                            </p:txEl>
                                          </p:spTgt>
                                        </p:tgtEl>
                                      </p:cBhvr>
                                    </p:animEffect>
                                  </p:childTnLst>
                                </p:cTn>
                              </p:par>
                            </p:childTnLst>
                          </p:cTn>
                        </p:par>
                        <p:par>
                          <p:cTn id="15" fill="hold">
                            <p:stCondLst>
                              <p:cond delay="500"/>
                            </p:stCondLst>
                            <p:childTnLst>
                              <p:par>
                                <p:cTn id="16" presetID="26" presetClass="emph" presetSubtype="0" fill="hold" grpId="1" nodeType="afterEffect">
                                  <p:stCondLst>
                                    <p:cond delay="0"/>
                                  </p:stCondLst>
                                  <p:childTnLst>
                                    <p:animEffect transition="out" filter="fade">
                                      <p:cBhvr>
                                        <p:cTn id="17" dur="500" tmFilter="0, 0; .2, .5; .8, .5; 1, 0"/>
                                        <p:tgtEl>
                                          <p:spTgt spid="9">
                                            <p:txEl>
                                              <p:pRg st="1" end="1"/>
                                            </p:txEl>
                                          </p:spTgt>
                                        </p:tgtEl>
                                      </p:cBhvr>
                                    </p:animEffect>
                                    <p:animScale>
                                      <p:cBhvr>
                                        <p:cTn id="18" dur="250" autoRev="1" fill="hold"/>
                                        <p:tgtEl>
                                          <p:spTgt spid="9">
                                            <p:txEl>
                                              <p:pRg st="1" end="1"/>
                                            </p:txEl>
                                          </p:spTgt>
                                        </p:tgtEl>
                                      </p:cBhvr>
                                      <p:by x="105000" y="105000"/>
                                    </p:animScale>
                                  </p:childTnLst>
                                </p:cTn>
                              </p:par>
                            </p:childTnLst>
                          </p:cTn>
                        </p:par>
                        <p:par>
                          <p:cTn id="19" fill="hold">
                            <p:stCondLst>
                              <p:cond delay="1000"/>
                            </p:stCondLst>
                            <p:childTnLst>
                              <p:par>
                                <p:cTn id="20" presetID="26" presetClass="emph" presetSubtype="0" fill="hold" grpId="1" nodeType="afterEffect">
                                  <p:stCondLst>
                                    <p:cond delay="0"/>
                                  </p:stCondLst>
                                  <p:childTnLst>
                                    <p:animEffect transition="out" filter="fade">
                                      <p:cBhvr>
                                        <p:cTn id="21" dur="500" tmFilter="0, 0; .2, .5; .8, .5; 1, 0"/>
                                        <p:tgtEl>
                                          <p:spTgt spid="9">
                                            <p:txEl>
                                              <p:pRg st="2" end="2"/>
                                            </p:txEl>
                                          </p:spTgt>
                                        </p:tgtEl>
                                      </p:cBhvr>
                                    </p:animEffect>
                                    <p:animScale>
                                      <p:cBhvr>
                                        <p:cTn id="22" dur="250" autoRev="1" fill="hold"/>
                                        <p:tgtEl>
                                          <p:spTgt spid="9">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Lst>
  </p:timing>
</p:sld>
</file>

<file path=ppt/slides/slide316.xml><?xml version="1.0" encoding="utf-8"?>
<p:sld xmlns:a="http://schemas.openxmlformats.org/drawingml/2006/main" xmlns:r="http://schemas.openxmlformats.org/officeDocument/2006/relationships" xmlns:p="http://schemas.openxmlformats.org/presentationml/2006/main" showMasterSp="0" showMasterPhAnim="0" show="0">
  <p:cSld>
    <p:spTree>
      <p:nvGrpSpPr>
        <p:cNvPr id="1" name=""/>
        <p:cNvGrpSpPr/>
        <p:nvPr/>
      </p:nvGrpSpPr>
      <p:grpSpPr>
        <a:xfrm>
          <a:off x="0" y="0"/>
          <a:ext cx="0" cy="0"/>
          <a:chOff x="0" y="0"/>
          <a:chExt cx="0" cy="0"/>
        </a:xfrm>
      </p:grpSpPr>
      <p:sp>
        <p:nvSpPr>
          <p:cNvPr id="250882" name="Text Box 2"/>
          <p:cNvSpPr txBox="1">
            <a:spLocks noChangeArrowheads="1"/>
          </p:cNvSpPr>
          <p:nvPr/>
        </p:nvSpPr>
        <p:spPr bwMode="auto">
          <a:xfrm>
            <a:off x="6019800" y="5867400"/>
            <a:ext cx="2362200" cy="630942"/>
          </a:xfrm>
          <a:prstGeom prst="rect">
            <a:avLst/>
          </a:prstGeom>
          <a:solidFill>
            <a:srgbClr val="CCEC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a:spcBef>
                <a:spcPct val="50000"/>
              </a:spcBef>
              <a:defRPr/>
            </a:pPr>
            <a:r>
              <a:rPr kumimoji="1" lang="zh-CN" altLang="en-US" sz="1400">
                <a:solidFill>
                  <a:srgbClr val="010000"/>
                </a:solidFill>
                <a:latin typeface="微软雅黑" panose="020B0503020204020204" pitchFamily="34" charset="-122"/>
                <a:ea typeface="微软雅黑" panose="020B0503020204020204" pitchFamily="34" charset="-122"/>
              </a:rPr>
              <a:t>队空</a:t>
            </a:r>
            <a:r>
              <a:rPr kumimoji="1" lang="en-US" altLang="zh-CN" sz="1400">
                <a:solidFill>
                  <a:srgbClr val="010000"/>
                </a:solidFill>
                <a:latin typeface="微软雅黑" panose="020B0503020204020204" pitchFamily="34" charset="-122"/>
                <a:ea typeface="微软雅黑" panose="020B0503020204020204" pitchFamily="34" charset="-122"/>
              </a:rPr>
              <a:t>. </a:t>
            </a:r>
            <a:r>
              <a:rPr kumimoji="1" lang="zh-CN" altLang="en-US" sz="1400">
                <a:solidFill>
                  <a:srgbClr val="010000"/>
                </a:solidFill>
                <a:latin typeface="微软雅黑" panose="020B0503020204020204" pitchFamily="34" charset="-122"/>
                <a:ea typeface="微软雅黑" panose="020B0503020204020204" pitchFamily="34" charset="-122"/>
              </a:rPr>
              <a:t>有</a:t>
            </a:r>
          </a:p>
          <a:p>
            <a:pPr defTabSz="914400">
              <a:spcBef>
                <a:spcPct val="50000"/>
              </a:spcBef>
              <a:defRPr/>
            </a:pPr>
            <a:r>
              <a:rPr kumimoji="1" lang="en-US" altLang="zh-CN" sz="1400">
                <a:solidFill>
                  <a:srgbClr val="000000"/>
                </a:solidFill>
                <a:latin typeface="微软雅黑" panose="020B0503020204020204" pitchFamily="34" charset="-122"/>
                <a:ea typeface="微软雅黑" panose="020B0503020204020204" pitchFamily="34" charset="-122"/>
              </a:rPr>
              <a:t>sq-&gt;</a:t>
            </a:r>
            <a:r>
              <a:rPr kumimoji="1" lang="en-US" altLang="en-US" sz="1400">
                <a:solidFill>
                  <a:srgbClr val="000000"/>
                </a:solidFill>
                <a:latin typeface="微软雅黑" panose="020B0503020204020204" pitchFamily="34" charset="-122"/>
                <a:ea typeface="微软雅黑" panose="020B0503020204020204" pitchFamily="34" charset="-122"/>
              </a:rPr>
              <a:t> front</a:t>
            </a:r>
            <a:r>
              <a:rPr kumimoji="1" lang="en-US" altLang="en-US" sz="1400">
                <a:solidFill>
                  <a:srgbClr val="010000"/>
                </a:solidFill>
                <a:latin typeface="微软雅黑" panose="020B0503020204020204" pitchFamily="34" charset="-122"/>
                <a:ea typeface="微软雅黑" panose="020B0503020204020204" pitchFamily="34" charset="-122"/>
              </a:rPr>
              <a:t> =</a:t>
            </a:r>
            <a:r>
              <a:rPr kumimoji="1" lang="en-US" altLang="zh-CN" sz="1400">
                <a:solidFill>
                  <a:srgbClr val="010000"/>
                </a:solidFill>
                <a:latin typeface="微软雅黑" panose="020B0503020204020204" pitchFamily="34" charset="-122"/>
                <a:ea typeface="微软雅黑" panose="020B0503020204020204" pitchFamily="34" charset="-122"/>
              </a:rPr>
              <a:t>=</a:t>
            </a:r>
            <a:r>
              <a:rPr kumimoji="1" lang="en-US" altLang="en-US" sz="1400">
                <a:solidFill>
                  <a:srgbClr val="010000"/>
                </a:solidFill>
                <a:latin typeface="微软雅黑" panose="020B0503020204020204" pitchFamily="34" charset="-122"/>
                <a:ea typeface="微软雅黑" panose="020B0503020204020204" pitchFamily="34" charset="-122"/>
              </a:rPr>
              <a:t> </a:t>
            </a:r>
            <a:r>
              <a:rPr kumimoji="1" lang="en-US" altLang="zh-CN" sz="1400">
                <a:solidFill>
                  <a:srgbClr val="0000FF"/>
                </a:solidFill>
                <a:latin typeface="微软雅黑" panose="020B0503020204020204" pitchFamily="34" charset="-122"/>
                <a:ea typeface="微软雅黑" panose="020B0503020204020204" pitchFamily="34" charset="-122"/>
              </a:rPr>
              <a:t>sq-&gt;rear</a:t>
            </a:r>
          </a:p>
        </p:txBody>
      </p:sp>
      <p:sp>
        <p:nvSpPr>
          <p:cNvPr id="250883" name="Text Box 3"/>
          <p:cNvSpPr txBox="1">
            <a:spLocks noChangeArrowheads="1"/>
          </p:cNvSpPr>
          <p:nvPr/>
        </p:nvSpPr>
        <p:spPr bwMode="auto">
          <a:xfrm>
            <a:off x="6096000" y="3048000"/>
            <a:ext cx="2438400" cy="630942"/>
          </a:xfrm>
          <a:prstGeom prst="rect">
            <a:avLst/>
          </a:prstGeom>
          <a:solidFill>
            <a:srgbClr val="CCEC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a:spcBef>
                <a:spcPct val="50000"/>
              </a:spcBef>
              <a:defRPr/>
            </a:pPr>
            <a:r>
              <a:rPr kumimoji="1" lang="zh-CN" altLang="en-US" sz="1400" dirty="0">
                <a:solidFill>
                  <a:srgbClr val="010000"/>
                </a:solidFill>
                <a:latin typeface="微软雅黑" panose="020B0503020204020204" pitchFamily="34" charset="-122"/>
                <a:ea typeface="微软雅黑" panose="020B0503020204020204" pitchFamily="34" charset="-122"/>
              </a:rPr>
              <a:t>队满</a:t>
            </a:r>
            <a:r>
              <a:rPr kumimoji="1" lang="en-US" altLang="zh-CN" sz="1400" dirty="0">
                <a:solidFill>
                  <a:srgbClr val="010000"/>
                </a:solidFill>
                <a:latin typeface="微软雅黑" panose="020B0503020204020204" pitchFamily="34" charset="-122"/>
                <a:ea typeface="微软雅黑" panose="020B0503020204020204" pitchFamily="34" charset="-122"/>
              </a:rPr>
              <a:t>. </a:t>
            </a:r>
            <a:r>
              <a:rPr kumimoji="1" lang="zh-CN" altLang="en-US" sz="1400" dirty="0">
                <a:solidFill>
                  <a:srgbClr val="010000"/>
                </a:solidFill>
                <a:latin typeface="微软雅黑" panose="020B0503020204020204" pitchFamily="34" charset="-122"/>
                <a:ea typeface="微软雅黑" panose="020B0503020204020204" pitchFamily="34" charset="-122"/>
              </a:rPr>
              <a:t>有</a:t>
            </a:r>
          </a:p>
          <a:p>
            <a:pPr defTabSz="914400">
              <a:spcBef>
                <a:spcPct val="50000"/>
              </a:spcBef>
              <a:defRPr/>
            </a:pPr>
            <a:r>
              <a:rPr kumimoji="1" lang="en-US" altLang="zh-CN" sz="1400" dirty="0" err="1">
                <a:solidFill>
                  <a:srgbClr val="000000"/>
                </a:solidFill>
                <a:latin typeface="微软雅黑" panose="020B0503020204020204" pitchFamily="34" charset="-122"/>
                <a:ea typeface="微软雅黑" panose="020B0503020204020204" pitchFamily="34" charset="-122"/>
              </a:rPr>
              <a:t>sq</a:t>
            </a:r>
            <a:r>
              <a:rPr kumimoji="1" lang="en-US" altLang="zh-CN" sz="1400" dirty="0">
                <a:solidFill>
                  <a:srgbClr val="000000"/>
                </a:solidFill>
                <a:latin typeface="微软雅黑" panose="020B0503020204020204" pitchFamily="34" charset="-122"/>
                <a:ea typeface="微软雅黑" panose="020B0503020204020204" pitchFamily="34" charset="-122"/>
              </a:rPr>
              <a:t>-&gt;</a:t>
            </a:r>
            <a:r>
              <a:rPr kumimoji="1" lang="en-US" altLang="en-US" sz="1400" dirty="0">
                <a:solidFill>
                  <a:srgbClr val="000000"/>
                </a:solidFill>
                <a:latin typeface="微软雅黑" panose="020B0503020204020204" pitchFamily="34" charset="-122"/>
                <a:ea typeface="微软雅黑" panose="020B0503020204020204" pitchFamily="34" charset="-122"/>
              </a:rPr>
              <a:t> front</a:t>
            </a:r>
            <a:r>
              <a:rPr kumimoji="1" lang="en-US" altLang="en-US" sz="1400" dirty="0">
                <a:solidFill>
                  <a:srgbClr val="010000"/>
                </a:solidFill>
                <a:latin typeface="微软雅黑" panose="020B0503020204020204" pitchFamily="34" charset="-122"/>
                <a:ea typeface="微软雅黑" panose="020B0503020204020204" pitchFamily="34" charset="-122"/>
              </a:rPr>
              <a:t>=</a:t>
            </a:r>
            <a:r>
              <a:rPr kumimoji="1" lang="en-US" altLang="zh-CN" sz="1400" dirty="0">
                <a:solidFill>
                  <a:srgbClr val="010000"/>
                </a:solidFill>
                <a:latin typeface="微软雅黑" panose="020B0503020204020204" pitchFamily="34" charset="-122"/>
                <a:ea typeface="微软雅黑" panose="020B0503020204020204" pitchFamily="34" charset="-122"/>
              </a:rPr>
              <a:t>=</a:t>
            </a:r>
            <a:r>
              <a:rPr kumimoji="1" lang="en-US" altLang="en-US" sz="1400" dirty="0">
                <a:solidFill>
                  <a:srgbClr val="010000"/>
                </a:solidFill>
                <a:latin typeface="微软雅黑" panose="020B0503020204020204" pitchFamily="34" charset="-122"/>
                <a:ea typeface="微软雅黑" panose="020B0503020204020204" pitchFamily="34" charset="-122"/>
              </a:rPr>
              <a:t> </a:t>
            </a:r>
            <a:r>
              <a:rPr kumimoji="1" lang="en-US" altLang="zh-CN" sz="1400" dirty="0" err="1">
                <a:solidFill>
                  <a:srgbClr val="0000FF"/>
                </a:solidFill>
                <a:latin typeface="微软雅黑" panose="020B0503020204020204" pitchFamily="34" charset="-122"/>
                <a:ea typeface="微软雅黑" panose="020B0503020204020204" pitchFamily="34" charset="-122"/>
              </a:rPr>
              <a:t>sq</a:t>
            </a:r>
            <a:r>
              <a:rPr kumimoji="1" lang="en-US" altLang="zh-CN" sz="1400" dirty="0">
                <a:solidFill>
                  <a:srgbClr val="0000FF"/>
                </a:solidFill>
                <a:latin typeface="微软雅黑" panose="020B0503020204020204" pitchFamily="34" charset="-122"/>
                <a:ea typeface="微软雅黑" panose="020B0503020204020204" pitchFamily="34" charset="-122"/>
              </a:rPr>
              <a:t>-&gt;rear</a:t>
            </a:r>
          </a:p>
        </p:txBody>
      </p:sp>
      <p:sp>
        <p:nvSpPr>
          <p:cNvPr id="250885" name="Rectangle 5"/>
          <p:cNvSpPr>
            <a:spLocks noGrp="1" noChangeArrowheads="1"/>
          </p:cNvSpPr>
          <p:nvPr>
            <p:ph type="title"/>
          </p:nvPr>
        </p:nvSpPr>
        <p:spPr>
          <a:xfrm>
            <a:off x="651831" y="952500"/>
            <a:ext cx="2209800" cy="6858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b="0" dirty="0">
                <a:solidFill>
                  <a:srgbClr val="0070C0"/>
                </a:solidFill>
                <a:effectLst/>
              </a:rPr>
              <a:t>循环队列</a:t>
            </a:r>
          </a:p>
        </p:txBody>
      </p:sp>
      <p:sp>
        <p:nvSpPr>
          <p:cNvPr id="250884" name="Rectangle 4"/>
          <p:cNvSpPr>
            <a:spLocks noGrp="1" noChangeArrowheads="1"/>
          </p:cNvSpPr>
          <p:nvPr>
            <p:ph idx="1"/>
          </p:nvPr>
        </p:nvSpPr>
        <p:spPr>
          <a:xfrm>
            <a:off x="3086100" y="1067758"/>
            <a:ext cx="5562600" cy="4572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 typeface="Wingdings" panose="05000000000000000000" pitchFamily="2" charset="2"/>
              <a:buNone/>
            </a:pPr>
            <a:r>
              <a:rPr lang="zh-CN" altLang="en-US" sz="2600" b="0" dirty="0">
                <a:latin typeface="微软雅黑" panose="020B0503020204020204" pitchFamily="34" charset="-122"/>
                <a:ea typeface="微软雅黑" panose="020B0503020204020204" pitchFamily="34" charset="-122"/>
              </a:rPr>
              <a:t>例</a:t>
            </a:r>
            <a:r>
              <a:rPr lang="en-US" altLang="zh-CN" sz="2600" b="0" dirty="0">
                <a:latin typeface="微软雅黑" panose="020B0503020204020204" pitchFamily="34" charset="-122"/>
                <a:ea typeface="微软雅黑" panose="020B0503020204020204" pitchFamily="34" charset="-122"/>
              </a:rPr>
              <a:t>. </a:t>
            </a:r>
            <a:r>
              <a:rPr lang="en-US" altLang="en-US" sz="2600" b="0" dirty="0">
                <a:latin typeface="微软雅黑" panose="020B0503020204020204" pitchFamily="34" charset="-122"/>
                <a:ea typeface="微软雅黑" panose="020B0503020204020204" pitchFamily="34" charset="-122"/>
              </a:rPr>
              <a:t>m</a:t>
            </a:r>
            <a:r>
              <a:rPr lang="en-US" altLang="zh-CN" sz="2600" b="0" dirty="0">
                <a:latin typeface="微软雅黑" panose="020B0503020204020204" pitchFamily="34" charset="-122"/>
                <a:ea typeface="微软雅黑" panose="020B0503020204020204" pitchFamily="34" charset="-122"/>
              </a:rPr>
              <a:t>=5,</a:t>
            </a:r>
            <a:r>
              <a:rPr lang="zh-CN" altLang="en-US" sz="2600" b="0" dirty="0">
                <a:latin typeface="微软雅黑" panose="020B0503020204020204" pitchFamily="34" charset="-122"/>
                <a:ea typeface="微软雅黑" panose="020B0503020204020204" pitchFamily="34" charset="-122"/>
              </a:rPr>
              <a:t>初始状态和操作过程如下</a:t>
            </a:r>
            <a:r>
              <a:rPr lang="en-US" altLang="zh-CN" sz="2600" b="0" dirty="0">
                <a:latin typeface="微软雅黑" panose="020B0503020204020204" pitchFamily="34" charset="-122"/>
                <a:ea typeface="微软雅黑" panose="020B0503020204020204" pitchFamily="34" charset="-122"/>
              </a:rPr>
              <a:t>:</a:t>
            </a:r>
          </a:p>
        </p:txBody>
      </p:sp>
      <p:grpSp>
        <p:nvGrpSpPr>
          <p:cNvPr id="250886" name="Group 6"/>
          <p:cNvGrpSpPr>
            <a:grpSpLocks/>
          </p:cNvGrpSpPr>
          <p:nvPr/>
        </p:nvGrpSpPr>
        <p:grpSpPr bwMode="auto">
          <a:xfrm>
            <a:off x="3124200" y="1752601"/>
            <a:ext cx="2743200" cy="2149475"/>
            <a:chOff x="1008" y="1094"/>
            <a:chExt cx="1728" cy="1354"/>
          </a:xfrm>
        </p:grpSpPr>
        <p:sp>
          <p:nvSpPr>
            <p:cNvPr id="250887" name="Oval 7"/>
            <p:cNvSpPr>
              <a:spLocks noChangeArrowheads="1"/>
            </p:cNvSpPr>
            <p:nvPr/>
          </p:nvSpPr>
          <p:spPr bwMode="auto">
            <a:xfrm>
              <a:off x="1008" y="1104"/>
              <a:ext cx="1104" cy="1056"/>
            </a:xfrm>
            <a:prstGeom prst="ellipse">
              <a:avLst/>
            </a:prstGeom>
            <a:solidFill>
              <a:schemeClr val="accent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888" name="Oval 8"/>
            <p:cNvSpPr>
              <a:spLocks noChangeArrowheads="1"/>
            </p:cNvSpPr>
            <p:nvPr/>
          </p:nvSpPr>
          <p:spPr bwMode="auto">
            <a:xfrm>
              <a:off x="1296" y="1344"/>
              <a:ext cx="528" cy="52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889" name="Line 9"/>
            <p:cNvSpPr>
              <a:spLocks noChangeShapeType="1"/>
            </p:cNvSpPr>
            <p:nvPr/>
          </p:nvSpPr>
          <p:spPr bwMode="auto">
            <a:xfrm>
              <a:off x="1008" y="1632"/>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890" name="Line 10"/>
            <p:cNvSpPr>
              <a:spLocks noChangeShapeType="1"/>
            </p:cNvSpPr>
            <p:nvPr/>
          </p:nvSpPr>
          <p:spPr bwMode="auto">
            <a:xfrm>
              <a:off x="1824" y="1632"/>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891" name="Line 11"/>
            <p:cNvSpPr>
              <a:spLocks noChangeShapeType="1"/>
            </p:cNvSpPr>
            <p:nvPr/>
          </p:nvSpPr>
          <p:spPr bwMode="auto">
            <a:xfrm>
              <a:off x="1200" y="1248"/>
              <a:ext cx="181" cy="1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892" name="Line 12"/>
            <p:cNvSpPr>
              <a:spLocks noChangeShapeType="1"/>
            </p:cNvSpPr>
            <p:nvPr/>
          </p:nvSpPr>
          <p:spPr bwMode="auto">
            <a:xfrm>
              <a:off x="1680" y="1835"/>
              <a:ext cx="225" cy="21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893" name="Line 13"/>
            <p:cNvSpPr>
              <a:spLocks noChangeShapeType="1"/>
            </p:cNvSpPr>
            <p:nvPr/>
          </p:nvSpPr>
          <p:spPr bwMode="auto">
            <a:xfrm flipH="1">
              <a:off x="1728" y="1200"/>
              <a:ext cx="144"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894" name="Line 14"/>
            <p:cNvSpPr>
              <a:spLocks noChangeShapeType="1"/>
            </p:cNvSpPr>
            <p:nvPr/>
          </p:nvSpPr>
          <p:spPr bwMode="auto">
            <a:xfrm flipH="1">
              <a:off x="1248" y="1835"/>
              <a:ext cx="192" cy="22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895" name="Text Box 15"/>
            <p:cNvSpPr txBox="1">
              <a:spLocks noChangeArrowheads="1"/>
            </p:cNvSpPr>
            <p:nvPr/>
          </p:nvSpPr>
          <p:spPr bwMode="auto">
            <a:xfrm>
              <a:off x="1104" y="1680"/>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A</a:t>
              </a:r>
            </a:p>
          </p:txBody>
        </p:sp>
        <p:sp>
          <p:nvSpPr>
            <p:cNvPr id="250896" name="Text Box 16"/>
            <p:cNvSpPr txBox="1">
              <a:spLocks noChangeArrowheads="1"/>
            </p:cNvSpPr>
            <p:nvPr/>
          </p:nvSpPr>
          <p:spPr bwMode="auto">
            <a:xfrm>
              <a:off x="1093" y="134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B</a:t>
              </a:r>
            </a:p>
          </p:txBody>
        </p:sp>
        <p:sp>
          <p:nvSpPr>
            <p:cNvPr id="250897" name="Text Box 17"/>
            <p:cNvSpPr txBox="1">
              <a:spLocks noChangeArrowheads="1"/>
            </p:cNvSpPr>
            <p:nvPr/>
          </p:nvSpPr>
          <p:spPr bwMode="auto">
            <a:xfrm>
              <a:off x="1440" y="109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C</a:t>
              </a:r>
            </a:p>
          </p:txBody>
        </p:sp>
        <p:sp>
          <p:nvSpPr>
            <p:cNvPr id="250898" name="Text Box 18"/>
            <p:cNvSpPr txBox="1">
              <a:spLocks noChangeArrowheads="1"/>
            </p:cNvSpPr>
            <p:nvPr/>
          </p:nvSpPr>
          <p:spPr bwMode="auto">
            <a:xfrm>
              <a:off x="1824" y="1680"/>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E</a:t>
              </a:r>
            </a:p>
          </p:txBody>
        </p:sp>
        <p:sp>
          <p:nvSpPr>
            <p:cNvPr id="250899" name="Text Box 19"/>
            <p:cNvSpPr txBox="1">
              <a:spLocks noChangeArrowheads="1"/>
            </p:cNvSpPr>
            <p:nvPr/>
          </p:nvSpPr>
          <p:spPr bwMode="auto">
            <a:xfrm>
              <a:off x="1824" y="129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D</a:t>
              </a:r>
            </a:p>
          </p:txBody>
        </p:sp>
        <p:sp>
          <p:nvSpPr>
            <p:cNvPr id="250900" name="Line 20"/>
            <p:cNvSpPr>
              <a:spLocks noChangeShapeType="1"/>
            </p:cNvSpPr>
            <p:nvPr/>
          </p:nvSpPr>
          <p:spPr bwMode="auto">
            <a:xfrm flipV="1">
              <a:off x="1680" y="2208"/>
              <a:ext cx="0" cy="19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01" name="Line 21"/>
            <p:cNvSpPr>
              <a:spLocks noChangeShapeType="1"/>
            </p:cNvSpPr>
            <p:nvPr/>
          </p:nvSpPr>
          <p:spPr bwMode="auto">
            <a:xfrm flipH="1">
              <a:off x="2112" y="1920"/>
              <a:ext cx="24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02" name="Text Box 22"/>
            <p:cNvSpPr txBox="1">
              <a:spLocks noChangeArrowheads="1"/>
            </p:cNvSpPr>
            <p:nvPr/>
          </p:nvSpPr>
          <p:spPr bwMode="auto">
            <a:xfrm>
              <a:off x="1728" y="2256"/>
              <a:ext cx="7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1400">
                  <a:solidFill>
                    <a:srgbClr val="000000"/>
                  </a:solidFill>
                  <a:latin typeface="微软雅黑" panose="020B0503020204020204" pitchFamily="34" charset="-122"/>
                  <a:ea typeface="微软雅黑" panose="020B0503020204020204" pitchFamily="34" charset="-122"/>
                </a:rPr>
                <a:t>sq-&gt;</a:t>
              </a:r>
              <a:r>
                <a:rPr kumimoji="1" lang="en-US" altLang="zh-CN" sz="1400">
                  <a:solidFill>
                    <a:srgbClr val="010000"/>
                  </a:solidFill>
                  <a:latin typeface="微软雅黑" panose="020B0503020204020204" pitchFamily="34" charset="-122"/>
                  <a:ea typeface="微软雅黑" panose="020B0503020204020204" pitchFamily="34" charset="-122"/>
                </a:rPr>
                <a:t> </a:t>
              </a:r>
              <a:r>
                <a:rPr kumimoji="1" lang="en-US" altLang="zh-CN" sz="1400">
                  <a:solidFill>
                    <a:srgbClr val="000000"/>
                  </a:solidFill>
                  <a:latin typeface="微软雅黑" panose="020B0503020204020204" pitchFamily="34" charset="-122"/>
                  <a:ea typeface="微软雅黑" panose="020B0503020204020204" pitchFamily="34" charset="-122"/>
                </a:rPr>
                <a:t>front</a:t>
              </a:r>
            </a:p>
          </p:txBody>
        </p:sp>
        <p:sp>
          <p:nvSpPr>
            <p:cNvPr id="250903" name="Text Box 23"/>
            <p:cNvSpPr txBox="1">
              <a:spLocks noChangeArrowheads="1"/>
            </p:cNvSpPr>
            <p:nvPr/>
          </p:nvSpPr>
          <p:spPr bwMode="auto">
            <a:xfrm>
              <a:off x="2112" y="1680"/>
              <a:ext cx="6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1400">
                  <a:solidFill>
                    <a:srgbClr val="0000FF"/>
                  </a:solidFill>
                  <a:latin typeface="微软雅黑" panose="020B0503020204020204" pitchFamily="34" charset="-122"/>
                  <a:ea typeface="微软雅黑" panose="020B0503020204020204" pitchFamily="34" charset="-122"/>
                </a:rPr>
                <a:t>sq-&gt;rear</a:t>
              </a:r>
            </a:p>
          </p:txBody>
        </p:sp>
      </p:grpSp>
      <p:grpSp>
        <p:nvGrpSpPr>
          <p:cNvPr id="250904" name="Group 24"/>
          <p:cNvGrpSpPr>
            <a:grpSpLocks/>
          </p:cNvGrpSpPr>
          <p:nvPr/>
        </p:nvGrpSpPr>
        <p:grpSpPr bwMode="auto">
          <a:xfrm>
            <a:off x="7696200" y="1819275"/>
            <a:ext cx="2057400" cy="2279650"/>
            <a:chOff x="3888" y="1146"/>
            <a:chExt cx="1296" cy="1436"/>
          </a:xfrm>
        </p:grpSpPr>
        <p:sp>
          <p:nvSpPr>
            <p:cNvPr id="250905" name="Oval 25"/>
            <p:cNvSpPr>
              <a:spLocks noChangeArrowheads="1"/>
            </p:cNvSpPr>
            <p:nvPr/>
          </p:nvSpPr>
          <p:spPr bwMode="auto">
            <a:xfrm>
              <a:off x="3888" y="1156"/>
              <a:ext cx="1104" cy="1056"/>
            </a:xfrm>
            <a:prstGeom prst="ellipse">
              <a:avLst/>
            </a:prstGeom>
            <a:solidFill>
              <a:schemeClr val="accent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nvGrpSpPr>
            <p:cNvPr id="250906" name="Group 26"/>
            <p:cNvGrpSpPr>
              <a:grpSpLocks/>
            </p:cNvGrpSpPr>
            <p:nvPr/>
          </p:nvGrpSpPr>
          <p:grpSpPr bwMode="auto">
            <a:xfrm>
              <a:off x="3888" y="1146"/>
              <a:ext cx="1296" cy="1436"/>
              <a:chOff x="3888" y="1146"/>
              <a:chExt cx="1296" cy="1436"/>
            </a:xfrm>
          </p:grpSpPr>
          <p:sp>
            <p:nvSpPr>
              <p:cNvPr id="250907" name="Oval 27"/>
              <p:cNvSpPr>
                <a:spLocks noChangeArrowheads="1"/>
              </p:cNvSpPr>
              <p:nvPr/>
            </p:nvSpPr>
            <p:spPr bwMode="auto">
              <a:xfrm>
                <a:off x="4176" y="1396"/>
                <a:ext cx="528" cy="52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08" name="Line 28"/>
              <p:cNvSpPr>
                <a:spLocks noChangeShapeType="1"/>
              </p:cNvSpPr>
              <p:nvPr/>
            </p:nvSpPr>
            <p:spPr bwMode="auto">
              <a:xfrm>
                <a:off x="3888" y="1684"/>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09" name="Line 29"/>
              <p:cNvSpPr>
                <a:spLocks noChangeShapeType="1"/>
              </p:cNvSpPr>
              <p:nvPr/>
            </p:nvSpPr>
            <p:spPr bwMode="auto">
              <a:xfrm>
                <a:off x="4704" y="1684"/>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10" name="Line 30"/>
              <p:cNvSpPr>
                <a:spLocks noChangeShapeType="1"/>
              </p:cNvSpPr>
              <p:nvPr/>
            </p:nvSpPr>
            <p:spPr bwMode="auto">
              <a:xfrm>
                <a:off x="4080" y="1300"/>
                <a:ext cx="181" cy="15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11" name="Line 31"/>
              <p:cNvSpPr>
                <a:spLocks noChangeShapeType="1"/>
              </p:cNvSpPr>
              <p:nvPr/>
            </p:nvSpPr>
            <p:spPr bwMode="auto">
              <a:xfrm>
                <a:off x="4560" y="1887"/>
                <a:ext cx="240" cy="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12" name="Line 32"/>
              <p:cNvSpPr>
                <a:spLocks noChangeShapeType="1"/>
              </p:cNvSpPr>
              <p:nvPr/>
            </p:nvSpPr>
            <p:spPr bwMode="auto">
              <a:xfrm flipH="1">
                <a:off x="4608" y="1252"/>
                <a:ext cx="144"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13" name="Line 33"/>
              <p:cNvSpPr>
                <a:spLocks noChangeShapeType="1"/>
              </p:cNvSpPr>
              <p:nvPr/>
            </p:nvSpPr>
            <p:spPr bwMode="auto">
              <a:xfrm flipH="1">
                <a:off x="4113" y="1887"/>
                <a:ext cx="207" cy="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14" name="Text Box 34"/>
              <p:cNvSpPr txBox="1">
                <a:spLocks noChangeArrowheads="1"/>
              </p:cNvSpPr>
              <p:nvPr/>
            </p:nvSpPr>
            <p:spPr bwMode="auto">
              <a:xfrm>
                <a:off x="3984" y="173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A</a:t>
                </a:r>
              </a:p>
            </p:txBody>
          </p:sp>
          <p:sp>
            <p:nvSpPr>
              <p:cNvPr id="250915" name="Text Box 35"/>
              <p:cNvSpPr txBox="1">
                <a:spLocks noChangeArrowheads="1"/>
              </p:cNvSpPr>
              <p:nvPr/>
            </p:nvSpPr>
            <p:spPr bwMode="auto">
              <a:xfrm>
                <a:off x="3973" y="139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B</a:t>
                </a:r>
              </a:p>
            </p:txBody>
          </p:sp>
          <p:sp>
            <p:nvSpPr>
              <p:cNvPr id="250916" name="Text Box 36"/>
              <p:cNvSpPr txBox="1">
                <a:spLocks noChangeArrowheads="1"/>
              </p:cNvSpPr>
              <p:nvPr/>
            </p:nvSpPr>
            <p:spPr bwMode="auto">
              <a:xfrm>
                <a:off x="4320" y="114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C</a:t>
                </a:r>
              </a:p>
            </p:txBody>
          </p:sp>
          <p:sp>
            <p:nvSpPr>
              <p:cNvPr id="250917" name="Text Box 37"/>
              <p:cNvSpPr txBox="1">
                <a:spLocks noChangeArrowheads="1"/>
              </p:cNvSpPr>
              <p:nvPr/>
            </p:nvSpPr>
            <p:spPr bwMode="auto">
              <a:xfrm>
                <a:off x="4704" y="173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E</a:t>
                </a:r>
              </a:p>
            </p:txBody>
          </p:sp>
          <p:sp>
            <p:nvSpPr>
              <p:cNvPr id="250918" name="Text Box 38"/>
              <p:cNvSpPr txBox="1">
                <a:spLocks noChangeArrowheads="1"/>
              </p:cNvSpPr>
              <p:nvPr/>
            </p:nvSpPr>
            <p:spPr bwMode="auto">
              <a:xfrm>
                <a:off x="4704" y="134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D</a:t>
                </a:r>
              </a:p>
            </p:txBody>
          </p:sp>
          <p:sp>
            <p:nvSpPr>
              <p:cNvPr id="250919" name="Line 39"/>
              <p:cNvSpPr>
                <a:spLocks noChangeShapeType="1"/>
              </p:cNvSpPr>
              <p:nvPr/>
            </p:nvSpPr>
            <p:spPr bwMode="auto">
              <a:xfrm flipV="1">
                <a:off x="4464" y="2260"/>
                <a:ext cx="0" cy="19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20" name="Text Box 40"/>
              <p:cNvSpPr txBox="1">
                <a:spLocks noChangeArrowheads="1"/>
              </p:cNvSpPr>
              <p:nvPr/>
            </p:nvSpPr>
            <p:spPr bwMode="auto">
              <a:xfrm>
                <a:off x="4464" y="2390"/>
                <a:ext cx="7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1400">
                    <a:solidFill>
                      <a:srgbClr val="000000"/>
                    </a:solidFill>
                    <a:latin typeface="微软雅黑" panose="020B0503020204020204" pitchFamily="34" charset="-122"/>
                    <a:ea typeface="微软雅黑" panose="020B0503020204020204" pitchFamily="34" charset="-122"/>
                  </a:rPr>
                  <a:t>sq-&gt;</a:t>
                </a:r>
                <a:r>
                  <a:rPr kumimoji="1" lang="en-US" altLang="en-US" sz="1400">
                    <a:solidFill>
                      <a:srgbClr val="000000"/>
                    </a:solidFill>
                    <a:latin typeface="微软雅黑" panose="020B0503020204020204" pitchFamily="34" charset="-122"/>
                    <a:ea typeface="微软雅黑" panose="020B0503020204020204" pitchFamily="34" charset="-122"/>
                  </a:rPr>
                  <a:t> front</a:t>
                </a:r>
                <a:endParaRPr kumimoji="1" lang="en-US" altLang="zh-CN" sz="1400">
                  <a:solidFill>
                    <a:srgbClr val="000000"/>
                  </a:solidFill>
                  <a:latin typeface="微软雅黑" panose="020B0503020204020204" pitchFamily="34" charset="-122"/>
                  <a:ea typeface="微软雅黑" panose="020B0503020204020204" pitchFamily="34" charset="-122"/>
                </a:endParaRPr>
              </a:p>
            </p:txBody>
          </p:sp>
          <p:sp>
            <p:nvSpPr>
              <p:cNvPr id="250921" name="Text Box 41"/>
              <p:cNvSpPr txBox="1">
                <a:spLocks noChangeArrowheads="1"/>
              </p:cNvSpPr>
              <p:nvPr/>
            </p:nvSpPr>
            <p:spPr bwMode="auto">
              <a:xfrm>
                <a:off x="4464" y="2235"/>
                <a:ext cx="6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1400">
                    <a:solidFill>
                      <a:srgbClr val="0000FF"/>
                    </a:solidFill>
                    <a:latin typeface="微软雅黑" panose="020B0503020204020204" pitchFamily="34" charset="-122"/>
                    <a:ea typeface="微软雅黑" panose="020B0503020204020204" pitchFamily="34" charset="-122"/>
                  </a:rPr>
                  <a:t>sq-&gt;rear</a:t>
                </a:r>
              </a:p>
            </p:txBody>
          </p:sp>
          <p:sp>
            <p:nvSpPr>
              <p:cNvPr id="250922" name="Text Box 42"/>
              <p:cNvSpPr txBox="1">
                <a:spLocks noChangeArrowheads="1"/>
              </p:cNvSpPr>
              <p:nvPr/>
            </p:nvSpPr>
            <p:spPr bwMode="auto">
              <a:xfrm>
                <a:off x="4353" y="1910"/>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F</a:t>
                </a:r>
              </a:p>
            </p:txBody>
          </p:sp>
        </p:grpSp>
      </p:grpSp>
      <p:grpSp>
        <p:nvGrpSpPr>
          <p:cNvPr id="250923" name="Group 43"/>
          <p:cNvGrpSpPr>
            <a:grpSpLocks/>
          </p:cNvGrpSpPr>
          <p:nvPr/>
        </p:nvGrpSpPr>
        <p:grpSpPr bwMode="auto">
          <a:xfrm>
            <a:off x="5486400" y="2057400"/>
            <a:ext cx="1981200" cy="609600"/>
            <a:chOff x="2496" y="1296"/>
            <a:chExt cx="1248" cy="384"/>
          </a:xfrm>
          <a:scene3d>
            <a:camera prst="orthographicFront">
              <a:rot lat="0" lon="0" rev="0"/>
            </a:camera>
            <a:lightRig rig="balanced" dir="t">
              <a:rot lat="0" lon="0" rev="8700000"/>
            </a:lightRig>
          </a:scene3d>
        </p:grpSpPr>
        <p:sp>
          <p:nvSpPr>
            <p:cNvPr id="250924" name="AutoShape 44"/>
            <p:cNvSpPr>
              <a:spLocks noChangeArrowheads="1"/>
            </p:cNvSpPr>
            <p:nvPr/>
          </p:nvSpPr>
          <p:spPr bwMode="auto">
            <a:xfrm>
              <a:off x="2496" y="1488"/>
              <a:ext cx="1248" cy="192"/>
            </a:xfrm>
            <a:prstGeom prst="rightArrow">
              <a:avLst>
                <a:gd name="adj1" fmla="val 50000"/>
                <a:gd name="adj2" fmla="val 162500"/>
              </a:avLst>
            </a:prstGeom>
            <a:solidFill>
              <a:srgbClr val="0099FF"/>
            </a:solidFill>
            <a:ln w="9525">
              <a:noFill/>
              <a:miter lim="800000"/>
              <a:headEnd/>
              <a:tailEnd/>
            </a:ln>
            <a:effectLst>
              <a:outerShdw blurRad="44450" dist="27940" dir="5400000" algn="ctr">
                <a:srgbClr val="000000">
                  <a:alpha val="32000"/>
                </a:srgbClr>
              </a:outerShdw>
            </a:effectLst>
            <a:sp3d>
              <a:bevelT w="190500" h="38100"/>
            </a:sp3d>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25" name="Text Box 45"/>
            <p:cNvSpPr txBox="1">
              <a:spLocks noChangeArrowheads="1"/>
            </p:cNvSpPr>
            <p:nvPr/>
          </p:nvSpPr>
          <p:spPr bwMode="auto">
            <a:xfrm>
              <a:off x="2640" y="1296"/>
              <a:ext cx="720" cy="240"/>
            </a:xfrm>
            <a:prstGeom prst="rect">
              <a:avLst/>
            </a:prstGeom>
            <a:noFill/>
            <a:ln>
              <a:noFill/>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a:spcBef>
                  <a:spcPct val="50000"/>
                </a:spcBef>
                <a:defRPr/>
              </a:pPr>
              <a:r>
                <a:rPr kumimoji="1" lang="zh-CN" altLang="en-US" sz="1900">
                  <a:solidFill>
                    <a:srgbClr val="010000"/>
                  </a:solidFill>
                  <a:latin typeface="微软雅黑" panose="020B0503020204020204" pitchFamily="34" charset="-122"/>
                  <a:ea typeface="微软雅黑" panose="020B0503020204020204" pitchFamily="34" charset="-122"/>
                </a:rPr>
                <a:t>将</a:t>
              </a:r>
              <a:r>
                <a:rPr kumimoji="1" lang="en-US" altLang="zh-CN" sz="1900">
                  <a:solidFill>
                    <a:srgbClr val="010000"/>
                  </a:solidFill>
                  <a:latin typeface="微软雅黑" panose="020B0503020204020204" pitchFamily="34" charset="-122"/>
                  <a:ea typeface="微软雅黑" panose="020B0503020204020204" pitchFamily="34" charset="-122"/>
                </a:rPr>
                <a:t>F</a:t>
              </a:r>
              <a:r>
                <a:rPr kumimoji="1" lang="zh-CN" altLang="en-US" sz="1900">
                  <a:solidFill>
                    <a:srgbClr val="010000"/>
                  </a:solidFill>
                  <a:latin typeface="微软雅黑" panose="020B0503020204020204" pitchFamily="34" charset="-122"/>
                  <a:ea typeface="微软雅黑" panose="020B0503020204020204" pitchFamily="34" charset="-122"/>
                </a:rPr>
                <a:t>入队</a:t>
              </a:r>
              <a:endParaRPr kumimoji="1" lang="zh-CN" altLang="zh-CN" sz="1900">
                <a:solidFill>
                  <a:srgbClr val="010000"/>
                </a:solidFill>
                <a:latin typeface="微软雅黑" panose="020B0503020204020204" pitchFamily="34" charset="-122"/>
                <a:ea typeface="微软雅黑" panose="020B0503020204020204" pitchFamily="34" charset="-122"/>
              </a:endParaRPr>
            </a:p>
          </p:txBody>
        </p:sp>
      </p:grpSp>
      <p:grpSp>
        <p:nvGrpSpPr>
          <p:cNvPr id="250926" name="Group 46"/>
          <p:cNvGrpSpPr>
            <a:grpSpLocks/>
          </p:cNvGrpSpPr>
          <p:nvPr/>
        </p:nvGrpSpPr>
        <p:grpSpPr bwMode="auto">
          <a:xfrm>
            <a:off x="3124200" y="4632325"/>
            <a:ext cx="2895600" cy="1676400"/>
            <a:chOff x="1008" y="2918"/>
            <a:chExt cx="1824" cy="1056"/>
          </a:xfrm>
        </p:grpSpPr>
        <p:sp>
          <p:nvSpPr>
            <p:cNvPr id="250927" name="Oval 47"/>
            <p:cNvSpPr>
              <a:spLocks noChangeArrowheads="1"/>
            </p:cNvSpPr>
            <p:nvPr/>
          </p:nvSpPr>
          <p:spPr bwMode="auto">
            <a:xfrm>
              <a:off x="1008" y="2918"/>
              <a:ext cx="1104" cy="1056"/>
            </a:xfrm>
            <a:prstGeom prst="ellipse">
              <a:avLst/>
            </a:prstGeom>
            <a:solidFill>
              <a:schemeClr val="accent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28" name="Oval 48"/>
            <p:cNvSpPr>
              <a:spLocks noChangeArrowheads="1"/>
            </p:cNvSpPr>
            <p:nvPr/>
          </p:nvSpPr>
          <p:spPr bwMode="auto">
            <a:xfrm>
              <a:off x="1296" y="3158"/>
              <a:ext cx="528" cy="52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29" name="Line 49"/>
            <p:cNvSpPr>
              <a:spLocks noChangeShapeType="1"/>
            </p:cNvSpPr>
            <p:nvPr/>
          </p:nvSpPr>
          <p:spPr bwMode="auto">
            <a:xfrm>
              <a:off x="1008" y="3446"/>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30" name="Line 50"/>
            <p:cNvSpPr>
              <a:spLocks noChangeShapeType="1"/>
            </p:cNvSpPr>
            <p:nvPr/>
          </p:nvSpPr>
          <p:spPr bwMode="auto">
            <a:xfrm>
              <a:off x="1824" y="3446"/>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31" name="Line 51"/>
            <p:cNvSpPr>
              <a:spLocks noChangeShapeType="1"/>
            </p:cNvSpPr>
            <p:nvPr/>
          </p:nvSpPr>
          <p:spPr bwMode="auto">
            <a:xfrm>
              <a:off x="1200" y="3062"/>
              <a:ext cx="181" cy="15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32" name="Line 52"/>
            <p:cNvSpPr>
              <a:spLocks noChangeShapeType="1"/>
            </p:cNvSpPr>
            <p:nvPr/>
          </p:nvSpPr>
          <p:spPr bwMode="auto">
            <a:xfrm>
              <a:off x="1680" y="3648"/>
              <a:ext cx="225" cy="25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33" name="Line 53"/>
            <p:cNvSpPr>
              <a:spLocks noChangeShapeType="1"/>
            </p:cNvSpPr>
            <p:nvPr/>
          </p:nvSpPr>
          <p:spPr bwMode="auto">
            <a:xfrm flipH="1">
              <a:off x="1728" y="3014"/>
              <a:ext cx="144"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34" name="Line 54"/>
            <p:cNvSpPr>
              <a:spLocks noChangeShapeType="1"/>
            </p:cNvSpPr>
            <p:nvPr/>
          </p:nvSpPr>
          <p:spPr bwMode="auto">
            <a:xfrm flipH="1">
              <a:off x="1248" y="3649"/>
              <a:ext cx="192" cy="22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35" name="Text Box 55"/>
            <p:cNvSpPr txBox="1">
              <a:spLocks noChangeArrowheads="1"/>
            </p:cNvSpPr>
            <p:nvPr/>
          </p:nvSpPr>
          <p:spPr bwMode="auto">
            <a:xfrm>
              <a:off x="1824" y="349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latin typeface="微软雅黑" panose="020B0503020204020204" pitchFamily="34" charset="-122"/>
                  <a:ea typeface="微软雅黑" panose="020B0503020204020204" pitchFamily="34" charset="-122"/>
                </a:rPr>
                <a:t>E</a:t>
              </a:r>
            </a:p>
          </p:txBody>
        </p:sp>
        <p:sp>
          <p:nvSpPr>
            <p:cNvPr id="250936" name="Line 56"/>
            <p:cNvSpPr>
              <a:spLocks noChangeShapeType="1"/>
            </p:cNvSpPr>
            <p:nvPr/>
          </p:nvSpPr>
          <p:spPr bwMode="auto">
            <a:xfrm flipH="1">
              <a:off x="2112" y="3734"/>
              <a:ext cx="24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37" name="Text Box 57"/>
            <p:cNvSpPr txBox="1">
              <a:spLocks noChangeArrowheads="1"/>
            </p:cNvSpPr>
            <p:nvPr/>
          </p:nvSpPr>
          <p:spPr bwMode="auto">
            <a:xfrm>
              <a:off x="2112" y="3014"/>
              <a:ext cx="7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1400">
                  <a:solidFill>
                    <a:srgbClr val="000000"/>
                  </a:solidFill>
                  <a:latin typeface="微软雅黑" panose="020B0503020204020204" pitchFamily="34" charset="-122"/>
                  <a:ea typeface="微软雅黑" panose="020B0503020204020204" pitchFamily="34" charset="-122"/>
                </a:rPr>
                <a:t>sq-&gt;</a:t>
              </a:r>
              <a:r>
                <a:rPr kumimoji="1" lang="en-US" altLang="en-US" sz="1400">
                  <a:solidFill>
                    <a:srgbClr val="000000"/>
                  </a:solidFill>
                  <a:latin typeface="微软雅黑" panose="020B0503020204020204" pitchFamily="34" charset="-122"/>
                  <a:ea typeface="微软雅黑" panose="020B0503020204020204" pitchFamily="34" charset="-122"/>
                </a:rPr>
                <a:t> front</a:t>
              </a:r>
              <a:endParaRPr kumimoji="1" lang="en-US" altLang="zh-CN" sz="1400">
                <a:solidFill>
                  <a:srgbClr val="000000"/>
                </a:solidFill>
                <a:latin typeface="微软雅黑" panose="020B0503020204020204" pitchFamily="34" charset="-122"/>
                <a:ea typeface="微软雅黑" panose="020B0503020204020204" pitchFamily="34" charset="-122"/>
              </a:endParaRPr>
            </a:p>
          </p:txBody>
        </p:sp>
        <p:sp>
          <p:nvSpPr>
            <p:cNvPr id="250938" name="Text Box 58"/>
            <p:cNvSpPr txBox="1">
              <a:spLocks noChangeArrowheads="1"/>
            </p:cNvSpPr>
            <p:nvPr/>
          </p:nvSpPr>
          <p:spPr bwMode="auto">
            <a:xfrm>
              <a:off x="2112" y="3494"/>
              <a:ext cx="6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1400">
                  <a:solidFill>
                    <a:srgbClr val="0000FF"/>
                  </a:solidFill>
                  <a:latin typeface="微软雅黑" panose="020B0503020204020204" pitchFamily="34" charset="-122"/>
                  <a:ea typeface="微软雅黑" panose="020B0503020204020204" pitchFamily="34" charset="-122"/>
                </a:rPr>
                <a:t>sq-&gt;rear</a:t>
              </a:r>
            </a:p>
          </p:txBody>
        </p:sp>
        <p:sp>
          <p:nvSpPr>
            <p:cNvPr id="250939" name="Line 59"/>
            <p:cNvSpPr>
              <a:spLocks noChangeShapeType="1"/>
            </p:cNvSpPr>
            <p:nvPr/>
          </p:nvSpPr>
          <p:spPr bwMode="auto">
            <a:xfrm flipH="1">
              <a:off x="2160" y="3264"/>
              <a:ext cx="24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50940" name="Group 60"/>
          <p:cNvGrpSpPr>
            <a:grpSpLocks/>
          </p:cNvGrpSpPr>
          <p:nvPr/>
        </p:nvGrpSpPr>
        <p:grpSpPr bwMode="auto">
          <a:xfrm>
            <a:off x="2133600" y="3505200"/>
            <a:ext cx="1905000" cy="1066800"/>
            <a:chOff x="480" y="2208"/>
            <a:chExt cx="1104" cy="672"/>
          </a:xfrm>
          <a:scene3d>
            <a:camera prst="orthographicFront">
              <a:rot lat="0" lon="0" rev="0"/>
            </a:camera>
            <a:lightRig rig="balanced" dir="t">
              <a:rot lat="0" lon="0" rev="8700000"/>
            </a:lightRig>
          </a:scene3d>
        </p:grpSpPr>
        <p:sp>
          <p:nvSpPr>
            <p:cNvPr id="250941" name="AutoShape 61"/>
            <p:cNvSpPr>
              <a:spLocks noChangeArrowheads="1"/>
            </p:cNvSpPr>
            <p:nvPr/>
          </p:nvSpPr>
          <p:spPr bwMode="auto">
            <a:xfrm>
              <a:off x="1392" y="2208"/>
              <a:ext cx="192" cy="672"/>
            </a:xfrm>
            <a:prstGeom prst="downArrow">
              <a:avLst>
                <a:gd name="adj1" fmla="val 50000"/>
                <a:gd name="adj2" fmla="val 87500"/>
              </a:avLst>
            </a:prstGeom>
            <a:solidFill>
              <a:srgbClr val="0099FF"/>
            </a:solidFill>
            <a:ln w="9525">
              <a:noFill/>
              <a:miter lim="800000"/>
              <a:headEnd/>
              <a:tailEnd/>
            </a:ln>
            <a:effectLst>
              <a:outerShdw blurRad="44450" dist="27940" dir="5400000" algn="ctr">
                <a:srgbClr val="000000">
                  <a:alpha val="32000"/>
                </a:srgbClr>
              </a:outerShdw>
            </a:effectLst>
            <a:sp3d>
              <a:bevelT w="190500" h="38100"/>
            </a:sp3d>
            <a:extLst/>
          </p:spPr>
          <p:txBody>
            <a:bodyPr vert="eaVert"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42" name="Text Box 62"/>
            <p:cNvSpPr txBox="1">
              <a:spLocks noChangeArrowheads="1"/>
            </p:cNvSpPr>
            <p:nvPr/>
          </p:nvSpPr>
          <p:spPr bwMode="auto">
            <a:xfrm>
              <a:off x="480" y="2342"/>
              <a:ext cx="1008" cy="250"/>
            </a:xfrm>
            <a:prstGeom prst="rect">
              <a:avLst/>
            </a:prstGeom>
            <a:noFill/>
            <a:ln>
              <a:noFill/>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a:spcBef>
                  <a:spcPct val="50000"/>
                </a:spcBef>
                <a:defRPr/>
              </a:pPr>
              <a:r>
                <a:rPr kumimoji="1" lang="zh-CN" altLang="en-US" sz="2000">
                  <a:solidFill>
                    <a:srgbClr val="010000"/>
                  </a:solidFill>
                  <a:latin typeface="微软雅黑" panose="020B0503020204020204" pitchFamily="34" charset="-122"/>
                  <a:ea typeface="微软雅黑" panose="020B0503020204020204" pitchFamily="34" charset="-122"/>
                </a:rPr>
                <a:t>连续</a:t>
              </a:r>
              <a:r>
                <a:rPr kumimoji="1" lang="en-US" altLang="zh-CN" sz="2000">
                  <a:solidFill>
                    <a:srgbClr val="010000"/>
                  </a:solidFill>
                  <a:latin typeface="微软雅黑" panose="020B0503020204020204" pitchFamily="34" charset="-122"/>
                  <a:ea typeface="微软雅黑" panose="020B0503020204020204" pitchFamily="34" charset="-122"/>
                </a:rPr>
                <a:t>4</a:t>
              </a:r>
              <a:r>
                <a:rPr kumimoji="1" lang="zh-CN" altLang="en-US" sz="2000">
                  <a:solidFill>
                    <a:srgbClr val="010000"/>
                  </a:solidFill>
                  <a:latin typeface="微软雅黑" panose="020B0503020204020204" pitchFamily="34" charset="-122"/>
                  <a:ea typeface="微软雅黑" panose="020B0503020204020204" pitchFamily="34" charset="-122"/>
                </a:rPr>
                <a:t>次出队</a:t>
              </a:r>
              <a:endParaRPr kumimoji="1" lang="zh-CN" altLang="en-US" sz="2200">
                <a:solidFill>
                  <a:srgbClr val="010000"/>
                </a:solidFill>
                <a:latin typeface="微软雅黑" panose="020B0503020204020204" pitchFamily="34" charset="-122"/>
                <a:ea typeface="微软雅黑" panose="020B0503020204020204" pitchFamily="34" charset="-122"/>
              </a:endParaRPr>
            </a:p>
          </p:txBody>
        </p:sp>
      </p:grpSp>
      <p:grpSp>
        <p:nvGrpSpPr>
          <p:cNvPr id="250943" name="Group 63"/>
          <p:cNvGrpSpPr>
            <a:grpSpLocks/>
          </p:cNvGrpSpPr>
          <p:nvPr/>
        </p:nvGrpSpPr>
        <p:grpSpPr bwMode="auto">
          <a:xfrm>
            <a:off x="7696200" y="4708525"/>
            <a:ext cx="2895600" cy="1676400"/>
            <a:chOff x="3888" y="2966"/>
            <a:chExt cx="1824" cy="1056"/>
          </a:xfrm>
        </p:grpSpPr>
        <p:sp>
          <p:nvSpPr>
            <p:cNvPr id="250944" name="Oval 64"/>
            <p:cNvSpPr>
              <a:spLocks noChangeArrowheads="1"/>
            </p:cNvSpPr>
            <p:nvPr/>
          </p:nvSpPr>
          <p:spPr bwMode="auto">
            <a:xfrm>
              <a:off x="3888" y="2966"/>
              <a:ext cx="1104" cy="1056"/>
            </a:xfrm>
            <a:prstGeom prst="ellipse">
              <a:avLst/>
            </a:prstGeom>
            <a:solidFill>
              <a:schemeClr val="accent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45" name="Oval 65"/>
            <p:cNvSpPr>
              <a:spLocks noChangeArrowheads="1"/>
            </p:cNvSpPr>
            <p:nvPr/>
          </p:nvSpPr>
          <p:spPr bwMode="auto">
            <a:xfrm>
              <a:off x="4176" y="3206"/>
              <a:ext cx="528" cy="52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46" name="Line 66"/>
            <p:cNvSpPr>
              <a:spLocks noChangeShapeType="1"/>
            </p:cNvSpPr>
            <p:nvPr/>
          </p:nvSpPr>
          <p:spPr bwMode="auto">
            <a:xfrm>
              <a:off x="3888" y="3494"/>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47" name="Line 67"/>
            <p:cNvSpPr>
              <a:spLocks noChangeShapeType="1"/>
            </p:cNvSpPr>
            <p:nvPr/>
          </p:nvSpPr>
          <p:spPr bwMode="auto">
            <a:xfrm>
              <a:off x="4704" y="3494"/>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48" name="Line 68"/>
            <p:cNvSpPr>
              <a:spLocks noChangeShapeType="1"/>
            </p:cNvSpPr>
            <p:nvPr/>
          </p:nvSpPr>
          <p:spPr bwMode="auto">
            <a:xfrm>
              <a:off x="4080" y="3110"/>
              <a:ext cx="181" cy="16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49" name="Line 69"/>
            <p:cNvSpPr>
              <a:spLocks noChangeShapeType="1"/>
            </p:cNvSpPr>
            <p:nvPr/>
          </p:nvSpPr>
          <p:spPr bwMode="auto">
            <a:xfrm>
              <a:off x="4560" y="3697"/>
              <a:ext cx="240"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50" name="Line 70"/>
            <p:cNvSpPr>
              <a:spLocks noChangeShapeType="1"/>
            </p:cNvSpPr>
            <p:nvPr/>
          </p:nvSpPr>
          <p:spPr bwMode="auto">
            <a:xfrm flipH="1">
              <a:off x="4608" y="3062"/>
              <a:ext cx="144"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51" name="Line 71"/>
            <p:cNvSpPr>
              <a:spLocks noChangeShapeType="1"/>
            </p:cNvSpPr>
            <p:nvPr/>
          </p:nvSpPr>
          <p:spPr bwMode="auto">
            <a:xfrm flipH="1">
              <a:off x="4128" y="3697"/>
              <a:ext cx="192"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52" name="Line 72"/>
            <p:cNvSpPr>
              <a:spLocks noChangeShapeType="1"/>
            </p:cNvSpPr>
            <p:nvPr/>
          </p:nvSpPr>
          <p:spPr bwMode="auto">
            <a:xfrm flipH="1">
              <a:off x="4944" y="3840"/>
              <a:ext cx="24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53" name="Text Box 73"/>
            <p:cNvSpPr txBox="1">
              <a:spLocks noChangeArrowheads="1"/>
            </p:cNvSpPr>
            <p:nvPr/>
          </p:nvSpPr>
          <p:spPr bwMode="auto">
            <a:xfrm>
              <a:off x="4992" y="3494"/>
              <a:ext cx="7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1400">
                  <a:solidFill>
                    <a:srgbClr val="000000"/>
                  </a:solidFill>
                  <a:latin typeface="微软雅黑" panose="020B0503020204020204" pitchFamily="34" charset="-122"/>
                  <a:ea typeface="微软雅黑" panose="020B0503020204020204" pitchFamily="34" charset="-122"/>
                </a:rPr>
                <a:t>sq-&gt;</a:t>
              </a:r>
              <a:r>
                <a:rPr kumimoji="1" lang="en-US" altLang="en-US" sz="1400">
                  <a:solidFill>
                    <a:srgbClr val="000000"/>
                  </a:solidFill>
                  <a:latin typeface="微软雅黑" panose="020B0503020204020204" pitchFamily="34" charset="-122"/>
                  <a:ea typeface="微软雅黑" panose="020B0503020204020204" pitchFamily="34" charset="-122"/>
                </a:rPr>
                <a:t> front</a:t>
              </a:r>
              <a:endParaRPr kumimoji="1" lang="en-US" altLang="zh-CN" sz="1400">
                <a:solidFill>
                  <a:srgbClr val="000000"/>
                </a:solidFill>
                <a:latin typeface="微软雅黑" panose="020B0503020204020204" pitchFamily="34" charset="-122"/>
                <a:ea typeface="微软雅黑" panose="020B0503020204020204" pitchFamily="34" charset="-122"/>
              </a:endParaRPr>
            </a:p>
          </p:txBody>
        </p:sp>
        <p:sp>
          <p:nvSpPr>
            <p:cNvPr id="250954" name="Text Box 74"/>
            <p:cNvSpPr txBox="1">
              <a:spLocks noChangeArrowheads="1"/>
            </p:cNvSpPr>
            <p:nvPr/>
          </p:nvSpPr>
          <p:spPr bwMode="auto">
            <a:xfrm>
              <a:off x="4992" y="3627"/>
              <a:ext cx="6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1400">
                  <a:solidFill>
                    <a:srgbClr val="0000FF"/>
                  </a:solidFill>
                  <a:latin typeface="微软雅黑" panose="020B0503020204020204" pitchFamily="34" charset="-122"/>
                  <a:ea typeface="微软雅黑" panose="020B0503020204020204" pitchFamily="34" charset="-122"/>
                </a:rPr>
                <a:t>sq-&gt;rear</a:t>
              </a:r>
            </a:p>
          </p:txBody>
        </p:sp>
      </p:grpSp>
      <p:grpSp>
        <p:nvGrpSpPr>
          <p:cNvPr id="250955" name="Group 75"/>
          <p:cNvGrpSpPr>
            <a:grpSpLocks/>
          </p:cNvGrpSpPr>
          <p:nvPr/>
        </p:nvGrpSpPr>
        <p:grpSpPr bwMode="auto">
          <a:xfrm>
            <a:off x="5562600" y="5105400"/>
            <a:ext cx="1905000" cy="533400"/>
            <a:chOff x="2544" y="3216"/>
            <a:chExt cx="1200" cy="336"/>
          </a:xfrm>
          <a:scene3d>
            <a:camera prst="orthographicFront">
              <a:rot lat="0" lon="0" rev="0"/>
            </a:camera>
            <a:lightRig rig="balanced" dir="t">
              <a:rot lat="0" lon="0" rev="8700000"/>
            </a:lightRig>
          </a:scene3d>
        </p:grpSpPr>
        <p:sp>
          <p:nvSpPr>
            <p:cNvPr id="250956" name="AutoShape 76"/>
            <p:cNvSpPr>
              <a:spLocks noChangeArrowheads="1"/>
            </p:cNvSpPr>
            <p:nvPr/>
          </p:nvSpPr>
          <p:spPr bwMode="auto">
            <a:xfrm>
              <a:off x="2544" y="3408"/>
              <a:ext cx="1200" cy="144"/>
            </a:xfrm>
            <a:prstGeom prst="rightArrow">
              <a:avLst>
                <a:gd name="adj1" fmla="val 50000"/>
                <a:gd name="adj2" fmla="val 208333"/>
              </a:avLst>
            </a:prstGeom>
            <a:solidFill>
              <a:srgbClr val="0099FF"/>
            </a:solidFill>
            <a:ln w="9525">
              <a:noFill/>
              <a:miter lim="800000"/>
              <a:headEnd/>
              <a:tailEnd/>
            </a:ln>
            <a:effectLst>
              <a:outerShdw blurRad="44450" dist="27940" dir="5400000" algn="ctr">
                <a:srgbClr val="000000">
                  <a:alpha val="32000"/>
                </a:srgbClr>
              </a:outerShdw>
            </a:effectLst>
            <a:sp3d>
              <a:bevelT w="190500" h="38100"/>
            </a:sp3d>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0957" name="Text Box 77"/>
            <p:cNvSpPr txBox="1">
              <a:spLocks noChangeArrowheads="1"/>
            </p:cNvSpPr>
            <p:nvPr/>
          </p:nvSpPr>
          <p:spPr bwMode="auto">
            <a:xfrm>
              <a:off x="2688" y="3216"/>
              <a:ext cx="672" cy="250"/>
            </a:xfrm>
            <a:prstGeom prst="rect">
              <a:avLst/>
            </a:prstGeom>
            <a:noFill/>
            <a:ln>
              <a:noFill/>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a:spcBef>
                  <a:spcPct val="50000"/>
                </a:spcBef>
                <a:defRPr/>
              </a:pPr>
              <a:r>
                <a:rPr kumimoji="1" lang="zh-CN" altLang="en-US" sz="2000">
                  <a:solidFill>
                    <a:srgbClr val="010000"/>
                  </a:solidFill>
                  <a:latin typeface="微软雅黑" panose="020B0503020204020204" pitchFamily="34" charset="-122"/>
                  <a:ea typeface="微软雅黑" panose="020B0503020204020204" pitchFamily="34" charset="-122"/>
                </a:rPr>
                <a:t>再出队</a:t>
              </a:r>
            </a:p>
          </p:txBody>
        </p:sp>
      </p:grpSp>
    </p:spTree>
    <p:extLst>
      <p:ext uri="{BB962C8B-B14F-4D97-AF65-F5344CB8AC3E}">
        <p14:creationId xmlns:p14="http://schemas.microsoft.com/office/powerpoint/2010/main" val="2038805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50885"/>
                                        </p:tgtEl>
                                        <p:attrNameLst>
                                          <p:attrName>style.visibility</p:attrName>
                                        </p:attrNameLst>
                                      </p:cBhvr>
                                      <p:to>
                                        <p:strVal val="visible"/>
                                      </p:to>
                                    </p:set>
                                    <p:anim calcmode="lin" valueType="num">
                                      <p:cBhvr>
                                        <p:cTn id="7" dur="500" fill="hold"/>
                                        <p:tgtEl>
                                          <p:spTgt spid="250885"/>
                                        </p:tgtEl>
                                        <p:attrNameLst>
                                          <p:attrName>ppt_w</p:attrName>
                                        </p:attrNameLst>
                                      </p:cBhvr>
                                      <p:tavLst>
                                        <p:tav tm="0">
                                          <p:val>
                                            <p:fltVal val="0"/>
                                          </p:val>
                                        </p:tav>
                                        <p:tav tm="100000">
                                          <p:val>
                                            <p:strVal val="#ppt_w"/>
                                          </p:val>
                                        </p:tav>
                                      </p:tavLst>
                                    </p:anim>
                                    <p:anim calcmode="lin" valueType="num">
                                      <p:cBhvr>
                                        <p:cTn id="8" dur="500" fill="hold"/>
                                        <p:tgtEl>
                                          <p:spTgt spid="250885"/>
                                        </p:tgtEl>
                                        <p:attrNameLst>
                                          <p:attrName>ppt_h</p:attrName>
                                        </p:attrNameLst>
                                      </p:cBhvr>
                                      <p:tavLst>
                                        <p:tav tm="0">
                                          <p:val>
                                            <p:fltVal val="0"/>
                                          </p:val>
                                        </p:tav>
                                        <p:tav tm="100000">
                                          <p:val>
                                            <p:strVal val="#ppt_h"/>
                                          </p:val>
                                        </p:tav>
                                      </p:tavLst>
                                    </p:anim>
                                    <p:anim calcmode="lin" valueType="num">
                                      <p:cBhvr>
                                        <p:cTn id="9" dur="500" fill="hold"/>
                                        <p:tgtEl>
                                          <p:spTgt spid="250885"/>
                                        </p:tgtEl>
                                        <p:attrNameLst>
                                          <p:attrName>style.rotation</p:attrName>
                                        </p:attrNameLst>
                                      </p:cBhvr>
                                      <p:tavLst>
                                        <p:tav tm="0">
                                          <p:val>
                                            <p:fltVal val="90"/>
                                          </p:val>
                                        </p:tav>
                                        <p:tav tm="100000">
                                          <p:val>
                                            <p:fltVal val="0"/>
                                          </p:val>
                                        </p:tav>
                                      </p:tavLst>
                                    </p:anim>
                                    <p:animEffect transition="in" filter="fade">
                                      <p:cBhvr>
                                        <p:cTn id="10" dur="500"/>
                                        <p:tgtEl>
                                          <p:spTgt spid="25088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50884">
                                            <p:txEl>
                                              <p:pRg st="0" end="0"/>
                                            </p:txEl>
                                          </p:spTgt>
                                        </p:tgtEl>
                                        <p:attrNameLst>
                                          <p:attrName>style.visibility</p:attrName>
                                        </p:attrNameLst>
                                      </p:cBhvr>
                                      <p:to>
                                        <p:strVal val="visible"/>
                                      </p:to>
                                    </p:set>
                                    <p:anim calcmode="lin" valueType="num">
                                      <p:cBhvr additive="base">
                                        <p:cTn id="15" dur="500" fill="hold"/>
                                        <p:tgtEl>
                                          <p:spTgt spid="25088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08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50886"/>
                                        </p:tgtEl>
                                        <p:attrNameLst>
                                          <p:attrName>style.visibility</p:attrName>
                                        </p:attrNameLst>
                                      </p:cBhvr>
                                      <p:to>
                                        <p:strVal val="visible"/>
                                      </p:to>
                                    </p:set>
                                    <p:anim calcmode="lin" valueType="num">
                                      <p:cBhvr additive="base">
                                        <p:cTn id="21" dur="500" fill="hold"/>
                                        <p:tgtEl>
                                          <p:spTgt spid="250886"/>
                                        </p:tgtEl>
                                        <p:attrNameLst>
                                          <p:attrName>ppt_x</p:attrName>
                                        </p:attrNameLst>
                                      </p:cBhvr>
                                      <p:tavLst>
                                        <p:tav tm="0">
                                          <p:val>
                                            <p:strVal val="0-#ppt_w/2"/>
                                          </p:val>
                                        </p:tav>
                                        <p:tav tm="100000">
                                          <p:val>
                                            <p:strVal val="#ppt_x"/>
                                          </p:val>
                                        </p:tav>
                                      </p:tavLst>
                                    </p:anim>
                                    <p:anim calcmode="lin" valueType="num">
                                      <p:cBhvr additive="base">
                                        <p:cTn id="22" dur="500" fill="hold"/>
                                        <p:tgtEl>
                                          <p:spTgt spid="25088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0923"/>
                                        </p:tgtEl>
                                        <p:attrNameLst>
                                          <p:attrName>style.visibility</p:attrName>
                                        </p:attrNameLst>
                                      </p:cBhvr>
                                      <p:to>
                                        <p:strVal val="visible"/>
                                      </p:to>
                                    </p:set>
                                    <p:animEffect transition="in" filter="wipe(left)">
                                      <p:cBhvr>
                                        <p:cTn id="27" dur="500"/>
                                        <p:tgtEl>
                                          <p:spTgt spid="25092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50904"/>
                                        </p:tgtEl>
                                        <p:attrNameLst>
                                          <p:attrName>style.visibility</p:attrName>
                                        </p:attrNameLst>
                                      </p:cBhvr>
                                      <p:to>
                                        <p:strVal val="visible"/>
                                      </p:to>
                                    </p:set>
                                    <p:anim calcmode="lin" valueType="num">
                                      <p:cBhvr additive="base">
                                        <p:cTn id="32" dur="500" fill="hold"/>
                                        <p:tgtEl>
                                          <p:spTgt spid="250904"/>
                                        </p:tgtEl>
                                        <p:attrNameLst>
                                          <p:attrName>ppt_x</p:attrName>
                                        </p:attrNameLst>
                                      </p:cBhvr>
                                      <p:tavLst>
                                        <p:tav tm="0">
                                          <p:val>
                                            <p:strVal val="0-#ppt_w/2"/>
                                          </p:val>
                                        </p:tav>
                                        <p:tav tm="100000">
                                          <p:val>
                                            <p:strVal val="#ppt_x"/>
                                          </p:val>
                                        </p:tav>
                                      </p:tavLst>
                                    </p:anim>
                                    <p:anim calcmode="lin" valueType="num">
                                      <p:cBhvr additive="base">
                                        <p:cTn id="33" dur="500" fill="hold"/>
                                        <p:tgtEl>
                                          <p:spTgt spid="250904"/>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250940"/>
                                        </p:tgtEl>
                                        <p:attrNameLst>
                                          <p:attrName>style.visibility</p:attrName>
                                        </p:attrNameLst>
                                      </p:cBhvr>
                                      <p:to>
                                        <p:strVal val="visible"/>
                                      </p:to>
                                    </p:set>
                                    <p:animEffect transition="in" filter="wipe(up)">
                                      <p:cBhvr>
                                        <p:cTn id="38" dur="500"/>
                                        <p:tgtEl>
                                          <p:spTgt spid="25094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50926"/>
                                        </p:tgtEl>
                                        <p:attrNameLst>
                                          <p:attrName>style.visibility</p:attrName>
                                        </p:attrNameLst>
                                      </p:cBhvr>
                                      <p:to>
                                        <p:strVal val="visible"/>
                                      </p:to>
                                    </p:set>
                                    <p:anim calcmode="lin" valueType="num">
                                      <p:cBhvr additive="base">
                                        <p:cTn id="43" dur="500" fill="hold"/>
                                        <p:tgtEl>
                                          <p:spTgt spid="250926"/>
                                        </p:tgtEl>
                                        <p:attrNameLst>
                                          <p:attrName>ppt_x</p:attrName>
                                        </p:attrNameLst>
                                      </p:cBhvr>
                                      <p:tavLst>
                                        <p:tav tm="0">
                                          <p:val>
                                            <p:strVal val="0-#ppt_w/2"/>
                                          </p:val>
                                        </p:tav>
                                        <p:tav tm="100000">
                                          <p:val>
                                            <p:strVal val="#ppt_x"/>
                                          </p:val>
                                        </p:tav>
                                      </p:tavLst>
                                    </p:anim>
                                    <p:anim calcmode="lin" valueType="num">
                                      <p:cBhvr additive="base">
                                        <p:cTn id="44" dur="500" fill="hold"/>
                                        <p:tgtEl>
                                          <p:spTgt spid="25092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250955"/>
                                        </p:tgtEl>
                                        <p:attrNameLst>
                                          <p:attrName>style.visibility</p:attrName>
                                        </p:attrNameLst>
                                      </p:cBhvr>
                                      <p:to>
                                        <p:strVal val="visible"/>
                                      </p:to>
                                    </p:set>
                                    <p:animEffect transition="in" filter="wipe(left)">
                                      <p:cBhvr>
                                        <p:cTn id="49" dur="500"/>
                                        <p:tgtEl>
                                          <p:spTgt spid="250955"/>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250943"/>
                                        </p:tgtEl>
                                        <p:attrNameLst>
                                          <p:attrName>style.visibility</p:attrName>
                                        </p:attrNameLst>
                                      </p:cBhvr>
                                      <p:to>
                                        <p:strVal val="visible"/>
                                      </p:to>
                                    </p:set>
                                    <p:anim calcmode="lin" valueType="num">
                                      <p:cBhvr additive="base">
                                        <p:cTn id="54" dur="500" fill="hold"/>
                                        <p:tgtEl>
                                          <p:spTgt spid="250943"/>
                                        </p:tgtEl>
                                        <p:attrNameLst>
                                          <p:attrName>ppt_x</p:attrName>
                                        </p:attrNameLst>
                                      </p:cBhvr>
                                      <p:tavLst>
                                        <p:tav tm="0">
                                          <p:val>
                                            <p:strVal val="0-#ppt_w/2"/>
                                          </p:val>
                                        </p:tav>
                                        <p:tav tm="100000">
                                          <p:val>
                                            <p:strVal val="#ppt_x"/>
                                          </p:val>
                                        </p:tav>
                                      </p:tavLst>
                                    </p:anim>
                                    <p:anim calcmode="lin" valueType="num">
                                      <p:cBhvr additive="base">
                                        <p:cTn id="55" dur="500" fill="hold"/>
                                        <p:tgtEl>
                                          <p:spTgt spid="250943"/>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250883"/>
                                        </p:tgtEl>
                                        <p:attrNameLst>
                                          <p:attrName>style.visibility</p:attrName>
                                        </p:attrNameLst>
                                      </p:cBhvr>
                                      <p:to>
                                        <p:strVal val="visible"/>
                                      </p:to>
                                    </p:set>
                                    <p:anim calcmode="lin" valueType="num">
                                      <p:cBhvr additive="base">
                                        <p:cTn id="60" dur="500" fill="hold"/>
                                        <p:tgtEl>
                                          <p:spTgt spid="250883"/>
                                        </p:tgtEl>
                                        <p:attrNameLst>
                                          <p:attrName>ppt_x</p:attrName>
                                        </p:attrNameLst>
                                      </p:cBhvr>
                                      <p:tavLst>
                                        <p:tav tm="0">
                                          <p:val>
                                            <p:strVal val="0-#ppt_w/2"/>
                                          </p:val>
                                        </p:tav>
                                        <p:tav tm="100000">
                                          <p:val>
                                            <p:strVal val="#ppt_x"/>
                                          </p:val>
                                        </p:tav>
                                      </p:tavLst>
                                    </p:anim>
                                    <p:anim calcmode="lin" valueType="num">
                                      <p:cBhvr additive="base">
                                        <p:cTn id="61" dur="500" fill="hold"/>
                                        <p:tgtEl>
                                          <p:spTgt spid="250883"/>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250882"/>
                                        </p:tgtEl>
                                        <p:attrNameLst>
                                          <p:attrName>style.visibility</p:attrName>
                                        </p:attrNameLst>
                                      </p:cBhvr>
                                      <p:to>
                                        <p:strVal val="visible"/>
                                      </p:to>
                                    </p:set>
                                    <p:anim calcmode="lin" valueType="num">
                                      <p:cBhvr additive="base">
                                        <p:cTn id="66" dur="500" fill="hold"/>
                                        <p:tgtEl>
                                          <p:spTgt spid="250882"/>
                                        </p:tgtEl>
                                        <p:attrNameLst>
                                          <p:attrName>ppt_x</p:attrName>
                                        </p:attrNameLst>
                                      </p:cBhvr>
                                      <p:tavLst>
                                        <p:tav tm="0">
                                          <p:val>
                                            <p:strVal val="0-#ppt_w/2"/>
                                          </p:val>
                                        </p:tav>
                                        <p:tav tm="100000">
                                          <p:val>
                                            <p:strVal val="#ppt_x"/>
                                          </p:val>
                                        </p:tav>
                                      </p:tavLst>
                                    </p:anim>
                                    <p:anim calcmode="lin" valueType="num">
                                      <p:cBhvr additive="base">
                                        <p:cTn id="67" dur="500" fill="hold"/>
                                        <p:tgtEl>
                                          <p:spTgt spid="2508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2" grpId="0" animBg="1" autoUpdateAnimBg="0"/>
      <p:bldP spid="250883" grpId="0" animBg="1" autoUpdateAnimBg="0"/>
      <p:bldP spid="250885" grpId="0"/>
      <p:bldP spid="250884" grpId="0" build="p"/>
    </p:bld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9074" name="Line 2"/>
          <p:cNvSpPr>
            <a:spLocks noChangeShapeType="1"/>
          </p:cNvSpPr>
          <p:nvPr/>
        </p:nvSpPr>
        <p:spPr bwMode="auto">
          <a:xfrm flipH="1">
            <a:off x="6705600" y="2708275"/>
            <a:ext cx="533400" cy="609600"/>
          </a:xfrm>
          <a:prstGeom prst="line">
            <a:avLst/>
          </a:prstGeom>
          <a:noFill/>
          <a:ln w="28575"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nvGrpSpPr>
          <p:cNvPr id="259076" name="Group 4"/>
          <p:cNvGrpSpPr>
            <a:grpSpLocks/>
          </p:cNvGrpSpPr>
          <p:nvPr/>
        </p:nvGrpSpPr>
        <p:grpSpPr bwMode="auto">
          <a:xfrm>
            <a:off x="3810000" y="3213100"/>
            <a:ext cx="3810000" cy="1295400"/>
            <a:chOff x="1584" y="2400"/>
            <a:chExt cx="2400" cy="816"/>
          </a:xfrm>
          <a:scene3d>
            <a:camera prst="orthographicFront">
              <a:rot lat="0" lon="0" rev="0"/>
            </a:camera>
            <a:lightRig rig="balanced" dir="t">
              <a:rot lat="0" lon="0" rev="8700000"/>
            </a:lightRig>
          </a:scene3d>
        </p:grpSpPr>
        <p:sp>
          <p:nvSpPr>
            <p:cNvPr id="259077" name="Oval 5"/>
            <p:cNvSpPr>
              <a:spLocks noChangeArrowheads="1"/>
            </p:cNvSpPr>
            <p:nvPr/>
          </p:nvSpPr>
          <p:spPr bwMode="auto">
            <a:xfrm>
              <a:off x="1584" y="2400"/>
              <a:ext cx="2400" cy="816"/>
            </a:xfrm>
            <a:prstGeom prst="ellipse">
              <a:avLst/>
            </a:prstGeom>
            <a:solidFill>
              <a:schemeClr val="accent1"/>
            </a:solidFill>
            <a:ln w="12700" cap="sq">
              <a:noFill/>
              <a:miter lim="800000"/>
              <a:headEnd type="none" w="sm" len="sm"/>
              <a:tailEnd type="none" w="sm" len="sm"/>
            </a:ln>
            <a:effectLst>
              <a:outerShdw blurRad="44450" dist="27940" dir="5400000" algn="ctr">
                <a:srgbClr val="000000">
                  <a:alpha val="32000"/>
                </a:srgbClr>
              </a:outerShdw>
            </a:effectLst>
            <a:sp3d>
              <a:bevelT w="190500" h="38100"/>
            </a:sp3d>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9078" name="Text Box 6"/>
            <p:cNvSpPr txBox="1">
              <a:spLocks noChangeArrowheads="1"/>
            </p:cNvSpPr>
            <p:nvPr/>
          </p:nvSpPr>
          <p:spPr bwMode="auto">
            <a:xfrm>
              <a:off x="1872" y="2544"/>
              <a:ext cx="2064" cy="543"/>
            </a:xfrm>
            <a:prstGeom prst="rect">
              <a:avLst/>
            </a:prstGeom>
            <a:noFill/>
            <a:ln>
              <a:noFill/>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defTabSz="914400" eaLnBrk="0" hangingPunct="0">
                <a:spcBef>
                  <a:spcPct val="50000"/>
                </a:spcBef>
                <a:defRPr/>
              </a:pPr>
              <a:r>
                <a:rPr kumimoji="1" lang="zh-CN" altLang="en-US" sz="2000" dirty="0">
                  <a:solidFill>
                    <a:srgbClr val="010000"/>
                  </a:solidFill>
                  <a:latin typeface="微软雅黑" panose="020B0503020204020204" pitchFamily="34" charset="-122"/>
                  <a:ea typeface="微软雅黑" panose="020B0503020204020204" pitchFamily="34" charset="-122"/>
                </a:rPr>
                <a:t>队满和队空时，均有</a:t>
              </a:r>
            </a:p>
            <a:p>
              <a:pPr defTabSz="914400" eaLnBrk="0" hangingPunct="0">
                <a:spcBef>
                  <a:spcPct val="50000"/>
                </a:spcBef>
                <a:defRPr/>
              </a:pPr>
              <a:r>
                <a:rPr kumimoji="1" lang="en-US" altLang="zh-CN" sz="2000" dirty="0" err="1">
                  <a:solidFill>
                    <a:srgbClr val="010000"/>
                  </a:solidFill>
                  <a:latin typeface="微软雅黑" panose="020B0503020204020204" pitchFamily="34" charset="-122"/>
                  <a:ea typeface="微软雅黑" panose="020B0503020204020204" pitchFamily="34" charset="-122"/>
                </a:rPr>
                <a:t>sq</a:t>
              </a:r>
              <a:r>
                <a:rPr kumimoji="1" lang="en-US" altLang="zh-CN" sz="2000" dirty="0">
                  <a:solidFill>
                    <a:srgbClr val="010000"/>
                  </a:solidFill>
                  <a:latin typeface="微软雅黑" panose="020B0503020204020204" pitchFamily="34" charset="-122"/>
                  <a:ea typeface="微软雅黑" panose="020B0503020204020204" pitchFamily="34" charset="-122"/>
                </a:rPr>
                <a:t>-&gt;</a:t>
              </a:r>
              <a:r>
                <a:rPr kumimoji="1" lang="en-US" altLang="en-US" sz="2000" dirty="0">
                  <a:solidFill>
                    <a:srgbClr val="010000"/>
                  </a:solidFill>
                  <a:latin typeface="微软雅黑" panose="020B0503020204020204" pitchFamily="34" charset="-122"/>
                  <a:ea typeface="微软雅黑" panose="020B0503020204020204" pitchFamily="34" charset="-122"/>
                </a:rPr>
                <a:t> </a:t>
              </a:r>
              <a:r>
                <a:rPr kumimoji="1" lang="en-US" altLang="zh-CN" sz="2000" dirty="0">
                  <a:solidFill>
                    <a:srgbClr val="010000"/>
                  </a:solidFill>
                  <a:latin typeface="微软雅黑" panose="020B0503020204020204" pitchFamily="34" charset="-122"/>
                  <a:ea typeface="微软雅黑" panose="020B0503020204020204" pitchFamily="34" charset="-122"/>
                </a:rPr>
                <a:t>front= </a:t>
              </a:r>
              <a:r>
                <a:rPr kumimoji="1" lang="en-US" altLang="zh-CN" sz="2000" dirty="0" err="1">
                  <a:solidFill>
                    <a:srgbClr val="010000"/>
                  </a:solidFill>
                  <a:latin typeface="微软雅黑" panose="020B0503020204020204" pitchFamily="34" charset="-122"/>
                  <a:ea typeface="微软雅黑" panose="020B0503020204020204" pitchFamily="34" charset="-122"/>
                </a:rPr>
                <a:t>sq</a:t>
              </a:r>
              <a:r>
                <a:rPr kumimoji="1" lang="en-US" altLang="zh-CN" sz="2000" dirty="0">
                  <a:solidFill>
                    <a:srgbClr val="010000"/>
                  </a:solidFill>
                  <a:latin typeface="微软雅黑" panose="020B0503020204020204" pitchFamily="34" charset="-122"/>
                  <a:ea typeface="微软雅黑" panose="020B0503020204020204" pitchFamily="34" charset="-122"/>
                </a:rPr>
                <a:t>-&gt;</a:t>
              </a:r>
              <a:r>
                <a:rPr kumimoji="1" lang="en-US" altLang="en-US" sz="2000" dirty="0">
                  <a:solidFill>
                    <a:srgbClr val="010000"/>
                  </a:solidFill>
                  <a:latin typeface="微软雅黑" panose="020B0503020204020204" pitchFamily="34" charset="-122"/>
                  <a:ea typeface="微软雅黑" panose="020B0503020204020204" pitchFamily="34" charset="-122"/>
                </a:rPr>
                <a:t> </a:t>
              </a:r>
              <a:r>
                <a:rPr kumimoji="1" lang="en-US" altLang="zh-CN" sz="2000" dirty="0">
                  <a:solidFill>
                    <a:srgbClr val="010000"/>
                  </a:solidFill>
                  <a:latin typeface="微软雅黑" panose="020B0503020204020204" pitchFamily="34" charset="-122"/>
                  <a:ea typeface="微软雅黑" panose="020B0503020204020204" pitchFamily="34" charset="-122"/>
                </a:rPr>
                <a:t>rear </a:t>
              </a:r>
              <a:r>
                <a:rPr kumimoji="1" lang="zh-CN" altLang="en-US" sz="2000" dirty="0">
                  <a:solidFill>
                    <a:srgbClr val="010000"/>
                  </a:solidFill>
                  <a:latin typeface="微软雅黑" panose="020B0503020204020204" pitchFamily="34" charset="-122"/>
                  <a:ea typeface="微软雅黑" panose="020B0503020204020204" pitchFamily="34" charset="-122"/>
                </a:rPr>
                <a:t>？</a:t>
              </a:r>
            </a:p>
          </p:txBody>
        </p:sp>
      </p:grpSp>
      <p:grpSp>
        <p:nvGrpSpPr>
          <p:cNvPr id="259079" name="Group 7"/>
          <p:cNvGrpSpPr>
            <a:grpSpLocks/>
          </p:cNvGrpSpPr>
          <p:nvPr/>
        </p:nvGrpSpPr>
        <p:grpSpPr bwMode="auto">
          <a:xfrm>
            <a:off x="2209800" y="2089150"/>
            <a:ext cx="2743200" cy="609600"/>
            <a:chOff x="432" y="1536"/>
            <a:chExt cx="1728" cy="384"/>
          </a:xfrm>
          <a:scene3d>
            <a:camera prst="orthographicFront">
              <a:rot lat="0" lon="0" rev="0"/>
            </a:camera>
            <a:lightRig rig="balanced" dir="t">
              <a:rot lat="0" lon="0" rev="8700000"/>
            </a:lightRig>
          </a:scene3d>
        </p:grpSpPr>
        <p:sp>
          <p:nvSpPr>
            <p:cNvPr id="259080" name="Oval 8"/>
            <p:cNvSpPr>
              <a:spLocks noChangeArrowheads="1"/>
            </p:cNvSpPr>
            <p:nvPr/>
          </p:nvSpPr>
          <p:spPr bwMode="auto">
            <a:xfrm>
              <a:off x="432" y="1536"/>
              <a:ext cx="1728" cy="384"/>
            </a:xfrm>
            <a:prstGeom prst="ellipse">
              <a:avLst/>
            </a:prstGeom>
            <a:solidFill>
              <a:srgbClr val="CCFFCC"/>
            </a:solidFill>
            <a:ln w="12700" cap="sq">
              <a:noFill/>
              <a:miter lim="800000"/>
              <a:headEnd type="none" w="sm" len="sm"/>
              <a:tailEnd type="none" w="sm" len="sm"/>
            </a:ln>
            <a:effectLst>
              <a:outerShdw blurRad="44450" dist="27940" dir="5400000" algn="ctr">
                <a:srgbClr val="000000">
                  <a:alpha val="32000"/>
                </a:srgbClr>
              </a:outerShdw>
            </a:effectLst>
            <a:sp3d>
              <a:bevelT w="190500" h="38100"/>
            </a:sp3d>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9081" name="Text Box 9"/>
            <p:cNvSpPr txBox="1">
              <a:spLocks noChangeArrowheads="1"/>
            </p:cNvSpPr>
            <p:nvPr/>
          </p:nvSpPr>
          <p:spPr bwMode="auto">
            <a:xfrm>
              <a:off x="480" y="1584"/>
              <a:ext cx="1680" cy="288"/>
            </a:xfrm>
            <a:prstGeom prst="rect">
              <a:avLst/>
            </a:prstGeom>
            <a:noFill/>
            <a:ln>
              <a:noFill/>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defTabSz="914400" eaLnBrk="0" hangingPunct="0">
                <a:spcBef>
                  <a:spcPct val="50000"/>
                </a:spcBef>
                <a:defRPr/>
              </a:pPr>
              <a:r>
                <a:rPr kumimoji="1" lang="zh-CN" altLang="en-US" dirty="0">
                  <a:solidFill>
                    <a:srgbClr val="010000"/>
                  </a:solidFill>
                  <a:latin typeface="微软雅黑" panose="020B0503020204020204" pitchFamily="34" charset="-122"/>
                  <a:ea typeface="微软雅黑" panose="020B0503020204020204" pitchFamily="34" charset="-122"/>
                </a:rPr>
                <a:t>方法</a:t>
              </a:r>
              <a:r>
                <a:rPr kumimoji="1" lang="en-US" altLang="zh-CN" dirty="0">
                  <a:solidFill>
                    <a:srgbClr val="010000"/>
                  </a:solidFill>
                  <a:latin typeface="微软雅黑" panose="020B0503020204020204" pitchFamily="34" charset="-122"/>
                  <a:ea typeface="微软雅黑" panose="020B0503020204020204" pitchFamily="34" charset="-122"/>
                </a:rPr>
                <a:t>1 </a:t>
              </a:r>
              <a:r>
                <a:rPr kumimoji="1" lang="zh-CN" altLang="en-US" dirty="0">
                  <a:solidFill>
                    <a:srgbClr val="010000"/>
                  </a:solidFill>
                  <a:latin typeface="微软雅黑" panose="020B0503020204020204" pitchFamily="34" charset="-122"/>
                  <a:ea typeface="微软雅黑" panose="020B0503020204020204" pitchFamily="34" charset="-122"/>
                </a:rPr>
                <a:t>本质上解决</a:t>
              </a:r>
            </a:p>
          </p:txBody>
        </p:sp>
      </p:grpSp>
      <p:grpSp>
        <p:nvGrpSpPr>
          <p:cNvPr id="259082" name="Group 10"/>
          <p:cNvGrpSpPr>
            <a:grpSpLocks/>
          </p:cNvGrpSpPr>
          <p:nvPr/>
        </p:nvGrpSpPr>
        <p:grpSpPr bwMode="auto">
          <a:xfrm>
            <a:off x="6096000" y="2133600"/>
            <a:ext cx="2743200" cy="609600"/>
            <a:chOff x="432" y="1536"/>
            <a:chExt cx="1728" cy="384"/>
          </a:xfrm>
        </p:grpSpPr>
        <p:sp>
          <p:nvSpPr>
            <p:cNvPr id="259083" name="Oval 11"/>
            <p:cNvSpPr>
              <a:spLocks noChangeArrowheads="1"/>
            </p:cNvSpPr>
            <p:nvPr/>
          </p:nvSpPr>
          <p:spPr bwMode="auto">
            <a:xfrm>
              <a:off x="432" y="1536"/>
              <a:ext cx="1728" cy="384"/>
            </a:xfrm>
            <a:prstGeom prst="ellipse">
              <a:avLst/>
            </a:prstGeom>
            <a:solidFill>
              <a:srgbClr val="CCFFCC"/>
            </a:solidFill>
            <a:ln w="12700" cap="sq">
              <a:noFill/>
              <a:miter lim="800000"/>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9084" name="Text Box 12"/>
            <p:cNvSpPr txBox="1">
              <a:spLocks noChangeArrowheads="1"/>
            </p:cNvSpPr>
            <p:nvPr/>
          </p:nvSpPr>
          <p:spPr bwMode="auto">
            <a:xfrm>
              <a:off x="480" y="1584"/>
              <a:ext cx="16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hangingPunct="0">
                <a:spcBef>
                  <a:spcPct val="50000"/>
                </a:spcBef>
                <a:defRPr/>
              </a:pPr>
              <a:r>
                <a:rPr kumimoji="1" lang="zh-CN" altLang="en-US">
                  <a:solidFill>
                    <a:srgbClr val="010000"/>
                  </a:solidFill>
                  <a:latin typeface="微软雅黑" panose="020B0503020204020204" pitchFamily="34" charset="-122"/>
                  <a:ea typeface="微软雅黑" panose="020B0503020204020204" pitchFamily="34" charset="-122"/>
                </a:rPr>
                <a:t>方法</a:t>
              </a:r>
              <a:r>
                <a:rPr kumimoji="1" lang="en-US" altLang="zh-CN">
                  <a:solidFill>
                    <a:srgbClr val="010000"/>
                  </a:solidFill>
                  <a:latin typeface="微软雅黑" panose="020B0503020204020204" pitchFamily="34" charset="-122"/>
                  <a:ea typeface="微软雅黑" panose="020B0503020204020204" pitchFamily="34" charset="-122"/>
                </a:rPr>
                <a:t>2 </a:t>
              </a:r>
              <a:r>
                <a:rPr kumimoji="1" lang="zh-CN" altLang="en-US">
                  <a:solidFill>
                    <a:srgbClr val="010000"/>
                  </a:solidFill>
                  <a:latin typeface="微软雅黑" panose="020B0503020204020204" pitchFamily="34" charset="-122"/>
                  <a:ea typeface="微软雅黑" panose="020B0503020204020204" pitchFamily="34" charset="-122"/>
                </a:rPr>
                <a:t>产生的原因</a:t>
              </a:r>
            </a:p>
          </p:txBody>
        </p:sp>
      </p:grpSp>
      <p:grpSp>
        <p:nvGrpSpPr>
          <p:cNvPr id="259085" name="Group 13"/>
          <p:cNvGrpSpPr>
            <a:grpSpLocks/>
          </p:cNvGrpSpPr>
          <p:nvPr/>
        </p:nvGrpSpPr>
        <p:grpSpPr bwMode="auto">
          <a:xfrm>
            <a:off x="4216400" y="5486400"/>
            <a:ext cx="2743200" cy="609600"/>
            <a:chOff x="432" y="1536"/>
            <a:chExt cx="1728" cy="384"/>
          </a:xfrm>
          <a:scene3d>
            <a:camera prst="orthographicFront">
              <a:rot lat="0" lon="0" rev="0"/>
            </a:camera>
            <a:lightRig rig="balanced" dir="t">
              <a:rot lat="0" lon="0" rev="8700000"/>
            </a:lightRig>
          </a:scene3d>
        </p:grpSpPr>
        <p:sp>
          <p:nvSpPr>
            <p:cNvPr id="259086" name="Oval 14"/>
            <p:cNvSpPr>
              <a:spLocks noChangeArrowheads="1"/>
            </p:cNvSpPr>
            <p:nvPr/>
          </p:nvSpPr>
          <p:spPr bwMode="auto">
            <a:xfrm>
              <a:off x="432" y="1536"/>
              <a:ext cx="1728" cy="384"/>
            </a:xfrm>
            <a:prstGeom prst="ellipse">
              <a:avLst/>
            </a:prstGeom>
            <a:solidFill>
              <a:srgbClr val="CCFFCC"/>
            </a:solidFill>
            <a:ln w="12700" cap="sq">
              <a:noFill/>
              <a:miter lim="800000"/>
              <a:headEnd type="none" w="sm" len="sm"/>
              <a:tailEnd type="none" w="sm" len="sm"/>
            </a:ln>
            <a:effectLst>
              <a:outerShdw blurRad="44450" dist="27940" dir="5400000" algn="ctr">
                <a:srgbClr val="000000">
                  <a:alpha val="32000"/>
                </a:srgbClr>
              </a:outerShdw>
            </a:effectLst>
            <a:sp3d>
              <a:bevelT w="190500" h="38100"/>
            </a:sp3d>
            <a:extLst/>
          </p:spPr>
          <p:txBody>
            <a:bodyPr wrap="none" anchor="ct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9087" name="Text Box 15"/>
            <p:cNvSpPr txBox="1">
              <a:spLocks noChangeArrowheads="1"/>
            </p:cNvSpPr>
            <p:nvPr/>
          </p:nvSpPr>
          <p:spPr bwMode="auto">
            <a:xfrm>
              <a:off x="480" y="1584"/>
              <a:ext cx="1680" cy="288"/>
            </a:xfrm>
            <a:prstGeom prst="rect">
              <a:avLst/>
            </a:prstGeom>
            <a:noFill/>
            <a:ln>
              <a:noFill/>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defTabSz="914400" eaLnBrk="0" hangingPunct="0">
                <a:spcBef>
                  <a:spcPct val="50000"/>
                </a:spcBef>
                <a:defRPr/>
              </a:pPr>
              <a:r>
                <a:rPr kumimoji="1" lang="zh-CN" altLang="en-US">
                  <a:solidFill>
                    <a:srgbClr val="010000"/>
                  </a:solidFill>
                  <a:latin typeface="微软雅黑" panose="020B0503020204020204" pitchFamily="34" charset="-122"/>
                  <a:ea typeface="微软雅黑" panose="020B0503020204020204" pitchFamily="34" charset="-122"/>
                </a:rPr>
                <a:t>方法</a:t>
              </a:r>
              <a:r>
                <a:rPr kumimoji="1" lang="en-US" altLang="zh-CN">
                  <a:solidFill>
                    <a:srgbClr val="010000"/>
                  </a:solidFill>
                  <a:latin typeface="微软雅黑" panose="020B0503020204020204" pitchFamily="34" charset="-122"/>
                  <a:ea typeface="微软雅黑" panose="020B0503020204020204" pitchFamily="34" charset="-122"/>
                </a:rPr>
                <a:t>3 </a:t>
              </a:r>
              <a:r>
                <a:rPr kumimoji="1" lang="zh-CN" altLang="en-US">
                  <a:solidFill>
                    <a:srgbClr val="010000"/>
                  </a:solidFill>
                  <a:latin typeface="微软雅黑" panose="020B0503020204020204" pitchFamily="34" charset="-122"/>
                  <a:ea typeface="微软雅黑" panose="020B0503020204020204" pitchFamily="34" charset="-122"/>
                </a:rPr>
                <a:t>不允许出现</a:t>
              </a:r>
            </a:p>
          </p:txBody>
        </p:sp>
      </p:grpSp>
      <p:sp>
        <p:nvSpPr>
          <p:cNvPr id="259088" name="Line 16"/>
          <p:cNvSpPr>
            <a:spLocks noChangeShapeType="1"/>
          </p:cNvSpPr>
          <p:nvPr/>
        </p:nvSpPr>
        <p:spPr bwMode="auto">
          <a:xfrm>
            <a:off x="3810000" y="2708275"/>
            <a:ext cx="762000" cy="609600"/>
          </a:xfrm>
          <a:prstGeom prst="line">
            <a:avLst/>
          </a:prstGeom>
          <a:noFill/>
          <a:ln w="28575"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9089" name="Line 17"/>
          <p:cNvSpPr>
            <a:spLocks noChangeShapeType="1"/>
          </p:cNvSpPr>
          <p:nvPr/>
        </p:nvSpPr>
        <p:spPr bwMode="auto">
          <a:xfrm flipV="1">
            <a:off x="5591175" y="4508501"/>
            <a:ext cx="0" cy="10080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18" name="Rectangle 5"/>
          <p:cNvSpPr txBox="1">
            <a:spLocks noChangeArrowheads="1"/>
          </p:cNvSpPr>
          <p:nvPr/>
        </p:nvSpPr>
        <p:spPr bwMode="auto">
          <a:xfrm>
            <a:off x="982337" y="1022350"/>
            <a:ext cx="2209800" cy="6858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defTabSz="914400">
              <a:defRPr/>
            </a:pPr>
            <a:r>
              <a:rPr lang="zh-CN" altLang="en-US" b="0" kern="0" dirty="0">
                <a:solidFill>
                  <a:srgbClr val="0070C0"/>
                </a:solidFill>
                <a:effectLst/>
              </a:rPr>
              <a:t>循环队列</a:t>
            </a:r>
          </a:p>
        </p:txBody>
      </p:sp>
    </p:spTree>
    <p:extLst>
      <p:ext uri="{BB962C8B-B14F-4D97-AF65-F5344CB8AC3E}">
        <p14:creationId xmlns:p14="http://schemas.microsoft.com/office/powerpoint/2010/main" val="323987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59074"/>
                                        </p:tgtEl>
                                        <p:attrNameLst>
                                          <p:attrName>style.visibility</p:attrName>
                                        </p:attrNameLst>
                                      </p:cBhvr>
                                      <p:to>
                                        <p:strVal val="visible"/>
                                      </p:to>
                                    </p:set>
                                    <p:animEffect transition="in" filter="wipe(up)">
                                      <p:cBhvr>
                                        <p:cTn id="15" dur="500"/>
                                        <p:tgtEl>
                                          <p:spTgt spid="259074"/>
                                        </p:tgtEl>
                                      </p:cBhvr>
                                    </p:animEffect>
                                  </p:childTnLst>
                                </p:cTn>
                              </p:par>
                              <p:par>
                                <p:cTn id="16" presetID="22" presetClass="entr" presetSubtype="1" fill="hold" nodeType="withEffect">
                                  <p:stCondLst>
                                    <p:cond delay="0"/>
                                  </p:stCondLst>
                                  <p:childTnLst>
                                    <p:set>
                                      <p:cBhvr>
                                        <p:cTn id="17" dur="1" fill="hold">
                                          <p:stCondLst>
                                            <p:cond delay="0"/>
                                          </p:stCondLst>
                                        </p:cTn>
                                        <p:tgtEl>
                                          <p:spTgt spid="259076"/>
                                        </p:tgtEl>
                                        <p:attrNameLst>
                                          <p:attrName>style.visibility</p:attrName>
                                        </p:attrNameLst>
                                      </p:cBhvr>
                                      <p:to>
                                        <p:strVal val="visible"/>
                                      </p:to>
                                    </p:set>
                                    <p:animEffect transition="in" filter="wipe(up)">
                                      <p:cBhvr>
                                        <p:cTn id="18" dur="500"/>
                                        <p:tgtEl>
                                          <p:spTgt spid="259076"/>
                                        </p:tgtEl>
                                      </p:cBhvr>
                                    </p:animEffect>
                                  </p:childTnLst>
                                </p:cTn>
                              </p:par>
                              <p:par>
                                <p:cTn id="19" presetID="22" presetClass="entr" presetSubtype="1" fill="hold" nodeType="withEffect">
                                  <p:stCondLst>
                                    <p:cond delay="0"/>
                                  </p:stCondLst>
                                  <p:childTnLst>
                                    <p:set>
                                      <p:cBhvr>
                                        <p:cTn id="20" dur="1" fill="hold">
                                          <p:stCondLst>
                                            <p:cond delay="0"/>
                                          </p:stCondLst>
                                        </p:cTn>
                                        <p:tgtEl>
                                          <p:spTgt spid="259079"/>
                                        </p:tgtEl>
                                        <p:attrNameLst>
                                          <p:attrName>style.visibility</p:attrName>
                                        </p:attrNameLst>
                                      </p:cBhvr>
                                      <p:to>
                                        <p:strVal val="visible"/>
                                      </p:to>
                                    </p:set>
                                    <p:animEffect transition="in" filter="wipe(up)">
                                      <p:cBhvr>
                                        <p:cTn id="21" dur="500"/>
                                        <p:tgtEl>
                                          <p:spTgt spid="259079"/>
                                        </p:tgtEl>
                                      </p:cBhvr>
                                    </p:animEffect>
                                  </p:childTnLst>
                                </p:cTn>
                              </p:par>
                              <p:par>
                                <p:cTn id="22" presetID="22" presetClass="entr" presetSubtype="1" fill="hold" nodeType="withEffect">
                                  <p:stCondLst>
                                    <p:cond delay="0"/>
                                  </p:stCondLst>
                                  <p:childTnLst>
                                    <p:set>
                                      <p:cBhvr>
                                        <p:cTn id="23" dur="1" fill="hold">
                                          <p:stCondLst>
                                            <p:cond delay="0"/>
                                          </p:stCondLst>
                                        </p:cTn>
                                        <p:tgtEl>
                                          <p:spTgt spid="259082"/>
                                        </p:tgtEl>
                                        <p:attrNameLst>
                                          <p:attrName>style.visibility</p:attrName>
                                        </p:attrNameLst>
                                      </p:cBhvr>
                                      <p:to>
                                        <p:strVal val="visible"/>
                                      </p:to>
                                    </p:set>
                                    <p:animEffect transition="in" filter="wipe(up)">
                                      <p:cBhvr>
                                        <p:cTn id="24" dur="500"/>
                                        <p:tgtEl>
                                          <p:spTgt spid="259082"/>
                                        </p:tgtEl>
                                      </p:cBhvr>
                                    </p:animEffect>
                                  </p:childTnLst>
                                </p:cTn>
                              </p:par>
                              <p:par>
                                <p:cTn id="25" presetID="22" presetClass="entr" presetSubtype="1" fill="hold" nodeType="withEffect">
                                  <p:stCondLst>
                                    <p:cond delay="0"/>
                                  </p:stCondLst>
                                  <p:childTnLst>
                                    <p:set>
                                      <p:cBhvr>
                                        <p:cTn id="26" dur="1" fill="hold">
                                          <p:stCondLst>
                                            <p:cond delay="0"/>
                                          </p:stCondLst>
                                        </p:cTn>
                                        <p:tgtEl>
                                          <p:spTgt spid="259085"/>
                                        </p:tgtEl>
                                        <p:attrNameLst>
                                          <p:attrName>style.visibility</p:attrName>
                                        </p:attrNameLst>
                                      </p:cBhvr>
                                      <p:to>
                                        <p:strVal val="visible"/>
                                      </p:to>
                                    </p:set>
                                    <p:animEffect transition="in" filter="wipe(up)">
                                      <p:cBhvr>
                                        <p:cTn id="27" dur="500"/>
                                        <p:tgtEl>
                                          <p:spTgt spid="259085"/>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59088"/>
                                        </p:tgtEl>
                                        <p:attrNameLst>
                                          <p:attrName>style.visibility</p:attrName>
                                        </p:attrNameLst>
                                      </p:cBhvr>
                                      <p:to>
                                        <p:strVal val="visible"/>
                                      </p:to>
                                    </p:set>
                                    <p:animEffect transition="in" filter="wipe(up)">
                                      <p:cBhvr>
                                        <p:cTn id="30" dur="500"/>
                                        <p:tgtEl>
                                          <p:spTgt spid="259088"/>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59089"/>
                                        </p:tgtEl>
                                        <p:attrNameLst>
                                          <p:attrName>style.visibility</p:attrName>
                                        </p:attrNameLst>
                                      </p:cBhvr>
                                      <p:to>
                                        <p:strVal val="visible"/>
                                      </p:to>
                                    </p:set>
                                    <p:animEffect transition="in" filter="wipe(up)">
                                      <p:cBhvr>
                                        <p:cTn id="33" dur="500"/>
                                        <p:tgtEl>
                                          <p:spTgt spid="259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4" grpId="0" animBg="1"/>
      <p:bldP spid="259088" grpId="0" animBg="1"/>
      <p:bldP spid="259089" grpId="0" animBg="1"/>
      <p:bldP spid="18" grpId="0"/>
    </p:bldLst>
  </p:timing>
</p:sld>
</file>

<file path=ppt/slides/slide31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2931" name="Rectangle 3"/>
          <p:cNvSpPr>
            <a:spLocks noGrp="1" noChangeArrowheads="1"/>
          </p:cNvSpPr>
          <p:nvPr>
            <p:ph type="title"/>
          </p:nvPr>
        </p:nvSpPr>
        <p:spPr>
          <a:xfrm>
            <a:off x="1073610" y="1046603"/>
            <a:ext cx="7894120" cy="878576"/>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b="0" dirty="0">
                <a:solidFill>
                  <a:srgbClr val="0070C0"/>
                </a:solidFill>
                <a:effectLst/>
              </a:rPr>
              <a:t>循环顺序队列</a:t>
            </a:r>
            <a:r>
              <a:rPr lang="en-US" altLang="zh-CN" b="0" dirty="0">
                <a:solidFill>
                  <a:srgbClr val="0070C0"/>
                </a:solidFill>
                <a:effectLst/>
              </a:rPr>
              <a:t>—</a:t>
            </a:r>
            <a:r>
              <a:rPr lang="zh-CN" altLang="en-US" b="0" dirty="0">
                <a:solidFill>
                  <a:srgbClr val="0070C0"/>
                </a:solidFill>
                <a:effectLst/>
              </a:rPr>
              <a:t>如何判断空还是满</a:t>
            </a:r>
          </a:p>
        </p:txBody>
      </p:sp>
      <p:sp>
        <p:nvSpPr>
          <p:cNvPr id="252932" name="Text Box 4"/>
          <p:cNvSpPr txBox="1">
            <a:spLocks noChangeArrowheads="1"/>
          </p:cNvSpPr>
          <p:nvPr/>
        </p:nvSpPr>
        <p:spPr bwMode="auto">
          <a:xfrm>
            <a:off x="1954826" y="2173077"/>
            <a:ext cx="8077200" cy="3693319"/>
          </a:xfrm>
          <a:prstGeom prst="rect">
            <a:avLst/>
          </a:prstGeom>
          <a:solidFill>
            <a:srgbClr val="CCEC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eaLnBrk="0" hangingPunct="0">
              <a:lnSpc>
                <a:spcPct val="150000"/>
              </a:lnSpc>
              <a:spcBef>
                <a:spcPct val="50000"/>
              </a:spcBef>
              <a:defRPr/>
            </a:pPr>
            <a:r>
              <a:rPr kumimoji="1" lang="zh-CN" altLang="en-US" sz="2600" b="1" dirty="0">
                <a:solidFill>
                  <a:srgbClr val="0070C0"/>
                </a:solidFill>
                <a:latin typeface="微软雅黑" panose="020B0503020204020204" pitchFamily="34" charset="-122"/>
                <a:ea typeface="微软雅黑" panose="020B0503020204020204" pitchFamily="34" charset="-122"/>
              </a:rPr>
              <a:t>方法一 ：</a:t>
            </a:r>
            <a:r>
              <a:rPr kumimoji="1" lang="zh-CN" altLang="en-US" sz="2600" dirty="0">
                <a:solidFill>
                  <a:srgbClr val="010000"/>
                </a:solidFill>
                <a:latin typeface="微软雅黑" panose="020B0503020204020204" pitchFamily="34" charset="-122"/>
                <a:ea typeface="微软雅黑" panose="020B0503020204020204" pitchFamily="34" charset="-122"/>
              </a:rPr>
              <a:t>用一个计数变量来记载队列中的元素个数。</a:t>
            </a:r>
          </a:p>
          <a:p>
            <a:pPr marL="914400" lvl="2" defTabSz="914400" eaLnBrk="0" hangingPunct="0">
              <a:lnSpc>
                <a:spcPct val="150000"/>
              </a:lnSpc>
              <a:buFontTx/>
              <a:buChar char="•"/>
              <a:defRPr/>
            </a:pPr>
            <a:r>
              <a:rPr kumimoji="1" lang="zh-CN" altLang="en-US" sz="2600" dirty="0">
                <a:solidFill>
                  <a:srgbClr val="010000"/>
                </a:solidFill>
                <a:latin typeface="微软雅黑" panose="020B0503020204020204" pitchFamily="34" charset="-122"/>
                <a:ea typeface="微软雅黑" panose="020B0503020204020204" pitchFamily="34" charset="-122"/>
              </a:rPr>
              <a:t> 初始化队列时</a:t>
            </a:r>
            <a:r>
              <a:rPr kumimoji="1" lang="en-US" altLang="zh-CN" sz="2600" dirty="0">
                <a:solidFill>
                  <a:srgbClr val="010000"/>
                </a:solidFill>
                <a:latin typeface="微软雅黑" panose="020B0503020204020204" pitchFamily="34" charset="-122"/>
                <a:ea typeface="微软雅黑" panose="020B0503020204020204" pitchFamily="34" charset="-122"/>
              </a:rPr>
              <a:t>c=0;  </a:t>
            </a:r>
          </a:p>
          <a:p>
            <a:pPr marL="914400" lvl="2" defTabSz="914400" eaLnBrk="0" hangingPunct="0">
              <a:lnSpc>
                <a:spcPct val="150000"/>
              </a:lnSpc>
              <a:buFontTx/>
              <a:buChar char="•"/>
              <a:defRPr/>
            </a:pPr>
            <a:r>
              <a:rPr kumimoji="1" lang="en-US" altLang="zh-CN" sz="2600" dirty="0">
                <a:solidFill>
                  <a:srgbClr val="010000"/>
                </a:solidFill>
                <a:latin typeface="微软雅黑" panose="020B0503020204020204" pitchFamily="34" charset="-122"/>
                <a:ea typeface="微软雅黑" panose="020B0503020204020204" pitchFamily="34" charset="-122"/>
              </a:rPr>
              <a:t> </a:t>
            </a:r>
            <a:r>
              <a:rPr kumimoji="1" lang="zh-CN" altLang="en-US" sz="2600" dirty="0">
                <a:solidFill>
                  <a:srgbClr val="010000"/>
                </a:solidFill>
                <a:latin typeface="微软雅黑" panose="020B0503020204020204" pitchFamily="34" charset="-122"/>
                <a:ea typeface="微软雅黑" panose="020B0503020204020204" pitchFamily="34" charset="-122"/>
              </a:rPr>
              <a:t>当入队时，计数变量＋</a:t>
            </a:r>
            <a:r>
              <a:rPr kumimoji="1" lang="en-US" altLang="zh-CN" sz="2600" dirty="0">
                <a:solidFill>
                  <a:srgbClr val="010000"/>
                </a:solidFill>
                <a:latin typeface="微软雅黑" panose="020B0503020204020204" pitchFamily="34" charset="-122"/>
                <a:ea typeface="微软雅黑" panose="020B0503020204020204" pitchFamily="34" charset="-122"/>
              </a:rPr>
              <a:t>1</a:t>
            </a:r>
            <a:r>
              <a:rPr kumimoji="1" lang="zh-CN" altLang="en-US" sz="2600" dirty="0">
                <a:solidFill>
                  <a:srgbClr val="010000"/>
                </a:solidFill>
                <a:latin typeface="微软雅黑" panose="020B0503020204020204" pitchFamily="34" charset="-122"/>
                <a:ea typeface="微软雅黑" panose="020B0503020204020204" pitchFamily="34" charset="-122"/>
              </a:rPr>
              <a:t>（ </a:t>
            </a:r>
            <a:r>
              <a:rPr kumimoji="1" lang="en-US" altLang="zh-CN" sz="2600" dirty="0" err="1">
                <a:solidFill>
                  <a:srgbClr val="010000"/>
                </a:solidFill>
                <a:latin typeface="微软雅黑" panose="020B0503020204020204" pitchFamily="34" charset="-122"/>
                <a:ea typeface="微软雅黑" panose="020B0503020204020204" pitchFamily="34" charset="-122"/>
              </a:rPr>
              <a:t>c++</a:t>
            </a:r>
            <a:r>
              <a:rPr kumimoji="1" lang="zh-CN" altLang="en-US" sz="2600" dirty="0">
                <a:solidFill>
                  <a:srgbClr val="010000"/>
                </a:solidFill>
                <a:latin typeface="微软雅黑" panose="020B0503020204020204" pitchFamily="34" charset="-122"/>
                <a:ea typeface="微软雅黑" panose="020B0503020204020204" pitchFamily="34" charset="-122"/>
              </a:rPr>
              <a:t>）</a:t>
            </a:r>
          </a:p>
          <a:p>
            <a:pPr marL="914400" lvl="2" defTabSz="914400" eaLnBrk="0" hangingPunct="0">
              <a:lnSpc>
                <a:spcPct val="150000"/>
              </a:lnSpc>
              <a:buFontTx/>
              <a:buChar char="•"/>
              <a:defRPr/>
            </a:pPr>
            <a:r>
              <a:rPr kumimoji="1" lang="zh-CN" altLang="en-US" sz="2600" dirty="0">
                <a:solidFill>
                  <a:srgbClr val="010000"/>
                </a:solidFill>
                <a:latin typeface="微软雅黑" panose="020B0503020204020204" pitchFamily="34" charset="-122"/>
                <a:ea typeface="微软雅黑" panose="020B0503020204020204" pitchFamily="34" charset="-122"/>
              </a:rPr>
              <a:t> 当出队时，计数变量－</a:t>
            </a:r>
            <a:r>
              <a:rPr kumimoji="1" lang="en-US" altLang="zh-CN" sz="2600" dirty="0">
                <a:solidFill>
                  <a:srgbClr val="010000"/>
                </a:solidFill>
                <a:latin typeface="微软雅黑" panose="020B0503020204020204" pitchFamily="34" charset="-122"/>
                <a:ea typeface="微软雅黑" panose="020B0503020204020204" pitchFamily="34" charset="-122"/>
              </a:rPr>
              <a:t>1 </a:t>
            </a:r>
            <a:r>
              <a:rPr kumimoji="1" lang="zh-CN" altLang="en-US" sz="2600" dirty="0">
                <a:solidFill>
                  <a:srgbClr val="010000"/>
                </a:solidFill>
                <a:latin typeface="微软雅黑" panose="020B0503020204020204" pitchFamily="34" charset="-122"/>
                <a:ea typeface="微软雅黑" panose="020B0503020204020204" pitchFamily="34" charset="-122"/>
              </a:rPr>
              <a:t>（</a:t>
            </a:r>
            <a:r>
              <a:rPr kumimoji="1" lang="en-US" altLang="zh-CN" sz="2600" dirty="0">
                <a:solidFill>
                  <a:srgbClr val="010000"/>
                </a:solidFill>
                <a:latin typeface="微软雅黑" panose="020B0503020204020204" pitchFamily="34" charset="-122"/>
                <a:ea typeface="微软雅黑" panose="020B0503020204020204" pitchFamily="34" charset="-122"/>
              </a:rPr>
              <a:t>c--</a:t>
            </a:r>
            <a:r>
              <a:rPr kumimoji="1" lang="zh-CN" altLang="en-US" sz="2600" dirty="0">
                <a:solidFill>
                  <a:srgbClr val="010000"/>
                </a:solidFill>
                <a:latin typeface="微软雅黑" panose="020B0503020204020204" pitchFamily="34" charset="-122"/>
                <a:ea typeface="微软雅黑" panose="020B0503020204020204" pitchFamily="34" charset="-122"/>
              </a:rPr>
              <a:t>）</a:t>
            </a:r>
          </a:p>
          <a:p>
            <a:pPr marL="914400" lvl="2" defTabSz="914400" eaLnBrk="0" hangingPunct="0">
              <a:lnSpc>
                <a:spcPct val="150000"/>
              </a:lnSpc>
              <a:buFontTx/>
              <a:buChar char="•"/>
              <a:defRPr/>
            </a:pPr>
            <a:r>
              <a:rPr kumimoji="1" lang="zh-CN" altLang="en-US" sz="2600" dirty="0">
                <a:solidFill>
                  <a:srgbClr val="010000"/>
                </a:solidFill>
                <a:latin typeface="微软雅黑" panose="020B0503020204020204" pitchFamily="34" charset="-122"/>
                <a:ea typeface="微软雅黑" panose="020B0503020204020204" pitchFamily="34" charset="-122"/>
              </a:rPr>
              <a:t> 当计数变量＝</a:t>
            </a:r>
            <a:r>
              <a:rPr kumimoji="1" lang="en-US" altLang="zh-CN" sz="2600" dirty="0" err="1">
                <a:solidFill>
                  <a:srgbClr val="010000"/>
                </a:solidFill>
                <a:latin typeface="微软雅黑" panose="020B0503020204020204" pitchFamily="34" charset="-122"/>
                <a:ea typeface="微软雅黑" panose="020B0503020204020204" pitchFamily="34" charset="-122"/>
              </a:rPr>
              <a:t>maxqsize</a:t>
            </a:r>
            <a:r>
              <a:rPr kumimoji="1" lang="zh-CN" altLang="en-US" sz="2600" dirty="0">
                <a:solidFill>
                  <a:srgbClr val="010000"/>
                </a:solidFill>
                <a:latin typeface="微软雅黑" panose="020B0503020204020204" pitchFamily="34" charset="-122"/>
                <a:ea typeface="微软雅黑" panose="020B0503020204020204" pitchFamily="34" charset="-122"/>
              </a:rPr>
              <a:t>时，队满</a:t>
            </a:r>
          </a:p>
          <a:p>
            <a:pPr marL="914400" lvl="2" defTabSz="914400" eaLnBrk="0" hangingPunct="0">
              <a:lnSpc>
                <a:spcPct val="150000"/>
              </a:lnSpc>
              <a:buFontTx/>
              <a:buChar char="•"/>
              <a:defRPr/>
            </a:pPr>
            <a:r>
              <a:rPr kumimoji="1" lang="zh-CN" altLang="en-US" sz="2600" dirty="0">
                <a:solidFill>
                  <a:srgbClr val="010000"/>
                </a:solidFill>
                <a:latin typeface="微软雅黑" panose="020B0503020204020204" pitchFamily="34" charset="-122"/>
                <a:ea typeface="微软雅黑" panose="020B0503020204020204" pitchFamily="34" charset="-122"/>
              </a:rPr>
              <a:t> 当计数变量＝</a:t>
            </a:r>
            <a:r>
              <a:rPr kumimoji="1" lang="en-US" altLang="zh-CN" sz="2600" dirty="0">
                <a:solidFill>
                  <a:srgbClr val="010000"/>
                </a:solidFill>
                <a:latin typeface="微软雅黑" panose="020B0503020204020204" pitchFamily="34" charset="-122"/>
                <a:ea typeface="微软雅黑" panose="020B0503020204020204" pitchFamily="34" charset="-122"/>
              </a:rPr>
              <a:t>0</a:t>
            </a:r>
            <a:r>
              <a:rPr kumimoji="1" lang="zh-CN" altLang="en-US" sz="2600" dirty="0">
                <a:solidFill>
                  <a:srgbClr val="010000"/>
                </a:solidFill>
                <a:latin typeface="微软雅黑" panose="020B0503020204020204" pitchFamily="34" charset="-122"/>
                <a:ea typeface="微软雅黑" panose="020B0503020204020204" pitchFamily="34" charset="-122"/>
              </a:rPr>
              <a:t>时，队空</a:t>
            </a:r>
          </a:p>
        </p:txBody>
      </p:sp>
    </p:spTree>
    <p:extLst>
      <p:ext uri="{BB962C8B-B14F-4D97-AF65-F5344CB8AC3E}">
        <p14:creationId xmlns:p14="http://schemas.microsoft.com/office/powerpoint/2010/main" val="425897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2931"/>
                                        </p:tgtEl>
                                        <p:attrNameLst>
                                          <p:attrName>style.visibility</p:attrName>
                                        </p:attrNameLst>
                                      </p:cBhvr>
                                      <p:to>
                                        <p:strVal val="visible"/>
                                      </p:to>
                                    </p:set>
                                    <p:anim calcmode="lin" valueType="num">
                                      <p:cBhvr>
                                        <p:cTn id="7" dur="500" fill="hold"/>
                                        <p:tgtEl>
                                          <p:spTgt spid="252931"/>
                                        </p:tgtEl>
                                        <p:attrNameLst>
                                          <p:attrName>ppt_w</p:attrName>
                                        </p:attrNameLst>
                                      </p:cBhvr>
                                      <p:tavLst>
                                        <p:tav tm="0">
                                          <p:val>
                                            <p:fltVal val="0"/>
                                          </p:val>
                                        </p:tav>
                                        <p:tav tm="100000">
                                          <p:val>
                                            <p:strVal val="#ppt_w"/>
                                          </p:val>
                                        </p:tav>
                                      </p:tavLst>
                                    </p:anim>
                                    <p:anim calcmode="lin" valueType="num">
                                      <p:cBhvr>
                                        <p:cTn id="8" dur="500" fill="hold"/>
                                        <p:tgtEl>
                                          <p:spTgt spid="252931"/>
                                        </p:tgtEl>
                                        <p:attrNameLst>
                                          <p:attrName>ppt_h</p:attrName>
                                        </p:attrNameLst>
                                      </p:cBhvr>
                                      <p:tavLst>
                                        <p:tav tm="0">
                                          <p:val>
                                            <p:fltVal val="0"/>
                                          </p:val>
                                        </p:tav>
                                        <p:tav tm="100000">
                                          <p:val>
                                            <p:strVal val="#ppt_h"/>
                                          </p:val>
                                        </p:tav>
                                      </p:tavLst>
                                    </p:anim>
                                    <p:animEffect transition="in" filter="fade">
                                      <p:cBhvr>
                                        <p:cTn id="9" dur="500"/>
                                        <p:tgtEl>
                                          <p:spTgt spid="25293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52932"/>
                                        </p:tgtEl>
                                        <p:attrNameLst>
                                          <p:attrName>style.visibility</p:attrName>
                                        </p:attrNameLst>
                                      </p:cBhvr>
                                      <p:to>
                                        <p:strVal val="visible"/>
                                      </p:to>
                                    </p:set>
                                    <p:anim calcmode="lin" valueType="num">
                                      <p:cBhvr additive="base">
                                        <p:cTn id="14" dur="500" fill="hold"/>
                                        <p:tgtEl>
                                          <p:spTgt spid="252932"/>
                                        </p:tgtEl>
                                        <p:attrNameLst>
                                          <p:attrName>ppt_x</p:attrName>
                                        </p:attrNameLst>
                                      </p:cBhvr>
                                      <p:tavLst>
                                        <p:tav tm="0">
                                          <p:val>
                                            <p:strVal val="0-#ppt_w/2"/>
                                          </p:val>
                                        </p:tav>
                                        <p:tav tm="100000">
                                          <p:val>
                                            <p:strVal val="#ppt_x"/>
                                          </p:val>
                                        </p:tav>
                                      </p:tavLst>
                                    </p:anim>
                                    <p:anim calcmode="lin" valueType="num">
                                      <p:cBhvr additive="base">
                                        <p:cTn id="15" dur="500" fill="hold"/>
                                        <p:tgtEl>
                                          <p:spTgt spid="2529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p:bldP spid="252932" grpId="0" animBg="1" autoUpdateAnimBg="0"/>
    </p:bldLst>
  </p:timing>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978" name="Rectangle 2"/>
          <p:cNvSpPr>
            <a:spLocks noGrp="1" noChangeArrowheads="1"/>
          </p:cNvSpPr>
          <p:nvPr>
            <p:ph idx="1"/>
          </p:nvPr>
        </p:nvSpPr>
        <p:spPr>
          <a:xfrm>
            <a:off x="1266941" y="2038119"/>
            <a:ext cx="8967730" cy="3999123"/>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lstStyle/>
          <a:p>
            <a:pPr lvl="2">
              <a:lnSpc>
                <a:spcPct val="80000"/>
              </a:lnSpc>
              <a:buFont typeface="Wingdings" panose="05000000000000000000" pitchFamily="2" charset="2"/>
              <a:buNone/>
            </a:pPr>
            <a:r>
              <a:rPr lang="zh-CN" altLang="en-US" sz="2200" b="0" dirty="0">
                <a:effectLst/>
                <a:latin typeface="微软雅黑" panose="020B0503020204020204" pitchFamily="34" charset="-122"/>
                <a:ea typeface="微软雅黑" panose="020B0503020204020204" pitchFamily="34" charset="-122"/>
              </a:rPr>
              <a:t>方法二：设一个标志位用来区别队列是空还是满。</a:t>
            </a:r>
          </a:p>
          <a:p>
            <a:pPr lvl="2">
              <a:lnSpc>
                <a:spcPct val="110000"/>
              </a:lnSpc>
            </a:pPr>
            <a:r>
              <a:rPr lang="zh-CN" altLang="en-US" sz="2200" b="0" dirty="0">
                <a:effectLst/>
                <a:latin typeface="微软雅黑" panose="020B0503020204020204" pitchFamily="34" charset="-122"/>
                <a:ea typeface="微软雅黑" panose="020B0503020204020204" pitchFamily="34" charset="-122"/>
              </a:rPr>
              <a:t>  初始化队列时： </a:t>
            </a:r>
            <a:r>
              <a:rPr lang="en-US" altLang="zh-CN" sz="2200" b="0" dirty="0" err="1">
                <a:effectLst/>
                <a:latin typeface="微软雅黑" panose="020B0503020204020204" pitchFamily="34" charset="-122"/>
                <a:ea typeface="微软雅黑" panose="020B0503020204020204" pitchFamily="34" charset="-122"/>
              </a:rPr>
              <a:t>sq</a:t>
            </a:r>
            <a:r>
              <a:rPr lang="en-US" altLang="zh-CN" sz="2200" b="0" dirty="0">
                <a:effectLst/>
                <a:latin typeface="微软雅黑" panose="020B0503020204020204" pitchFamily="34" charset="-122"/>
                <a:ea typeface="微软雅黑" panose="020B0503020204020204" pitchFamily="34" charset="-122"/>
              </a:rPr>
              <a:t>-&gt;</a:t>
            </a:r>
            <a:r>
              <a:rPr lang="en-US" altLang="en-US" sz="2200" b="0" dirty="0">
                <a:effectLst/>
                <a:latin typeface="微软雅黑" panose="020B0503020204020204" pitchFamily="34" charset="-122"/>
                <a:ea typeface="微软雅黑" panose="020B0503020204020204" pitchFamily="34" charset="-122"/>
              </a:rPr>
              <a:t> </a:t>
            </a:r>
            <a:r>
              <a:rPr lang="en-US" altLang="zh-CN" sz="2200" b="0" dirty="0">
                <a:effectLst/>
                <a:latin typeface="微软雅黑" panose="020B0503020204020204" pitchFamily="34" charset="-122"/>
                <a:ea typeface="微软雅黑" panose="020B0503020204020204" pitchFamily="34" charset="-122"/>
              </a:rPr>
              <a:t>front= </a:t>
            </a:r>
            <a:r>
              <a:rPr lang="en-US" altLang="zh-CN" sz="2200" b="0" dirty="0" err="1">
                <a:effectLst/>
                <a:latin typeface="微软雅黑" panose="020B0503020204020204" pitchFamily="34" charset="-122"/>
                <a:ea typeface="微软雅黑" panose="020B0503020204020204" pitchFamily="34" charset="-122"/>
              </a:rPr>
              <a:t>sq</a:t>
            </a:r>
            <a:r>
              <a:rPr lang="en-US" altLang="zh-CN" sz="2200" b="0" dirty="0">
                <a:effectLst/>
                <a:latin typeface="微软雅黑" panose="020B0503020204020204" pitchFamily="34" charset="-122"/>
                <a:ea typeface="微软雅黑" panose="020B0503020204020204" pitchFamily="34" charset="-122"/>
              </a:rPr>
              <a:t>-&gt;</a:t>
            </a:r>
            <a:r>
              <a:rPr lang="en-US" altLang="en-US" sz="2200" b="0" dirty="0">
                <a:effectLst/>
                <a:latin typeface="微软雅黑" panose="020B0503020204020204" pitchFamily="34" charset="-122"/>
                <a:ea typeface="微软雅黑" panose="020B0503020204020204" pitchFamily="34" charset="-122"/>
              </a:rPr>
              <a:t> </a:t>
            </a:r>
            <a:r>
              <a:rPr lang="en-US" altLang="zh-CN" sz="2200" b="0" dirty="0">
                <a:effectLst/>
                <a:latin typeface="微软雅黑" panose="020B0503020204020204" pitchFamily="34" charset="-122"/>
                <a:ea typeface="微软雅黑" panose="020B0503020204020204" pitchFamily="34" charset="-122"/>
              </a:rPr>
              <a:t>rear</a:t>
            </a:r>
            <a:r>
              <a:rPr lang="zh-CN" altLang="en-US" sz="2200" b="0" dirty="0">
                <a:effectLst/>
                <a:latin typeface="微软雅黑" panose="020B0503020204020204" pitchFamily="34" charset="-122"/>
                <a:ea typeface="微软雅黑" panose="020B0503020204020204" pitchFamily="34" charset="-122"/>
              </a:rPr>
              <a:t>，标志位为</a:t>
            </a:r>
            <a:r>
              <a:rPr lang="en-US" altLang="zh-CN" sz="2200" b="0" dirty="0">
                <a:effectLst/>
                <a:latin typeface="微软雅黑" panose="020B0503020204020204" pitchFamily="34" charset="-122"/>
                <a:ea typeface="微软雅黑" panose="020B0503020204020204" pitchFamily="34" charset="-122"/>
              </a:rPr>
              <a:t>false</a:t>
            </a:r>
          </a:p>
          <a:p>
            <a:pPr lvl="2">
              <a:lnSpc>
                <a:spcPct val="110000"/>
              </a:lnSpc>
            </a:pPr>
            <a:r>
              <a:rPr lang="en-US" altLang="zh-CN" sz="2200" b="0" dirty="0">
                <a:effectLst/>
                <a:latin typeface="微软雅黑" panose="020B0503020204020204" pitchFamily="34" charset="-122"/>
                <a:ea typeface="微软雅黑" panose="020B0503020204020204" pitchFamily="34" charset="-122"/>
              </a:rPr>
              <a:t>  </a:t>
            </a:r>
            <a:r>
              <a:rPr lang="zh-CN" altLang="en-US" sz="2200" b="0" dirty="0">
                <a:effectLst/>
                <a:latin typeface="微软雅黑" panose="020B0503020204020204" pitchFamily="34" charset="-122"/>
                <a:ea typeface="微软雅黑" panose="020B0503020204020204" pitchFamily="34" charset="-122"/>
              </a:rPr>
              <a:t>入队后，使</a:t>
            </a:r>
            <a:r>
              <a:rPr lang="en-US" altLang="zh-CN" sz="2200" b="0" dirty="0" err="1">
                <a:effectLst/>
                <a:latin typeface="微软雅黑" panose="020B0503020204020204" pitchFamily="34" charset="-122"/>
                <a:ea typeface="微软雅黑" panose="020B0503020204020204" pitchFamily="34" charset="-122"/>
              </a:rPr>
              <a:t>sq</a:t>
            </a:r>
            <a:r>
              <a:rPr lang="en-US" altLang="zh-CN" sz="2200" b="0" dirty="0">
                <a:effectLst/>
                <a:latin typeface="微软雅黑" panose="020B0503020204020204" pitchFamily="34" charset="-122"/>
                <a:ea typeface="微软雅黑" panose="020B0503020204020204" pitchFamily="34" charset="-122"/>
              </a:rPr>
              <a:t>-&gt;</a:t>
            </a:r>
            <a:r>
              <a:rPr lang="en-US" altLang="en-US" sz="2200" b="0" dirty="0">
                <a:effectLst/>
                <a:latin typeface="微软雅黑" panose="020B0503020204020204" pitchFamily="34" charset="-122"/>
                <a:ea typeface="微软雅黑" panose="020B0503020204020204" pitchFamily="34" charset="-122"/>
              </a:rPr>
              <a:t> </a:t>
            </a:r>
            <a:r>
              <a:rPr lang="en-US" altLang="zh-CN" sz="2200" b="0" dirty="0">
                <a:effectLst/>
                <a:latin typeface="微软雅黑" panose="020B0503020204020204" pitchFamily="34" charset="-122"/>
                <a:ea typeface="微软雅黑" panose="020B0503020204020204" pitchFamily="34" charset="-122"/>
              </a:rPr>
              <a:t>front= </a:t>
            </a:r>
            <a:r>
              <a:rPr lang="en-US" altLang="zh-CN" sz="2200" b="0" dirty="0" err="1">
                <a:effectLst/>
                <a:latin typeface="微软雅黑" panose="020B0503020204020204" pitchFamily="34" charset="-122"/>
                <a:ea typeface="微软雅黑" panose="020B0503020204020204" pitchFamily="34" charset="-122"/>
              </a:rPr>
              <a:t>sq</a:t>
            </a:r>
            <a:r>
              <a:rPr lang="en-US" altLang="zh-CN" sz="2200" b="0" dirty="0">
                <a:effectLst/>
                <a:latin typeface="微软雅黑" panose="020B0503020204020204" pitchFamily="34" charset="-122"/>
                <a:ea typeface="微软雅黑" panose="020B0503020204020204" pitchFamily="34" charset="-122"/>
              </a:rPr>
              <a:t>-&gt;</a:t>
            </a:r>
            <a:r>
              <a:rPr lang="en-US" altLang="en-US" sz="2200" b="0" dirty="0">
                <a:effectLst/>
                <a:latin typeface="微软雅黑" panose="020B0503020204020204" pitchFamily="34" charset="-122"/>
                <a:ea typeface="微软雅黑" panose="020B0503020204020204" pitchFamily="34" charset="-122"/>
              </a:rPr>
              <a:t> </a:t>
            </a:r>
            <a:r>
              <a:rPr lang="en-US" altLang="zh-CN" sz="2200" b="0" dirty="0">
                <a:effectLst/>
                <a:latin typeface="微软雅黑" panose="020B0503020204020204" pitchFamily="34" charset="-122"/>
                <a:ea typeface="微软雅黑" panose="020B0503020204020204" pitchFamily="34" charset="-122"/>
              </a:rPr>
              <a:t>rear</a:t>
            </a:r>
            <a:r>
              <a:rPr lang="zh-CN" altLang="en-US" sz="2200" b="0" dirty="0">
                <a:effectLst/>
                <a:latin typeface="微软雅黑" panose="020B0503020204020204" pitchFamily="34" charset="-122"/>
                <a:ea typeface="微软雅黑" panose="020B0503020204020204" pitchFamily="34" charset="-122"/>
              </a:rPr>
              <a:t>，则置标志位为</a:t>
            </a:r>
            <a:r>
              <a:rPr lang="en-US" altLang="zh-CN" sz="2200" b="0" dirty="0">
                <a:effectLst/>
                <a:latin typeface="微软雅黑" panose="020B0503020204020204" pitchFamily="34" charset="-122"/>
                <a:ea typeface="微软雅黑" panose="020B0503020204020204" pitchFamily="34" charset="-122"/>
              </a:rPr>
              <a:t>true</a:t>
            </a:r>
          </a:p>
          <a:p>
            <a:pPr lvl="2">
              <a:lnSpc>
                <a:spcPct val="110000"/>
              </a:lnSpc>
            </a:pPr>
            <a:r>
              <a:rPr lang="en-US" altLang="zh-CN" sz="2200" b="0" dirty="0">
                <a:effectLst/>
                <a:latin typeface="微软雅黑" panose="020B0503020204020204" pitchFamily="34" charset="-122"/>
                <a:ea typeface="微软雅黑" panose="020B0503020204020204" pitchFamily="34" charset="-122"/>
              </a:rPr>
              <a:t>  </a:t>
            </a:r>
            <a:r>
              <a:rPr lang="zh-CN" altLang="en-US" sz="2200" b="0" dirty="0">
                <a:effectLst/>
                <a:latin typeface="微软雅黑" panose="020B0503020204020204" pitchFamily="34" charset="-122"/>
                <a:ea typeface="微软雅黑" panose="020B0503020204020204" pitchFamily="34" charset="-122"/>
              </a:rPr>
              <a:t>出队后，将标志位置为</a:t>
            </a:r>
            <a:r>
              <a:rPr lang="en-US" altLang="zh-CN" sz="2200" b="0" dirty="0">
                <a:effectLst/>
                <a:latin typeface="微软雅黑" panose="020B0503020204020204" pitchFamily="34" charset="-122"/>
                <a:ea typeface="微软雅黑" panose="020B0503020204020204" pitchFamily="34" charset="-122"/>
              </a:rPr>
              <a:t>false</a:t>
            </a:r>
          </a:p>
          <a:p>
            <a:pPr lvl="2">
              <a:lnSpc>
                <a:spcPct val="110000"/>
              </a:lnSpc>
            </a:pPr>
            <a:r>
              <a:rPr lang="en-US" altLang="zh-CN" sz="2200" b="0" dirty="0">
                <a:effectLst/>
                <a:latin typeface="微软雅黑" panose="020B0503020204020204" pitchFamily="34" charset="-122"/>
                <a:ea typeface="微软雅黑" panose="020B0503020204020204" pitchFamily="34" charset="-122"/>
              </a:rPr>
              <a:t>  </a:t>
            </a:r>
            <a:r>
              <a:rPr lang="zh-CN" altLang="en-US" sz="2200" b="0" dirty="0">
                <a:effectLst/>
                <a:latin typeface="微软雅黑" panose="020B0503020204020204" pitchFamily="34" charset="-122"/>
                <a:ea typeface="微软雅黑" panose="020B0503020204020204" pitchFamily="34" charset="-122"/>
              </a:rPr>
              <a:t>当</a:t>
            </a:r>
            <a:r>
              <a:rPr lang="en-US" altLang="zh-CN" sz="2200" b="0" dirty="0" err="1">
                <a:effectLst/>
                <a:latin typeface="微软雅黑" panose="020B0503020204020204" pitchFamily="34" charset="-122"/>
                <a:ea typeface="微软雅黑" panose="020B0503020204020204" pitchFamily="34" charset="-122"/>
              </a:rPr>
              <a:t>sq</a:t>
            </a:r>
            <a:r>
              <a:rPr lang="en-US" altLang="zh-CN" sz="2200" b="0" dirty="0">
                <a:effectLst/>
                <a:latin typeface="微软雅黑" panose="020B0503020204020204" pitchFamily="34" charset="-122"/>
                <a:ea typeface="微软雅黑" panose="020B0503020204020204" pitchFamily="34" charset="-122"/>
              </a:rPr>
              <a:t>-&gt;</a:t>
            </a:r>
            <a:r>
              <a:rPr lang="en-US" altLang="en-US" sz="2200" b="0" dirty="0">
                <a:effectLst/>
                <a:latin typeface="微软雅黑" panose="020B0503020204020204" pitchFamily="34" charset="-122"/>
                <a:ea typeface="微软雅黑" panose="020B0503020204020204" pitchFamily="34" charset="-122"/>
              </a:rPr>
              <a:t> </a:t>
            </a:r>
            <a:r>
              <a:rPr lang="en-US" altLang="zh-CN" sz="2200" b="0" dirty="0">
                <a:effectLst/>
                <a:latin typeface="微软雅黑" panose="020B0503020204020204" pitchFamily="34" charset="-122"/>
                <a:ea typeface="微软雅黑" panose="020B0503020204020204" pitchFamily="34" charset="-122"/>
              </a:rPr>
              <a:t>front= </a:t>
            </a:r>
            <a:r>
              <a:rPr lang="en-US" altLang="zh-CN" sz="2200" b="0" dirty="0" err="1">
                <a:effectLst/>
                <a:latin typeface="微软雅黑" panose="020B0503020204020204" pitchFamily="34" charset="-122"/>
                <a:ea typeface="微软雅黑" panose="020B0503020204020204" pitchFamily="34" charset="-122"/>
              </a:rPr>
              <a:t>sq</a:t>
            </a:r>
            <a:r>
              <a:rPr lang="en-US" altLang="zh-CN" sz="2200" b="0" dirty="0">
                <a:effectLst/>
                <a:latin typeface="微软雅黑" panose="020B0503020204020204" pitchFamily="34" charset="-122"/>
                <a:ea typeface="微软雅黑" panose="020B0503020204020204" pitchFamily="34" charset="-122"/>
              </a:rPr>
              <a:t>-&gt;</a:t>
            </a:r>
            <a:r>
              <a:rPr lang="en-US" altLang="en-US" sz="2200" b="0" dirty="0">
                <a:effectLst/>
                <a:latin typeface="微软雅黑" panose="020B0503020204020204" pitchFamily="34" charset="-122"/>
                <a:ea typeface="微软雅黑" panose="020B0503020204020204" pitchFamily="34" charset="-122"/>
              </a:rPr>
              <a:t> </a:t>
            </a:r>
            <a:r>
              <a:rPr lang="en-US" altLang="zh-CN" sz="2200" b="0" dirty="0">
                <a:effectLst/>
                <a:latin typeface="微软雅黑" panose="020B0503020204020204" pitchFamily="34" charset="-122"/>
                <a:ea typeface="微软雅黑" panose="020B0503020204020204" pitchFamily="34" charset="-122"/>
              </a:rPr>
              <a:t>rear, </a:t>
            </a:r>
            <a:r>
              <a:rPr lang="zh-CN" altLang="en-US" sz="2200" b="0" dirty="0">
                <a:effectLst/>
                <a:latin typeface="微软雅黑" panose="020B0503020204020204" pitchFamily="34" charset="-122"/>
                <a:ea typeface="微软雅黑" panose="020B0503020204020204" pitchFamily="34" charset="-122"/>
              </a:rPr>
              <a:t>且标志位为</a:t>
            </a:r>
            <a:r>
              <a:rPr lang="en-US" altLang="zh-CN" sz="2200" b="0" dirty="0">
                <a:effectLst/>
                <a:latin typeface="微软雅黑" panose="020B0503020204020204" pitchFamily="34" charset="-122"/>
                <a:ea typeface="微软雅黑" panose="020B0503020204020204" pitchFamily="34" charset="-122"/>
              </a:rPr>
              <a:t>true</a:t>
            </a:r>
            <a:r>
              <a:rPr lang="zh-CN" altLang="en-US" sz="2200" b="0" dirty="0">
                <a:effectLst/>
                <a:latin typeface="微软雅黑" panose="020B0503020204020204" pitchFamily="34" charset="-122"/>
                <a:ea typeface="微软雅黑" panose="020B0503020204020204" pitchFamily="34" charset="-122"/>
              </a:rPr>
              <a:t>时，</a:t>
            </a:r>
            <a:r>
              <a:rPr lang="zh-CN" altLang="en-US" sz="2200" dirty="0">
                <a:effectLst/>
                <a:latin typeface="微软雅黑" panose="020B0503020204020204" pitchFamily="34" charset="-122"/>
                <a:ea typeface="微软雅黑" panose="020B0503020204020204" pitchFamily="34" charset="-122"/>
              </a:rPr>
              <a:t>队满。</a:t>
            </a:r>
          </a:p>
          <a:p>
            <a:pPr lvl="2">
              <a:lnSpc>
                <a:spcPct val="110000"/>
              </a:lnSpc>
            </a:pPr>
            <a:r>
              <a:rPr lang="zh-CN" altLang="en-US" sz="2200" b="0" dirty="0">
                <a:effectLst/>
                <a:latin typeface="微软雅黑" panose="020B0503020204020204" pitchFamily="34" charset="-122"/>
                <a:ea typeface="微软雅黑" panose="020B0503020204020204" pitchFamily="34" charset="-122"/>
              </a:rPr>
              <a:t>  当</a:t>
            </a:r>
            <a:r>
              <a:rPr lang="en-US" altLang="zh-CN" sz="2200" b="0" dirty="0" err="1">
                <a:effectLst/>
                <a:latin typeface="微软雅黑" panose="020B0503020204020204" pitchFamily="34" charset="-122"/>
                <a:ea typeface="微软雅黑" panose="020B0503020204020204" pitchFamily="34" charset="-122"/>
              </a:rPr>
              <a:t>sq</a:t>
            </a:r>
            <a:r>
              <a:rPr lang="en-US" altLang="zh-CN" sz="2200" b="0" dirty="0">
                <a:effectLst/>
                <a:latin typeface="微软雅黑" panose="020B0503020204020204" pitchFamily="34" charset="-122"/>
                <a:ea typeface="微软雅黑" panose="020B0503020204020204" pitchFamily="34" charset="-122"/>
              </a:rPr>
              <a:t>-&gt;</a:t>
            </a:r>
            <a:r>
              <a:rPr lang="en-US" altLang="en-US" sz="2200" b="0" dirty="0">
                <a:effectLst/>
                <a:latin typeface="微软雅黑" panose="020B0503020204020204" pitchFamily="34" charset="-122"/>
                <a:ea typeface="微软雅黑" panose="020B0503020204020204" pitchFamily="34" charset="-122"/>
              </a:rPr>
              <a:t> </a:t>
            </a:r>
            <a:r>
              <a:rPr lang="en-US" altLang="zh-CN" sz="2200" b="0" dirty="0">
                <a:effectLst/>
                <a:latin typeface="微软雅黑" panose="020B0503020204020204" pitchFamily="34" charset="-122"/>
                <a:ea typeface="微软雅黑" panose="020B0503020204020204" pitchFamily="34" charset="-122"/>
              </a:rPr>
              <a:t>front= </a:t>
            </a:r>
            <a:r>
              <a:rPr lang="en-US" altLang="zh-CN" sz="2200" b="0" dirty="0" err="1">
                <a:effectLst/>
                <a:latin typeface="微软雅黑" panose="020B0503020204020204" pitchFamily="34" charset="-122"/>
                <a:ea typeface="微软雅黑" panose="020B0503020204020204" pitchFamily="34" charset="-122"/>
              </a:rPr>
              <a:t>sq</a:t>
            </a:r>
            <a:r>
              <a:rPr lang="en-US" altLang="zh-CN" sz="2200" b="0" dirty="0">
                <a:effectLst/>
                <a:latin typeface="微软雅黑" panose="020B0503020204020204" pitchFamily="34" charset="-122"/>
                <a:ea typeface="微软雅黑" panose="020B0503020204020204" pitchFamily="34" charset="-122"/>
              </a:rPr>
              <a:t>-&gt;</a:t>
            </a:r>
            <a:r>
              <a:rPr lang="en-US" altLang="en-US" sz="2200" b="0" dirty="0">
                <a:effectLst/>
                <a:latin typeface="微软雅黑" panose="020B0503020204020204" pitchFamily="34" charset="-122"/>
                <a:ea typeface="微软雅黑" panose="020B0503020204020204" pitchFamily="34" charset="-122"/>
              </a:rPr>
              <a:t> </a:t>
            </a:r>
            <a:r>
              <a:rPr lang="en-US" altLang="zh-CN" sz="2200" b="0" dirty="0">
                <a:effectLst/>
                <a:latin typeface="微软雅黑" panose="020B0503020204020204" pitchFamily="34" charset="-122"/>
                <a:ea typeface="微软雅黑" panose="020B0503020204020204" pitchFamily="34" charset="-122"/>
              </a:rPr>
              <a:t>rear, </a:t>
            </a:r>
            <a:r>
              <a:rPr lang="zh-CN" altLang="en-US" sz="2200" b="0" dirty="0">
                <a:effectLst/>
                <a:latin typeface="微软雅黑" panose="020B0503020204020204" pitchFamily="34" charset="-122"/>
                <a:ea typeface="微软雅黑" panose="020B0503020204020204" pitchFamily="34" charset="-122"/>
              </a:rPr>
              <a:t>但标志位为</a:t>
            </a:r>
            <a:r>
              <a:rPr lang="en-US" altLang="zh-CN" sz="2200" b="0" dirty="0">
                <a:effectLst/>
                <a:latin typeface="微软雅黑" panose="020B0503020204020204" pitchFamily="34" charset="-122"/>
                <a:ea typeface="微软雅黑" panose="020B0503020204020204" pitchFamily="34" charset="-122"/>
              </a:rPr>
              <a:t>false</a:t>
            </a:r>
            <a:r>
              <a:rPr lang="zh-CN" altLang="en-US" sz="2200" b="0" dirty="0">
                <a:effectLst/>
                <a:latin typeface="微软雅黑" panose="020B0503020204020204" pitchFamily="34" charset="-122"/>
                <a:ea typeface="微软雅黑" panose="020B0503020204020204" pitchFamily="34" charset="-122"/>
              </a:rPr>
              <a:t>时，</a:t>
            </a:r>
            <a:r>
              <a:rPr lang="zh-CN" altLang="en-US" sz="2200" dirty="0">
                <a:effectLst/>
                <a:latin typeface="微软雅黑" panose="020B0503020204020204" pitchFamily="34" charset="-122"/>
                <a:ea typeface="微软雅黑" panose="020B0503020204020204" pitchFamily="34" charset="-122"/>
              </a:rPr>
              <a:t>队空</a:t>
            </a:r>
            <a:r>
              <a:rPr lang="zh-CN" altLang="en-US" sz="2200" b="0" dirty="0">
                <a:effectLst/>
                <a:latin typeface="微软雅黑" panose="020B0503020204020204" pitchFamily="34" charset="-122"/>
                <a:ea typeface="微软雅黑" panose="020B0503020204020204" pitchFamily="34" charset="-122"/>
              </a:rPr>
              <a:t>。</a:t>
            </a:r>
          </a:p>
          <a:p>
            <a:pPr lvl="2">
              <a:lnSpc>
                <a:spcPct val="110000"/>
              </a:lnSpc>
            </a:pPr>
            <a:r>
              <a:rPr lang="zh-CN" altLang="en-US" sz="2200" b="0" dirty="0">
                <a:effectLst/>
                <a:latin typeface="微软雅黑" panose="020B0503020204020204" pitchFamily="34" charset="-122"/>
                <a:ea typeface="微软雅黑" panose="020B0503020204020204" pitchFamily="34" charset="-122"/>
              </a:rPr>
              <a:t>  其他为非空非满。</a:t>
            </a:r>
          </a:p>
        </p:txBody>
      </p:sp>
      <p:sp>
        <p:nvSpPr>
          <p:cNvPr id="4" name="Rectangle 3"/>
          <p:cNvSpPr txBox="1">
            <a:spLocks noChangeArrowheads="1"/>
          </p:cNvSpPr>
          <p:nvPr/>
        </p:nvSpPr>
        <p:spPr bwMode="auto">
          <a:xfrm>
            <a:off x="1073610" y="1046603"/>
            <a:ext cx="7894120" cy="87857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defTabSz="914400">
              <a:defRPr/>
            </a:pPr>
            <a:r>
              <a:rPr lang="zh-CN" altLang="en-US" b="0" kern="0" dirty="0">
                <a:solidFill>
                  <a:srgbClr val="0070C0"/>
                </a:solidFill>
                <a:effectLst/>
              </a:rPr>
              <a:t>循环队列</a:t>
            </a:r>
          </a:p>
        </p:txBody>
      </p:sp>
    </p:spTree>
    <p:extLst>
      <p:ext uri="{BB962C8B-B14F-4D97-AF65-F5344CB8AC3E}">
        <p14:creationId xmlns:p14="http://schemas.microsoft.com/office/powerpoint/2010/main" val="5568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254978">
                                            <p:bg/>
                                          </p:spTgt>
                                        </p:tgtEl>
                                        <p:attrNameLst>
                                          <p:attrName>style.visibility</p:attrName>
                                        </p:attrNameLst>
                                      </p:cBhvr>
                                      <p:to>
                                        <p:strVal val="visible"/>
                                      </p:to>
                                    </p:set>
                                    <p:animScale>
                                      <p:cBhvr>
                                        <p:cTn id="14" dur="1000" decel="50000" fill="hold">
                                          <p:stCondLst>
                                            <p:cond delay="0"/>
                                          </p:stCondLst>
                                        </p:cTn>
                                        <p:tgtEl>
                                          <p:spTgt spid="254978">
                                            <p:bg/>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54978">
                                            <p:bg/>
                                          </p:spTgt>
                                        </p:tgtEl>
                                        <p:attrNameLst>
                                          <p:attrName>ppt_x</p:attrName>
                                          <p:attrName>ppt_y</p:attrName>
                                        </p:attrNameLst>
                                      </p:cBhvr>
                                    </p:animMotion>
                                    <p:animEffect transition="in" filter="fade">
                                      <p:cBhvr>
                                        <p:cTn id="16" dur="1000"/>
                                        <p:tgtEl>
                                          <p:spTgt spid="254978">
                                            <p:bg/>
                                          </p:spTgt>
                                        </p:tgtEl>
                                      </p:cBhvr>
                                    </p:animEffect>
                                  </p:childTnLst>
                                </p:cTn>
                              </p:par>
                              <p:par>
                                <p:cTn id="17" presetID="52" presetClass="entr" presetSubtype="0" fill="hold" grpId="0" nodeType="withEffect">
                                  <p:stCondLst>
                                    <p:cond delay="0"/>
                                  </p:stCondLst>
                                  <p:childTnLst>
                                    <p:set>
                                      <p:cBhvr>
                                        <p:cTn id="18" dur="1" fill="hold">
                                          <p:stCondLst>
                                            <p:cond delay="0"/>
                                          </p:stCondLst>
                                        </p:cTn>
                                        <p:tgtEl>
                                          <p:spTgt spid="254978">
                                            <p:txEl>
                                              <p:pRg st="0" end="0"/>
                                            </p:txEl>
                                          </p:spTgt>
                                        </p:tgtEl>
                                        <p:attrNameLst>
                                          <p:attrName>style.visibility</p:attrName>
                                        </p:attrNameLst>
                                      </p:cBhvr>
                                      <p:to>
                                        <p:strVal val="visible"/>
                                      </p:to>
                                    </p:set>
                                    <p:animScale>
                                      <p:cBhvr>
                                        <p:cTn id="19" dur="1000" decel="50000" fill="hold">
                                          <p:stCondLst>
                                            <p:cond delay="0"/>
                                          </p:stCondLst>
                                        </p:cTn>
                                        <p:tgtEl>
                                          <p:spTgt spid="254978">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54978">
                                            <p:txEl>
                                              <p:pRg st="0" end="0"/>
                                            </p:txEl>
                                          </p:spTgt>
                                        </p:tgtEl>
                                        <p:attrNameLst>
                                          <p:attrName>ppt_x</p:attrName>
                                          <p:attrName>ppt_y</p:attrName>
                                        </p:attrNameLst>
                                      </p:cBhvr>
                                    </p:animMotion>
                                    <p:animEffect transition="in" filter="fade">
                                      <p:cBhvr>
                                        <p:cTn id="21" dur="1000"/>
                                        <p:tgtEl>
                                          <p:spTgt spid="254978">
                                            <p:txEl>
                                              <p:pRg st="0" end="0"/>
                                            </p:txEl>
                                          </p:spTgt>
                                        </p:tgtEl>
                                      </p:cBhvr>
                                    </p:animEffect>
                                  </p:childTnLst>
                                </p:cTn>
                              </p:par>
                              <p:par>
                                <p:cTn id="22" presetID="52" presetClass="entr" presetSubtype="0" fill="hold" grpId="0" nodeType="withEffect">
                                  <p:stCondLst>
                                    <p:cond delay="0"/>
                                  </p:stCondLst>
                                  <p:childTnLst>
                                    <p:set>
                                      <p:cBhvr>
                                        <p:cTn id="23" dur="1" fill="hold">
                                          <p:stCondLst>
                                            <p:cond delay="0"/>
                                          </p:stCondLst>
                                        </p:cTn>
                                        <p:tgtEl>
                                          <p:spTgt spid="254978">
                                            <p:txEl>
                                              <p:pRg st="1" end="1"/>
                                            </p:txEl>
                                          </p:spTgt>
                                        </p:tgtEl>
                                        <p:attrNameLst>
                                          <p:attrName>style.visibility</p:attrName>
                                        </p:attrNameLst>
                                      </p:cBhvr>
                                      <p:to>
                                        <p:strVal val="visible"/>
                                      </p:to>
                                    </p:set>
                                    <p:animScale>
                                      <p:cBhvr>
                                        <p:cTn id="24" dur="1000" decel="50000" fill="hold">
                                          <p:stCondLst>
                                            <p:cond delay="0"/>
                                          </p:stCondLst>
                                        </p:cTn>
                                        <p:tgtEl>
                                          <p:spTgt spid="254978">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54978">
                                            <p:txEl>
                                              <p:pRg st="1" end="1"/>
                                            </p:txEl>
                                          </p:spTgt>
                                        </p:tgtEl>
                                        <p:attrNameLst>
                                          <p:attrName>ppt_x</p:attrName>
                                          <p:attrName>ppt_y</p:attrName>
                                        </p:attrNameLst>
                                      </p:cBhvr>
                                    </p:animMotion>
                                    <p:animEffect transition="in" filter="fade">
                                      <p:cBhvr>
                                        <p:cTn id="26" dur="1000"/>
                                        <p:tgtEl>
                                          <p:spTgt spid="254978">
                                            <p:txEl>
                                              <p:pRg st="1" end="1"/>
                                            </p:txEl>
                                          </p:spTgt>
                                        </p:tgtEl>
                                      </p:cBhvr>
                                    </p:animEffect>
                                  </p:childTnLst>
                                </p:cTn>
                              </p:par>
                              <p:par>
                                <p:cTn id="27" presetID="52" presetClass="entr" presetSubtype="0" fill="hold" grpId="0" nodeType="withEffect">
                                  <p:stCondLst>
                                    <p:cond delay="0"/>
                                  </p:stCondLst>
                                  <p:childTnLst>
                                    <p:set>
                                      <p:cBhvr>
                                        <p:cTn id="28" dur="1" fill="hold">
                                          <p:stCondLst>
                                            <p:cond delay="0"/>
                                          </p:stCondLst>
                                        </p:cTn>
                                        <p:tgtEl>
                                          <p:spTgt spid="254978">
                                            <p:txEl>
                                              <p:pRg st="2" end="2"/>
                                            </p:txEl>
                                          </p:spTgt>
                                        </p:tgtEl>
                                        <p:attrNameLst>
                                          <p:attrName>style.visibility</p:attrName>
                                        </p:attrNameLst>
                                      </p:cBhvr>
                                      <p:to>
                                        <p:strVal val="visible"/>
                                      </p:to>
                                    </p:set>
                                    <p:animScale>
                                      <p:cBhvr>
                                        <p:cTn id="29" dur="1000" decel="50000" fill="hold">
                                          <p:stCondLst>
                                            <p:cond delay="0"/>
                                          </p:stCondLst>
                                        </p:cTn>
                                        <p:tgtEl>
                                          <p:spTgt spid="254978">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254978">
                                            <p:txEl>
                                              <p:pRg st="2" end="2"/>
                                            </p:txEl>
                                          </p:spTgt>
                                        </p:tgtEl>
                                        <p:attrNameLst>
                                          <p:attrName>ppt_x</p:attrName>
                                          <p:attrName>ppt_y</p:attrName>
                                        </p:attrNameLst>
                                      </p:cBhvr>
                                    </p:animMotion>
                                    <p:animEffect transition="in" filter="fade">
                                      <p:cBhvr>
                                        <p:cTn id="31" dur="1000"/>
                                        <p:tgtEl>
                                          <p:spTgt spid="254978">
                                            <p:txEl>
                                              <p:pRg st="2" end="2"/>
                                            </p:txEl>
                                          </p:spTgt>
                                        </p:tgtEl>
                                      </p:cBhvr>
                                    </p:animEffect>
                                  </p:childTnLst>
                                </p:cTn>
                              </p:par>
                              <p:par>
                                <p:cTn id="32" presetID="52" presetClass="entr" presetSubtype="0" fill="hold" grpId="0" nodeType="withEffect">
                                  <p:stCondLst>
                                    <p:cond delay="0"/>
                                  </p:stCondLst>
                                  <p:childTnLst>
                                    <p:set>
                                      <p:cBhvr>
                                        <p:cTn id="33" dur="1" fill="hold">
                                          <p:stCondLst>
                                            <p:cond delay="0"/>
                                          </p:stCondLst>
                                        </p:cTn>
                                        <p:tgtEl>
                                          <p:spTgt spid="254978">
                                            <p:txEl>
                                              <p:pRg st="3" end="3"/>
                                            </p:txEl>
                                          </p:spTgt>
                                        </p:tgtEl>
                                        <p:attrNameLst>
                                          <p:attrName>style.visibility</p:attrName>
                                        </p:attrNameLst>
                                      </p:cBhvr>
                                      <p:to>
                                        <p:strVal val="visible"/>
                                      </p:to>
                                    </p:set>
                                    <p:animScale>
                                      <p:cBhvr>
                                        <p:cTn id="34" dur="1000" decel="50000" fill="hold">
                                          <p:stCondLst>
                                            <p:cond delay="0"/>
                                          </p:stCondLst>
                                        </p:cTn>
                                        <p:tgtEl>
                                          <p:spTgt spid="254978">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254978">
                                            <p:txEl>
                                              <p:pRg st="3" end="3"/>
                                            </p:txEl>
                                          </p:spTgt>
                                        </p:tgtEl>
                                        <p:attrNameLst>
                                          <p:attrName>ppt_x</p:attrName>
                                          <p:attrName>ppt_y</p:attrName>
                                        </p:attrNameLst>
                                      </p:cBhvr>
                                    </p:animMotion>
                                    <p:animEffect transition="in" filter="fade">
                                      <p:cBhvr>
                                        <p:cTn id="36" dur="1000"/>
                                        <p:tgtEl>
                                          <p:spTgt spid="254978">
                                            <p:txEl>
                                              <p:pRg st="3" end="3"/>
                                            </p:txEl>
                                          </p:spTgt>
                                        </p:tgtEl>
                                      </p:cBhvr>
                                    </p:animEffect>
                                  </p:childTnLst>
                                </p:cTn>
                              </p:par>
                              <p:par>
                                <p:cTn id="37" presetID="52" presetClass="entr" presetSubtype="0" fill="hold" grpId="0" nodeType="withEffect">
                                  <p:stCondLst>
                                    <p:cond delay="0"/>
                                  </p:stCondLst>
                                  <p:childTnLst>
                                    <p:set>
                                      <p:cBhvr>
                                        <p:cTn id="38" dur="1" fill="hold">
                                          <p:stCondLst>
                                            <p:cond delay="0"/>
                                          </p:stCondLst>
                                        </p:cTn>
                                        <p:tgtEl>
                                          <p:spTgt spid="254978">
                                            <p:txEl>
                                              <p:pRg st="4" end="4"/>
                                            </p:txEl>
                                          </p:spTgt>
                                        </p:tgtEl>
                                        <p:attrNameLst>
                                          <p:attrName>style.visibility</p:attrName>
                                        </p:attrNameLst>
                                      </p:cBhvr>
                                      <p:to>
                                        <p:strVal val="visible"/>
                                      </p:to>
                                    </p:set>
                                    <p:animScale>
                                      <p:cBhvr>
                                        <p:cTn id="39" dur="1000" decel="50000" fill="hold">
                                          <p:stCondLst>
                                            <p:cond delay="0"/>
                                          </p:stCondLst>
                                        </p:cTn>
                                        <p:tgtEl>
                                          <p:spTgt spid="254978">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254978">
                                            <p:txEl>
                                              <p:pRg st="4" end="4"/>
                                            </p:txEl>
                                          </p:spTgt>
                                        </p:tgtEl>
                                        <p:attrNameLst>
                                          <p:attrName>ppt_x</p:attrName>
                                          <p:attrName>ppt_y</p:attrName>
                                        </p:attrNameLst>
                                      </p:cBhvr>
                                    </p:animMotion>
                                    <p:animEffect transition="in" filter="fade">
                                      <p:cBhvr>
                                        <p:cTn id="41" dur="1000"/>
                                        <p:tgtEl>
                                          <p:spTgt spid="254978">
                                            <p:txEl>
                                              <p:pRg st="4" end="4"/>
                                            </p:txEl>
                                          </p:spTgt>
                                        </p:tgtEl>
                                      </p:cBhvr>
                                    </p:animEffect>
                                  </p:childTnLst>
                                </p:cTn>
                              </p:par>
                              <p:par>
                                <p:cTn id="42" presetID="52" presetClass="entr" presetSubtype="0" fill="hold" grpId="0" nodeType="withEffect">
                                  <p:stCondLst>
                                    <p:cond delay="0"/>
                                  </p:stCondLst>
                                  <p:childTnLst>
                                    <p:set>
                                      <p:cBhvr>
                                        <p:cTn id="43" dur="1" fill="hold">
                                          <p:stCondLst>
                                            <p:cond delay="0"/>
                                          </p:stCondLst>
                                        </p:cTn>
                                        <p:tgtEl>
                                          <p:spTgt spid="254978">
                                            <p:txEl>
                                              <p:pRg st="5" end="5"/>
                                            </p:txEl>
                                          </p:spTgt>
                                        </p:tgtEl>
                                        <p:attrNameLst>
                                          <p:attrName>style.visibility</p:attrName>
                                        </p:attrNameLst>
                                      </p:cBhvr>
                                      <p:to>
                                        <p:strVal val="visible"/>
                                      </p:to>
                                    </p:set>
                                    <p:animScale>
                                      <p:cBhvr>
                                        <p:cTn id="44" dur="1000" decel="50000" fill="hold">
                                          <p:stCondLst>
                                            <p:cond delay="0"/>
                                          </p:stCondLst>
                                        </p:cTn>
                                        <p:tgtEl>
                                          <p:spTgt spid="254978">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254978">
                                            <p:txEl>
                                              <p:pRg st="5" end="5"/>
                                            </p:txEl>
                                          </p:spTgt>
                                        </p:tgtEl>
                                        <p:attrNameLst>
                                          <p:attrName>ppt_x</p:attrName>
                                          <p:attrName>ppt_y</p:attrName>
                                        </p:attrNameLst>
                                      </p:cBhvr>
                                    </p:animMotion>
                                    <p:animEffect transition="in" filter="fade">
                                      <p:cBhvr>
                                        <p:cTn id="46" dur="1000"/>
                                        <p:tgtEl>
                                          <p:spTgt spid="254978">
                                            <p:txEl>
                                              <p:pRg st="5" end="5"/>
                                            </p:txEl>
                                          </p:spTgt>
                                        </p:tgtEl>
                                      </p:cBhvr>
                                    </p:animEffect>
                                  </p:childTnLst>
                                </p:cTn>
                              </p:par>
                              <p:par>
                                <p:cTn id="47" presetID="52" presetClass="entr" presetSubtype="0" fill="hold" grpId="0" nodeType="withEffect">
                                  <p:stCondLst>
                                    <p:cond delay="0"/>
                                  </p:stCondLst>
                                  <p:childTnLst>
                                    <p:set>
                                      <p:cBhvr>
                                        <p:cTn id="48" dur="1" fill="hold">
                                          <p:stCondLst>
                                            <p:cond delay="0"/>
                                          </p:stCondLst>
                                        </p:cTn>
                                        <p:tgtEl>
                                          <p:spTgt spid="254978">
                                            <p:txEl>
                                              <p:pRg st="6" end="6"/>
                                            </p:txEl>
                                          </p:spTgt>
                                        </p:tgtEl>
                                        <p:attrNameLst>
                                          <p:attrName>style.visibility</p:attrName>
                                        </p:attrNameLst>
                                      </p:cBhvr>
                                      <p:to>
                                        <p:strVal val="visible"/>
                                      </p:to>
                                    </p:set>
                                    <p:animScale>
                                      <p:cBhvr>
                                        <p:cTn id="49" dur="1000" decel="50000" fill="hold">
                                          <p:stCondLst>
                                            <p:cond delay="0"/>
                                          </p:stCondLst>
                                        </p:cTn>
                                        <p:tgtEl>
                                          <p:spTgt spid="254978">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254978">
                                            <p:txEl>
                                              <p:pRg st="6" end="6"/>
                                            </p:txEl>
                                          </p:spTgt>
                                        </p:tgtEl>
                                        <p:attrNameLst>
                                          <p:attrName>ppt_x</p:attrName>
                                          <p:attrName>ppt_y</p:attrName>
                                        </p:attrNameLst>
                                      </p:cBhvr>
                                    </p:animMotion>
                                    <p:animEffect transition="in" filter="fade">
                                      <p:cBhvr>
                                        <p:cTn id="51" dur="1000"/>
                                        <p:tgtEl>
                                          <p:spTgt spid="25497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build="p"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标题 1"/>
          <p:cNvSpPr>
            <a:spLocks noGrp="1"/>
          </p:cNvSpPr>
          <p:nvPr>
            <p:ph type="title"/>
          </p:nvPr>
        </p:nvSpPr>
        <p:spPr>
          <a:xfrm>
            <a:off x="983432" y="908720"/>
            <a:ext cx="5400600" cy="832083"/>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dirty="0">
                <a:solidFill>
                  <a:srgbClr val="0070C0"/>
                </a:solidFill>
                <a:effectLst/>
                <a:latin typeface="微软雅黑" panose="020B0503020204020204" pitchFamily="34" charset="-122"/>
                <a:ea typeface="微软雅黑" panose="020B0503020204020204" pitchFamily="34" charset="-122"/>
              </a:rPr>
              <a:t>线性表的基本操作测试函数</a:t>
            </a:r>
          </a:p>
        </p:txBody>
      </p:sp>
      <p:graphicFrame>
        <p:nvGraphicFramePr>
          <p:cNvPr id="8" name="内容占位符 3"/>
          <p:cNvGraphicFramePr>
            <a:graphicFrameLocks noGrp="1"/>
          </p:cNvGraphicFramePr>
          <p:nvPr>
            <p:ph idx="1"/>
            <p:extLst/>
          </p:nvPr>
        </p:nvGraphicFramePr>
        <p:xfrm>
          <a:off x="1127448" y="1834043"/>
          <a:ext cx="10058400" cy="4526733"/>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792088">
                  <a:extLst>
                    <a:ext uri="{9D8B030D-6E8A-4147-A177-3AD203B41FA5}">
                      <a16:colId xmlns:a16="http://schemas.microsoft.com/office/drawing/2014/main" val="20000"/>
                    </a:ext>
                  </a:extLst>
                </a:gridCol>
                <a:gridCol w="1708448">
                  <a:extLst>
                    <a:ext uri="{9D8B030D-6E8A-4147-A177-3AD203B41FA5}">
                      <a16:colId xmlns:a16="http://schemas.microsoft.com/office/drawing/2014/main" val="20001"/>
                    </a:ext>
                  </a:extLst>
                </a:gridCol>
                <a:gridCol w="3332112">
                  <a:extLst>
                    <a:ext uri="{9D8B030D-6E8A-4147-A177-3AD203B41FA5}">
                      <a16:colId xmlns:a16="http://schemas.microsoft.com/office/drawing/2014/main" val="20002"/>
                    </a:ext>
                  </a:extLst>
                </a:gridCol>
                <a:gridCol w="4225752">
                  <a:extLst>
                    <a:ext uri="{9D8B030D-6E8A-4147-A177-3AD203B41FA5}">
                      <a16:colId xmlns:a16="http://schemas.microsoft.com/office/drawing/2014/main" val="20003"/>
                    </a:ext>
                  </a:extLst>
                </a:gridCol>
              </a:tblGrid>
              <a:tr h="224578">
                <a:tc>
                  <a:txBody>
                    <a:bodyPr/>
                    <a:lstStyle/>
                    <a:p>
                      <a:pPr algn="ctr"/>
                      <a:r>
                        <a:rPr lang="zh-CN" altLang="en-US" sz="1600" b="0" dirty="0">
                          <a:solidFill>
                            <a:schemeClr val="bg1">
                              <a:lumMod val="20000"/>
                              <a:lumOff val="80000"/>
                            </a:schemeClr>
                          </a:solidFill>
                          <a:latin typeface="微软雅黑" panose="020B0503020204020204" pitchFamily="34" charset="-122"/>
                          <a:ea typeface="微软雅黑" panose="020B0503020204020204" pitchFamily="34" charset="-122"/>
                        </a:rPr>
                        <a:t>序号</a:t>
                      </a:r>
                    </a:p>
                  </a:txBody>
                  <a:tcPr/>
                </a:tc>
                <a:tc>
                  <a:txBody>
                    <a:bodyPr/>
                    <a:lstStyle/>
                    <a:p>
                      <a:pPr algn="ctr"/>
                      <a:r>
                        <a:rPr lang="zh-CN" altLang="en-US" sz="1600" b="0" dirty="0">
                          <a:solidFill>
                            <a:schemeClr val="bg1">
                              <a:lumMod val="20000"/>
                              <a:lumOff val="80000"/>
                            </a:schemeClr>
                          </a:solidFill>
                          <a:latin typeface="微软雅黑" panose="020B0503020204020204" pitchFamily="34" charset="-122"/>
                          <a:ea typeface="微软雅黑" panose="020B0503020204020204" pitchFamily="34" charset="-122"/>
                        </a:rPr>
                        <a:t>题目</a:t>
                      </a:r>
                    </a:p>
                  </a:txBody>
                  <a:tcPr>
                    <a:lnR w="12700" cap="flat" cmpd="sng" algn="ctr">
                      <a:solidFill>
                        <a:schemeClr val="accent1">
                          <a:lumMod val="60000"/>
                          <a:lumOff val="40000"/>
                        </a:schemeClr>
                      </a:solidFill>
                      <a:prstDash val="solid"/>
                      <a:round/>
                      <a:headEnd type="none" w="med" len="med"/>
                      <a:tailEnd type="none" w="med" len="med"/>
                    </a:lnR>
                  </a:tcPr>
                </a:tc>
                <a:tc>
                  <a:txBody>
                    <a:bodyPr/>
                    <a:lstStyle/>
                    <a:p>
                      <a:pPr algn="ctr"/>
                      <a:r>
                        <a:rPr lang="zh-CN" altLang="en-US" sz="1600" b="0" dirty="0">
                          <a:solidFill>
                            <a:schemeClr val="bg1">
                              <a:lumMod val="20000"/>
                              <a:lumOff val="80000"/>
                            </a:schemeClr>
                          </a:solidFill>
                          <a:latin typeface="微软雅黑" panose="020B0503020204020204" pitchFamily="34" charset="-122"/>
                          <a:ea typeface="微软雅黑" panose="020B0503020204020204" pitchFamily="34" charset="-122"/>
                        </a:rPr>
                        <a:t>功能描述</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pPr algn="ctr"/>
                      <a:r>
                        <a:rPr lang="zh-CN" altLang="en-US" sz="1600" b="0" dirty="0">
                          <a:solidFill>
                            <a:schemeClr val="bg1">
                              <a:lumMod val="20000"/>
                              <a:lumOff val="80000"/>
                            </a:schemeClr>
                          </a:solidFill>
                          <a:latin typeface="微软雅黑" panose="020B0503020204020204" pitchFamily="34" charset="-122"/>
                          <a:ea typeface="微软雅黑" panose="020B0503020204020204" pitchFamily="34" charset="-122"/>
                        </a:rPr>
                        <a:t>测试到的基本操作</a:t>
                      </a:r>
                    </a:p>
                  </a:txBody>
                  <a:tcPr/>
                </a:tc>
                <a:extLst>
                  <a:ext uri="{0D108BD9-81ED-4DB2-BD59-A6C34878D82A}">
                    <a16:rowId xmlns:a16="http://schemas.microsoft.com/office/drawing/2014/main" val="10000"/>
                  </a:ext>
                </a:extLst>
              </a:tr>
              <a:tr h="597529">
                <a:tc>
                  <a:txBody>
                    <a:bodyPr/>
                    <a:lstStyle/>
                    <a:p>
                      <a:r>
                        <a:rPr lang="en-US" altLang="zh-CN" sz="1600" b="0" dirty="0">
                          <a:latin typeface="微软雅黑" panose="020B0503020204020204" pitchFamily="34" charset="-122"/>
                          <a:ea typeface="微软雅黑" panose="020B0503020204020204" pitchFamily="34" charset="-122"/>
                        </a:rPr>
                        <a:t>1</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r>
                        <a:rPr lang="zh-CN" altLang="en-US" sz="1600" b="0" dirty="0">
                          <a:latin typeface="微软雅黑" panose="020B0503020204020204" pitchFamily="34" charset="-122"/>
                          <a:ea typeface="微软雅黑" panose="020B0503020204020204" pitchFamily="34" charset="-122"/>
                        </a:rPr>
                        <a:t>建立线性表</a:t>
                      </a:r>
                      <a:r>
                        <a:rPr lang="en-US" altLang="zh-CN" sz="1600" b="0" dirty="0" err="1">
                          <a:latin typeface="微软雅黑" panose="020B0503020204020204" pitchFamily="34" charset="-122"/>
                          <a:ea typeface="微软雅黑" panose="020B0503020204020204" pitchFamily="34" charset="-122"/>
                        </a:rPr>
                        <a:t>Test_CreateList</a:t>
                      </a:r>
                      <a:endParaRPr lang="zh-CN" altLang="en-US" sz="1600" b="0" dirty="0">
                        <a:latin typeface="微软雅黑" panose="020B0503020204020204" pitchFamily="34" charset="-122"/>
                        <a:ea typeface="微软雅黑" panose="020B0503020204020204" pitchFamily="34" charset="-122"/>
                      </a:endParaRPr>
                    </a:p>
                  </a:txBody>
                  <a:tcPr>
                    <a:lnR w="12700" cap="flat" cmpd="sng" algn="ctr">
                      <a:solidFill>
                        <a:schemeClr val="accent1">
                          <a:lumMod val="60000"/>
                          <a:lumOff val="40000"/>
                        </a:schemeClr>
                      </a:solidFill>
                      <a:prstDash val="solid"/>
                      <a:round/>
                      <a:headEnd type="none" w="med" len="med"/>
                      <a:tailEnd type="none" w="med" len="med"/>
                    </a:lnR>
                  </a:tcPr>
                </a:tc>
                <a:tc>
                  <a:txBody>
                    <a:bodyPr/>
                    <a:lstStyle/>
                    <a:p>
                      <a:r>
                        <a:rPr lang="zh-CN" altLang="en-US" sz="1600" b="0" dirty="0">
                          <a:latin typeface="微软雅黑" panose="020B0503020204020204" pitchFamily="34" charset="-122"/>
                          <a:ea typeface="微软雅黑" panose="020B0503020204020204" pitchFamily="34" charset="-122"/>
                        </a:rPr>
                        <a:t>初始化空线性表，通过插入操作逐渐建立具有</a:t>
                      </a:r>
                      <a:r>
                        <a:rPr lang="en-US" altLang="zh-CN" sz="1600" b="0" dirty="0">
                          <a:latin typeface="微软雅黑" panose="020B0503020204020204" pitchFamily="34" charset="-122"/>
                          <a:ea typeface="微软雅黑" panose="020B0503020204020204" pitchFamily="34" charset="-122"/>
                        </a:rPr>
                        <a:t>n</a:t>
                      </a:r>
                      <a:r>
                        <a:rPr lang="zh-CN" altLang="en-US" sz="1600" b="0" dirty="0">
                          <a:latin typeface="微软雅黑" panose="020B0503020204020204" pitchFamily="34" charset="-122"/>
                          <a:ea typeface="微软雅黑" panose="020B0503020204020204" pitchFamily="34" charset="-122"/>
                        </a:rPr>
                        <a:t>个元素的线性表</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r>
                        <a:rPr lang="en-US" altLang="zh-CN" sz="1600" b="0" dirty="0" err="1">
                          <a:latin typeface="微软雅黑" panose="020B0503020204020204" pitchFamily="34" charset="-122"/>
                          <a:ea typeface="微软雅黑" panose="020B0503020204020204" pitchFamily="34" charset="-122"/>
                        </a:rPr>
                        <a:t>List_Init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List_Insert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440602">
                <a:tc>
                  <a:txBody>
                    <a:bodyPr/>
                    <a:lstStyle/>
                    <a:p>
                      <a:r>
                        <a:rPr lang="en-US" altLang="zh-CN" sz="1600" b="0" dirty="0">
                          <a:latin typeface="微软雅黑" panose="020B0503020204020204" pitchFamily="34" charset="-122"/>
                          <a:ea typeface="微软雅黑" panose="020B0503020204020204" pitchFamily="34" charset="-122"/>
                        </a:rPr>
                        <a:t>2</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r>
                        <a:rPr lang="zh-CN" altLang="en-US" sz="1600" b="0" dirty="0">
                          <a:latin typeface="微软雅黑" panose="020B0503020204020204" pitchFamily="34" charset="-122"/>
                          <a:ea typeface="微软雅黑" panose="020B0503020204020204" pitchFamily="34" charset="-122"/>
                        </a:rPr>
                        <a:t>清除线性表</a:t>
                      </a:r>
                      <a:endParaRPr lang="en-US" altLang="zh-CN" sz="1600" b="0" dirty="0">
                        <a:latin typeface="微软雅黑" panose="020B0503020204020204" pitchFamily="34" charset="-122"/>
                        <a:ea typeface="微软雅黑" panose="020B0503020204020204" pitchFamily="34" charset="-122"/>
                      </a:endParaRPr>
                    </a:p>
                    <a:p>
                      <a:r>
                        <a:rPr lang="en-US" altLang="zh-CN" sz="1600" b="0" dirty="0" err="1">
                          <a:latin typeface="微软雅黑" panose="020B0503020204020204" pitchFamily="34" charset="-122"/>
                          <a:ea typeface="微软雅黑" panose="020B0503020204020204" pitchFamily="34" charset="-122"/>
                        </a:rPr>
                        <a:t>Test_ClearList</a:t>
                      </a:r>
                      <a:endParaRPr lang="zh-CN" altLang="en-US" sz="1600" b="0" dirty="0">
                        <a:latin typeface="微软雅黑" panose="020B0503020204020204" pitchFamily="34" charset="-122"/>
                        <a:ea typeface="微软雅黑" panose="020B0503020204020204" pitchFamily="34" charset="-122"/>
                      </a:endParaRPr>
                    </a:p>
                  </a:txBody>
                  <a:tcPr>
                    <a:lnR w="12700" cap="flat" cmpd="sng" algn="ctr">
                      <a:solidFill>
                        <a:schemeClr val="accent1">
                          <a:lumMod val="60000"/>
                          <a:lumOff val="40000"/>
                        </a:schemeClr>
                      </a:solidFill>
                      <a:prstDash val="solid"/>
                      <a:round/>
                      <a:headEnd type="none" w="med" len="med"/>
                      <a:tailEnd type="none" w="med" len="med"/>
                    </a:lnR>
                  </a:tcPr>
                </a:tc>
                <a:tc>
                  <a:txBody>
                    <a:bodyPr/>
                    <a:lstStyle/>
                    <a:p>
                      <a:r>
                        <a:rPr lang="zh-CN" altLang="en-US" sz="1600" b="0" dirty="0">
                          <a:latin typeface="微软雅黑" panose="020B0503020204020204" pitchFamily="34" charset="-122"/>
                          <a:ea typeface="微软雅黑" panose="020B0503020204020204" pitchFamily="34" charset="-122"/>
                        </a:rPr>
                        <a:t>建立非空线性表；打印线性表确定线性表非空；清空线性表；打印线性表确定线性表的所有数据已经被清除</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600" b="0" dirty="0" err="1">
                          <a:latin typeface="微软雅黑" panose="020B0503020204020204" pitchFamily="34" charset="-122"/>
                          <a:ea typeface="微软雅黑" panose="020B0503020204020204" pitchFamily="34" charset="-122"/>
                        </a:rPr>
                        <a:t>Test_CreateList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List_Empty</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List_Clear</a:t>
                      </a:r>
                      <a:r>
                        <a:rPr lang="en-US" altLang="zh-CN" sz="1600" b="0" dirty="0">
                          <a:latin typeface="微软雅黑" panose="020B0503020204020204" pitchFamily="34" charset="-122"/>
                          <a:ea typeface="微软雅黑" panose="020B0503020204020204" pitchFamily="34" charset="-122"/>
                        </a:rPr>
                        <a:t>;</a:t>
                      </a:r>
                      <a:r>
                        <a:rPr lang="en-US" altLang="zh-CN" sz="1600" b="0" baseline="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endParaRPr lang="zh-CN" altLang="en-US" sz="1600" b="0" dirty="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600" b="0" dirty="0">
                        <a:latin typeface="微软雅黑" panose="020B0503020204020204" pitchFamily="34" charset="-122"/>
                        <a:ea typeface="微软雅黑" panose="020B0503020204020204" pitchFamily="34" charset="-122"/>
                      </a:endParaRPr>
                    </a:p>
                    <a:p>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440602">
                <a:tc>
                  <a:txBody>
                    <a:bodyPr/>
                    <a:lstStyle/>
                    <a:p>
                      <a:r>
                        <a:rPr lang="en-US" altLang="zh-CN" sz="1600" b="0" dirty="0">
                          <a:latin typeface="微软雅黑" panose="020B0503020204020204" pitchFamily="34" charset="-122"/>
                          <a:ea typeface="微软雅黑" panose="020B0503020204020204" pitchFamily="34" charset="-122"/>
                        </a:rPr>
                        <a:t>3</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r>
                        <a:rPr lang="zh-CN" altLang="en-US" sz="1600" b="0" dirty="0">
                          <a:latin typeface="微软雅黑" panose="020B0503020204020204" pitchFamily="34" charset="-122"/>
                          <a:ea typeface="微软雅黑" panose="020B0503020204020204" pitchFamily="34" charset="-122"/>
                        </a:rPr>
                        <a:t>定位线性表并查找前驱后继</a:t>
                      </a:r>
                      <a:endParaRPr lang="en-US" altLang="zh-CN" sz="1600" b="0" dirty="0">
                        <a:latin typeface="微软雅黑" panose="020B0503020204020204" pitchFamily="34" charset="-122"/>
                        <a:ea typeface="微软雅黑" panose="020B0503020204020204" pitchFamily="34" charset="-122"/>
                      </a:endParaRPr>
                    </a:p>
                    <a:p>
                      <a:r>
                        <a:rPr lang="en-US" altLang="zh-CN" sz="1600" b="0" dirty="0" err="1">
                          <a:latin typeface="微软雅黑" panose="020B0503020204020204" pitchFamily="34" charset="-122"/>
                          <a:ea typeface="微软雅黑" panose="020B0503020204020204" pitchFamily="34" charset="-122"/>
                        </a:rPr>
                        <a:t>Test_RetrivalPriorNext</a:t>
                      </a:r>
                      <a:endParaRPr lang="zh-CN" altLang="en-US" sz="1600" b="0" dirty="0">
                        <a:latin typeface="微软雅黑" panose="020B0503020204020204" pitchFamily="34" charset="-122"/>
                        <a:ea typeface="微软雅黑" panose="020B0503020204020204" pitchFamily="34" charset="-122"/>
                      </a:endParaRPr>
                    </a:p>
                  </a:txBody>
                  <a:tcPr>
                    <a:lnR w="12700" cap="flat" cmpd="sng" algn="ctr">
                      <a:solidFill>
                        <a:schemeClr val="accent1">
                          <a:lumMod val="60000"/>
                          <a:lumOff val="40000"/>
                        </a:schemeClr>
                      </a:solidFill>
                      <a:prstDash val="solid"/>
                      <a:round/>
                      <a:headEnd type="none" w="med" len="med"/>
                      <a:tailEnd type="none" w="med" len="med"/>
                    </a:lnR>
                  </a:tcPr>
                </a:tc>
                <a:tc>
                  <a:txBody>
                    <a:bodyPr/>
                    <a:lstStyle/>
                    <a:p>
                      <a:r>
                        <a:rPr lang="zh-CN" altLang="en-US" sz="1600" b="0" dirty="0">
                          <a:latin typeface="微软雅黑" panose="020B0503020204020204" pitchFamily="34" charset="-122"/>
                          <a:ea typeface="微软雅黑" panose="020B0503020204020204" pitchFamily="34" charset="-122"/>
                        </a:rPr>
                        <a:t>建立线性表；打印线性表；输入要查询的位置并输出该位置的元素；输出该元素的直接前驱与后继</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r>
                        <a:rPr lang="en-US" altLang="zh-CN" sz="1600" b="0" dirty="0" err="1">
                          <a:latin typeface="微软雅黑" panose="020B0503020204020204" pitchFamily="34" charset="-122"/>
                          <a:ea typeface="微软雅黑" panose="020B0503020204020204" pitchFamily="34" charset="-122"/>
                        </a:rPr>
                        <a:t>Test_CreateList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List_Retirval</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List_Prior</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List_Next</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440602">
                <a:tc>
                  <a:txBody>
                    <a:bodyPr/>
                    <a:lstStyle/>
                    <a:p>
                      <a:r>
                        <a:rPr lang="en-US" altLang="zh-CN" sz="1600" b="0" dirty="0">
                          <a:latin typeface="微软雅黑" panose="020B0503020204020204" pitchFamily="34" charset="-122"/>
                          <a:ea typeface="微软雅黑" panose="020B0503020204020204" pitchFamily="34" charset="-122"/>
                        </a:rPr>
                        <a:t>4</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r>
                        <a:rPr lang="zh-CN" altLang="en-US" sz="1600" b="0" dirty="0">
                          <a:latin typeface="微软雅黑" panose="020B0503020204020204" pitchFamily="34" charset="-122"/>
                          <a:ea typeface="微软雅黑" panose="020B0503020204020204" pitchFamily="34" charset="-122"/>
                        </a:rPr>
                        <a:t>查询</a:t>
                      </a:r>
                      <a:endParaRPr lang="en-US" altLang="zh-CN" sz="1600" b="0" dirty="0">
                        <a:latin typeface="微软雅黑" panose="020B0503020204020204" pitchFamily="34" charset="-122"/>
                        <a:ea typeface="微软雅黑" panose="020B0503020204020204" pitchFamily="34" charset="-122"/>
                      </a:endParaRPr>
                    </a:p>
                    <a:p>
                      <a:r>
                        <a:rPr lang="en-US" altLang="zh-CN" sz="1600" b="0" dirty="0" err="1">
                          <a:latin typeface="微软雅黑" panose="020B0503020204020204" pitchFamily="34" charset="-122"/>
                          <a:ea typeface="微软雅黑" panose="020B0503020204020204" pitchFamily="34" charset="-122"/>
                        </a:rPr>
                        <a:t>Test_Locate</a:t>
                      </a:r>
                      <a:endParaRPr lang="zh-CN" altLang="en-US" sz="1600" b="0" dirty="0">
                        <a:latin typeface="微软雅黑" panose="020B0503020204020204" pitchFamily="34" charset="-122"/>
                        <a:ea typeface="微软雅黑" panose="020B0503020204020204" pitchFamily="34" charset="-122"/>
                      </a:endParaRPr>
                    </a:p>
                  </a:txBody>
                  <a:tcPr>
                    <a:lnR w="12700" cap="flat" cmpd="sng" algn="ctr">
                      <a:solidFill>
                        <a:schemeClr val="accent1">
                          <a:lumMod val="60000"/>
                          <a:lumOff val="40000"/>
                        </a:schemeClr>
                      </a:solidFill>
                      <a:prstDash val="solid"/>
                      <a:round/>
                      <a:headEnd type="none" w="med" len="med"/>
                      <a:tailEnd type="none" w="med" len="med"/>
                    </a:lnR>
                  </a:tcPr>
                </a:tc>
                <a:tc>
                  <a:txBody>
                    <a:bodyPr/>
                    <a:lstStyle/>
                    <a:p>
                      <a:r>
                        <a:rPr lang="zh-CN" altLang="en-US" sz="1600" b="0" dirty="0">
                          <a:latin typeface="微软雅黑" panose="020B0503020204020204" pitchFamily="34" charset="-122"/>
                          <a:ea typeface="微软雅黑" panose="020B0503020204020204" pitchFamily="34" charset="-122"/>
                        </a:rPr>
                        <a:t>建立线性表；打印线性表；输出某元素在线性表中的位置</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r>
                        <a:rPr lang="en-US" altLang="zh-CN" sz="1600" b="0" dirty="0" err="1">
                          <a:latin typeface="微软雅黑" panose="020B0503020204020204" pitchFamily="34" charset="-122"/>
                          <a:ea typeface="微软雅黑" panose="020B0503020204020204" pitchFamily="34" charset="-122"/>
                        </a:rPr>
                        <a:t>Test_CreateList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List_Locate</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r h="881204">
                <a:tc>
                  <a:txBody>
                    <a:bodyPr/>
                    <a:lstStyle/>
                    <a:p>
                      <a:r>
                        <a:rPr lang="en-US" altLang="zh-CN" sz="1600" b="0" dirty="0">
                          <a:latin typeface="微软雅黑" panose="020B0503020204020204" pitchFamily="34" charset="-122"/>
                          <a:ea typeface="微软雅黑" panose="020B0503020204020204" pitchFamily="34" charset="-122"/>
                        </a:rPr>
                        <a:t>5</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r>
                        <a:rPr lang="zh-CN" altLang="en-US" sz="1600" b="0" dirty="0">
                          <a:latin typeface="微软雅黑" panose="020B0503020204020204" pitchFamily="34" charset="-122"/>
                          <a:ea typeface="微软雅黑" panose="020B0503020204020204" pitchFamily="34" charset="-122"/>
                        </a:rPr>
                        <a:t>求线性表长度</a:t>
                      </a:r>
                      <a:endParaRPr lang="en-US" altLang="zh-CN" sz="1600" b="0" dirty="0">
                        <a:latin typeface="微软雅黑" panose="020B0503020204020204" pitchFamily="34" charset="-122"/>
                        <a:ea typeface="微软雅黑" panose="020B0503020204020204" pitchFamily="34" charset="-122"/>
                      </a:endParaRPr>
                    </a:p>
                    <a:p>
                      <a:r>
                        <a:rPr lang="en-US" altLang="zh-CN" sz="1600" b="0" dirty="0" err="1">
                          <a:latin typeface="微软雅黑" panose="020B0503020204020204" pitchFamily="34" charset="-122"/>
                          <a:ea typeface="微软雅黑" panose="020B0503020204020204" pitchFamily="34" charset="-122"/>
                        </a:rPr>
                        <a:t>Test_Length</a:t>
                      </a:r>
                      <a:endParaRPr lang="zh-CN" altLang="en-US" sz="1600" b="0" dirty="0">
                        <a:latin typeface="微软雅黑" panose="020B0503020204020204" pitchFamily="34" charset="-122"/>
                        <a:ea typeface="微软雅黑" panose="020B0503020204020204" pitchFamily="34" charset="-122"/>
                      </a:endParaRPr>
                    </a:p>
                  </a:txBody>
                  <a:tcPr>
                    <a:lnR w="12700" cap="flat" cmpd="sng" algn="ctr">
                      <a:solidFill>
                        <a:schemeClr val="accent1">
                          <a:lumMod val="60000"/>
                          <a:lumOff val="40000"/>
                        </a:schemeClr>
                      </a:solidFill>
                      <a:prstDash val="solid"/>
                      <a:round/>
                      <a:headEnd type="none" w="med" len="med"/>
                      <a:tailEnd type="none" w="med" len="med"/>
                    </a:lnR>
                  </a:tcPr>
                </a:tc>
                <a:tc>
                  <a:txBody>
                    <a:bodyPr/>
                    <a:lstStyle/>
                    <a:p>
                      <a:r>
                        <a:rPr lang="zh-CN" altLang="en-US" sz="1600" b="0" dirty="0">
                          <a:latin typeface="微软雅黑" panose="020B0503020204020204" pitchFamily="34" charset="-122"/>
                          <a:ea typeface="微软雅黑" panose="020B0503020204020204" pitchFamily="34" charset="-122"/>
                        </a:rPr>
                        <a:t>建立线性表；打印线性表；求线性表的长度</a:t>
                      </a:r>
                    </a:p>
                  </a:txBody>
                  <a:tcPr>
                    <a:lnL w="12700" cap="flat" cmpd="sng" algn="ctr">
                      <a:solidFill>
                        <a:schemeClr val="accent1">
                          <a:lumMod val="60000"/>
                          <a:lumOff val="40000"/>
                        </a:schemeClr>
                      </a:solidFill>
                      <a:prstDash val="solid"/>
                      <a:round/>
                      <a:headEnd type="none" w="med" len="med"/>
                      <a:tailEnd type="none" w="med" len="med"/>
                    </a:lnL>
                  </a:tcPr>
                </a:tc>
                <a:tc>
                  <a:txBody>
                    <a:bodyPr/>
                    <a:lstStyle/>
                    <a:p>
                      <a:r>
                        <a:rPr lang="en-US" altLang="zh-CN" sz="1600" b="0" dirty="0" err="1">
                          <a:latin typeface="微软雅黑" panose="020B0503020204020204" pitchFamily="34" charset="-122"/>
                          <a:ea typeface="微软雅黑" panose="020B0503020204020204" pitchFamily="34" charset="-122"/>
                        </a:rPr>
                        <a:t>Test_CreateList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List_Print</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List_Size</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5"/>
                  </a:ext>
                </a:extLst>
              </a:tr>
            </a:tbl>
          </a:graphicData>
        </a:graphic>
      </p:graphicFrame>
      <p:sp>
        <p:nvSpPr>
          <p:cNvPr id="5" name="文本框 4"/>
          <p:cNvSpPr txBox="1"/>
          <p:nvPr/>
        </p:nvSpPr>
        <p:spPr>
          <a:xfrm>
            <a:off x="1991544" y="3635744"/>
            <a:ext cx="8537915" cy="461665"/>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因为需要查看线性表中的数据，增加打印线性表的基本操作！</a:t>
            </a:r>
          </a:p>
        </p:txBody>
      </p:sp>
    </p:spTree>
    <p:extLst>
      <p:ext uri="{BB962C8B-B14F-4D97-AF65-F5344CB8AC3E}">
        <p14:creationId xmlns:p14="http://schemas.microsoft.com/office/powerpoint/2010/main" val="273040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7026" name="Rectangle 2"/>
          <p:cNvSpPr>
            <a:spLocks noGrp="1" noChangeArrowheads="1"/>
          </p:cNvSpPr>
          <p:nvPr>
            <p:ph idx="1"/>
          </p:nvPr>
        </p:nvSpPr>
        <p:spPr>
          <a:xfrm>
            <a:off x="1305232" y="1982789"/>
            <a:ext cx="8670925" cy="3581400"/>
          </a:xfrm>
          <a:solidFill>
            <a:srgbClr val="92D05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91440" tIns="45720" rIns="91440" bIns="45720" numCol="1" anchor="ctr" anchorCtr="0" compatLnSpc="1">
            <a:prstTxWarp prst="textNoShape">
              <a:avLst/>
            </a:prstTxWarp>
          </a:bodyPr>
          <a:lstStyle/>
          <a:p>
            <a:r>
              <a:rPr lang="zh-CN" altLang="en-US" sz="2400" kern="1200" dirty="0">
                <a:effectLst/>
                <a:latin typeface="微软雅黑" panose="020B0503020204020204" pitchFamily="34" charset="-122"/>
                <a:ea typeface="微软雅黑" panose="020B0503020204020204" pitchFamily="34" charset="-122"/>
              </a:rPr>
              <a:t>方法三：</a:t>
            </a:r>
            <a:r>
              <a:rPr lang="zh-CN" altLang="en-US" sz="2400" b="0" kern="1200" dirty="0">
                <a:effectLst/>
                <a:latin typeface="微软雅黑" panose="020B0503020204020204" pitchFamily="34" charset="-122"/>
                <a:ea typeface="微软雅黑" panose="020B0503020204020204" pitchFamily="34" charset="-122"/>
              </a:rPr>
              <a:t>牺牲一个元素空间，来区别队空或队满。</a:t>
            </a:r>
          </a:p>
          <a:p>
            <a:r>
              <a:rPr lang="zh-CN" altLang="en-US" sz="2400" b="0" kern="1200" dirty="0">
                <a:effectLst/>
                <a:latin typeface="微软雅黑" panose="020B0503020204020204" pitchFamily="34" charset="-122"/>
                <a:ea typeface="微软雅黑" panose="020B0503020204020204" pitchFamily="34" charset="-122"/>
              </a:rPr>
              <a:t>入队前，先判</a:t>
            </a:r>
            <a:r>
              <a:rPr lang="en-US" altLang="zh-CN" sz="2400" b="0" kern="1200" dirty="0" err="1">
                <a:effectLst/>
                <a:latin typeface="微软雅黑" panose="020B0503020204020204" pitchFamily="34" charset="-122"/>
                <a:ea typeface="微软雅黑" panose="020B0503020204020204" pitchFamily="34" charset="-122"/>
              </a:rPr>
              <a:t>sq</a:t>
            </a:r>
            <a:r>
              <a:rPr lang="en-US" altLang="zh-CN" sz="2400" b="0" kern="1200" dirty="0">
                <a:effectLst/>
                <a:latin typeface="微软雅黑" panose="020B0503020204020204" pitchFamily="34" charset="-122"/>
                <a:ea typeface="微软雅黑" panose="020B0503020204020204" pitchFamily="34" charset="-122"/>
              </a:rPr>
              <a:t>-&gt;</a:t>
            </a:r>
            <a:r>
              <a:rPr lang="en-US" altLang="en-US" sz="2400" b="0" kern="1200" dirty="0">
                <a:effectLst/>
                <a:latin typeface="微软雅黑" panose="020B0503020204020204" pitchFamily="34" charset="-122"/>
                <a:ea typeface="微软雅黑" panose="020B0503020204020204" pitchFamily="34" charset="-122"/>
              </a:rPr>
              <a:t> </a:t>
            </a:r>
            <a:r>
              <a:rPr lang="en-US" altLang="zh-CN" sz="2400" b="0" kern="1200" dirty="0">
                <a:effectLst/>
                <a:latin typeface="微软雅黑" panose="020B0503020204020204" pitchFamily="34" charset="-122"/>
                <a:ea typeface="微软雅黑" panose="020B0503020204020204" pitchFamily="34" charset="-122"/>
              </a:rPr>
              <a:t>rear+1</a:t>
            </a:r>
            <a:r>
              <a:rPr lang="zh-CN" altLang="en-US" sz="2400" b="0" kern="1200" dirty="0">
                <a:effectLst/>
                <a:latin typeface="微软雅黑" panose="020B0503020204020204" pitchFamily="34" charset="-122"/>
                <a:ea typeface="微软雅黑" panose="020B0503020204020204" pitchFamily="34" charset="-122"/>
              </a:rPr>
              <a:t>是否等于</a:t>
            </a:r>
            <a:r>
              <a:rPr lang="en-US" altLang="zh-CN" sz="2400" b="0" kern="1200" dirty="0" err="1">
                <a:effectLst/>
                <a:latin typeface="微软雅黑" panose="020B0503020204020204" pitchFamily="34" charset="-122"/>
                <a:ea typeface="微软雅黑" panose="020B0503020204020204" pitchFamily="34" charset="-122"/>
              </a:rPr>
              <a:t>sq</a:t>
            </a:r>
            <a:r>
              <a:rPr lang="en-US" altLang="zh-CN" sz="2400" b="0" kern="1200" dirty="0">
                <a:effectLst/>
                <a:latin typeface="微软雅黑" panose="020B0503020204020204" pitchFamily="34" charset="-122"/>
                <a:ea typeface="微软雅黑" panose="020B0503020204020204" pitchFamily="34" charset="-122"/>
              </a:rPr>
              <a:t>-&gt;</a:t>
            </a:r>
            <a:r>
              <a:rPr lang="en-US" altLang="en-US" sz="2400" b="0" kern="1200" dirty="0">
                <a:effectLst/>
                <a:latin typeface="微软雅黑" panose="020B0503020204020204" pitchFamily="34" charset="-122"/>
                <a:ea typeface="微软雅黑" panose="020B0503020204020204" pitchFamily="34" charset="-122"/>
              </a:rPr>
              <a:t> </a:t>
            </a:r>
            <a:r>
              <a:rPr lang="en-US" altLang="zh-CN" sz="2400" b="0" kern="1200" dirty="0">
                <a:effectLst/>
                <a:latin typeface="微软雅黑" panose="020B0503020204020204" pitchFamily="34" charset="-122"/>
                <a:ea typeface="微软雅黑" panose="020B0503020204020204" pitchFamily="34" charset="-122"/>
              </a:rPr>
              <a:t>front</a:t>
            </a:r>
            <a:r>
              <a:rPr lang="zh-CN" altLang="en-US" sz="2400" b="0" kern="1200" dirty="0">
                <a:effectLst/>
                <a:latin typeface="微软雅黑" panose="020B0503020204020204" pitchFamily="34" charset="-122"/>
                <a:ea typeface="微软雅黑" panose="020B0503020204020204" pitchFamily="34" charset="-122"/>
              </a:rPr>
              <a:t>，若是则为队满。</a:t>
            </a:r>
          </a:p>
          <a:p>
            <a:r>
              <a:rPr lang="zh-CN" altLang="en-US" sz="2400" b="0" kern="1200" dirty="0">
                <a:effectLst/>
                <a:latin typeface="微软雅黑" panose="020B0503020204020204" pitchFamily="34" charset="-122"/>
                <a:ea typeface="微软雅黑" panose="020B0503020204020204" pitchFamily="34" charset="-122"/>
              </a:rPr>
              <a:t>而当</a:t>
            </a:r>
            <a:r>
              <a:rPr lang="en-US" altLang="zh-CN" sz="2400" b="0" kern="1200" dirty="0" err="1">
                <a:effectLst/>
                <a:latin typeface="微软雅黑" panose="020B0503020204020204" pitchFamily="34" charset="-122"/>
                <a:ea typeface="微软雅黑" panose="020B0503020204020204" pitchFamily="34" charset="-122"/>
              </a:rPr>
              <a:t>sq</a:t>
            </a:r>
            <a:r>
              <a:rPr lang="en-US" altLang="zh-CN" sz="2400" b="0" kern="1200" dirty="0">
                <a:effectLst/>
                <a:latin typeface="微软雅黑" panose="020B0503020204020204" pitchFamily="34" charset="-122"/>
                <a:ea typeface="微软雅黑" panose="020B0503020204020204" pitchFamily="34" charset="-122"/>
              </a:rPr>
              <a:t>-&gt;</a:t>
            </a:r>
            <a:r>
              <a:rPr lang="en-US" altLang="en-US" sz="2400" b="0" kern="1200" dirty="0">
                <a:effectLst/>
                <a:latin typeface="微软雅黑" panose="020B0503020204020204" pitchFamily="34" charset="-122"/>
                <a:ea typeface="微软雅黑" panose="020B0503020204020204" pitchFamily="34" charset="-122"/>
              </a:rPr>
              <a:t> </a:t>
            </a:r>
            <a:r>
              <a:rPr lang="en-US" altLang="zh-CN" sz="2400" b="0" kern="1200" dirty="0">
                <a:effectLst/>
                <a:latin typeface="微软雅黑" panose="020B0503020204020204" pitchFamily="34" charset="-122"/>
                <a:ea typeface="微软雅黑" panose="020B0503020204020204" pitchFamily="34" charset="-122"/>
              </a:rPr>
              <a:t>front==</a:t>
            </a:r>
            <a:r>
              <a:rPr lang="en-US" altLang="zh-CN" sz="2400" b="0" kern="1200" dirty="0" err="1">
                <a:effectLst/>
                <a:latin typeface="微软雅黑" panose="020B0503020204020204" pitchFamily="34" charset="-122"/>
                <a:ea typeface="微软雅黑" panose="020B0503020204020204" pitchFamily="34" charset="-122"/>
              </a:rPr>
              <a:t>sq</a:t>
            </a:r>
            <a:r>
              <a:rPr lang="en-US" altLang="zh-CN" sz="2400" b="0" kern="1200" dirty="0">
                <a:effectLst/>
                <a:latin typeface="微软雅黑" panose="020B0503020204020204" pitchFamily="34" charset="-122"/>
                <a:ea typeface="微软雅黑" panose="020B0503020204020204" pitchFamily="34" charset="-122"/>
              </a:rPr>
              <a:t>-&gt;</a:t>
            </a:r>
            <a:r>
              <a:rPr lang="en-US" altLang="en-US" sz="2400" b="0" kern="1200" dirty="0">
                <a:effectLst/>
                <a:latin typeface="微软雅黑" panose="020B0503020204020204" pitchFamily="34" charset="-122"/>
                <a:ea typeface="微软雅黑" panose="020B0503020204020204" pitchFamily="34" charset="-122"/>
              </a:rPr>
              <a:t> </a:t>
            </a:r>
            <a:r>
              <a:rPr lang="en-US" altLang="zh-CN" sz="2400" b="0" kern="1200" dirty="0">
                <a:effectLst/>
                <a:latin typeface="微软雅黑" panose="020B0503020204020204" pitchFamily="34" charset="-122"/>
                <a:ea typeface="微软雅黑" panose="020B0503020204020204" pitchFamily="34" charset="-122"/>
              </a:rPr>
              <a:t>rear</a:t>
            </a:r>
            <a:r>
              <a:rPr lang="zh-CN" altLang="en-US" sz="2400" b="0" kern="1200" dirty="0">
                <a:effectLst/>
                <a:latin typeface="微软雅黑" panose="020B0503020204020204" pitchFamily="34" charset="-122"/>
                <a:ea typeface="微软雅黑" panose="020B0503020204020204" pitchFamily="34" charset="-122"/>
              </a:rPr>
              <a:t>时，为队空。</a:t>
            </a:r>
          </a:p>
          <a:p>
            <a:r>
              <a:rPr lang="zh-CN" altLang="en-US" sz="2400" kern="1200" dirty="0">
                <a:effectLst/>
                <a:latin typeface="微软雅黑" panose="020B0503020204020204" pitchFamily="34" charset="-122"/>
                <a:ea typeface="微软雅黑" panose="020B0503020204020204" pitchFamily="34" charset="-122"/>
              </a:rPr>
              <a:t>前例：当</a:t>
            </a:r>
            <a:r>
              <a:rPr lang="en-US" altLang="zh-CN" sz="2400" kern="1200" dirty="0">
                <a:effectLst/>
                <a:latin typeface="微软雅黑" panose="020B0503020204020204" pitchFamily="34" charset="-122"/>
                <a:ea typeface="微软雅黑" panose="020B0503020204020204" pitchFamily="34" charset="-122"/>
              </a:rPr>
              <a:t>E</a:t>
            </a:r>
            <a:r>
              <a:rPr lang="zh-CN" altLang="en-US" sz="2400" kern="1200" dirty="0">
                <a:effectLst/>
                <a:latin typeface="微软雅黑" panose="020B0503020204020204" pitchFamily="34" charset="-122"/>
                <a:ea typeface="微软雅黑" panose="020B0503020204020204" pitchFamily="34" charset="-122"/>
              </a:rPr>
              <a:t>入队后，就认为队已满，</a:t>
            </a:r>
          </a:p>
          <a:p>
            <a:pPr marL="0" indent="0">
              <a:buNone/>
            </a:pPr>
            <a:r>
              <a:rPr lang="zh-CN" altLang="en-US" sz="2400" kern="1200" dirty="0">
                <a:effectLst/>
                <a:latin typeface="微软雅黑" panose="020B0503020204020204" pitchFamily="34" charset="-122"/>
                <a:ea typeface="微软雅黑" panose="020B0503020204020204" pitchFamily="34" charset="-122"/>
              </a:rPr>
              <a:t>              而当</a:t>
            </a:r>
            <a:r>
              <a:rPr lang="en-US" altLang="zh-CN" sz="2400" kern="1200" dirty="0">
                <a:effectLst/>
                <a:latin typeface="微软雅黑" panose="020B0503020204020204" pitchFamily="34" charset="-122"/>
                <a:ea typeface="微软雅黑" panose="020B0503020204020204" pitchFamily="34" charset="-122"/>
              </a:rPr>
              <a:t>F</a:t>
            </a:r>
            <a:r>
              <a:rPr lang="zh-CN" altLang="en-US" sz="2400" kern="1200" dirty="0">
                <a:effectLst/>
                <a:latin typeface="微软雅黑" panose="020B0503020204020204" pitchFamily="34" charset="-122"/>
                <a:ea typeface="微软雅黑" panose="020B0503020204020204" pitchFamily="34" charset="-122"/>
              </a:rPr>
              <a:t>再要入队时，就拒绝入队</a:t>
            </a:r>
            <a:r>
              <a:rPr lang="zh-CN" altLang="en-US" sz="2400" b="0" kern="1200" dirty="0">
                <a:effectLst/>
                <a:latin typeface="微软雅黑" panose="020B0503020204020204" pitchFamily="34" charset="-122"/>
                <a:ea typeface="微软雅黑" panose="020B0503020204020204" pitchFamily="34" charset="-122"/>
              </a:rPr>
              <a:t>。</a:t>
            </a:r>
          </a:p>
        </p:txBody>
      </p:sp>
      <p:grpSp>
        <p:nvGrpSpPr>
          <p:cNvPr id="257028" name="Group 4"/>
          <p:cNvGrpSpPr>
            <a:grpSpLocks/>
          </p:cNvGrpSpPr>
          <p:nvPr/>
        </p:nvGrpSpPr>
        <p:grpSpPr bwMode="auto">
          <a:xfrm>
            <a:off x="8057003" y="4547061"/>
            <a:ext cx="2743200" cy="2149475"/>
            <a:chOff x="1008" y="1094"/>
            <a:chExt cx="1728" cy="1354"/>
          </a:xfrm>
        </p:grpSpPr>
        <p:sp>
          <p:nvSpPr>
            <p:cNvPr id="257029" name="Oval 5"/>
            <p:cNvSpPr>
              <a:spLocks noChangeArrowheads="1"/>
            </p:cNvSpPr>
            <p:nvPr/>
          </p:nvSpPr>
          <p:spPr bwMode="auto">
            <a:xfrm>
              <a:off x="1008" y="1104"/>
              <a:ext cx="1104" cy="1056"/>
            </a:xfrm>
            <a:prstGeom prst="ellipse">
              <a:avLst/>
            </a:prstGeom>
            <a:solidFill>
              <a:schemeClr val="accent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defTabSz="914400">
                <a:defRPr/>
              </a:pPr>
              <a:endParaRPr lang="zh-CN" altLang="en-US" sz="1800">
                <a:solidFill>
                  <a:srgbClr val="010000"/>
                </a:solidFill>
              </a:endParaRPr>
            </a:p>
          </p:txBody>
        </p:sp>
        <p:sp>
          <p:nvSpPr>
            <p:cNvPr id="257030" name="Oval 6"/>
            <p:cNvSpPr>
              <a:spLocks noChangeArrowheads="1"/>
            </p:cNvSpPr>
            <p:nvPr/>
          </p:nvSpPr>
          <p:spPr bwMode="auto">
            <a:xfrm>
              <a:off x="1296" y="1344"/>
              <a:ext cx="528" cy="52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endParaRPr>
            </a:p>
          </p:txBody>
        </p:sp>
        <p:sp>
          <p:nvSpPr>
            <p:cNvPr id="257031" name="Line 7"/>
            <p:cNvSpPr>
              <a:spLocks noChangeShapeType="1"/>
            </p:cNvSpPr>
            <p:nvPr/>
          </p:nvSpPr>
          <p:spPr bwMode="auto">
            <a:xfrm>
              <a:off x="1008" y="1632"/>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endParaRPr>
            </a:p>
          </p:txBody>
        </p:sp>
        <p:sp>
          <p:nvSpPr>
            <p:cNvPr id="257032" name="Line 8"/>
            <p:cNvSpPr>
              <a:spLocks noChangeShapeType="1"/>
            </p:cNvSpPr>
            <p:nvPr/>
          </p:nvSpPr>
          <p:spPr bwMode="auto">
            <a:xfrm>
              <a:off x="1824" y="1632"/>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endParaRPr>
            </a:p>
          </p:txBody>
        </p:sp>
        <p:sp>
          <p:nvSpPr>
            <p:cNvPr id="257033" name="Line 9"/>
            <p:cNvSpPr>
              <a:spLocks noChangeShapeType="1"/>
            </p:cNvSpPr>
            <p:nvPr/>
          </p:nvSpPr>
          <p:spPr bwMode="auto">
            <a:xfrm>
              <a:off x="1200" y="1248"/>
              <a:ext cx="192"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endParaRPr>
            </a:p>
          </p:txBody>
        </p:sp>
        <p:sp>
          <p:nvSpPr>
            <p:cNvPr id="257034" name="Line 10"/>
            <p:cNvSpPr>
              <a:spLocks noChangeShapeType="1"/>
            </p:cNvSpPr>
            <p:nvPr/>
          </p:nvSpPr>
          <p:spPr bwMode="auto">
            <a:xfrm>
              <a:off x="1680" y="1835"/>
              <a:ext cx="240" cy="22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endParaRPr>
            </a:p>
          </p:txBody>
        </p:sp>
        <p:sp>
          <p:nvSpPr>
            <p:cNvPr id="257035" name="Line 11"/>
            <p:cNvSpPr>
              <a:spLocks noChangeShapeType="1"/>
            </p:cNvSpPr>
            <p:nvPr/>
          </p:nvSpPr>
          <p:spPr bwMode="auto">
            <a:xfrm flipH="1">
              <a:off x="1728" y="1200"/>
              <a:ext cx="144"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endParaRPr>
            </a:p>
          </p:txBody>
        </p:sp>
        <p:sp>
          <p:nvSpPr>
            <p:cNvPr id="257036" name="Line 12"/>
            <p:cNvSpPr>
              <a:spLocks noChangeShapeType="1"/>
            </p:cNvSpPr>
            <p:nvPr/>
          </p:nvSpPr>
          <p:spPr bwMode="auto">
            <a:xfrm flipH="1">
              <a:off x="1200" y="1835"/>
              <a:ext cx="240" cy="22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endParaRPr>
            </a:p>
          </p:txBody>
        </p:sp>
        <p:sp>
          <p:nvSpPr>
            <p:cNvPr id="257037" name="Text Box 13"/>
            <p:cNvSpPr txBox="1">
              <a:spLocks noChangeArrowheads="1"/>
            </p:cNvSpPr>
            <p:nvPr/>
          </p:nvSpPr>
          <p:spPr bwMode="auto">
            <a:xfrm>
              <a:off x="1104" y="1680"/>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rPr>
                <a:t>A</a:t>
              </a:r>
            </a:p>
          </p:txBody>
        </p:sp>
        <p:sp>
          <p:nvSpPr>
            <p:cNvPr id="257038" name="Text Box 14"/>
            <p:cNvSpPr txBox="1">
              <a:spLocks noChangeArrowheads="1"/>
            </p:cNvSpPr>
            <p:nvPr/>
          </p:nvSpPr>
          <p:spPr bwMode="auto">
            <a:xfrm>
              <a:off x="1093" y="134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rPr>
                <a:t>B</a:t>
              </a:r>
            </a:p>
          </p:txBody>
        </p:sp>
        <p:sp>
          <p:nvSpPr>
            <p:cNvPr id="257039" name="Text Box 15"/>
            <p:cNvSpPr txBox="1">
              <a:spLocks noChangeArrowheads="1"/>
            </p:cNvSpPr>
            <p:nvPr/>
          </p:nvSpPr>
          <p:spPr bwMode="auto">
            <a:xfrm>
              <a:off x="1440" y="109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rPr>
                <a:t>C</a:t>
              </a:r>
            </a:p>
          </p:txBody>
        </p:sp>
        <p:sp>
          <p:nvSpPr>
            <p:cNvPr id="257040" name="Text Box 16"/>
            <p:cNvSpPr txBox="1">
              <a:spLocks noChangeArrowheads="1"/>
            </p:cNvSpPr>
            <p:nvPr/>
          </p:nvSpPr>
          <p:spPr bwMode="auto">
            <a:xfrm>
              <a:off x="1824" y="1680"/>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rPr>
                <a:t>E</a:t>
              </a:r>
            </a:p>
          </p:txBody>
        </p:sp>
        <p:sp>
          <p:nvSpPr>
            <p:cNvPr id="257041" name="Text Box 17"/>
            <p:cNvSpPr txBox="1">
              <a:spLocks noChangeArrowheads="1"/>
            </p:cNvSpPr>
            <p:nvPr/>
          </p:nvSpPr>
          <p:spPr bwMode="auto">
            <a:xfrm>
              <a:off x="1824" y="129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2000">
                  <a:solidFill>
                    <a:srgbClr val="010000"/>
                  </a:solidFill>
                </a:rPr>
                <a:t>D</a:t>
              </a:r>
            </a:p>
          </p:txBody>
        </p:sp>
        <p:sp>
          <p:nvSpPr>
            <p:cNvPr id="257042" name="Line 18"/>
            <p:cNvSpPr>
              <a:spLocks noChangeShapeType="1"/>
            </p:cNvSpPr>
            <p:nvPr/>
          </p:nvSpPr>
          <p:spPr bwMode="auto">
            <a:xfrm flipV="1">
              <a:off x="1680" y="2208"/>
              <a:ext cx="0" cy="19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endParaRPr>
            </a:p>
          </p:txBody>
        </p:sp>
        <p:sp>
          <p:nvSpPr>
            <p:cNvPr id="257043" name="Line 19"/>
            <p:cNvSpPr>
              <a:spLocks noChangeShapeType="1"/>
            </p:cNvSpPr>
            <p:nvPr/>
          </p:nvSpPr>
          <p:spPr bwMode="auto">
            <a:xfrm flipH="1">
              <a:off x="2112" y="1920"/>
              <a:ext cx="24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zh-CN" altLang="en-US" sz="1800">
                <a:solidFill>
                  <a:srgbClr val="010000"/>
                </a:solidFill>
              </a:endParaRPr>
            </a:p>
          </p:txBody>
        </p:sp>
        <p:sp>
          <p:nvSpPr>
            <p:cNvPr id="257044" name="Text Box 20"/>
            <p:cNvSpPr txBox="1">
              <a:spLocks noChangeArrowheads="1"/>
            </p:cNvSpPr>
            <p:nvPr/>
          </p:nvSpPr>
          <p:spPr bwMode="auto">
            <a:xfrm>
              <a:off x="1728" y="2256"/>
              <a:ext cx="7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1400">
                  <a:solidFill>
                    <a:srgbClr val="000000"/>
                  </a:solidFill>
                </a:rPr>
                <a:t>sq-&gt;</a:t>
              </a:r>
              <a:r>
                <a:rPr kumimoji="1" lang="en-US" altLang="en-US" sz="1400">
                  <a:solidFill>
                    <a:srgbClr val="010000"/>
                  </a:solidFill>
                </a:rPr>
                <a:t> </a:t>
              </a:r>
              <a:r>
                <a:rPr kumimoji="1" lang="en-US" altLang="zh-CN" sz="1400">
                  <a:solidFill>
                    <a:srgbClr val="000000"/>
                  </a:solidFill>
                </a:rPr>
                <a:t>front</a:t>
              </a:r>
            </a:p>
          </p:txBody>
        </p:sp>
        <p:sp>
          <p:nvSpPr>
            <p:cNvPr id="257045" name="Text Box 21"/>
            <p:cNvSpPr txBox="1">
              <a:spLocks noChangeArrowheads="1"/>
            </p:cNvSpPr>
            <p:nvPr/>
          </p:nvSpPr>
          <p:spPr bwMode="auto">
            <a:xfrm>
              <a:off x="2112" y="1680"/>
              <a:ext cx="6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a:spcBef>
                  <a:spcPct val="50000"/>
                </a:spcBef>
                <a:defRPr/>
              </a:pPr>
              <a:r>
                <a:rPr kumimoji="1" lang="en-US" altLang="zh-CN" sz="1400">
                  <a:solidFill>
                    <a:srgbClr val="0000FF"/>
                  </a:solidFill>
                </a:rPr>
                <a:t>sq-&gt;</a:t>
              </a:r>
              <a:r>
                <a:rPr kumimoji="1" lang="en-US" altLang="en-US" sz="1400">
                  <a:solidFill>
                    <a:srgbClr val="0000FF"/>
                  </a:solidFill>
                </a:rPr>
                <a:t> </a:t>
              </a:r>
              <a:r>
                <a:rPr kumimoji="1" lang="en-US" altLang="zh-CN" sz="1400">
                  <a:solidFill>
                    <a:srgbClr val="0000FF"/>
                  </a:solidFill>
                </a:rPr>
                <a:t>rear</a:t>
              </a:r>
            </a:p>
          </p:txBody>
        </p:sp>
      </p:grpSp>
      <p:sp>
        <p:nvSpPr>
          <p:cNvPr id="22" name="Rectangle 3"/>
          <p:cNvSpPr txBox="1">
            <a:spLocks noChangeArrowheads="1"/>
          </p:cNvSpPr>
          <p:nvPr/>
        </p:nvSpPr>
        <p:spPr bwMode="auto">
          <a:xfrm>
            <a:off x="1073610" y="1046603"/>
            <a:ext cx="2220433" cy="87857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defTabSz="914400">
              <a:defRPr/>
            </a:pPr>
            <a:r>
              <a:rPr lang="zh-CN" altLang="en-US" b="0" kern="0" dirty="0">
                <a:solidFill>
                  <a:srgbClr val="0070C0"/>
                </a:solidFill>
                <a:effectLst/>
              </a:rPr>
              <a:t>循环队列</a:t>
            </a:r>
          </a:p>
        </p:txBody>
      </p:sp>
    </p:spTree>
    <p:extLst>
      <p:ext uri="{BB962C8B-B14F-4D97-AF65-F5344CB8AC3E}">
        <p14:creationId xmlns:p14="http://schemas.microsoft.com/office/powerpoint/2010/main" val="156664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7026">
                                            <p:bg/>
                                          </p:spTgt>
                                        </p:tgtEl>
                                        <p:attrNameLst>
                                          <p:attrName>style.visibility</p:attrName>
                                        </p:attrNameLst>
                                      </p:cBhvr>
                                      <p:to>
                                        <p:strVal val="visible"/>
                                      </p:to>
                                    </p:set>
                                    <p:animEffect transition="in" filter="fade">
                                      <p:cBhvr>
                                        <p:cTn id="7" dur="500"/>
                                        <p:tgtEl>
                                          <p:spTgt spid="257026">
                                            <p:bg/>
                                          </p:spTgt>
                                        </p:tgtEl>
                                      </p:cBhvr>
                                    </p:animEffect>
                                    <p:anim calcmode="lin" valueType="num">
                                      <p:cBhvr>
                                        <p:cTn id="8" dur="500" fill="hold"/>
                                        <p:tgtEl>
                                          <p:spTgt spid="257026">
                                            <p:bg/>
                                          </p:spTgt>
                                        </p:tgtEl>
                                        <p:attrNameLst>
                                          <p:attrName>ppt_x</p:attrName>
                                        </p:attrNameLst>
                                      </p:cBhvr>
                                      <p:tavLst>
                                        <p:tav tm="0">
                                          <p:val>
                                            <p:strVal val="#ppt_x"/>
                                          </p:val>
                                        </p:tav>
                                        <p:tav tm="100000">
                                          <p:val>
                                            <p:strVal val="#ppt_x"/>
                                          </p:val>
                                        </p:tav>
                                      </p:tavLst>
                                    </p:anim>
                                    <p:anim calcmode="lin" valueType="num">
                                      <p:cBhvr>
                                        <p:cTn id="9" dur="500" fill="hold"/>
                                        <p:tgtEl>
                                          <p:spTgt spid="257026">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57026">
                                            <p:txEl>
                                              <p:pRg st="0" end="0"/>
                                            </p:txEl>
                                          </p:spTgt>
                                        </p:tgtEl>
                                        <p:attrNameLst>
                                          <p:attrName>style.visibility</p:attrName>
                                        </p:attrNameLst>
                                      </p:cBhvr>
                                      <p:to>
                                        <p:strVal val="visible"/>
                                      </p:to>
                                    </p:set>
                                    <p:animEffect transition="in" filter="fade">
                                      <p:cBhvr>
                                        <p:cTn id="14" dur="500"/>
                                        <p:tgtEl>
                                          <p:spTgt spid="257026">
                                            <p:txEl>
                                              <p:pRg st="0" end="0"/>
                                            </p:txEl>
                                          </p:spTgt>
                                        </p:tgtEl>
                                      </p:cBhvr>
                                    </p:animEffect>
                                    <p:anim calcmode="lin" valueType="num">
                                      <p:cBhvr>
                                        <p:cTn id="15" dur="500" fill="hold"/>
                                        <p:tgtEl>
                                          <p:spTgt spid="257026">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2570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257026">
                                            <p:txEl>
                                              <p:pRg st="1" end="1"/>
                                            </p:txEl>
                                          </p:spTgt>
                                        </p:tgtEl>
                                        <p:attrNameLst>
                                          <p:attrName>style.visibility</p:attrName>
                                        </p:attrNameLst>
                                      </p:cBhvr>
                                      <p:to>
                                        <p:strVal val="visible"/>
                                      </p:to>
                                    </p:set>
                                    <p:animEffect transition="in" filter="fade">
                                      <p:cBhvr>
                                        <p:cTn id="21" dur="500"/>
                                        <p:tgtEl>
                                          <p:spTgt spid="257026">
                                            <p:txEl>
                                              <p:pRg st="1" end="1"/>
                                            </p:txEl>
                                          </p:spTgt>
                                        </p:tgtEl>
                                      </p:cBhvr>
                                    </p:animEffect>
                                    <p:anim calcmode="lin" valueType="num">
                                      <p:cBhvr>
                                        <p:cTn id="22" dur="500" fill="hold"/>
                                        <p:tgtEl>
                                          <p:spTgt spid="257026">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2570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257026">
                                            <p:txEl>
                                              <p:pRg st="2" end="2"/>
                                            </p:txEl>
                                          </p:spTgt>
                                        </p:tgtEl>
                                        <p:attrNameLst>
                                          <p:attrName>style.visibility</p:attrName>
                                        </p:attrNameLst>
                                      </p:cBhvr>
                                      <p:to>
                                        <p:strVal val="visible"/>
                                      </p:to>
                                    </p:set>
                                    <p:animEffect transition="in" filter="fade">
                                      <p:cBhvr>
                                        <p:cTn id="28" dur="500"/>
                                        <p:tgtEl>
                                          <p:spTgt spid="257026">
                                            <p:txEl>
                                              <p:pRg st="2" end="2"/>
                                            </p:txEl>
                                          </p:spTgt>
                                        </p:tgtEl>
                                      </p:cBhvr>
                                    </p:animEffect>
                                    <p:anim calcmode="lin" valueType="num">
                                      <p:cBhvr>
                                        <p:cTn id="29" dur="500" fill="hold"/>
                                        <p:tgtEl>
                                          <p:spTgt spid="25702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2570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257026">
                                            <p:txEl>
                                              <p:pRg st="3" end="3"/>
                                            </p:txEl>
                                          </p:spTgt>
                                        </p:tgtEl>
                                        <p:attrNameLst>
                                          <p:attrName>style.visibility</p:attrName>
                                        </p:attrNameLst>
                                      </p:cBhvr>
                                      <p:to>
                                        <p:strVal val="visible"/>
                                      </p:to>
                                    </p:set>
                                    <p:animEffect transition="in" filter="fade">
                                      <p:cBhvr>
                                        <p:cTn id="35" dur="500"/>
                                        <p:tgtEl>
                                          <p:spTgt spid="257026">
                                            <p:txEl>
                                              <p:pRg st="3" end="3"/>
                                            </p:txEl>
                                          </p:spTgt>
                                        </p:tgtEl>
                                      </p:cBhvr>
                                    </p:animEffect>
                                    <p:anim calcmode="lin" valueType="num">
                                      <p:cBhvr>
                                        <p:cTn id="36" dur="500" fill="hold"/>
                                        <p:tgtEl>
                                          <p:spTgt spid="257026">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25702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257026">
                                            <p:txEl>
                                              <p:pRg st="4" end="4"/>
                                            </p:txEl>
                                          </p:spTgt>
                                        </p:tgtEl>
                                        <p:attrNameLst>
                                          <p:attrName>style.visibility</p:attrName>
                                        </p:attrNameLst>
                                      </p:cBhvr>
                                      <p:to>
                                        <p:strVal val="visible"/>
                                      </p:to>
                                    </p:set>
                                    <p:animEffect transition="in" filter="fade">
                                      <p:cBhvr>
                                        <p:cTn id="42" dur="500"/>
                                        <p:tgtEl>
                                          <p:spTgt spid="257026">
                                            <p:txEl>
                                              <p:pRg st="4" end="4"/>
                                            </p:txEl>
                                          </p:spTgt>
                                        </p:tgtEl>
                                      </p:cBhvr>
                                    </p:animEffect>
                                    <p:anim calcmode="lin" valueType="num">
                                      <p:cBhvr>
                                        <p:cTn id="43" dur="500" fill="hold"/>
                                        <p:tgtEl>
                                          <p:spTgt spid="257026">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25702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257028"/>
                                        </p:tgtEl>
                                        <p:attrNameLst>
                                          <p:attrName>style.visibility</p:attrName>
                                        </p:attrNameLst>
                                      </p:cBhvr>
                                      <p:to>
                                        <p:strVal val="visible"/>
                                      </p:to>
                                    </p:set>
                                    <p:animEffect transition="in" filter="wheel(1)">
                                      <p:cBhvr>
                                        <p:cTn id="49" dur="1000"/>
                                        <p:tgtEl>
                                          <p:spTgt spid="257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build="p" animBg="1"/>
    </p:bld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08744" y="3297191"/>
            <a:ext cx="4985657" cy="820057"/>
          </a:xfrm>
        </p:spPr>
        <p:txBody>
          <a:bodyPr/>
          <a:lstStyle/>
          <a:p>
            <a:r>
              <a:rPr lang="zh-CN" altLang="en-US" dirty="0"/>
              <a:t>三种方案优先选择哪一种？</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5763" y="2026404"/>
            <a:ext cx="2816358" cy="3078486"/>
          </a:xfrm>
          <a:prstGeom prst="rect">
            <a:avLst/>
          </a:prstGeom>
        </p:spPr>
      </p:pic>
    </p:spTree>
    <p:extLst>
      <p:ext uri="{BB962C8B-B14F-4D97-AF65-F5344CB8AC3E}">
        <p14:creationId xmlns:p14="http://schemas.microsoft.com/office/powerpoint/2010/main" val="306921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039091" y="1118260"/>
            <a:ext cx="5088754" cy="11430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fontAlgn="base">
              <a:lnSpc>
                <a:spcPct val="85000"/>
              </a:lnSpc>
              <a:spcBef>
                <a:spcPct val="0"/>
              </a:spcBef>
              <a:spcAft>
                <a:spcPct val="0"/>
              </a:spcAft>
              <a:defRPr sz="3600" b="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defTabSz="914400">
              <a:defRPr/>
            </a:pPr>
            <a:r>
              <a:rPr lang="en-US" altLang="zh-CN" dirty="0"/>
              <a:t>6 </a:t>
            </a:r>
            <a:r>
              <a:rPr lang="zh-CN" altLang="en-US" dirty="0"/>
              <a:t>队列的链式存储</a:t>
            </a:r>
          </a:p>
        </p:txBody>
      </p:sp>
      <p:sp>
        <p:nvSpPr>
          <p:cNvPr id="5" name="爆炸形 1 4"/>
          <p:cNvSpPr/>
          <p:nvPr/>
        </p:nvSpPr>
        <p:spPr>
          <a:xfrm>
            <a:off x="3161696" y="2442951"/>
            <a:ext cx="5508389" cy="2937044"/>
          </a:xfrm>
          <a:prstGeom prst="irregularSeal1">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srgbClr val="010000"/>
                </a:solidFill>
                <a:latin typeface="微软雅黑" panose="020B0503020204020204" pitchFamily="34" charset="-122"/>
                <a:ea typeface="微软雅黑" panose="020B0503020204020204" pitchFamily="34" charset="-122"/>
              </a:rPr>
              <a:t>哪种链表适合队列？</a:t>
            </a:r>
          </a:p>
        </p:txBody>
      </p:sp>
    </p:spTree>
    <p:extLst>
      <p:ext uri="{BB962C8B-B14F-4D97-AF65-F5344CB8AC3E}">
        <p14:creationId xmlns:p14="http://schemas.microsoft.com/office/powerpoint/2010/main" val="393640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26" presetClass="emph" presetSubtype="0" fill="hold" grpId="1" nodeType="afterEffect">
                                  <p:stCondLst>
                                    <p:cond delay="0"/>
                                  </p:stCondLst>
                                  <p:childTnLst>
                                    <p:animEffect transition="out" filter="fade">
                                      <p:cBhvr>
                                        <p:cTn id="17" dur="500" tmFilter="0, 0; .2, .5; .8, .5; 1, 0"/>
                                        <p:tgtEl>
                                          <p:spTgt spid="5"/>
                                        </p:tgtEl>
                                      </p:cBhvr>
                                    </p:animEffect>
                                    <p:animScale>
                                      <p:cBhvr>
                                        <p:cTn id="18"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Lst>
  </p:timing>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446053" y="975732"/>
            <a:ext cx="4122233" cy="11430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b="0" kern="1200" dirty="0">
                <a:solidFill>
                  <a:srgbClr val="0070C0"/>
                </a:solidFill>
                <a:effectLst/>
              </a:rPr>
              <a:t>队列链表结构分析</a:t>
            </a:r>
          </a:p>
        </p:txBody>
      </p:sp>
      <p:sp>
        <p:nvSpPr>
          <p:cNvPr id="3" name="内容占位符 2"/>
          <p:cNvSpPr>
            <a:spLocks noGrp="1"/>
          </p:cNvSpPr>
          <p:nvPr>
            <p:ph idx="1"/>
          </p:nvPr>
        </p:nvSpPr>
        <p:spPr>
          <a:xfrm>
            <a:off x="1219200" y="2286000"/>
            <a:ext cx="10058400" cy="802888"/>
          </a:xfrm>
        </p:spPr>
        <p:txBody>
          <a:bodyPr/>
          <a:lstStyle/>
          <a:p>
            <a:r>
              <a:rPr lang="zh-CN" altLang="en-US" b="0" dirty="0"/>
              <a:t>主要操作：链表尾部插入，链表头部删除</a:t>
            </a:r>
          </a:p>
        </p:txBody>
      </p:sp>
      <p:sp>
        <p:nvSpPr>
          <p:cNvPr id="4" name="内容占位符 2"/>
          <p:cNvSpPr txBox="1">
            <a:spLocks/>
          </p:cNvSpPr>
          <p:nvPr/>
        </p:nvSpPr>
        <p:spPr bwMode="auto">
          <a:xfrm>
            <a:off x="1219200" y="4144537"/>
            <a:ext cx="10058400" cy="802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742950" indent="-285750" algn="l" rtl="0" eaLnBrk="1" fontAlgn="base" hangingPunct="1">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mn-lt"/>
                <a:ea typeface="幼圆" panose="02010509060101010101" pitchFamily="49" charset="-122"/>
              </a:defRPr>
            </a:lvl2pPr>
            <a:lvl3pPr marL="1143000" indent="-228600" algn="l" rtl="0" eaLnBrk="1" fontAlgn="base" hangingPunct="1">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mn-lt"/>
                <a:ea typeface="幼圆" panose="02010509060101010101" pitchFamily="49" charset="-122"/>
              </a:defRPr>
            </a:lvl3pPr>
            <a:lvl4pPr marL="16002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4pPr>
            <a:lvl5pPr marL="20574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a:lstStyle>
          <a:p>
            <a:pPr defTabSz="914400">
              <a:buClr>
                <a:srgbClr val="010000"/>
              </a:buClr>
              <a:defRPr/>
            </a:pPr>
            <a:r>
              <a:rPr lang="zh-CN" altLang="en-US" b="0" kern="0" dirty="0">
                <a:solidFill>
                  <a:srgbClr val="010000"/>
                </a:solidFill>
                <a:latin typeface="微软雅黑" panose="020B0503020204020204" pitchFamily="34" charset="-122"/>
                <a:ea typeface="微软雅黑" panose="020B0503020204020204" pitchFamily="34" charset="-122"/>
              </a:rPr>
              <a:t>需要有头结点</a:t>
            </a:r>
            <a:endParaRPr lang="en-US" altLang="zh-CN" b="0" kern="0" dirty="0">
              <a:solidFill>
                <a:srgbClr val="010000"/>
              </a:solidFill>
              <a:latin typeface="微软雅黑" panose="020B0503020204020204" pitchFamily="34" charset="-122"/>
              <a:ea typeface="微软雅黑" panose="020B0503020204020204" pitchFamily="34" charset="-122"/>
            </a:endParaRPr>
          </a:p>
          <a:p>
            <a:pPr defTabSz="914400">
              <a:buClr>
                <a:srgbClr val="010000"/>
              </a:buClr>
              <a:defRPr/>
            </a:pPr>
            <a:r>
              <a:rPr lang="zh-CN" altLang="en-US" b="0" kern="0" dirty="0">
                <a:solidFill>
                  <a:srgbClr val="010000"/>
                </a:solidFill>
                <a:latin typeface="微软雅黑" panose="020B0503020204020204" pitchFamily="34" charset="-122"/>
                <a:ea typeface="微软雅黑" panose="020B0503020204020204" pitchFamily="34" charset="-122"/>
              </a:rPr>
              <a:t>头指针指向第</a:t>
            </a:r>
            <a:r>
              <a:rPr lang="en-US" altLang="zh-CN" b="0" kern="0" dirty="0">
                <a:solidFill>
                  <a:srgbClr val="010000"/>
                </a:solidFill>
                <a:latin typeface="微软雅黑" panose="020B0503020204020204" pitchFamily="34" charset="-122"/>
                <a:ea typeface="微软雅黑" panose="020B0503020204020204" pitchFamily="34" charset="-122"/>
              </a:rPr>
              <a:t>1</a:t>
            </a:r>
            <a:r>
              <a:rPr lang="zh-CN" altLang="en-US" b="0" kern="0" dirty="0">
                <a:solidFill>
                  <a:srgbClr val="010000"/>
                </a:solidFill>
                <a:latin typeface="微软雅黑" panose="020B0503020204020204" pitchFamily="34" charset="-122"/>
                <a:ea typeface="微软雅黑" panose="020B0503020204020204" pitchFamily="34" charset="-122"/>
              </a:rPr>
              <a:t>个结点，尾指针指向最后</a:t>
            </a:r>
            <a:r>
              <a:rPr lang="en-US" altLang="zh-CN" b="0" kern="0" dirty="0">
                <a:solidFill>
                  <a:srgbClr val="010000"/>
                </a:solidFill>
                <a:latin typeface="微软雅黑" panose="020B0503020204020204" pitchFamily="34" charset="-122"/>
                <a:ea typeface="微软雅黑" panose="020B0503020204020204" pitchFamily="34" charset="-122"/>
              </a:rPr>
              <a:t>1</a:t>
            </a:r>
            <a:r>
              <a:rPr lang="zh-CN" altLang="en-US" b="0" kern="0" dirty="0">
                <a:solidFill>
                  <a:srgbClr val="010000"/>
                </a:solidFill>
                <a:latin typeface="微软雅黑" panose="020B0503020204020204" pitchFamily="34" charset="-122"/>
                <a:ea typeface="微软雅黑" panose="020B0503020204020204" pitchFamily="34" charset="-122"/>
              </a:rPr>
              <a:t>个结点</a:t>
            </a:r>
          </a:p>
        </p:txBody>
      </p:sp>
      <p:sp>
        <p:nvSpPr>
          <p:cNvPr id="5" name="下箭头 4"/>
          <p:cNvSpPr/>
          <p:nvPr/>
        </p:nvSpPr>
        <p:spPr>
          <a:xfrm>
            <a:off x="5341433" y="2921620"/>
            <a:ext cx="226853" cy="1222917"/>
          </a:xfrm>
          <a:prstGeom prst="downArrow">
            <a:avLst/>
          </a:prstGeom>
          <a:solidFill>
            <a:srgbClr val="0070C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srgbClr val="C0C0C0"/>
              </a:solidFill>
            </a:endParaRPr>
          </a:p>
        </p:txBody>
      </p:sp>
    </p:spTree>
    <p:extLst>
      <p:ext uri="{BB962C8B-B14F-4D97-AF65-F5344CB8AC3E}">
        <p14:creationId xmlns:p14="http://schemas.microsoft.com/office/powerpoint/2010/main" val="36499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animBg="1"/>
    </p:bldLst>
  </p:timing>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0099" name="Rectangle 3"/>
          <p:cNvSpPr>
            <a:spLocks noGrp="1" noChangeArrowheads="1"/>
          </p:cNvSpPr>
          <p:nvPr>
            <p:ph idx="1"/>
          </p:nvPr>
        </p:nvSpPr>
        <p:spPr>
          <a:xfrm>
            <a:off x="1408771" y="2010446"/>
            <a:ext cx="10058400" cy="654695"/>
          </a:xfrm>
        </p:spPr>
        <p:txBody>
          <a:bodyPr/>
          <a:lstStyle/>
          <a:p>
            <a:r>
              <a:rPr lang="en-US" altLang="zh-CN" b="0" dirty="0">
                <a:effectLst/>
              </a:rPr>
              <a:t>2</a:t>
            </a:r>
            <a:r>
              <a:rPr lang="zh-CN" altLang="en-US" b="0" dirty="0">
                <a:effectLst/>
              </a:rPr>
              <a:t>个指针</a:t>
            </a:r>
            <a:r>
              <a:rPr lang="en-US" altLang="zh-CN" b="0" dirty="0">
                <a:effectLst/>
              </a:rPr>
              <a:t>/</a:t>
            </a:r>
            <a:r>
              <a:rPr lang="zh-CN" altLang="en-US" b="0" dirty="0">
                <a:effectLst/>
              </a:rPr>
              <a:t>带头结点的单链表</a:t>
            </a:r>
          </a:p>
        </p:txBody>
      </p:sp>
      <p:sp>
        <p:nvSpPr>
          <p:cNvPr id="260100" name="Rectangle 4"/>
          <p:cNvSpPr>
            <a:spLocks noChangeArrowheads="1"/>
          </p:cNvSpPr>
          <p:nvPr/>
        </p:nvSpPr>
        <p:spPr bwMode="auto">
          <a:xfrm>
            <a:off x="1524000" y="25109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a:defRPr/>
            </a:pPr>
            <a:endParaRPr lang="zh-CN" altLang="en-US" sz="1800">
              <a:solidFill>
                <a:srgbClr val="010000"/>
              </a:solidFill>
            </a:endParaRPr>
          </a:p>
        </p:txBody>
      </p:sp>
      <p:graphicFrame>
        <p:nvGraphicFramePr>
          <p:cNvPr id="260101" name="Object 5"/>
          <p:cNvGraphicFramePr>
            <a:graphicFrameLocks noChangeAspect="1"/>
          </p:cNvGraphicFramePr>
          <p:nvPr>
            <p:extLst/>
          </p:nvPr>
        </p:nvGraphicFramePr>
        <p:xfrm>
          <a:off x="1915116" y="2665141"/>
          <a:ext cx="7228335" cy="3476351"/>
        </p:xfrm>
        <a:graphic>
          <a:graphicData uri="http://schemas.openxmlformats.org/presentationml/2006/ole">
            <mc:AlternateContent xmlns:mc="http://schemas.openxmlformats.org/markup-compatibility/2006">
              <mc:Choice xmlns:v="urn:schemas-microsoft-com:vml" Requires="v">
                <p:oleObj spid="_x0000_s91199" name="图片" r:id="rId4" imgW="4891934" imgH="2456917" progId="Word.Picture.8">
                  <p:embed/>
                </p:oleObj>
              </mc:Choice>
              <mc:Fallback>
                <p:oleObj name="图片" r:id="rId4" imgW="4891934" imgH="2456917"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116" y="2665141"/>
                        <a:ext cx="7228335" cy="3476351"/>
                      </a:xfrm>
                      <a:prstGeom prst="rect">
                        <a:avLst/>
                      </a:prstGeom>
                      <a:noFill/>
                      <a:extLst/>
                    </p:spPr>
                  </p:pic>
                </p:oleObj>
              </mc:Fallback>
            </mc:AlternateContent>
          </a:graphicData>
        </a:graphic>
      </p:graphicFrame>
      <p:sp>
        <p:nvSpPr>
          <p:cNvPr id="7" name="Rectangle 2"/>
          <p:cNvSpPr txBox="1">
            <a:spLocks noChangeArrowheads="1"/>
          </p:cNvSpPr>
          <p:nvPr/>
        </p:nvSpPr>
        <p:spPr bwMode="auto">
          <a:xfrm>
            <a:off x="1039091" y="867446"/>
            <a:ext cx="5088754" cy="11430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fontAlgn="base">
              <a:lnSpc>
                <a:spcPct val="85000"/>
              </a:lnSpc>
              <a:spcBef>
                <a:spcPct val="0"/>
              </a:spcBef>
              <a:spcAft>
                <a:spcPct val="0"/>
              </a:spcAft>
              <a:defRPr sz="3600" b="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defTabSz="914400">
              <a:defRPr/>
            </a:pPr>
            <a:r>
              <a:rPr lang="zh-CN" altLang="en-US" dirty="0"/>
              <a:t>队列的链式存储</a:t>
            </a:r>
          </a:p>
        </p:txBody>
      </p:sp>
    </p:spTree>
    <p:extLst>
      <p:ext uri="{BB962C8B-B14F-4D97-AF65-F5344CB8AC3E}">
        <p14:creationId xmlns:p14="http://schemas.microsoft.com/office/powerpoint/2010/main" val="9537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0099">
                                            <p:txEl>
                                              <p:pRg st="0" end="0"/>
                                            </p:txEl>
                                          </p:spTgt>
                                        </p:tgtEl>
                                        <p:attrNameLst>
                                          <p:attrName>style.visibility</p:attrName>
                                        </p:attrNameLst>
                                      </p:cBhvr>
                                      <p:to>
                                        <p:strVal val="visible"/>
                                      </p:to>
                                    </p:set>
                                    <p:animEffect transition="in" filter="fade">
                                      <p:cBhvr>
                                        <p:cTn id="12" dur="500"/>
                                        <p:tgtEl>
                                          <p:spTgt spid="2600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0101"/>
                                        </p:tgtEl>
                                        <p:attrNameLst>
                                          <p:attrName>style.visibility</p:attrName>
                                        </p:attrNameLst>
                                      </p:cBhvr>
                                      <p:to>
                                        <p:strVal val="visible"/>
                                      </p:to>
                                    </p:set>
                                    <p:animEffect transition="in" filter="fade">
                                      <p:cBhvr>
                                        <p:cTn id="17" dur="500"/>
                                        <p:tgtEl>
                                          <p:spTgt spid="260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build="p" bldLvl="2"/>
      <p:bldP spid="7" grpId="0"/>
    </p:bldLst>
  </p:timing>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218017" y="695180"/>
            <a:ext cx="5088754" cy="11430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fontAlgn="base">
              <a:lnSpc>
                <a:spcPct val="85000"/>
              </a:lnSpc>
              <a:spcBef>
                <a:spcPct val="0"/>
              </a:spcBef>
              <a:spcAft>
                <a:spcPct val="0"/>
              </a:spcAft>
              <a:defRPr sz="3600" b="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defTabSz="914400">
              <a:defRPr/>
            </a:pPr>
            <a:r>
              <a:rPr lang="zh-CN" altLang="en-US" dirty="0"/>
              <a:t>队列的链式存储</a:t>
            </a:r>
          </a:p>
        </p:txBody>
      </p:sp>
      <p:sp>
        <p:nvSpPr>
          <p:cNvPr id="7" name="矩形 6"/>
          <p:cNvSpPr/>
          <p:nvPr/>
        </p:nvSpPr>
        <p:spPr>
          <a:xfrm>
            <a:off x="1218017" y="1742645"/>
            <a:ext cx="8644079" cy="3999116"/>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defTabSz="914400" fontAlgn="base">
              <a:spcBef>
                <a:spcPct val="60000"/>
              </a:spcBef>
              <a:spcAft>
                <a:spcPct val="0"/>
              </a:spcAft>
              <a:buClr>
                <a:srgbClr val="010000"/>
              </a:buClr>
              <a:buFontTx/>
              <a:buChar char="•"/>
              <a:defRPr/>
            </a:pPr>
            <a:r>
              <a:rPr lang="zh-CN" altLang="en-US" kern="0" dirty="0">
                <a:solidFill>
                  <a:srgbClr val="010000"/>
                </a:solidFill>
                <a:latin typeface="微软雅黑" panose="020B0503020204020204" pitchFamily="34" charset="-122"/>
                <a:ea typeface="微软雅黑" panose="020B0503020204020204" pitchFamily="34" charset="-122"/>
              </a:rPr>
              <a:t>类型定义</a:t>
            </a:r>
          </a:p>
          <a:p>
            <a:pPr marL="1143000" lvl="2" indent="-228600" defTabSz="914400" fontAlgn="base">
              <a:lnSpc>
                <a:spcPct val="95000"/>
              </a:lnSpc>
              <a:spcBef>
                <a:spcPct val="35000"/>
              </a:spcBef>
              <a:spcAft>
                <a:spcPct val="0"/>
              </a:spcAft>
              <a:defRPr/>
            </a:pPr>
            <a:r>
              <a:rPr lang="en-US" altLang="zh-CN" sz="2000" kern="0" dirty="0" err="1">
                <a:solidFill>
                  <a:srgbClr val="010000"/>
                </a:solidFill>
                <a:latin typeface="微软雅黑" panose="020B0503020204020204" pitchFamily="34" charset="-122"/>
                <a:ea typeface="微软雅黑" panose="020B0503020204020204" pitchFamily="34" charset="-122"/>
              </a:rPr>
              <a:t>typedef</a:t>
            </a:r>
            <a:r>
              <a:rPr lang="en-US" altLang="zh-CN" sz="2000" kern="0" dirty="0">
                <a:solidFill>
                  <a:srgbClr val="010000"/>
                </a:solidFill>
                <a:latin typeface="微软雅黑" panose="020B0503020204020204" pitchFamily="34" charset="-122"/>
                <a:ea typeface="微软雅黑" panose="020B0503020204020204" pitchFamily="34" charset="-122"/>
              </a:rPr>
              <a:t> </a:t>
            </a:r>
            <a:r>
              <a:rPr lang="en-US" altLang="zh-CN" sz="2000" kern="0" dirty="0" err="1">
                <a:solidFill>
                  <a:srgbClr val="010000"/>
                </a:solidFill>
                <a:latin typeface="微软雅黑" panose="020B0503020204020204" pitchFamily="34" charset="-122"/>
                <a:ea typeface="微软雅黑" panose="020B0503020204020204" pitchFamily="34" charset="-122"/>
              </a:rPr>
              <a:t>struct</a:t>
            </a:r>
            <a:r>
              <a:rPr lang="en-US" altLang="zh-CN" sz="2000" kern="0" dirty="0">
                <a:solidFill>
                  <a:srgbClr val="010000"/>
                </a:solidFill>
                <a:latin typeface="微软雅黑" panose="020B0503020204020204" pitchFamily="34" charset="-122"/>
                <a:ea typeface="微软雅黑" panose="020B0503020204020204" pitchFamily="34" charset="-122"/>
              </a:rPr>
              <a:t> node {         </a:t>
            </a:r>
            <a:r>
              <a:rPr lang="en-US" altLang="zh-CN" sz="2000" kern="0" dirty="0">
                <a:solidFill>
                  <a:srgbClr val="00B050"/>
                </a:solidFill>
                <a:latin typeface="微软雅黑" panose="020B0503020204020204" pitchFamily="34" charset="-122"/>
                <a:ea typeface="微软雅黑" panose="020B0503020204020204" pitchFamily="34" charset="-122"/>
              </a:rPr>
              <a:t>/*</a:t>
            </a:r>
            <a:r>
              <a:rPr lang="zh-CN" altLang="en-US" sz="2000" kern="0" dirty="0">
                <a:solidFill>
                  <a:srgbClr val="00B050"/>
                </a:solidFill>
                <a:latin typeface="微软雅黑" panose="020B0503020204020204" pitchFamily="34" charset="-122"/>
                <a:ea typeface="微软雅黑" panose="020B0503020204020204" pitchFamily="34" charset="-122"/>
              </a:rPr>
              <a:t>链式队列的结点结构*</a:t>
            </a:r>
            <a:r>
              <a:rPr lang="en-US" altLang="zh-CN" sz="2000" kern="0" dirty="0">
                <a:solidFill>
                  <a:srgbClr val="00B050"/>
                </a:solidFill>
                <a:latin typeface="微软雅黑" panose="020B0503020204020204" pitchFamily="34" charset="-122"/>
                <a:ea typeface="微软雅黑" panose="020B0503020204020204" pitchFamily="34" charset="-122"/>
              </a:rPr>
              <a:t>/</a:t>
            </a:r>
          </a:p>
          <a:p>
            <a:pPr marL="1143000" lvl="2" indent="-228600" defTabSz="914400" fontAlgn="base">
              <a:lnSpc>
                <a:spcPct val="95000"/>
              </a:lnSpc>
              <a:spcBef>
                <a:spcPct val="35000"/>
              </a:spcBef>
              <a:spcAft>
                <a:spcPct val="0"/>
              </a:spcAft>
              <a:defRPr/>
            </a:pPr>
            <a:r>
              <a:rPr lang="en-US" altLang="zh-CN" sz="2000" kern="0" dirty="0">
                <a:solidFill>
                  <a:srgbClr val="010000"/>
                </a:solidFill>
                <a:latin typeface="微软雅黑" panose="020B0503020204020204" pitchFamily="34" charset="-122"/>
                <a:ea typeface="微软雅黑" panose="020B0503020204020204" pitchFamily="34" charset="-122"/>
              </a:rPr>
              <a:t>  </a:t>
            </a:r>
            <a:r>
              <a:rPr lang="en-US" altLang="zh-CN" sz="2000" kern="0" dirty="0" err="1">
                <a:solidFill>
                  <a:srgbClr val="010000"/>
                </a:solidFill>
                <a:latin typeface="微软雅黑" panose="020B0503020204020204" pitchFamily="34" charset="-122"/>
                <a:ea typeface="微软雅黑" panose="020B0503020204020204" pitchFamily="34" charset="-122"/>
              </a:rPr>
              <a:t>QueueEntry</a:t>
            </a:r>
            <a:r>
              <a:rPr lang="en-US" altLang="zh-CN" sz="2000" kern="0" dirty="0">
                <a:solidFill>
                  <a:srgbClr val="010000"/>
                </a:solidFill>
                <a:latin typeface="微软雅黑" panose="020B0503020204020204" pitchFamily="34" charset="-122"/>
                <a:ea typeface="微软雅黑" panose="020B0503020204020204" pitchFamily="34" charset="-122"/>
              </a:rPr>
              <a:t> Entry;        </a:t>
            </a:r>
            <a:r>
              <a:rPr lang="en-US" altLang="zh-CN" sz="2000" kern="0" dirty="0">
                <a:solidFill>
                  <a:srgbClr val="00B050"/>
                </a:solidFill>
                <a:latin typeface="微软雅黑" panose="020B0503020204020204" pitchFamily="34" charset="-122"/>
                <a:ea typeface="微软雅黑" panose="020B0503020204020204" pitchFamily="34" charset="-122"/>
              </a:rPr>
              <a:t>/*</a:t>
            </a:r>
            <a:r>
              <a:rPr lang="zh-CN" altLang="en-US" sz="2000" kern="0" dirty="0">
                <a:solidFill>
                  <a:srgbClr val="00B050"/>
                </a:solidFill>
                <a:latin typeface="微软雅黑" panose="020B0503020204020204" pitchFamily="34" charset="-122"/>
                <a:ea typeface="微软雅黑" panose="020B0503020204020204" pitchFamily="34" charset="-122"/>
              </a:rPr>
              <a:t>队列的数据元素类型*</a:t>
            </a:r>
            <a:r>
              <a:rPr lang="en-US" altLang="zh-CN" sz="2000" kern="0" dirty="0">
                <a:solidFill>
                  <a:srgbClr val="00B050"/>
                </a:solidFill>
                <a:latin typeface="微软雅黑" panose="020B0503020204020204" pitchFamily="34" charset="-122"/>
                <a:ea typeface="微软雅黑" panose="020B0503020204020204" pitchFamily="34" charset="-122"/>
              </a:rPr>
              <a:t>/</a:t>
            </a:r>
          </a:p>
          <a:p>
            <a:pPr marL="1143000" lvl="2" indent="-228600" defTabSz="914400" fontAlgn="base">
              <a:lnSpc>
                <a:spcPct val="95000"/>
              </a:lnSpc>
              <a:spcBef>
                <a:spcPct val="35000"/>
              </a:spcBef>
              <a:spcAft>
                <a:spcPct val="0"/>
              </a:spcAft>
              <a:defRPr/>
            </a:pPr>
            <a:r>
              <a:rPr lang="en-US" altLang="zh-CN" sz="2000" kern="0" dirty="0">
                <a:solidFill>
                  <a:srgbClr val="010000"/>
                </a:solidFill>
                <a:latin typeface="微软雅黑" panose="020B0503020204020204" pitchFamily="34" charset="-122"/>
                <a:ea typeface="微软雅黑" panose="020B0503020204020204" pitchFamily="34" charset="-122"/>
              </a:rPr>
              <a:t>  </a:t>
            </a:r>
            <a:r>
              <a:rPr lang="en-US" altLang="zh-CN" sz="2000" kern="0" dirty="0" err="1">
                <a:solidFill>
                  <a:srgbClr val="010000"/>
                </a:solidFill>
                <a:latin typeface="微软雅黑" panose="020B0503020204020204" pitchFamily="34" charset="-122"/>
                <a:ea typeface="微软雅黑" panose="020B0503020204020204" pitchFamily="34" charset="-122"/>
              </a:rPr>
              <a:t>struct</a:t>
            </a:r>
            <a:r>
              <a:rPr lang="en-US" altLang="zh-CN" sz="2000" kern="0" dirty="0">
                <a:solidFill>
                  <a:srgbClr val="010000"/>
                </a:solidFill>
                <a:latin typeface="微软雅黑" panose="020B0503020204020204" pitchFamily="34" charset="-122"/>
                <a:ea typeface="微软雅黑" panose="020B0503020204020204" pitchFamily="34" charset="-122"/>
              </a:rPr>
              <a:t> node *next;         </a:t>
            </a:r>
            <a:r>
              <a:rPr lang="en-US" altLang="zh-CN" sz="2000" kern="0" dirty="0">
                <a:solidFill>
                  <a:srgbClr val="00B050"/>
                </a:solidFill>
                <a:latin typeface="微软雅黑" panose="020B0503020204020204" pitchFamily="34" charset="-122"/>
                <a:ea typeface="微软雅黑" panose="020B0503020204020204" pitchFamily="34" charset="-122"/>
              </a:rPr>
              <a:t>/*</a:t>
            </a:r>
            <a:r>
              <a:rPr lang="zh-CN" altLang="en-US" sz="2000" kern="0" dirty="0">
                <a:solidFill>
                  <a:srgbClr val="00B050"/>
                </a:solidFill>
                <a:latin typeface="微软雅黑" panose="020B0503020204020204" pitchFamily="34" charset="-122"/>
                <a:ea typeface="微软雅黑" panose="020B0503020204020204" pitchFamily="34" charset="-122"/>
              </a:rPr>
              <a:t>指向后继结点的指针*</a:t>
            </a:r>
            <a:r>
              <a:rPr lang="en-US" altLang="zh-CN" sz="2000" kern="0" dirty="0">
                <a:solidFill>
                  <a:srgbClr val="00B050"/>
                </a:solidFill>
                <a:latin typeface="微软雅黑" panose="020B0503020204020204" pitchFamily="34" charset="-122"/>
                <a:ea typeface="微软雅黑" panose="020B0503020204020204" pitchFamily="34" charset="-122"/>
              </a:rPr>
              <a:t>/</a:t>
            </a:r>
          </a:p>
          <a:p>
            <a:pPr marL="1143000" lvl="2" indent="-228600" defTabSz="914400" fontAlgn="base">
              <a:lnSpc>
                <a:spcPct val="95000"/>
              </a:lnSpc>
              <a:spcBef>
                <a:spcPct val="35000"/>
              </a:spcBef>
              <a:spcAft>
                <a:spcPct val="0"/>
              </a:spcAft>
              <a:defRPr/>
            </a:pPr>
            <a:r>
              <a:rPr lang="en-US" altLang="zh-CN" sz="2000" kern="0" dirty="0">
                <a:solidFill>
                  <a:srgbClr val="010000"/>
                </a:solidFill>
                <a:latin typeface="微软雅黑" panose="020B0503020204020204" pitchFamily="34" charset="-122"/>
                <a:ea typeface="微软雅黑" panose="020B0503020204020204" pitchFamily="34" charset="-122"/>
              </a:rPr>
              <a:t>}</a:t>
            </a:r>
            <a:r>
              <a:rPr lang="en-US" altLang="zh-CN" sz="2000" kern="0" dirty="0" err="1">
                <a:solidFill>
                  <a:srgbClr val="010000"/>
                </a:solidFill>
                <a:latin typeface="微软雅黑" panose="020B0503020204020204" pitchFamily="34" charset="-122"/>
                <a:ea typeface="微软雅黑" panose="020B0503020204020204" pitchFamily="34" charset="-122"/>
              </a:rPr>
              <a:t>QueueNode</a:t>
            </a:r>
            <a:r>
              <a:rPr lang="en-US" altLang="zh-CN" sz="2000" kern="0" dirty="0">
                <a:solidFill>
                  <a:srgbClr val="010000"/>
                </a:solidFill>
                <a:latin typeface="微软雅黑" panose="020B0503020204020204" pitchFamily="34" charset="-122"/>
                <a:ea typeface="微软雅黑" panose="020B0503020204020204" pitchFamily="34" charset="-122"/>
              </a:rPr>
              <a:t>, *</a:t>
            </a:r>
            <a:r>
              <a:rPr lang="en-US" altLang="zh-CN" sz="2000" kern="0" dirty="0" err="1">
                <a:solidFill>
                  <a:srgbClr val="010000"/>
                </a:solidFill>
                <a:latin typeface="微软雅黑" panose="020B0503020204020204" pitchFamily="34" charset="-122"/>
                <a:ea typeface="微软雅黑" panose="020B0503020204020204" pitchFamily="34" charset="-122"/>
              </a:rPr>
              <a:t>QueueNodePtr</a:t>
            </a:r>
            <a:r>
              <a:rPr lang="en-US" altLang="zh-CN" sz="2000" kern="0" dirty="0">
                <a:solidFill>
                  <a:srgbClr val="010000"/>
                </a:solidFill>
                <a:latin typeface="微软雅黑" panose="020B0503020204020204" pitchFamily="34" charset="-122"/>
                <a:ea typeface="微软雅黑" panose="020B0503020204020204" pitchFamily="34" charset="-122"/>
              </a:rPr>
              <a:t>;</a:t>
            </a:r>
          </a:p>
          <a:p>
            <a:pPr marL="1143000" lvl="2" indent="-228600" defTabSz="914400" fontAlgn="base">
              <a:lnSpc>
                <a:spcPct val="95000"/>
              </a:lnSpc>
              <a:spcBef>
                <a:spcPct val="35000"/>
              </a:spcBef>
              <a:spcAft>
                <a:spcPct val="0"/>
              </a:spcAft>
              <a:defRPr/>
            </a:pPr>
            <a:r>
              <a:rPr lang="en-US" altLang="zh-CN" sz="2000" kern="0" dirty="0" err="1">
                <a:solidFill>
                  <a:srgbClr val="010000"/>
                </a:solidFill>
                <a:latin typeface="微软雅黑" panose="020B0503020204020204" pitchFamily="34" charset="-122"/>
                <a:ea typeface="微软雅黑" panose="020B0503020204020204" pitchFamily="34" charset="-122"/>
              </a:rPr>
              <a:t>typedef</a:t>
            </a:r>
            <a:r>
              <a:rPr lang="en-US" altLang="zh-CN" sz="2000" kern="0" dirty="0">
                <a:solidFill>
                  <a:srgbClr val="010000"/>
                </a:solidFill>
                <a:latin typeface="微软雅黑" panose="020B0503020204020204" pitchFamily="34" charset="-122"/>
                <a:ea typeface="微软雅黑" panose="020B0503020204020204" pitchFamily="34" charset="-122"/>
              </a:rPr>
              <a:t> </a:t>
            </a:r>
            <a:r>
              <a:rPr lang="en-US" altLang="zh-CN" sz="2000" kern="0" dirty="0" err="1">
                <a:solidFill>
                  <a:srgbClr val="010000"/>
                </a:solidFill>
                <a:latin typeface="微软雅黑" panose="020B0503020204020204" pitchFamily="34" charset="-122"/>
                <a:ea typeface="微软雅黑" panose="020B0503020204020204" pitchFamily="34" charset="-122"/>
              </a:rPr>
              <a:t>struct</a:t>
            </a:r>
            <a:r>
              <a:rPr lang="en-US" altLang="zh-CN" sz="2000" kern="0" dirty="0">
                <a:solidFill>
                  <a:srgbClr val="010000"/>
                </a:solidFill>
                <a:latin typeface="微软雅黑" panose="020B0503020204020204" pitchFamily="34" charset="-122"/>
                <a:ea typeface="微软雅黑" panose="020B0503020204020204" pitchFamily="34" charset="-122"/>
              </a:rPr>
              <a:t> queue{       </a:t>
            </a:r>
            <a:r>
              <a:rPr lang="en-US" altLang="zh-CN" sz="2000" kern="0" dirty="0">
                <a:solidFill>
                  <a:srgbClr val="00B050"/>
                </a:solidFill>
                <a:latin typeface="微软雅黑" panose="020B0503020204020204" pitchFamily="34" charset="-122"/>
                <a:ea typeface="微软雅黑" panose="020B0503020204020204" pitchFamily="34" charset="-122"/>
              </a:rPr>
              <a:t> /*</a:t>
            </a:r>
            <a:r>
              <a:rPr lang="zh-CN" altLang="en-US" sz="2000" kern="0" dirty="0">
                <a:solidFill>
                  <a:srgbClr val="00B050"/>
                </a:solidFill>
                <a:latin typeface="微软雅黑" panose="020B0503020204020204" pitchFamily="34" charset="-122"/>
                <a:ea typeface="微软雅黑" panose="020B0503020204020204" pitchFamily="34" charset="-122"/>
              </a:rPr>
              <a:t>链式队列*</a:t>
            </a:r>
            <a:r>
              <a:rPr lang="en-US" altLang="zh-CN" sz="2000" kern="0" dirty="0">
                <a:solidFill>
                  <a:srgbClr val="00B050"/>
                </a:solidFill>
                <a:latin typeface="微软雅黑" panose="020B0503020204020204" pitchFamily="34" charset="-122"/>
                <a:ea typeface="微软雅黑" panose="020B0503020204020204" pitchFamily="34" charset="-122"/>
              </a:rPr>
              <a:t>/</a:t>
            </a:r>
          </a:p>
          <a:p>
            <a:pPr marL="1143000" lvl="2" indent="-228600" defTabSz="914400" fontAlgn="base">
              <a:lnSpc>
                <a:spcPct val="95000"/>
              </a:lnSpc>
              <a:spcBef>
                <a:spcPct val="35000"/>
              </a:spcBef>
              <a:spcAft>
                <a:spcPct val="0"/>
              </a:spcAft>
              <a:defRPr/>
            </a:pPr>
            <a:r>
              <a:rPr lang="en-US" altLang="zh-CN" sz="2000" kern="0" dirty="0">
                <a:solidFill>
                  <a:srgbClr val="010000"/>
                </a:solidFill>
                <a:latin typeface="微软雅黑" panose="020B0503020204020204" pitchFamily="34" charset="-122"/>
                <a:ea typeface="微软雅黑" panose="020B0503020204020204" pitchFamily="34" charset="-122"/>
              </a:rPr>
              <a:t>  </a:t>
            </a:r>
            <a:r>
              <a:rPr lang="en-US" altLang="zh-CN" sz="2000" kern="0" dirty="0" err="1">
                <a:solidFill>
                  <a:srgbClr val="010000"/>
                </a:solidFill>
                <a:latin typeface="微软雅黑" panose="020B0503020204020204" pitchFamily="34" charset="-122"/>
                <a:ea typeface="微软雅黑" panose="020B0503020204020204" pitchFamily="34" charset="-122"/>
              </a:rPr>
              <a:t>QueueNode</a:t>
            </a:r>
            <a:r>
              <a:rPr lang="en-US" altLang="zh-CN" sz="2000" kern="0" dirty="0">
                <a:solidFill>
                  <a:srgbClr val="010000"/>
                </a:solidFill>
                <a:latin typeface="微软雅黑" panose="020B0503020204020204" pitchFamily="34" charset="-122"/>
                <a:ea typeface="微软雅黑" panose="020B0503020204020204" pitchFamily="34" charset="-122"/>
              </a:rPr>
              <a:t> *front;         </a:t>
            </a:r>
            <a:r>
              <a:rPr lang="en-US" altLang="zh-CN" sz="2000" kern="0" dirty="0">
                <a:solidFill>
                  <a:srgbClr val="00B050"/>
                </a:solidFill>
                <a:latin typeface="微软雅黑" panose="020B0503020204020204" pitchFamily="34" charset="-122"/>
                <a:ea typeface="微软雅黑" panose="020B0503020204020204" pitchFamily="34" charset="-122"/>
              </a:rPr>
              <a:t>  /*</a:t>
            </a:r>
            <a:r>
              <a:rPr lang="zh-CN" altLang="en-US" sz="2000" kern="0" dirty="0">
                <a:solidFill>
                  <a:srgbClr val="00B050"/>
                </a:solidFill>
                <a:latin typeface="微软雅黑" panose="020B0503020204020204" pitchFamily="34" charset="-122"/>
                <a:ea typeface="微软雅黑" panose="020B0503020204020204" pitchFamily="34" charset="-122"/>
              </a:rPr>
              <a:t>队头指针*</a:t>
            </a:r>
            <a:r>
              <a:rPr lang="en-US" altLang="zh-CN" sz="2000" kern="0" dirty="0">
                <a:solidFill>
                  <a:srgbClr val="00B050"/>
                </a:solidFill>
                <a:latin typeface="微软雅黑" panose="020B0503020204020204" pitchFamily="34" charset="-122"/>
                <a:ea typeface="微软雅黑" panose="020B0503020204020204" pitchFamily="34" charset="-122"/>
              </a:rPr>
              <a:t>/</a:t>
            </a:r>
          </a:p>
          <a:p>
            <a:pPr marL="1143000" lvl="2" indent="-228600" defTabSz="914400" fontAlgn="base">
              <a:lnSpc>
                <a:spcPct val="95000"/>
              </a:lnSpc>
              <a:spcBef>
                <a:spcPct val="35000"/>
              </a:spcBef>
              <a:spcAft>
                <a:spcPct val="0"/>
              </a:spcAft>
              <a:defRPr/>
            </a:pPr>
            <a:r>
              <a:rPr lang="en-US" altLang="zh-CN" sz="2000" kern="0" dirty="0">
                <a:solidFill>
                  <a:srgbClr val="010000"/>
                </a:solidFill>
                <a:latin typeface="微软雅黑" panose="020B0503020204020204" pitchFamily="34" charset="-122"/>
                <a:ea typeface="微软雅黑" panose="020B0503020204020204" pitchFamily="34" charset="-122"/>
              </a:rPr>
              <a:t>  </a:t>
            </a:r>
            <a:r>
              <a:rPr lang="en-US" altLang="zh-CN" sz="2000" kern="0" dirty="0" err="1">
                <a:solidFill>
                  <a:srgbClr val="010000"/>
                </a:solidFill>
                <a:latin typeface="微软雅黑" panose="020B0503020204020204" pitchFamily="34" charset="-122"/>
                <a:ea typeface="微软雅黑" panose="020B0503020204020204" pitchFamily="34" charset="-122"/>
              </a:rPr>
              <a:t>QueueNode</a:t>
            </a:r>
            <a:r>
              <a:rPr lang="en-US" altLang="zh-CN" sz="2000" kern="0" dirty="0">
                <a:solidFill>
                  <a:srgbClr val="010000"/>
                </a:solidFill>
                <a:latin typeface="微软雅黑" panose="020B0503020204020204" pitchFamily="34" charset="-122"/>
                <a:ea typeface="微软雅黑" panose="020B0503020204020204" pitchFamily="34" charset="-122"/>
              </a:rPr>
              <a:t> *rear;            </a:t>
            </a:r>
            <a:r>
              <a:rPr lang="en-US" altLang="zh-CN" sz="2000" kern="0" dirty="0">
                <a:solidFill>
                  <a:srgbClr val="00B050"/>
                </a:solidFill>
                <a:latin typeface="微软雅黑" panose="020B0503020204020204" pitchFamily="34" charset="-122"/>
                <a:ea typeface="微软雅黑" panose="020B0503020204020204" pitchFamily="34" charset="-122"/>
              </a:rPr>
              <a:t>/*</a:t>
            </a:r>
            <a:r>
              <a:rPr lang="zh-CN" altLang="en-US" sz="2000" kern="0" dirty="0">
                <a:solidFill>
                  <a:srgbClr val="00B050"/>
                </a:solidFill>
                <a:latin typeface="微软雅黑" panose="020B0503020204020204" pitchFamily="34" charset="-122"/>
                <a:ea typeface="微软雅黑" panose="020B0503020204020204" pitchFamily="34" charset="-122"/>
              </a:rPr>
              <a:t>队尾指针*</a:t>
            </a:r>
            <a:r>
              <a:rPr lang="en-US" altLang="zh-CN" sz="2000" kern="0" dirty="0">
                <a:solidFill>
                  <a:srgbClr val="00B050"/>
                </a:solidFill>
                <a:latin typeface="微软雅黑" panose="020B0503020204020204" pitchFamily="34" charset="-122"/>
                <a:ea typeface="微软雅黑" panose="020B0503020204020204" pitchFamily="34" charset="-122"/>
              </a:rPr>
              <a:t>/</a:t>
            </a:r>
          </a:p>
          <a:p>
            <a:pPr marL="1143000" lvl="2" indent="-228600" defTabSz="914400" fontAlgn="base">
              <a:lnSpc>
                <a:spcPct val="95000"/>
              </a:lnSpc>
              <a:spcBef>
                <a:spcPct val="35000"/>
              </a:spcBef>
              <a:spcAft>
                <a:spcPct val="0"/>
              </a:spcAft>
              <a:defRPr/>
            </a:pPr>
            <a:r>
              <a:rPr lang="en-US" altLang="zh-CN" sz="2000" kern="0" dirty="0">
                <a:solidFill>
                  <a:srgbClr val="010000"/>
                </a:solidFill>
                <a:latin typeface="微软雅黑" panose="020B0503020204020204" pitchFamily="34" charset="-122"/>
                <a:ea typeface="微软雅黑" panose="020B0503020204020204" pitchFamily="34" charset="-122"/>
              </a:rPr>
              <a:t>} Queue,*</a:t>
            </a:r>
            <a:r>
              <a:rPr lang="en-US" altLang="zh-CN" sz="2000" kern="0" dirty="0" err="1">
                <a:solidFill>
                  <a:srgbClr val="010000"/>
                </a:solidFill>
                <a:latin typeface="微软雅黑" panose="020B0503020204020204" pitchFamily="34" charset="-122"/>
                <a:ea typeface="微软雅黑" panose="020B0503020204020204" pitchFamily="34" charset="-122"/>
              </a:rPr>
              <a:t>QueuePtr</a:t>
            </a:r>
            <a:r>
              <a:rPr lang="en-US" altLang="zh-CN" sz="2000" kern="0" dirty="0">
                <a:solidFill>
                  <a:srgbClr val="010000"/>
                </a:solidFill>
                <a:latin typeface="微软雅黑" panose="020B0503020204020204" pitchFamily="34" charset="-122"/>
                <a:ea typeface="微软雅黑" panose="020B0503020204020204" pitchFamily="34" charset="-122"/>
              </a:rPr>
              <a:t>;</a:t>
            </a:r>
          </a:p>
        </p:txBody>
      </p:sp>
      <p:pic>
        <p:nvPicPr>
          <p:cNvPr id="2" name="图片 1"/>
          <p:cNvPicPr>
            <a:picLocks noChangeAspect="1"/>
          </p:cNvPicPr>
          <p:nvPr/>
        </p:nvPicPr>
        <p:blipFill>
          <a:blip r:embed="rId3"/>
          <a:stretch>
            <a:fillRect/>
          </a:stretch>
        </p:blipFill>
        <p:spPr>
          <a:xfrm>
            <a:off x="5540056" y="5323317"/>
            <a:ext cx="5181600" cy="12763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50129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9" name="Rectangle 4"/>
          <p:cNvSpPr>
            <a:spLocks noChangeArrowheads="1"/>
          </p:cNvSpPr>
          <p:nvPr/>
        </p:nvSpPr>
        <p:spPr bwMode="auto">
          <a:xfrm>
            <a:off x="1524001" y="251090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914400">
              <a:defRPr/>
            </a:pPr>
            <a:endParaRPr lang="zh-CN" altLang="en-US" sz="1800">
              <a:solidFill>
                <a:srgbClr val="010000"/>
              </a:solidFill>
            </a:endParaRPr>
          </a:p>
        </p:txBody>
      </p:sp>
      <p:graphicFrame>
        <p:nvGraphicFramePr>
          <p:cNvPr id="11266" name="Object 5"/>
          <p:cNvGraphicFramePr>
            <a:graphicFrameLocks noChangeAspect="1"/>
          </p:cNvGraphicFramePr>
          <p:nvPr>
            <p:extLst/>
          </p:nvPr>
        </p:nvGraphicFramePr>
        <p:xfrm>
          <a:off x="1708732" y="3490516"/>
          <a:ext cx="6119812" cy="2943225"/>
        </p:xfrm>
        <a:graphic>
          <a:graphicData uri="http://schemas.openxmlformats.org/presentationml/2006/ole">
            <mc:AlternateContent xmlns:mc="http://schemas.openxmlformats.org/markup-compatibility/2006">
              <mc:Choice xmlns:v="urn:schemas-microsoft-com:vml" Requires="v">
                <p:oleObj spid="_x0000_s92223" name="图片" r:id="rId4" imgW="4891934" imgH="2456917" progId="Word.Picture.8">
                  <p:embed/>
                </p:oleObj>
              </mc:Choice>
              <mc:Fallback>
                <p:oleObj name="图片" r:id="rId4" imgW="4891934" imgH="2456917"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8732" y="3490516"/>
                        <a:ext cx="6119812" cy="2943225"/>
                      </a:xfrm>
                      <a:prstGeom prst="rect">
                        <a:avLst/>
                      </a:prstGeom>
                      <a:solidFill>
                        <a:srgbClr val="FFFFFF"/>
                      </a:solidFill>
                      <a:extLst/>
                    </p:spPr>
                  </p:pic>
                </p:oleObj>
              </mc:Fallback>
            </mc:AlternateContent>
          </a:graphicData>
        </a:graphic>
      </p:graphicFrame>
      <p:sp>
        <p:nvSpPr>
          <p:cNvPr id="11271" name="Text Box 7"/>
          <p:cNvSpPr txBox="1">
            <a:spLocks noChangeArrowheads="1"/>
          </p:cNvSpPr>
          <p:nvPr/>
        </p:nvSpPr>
        <p:spPr bwMode="auto">
          <a:xfrm>
            <a:off x="1616366" y="1550891"/>
            <a:ext cx="3187646"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defRPr/>
            </a:pPr>
            <a:r>
              <a:rPr lang="en-US" altLang="zh-CN" sz="2000" dirty="0" err="1">
                <a:solidFill>
                  <a:srgbClr val="010000"/>
                </a:solidFill>
                <a:latin typeface="微软雅黑" panose="020B0503020204020204" pitchFamily="34" charset="-122"/>
                <a:ea typeface="微软雅黑" panose="020B0503020204020204" pitchFamily="34" charset="-122"/>
              </a:rPr>
              <a:t>Typedef</a:t>
            </a:r>
            <a:r>
              <a:rPr lang="en-US" altLang="zh-CN" sz="2000" dirty="0">
                <a:solidFill>
                  <a:srgbClr val="010000"/>
                </a:solidFill>
                <a:latin typeface="微软雅黑" panose="020B0503020204020204" pitchFamily="34" charset="-122"/>
                <a:ea typeface="微软雅黑" panose="020B0503020204020204" pitchFamily="34" charset="-122"/>
              </a:rPr>
              <a:t> </a:t>
            </a:r>
            <a:r>
              <a:rPr lang="en-US" altLang="zh-CN" sz="2000" dirty="0" err="1">
                <a:solidFill>
                  <a:srgbClr val="010000"/>
                </a:solidFill>
                <a:latin typeface="微软雅黑" panose="020B0503020204020204" pitchFamily="34" charset="-122"/>
                <a:ea typeface="微软雅黑" panose="020B0503020204020204" pitchFamily="34" charset="-122"/>
              </a:rPr>
              <a:t>strcut</a:t>
            </a:r>
            <a:r>
              <a:rPr lang="en-US" altLang="zh-CN" sz="2000" dirty="0">
                <a:solidFill>
                  <a:srgbClr val="010000"/>
                </a:solidFill>
                <a:latin typeface="微软雅黑" panose="020B0503020204020204" pitchFamily="34" charset="-122"/>
                <a:ea typeface="微软雅黑" panose="020B0503020204020204" pitchFamily="34" charset="-122"/>
              </a:rPr>
              <a:t> node{</a:t>
            </a:r>
          </a:p>
          <a:p>
            <a:pPr defTabSz="914400">
              <a:spcBef>
                <a:spcPct val="50000"/>
              </a:spcBef>
              <a:defRPr/>
            </a:pPr>
            <a:r>
              <a:rPr lang="en-US" altLang="zh-CN" sz="2000" dirty="0">
                <a:solidFill>
                  <a:srgbClr val="010000"/>
                </a:solidFill>
                <a:latin typeface="微软雅黑" panose="020B0503020204020204" pitchFamily="34" charset="-122"/>
                <a:ea typeface="微软雅黑" panose="020B0503020204020204" pitchFamily="34" charset="-122"/>
              </a:rPr>
              <a:t>   </a:t>
            </a:r>
            <a:r>
              <a:rPr lang="en-US" altLang="zh-CN" sz="2000" dirty="0" err="1">
                <a:solidFill>
                  <a:srgbClr val="010000"/>
                </a:solidFill>
                <a:latin typeface="微软雅黑" panose="020B0503020204020204" pitchFamily="34" charset="-122"/>
                <a:ea typeface="微软雅黑" panose="020B0503020204020204" pitchFamily="34" charset="-122"/>
              </a:rPr>
              <a:t>ElemType</a:t>
            </a:r>
            <a:r>
              <a:rPr lang="en-US" altLang="zh-CN" sz="2000" dirty="0">
                <a:solidFill>
                  <a:srgbClr val="010000"/>
                </a:solidFill>
                <a:latin typeface="微软雅黑" panose="020B0503020204020204" pitchFamily="34" charset="-122"/>
                <a:ea typeface="微软雅黑" panose="020B0503020204020204" pitchFamily="34" charset="-122"/>
              </a:rPr>
              <a:t> data;</a:t>
            </a:r>
          </a:p>
          <a:p>
            <a:pPr defTabSz="914400">
              <a:spcBef>
                <a:spcPct val="50000"/>
              </a:spcBef>
              <a:defRPr/>
            </a:pPr>
            <a:r>
              <a:rPr lang="en-US" altLang="zh-CN" sz="2000" dirty="0">
                <a:solidFill>
                  <a:srgbClr val="010000"/>
                </a:solidFill>
                <a:latin typeface="微软雅黑" panose="020B0503020204020204" pitchFamily="34" charset="-122"/>
                <a:ea typeface="微软雅黑" panose="020B0503020204020204" pitchFamily="34" charset="-122"/>
              </a:rPr>
              <a:t>    </a:t>
            </a:r>
            <a:r>
              <a:rPr lang="en-US" altLang="zh-CN" sz="2000" dirty="0" err="1">
                <a:solidFill>
                  <a:srgbClr val="010000"/>
                </a:solidFill>
                <a:latin typeface="微软雅黑" panose="020B0503020204020204" pitchFamily="34" charset="-122"/>
                <a:ea typeface="微软雅黑" panose="020B0503020204020204" pitchFamily="34" charset="-122"/>
              </a:rPr>
              <a:t>struct</a:t>
            </a:r>
            <a:r>
              <a:rPr lang="en-US" altLang="zh-CN" sz="2000" dirty="0">
                <a:solidFill>
                  <a:srgbClr val="010000"/>
                </a:solidFill>
                <a:latin typeface="微软雅黑" panose="020B0503020204020204" pitchFamily="34" charset="-122"/>
                <a:ea typeface="微软雅黑" panose="020B0503020204020204" pitchFamily="34" charset="-122"/>
              </a:rPr>
              <a:t> node *next;</a:t>
            </a:r>
          </a:p>
          <a:p>
            <a:pPr defTabSz="914400">
              <a:spcBef>
                <a:spcPct val="50000"/>
              </a:spcBef>
              <a:defRPr/>
            </a:pPr>
            <a:r>
              <a:rPr lang="en-US" altLang="zh-CN" sz="2000" dirty="0">
                <a:solidFill>
                  <a:srgbClr val="010000"/>
                </a:solidFill>
                <a:latin typeface="微软雅黑" panose="020B0503020204020204" pitchFamily="34" charset="-122"/>
                <a:ea typeface="微软雅黑" panose="020B0503020204020204" pitchFamily="34" charset="-122"/>
              </a:rPr>
              <a:t>}</a:t>
            </a:r>
            <a:r>
              <a:rPr lang="en-US" altLang="zh-CN" sz="2000" dirty="0" err="1">
                <a:solidFill>
                  <a:srgbClr val="010000"/>
                </a:solidFill>
                <a:latin typeface="微软雅黑" panose="020B0503020204020204" pitchFamily="34" charset="-122"/>
                <a:ea typeface="微软雅黑" panose="020B0503020204020204" pitchFamily="34" charset="-122"/>
              </a:rPr>
              <a:t>QNode</a:t>
            </a:r>
            <a:r>
              <a:rPr lang="en-US" altLang="zh-CN" sz="2000" dirty="0">
                <a:solidFill>
                  <a:srgbClr val="010000"/>
                </a:solidFill>
                <a:latin typeface="微软雅黑" panose="020B0503020204020204" pitchFamily="34" charset="-122"/>
                <a:ea typeface="微软雅黑" panose="020B0503020204020204" pitchFamily="34" charset="-122"/>
              </a:rPr>
              <a:t>,*</a:t>
            </a:r>
            <a:r>
              <a:rPr lang="en-US" altLang="zh-CN" sz="2000" dirty="0" err="1">
                <a:solidFill>
                  <a:srgbClr val="010000"/>
                </a:solidFill>
                <a:latin typeface="微软雅黑" panose="020B0503020204020204" pitchFamily="34" charset="-122"/>
                <a:ea typeface="微软雅黑" panose="020B0503020204020204" pitchFamily="34" charset="-122"/>
              </a:rPr>
              <a:t>QNodePtr</a:t>
            </a:r>
            <a:r>
              <a:rPr lang="en-US" altLang="zh-CN" sz="2000" dirty="0">
                <a:solidFill>
                  <a:srgbClr val="010000"/>
                </a:solidFill>
                <a:latin typeface="微软雅黑" panose="020B0503020204020204" pitchFamily="34" charset="-122"/>
                <a:ea typeface="微软雅黑" panose="020B0503020204020204" pitchFamily="34" charset="-122"/>
              </a:rPr>
              <a:t>;</a:t>
            </a:r>
          </a:p>
        </p:txBody>
      </p:sp>
      <p:sp>
        <p:nvSpPr>
          <p:cNvPr id="11272" name="Text Box 8"/>
          <p:cNvSpPr txBox="1">
            <a:spLocks noChangeArrowheads="1"/>
          </p:cNvSpPr>
          <p:nvPr/>
        </p:nvSpPr>
        <p:spPr bwMode="auto">
          <a:xfrm>
            <a:off x="5391463" y="1632629"/>
            <a:ext cx="302920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defRPr/>
            </a:pPr>
            <a:r>
              <a:rPr lang="en-US" altLang="zh-CN" sz="2000" dirty="0" err="1">
                <a:solidFill>
                  <a:srgbClr val="010000"/>
                </a:solidFill>
                <a:latin typeface="微软雅黑" panose="020B0503020204020204" pitchFamily="34" charset="-122"/>
                <a:ea typeface="微软雅黑" panose="020B0503020204020204" pitchFamily="34" charset="-122"/>
              </a:rPr>
              <a:t>typedef</a:t>
            </a:r>
            <a:r>
              <a:rPr lang="en-US" altLang="zh-CN" sz="2000" dirty="0">
                <a:solidFill>
                  <a:srgbClr val="010000"/>
                </a:solidFill>
                <a:latin typeface="微软雅黑" panose="020B0503020204020204" pitchFamily="34" charset="-122"/>
                <a:ea typeface="微软雅黑" panose="020B0503020204020204" pitchFamily="34" charset="-122"/>
              </a:rPr>
              <a:t> </a:t>
            </a:r>
            <a:r>
              <a:rPr lang="en-US" altLang="zh-CN" sz="2000" dirty="0" err="1">
                <a:solidFill>
                  <a:srgbClr val="010000"/>
                </a:solidFill>
                <a:latin typeface="微软雅黑" panose="020B0503020204020204" pitchFamily="34" charset="-122"/>
                <a:ea typeface="微软雅黑" panose="020B0503020204020204" pitchFamily="34" charset="-122"/>
              </a:rPr>
              <a:t>struct</a:t>
            </a:r>
            <a:r>
              <a:rPr lang="en-US" altLang="zh-CN" sz="2000" dirty="0">
                <a:solidFill>
                  <a:srgbClr val="010000"/>
                </a:solidFill>
                <a:latin typeface="微软雅黑" panose="020B0503020204020204" pitchFamily="34" charset="-122"/>
                <a:ea typeface="微软雅黑" panose="020B0503020204020204" pitchFamily="34" charset="-122"/>
              </a:rPr>
              <a:t> queue{</a:t>
            </a:r>
          </a:p>
          <a:p>
            <a:pPr defTabSz="914400">
              <a:spcBef>
                <a:spcPct val="50000"/>
              </a:spcBef>
              <a:defRPr/>
            </a:pPr>
            <a:r>
              <a:rPr lang="en-US" altLang="zh-CN" sz="2000" dirty="0">
                <a:solidFill>
                  <a:srgbClr val="010000"/>
                </a:solidFill>
                <a:latin typeface="微软雅黑" panose="020B0503020204020204" pitchFamily="34" charset="-122"/>
                <a:ea typeface="微软雅黑" panose="020B0503020204020204" pitchFamily="34" charset="-122"/>
              </a:rPr>
              <a:t>   </a:t>
            </a:r>
            <a:r>
              <a:rPr lang="en-US" altLang="zh-CN" sz="2000" dirty="0" err="1">
                <a:solidFill>
                  <a:srgbClr val="010000"/>
                </a:solidFill>
                <a:latin typeface="微软雅黑" panose="020B0503020204020204" pitchFamily="34" charset="-122"/>
                <a:ea typeface="微软雅黑" panose="020B0503020204020204" pitchFamily="34" charset="-122"/>
              </a:rPr>
              <a:t>QNode</a:t>
            </a:r>
            <a:r>
              <a:rPr lang="en-US" altLang="zh-CN" sz="2000" dirty="0">
                <a:solidFill>
                  <a:srgbClr val="010000"/>
                </a:solidFill>
                <a:latin typeface="微软雅黑" panose="020B0503020204020204" pitchFamily="34" charset="-122"/>
                <a:ea typeface="微软雅黑" panose="020B0503020204020204" pitchFamily="34" charset="-122"/>
              </a:rPr>
              <a:t> *front,*rear;</a:t>
            </a:r>
          </a:p>
          <a:p>
            <a:pPr defTabSz="914400">
              <a:spcBef>
                <a:spcPct val="50000"/>
              </a:spcBef>
              <a:defRPr/>
            </a:pPr>
            <a:r>
              <a:rPr lang="en-US" altLang="zh-CN" sz="2000" dirty="0">
                <a:solidFill>
                  <a:srgbClr val="010000"/>
                </a:solidFill>
                <a:latin typeface="微软雅黑" panose="020B0503020204020204" pitchFamily="34" charset="-122"/>
                <a:ea typeface="微软雅黑" panose="020B0503020204020204" pitchFamily="34" charset="-122"/>
              </a:rPr>
              <a:t>}Queue,*</a:t>
            </a:r>
            <a:r>
              <a:rPr lang="en-US" altLang="zh-CN" sz="2000" dirty="0" err="1">
                <a:solidFill>
                  <a:srgbClr val="010000"/>
                </a:solidFill>
                <a:latin typeface="微软雅黑" panose="020B0503020204020204" pitchFamily="34" charset="-122"/>
                <a:ea typeface="微软雅黑" panose="020B0503020204020204" pitchFamily="34" charset="-122"/>
              </a:rPr>
              <a:t>QueuePtr</a:t>
            </a:r>
            <a:r>
              <a:rPr lang="en-US" altLang="zh-CN" sz="2000" dirty="0">
                <a:solidFill>
                  <a:srgbClr val="010000"/>
                </a:solidFill>
                <a:latin typeface="微软雅黑" panose="020B0503020204020204" pitchFamily="34" charset="-122"/>
                <a:ea typeface="微软雅黑" panose="020B0503020204020204" pitchFamily="34" charset="-122"/>
              </a:rPr>
              <a:t>;</a:t>
            </a:r>
          </a:p>
        </p:txBody>
      </p:sp>
      <p:sp>
        <p:nvSpPr>
          <p:cNvPr id="11273" name="Text Box 9"/>
          <p:cNvSpPr txBox="1">
            <a:spLocks noChangeArrowheads="1"/>
          </p:cNvSpPr>
          <p:nvPr/>
        </p:nvSpPr>
        <p:spPr bwMode="auto">
          <a:xfrm>
            <a:off x="8750580" y="3300993"/>
            <a:ext cx="2700337"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spcBef>
                <a:spcPct val="50000"/>
              </a:spcBef>
              <a:defRPr/>
            </a:pPr>
            <a:r>
              <a:rPr lang="zh-CN" altLang="en-US" sz="2000" dirty="0">
                <a:solidFill>
                  <a:srgbClr val="010000"/>
                </a:solidFill>
                <a:latin typeface="微软雅黑" panose="020B0503020204020204" pitchFamily="34" charset="-122"/>
                <a:ea typeface="微软雅黑" panose="020B0503020204020204" pitchFamily="34" charset="-122"/>
              </a:rPr>
              <a:t>变量定义与使用：</a:t>
            </a:r>
          </a:p>
          <a:p>
            <a:pPr defTabSz="914400">
              <a:spcBef>
                <a:spcPct val="50000"/>
              </a:spcBef>
              <a:defRPr/>
            </a:pPr>
            <a:r>
              <a:rPr lang="en-US" altLang="zh-CN" sz="2000" dirty="0" err="1">
                <a:solidFill>
                  <a:srgbClr val="010000"/>
                </a:solidFill>
                <a:latin typeface="微软雅黑" panose="020B0503020204020204" pitchFamily="34" charset="-122"/>
                <a:ea typeface="微软雅黑" panose="020B0503020204020204" pitchFamily="34" charset="-122"/>
              </a:rPr>
              <a:t>QueuePtr</a:t>
            </a:r>
            <a:r>
              <a:rPr lang="en-US" altLang="zh-CN" sz="2000" dirty="0">
                <a:solidFill>
                  <a:srgbClr val="010000"/>
                </a:solidFill>
                <a:latin typeface="微软雅黑" panose="020B0503020204020204" pitchFamily="34" charset="-122"/>
                <a:ea typeface="微软雅黑" panose="020B0503020204020204" pitchFamily="34" charset="-122"/>
              </a:rPr>
              <a:t> Q;</a:t>
            </a:r>
          </a:p>
          <a:p>
            <a:pPr defTabSz="914400">
              <a:spcBef>
                <a:spcPct val="50000"/>
              </a:spcBef>
              <a:defRPr/>
            </a:pPr>
            <a:r>
              <a:rPr lang="en-US" altLang="zh-CN" sz="2000" dirty="0" err="1">
                <a:solidFill>
                  <a:srgbClr val="010000"/>
                </a:solidFill>
                <a:latin typeface="微软雅黑" panose="020B0503020204020204" pitchFamily="34" charset="-122"/>
                <a:ea typeface="微软雅黑" panose="020B0503020204020204" pitchFamily="34" charset="-122"/>
              </a:rPr>
              <a:t>QNode</a:t>
            </a:r>
            <a:r>
              <a:rPr lang="en-US" altLang="zh-CN" sz="2000" dirty="0">
                <a:solidFill>
                  <a:srgbClr val="010000"/>
                </a:solidFill>
                <a:latin typeface="微软雅黑" panose="020B0503020204020204" pitchFamily="34" charset="-122"/>
                <a:ea typeface="微软雅黑" panose="020B0503020204020204" pitchFamily="34" charset="-122"/>
              </a:rPr>
              <a:t> </a:t>
            </a:r>
            <a:r>
              <a:rPr lang="en-US" altLang="zh-CN" sz="2000" dirty="0" err="1">
                <a:solidFill>
                  <a:srgbClr val="010000"/>
                </a:solidFill>
                <a:latin typeface="微软雅黑" panose="020B0503020204020204" pitchFamily="34" charset="-122"/>
                <a:ea typeface="微软雅黑" panose="020B0503020204020204" pitchFamily="34" charset="-122"/>
              </a:rPr>
              <a:t>hNode</a:t>
            </a:r>
            <a:r>
              <a:rPr lang="en-US" altLang="zh-CN" sz="2000" dirty="0">
                <a:solidFill>
                  <a:srgbClr val="010000"/>
                </a:solidFill>
                <a:latin typeface="微软雅黑" panose="020B0503020204020204" pitchFamily="34" charset="-122"/>
                <a:ea typeface="微软雅黑" panose="020B0503020204020204" pitchFamily="34" charset="-122"/>
              </a:rPr>
              <a:t>;</a:t>
            </a:r>
          </a:p>
          <a:p>
            <a:pPr defTabSz="914400">
              <a:spcBef>
                <a:spcPct val="50000"/>
              </a:spcBef>
              <a:defRPr/>
            </a:pPr>
            <a:r>
              <a:rPr lang="en-US" altLang="zh-CN" sz="2000" dirty="0">
                <a:solidFill>
                  <a:srgbClr val="010000"/>
                </a:solidFill>
                <a:latin typeface="微软雅黑" panose="020B0503020204020204" pitchFamily="34" charset="-122"/>
                <a:ea typeface="微软雅黑" panose="020B0503020204020204" pitchFamily="34" charset="-122"/>
              </a:rPr>
              <a:t>Q-&gt;front=&amp; </a:t>
            </a:r>
            <a:r>
              <a:rPr lang="en-US" altLang="zh-CN" sz="2000" dirty="0" err="1">
                <a:solidFill>
                  <a:srgbClr val="010000"/>
                </a:solidFill>
                <a:latin typeface="微软雅黑" panose="020B0503020204020204" pitchFamily="34" charset="-122"/>
                <a:ea typeface="微软雅黑" panose="020B0503020204020204" pitchFamily="34" charset="-122"/>
              </a:rPr>
              <a:t>hNode</a:t>
            </a:r>
            <a:r>
              <a:rPr lang="en-US" altLang="zh-CN" sz="2000" dirty="0">
                <a:solidFill>
                  <a:srgbClr val="010000"/>
                </a:solidFill>
                <a:latin typeface="微软雅黑" panose="020B0503020204020204" pitchFamily="34" charset="-122"/>
                <a:ea typeface="微软雅黑" panose="020B0503020204020204" pitchFamily="34" charset="-122"/>
              </a:rPr>
              <a:t>;</a:t>
            </a:r>
          </a:p>
          <a:p>
            <a:pPr defTabSz="914400">
              <a:spcBef>
                <a:spcPct val="50000"/>
              </a:spcBef>
              <a:defRPr/>
            </a:pPr>
            <a:r>
              <a:rPr lang="en-US" altLang="zh-CN" sz="2000" dirty="0">
                <a:solidFill>
                  <a:srgbClr val="010000"/>
                </a:solidFill>
                <a:latin typeface="微软雅黑" panose="020B0503020204020204" pitchFamily="34" charset="-122"/>
                <a:ea typeface="微软雅黑" panose="020B0503020204020204" pitchFamily="34" charset="-122"/>
              </a:rPr>
              <a:t>Q-&gt;rear=&amp; </a:t>
            </a:r>
            <a:r>
              <a:rPr lang="en-US" altLang="zh-CN" sz="2000" dirty="0" err="1">
                <a:solidFill>
                  <a:srgbClr val="010000"/>
                </a:solidFill>
                <a:latin typeface="微软雅黑" panose="020B0503020204020204" pitchFamily="34" charset="-122"/>
                <a:ea typeface="微软雅黑" panose="020B0503020204020204" pitchFamily="34" charset="-122"/>
              </a:rPr>
              <a:t>hNode</a:t>
            </a:r>
            <a:r>
              <a:rPr lang="en-US" altLang="zh-CN" sz="2000" dirty="0">
                <a:solidFill>
                  <a:srgbClr val="010000"/>
                </a:solidFill>
                <a:latin typeface="微软雅黑" panose="020B0503020204020204" pitchFamily="34" charset="-122"/>
                <a:ea typeface="微软雅黑" panose="020B0503020204020204" pitchFamily="34" charset="-122"/>
              </a:rPr>
              <a:t>;</a:t>
            </a:r>
          </a:p>
          <a:p>
            <a:pPr defTabSz="914400">
              <a:spcBef>
                <a:spcPct val="50000"/>
              </a:spcBef>
              <a:defRPr/>
            </a:pPr>
            <a:endParaRPr lang="en-US" altLang="zh-CN" sz="2000" dirty="0">
              <a:solidFill>
                <a:srgbClr val="010000"/>
              </a:solidFill>
              <a:latin typeface="微软雅黑" panose="020B0503020204020204" pitchFamily="34" charset="-122"/>
              <a:ea typeface="微软雅黑" panose="020B0503020204020204" pitchFamily="34" charset="-122"/>
            </a:endParaRPr>
          </a:p>
          <a:p>
            <a:pPr defTabSz="914400">
              <a:spcBef>
                <a:spcPct val="50000"/>
              </a:spcBef>
              <a:defRPr/>
            </a:pPr>
            <a:endParaRPr lang="zh-CN" altLang="en-US" sz="2000" dirty="0">
              <a:solidFill>
                <a:srgbClr val="010000"/>
              </a:solidFill>
              <a:latin typeface="微软雅黑" panose="020B0503020204020204" pitchFamily="34" charset="-122"/>
              <a:ea typeface="微软雅黑" panose="020B0503020204020204" pitchFamily="34" charset="-122"/>
            </a:endParaRPr>
          </a:p>
        </p:txBody>
      </p:sp>
      <p:sp>
        <p:nvSpPr>
          <p:cNvPr id="9" name="Rectangle 2"/>
          <p:cNvSpPr txBox="1">
            <a:spLocks noChangeArrowheads="1"/>
          </p:cNvSpPr>
          <p:nvPr/>
        </p:nvSpPr>
        <p:spPr bwMode="auto">
          <a:xfrm>
            <a:off x="998148" y="629979"/>
            <a:ext cx="5088754" cy="11430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fontAlgn="base">
              <a:lnSpc>
                <a:spcPct val="85000"/>
              </a:lnSpc>
              <a:spcBef>
                <a:spcPct val="0"/>
              </a:spcBef>
              <a:spcAft>
                <a:spcPct val="0"/>
              </a:spcAft>
              <a:defRPr sz="3600" b="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defTabSz="914400">
              <a:defRPr/>
            </a:pPr>
            <a:r>
              <a:rPr lang="zh-CN" altLang="en-US" dirty="0"/>
              <a:t>队列的链式存储</a:t>
            </a:r>
          </a:p>
        </p:txBody>
      </p:sp>
    </p:spTree>
    <p:extLst>
      <p:ext uri="{BB962C8B-B14F-4D97-AF65-F5344CB8AC3E}">
        <p14:creationId xmlns:p14="http://schemas.microsoft.com/office/powerpoint/2010/main" val="4697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71"/>
                                        </p:tgtEl>
                                        <p:attrNameLst>
                                          <p:attrName>style.visibility</p:attrName>
                                        </p:attrNameLst>
                                      </p:cBhvr>
                                      <p:to>
                                        <p:strVal val="visible"/>
                                      </p:to>
                                    </p:set>
                                    <p:anim calcmode="lin" valueType="num">
                                      <p:cBhvr additive="base">
                                        <p:cTn id="13" dur="500" fill="hold"/>
                                        <p:tgtEl>
                                          <p:spTgt spid="11271"/>
                                        </p:tgtEl>
                                        <p:attrNameLst>
                                          <p:attrName>ppt_x</p:attrName>
                                        </p:attrNameLst>
                                      </p:cBhvr>
                                      <p:tavLst>
                                        <p:tav tm="0">
                                          <p:val>
                                            <p:strVal val="#ppt_x"/>
                                          </p:val>
                                        </p:tav>
                                        <p:tav tm="100000">
                                          <p:val>
                                            <p:strVal val="#ppt_x"/>
                                          </p:val>
                                        </p:tav>
                                      </p:tavLst>
                                    </p:anim>
                                    <p:anim calcmode="lin" valueType="num">
                                      <p:cBhvr additive="base">
                                        <p:cTn id="14"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72"/>
                                        </p:tgtEl>
                                        <p:attrNameLst>
                                          <p:attrName>style.visibility</p:attrName>
                                        </p:attrNameLst>
                                      </p:cBhvr>
                                      <p:to>
                                        <p:strVal val="visible"/>
                                      </p:to>
                                    </p:set>
                                    <p:anim calcmode="lin" valueType="num">
                                      <p:cBhvr additive="base">
                                        <p:cTn id="19" dur="500" fill="hold"/>
                                        <p:tgtEl>
                                          <p:spTgt spid="11272"/>
                                        </p:tgtEl>
                                        <p:attrNameLst>
                                          <p:attrName>ppt_x</p:attrName>
                                        </p:attrNameLst>
                                      </p:cBhvr>
                                      <p:tavLst>
                                        <p:tav tm="0">
                                          <p:val>
                                            <p:strVal val="#ppt_x"/>
                                          </p:val>
                                        </p:tav>
                                        <p:tav tm="100000">
                                          <p:val>
                                            <p:strVal val="#ppt_x"/>
                                          </p:val>
                                        </p:tav>
                                      </p:tavLst>
                                    </p:anim>
                                    <p:anim calcmode="lin" valueType="num">
                                      <p:cBhvr additive="base">
                                        <p:cTn id="20"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73"/>
                                        </p:tgtEl>
                                        <p:attrNameLst>
                                          <p:attrName>style.visibility</p:attrName>
                                        </p:attrNameLst>
                                      </p:cBhvr>
                                      <p:to>
                                        <p:strVal val="visible"/>
                                      </p:to>
                                    </p:set>
                                    <p:anim calcmode="lin" valueType="num">
                                      <p:cBhvr additive="base">
                                        <p:cTn id="25" dur="500" fill="hold"/>
                                        <p:tgtEl>
                                          <p:spTgt spid="11273"/>
                                        </p:tgtEl>
                                        <p:attrNameLst>
                                          <p:attrName>ppt_x</p:attrName>
                                        </p:attrNameLst>
                                      </p:cBhvr>
                                      <p:tavLst>
                                        <p:tav tm="0">
                                          <p:val>
                                            <p:strVal val="#ppt_x"/>
                                          </p:val>
                                        </p:tav>
                                        <p:tav tm="100000">
                                          <p:val>
                                            <p:strVal val="#ppt_x"/>
                                          </p:val>
                                        </p:tav>
                                      </p:tavLst>
                                    </p:anim>
                                    <p:anim calcmode="lin" valueType="num">
                                      <p:cBhvr additive="base">
                                        <p:cTn id="26"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11272" grpId="0"/>
      <p:bldP spid="11273" grpId="0"/>
    </p:bldLst>
  </p:timing>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54006" name="Group 54"/>
          <p:cNvGrpSpPr>
            <a:grpSpLocks/>
          </p:cNvGrpSpPr>
          <p:nvPr/>
        </p:nvGrpSpPr>
        <p:grpSpPr bwMode="auto">
          <a:xfrm>
            <a:off x="1507175" y="2708885"/>
            <a:ext cx="2555143" cy="1544867"/>
            <a:chOff x="1101" y="399"/>
            <a:chExt cx="1315" cy="661"/>
          </a:xfrm>
        </p:grpSpPr>
        <p:grpSp>
          <p:nvGrpSpPr>
            <p:cNvPr id="254007" name="Group 55"/>
            <p:cNvGrpSpPr>
              <a:grpSpLocks/>
            </p:cNvGrpSpPr>
            <p:nvPr/>
          </p:nvGrpSpPr>
          <p:grpSpPr bwMode="auto">
            <a:xfrm>
              <a:off x="1101" y="399"/>
              <a:ext cx="1315" cy="661"/>
              <a:chOff x="479" y="2410"/>
              <a:chExt cx="1315" cy="661"/>
            </a:xfrm>
          </p:grpSpPr>
          <p:grpSp>
            <p:nvGrpSpPr>
              <p:cNvPr id="254008" name="Group 56"/>
              <p:cNvGrpSpPr>
                <a:grpSpLocks/>
              </p:cNvGrpSpPr>
              <p:nvPr/>
            </p:nvGrpSpPr>
            <p:grpSpPr bwMode="auto">
              <a:xfrm>
                <a:off x="1089" y="2458"/>
                <a:ext cx="679" cy="174"/>
                <a:chOff x="1089" y="2458"/>
                <a:chExt cx="679" cy="174"/>
              </a:xfrm>
            </p:grpSpPr>
            <p:sp>
              <p:nvSpPr>
                <p:cNvPr id="254009" name="Rectangle 57" descr="宽上对角线"/>
                <p:cNvSpPr>
                  <a:spLocks noChangeArrowheads="1"/>
                </p:cNvSpPr>
                <p:nvPr/>
              </p:nvSpPr>
              <p:spPr bwMode="auto">
                <a:xfrm>
                  <a:off x="1424" y="2458"/>
                  <a:ext cx="344" cy="171"/>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4010" name="Rectangle 58" descr="浅色上对角线"/>
                <p:cNvSpPr>
                  <a:spLocks noChangeArrowheads="1"/>
                </p:cNvSpPr>
                <p:nvPr/>
              </p:nvSpPr>
              <p:spPr bwMode="auto">
                <a:xfrm>
                  <a:off x="1089" y="2461"/>
                  <a:ext cx="344" cy="171"/>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grpSp>
          <p:sp>
            <p:nvSpPr>
              <p:cNvPr id="254011" name="Text Box 59"/>
              <p:cNvSpPr txBox="1">
                <a:spLocks noChangeArrowheads="1"/>
              </p:cNvSpPr>
              <p:nvPr/>
            </p:nvSpPr>
            <p:spPr bwMode="auto">
              <a:xfrm>
                <a:off x="999" y="2873"/>
                <a:ext cx="466" cy="19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dirty="0">
                    <a:solidFill>
                      <a:srgbClr val="010000"/>
                    </a:solidFill>
                    <a:latin typeface="微软雅黑" panose="020B0503020204020204" pitchFamily="34" charset="-122"/>
                    <a:ea typeface="微软雅黑" panose="020B0503020204020204" pitchFamily="34" charset="-122"/>
                  </a:rPr>
                  <a:t>front</a:t>
                </a:r>
              </a:p>
            </p:txBody>
          </p:sp>
          <p:sp>
            <p:nvSpPr>
              <p:cNvPr id="254012" name="Line 60"/>
              <p:cNvSpPr>
                <a:spLocks noChangeShapeType="1"/>
              </p:cNvSpPr>
              <p:nvPr/>
            </p:nvSpPr>
            <p:spPr bwMode="auto">
              <a:xfrm flipV="1">
                <a:off x="1584" y="2640"/>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4013" name="Text Box 61"/>
              <p:cNvSpPr txBox="1">
                <a:spLocks noChangeArrowheads="1"/>
              </p:cNvSpPr>
              <p:nvPr/>
            </p:nvSpPr>
            <p:spPr bwMode="auto">
              <a:xfrm>
                <a:off x="1403" y="2863"/>
                <a:ext cx="391" cy="19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dirty="0">
                    <a:solidFill>
                      <a:srgbClr val="010000"/>
                    </a:solidFill>
                    <a:latin typeface="微软雅黑" panose="020B0503020204020204" pitchFamily="34" charset="-122"/>
                    <a:ea typeface="微软雅黑" panose="020B0503020204020204" pitchFamily="34" charset="-122"/>
                  </a:rPr>
                  <a:t>rear</a:t>
                </a:r>
              </a:p>
            </p:txBody>
          </p:sp>
          <p:sp>
            <p:nvSpPr>
              <p:cNvPr id="254014" name="Line 62"/>
              <p:cNvSpPr>
                <a:spLocks noChangeShapeType="1"/>
              </p:cNvSpPr>
              <p:nvPr/>
            </p:nvSpPr>
            <p:spPr bwMode="auto">
              <a:xfrm flipV="1">
                <a:off x="1264" y="2649"/>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4015" name="Text Box 63"/>
              <p:cNvSpPr txBox="1">
                <a:spLocks noChangeArrowheads="1"/>
              </p:cNvSpPr>
              <p:nvPr/>
            </p:nvSpPr>
            <p:spPr bwMode="auto">
              <a:xfrm>
                <a:off x="479" y="2410"/>
                <a:ext cx="465" cy="224"/>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zh-CN" altLang="en-US" sz="2800" dirty="0">
                    <a:solidFill>
                      <a:srgbClr val="010000"/>
                    </a:solidFill>
                    <a:latin typeface="微软雅黑" panose="020B0503020204020204" pitchFamily="34" charset="-122"/>
                    <a:ea typeface="微软雅黑" panose="020B0503020204020204" pitchFamily="34" charset="-122"/>
                  </a:rPr>
                  <a:t>空队</a:t>
                </a:r>
              </a:p>
            </p:txBody>
          </p:sp>
        </p:grpSp>
        <p:sp>
          <p:nvSpPr>
            <p:cNvPr id="254016" name="Text Box 64"/>
            <p:cNvSpPr txBox="1">
              <a:spLocks noChangeArrowheads="1"/>
            </p:cNvSpPr>
            <p:nvPr/>
          </p:nvSpPr>
          <p:spPr bwMode="auto">
            <a:xfrm>
              <a:off x="2112" y="432"/>
              <a:ext cx="212"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dirty="0">
                  <a:solidFill>
                    <a:srgbClr val="010000"/>
                  </a:solidFill>
                  <a:latin typeface="微软雅黑" panose="020B0503020204020204" pitchFamily="34" charset="-122"/>
                  <a:ea typeface="微软雅黑" panose="020B0503020204020204" pitchFamily="34" charset="-122"/>
                </a:rPr>
                <a:t>^</a:t>
              </a:r>
            </a:p>
          </p:txBody>
        </p:sp>
      </p:grpSp>
      <p:sp>
        <p:nvSpPr>
          <p:cNvPr id="254028" name="Text Box 76"/>
          <p:cNvSpPr txBox="1">
            <a:spLocks noChangeArrowheads="1"/>
          </p:cNvSpPr>
          <p:nvPr/>
        </p:nvSpPr>
        <p:spPr bwMode="auto">
          <a:xfrm>
            <a:off x="5064952" y="2739268"/>
            <a:ext cx="583960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defRPr/>
            </a:pPr>
            <a:r>
              <a:rPr lang="zh-CN" altLang="en-US" sz="2800" dirty="0">
                <a:solidFill>
                  <a:srgbClr val="010000"/>
                </a:solidFill>
                <a:latin typeface="微软雅黑" panose="020B0503020204020204" pitchFamily="34" charset="-122"/>
                <a:ea typeface="微软雅黑" panose="020B0503020204020204" pitchFamily="34" charset="-122"/>
              </a:rPr>
              <a:t>初始化</a:t>
            </a:r>
          </a:p>
          <a:p>
            <a:pPr marL="914400" lvl="2" defTabSz="914400">
              <a:defRPr/>
            </a:pPr>
            <a:r>
              <a:rPr lang="en-US" altLang="zh-CN" sz="2800" dirty="0">
                <a:solidFill>
                  <a:srgbClr val="010000"/>
                </a:solidFill>
                <a:latin typeface="微软雅黑" panose="020B0503020204020204" pitchFamily="34" charset="-122"/>
                <a:ea typeface="微软雅黑" panose="020B0503020204020204" pitchFamily="34" charset="-122"/>
              </a:rPr>
              <a:t>Q-&gt;front-&gt;next=NULL </a:t>
            </a:r>
          </a:p>
          <a:p>
            <a:pPr marL="914400" lvl="2" defTabSz="914400">
              <a:defRPr/>
            </a:pPr>
            <a:r>
              <a:rPr lang="en-US" altLang="zh-CN" sz="2800" dirty="0">
                <a:solidFill>
                  <a:srgbClr val="010000"/>
                </a:solidFill>
                <a:latin typeface="微软雅黑" panose="020B0503020204020204" pitchFamily="34" charset="-122"/>
                <a:ea typeface="微软雅黑" panose="020B0503020204020204" pitchFamily="34" charset="-122"/>
              </a:rPr>
              <a:t>Q-&gt;rear-&gt;next=Null</a:t>
            </a:r>
            <a:endParaRPr lang="zh-CN" altLang="en-US" sz="2800" dirty="0">
              <a:solidFill>
                <a:srgbClr val="0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6994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4006"/>
                                        </p:tgtEl>
                                        <p:attrNameLst>
                                          <p:attrName>style.visibility</p:attrName>
                                        </p:attrNameLst>
                                      </p:cBhvr>
                                      <p:to>
                                        <p:strVal val="visible"/>
                                      </p:to>
                                    </p:set>
                                    <p:animEffect transition="in" filter="wipe(left)">
                                      <p:cBhvr>
                                        <p:cTn id="7" dur="500"/>
                                        <p:tgtEl>
                                          <p:spTgt spid="2540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4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028" grpId="0"/>
    </p:bldLst>
  </p:timing>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53955" name="Group 3"/>
          <p:cNvGrpSpPr>
            <a:grpSpLocks/>
          </p:cNvGrpSpPr>
          <p:nvPr/>
        </p:nvGrpSpPr>
        <p:grpSpPr bwMode="auto">
          <a:xfrm>
            <a:off x="1523882" y="3347170"/>
            <a:ext cx="3760788" cy="1196978"/>
            <a:chOff x="2107" y="2595"/>
            <a:chExt cx="2369" cy="754"/>
          </a:xfrm>
        </p:grpSpPr>
        <p:grpSp>
          <p:nvGrpSpPr>
            <p:cNvPr id="253956" name="Group 4"/>
            <p:cNvGrpSpPr>
              <a:grpSpLocks/>
            </p:cNvGrpSpPr>
            <p:nvPr/>
          </p:nvGrpSpPr>
          <p:grpSpPr bwMode="auto">
            <a:xfrm>
              <a:off x="2784" y="2631"/>
              <a:ext cx="681" cy="256"/>
              <a:chOff x="1087" y="2413"/>
              <a:chExt cx="681" cy="256"/>
            </a:xfrm>
          </p:grpSpPr>
          <p:sp>
            <p:nvSpPr>
              <p:cNvPr id="253957" name="Rectangle 5" descr="宽上对角线"/>
              <p:cNvSpPr>
                <a:spLocks noChangeArrowheads="1"/>
              </p:cNvSpPr>
              <p:nvPr/>
            </p:nvSpPr>
            <p:spPr bwMode="auto">
              <a:xfrm>
                <a:off x="1424" y="2417"/>
                <a:ext cx="344" cy="252"/>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3958" name="Rectangle 6" descr="浅色上对角线"/>
              <p:cNvSpPr>
                <a:spLocks noChangeArrowheads="1"/>
              </p:cNvSpPr>
              <p:nvPr/>
            </p:nvSpPr>
            <p:spPr bwMode="auto">
              <a:xfrm>
                <a:off x="1087" y="2413"/>
                <a:ext cx="344" cy="252"/>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grpSp>
        <p:sp>
          <p:nvSpPr>
            <p:cNvPr id="253959" name="Text Box 7"/>
            <p:cNvSpPr txBox="1">
              <a:spLocks noChangeArrowheads="1"/>
            </p:cNvSpPr>
            <p:nvPr/>
          </p:nvSpPr>
          <p:spPr bwMode="auto">
            <a:xfrm>
              <a:off x="2644" y="3045"/>
              <a:ext cx="570" cy="291"/>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dirty="0">
                  <a:solidFill>
                    <a:srgbClr val="010000"/>
                  </a:solidFill>
                  <a:latin typeface="微软雅黑" panose="020B0503020204020204" pitchFamily="34" charset="-122"/>
                  <a:ea typeface="微软雅黑" panose="020B0503020204020204" pitchFamily="34" charset="-122"/>
                </a:rPr>
                <a:t>front</a:t>
              </a:r>
            </a:p>
          </p:txBody>
        </p:sp>
        <p:sp>
          <p:nvSpPr>
            <p:cNvPr id="253960" name="Line 8"/>
            <p:cNvSpPr>
              <a:spLocks noChangeShapeType="1"/>
            </p:cNvSpPr>
            <p:nvPr/>
          </p:nvSpPr>
          <p:spPr bwMode="auto">
            <a:xfrm flipV="1">
              <a:off x="4126" y="2881"/>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3961" name="Text Box 9"/>
            <p:cNvSpPr txBox="1">
              <a:spLocks noChangeArrowheads="1"/>
            </p:cNvSpPr>
            <p:nvPr/>
          </p:nvSpPr>
          <p:spPr bwMode="auto">
            <a:xfrm>
              <a:off x="3901" y="3058"/>
              <a:ext cx="478" cy="291"/>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a:solidFill>
                    <a:srgbClr val="010000"/>
                  </a:solidFill>
                  <a:latin typeface="微软雅黑" panose="020B0503020204020204" pitchFamily="34" charset="-122"/>
                  <a:ea typeface="微软雅黑" panose="020B0503020204020204" pitchFamily="34" charset="-122"/>
                </a:rPr>
                <a:t>rear</a:t>
              </a:r>
            </a:p>
          </p:txBody>
        </p:sp>
        <p:sp>
          <p:nvSpPr>
            <p:cNvPr id="253962" name="Line 10"/>
            <p:cNvSpPr>
              <a:spLocks noChangeShapeType="1"/>
            </p:cNvSpPr>
            <p:nvPr/>
          </p:nvSpPr>
          <p:spPr bwMode="auto">
            <a:xfrm flipV="1">
              <a:off x="2942" y="2884"/>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3963" name="Text Box 11"/>
            <p:cNvSpPr txBox="1">
              <a:spLocks noChangeArrowheads="1"/>
            </p:cNvSpPr>
            <p:nvPr/>
          </p:nvSpPr>
          <p:spPr bwMode="auto">
            <a:xfrm>
              <a:off x="2107" y="2595"/>
              <a:ext cx="602" cy="291"/>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a:solidFill>
                    <a:srgbClr val="010000"/>
                  </a:solidFill>
                  <a:latin typeface="微软雅黑" panose="020B0503020204020204" pitchFamily="34" charset="-122"/>
                  <a:ea typeface="微软雅黑" panose="020B0503020204020204" pitchFamily="34" charset="-122"/>
                </a:rPr>
                <a:t>x</a:t>
              </a:r>
              <a:r>
                <a:rPr kumimoji="1" lang="zh-CN" altLang="zh-CN">
                  <a:solidFill>
                    <a:srgbClr val="010000"/>
                  </a:solidFill>
                  <a:latin typeface="微软雅黑" panose="020B0503020204020204" pitchFamily="34" charset="-122"/>
                  <a:ea typeface="微软雅黑" panose="020B0503020204020204" pitchFamily="34" charset="-122"/>
                </a:rPr>
                <a:t>入</a:t>
              </a:r>
              <a:r>
                <a:rPr kumimoji="1" lang="zh-CN" altLang="en-US">
                  <a:solidFill>
                    <a:srgbClr val="010000"/>
                  </a:solidFill>
                  <a:latin typeface="微软雅黑" panose="020B0503020204020204" pitchFamily="34" charset="-122"/>
                  <a:ea typeface="微软雅黑" panose="020B0503020204020204" pitchFamily="34" charset="-122"/>
                </a:rPr>
                <a:t>队</a:t>
              </a:r>
            </a:p>
          </p:txBody>
        </p:sp>
        <p:sp>
          <p:nvSpPr>
            <p:cNvPr id="253964" name="Rectangle 12"/>
            <p:cNvSpPr>
              <a:spLocks noChangeArrowheads="1"/>
            </p:cNvSpPr>
            <p:nvPr/>
          </p:nvSpPr>
          <p:spPr bwMode="auto">
            <a:xfrm>
              <a:off x="3810" y="2635"/>
              <a:ext cx="666" cy="2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3965" name="Line 13"/>
            <p:cNvSpPr>
              <a:spLocks noChangeShapeType="1"/>
            </p:cNvSpPr>
            <p:nvPr/>
          </p:nvSpPr>
          <p:spPr bwMode="auto">
            <a:xfrm>
              <a:off x="3393" y="2758"/>
              <a:ext cx="4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3966" name="Line 14"/>
            <p:cNvSpPr>
              <a:spLocks noChangeShapeType="1"/>
            </p:cNvSpPr>
            <p:nvPr/>
          </p:nvSpPr>
          <p:spPr bwMode="auto">
            <a:xfrm>
              <a:off x="4123" y="2633"/>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3967" name="Text Box 15"/>
            <p:cNvSpPr txBox="1">
              <a:spLocks noChangeArrowheads="1"/>
            </p:cNvSpPr>
            <p:nvPr/>
          </p:nvSpPr>
          <p:spPr bwMode="auto">
            <a:xfrm>
              <a:off x="4159" y="2644"/>
              <a:ext cx="260" cy="291"/>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a:solidFill>
                    <a:srgbClr val="010000"/>
                  </a:solidFill>
                  <a:latin typeface="微软雅黑" panose="020B0503020204020204" pitchFamily="34" charset="-122"/>
                  <a:ea typeface="微软雅黑" panose="020B0503020204020204" pitchFamily="34" charset="-122"/>
                </a:rPr>
                <a:t>^</a:t>
              </a:r>
            </a:p>
          </p:txBody>
        </p:sp>
        <p:sp>
          <p:nvSpPr>
            <p:cNvPr id="253968" name="Text Box 16"/>
            <p:cNvSpPr txBox="1">
              <a:spLocks noChangeArrowheads="1"/>
            </p:cNvSpPr>
            <p:nvPr/>
          </p:nvSpPr>
          <p:spPr bwMode="auto">
            <a:xfrm>
              <a:off x="3837" y="2610"/>
              <a:ext cx="214" cy="291"/>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a:solidFill>
                    <a:srgbClr val="010000"/>
                  </a:solidFill>
                  <a:latin typeface="微软雅黑" panose="020B0503020204020204" pitchFamily="34" charset="-122"/>
                  <a:ea typeface="微软雅黑" panose="020B0503020204020204" pitchFamily="34" charset="-122"/>
                </a:rPr>
                <a:t>x</a:t>
              </a:r>
            </a:p>
          </p:txBody>
        </p:sp>
      </p:grpSp>
      <p:grpSp>
        <p:nvGrpSpPr>
          <p:cNvPr id="254006" name="Group 54"/>
          <p:cNvGrpSpPr>
            <a:grpSpLocks/>
          </p:cNvGrpSpPr>
          <p:nvPr/>
        </p:nvGrpSpPr>
        <p:grpSpPr bwMode="auto">
          <a:xfrm>
            <a:off x="1604846" y="2191462"/>
            <a:ext cx="2206625" cy="1171577"/>
            <a:chOff x="1080" y="366"/>
            <a:chExt cx="1390" cy="738"/>
          </a:xfrm>
        </p:grpSpPr>
        <p:grpSp>
          <p:nvGrpSpPr>
            <p:cNvPr id="254007" name="Group 55"/>
            <p:cNvGrpSpPr>
              <a:grpSpLocks/>
            </p:cNvGrpSpPr>
            <p:nvPr/>
          </p:nvGrpSpPr>
          <p:grpSpPr bwMode="auto">
            <a:xfrm>
              <a:off x="1080" y="366"/>
              <a:ext cx="1390" cy="738"/>
              <a:chOff x="458" y="2377"/>
              <a:chExt cx="1390" cy="738"/>
            </a:xfrm>
          </p:grpSpPr>
          <p:grpSp>
            <p:nvGrpSpPr>
              <p:cNvPr id="254008" name="Group 56"/>
              <p:cNvGrpSpPr>
                <a:grpSpLocks/>
              </p:cNvGrpSpPr>
              <p:nvPr/>
            </p:nvGrpSpPr>
            <p:grpSpPr bwMode="auto">
              <a:xfrm>
                <a:off x="1087" y="2413"/>
                <a:ext cx="681" cy="256"/>
                <a:chOff x="1087" y="2413"/>
                <a:chExt cx="681" cy="256"/>
              </a:xfrm>
            </p:grpSpPr>
            <p:sp>
              <p:nvSpPr>
                <p:cNvPr id="254009" name="Rectangle 57" descr="宽上对角线"/>
                <p:cNvSpPr>
                  <a:spLocks noChangeArrowheads="1"/>
                </p:cNvSpPr>
                <p:nvPr/>
              </p:nvSpPr>
              <p:spPr bwMode="auto">
                <a:xfrm>
                  <a:off x="1424" y="2417"/>
                  <a:ext cx="344" cy="252"/>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4010" name="Rectangle 58" descr="浅色上对角线"/>
                <p:cNvSpPr>
                  <a:spLocks noChangeArrowheads="1"/>
                </p:cNvSpPr>
                <p:nvPr/>
              </p:nvSpPr>
              <p:spPr bwMode="auto">
                <a:xfrm>
                  <a:off x="1087" y="2413"/>
                  <a:ext cx="344" cy="252"/>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grpSp>
          <p:sp>
            <p:nvSpPr>
              <p:cNvPr id="254011" name="Text Box 59"/>
              <p:cNvSpPr txBox="1">
                <a:spLocks noChangeArrowheads="1"/>
              </p:cNvSpPr>
              <p:nvPr/>
            </p:nvSpPr>
            <p:spPr bwMode="auto">
              <a:xfrm>
                <a:off x="966" y="2837"/>
                <a:ext cx="532" cy="271"/>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200" dirty="0">
                    <a:solidFill>
                      <a:srgbClr val="010000"/>
                    </a:solidFill>
                    <a:latin typeface="微软雅黑" panose="020B0503020204020204" pitchFamily="34" charset="-122"/>
                    <a:ea typeface="微软雅黑" panose="020B0503020204020204" pitchFamily="34" charset="-122"/>
                  </a:rPr>
                  <a:t>front</a:t>
                </a:r>
              </a:p>
            </p:txBody>
          </p:sp>
          <p:sp>
            <p:nvSpPr>
              <p:cNvPr id="254012" name="Line 60"/>
              <p:cNvSpPr>
                <a:spLocks noChangeShapeType="1"/>
              </p:cNvSpPr>
              <p:nvPr/>
            </p:nvSpPr>
            <p:spPr bwMode="auto">
              <a:xfrm flipV="1">
                <a:off x="1584" y="2640"/>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4013" name="Text Box 61"/>
              <p:cNvSpPr txBox="1">
                <a:spLocks noChangeArrowheads="1"/>
              </p:cNvSpPr>
              <p:nvPr/>
            </p:nvSpPr>
            <p:spPr bwMode="auto">
              <a:xfrm>
                <a:off x="1400" y="2844"/>
                <a:ext cx="448" cy="271"/>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200" dirty="0">
                    <a:solidFill>
                      <a:srgbClr val="010000"/>
                    </a:solidFill>
                    <a:latin typeface="微软雅黑" panose="020B0503020204020204" pitchFamily="34" charset="-122"/>
                    <a:ea typeface="微软雅黑" panose="020B0503020204020204" pitchFamily="34" charset="-122"/>
                  </a:rPr>
                  <a:t>rear</a:t>
                </a:r>
              </a:p>
            </p:txBody>
          </p:sp>
          <p:sp>
            <p:nvSpPr>
              <p:cNvPr id="254014" name="Line 62"/>
              <p:cNvSpPr>
                <a:spLocks noChangeShapeType="1"/>
              </p:cNvSpPr>
              <p:nvPr/>
            </p:nvSpPr>
            <p:spPr bwMode="auto">
              <a:xfrm flipV="1">
                <a:off x="1245" y="2666"/>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2000">
                  <a:solidFill>
                    <a:srgbClr val="010000"/>
                  </a:solidFill>
                  <a:latin typeface="微软雅黑" panose="020B0503020204020204" pitchFamily="34" charset="-122"/>
                  <a:ea typeface="微软雅黑" panose="020B0503020204020204" pitchFamily="34" charset="-122"/>
                </a:endParaRPr>
              </a:p>
            </p:txBody>
          </p:sp>
          <p:sp>
            <p:nvSpPr>
              <p:cNvPr id="254015" name="Text Box 63"/>
              <p:cNvSpPr txBox="1">
                <a:spLocks noChangeArrowheads="1"/>
              </p:cNvSpPr>
              <p:nvPr/>
            </p:nvSpPr>
            <p:spPr bwMode="auto">
              <a:xfrm>
                <a:off x="458" y="2377"/>
                <a:ext cx="504" cy="291"/>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zh-CN" altLang="en-US" dirty="0">
                    <a:solidFill>
                      <a:srgbClr val="010000"/>
                    </a:solidFill>
                    <a:latin typeface="微软雅黑" panose="020B0503020204020204" pitchFamily="34" charset="-122"/>
                    <a:ea typeface="微软雅黑" panose="020B0503020204020204" pitchFamily="34" charset="-122"/>
                  </a:rPr>
                  <a:t>空队</a:t>
                </a:r>
              </a:p>
            </p:txBody>
          </p:sp>
        </p:grpSp>
        <p:sp>
          <p:nvSpPr>
            <p:cNvPr id="254016" name="Text Box 64"/>
            <p:cNvSpPr txBox="1">
              <a:spLocks noChangeArrowheads="1"/>
            </p:cNvSpPr>
            <p:nvPr/>
          </p:nvSpPr>
          <p:spPr bwMode="auto">
            <a:xfrm>
              <a:off x="2112" y="432"/>
              <a:ext cx="2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a:solidFill>
                    <a:srgbClr val="010000"/>
                  </a:solidFill>
                  <a:latin typeface="微软雅黑" panose="020B0503020204020204" pitchFamily="34" charset="-122"/>
                  <a:ea typeface="微软雅黑" panose="020B0503020204020204" pitchFamily="34" charset="-122"/>
                </a:rPr>
                <a:t>^</a:t>
              </a:r>
            </a:p>
          </p:txBody>
        </p:sp>
      </p:grpSp>
      <p:sp>
        <p:nvSpPr>
          <p:cNvPr id="254028" name="Text Box 76"/>
          <p:cNvSpPr txBox="1">
            <a:spLocks noChangeArrowheads="1"/>
          </p:cNvSpPr>
          <p:nvPr/>
        </p:nvSpPr>
        <p:spPr bwMode="auto">
          <a:xfrm>
            <a:off x="5522795" y="1408178"/>
            <a:ext cx="543885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defRPr/>
            </a:pPr>
            <a:r>
              <a:rPr lang="zh-CN" altLang="en-US" dirty="0">
                <a:solidFill>
                  <a:srgbClr val="010000"/>
                </a:solidFill>
                <a:latin typeface="微软雅黑" panose="020B0503020204020204" pitchFamily="34" charset="-122"/>
                <a:ea typeface="微软雅黑" panose="020B0503020204020204" pitchFamily="34" charset="-122"/>
              </a:rPr>
              <a:t>初始化</a:t>
            </a:r>
          </a:p>
          <a:p>
            <a:pPr marL="914400" lvl="2" defTabSz="914400">
              <a:defRPr/>
            </a:pPr>
            <a:r>
              <a:rPr lang="en-US" altLang="zh-CN" dirty="0">
                <a:solidFill>
                  <a:srgbClr val="010000"/>
                </a:solidFill>
                <a:latin typeface="微软雅黑" panose="020B0503020204020204" pitchFamily="34" charset="-122"/>
                <a:ea typeface="微软雅黑" panose="020B0503020204020204" pitchFamily="34" charset="-122"/>
              </a:rPr>
              <a:t>Q-&gt;front-&gt;next=NULL </a:t>
            </a:r>
          </a:p>
          <a:p>
            <a:pPr marL="914400" lvl="2" defTabSz="914400">
              <a:defRPr/>
            </a:pPr>
            <a:r>
              <a:rPr lang="en-US" altLang="zh-CN" dirty="0">
                <a:solidFill>
                  <a:srgbClr val="010000"/>
                </a:solidFill>
                <a:latin typeface="微软雅黑" panose="020B0503020204020204" pitchFamily="34" charset="-122"/>
                <a:ea typeface="微软雅黑" panose="020B0503020204020204" pitchFamily="34" charset="-122"/>
              </a:rPr>
              <a:t>Q-&gt;rear-&gt;next=Null</a:t>
            </a:r>
            <a:endParaRPr lang="zh-CN" altLang="en-US" dirty="0">
              <a:solidFill>
                <a:srgbClr val="010000"/>
              </a:solidFill>
              <a:latin typeface="微软雅黑" panose="020B0503020204020204" pitchFamily="34" charset="-122"/>
              <a:ea typeface="微软雅黑" panose="020B0503020204020204" pitchFamily="34" charset="-122"/>
            </a:endParaRPr>
          </a:p>
        </p:txBody>
      </p:sp>
      <p:sp>
        <p:nvSpPr>
          <p:cNvPr id="254029" name="Text Box 77"/>
          <p:cNvSpPr txBox="1">
            <a:spLocks noChangeArrowheads="1"/>
          </p:cNvSpPr>
          <p:nvPr/>
        </p:nvSpPr>
        <p:spPr bwMode="auto">
          <a:xfrm>
            <a:off x="5522796" y="4855242"/>
            <a:ext cx="41767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914400" lvl="2" defTabSz="914400">
              <a:defRPr/>
            </a:pPr>
            <a:r>
              <a:rPr lang="en-US" altLang="zh-CN" dirty="0">
                <a:solidFill>
                  <a:srgbClr val="010000"/>
                </a:solidFill>
                <a:latin typeface="微软雅黑" panose="020B0503020204020204" pitchFamily="34" charset="-122"/>
                <a:ea typeface="微软雅黑" panose="020B0503020204020204" pitchFamily="34" charset="-122"/>
              </a:rPr>
              <a:t>Q-&gt;rear-&gt;next = </a:t>
            </a:r>
            <a:r>
              <a:rPr lang="en-US" altLang="zh-CN" dirty="0" err="1">
                <a:solidFill>
                  <a:srgbClr val="010000"/>
                </a:solidFill>
                <a:latin typeface="微软雅黑" panose="020B0503020204020204" pitchFamily="34" charset="-122"/>
                <a:ea typeface="微软雅黑" panose="020B0503020204020204" pitchFamily="34" charset="-122"/>
              </a:rPr>
              <a:t>px</a:t>
            </a:r>
            <a:r>
              <a:rPr lang="en-US" altLang="zh-CN" dirty="0">
                <a:solidFill>
                  <a:srgbClr val="010000"/>
                </a:solidFill>
                <a:latin typeface="微软雅黑" panose="020B0503020204020204" pitchFamily="34" charset="-122"/>
                <a:ea typeface="微软雅黑" panose="020B0503020204020204" pitchFamily="34" charset="-122"/>
              </a:rPr>
              <a:t>; </a:t>
            </a:r>
          </a:p>
          <a:p>
            <a:pPr marL="914400" lvl="2" defTabSz="914400">
              <a:defRPr/>
            </a:pPr>
            <a:r>
              <a:rPr lang="en-US" altLang="zh-CN" dirty="0">
                <a:solidFill>
                  <a:srgbClr val="FF0000"/>
                </a:solidFill>
                <a:latin typeface="微软雅黑" panose="020B0503020204020204" pitchFamily="34" charset="-122"/>
                <a:ea typeface="微软雅黑" panose="020B0503020204020204" pitchFamily="34" charset="-122"/>
              </a:rPr>
              <a:t>Q-&gt;rear = </a:t>
            </a:r>
            <a:r>
              <a:rPr lang="en-US" altLang="zh-CN" dirty="0" err="1">
                <a:solidFill>
                  <a:srgbClr val="FF0000"/>
                </a:solidFill>
                <a:latin typeface="微软雅黑" panose="020B0503020204020204" pitchFamily="34" charset="-122"/>
                <a:ea typeface="微软雅黑" panose="020B0503020204020204" pitchFamily="34" charset="-122"/>
              </a:rPr>
              <a:t>px</a:t>
            </a:r>
            <a:r>
              <a:rPr lang="en-US" altLang="zh-CN" dirty="0">
                <a:solidFill>
                  <a:srgbClr val="FF0000"/>
                </a:solidFill>
                <a:latin typeface="微软雅黑" panose="020B0503020204020204" pitchFamily="34" charset="-122"/>
                <a:ea typeface="微软雅黑" panose="020B0503020204020204" pitchFamily="34" charset="-122"/>
              </a:rPr>
              <a:t>;</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 name="矩形 1"/>
          <p:cNvSpPr/>
          <p:nvPr/>
        </p:nvSpPr>
        <p:spPr>
          <a:xfrm>
            <a:off x="6489581" y="3430985"/>
            <a:ext cx="3802995" cy="1200329"/>
          </a:xfrm>
          <a:prstGeom prst="rect">
            <a:avLst/>
          </a:prstGeom>
        </p:spPr>
        <p:txBody>
          <a:bodyPr wrap="square">
            <a:spAutoFit/>
          </a:bodyPr>
          <a:lstStyle/>
          <a:p>
            <a:pPr defTabSz="914400">
              <a:defRPr/>
            </a:pPr>
            <a:r>
              <a:rPr lang="en-US" altLang="zh-CN" dirty="0" err="1">
                <a:solidFill>
                  <a:srgbClr val="010000"/>
                </a:solidFill>
                <a:latin typeface="微软雅黑" panose="020B0503020204020204" pitchFamily="34" charset="-122"/>
                <a:ea typeface="微软雅黑" panose="020B0503020204020204" pitchFamily="34" charset="-122"/>
              </a:rPr>
              <a:t>px</a:t>
            </a:r>
            <a:r>
              <a:rPr lang="en-US" altLang="zh-CN" dirty="0">
                <a:solidFill>
                  <a:srgbClr val="010000"/>
                </a:solidFill>
                <a:latin typeface="微软雅黑" panose="020B0503020204020204" pitchFamily="34" charset="-122"/>
                <a:ea typeface="微软雅黑" panose="020B0503020204020204" pitchFamily="34" charset="-122"/>
              </a:rPr>
              <a:t>=new </a:t>
            </a:r>
            <a:r>
              <a:rPr lang="en-US" altLang="zh-CN" dirty="0" err="1">
                <a:solidFill>
                  <a:srgbClr val="010000"/>
                </a:solidFill>
                <a:latin typeface="微软雅黑" panose="020B0503020204020204" pitchFamily="34" charset="-122"/>
                <a:ea typeface="微软雅黑" panose="020B0503020204020204" pitchFamily="34" charset="-122"/>
              </a:rPr>
              <a:t>Qnode</a:t>
            </a:r>
            <a:r>
              <a:rPr lang="en-US" altLang="zh-CN" dirty="0">
                <a:solidFill>
                  <a:srgbClr val="010000"/>
                </a:solidFill>
                <a:latin typeface="微软雅黑" panose="020B0503020204020204" pitchFamily="34" charset="-122"/>
                <a:ea typeface="微软雅黑" panose="020B0503020204020204" pitchFamily="34" charset="-122"/>
              </a:rPr>
              <a:t>;</a:t>
            </a:r>
          </a:p>
          <a:p>
            <a:pPr defTabSz="914400">
              <a:defRPr/>
            </a:pPr>
            <a:r>
              <a:rPr lang="en-US" altLang="zh-CN" dirty="0" err="1">
                <a:solidFill>
                  <a:srgbClr val="010000"/>
                </a:solidFill>
                <a:latin typeface="微软雅黑" panose="020B0503020204020204" pitchFamily="34" charset="-122"/>
                <a:ea typeface="微软雅黑" panose="020B0503020204020204" pitchFamily="34" charset="-122"/>
              </a:rPr>
              <a:t>px</a:t>
            </a:r>
            <a:r>
              <a:rPr lang="en-US" altLang="zh-CN" dirty="0">
                <a:solidFill>
                  <a:srgbClr val="010000"/>
                </a:solidFill>
                <a:latin typeface="微软雅黑" panose="020B0503020204020204" pitchFamily="34" charset="-122"/>
                <a:ea typeface="微软雅黑" panose="020B0503020204020204" pitchFamily="34" charset="-122"/>
              </a:rPr>
              <a:t>-&gt;data=x;</a:t>
            </a:r>
          </a:p>
          <a:p>
            <a:pPr defTabSz="914400">
              <a:defRPr/>
            </a:pPr>
            <a:r>
              <a:rPr lang="en-US" altLang="zh-CN" dirty="0" err="1">
                <a:solidFill>
                  <a:srgbClr val="010000"/>
                </a:solidFill>
                <a:latin typeface="微软雅黑" panose="020B0503020204020204" pitchFamily="34" charset="-122"/>
                <a:ea typeface="微软雅黑" panose="020B0503020204020204" pitchFamily="34" charset="-122"/>
              </a:rPr>
              <a:t>px</a:t>
            </a:r>
            <a:r>
              <a:rPr lang="en-US" altLang="zh-CN" dirty="0">
                <a:solidFill>
                  <a:srgbClr val="010000"/>
                </a:solidFill>
                <a:latin typeface="微软雅黑" panose="020B0503020204020204" pitchFamily="34" charset="-122"/>
                <a:ea typeface="微软雅黑" panose="020B0503020204020204" pitchFamily="34" charset="-122"/>
              </a:rPr>
              <a:t>-&gt;next=NULL;</a:t>
            </a:r>
            <a:endParaRPr lang="zh-CN" altLang="en-US" dirty="0">
              <a:solidFill>
                <a:srgbClr val="0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3204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3955"/>
                                        </p:tgtEl>
                                        <p:attrNameLst>
                                          <p:attrName>style.visibility</p:attrName>
                                        </p:attrNameLst>
                                      </p:cBhvr>
                                      <p:to>
                                        <p:strVal val="visible"/>
                                      </p:to>
                                    </p:set>
                                    <p:animEffect transition="in" filter="wipe(left)">
                                      <p:cBhvr>
                                        <p:cTn id="7" dur="500"/>
                                        <p:tgtEl>
                                          <p:spTgt spid="2539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4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029" grpId="0"/>
    </p:bldLst>
  </p:timing>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53955" name="Group 3"/>
          <p:cNvGrpSpPr>
            <a:grpSpLocks/>
          </p:cNvGrpSpPr>
          <p:nvPr/>
        </p:nvGrpSpPr>
        <p:grpSpPr bwMode="auto">
          <a:xfrm>
            <a:off x="1564210" y="2804121"/>
            <a:ext cx="3706813" cy="1135064"/>
            <a:chOff x="2141" y="2614"/>
            <a:chExt cx="2335" cy="715"/>
          </a:xfrm>
        </p:grpSpPr>
        <p:grpSp>
          <p:nvGrpSpPr>
            <p:cNvPr id="253956" name="Group 4"/>
            <p:cNvGrpSpPr>
              <a:grpSpLocks/>
            </p:cNvGrpSpPr>
            <p:nvPr/>
          </p:nvGrpSpPr>
          <p:grpSpPr bwMode="auto">
            <a:xfrm>
              <a:off x="2784" y="2641"/>
              <a:ext cx="681" cy="237"/>
              <a:chOff x="1087" y="2423"/>
              <a:chExt cx="681" cy="237"/>
            </a:xfrm>
          </p:grpSpPr>
          <p:sp>
            <p:nvSpPr>
              <p:cNvPr id="253957" name="Rectangle 5"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58" name="Rectangle 6"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3959" name="Text Box 7"/>
            <p:cNvSpPr txBox="1">
              <a:spLocks noChangeArrowheads="1"/>
            </p:cNvSpPr>
            <p:nvPr/>
          </p:nvSpPr>
          <p:spPr bwMode="auto">
            <a:xfrm>
              <a:off x="2681" y="3064"/>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3960" name="Line 8"/>
            <p:cNvSpPr>
              <a:spLocks noChangeShapeType="1"/>
            </p:cNvSpPr>
            <p:nvPr/>
          </p:nvSpPr>
          <p:spPr bwMode="auto">
            <a:xfrm flipV="1">
              <a:off x="4126" y="2881"/>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1" name="Text Box 9"/>
            <p:cNvSpPr txBox="1">
              <a:spLocks noChangeArrowheads="1"/>
            </p:cNvSpPr>
            <p:nvPr/>
          </p:nvSpPr>
          <p:spPr bwMode="auto">
            <a:xfrm>
              <a:off x="3931" y="3077"/>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3962" name="Line 10"/>
            <p:cNvSpPr>
              <a:spLocks noChangeShapeType="1"/>
            </p:cNvSpPr>
            <p:nvPr/>
          </p:nvSpPr>
          <p:spPr bwMode="auto">
            <a:xfrm flipV="1">
              <a:off x="2942" y="2884"/>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3" name="Text Box 11"/>
            <p:cNvSpPr txBox="1">
              <a:spLocks noChangeArrowheads="1"/>
            </p:cNvSpPr>
            <p:nvPr/>
          </p:nvSpPr>
          <p:spPr bwMode="auto">
            <a:xfrm>
              <a:off x="2141" y="2614"/>
              <a:ext cx="534"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r>
                <a:rPr kumimoji="1" lang="zh-CN" altLang="zh-CN" sz="2000">
                  <a:solidFill>
                    <a:srgbClr val="010000"/>
                  </a:solidFill>
                  <a:latin typeface="微软雅黑" panose="020B0503020204020204" pitchFamily="34" charset="-122"/>
                  <a:ea typeface="微软雅黑" panose="020B0503020204020204" pitchFamily="34" charset="-122"/>
                </a:rPr>
                <a:t>入</a:t>
              </a:r>
              <a:r>
                <a:rPr kumimoji="1" lang="zh-CN" altLang="en-US" sz="2000">
                  <a:solidFill>
                    <a:srgbClr val="010000"/>
                  </a:solidFill>
                  <a:latin typeface="微软雅黑" panose="020B0503020204020204" pitchFamily="34" charset="-122"/>
                  <a:ea typeface="微软雅黑" panose="020B0503020204020204" pitchFamily="34" charset="-122"/>
                </a:rPr>
                <a:t>队</a:t>
              </a:r>
            </a:p>
          </p:txBody>
        </p:sp>
        <p:sp>
          <p:nvSpPr>
            <p:cNvPr id="253964" name="Rectangle 12"/>
            <p:cNvSpPr>
              <a:spLocks noChangeArrowheads="1"/>
            </p:cNvSpPr>
            <p:nvPr/>
          </p:nvSpPr>
          <p:spPr bwMode="auto">
            <a:xfrm>
              <a:off x="3810" y="2645"/>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5" name="Line 13"/>
            <p:cNvSpPr>
              <a:spLocks noChangeShapeType="1"/>
            </p:cNvSpPr>
            <p:nvPr/>
          </p:nvSpPr>
          <p:spPr bwMode="auto">
            <a:xfrm>
              <a:off x="3393" y="2758"/>
              <a:ext cx="4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6" name="Line 14"/>
            <p:cNvSpPr>
              <a:spLocks noChangeShapeType="1"/>
            </p:cNvSpPr>
            <p:nvPr/>
          </p:nvSpPr>
          <p:spPr bwMode="auto">
            <a:xfrm>
              <a:off x="4123" y="2633"/>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7" name="Text Box 15"/>
            <p:cNvSpPr txBox="1">
              <a:spLocks noChangeArrowheads="1"/>
            </p:cNvSpPr>
            <p:nvPr/>
          </p:nvSpPr>
          <p:spPr bwMode="auto">
            <a:xfrm>
              <a:off x="4169" y="2663"/>
              <a:ext cx="240"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sp>
          <p:nvSpPr>
            <p:cNvPr id="253968" name="Text Box 16"/>
            <p:cNvSpPr txBox="1">
              <a:spLocks noChangeArrowheads="1"/>
            </p:cNvSpPr>
            <p:nvPr/>
          </p:nvSpPr>
          <p:spPr bwMode="auto">
            <a:xfrm>
              <a:off x="3845" y="2629"/>
              <a:ext cx="19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p>
          </p:txBody>
        </p:sp>
      </p:grpSp>
      <p:grpSp>
        <p:nvGrpSpPr>
          <p:cNvPr id="253969" name="Group 17"/>
          <p:cNvGrpSpPr>
            <a:grpSpLocks/>
          </p:cNvGrpSpPr>
          <p:nvPr/>
        </p:nvGrpSpPr>
        <p:grpSpPr bwMode="auto">
          <a:xfrm>
            <a:off x="1594373" y="3945535"/>
            <a:ext cx="5268914" cy="1114426"/>
            <a:chOff x="293" y="3332"/>
            <a:chExt cx="3319" cy="702"/>
          </a:xfrm>
        </p:grpSpPr>
        <p:grpSp>
          <p:nvGrpSpPr>
            <p:cNvPr id="253970" name="Group 18"/>
            <p:cNvGrpSpPr>
              <a:grpSpLocks/>
            </p:cNvGrpSpPr>
            <p:nvPr/>
          </p:nvGrpSpPr>
          <p:grpSpPr bwMode="auto">
            <a:xfrm>
              <a:off x="946" y="3359"/>
              <a:ext cx="681" cy="237"/>
              <a:chOff x="1087" y="2423"/>
              <a:chExt cx="681" cy="237"/>
            </a:xfrm>
          </p:grpSpPr>
          <p:sp>
            <p:nvSpPr>
              <p:cNvPr id="253971" name="Rectangle 19"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2" name="Rectangle 20"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3973" name="Text Box 21"/>
            <p:cNvSpPr txBox="1">
              <a:spLocks noChangeArrowheads="1"/>
            </p:cNvSpPr>
            <p:nvPr/>
          </p:nvSpPr>
          <p:spPr bwMode="auto">
            <a:xfrm>
              <a:off x="832" y="3782"/>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3974" name="Line 22"/>
            <p:cNvSpPr>
              <a:spLocks noChangeShapeType="1"/>
            </p:cNvSpPr>
            <p:nvPr/>
          </p:nvSpPr>
          <p:spPr bwMode="auto">
            <a:xfrm flipV="1">
              <a:off x="3255" y="3577"/>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5" name="Text Box 23"/>
            <p:cNvSpPr txBox="1">
              <a:spLocks noChangeArrowheads="1"/>
            </p:cNvSpPr>
            <p:nvPr/>
          </p:nvSpPr>
          <p:spPr bwMode="auto">
            <a:xfrm>
              <a:off x="3060" y="3773"/>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3976" name="Line 24"/>
            <p:cNvSpPr>
              <a:spLocks noChangeShapeType="1"/>
            </p:cNvSpPr>
            <p:nvPr/>
          </p:nvSpPr>
          <p:spPr bwMode="auto">
            <a:xfrm flipV="1">
              <a:off x="1093" y="3602"/>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7" name="Text Box 25"/>
            <p:cNvSpPr txBox="1">
              <a:spLocks noChangeArrowheads="1"/>
            </p:cNvSpPr>
            <p:nvPr/>
          </p:nvSpPr>
          <p:spPr bwMode="auto">
            <a:xfrm>
              <a:off x="293" y="3332"/>
              <a:ext cx="532"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y</a:t>
              </a:r>
              <a:r>
                <a:rPr kumimoji="1" lang="zh-CN" altLang="zh-CN" sz="2000">
                  <a:solidFill>
                    <a:srgbClr val="010000"/>
                  </a:solidFill>
                  <a:latin typeface="微软雅黑" panose="020B0503020204020204" pitchFamily="34" charset="-122"/>
                  <a:ea typeface="微软雅黑" panose="020B0503020204020204" pitchFamily="34" charset="-122"/>
                </a:rPr>
                <a:t>入</a:t>
              </a:r>
              <a:r>
                <a:rPr kumimoji="1" lang="zh-CN" altLang="en-US" sz="2000">
                  <a:solidFill>
                    <a:srgbClr val="010000"/>
                  </a:solidFill>
                  <a:latin typeface="微软雅黑" panose="020B0503020204020204" pitchFamily="34" charset="-122"/>
                  <a:ea typeface="微软雅黑" panose="020B0503020204020204" pitchFamily="34" charset="-122"/>
                </a:rPr>
                <a:t>队</a:t>
              </a:r>
            </a:p>
          </p:txBody>
        </p:sp>
        <p:sp>
          <p:nvSpPr>
            <p:cNvPr id="253978" name="Rectangle 26"/>
            <p:cNvSpPr>
              <a:spLocks noChangeArrowheads="1"/>
            </p:cNvSpPr>
            <p:nvPr/>
          </p:nvSpPr>
          <p:spPr bwMode="auto">
            <a:xfrm>
              <a:off x="1961" y="3363"/>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9" name="Line 27"/>
            <p:cNvSpPr>
              <a:spLocks noChangeShapeType="1"/>
            </p:cNvSpPr>
            <p:nvPr/>
          </p:nvSpPr>
          <p:spPr bwMode="auto">
            <a:xfrm>
              <a:off x="1544" y="3476"/>
              <a:ext cx="4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0" name="Line 28"/>
            <p:cNvSpPr>
              <a:spLocks noChangeShapeType="1"/>
            </p:cNvSpPr>
            <p:nvPr/>
          </p:nvSpPr>
          <p:spPr bwMode="auto">
            <a:xfrm>
              <a:off x="2274" y="3351"/>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1" name="Text Box 29"/>
            <p:cNvSpPr txBox="1">
              <a:spLocks noChangeArrowheads="1"/>
            </p:cNvSpPr>
            <p:nvPr/>
          </p:nvSpPr>
          <p:spPr bwMode="auto">
            <a:xfrm>
              <a:off x="1996" y="3347"/>
              <a:ext cx="19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p>
          </p:txBody>
        </p:sp>
        <p:sp>
          <p:nvSpPr>
            <p:cNvPr id="253982" name="Rectangle 30"/>
            <p:cNvSpPr>
              <a:spLocks noChangeArrowheads="1"/>
            </p:cNvSpPr>
            <p:nvPr/>
          </p:nvSpPr>
          <p:spPr bwMode="auto">
            <a:xfrm>
              <a:off x="2946" y="3370"/>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3" name="Line 31"/>
            <p:cNvSpPr>
              <a:spLocks noChangeShapeType="1"/>
            </p:cNvSpPr>
            <p:nvPr/>
          </p:nvSpPr>
          <p:spPr bwMode="auto">
            <a:xfrm>
              <a:off x="3259" y="3358"/>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4" name="Text Box 32"/>
            <p:cNvSpPr txBox="1">
              <a:spLocks noChangeArrowheads="1"/>
            </p:cNvSpPr>
            <p:nvPr/>
          </p:nvSpPr>
          <p:spPr bwMode="auto">
            <a:xfrm>
              <a:off x="3305" y="3388"/>
              <a:ext cx="240"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sp>
          <p:nvSpPr>
            <p:cNvPr id="253985" name="Text Box 33"/>
            <p:cNvSpPr txBox="1">
              <a:spLocks noChangeArrowheads="1"/>
            </p:cNvSpPr>
            <p:nvPr/>
          </p:nvSpPr>
          <p:spPr bwMode="auto">
            <a:xfrm>
              <a:off x="2976" y="3354"/>
              <a:ext cx="209"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y</a:t>
              </a:r>
            </a:p>
          </p:txBody>
        </p:sp>
        <p:sp>
          <p:nvSpPr>
            <p:cNvPr id="253986" name="Line 34"/>
            <p:cNvSpPr>
              <a:spLocks noChangeShapeType="1"/>
            </p:cNvSpPr>
            <p:nvPr/>
          </p:nvSpPr>
          <p:spPr bwMode="auto">
            <a:xfrm>
              <a:off x="2529" y="3483"/>
              <a:ext cx="4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54006" name="Group 54"/>
          <p:cNvGrpSpPr>
            <a:grpSpLocks/>
          </p:cNvGrpSpPr>
          <p:nvPr/>
        </p:nvGrpSpPr>
        <p:grpSpPr bwMode="auto">
          <a:xfrm>
            <a:off x="1641999" y="1648418"/>
            <a:ext cx="2090738" cy="1114426"/>
            <a:chOff x="1112" y="385"/>
            <a:chExt cx="1317" cy="702"/>
          </a:xfrm>
        </p:grpSpPr>
        <p:grpSp>
          <p:nvGrpSpPr>
            <p:cNvPr id="254007" name="Group 55"/>
            <p:cNvGrpSpPr>
              <a:grpSpLocks/>
            </p:cNvGrpSpPr>
            <p:nvPr/>
          </p:nvGrpSpPr>
          <p:grpSpPr bwMode="auto">
            <a:xfrm>
              <a:off x="1112" y="385"/>
              <a:ext cx="1317" cy="702"/>
              <a:chOff x="490" y="2396"/>
              <a:chExt cx="1317" cy="702"/>
            </a:xfrm>
          </p:grpSpPr>
          <p:grpSp>
            <p:nvGrpSpPr>
              <p:cNvPr id="254008" name="Group 56"/>
              <p:cNvGrpSpPr>
                <a:grpSpLocks/>
              </p:cNvGrpSpPr>
              <p:nvPr/>
            </p:nvGrpSpPr>
            <p:grpSpPr bwMode="auto">
              <a:xfrm>
                <a:off x="1087" y="2423"/>
                <a:ext cx="681" cy="237"/>
                <a:chOff x="1087" y="2423"/>
                <a:chExt cx="681" cy="237"/>
              </a:xfrm>
            </p:grpSpPr>
            <p:sp>
              <p:nvSpPr>
                <p:cNvPr id="254009" name="Rectangle 57"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10" name="Rectangle 58"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4011" name="Text Box 59"/>
              <p:cNvSpPr txBox="1">
                <a:spLocks noChangeArrowheads="1"/>
              </p:cNvSpPr>
              <p:nvPr/>
            </p:nvSpPr>
            <p:spPr bwMode="auto">
              <a:xfrm>
                <a:off x="984" y="2846"/>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4012" name="Line 60"/>
              <p:cNvSpPr>
                <a:spLocks noChangeShapeType="1"/>
              </p:cNvSpPr>
              <p:nvPr/>
            </p:nvSpPr>
            <p:spPr bwMode="auto">
              <a:xfrm flipV="1">
                <a:off x="1584" y="2640"/>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13" name="Text Box 61"/>
              <p:cNvSpPr txBox="1">
                <a:spLocks noChangeArrowheads="1"/>
              </p:cNvSpPr>
              <p:nvPr/>
            </p:nvSpPr>
            <p:spPr bwMode="auto">
              <a:xfrm>
                <a:off x="1389" y="2836"/>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4014" name="Line 62"/>
              <p:cNvSpPr>
                <a:spLocks noChangeShapeType="1"/>
              </p:cNvSpPr>
              <p:nvPr/>
            </p:nvSpPr>
            <p:spPr bwMode="auto">
              <a:xfrm flipV="1">
                <a:off x="1245" y="2666"/>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15" name="Text Box 63"/>
              <p:cNvSpPr txBox="1">
                <a:spLocks noChangeArrowheads="1"/>
              </p:cNvSpPr>
              <p:nvPr/>
            </p:nvSpPr>
            <p:spPr bwMode="auto">
              <a:xfrm>
                <a:off x="490" y="2396"/>
                <a:ext cx="441"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zh-CN" altLang="en-US" sz="2000">
                    <a:solidFill>
                      <a:srgbClr val="010000"/>
                    </a:solidFill>
                    <a:latin typeface="微软雅黑" panose="020B0503020204020204" pitchFamily="34" charset="-122"/>
                    <a:ea typeface="微软雅黑" panose="020B0503020204020204" pitchFamily="34" charset="-122"/>
                  </a:rPr>
                  <a:t>空队</a:t>
                </a:r>
              </a:p>
            </p:txBody>
          </p:sp>
        </p:grpSp>
        <p:sp>
          <p:nvSpPr>
            <p:cNvPr id="254016" name="Text Box 64"/>
            <p:cNvSpPr txBox="1">
              <a:spLocks noChangeArrowheads="1"/>
            </p:cNvSpPr>
            <p:nvPr/>
          </p:nvSpPr>
          <p:spPr bwMode="auto">
            <a:xfrm>
              <a:off x="2112" y="43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grpSp>
      <p:sp>
        <p:nvSpPr>
          <p:cNvPr id="254028" name="Text Box 76"/>
          <p:cNvSpPr txBox="1">
            <a:spLocks noChangeArrowheads="1"/>
          </p:cNvSpPr>
          <p:nvPr/>
        </p:nvSpPr>
        <p:spPr bwMode="auto">
          <a:xfrm>
            <a:off x="5509148" y="1592855"/>
            <a:ext cx="4176713"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defRPr/>
            </a:pPr>
            <a:r>
              <a:rPr lang="zh-CN" altLang="en-US" sz="1800" dirty="0">
                <a:solidFill>
                  <a:srgbClr val="010000"/>
                </a:solidFill>
                <a:latin typeface="微软雅黑" panose="020B0503020204020204" pitchFamily="34" charset="-122"/>
                <a:ea typeface="微软雅黑" panose="020B0503020204020204" pitchFamily="34" charset="-122"/>
              </a:rPr>
              <a:t>初始化</a:t>
            </a:r>
          </a:p>
          <a:p>
            <a:pPr marL="914400" lvl="2" defTabSz="914400">
              <a:defRPr/>
            </a:pPr>
            <a:r>
              <a:rPr lang="en-US" altLang="zh-CN" sz="1800" dirty="0">
                <a:solidFill>
                  <a:srgbClr val="010000"/>
                </a:solidFill>
                <a:latin typeface="微软雅黑" panose="020B0503020204020204" pitchFamily="34" charset="-122"/>
                <a:ea typeface="微软雅黑" panose="020B0503020204020204" pitchFamily="34" charset="-122"/>
              </a:rPr>
              <a:t>Q-&gt;front-&gt;next==NULL </a:t>
            </a:r>
          </a:p>
          <a:p>
            <a:pPr marL="914400" lvl="2" defTabSz="914400">
              <a:defRPr/>
            </a:pPr>
            <a:r>
              <a:rPr lang="en-US" altLang="zh-CN" sz="1800" dirty="0">
                <a:solidFill>
                  <a:srgbClr val="010000"/>
                </a:solidFill>
                <a:latin typeface="微软雅黑" panose="020B0503020204020204" pitchFamily="34" charset="-122"/>
                <a:ea typeface="微软雅黑" panose="020B0503020204020204" pitchFamily="34" charset="-122"/>
              </a:rPr>
              <a:t>Q-&gt;rear-&gt;next==Null</a:t>
            </a:r>
            <a:endParaRPr lang="zh-CN" altLang="en-US" sz="1800" dirty="0">
              <a:solidFill>
                <a:srgbClr val="010000"/>
              </a:solidFill>
              <a:latin typeface="微软雅黑" panose="020B0503020204020204" pitchFamily="34" charset="-122"/>
              <a:ea typeface="微软雅黑" panose="020B0503020204020204" pitchFamily="34" charset="-122"/>
            </a:endParaRPr>
          </a:p>
        </p:txBody>
      </p:sp>
      <p:sp>
        <p:nvSpPr>
          <p:cNvPr id="254029" name="Text Box 77"/>
          <p:cNvSpPr txBox="1">
            <a:spLocks noChangeArrowheads="1"/>
          </p:cNvSpPr>
          <p:nvPr/>
        </p:nvSpPr>
        <p:spPr bwMode="auto">
          <a:xfrm>
            <a:off x="5653610" y="2666005"/>
            <a:ext cx="41767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914400" lvl="2" defTabSz="914400">
              <a:defRPr/>
            </a:pPr>
            <a:r>
              <a:rPr lang="en-US" altLang="zh-CN" sz="1800">
                <a:solidFill>
                  <a:srgbClr val="010000"/>
                </a:solidFill>
                <a:latin typeface="微软雅黑" panose="020B0503020204020204" pitchFamily="34" charset="-122"/>
                <a:ea typeface="微软雅黑" panose="020B0503020204020204" pitchFamily="34" charset="-122"/>
              </a:rPr>
              <a:t>Q-&gt;rear-&gt;next = px; </a:t>
            </a:r>
          </a:p>
          <a:p>
            <a:pPr marL="914400" lvl="2" defTabSz="914400">
              <a:defRPr/>
            </a:pPr>
            <a:r>
              <a:rPr lang="en-US" altLang="zh-CN" sz="1800">
                <a:solidFill>
                  <a:srgbClr val="FF0000"/>
                </a:solidFill>
                <a:latin typeface="微软雅黑" panose="020B0503020204020204" pitchFamily="34" charset="-122"/>
                <a:ea typeface="微软雅黑" panose="020B0503020204020204" pitchFamily="34" charset="-122"/>
              </a:rPr>
              <a:t>Q-&gt;rear = px;</a:t>
            </a:r>
            <a:endParaRPr lang="zh-CN" altLang="en-US" sz="1800">
              <a:solidFill>
                <a:srgbClr val="FF0000"/>
              </a:solidFill>
              <a:latin typeface="微软雅黑" panose="020B0503020204020204" pitchFamily="34" charset="-122"/>
              <a:ea typeface="微软雅黑" panose="020B0503020204020204" pitchFamily="34" charset="-122"/>
            </a:endParaRPr>
          </a:p>
        </p:txBody>
      </p:sp>
      <p:sp>
        <p:nvSpPr>
          <p:cNvPr id="254032" name="Text Box 80"/>
          <p:cNvSpPr txBox="1">
            <a:spLocks noChangeArrowheads="1"/>
          </p:cNvSpPr>
          <p:nvPr/>
        </p:nvSpPr>
        <p:spPr bwMode="auto">
          <a:xfrm>
            <a:off x="6863286" y="5045673"/>
            <a:ext cx="40770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914400" lvl="2" defTabSz="914400">
              <a:defRPr/>
            </a:pPr>
            <a:r>
              <a:rPr lang="en-US" altLang="zh-CN" sz="1800" dirty="0">
                <a:solidFill>
                  <a:srgbClr val="010000"/>
                </a:solidFill>
                <a:latin typeface="微软雅黑" panose="020B0503020204020204" pitchFamily="34" charset="-122"/>
                <a:ea typeface="微软雅黑" panose="020B0503020204020204" pitchFamily="34" charset="-122"/>
              </a:rPr>
              <a:t>Q-&gt;rear-&gt;next = </a:t>
            </a:r>
            <a:r>
              <a:rPr lang="en-US" altLang="zh-CN" sz="1800" dirty="0" err="1">
                <a:solidFill>
                  <a:srgbClr val="010000"/>
                </a:solidFill>
                <a:latin typeface="微软雅黑" panose="020B0503020204020204" pitchFamily="34" charset="-122"/>
                <a:ea typeface="微软雅黑" panose="020B0503020204020204" pitchFamily="34" charset="-122"/>
              </a:rPr>
              <a:t>px</a:t>
            </a:r>
            <a:r>
              <a:rPr lang="en-US" altLang="zh-CN" sz="1800" dirty="0">
                <a:solidFill>
                  <a:srgbClr val="010000"/>
                </a:solidFill>
                <a:latin typeface="微软雅黑" panose="020B0503020204020204" pitchFamily="34" charset="-122"/>
                <a:ea typeface="微软雅黑" panose="020B0503020204020204" pitchFamily="34" charset="-122"/>
              </a:rPr>
              <a:t>; </a:t>
            </a:r>
          </a:p>
          <a:p>
            <a:pPr marL="914400" lvl="2" defTabSz="914400">
              <a:defRPr/>
            </a:pPr>
            <a:r>
              <a:rPr lang="en-US" altLang="zh-CN" sz="1800" dirty="0">
                <a:solidFill>
                  <a:srgbClr val="FF0000"/>
                </a:solidFill>
                <a:latin typeface="微软雅黑" panose="020B0503020204020204" pitchFamily="34" charset="-122"/>
                <a:ea typeface="微软雅黑" panose="020B0503020204020204" pitchFamily="34" charset="-122"/>
              </a:rPr>
              <a:t>Q-&gt;rear = </a:t>
            </a:r>
            <a:r>
              <a:rPr lang="en-US" altLang="zh-CN" sz="1800" dirty="0" err="1">
                <a:solidFill>
                  <a:srgbClr val="FF0000"/>
                </a:solidFill>
                <a:latin typeface="微软雅黑" panose="020B0503020204020204" pitchFamily="34" charset="-122"/>
                <a:ea typeface="微软雅黑" panose="020B0503020204020204" pitchFamily="34" charset="-122"/>
              </a:rPr>
              <a:t>px</a:t>
            </a:r>
            <a:r>
              <a:rPr lang="en-US" altLang="zh-CN" sz="1800" dirty="0">
                <a:solidFill>
                  <a:srgbClr val="FF0000"/>
                </a:solidFill>
                <a:latin typeface="微软雅黑" panose="020B0503020204020204" pitchFamily="34" charset="-122"/>
                <a:ea typeface="微软雅黑" panose="020B0503020204020204" pitchFamily="34" charset="-122"/>
              </a:rPr>
              <a:t>;</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80" name="矩形 79"/>
          <p:cNvSpPr/>
          <p:nvPr/>
        </p:nvSpPr>
        <p:spPr>
          <a:xfrm>
            <a:off x="7733234" y="3939185"/>
            <a:ext cx="2020297" cy="923330"/>
          </a:xfrm>
          <a:prstGeom prst="rect">
            <a:avLst/>
          </a:prstGeom>
        </p:spPr>
        <p:txBody>
          <a:bodyPr wrap="none">
            <a:spAutoFit/>
          </a:bodyPr>
          <a:lstStyle/>
          <a:p>
            <a:pPr defTabSz="914400">
              <a:defRPr/>
            </a:pPr>
            <a:r>
              <a:rPr lang="en-US" altLang="zh-CN" sz="1800" dirty="0" err="1">
                <a:solidFill>
                  <a:srgbClr val="010000"/>
                </a:solidFill>
                <a:latin typeface="微软雅黑" panose="020B0503020204020204" pitchFamily="34" charset="-122"/>
                <a:ea typeface="微软雅黑" panose="020B0503020204020204" pitchFamily="34" charset="-122"/>
              </a:rPr>
              <a:t>px</a:t>
            </a:r>
            <a:r>
              <a:rPr lang="en-US" altLang="zh-CN" sz="1800" dirty="0">
                <a:solidFill>
                  <a:srgbClr val="010000"/>
                </a:solidFill>
                <a:latin typeface="微软雅黑" panose="020B0503020204020204" pitchFamily="34" charset="-122"/>
                <a:ea typeface="微软雅黑" panose="020B0503020204020204" pitchFamily="34" charset="-122"/>
              </a:rPr>
              <a:t>=new </a:t>
            </a:r>
            <a:r>
              <a:rPr lang="en-US" altLang="zh-CN" sz="1800" dirty="0" err="1">
                <a:solidFill>
                  <a:srgbClr val="010000"/>
                </a:solidFill>
                <a:latin typeface="微软雅黑" panose="020B0503020204020204" pitchFamily="34" charset="-122"/>
                <a:ea typeface="微软雅黑" panose="020B0503020204020204" pitchFamily="34" charset="-122"/>
              </a:rPr>
              <a:t>Qnode</a:t>
            </a:r>
            <a:r>
              <a:rPr lang="en-US" altLang="zh-CN" sz="1800" dirty="0">
                <a:solidFill>
                  <a:srgbClr val="010000"/>
                </a:solidFill>
                <a:latin typeface="微软雅黑" panose="020B0503020204020204" pitchFamily="34" charset="-122"/>
                <a:ea typeface="微软雅黑" panose="020B0503020204020204" pitchFamily="34" charset="-122"/>
              </a:rPr>
              <a:t>;</a:t>
            </a:r>
          </a:p>
          <a:p>
            <a:pPr defTabSz="914400">
              <a:defRPr/>
            </a:pPr>
            <a:r>
              <a:rPr lang="en-US" altLang="zh-CN" sz="1800" dirty="0" err="1">
                <a:solidFill>
                  <a:srgbClr val="010000"/>
                </a:solidFill>
                <a:latin typeface="微软雅黑" panose="020B0503020204020204" pitchFamily="34" charset="-122"/>
                <a:ea typeface="微软雅黑" panose="020B0503020204020204" pitchFamily="34" charset="-122"/>
              </a:rPr>
              <a:t>px</a:t>
            </a:r>
            <a:r>
              <a:rPr lang="en-US" altLang="zh-CN" sz="1800" dirty="0">
                <a:solidFill>
                  <a:srgbClr val="010000"/>
                </a:solidFill>
                <a:latin typeface="微软雅黑" panose="020B0503020204020204" pitchFamily="34" charset="-122"/>
                <a:ea typeface="微软雅黑" panose="020B0503020204020204" pitchFamily="34" charset="-122"/>
              </a:rPr>
              <a:t>-&gt;data=y;</a:t>
            </a:r>
          </a:p>
          <a:p>
            <a:pPr defTabSz="914400">
              <a:defRPr/>
            </a:pPr>
            <a:r>
              <a:rPr lang="en-US" altLang="zh-CN" sz="1800" dirty="0" err="1">
                <a:solidFill>
                  <a:srgbClr val="010000"/>
                </a:solidFill>
                <a:latin typeface="微软雅黑" panose="020B0503020204020204" pitchFamily="34" charset="-122"/>
                <a:ea typeface="微软雅黑" panose="020B0503020204020204" pitchFamily="34" charset="-122"/>
              </a:rPr>
              <a:t>px</a:t>
            </a:r>
            <a:r>
              <a:rPr lang="en-US" altLang="zh-CN" sz="1800" dirty="0">
                <a:solidFill>
                  <a:srgbClr val="010000"/>
                </a:solidFill>
                <a:latin typeface="微软雅黑" panose="020B0503020204020204" pitchFamily="34" charset="-122"/>
                <a:ea typeface="微软雅黑" panose="020B0503020204020204" pitchFamily="34" charset="-122"/>
              </a:rPr>
              <a:t>-&gt;next=NULL;</a:t>
            </a:r>
            <a:endParaRPr lang="zh-CN" altLang="en-US" sz="1800" dirty="0">
              <a:solidFill>
                <a:srgbClr val="0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0115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4006"/>
                                        </p:tgtEl>
                                        <p:attrNameLst>
                                          <p:attrName>style.visibility</p:attrName>
                                        </p:attrNameLst>
                                      </p:cBhvr>
                                      <p:to>
                                        <p:strVal val="visible"/>
                                      </p:to>
                                    </p:set>
                                    <p:animEffect transition="in" filter="wipe(left)">
                                      <p:cBhvr>
                                        <p:cTn id="7" dur="500"/>
                                        <p:tgtEl>
                                          <p:spTgt spid="2540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402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53955"/>
                                        </p:tgtEl>
                                        <p:attrNameLst>
                                          <p:attrName>style.visibility</p:attrName>
                                        </p:attrNameLst>
                                      </p:cBhvr>
                                      <p:to>
                                        <p:strVal val="visible"/>
                                      </p:to>
                                    </p:set>
                                    <p:animEffect transition="in" filter="wipe(left)">
                                      <p:cBhvr>
                                        <p:cTn id="16" dur="500"/>
                                        <p:tgtEl>
                                          <p:spTgt spid="2539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402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53969"/>
                                        </p:tgtEl>
                                        <p:attrNameLst>
                                          <p:attrName>style.visibility</p:attrName>
                                        </p:attrNameLst>
                                      </p:cBhvr>
                                      <p:to>
                                        <p:strVal val="visible"/>
                                      </p:to>
                                    </p:set>
                                    <p:animEffect transition="in" filter="wipe(left)">
                                      <p:cBhvr>
                                        <p:cTn id="25" dur="500"/>
                                        <p:tgtEl>
                                          <p:spTgt spid="25396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54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028" grpId="0"/>
      <p:bldP spid="254029" grpId="0"/>
      <p:bldP spid="254032"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15480" y="1196752"/>
            <a:ext cx="2016224" cy="803176"/>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600" b="0" dirty="0">
                <a:solidFill>
                  <a:srgbClr val="0070C0"/>
                </a:solidFill>
                <a:effectLst/>
                <a:latin typeface="微软雅黑" panose="020B0503020204020204" pitchFamily="34" charset="-122"/>
                <a:ea typeface="微软雅黑" panose="020B0503020204020204" pitchFamily="34" charset="-122"/>
              </a:rPr>
              <a:t>讨  论</a:t>
            </a:r>
          </a:p>
        </p:txBody>
      </p:sp>
      <p:sp>
        <p:nvSpPr>
          <p:cNvPr id="3" name="内容占位符 2"/>
          <p:cNvSpPr>
            <a:spLocks noGrp="1"/>
          </p:cNvSpPr>
          <p:nvPr>
            <p:ph idx="1"/>
          </p:nvPr>
        </p:nvSpPr>
        <p:spPr/>
        <p:txBody>
          <a:bodyPr/>
          <a:lstStyle/>
          <a:p>
            <a:r>
              <a:rPr lang="zh-CN" altLang="en-US" b="0" dirty="0">
                <a:latin typeface="微软雅黑" panose="020B0503020204020204" pitchFamily="34" charset="-122"/>
                <a:ea typeface="微软雅黑" panose="020B0503020204020204" pitchFamily="34" charset="-122"/>
              </a:rPr>
              <a:t>题目：我们要解决问题，总是分析已知条件（输入数据），需要实现的功能（输出），然后寻找输入转换为输出的算法，也就是通过一系列操作步骤对输入数据进行处理，最后转换为输出结果。</a:t>
            </a:r>
            <a:endParaRPr lang="en-US" altLang="zh-CN" b="0" dirty="0">
              <a:latin typeface="微软雅黑" panose="020B0503020204020204" pitchFamily="34" charset="-122"/>
              <a:ea typeface="微软雅黑" panose="020B0503020204020204" pitchFamily="34" charset="-122"/>
            </a:endParaRPr>
          </a:p>
          <a:p>
            <a:r>
              <a:rPr lang="zh-CN" altLang="en-US" b="0" dirty="0">
                <a:latin typeface="微软雅黑" panose="020B0503020204020204" pitchFamily="34" charset="-122"/>
                <a:ea typeface="微软雅黑" panose="020B0503020204020204" pitchFamily="34" charset="-122"/>
              </a:rPr>
              <a:t>为什么要研究线性表、树、图这三种数据结构？如何对这些结构进行研究？以线性表为例，怎样的研究是有效的，且能够采用类似方法研究树和图？</a:t>
            </a:r>
            <a:endParaRPr lang="en-US" altLang="zh-CN" b="0" dirty="0">
              <a:latin typeface="微软雅黑" panose="020B0503020204020204" pitchFamily="34" charset="-122"/>
              <a:ea typeface="微软雅黑" panose="020B0503020204020204" pitchFamily="34" charset="-122"/>
            </a:endParaRPr>
          </a:p>
          <a:p>
            <a:endParaRPr lang="en-US" altLang="zh-CN" b="0" dirty="0">
              <a:latin typeface="微软雅黑" panose="020B0503020204020204" pitchFamily="34" charset="-122"/>
              <a:ea typeface="微软雅黑" panose="020B0503020204020204" pitchFamily="34" charset="-122"/>
            </a:endParaRPr>
          </a:p>
          <a:p>
            <a:r>
              <a:rPr lang="zh-CN" altLang="en-US" b="0" dirty="0">
                <a:latin typeface="微软雅黑" panose="020B0503020204020204" pitchFamily="34" charset="-122"/>
                <a:ea typeface="微软雅黑" panose="020B0503020204020204" pitchFamily="34" charset="-122"/>
              </a:rPr>
              <a:t>线性表的这些基本操作有什么用？可以直接拿过来用吗？为什么？和我们待解决的千奇百怪的各种问题有什么联系？</a:t>
            </a:r>
          </a:p>
        </p:txBody>
      </p:sp>
    </p:spTree>
    <p:extLst>
      <p:ext uri="{BB962C8B-B14F-4D97-AF65-F5344CB8AC3E}">
        <p14:creationId xmlns:p14="http://schemas.microsoft.com/office/powerpoint/2010/main" val="76386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53955" name="Group 3"/>
          <p:cNvGrpSpPr>
            <a:grpSpLocks/>
          </p:cNvGrpSpPr>
          <p:nvPr/>
        </p:nvGrpSpPr>
        <p:grpSpPr bwMode="auto">
          <a:xfrm>
            <a:off x="1591505" y="2067143"/>
            <a:ext cx="3706813" cy="1135064"/>
            <a:chOff x="2141" y="2614"/>
            <a:chExt cx="2335" cy="715"/>
          </a:xfrm>
        </p:grpSpPr>
        <p:grpSp>
          <p:nvGrpSpPr>
            <p:cNvPr id="253956" name="Group 4"/>
            <p:cNvGrpSpPr>
              <a:grpSpLocks/>
            </p:cNvGrpSpPr>
            <p:nvPr/>
          </p:nvGrpSpPr>
          <p:grpSpPr bwMode="auto">
            <a:xfrm>
              <a:off x="2784" y="2641"/>
              <a:ext cx="681" cy="237"/>
              <a:chOff x="1087" y="2423"/>
              <a:chExt cx="681" cy="237"/>
            </a:xfrm>
          </p:grpSpPr>
          <p:sp>
            <p:nvSpPr>
              <p:cNvPr id="253957" name="Rectangle 5"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58" name="Rectangle 6"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3959" name="Text Box 7"/>
            <p:cNvSpPr txBox="1">
              <a:spLocks noChangeArrowheads="1"/>
            </p:cNvSpPr>
            <p:nvPr/>
          </p:nvSpPr>
          <p:spPr bwMode="auto">
            <a:xfrm>
              <a:off x="2681" y="3064"/>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3960" name="Line 8"/>
            <p:cNvSpPr>
              <a:spLocks noChangeShapeType="1"/>
            </p:cNvSpPr>
            <p:nvPr/>
          </p:nvSpPr>
          <p:spPr bwMode="auto">
            <a:xfrm flipV="1">
              <a:off x="4126" y="2881"/>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1" name="Text Box 9"/>
            <p:cNvSpPr txBox="1">
              <a:spLocks noChangeArrowheads="1"/>
            </p:cNvSpPr>
            <p:nvPr/>
          </p:nvSpPr>
          <p:spPr bwMode="auto">
            <a:xfrm>
              <a:off x="3931" y="3077"/>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3962" name="Line 10"/>
            <p:cNvSpPr>
              <a:spLocks noChangeShapeType="1"/>
            </p:cNvSpPr>
            <p:nvPr/>
          </p:nvSpPr>
          <p:spPr bwMode="auto">
            <a:xfrm flipV="1">
              <a:off x="2942" y="2884"/>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3" name="Text Box 11"/>
            <p:cNvSpPr txBox="1">
              <a:spLocks noChangeArrowheads="1"/>
            </p:cNvSpPr>
            <p:nvPr/>
          </p:nvSpPr>
          <p:spPr bwMode="auto">
            <a:xfrm>
              <a:off x="2141" y="2614"/>
              <a:ext cx="534"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r>
                <a:rPr kumimoji="1" lang="zh-CN" altLang="zh-CN" sz="2000">
                  <a:solidFill>
                    <a:srgbClr val="010000"/>
                  </a:solidFill>
                  <a:latin typeface="微软雅黑" panose="020B0503020204020204" pitchFamily="34" charset="-122"/>
                  <a:ea typeface="微软雅黑" panose="020B0503020204020204" pitchFamily="34" charset="-122"/>
                </a:rPr>
                <a:t>入</a:t>
              </a:r>
              <a:r>
                <a:rPr kumimoji="1" lang="zh-CN" altLang="en-US" sz="2000">
                  <a:solidFill>
                    <a:srgbClr val="010000"/>
                  </a:solidFill>
                  <a:latin typeface="微软雅黑" panose="020B0503020204020204" pitchFamily="34" charset="-122"/>
                  <a:ea typeface="微软雅黑" panose="020B0503020204020204" pitchFamily="34" charset="-122"/>
                </a:rPr>
                <a:t>队</a:t>
              </a:r>
            </a:p>
          </p:txBody>
        </p:sp>
        <p:sp>
          <p:nvSpPr>
            <p:cNvPr id="253964" name="Rectangle 12"/>
            <p:cNvSpPr>
              <a:spLocks noChangeArrowheads="1"/>
            </p:cNvSpPr>
            <p:nvPr/>
          </p:nvSpPr>
          <p:spPr bwMode="auto">
            <a:xfrm>
              <a:off x="3810" y="2645"/>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5" name="Line 13"/>
            <p:cNvSpPr>
              <a:spLocks noChangeShapeType="1"/>
            </p:cNvSpPr>
            <p:nvPr/>
          </p:nvSpPr>
          <p:spPr bwMode="auto">
            <a:xfrm>
              <a:off x="3393" y="2758"/>
              <a:ext cx="4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6" name="Line 14"/>
            <p:cNvSpPr>
              <a:spLocks noChangeShapeType="1"/>
            </p:cNvSpPr>
            <p:nvPr/>
          </p:nvSpPr>
          <p:spPr bwMode="auto">
            <a:xfrm>
              <a:off x="4123" y="2633"/>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7" name="Text Box 15"/>
            <p:cNvSpPr txBox="1">
              <a:spLocks noChangeArrowheads="1"/>
            </p:cNvSpPr>
            <p:nvPr/>
          </p:nvSpPr>
          <p:spPr bwMode="auto">
            <a:xfrm>
              <a:off x="4169" y="2663"/>
              <a:ext cx="240"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sp>
          <p:nvSpPr>
            <p:cNvPr id="253968" name="Text Box 16"/>
            <p:cNvSpPr txBox="1">
              <a:spLocks noChangeArrowheads="1"/>
            </p:cNvSpPr>
            <p:nvPr/>
          </p:nvSpPr>
          <p:spPr bwMode="auto">
            <a:xfrm>
              <a:off x="3845" y="2629"/>
              <a:ext cx="19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p>
          </p:txBody>
        </p:sp>
      </p:grpSp>
      <p:grpSp>
        <p:nvGrpSpPr>
          <p:cNvPr id="253969" name="Group 17"/>
          <p:cNvGrpSpPr>
            <a:grpSpLocks/>
          </p:cNvGrpSpPr>
          <p:nvPr/>
        </p:nvGrpSpPr>
        <p:grpSpPr bwMode="auto">
          <a:xfrm>
            <a:off x="1621668" y="3208557"/>
            <a:ext cx="5268914" cy="1114426"/>
            <a:chOff x="293" y="3332"/>
            <a:chExt cx="3319" cy="702"/>
          </a:xfrm>
        </p:grpSpPr>
        <p:grpSp>
          <p:nvGrpSpPr>
            <p:cNvPr id="253970" name="Group 18"/>
            <p:cNvGrpSpPr>
              <a:grpSpLocks/>
            </p:cNvGrpSpPr>
            <p:nvPr/>
          </p:nvGrpSpPr>
          <p:grpSpPr bwMode="auto">
            <a:xfrm>
              <a:off x="946" y="3359"/>
              <a:ext cx="681" cy="237"/>
              <a:chOff x="1087" y="2423"/>
              <a:chExt cx="681" cy="237"/>
            </a:xfrm>
          </p:grpSpPr>
          <p:sp>
            <p:nvSpPr>
              <p:cNvPr id="253971" name="Rectangle 19"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2" name="Rectangle 20"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3973" name="Text Box 21"/>
            <p:cNvSpPr txBox="1">
              <a:spLocks noChangeArrowheads="1"/>
            </p:cNvSpPr>
            <p:nvPr/>
          </p:nvSpPr>
          <p:spPr bwMode="auto">
            <a:xfrm>
              <a:off x="832" y="3782"/>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3974" name="Line 22"/>
            <p:cNvSpPr>
              <a:spLocks noChangeShapeType="1"/>
            </p:cNvSpPr>
            <p:nvPr/>
          </p:nvSpPr>
          <p:spPr bwMode="auto">
            <a:xfrm flipV="1">
              <a:off x="3255" y="3577"/>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5" name="Text Box 23"/>
            <p:cNvSpPr txBox="1">
              <a:spLocks noChangeArrowheads="1"/>
            </p:cNvSpPr>
            <p:nvPr/>
          </p:nvSpPr>
          <p:spPr bwMode="auto">
            <a:xfrm>
              <a:off x="3060" y="3773"/>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3976" name="Line 24"/>
            <p:cNvSpPr>
              <a:spLocks noChangeShapeType="1"/>
            </p:cNvSpPr>
            <p:nvPr/>
          </p:nvSpPr>
          <p:spPr bwMode="auto">
            <a:xfrm flipV="1">
              <a:off x="1093" y="3602"/>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7" name="Text Box 25"/>
            <p:cNvSpPr txBox="1">
              <a:spLocks noChangeArrowheads="1"/>
            </p:cNvSpPr>
            <p:nvPr/>
          </p:nvSpPr>
          <p:spPr bwMode="auto">
            <a:xfrm>
              <a:off x="293" y="3332"/>
              <a:ext cx="532"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y</a:t>
              </a:r>
              <a:r>
                <a:rPr kumimoji="1" lang="zh-CN" altLang="zh-CN" sz="2000">
                  <a:solidFill>
                    <a:srgbClr val="010000"/>
                  </a:solidFill>
                  <a:latin typeface="微软雅黑" panose="020B0503020204020204" pitchFamily="34" charset="-122"/>
                  <a:ea typeface="微软雅黑" panose="020B0503020204020204" pitchFamily="34" charset="-122"/>
                </a:rPr>
                <a:t>入</a:t>
              </a:r>
              <a:r>
                <a:rPr kumimoji="1" lang="zh-CN" altLang="en-US" sz="2000">
                  <a:solidFill>
                    <a:srgbClr val="010000"/>
                  </a:solidFill>
                  <a:latin typeface="微软雅黑" panose="020B0503020204020204" pitchFamily="34" charset="-122"/>
                  <a:ea typeface="微软雅黑" panose="020B0503020204020204" pitchFamily="34" charset="-122"/>
                </a:rPr>
                <a:t>队</a:t>
              </a:r>
            </a:p>
          </p:txBody>
        </p:sp>
        <p:sp>
          <p:nvSpPr>
            <p:cNvPr id="253978" name="Rectangle 26"/>
            <p:cNvSpPr>
              <a:spLocks noChangeArrowheads="1"/>
            </p:cNvSpPr>
            <p:nvPr/>
          </p:nvSpPr>
          <p:spPr bwMode="auto">
            <a:xfrm>
              <a:off x="1961" y="3363"/>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9" name="Line 27"/>
            <p:cNvSpPr>
              <a:spLocks noChangeShapeType="1"/>
            </p:cNvSpPr>
            <p:nvPr/>
          </p:nvSpPr>
          <p:spPr bwMode="auto">
            <a:xfrm>
              <a:off x="1544" y="3476"/>
              <a:ext cx="4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0" name="Line 28"/>
            <p:cNvSpPr>
              <a:spLocks noChangeShapeType="1"/>
            </p:cNvSpPr>
            <p:nvPr/>
          </p:nvSpPr>
          <p:spPr bwMode="auto">
            <a:xfrm>
              <a:off x="2274" y="3351"/>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1" name="Text Box 29"/>
            <p:cNvSpPr txBox="1">
              <a:spLocks noChangeArrowheads="1"/>
            </p:cNvSpPr>
            <p:nvPr/>
          </p:nvSpPr>
          <p:spPr bwMode="auto">
            <a:xfrm>
              <a:off x="1996" y="3347"/>
              <a:ext cx="19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p>
          </p:txBody>
        </p:sp>
        <p:sp>
          <p:nvSpPr>
            <p:cNvPr id="253982" name="Rectangle 30"/>
            <p:cNvSpPr>
              <a:spLocks noChangeArrowheads="1"/>
            </p:cNvSpPr>
            <p:nvPr/>
          </p:nvSpPr>
          <p:spPr bwMode="auto">
            <a:xfrm>
              <a:off x="2946" y="3370"/>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3" name="Line 31"/>
            <p:cNvSpPr>
              <a:spLocks noChangeShapeType="1"/>
            </p:cNvSpPr>
            <p:nvPr/>
          </p:nvSpPr>
          <p:spPr bwMode="auto">
            <a:xfrm>
              <a:off x="3259" y="3358"/>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4" name="Text Box 32"/>
            <p:cNvSpPr txBox="1">
              <a:spLocks noChangeArrowheads="1"/>
            </p:cNvSpPr>
            <p:nvPr/>
          </p:nvSpPr>
          <p:spPr bwMode="auto">
            <a:xfrm>
              <a:off x="3305" y="3388"/>
              <a:ext cx="240"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sp>
          <p:nvSpPr>
            <p:cNvPr id="253985" name="Text Box 33"/>
            <p:cNvSpPr txBox="1">
              <a:spLocks noChangeArrowheads="1"/>
            </p:cNvSpPr>
            <p:nvPr/>
          </p:nvSpPr>
          <p:spPr bwMode="auto">
            <a:xfrm>
              <a:off x="2976" y="3354"/>
              <a:ext cx="209"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y</a:t>
              </a:r>
            </a:p>
          </p:txBody>
        </p:sp>
        <p:sp>
          <p:nvSpPr>
            <p:cNvPr id="253986" name="Line 34"/>
            <p:cNvSpPr>
              <a:spLocks noChangeShapeType="1"/>
            </p:cNvSpPr>
            <p:nvPr/>
          </p:nvSpPr>
          <p:spPr bwMode="auto">
            <a:xfrm>
              <a:off x="2529" y="3483"/>
              <a:ext cx="4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53987" name="Group 35"/>
          <p:cNvGrpSpPr>
            <a:grpSpLocks/>
          </p:cNvGrpSpPr>
          <p:nvPr/>
        </p:nvGrpSpPr>
        <p:grpSpPr bwMode="auto">
          <a:xfrm>
            <a:off x="1561342" y="4559515"/>
            <a:ext cx="5270499" cy="1114426"/>
            <a:chOff x="1099" y="495"/>
            <a:chExt cx="3320" cy="702"/>
          </a:xfrm>
        </p:grpSpPr>
        <p:grpSp>
          <p:nvGrpSpPr>
            <p:cNvPr id="253988" name="Group 36"/>
            <p:cNvGrpSpPr>
              <a:grpSpLocks/>
            </p:cNvGrpSpPr>
            <p:nvPr/>
          </p:nvGrpSpPr>
          <p:grpSpPr bwMode="auto">
            <a:xfrm>
              <a:off x="1753" y="522"/>
              <a:ext cx="681" cy="237"/>
              <a:chOff x="1087" y="2423"/>
              <a:chExt cx="681" cy="237"/>
            </a:xfrm>
          </p:grpSpPr>
          <p:sp>
            <p:nvSpPr>
              <p:cNvPr id="253989" name="Rectangle 37"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90" name="Rectangle 38"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3991" name="Text Box 39"/>
            <p:cNvSpPr txBox="1">
              <a:spLocks noChangeArrowheads="1"/>
            </p:cNvSpPr>
            <p:nvPr/>
          </p:nvSpPr>
          <p:spPr bwMode="auto">
            <a:xfrm>
              <a:off x="1639" y="945"/>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3992" name="Line 40"/>
            <p:cNvSpPr>
              <a:spLocks noChangeShapeType="1"/>
            </p:cNvSpPr>
            <p:nvPr/>
          </p:nvSpPr>
          <p:spPr bwMode="auto">
            <a:xfrm flipV="1">
              <a:off x="4062" y="740"/>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93" name="Text Box 41"/>
            <p:cNvSpPr txBox="1">
              <a:spLocks noChangeArrowheads="1"/>
            </p:cNvSpPr>
            <p:nvPr/>
          </p:nvSpPr>
          <p:spPr bwMode="auto">
            <a:xfrm>
              <a:off x="3867" y="936"/>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3994" name="Line 42"/>
            <p:cNvSpPr>
              <a:spLocks noChangeShapeType="1"/>
            </p:cNvSpPr>
            <p:nvPr/>
          </p:nvSpPr>
          <p:spPr bwMode="auto">
            <a:xfrm flipV="1">
              <a:off x="1900" y="765"/>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95" name="Text Box 43"/>
            <p:cNvSpPr txBox="1">
              <a:spLocks noChangeArrowheads="1"/>
            </p:cNvSpPr>
            <p:nvPr/>
          </p:nvSpPr>
          <p:spPr bwMode="auto">
            <a:xfrm>
              <a:off x="1099" y="495"/>
              <a:ext cx="534"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r>
                <a:rPr kumimoji="1" lang="zh-CN" altLang="zh-CN" sz="2000">
                  <a:solidFill>
                    <a:srgbClr val="010000"/>
                  </a:solidFill>
                  <a:latin typeface="微软雅黑" panose="020B0503020204020204" pitchFamily="34" charset="-122"/>
                  <a:ea typeface="微软雅黑" panose="020B0503020204020204" pitchFamily="34" charset="-122"/>
                </a:rPr>
                <a:t>出</a:t>
              </a:r>
              <a:r>
                <a:rPr kumimoji="1" lang="zh-CN" altLang="en-US" sz="2000">
                  <a:solidFill>
                    <a:srgbClr val="010000"/>
                  </a:solidFill>
                  <a:latin typeface="微软雅黑" panose="020B0503020204020204" pitchFamily="34" charset="-122"/>
                  <a:ea typeface="微软雅黑" panose="020B0503020204020204" pitchFamily="34" charset="-122"/>
                </a:rPr>
                <a:t>队</a:t>
              </a:r>
            </a:p>
          </p:txBody>
        </p:sp>
        <p:sp>
          <p:nvSpPr>
            <p:cNvPr id="253996" name="Rectangle 44"/>
            <p:cNvSpPr>
              <a:spLocks noChangeArrowheads="1"/>
            </p:cNvSpPr>
            <p:nvPr/>
          </p:nvSpPr>
          <p:spPr bwMode="auto">
            <a:xfrm>
              <a:off x="2768" y="526"/>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97" name="Line 45"/>
            <p:cNvSpPr>
              <a:spLocks noChangeShapeType="1"/>
            </p:cNvSpPr>
            <p:nvPr/>
          </p:nvSpPr>
          <p:spPr bwMode="auto">
            <a:xfrm>
              <a:off x="3081" y="514"/>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98" name="Text Box 46"/>
            <p:cNvSpPr txBox="1">
              <a:spLocks noChangeArrowheads="1"/>
            </p:cNvSpPr>
            <p:nvPr/>
          </p:nvSpPr>
          <p:spPr bwMode="auto">
            <a:xfrm>
              <a:off x="2803" y="510"/>
              <a:ext cx="19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p>
          </p:txBody>
        </p:sp>
        <p:sp>
          <p:nvSpPr>
            <p:cNvPr id="253999" name="Rectangle 47"/>
            <p:cNvSpPr>
              <a:spLocks noChangeArrowheads="1"/>
            </p:cNvSpPr>
            <p:nvPr/>
          </p:nvSpPr>
          <p:spPr bwMode="auto">
            <a:xfrm>
              <a:off x="3753" y="533"/>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00" name="Line 48"/>
            <p:cNvSpPr>
              <a:spLocks noChangeShapeType="1"/>
            </p:cNvSpPr>
            <p:nvPr/>
          </p:nvSpPr>
          <p:spPr bwMode="auto">
            <a:xfrm>
              <a:off x="4066" y="521"/>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01" name="Text Box 49"/>
            <p:cNvSpPr txBox="1">
              <a:spLocks noChangeArrowheads="1"/>
            </p:cNvSpPr>
            <p:nvPr/>
          </p:nvSpPr>
          <p:spPr bwMode="auto">
            <a:xfrm>
              <a:off x="4112" y="551"/>
              <a:ext cx="240"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sp>
          <p:nvSpPr>
            <p:cNvPr id="254002" name="Text Box 50"/>
            <p:cNvSpPr txBox="1">
              <a:spLocks noChangeArrowheads="1"/>
            </p:cNvSpPr>
            <p:nvPr/>
          </p:nvSpPr>
          <p:spPr bwMode="auto">
            <a:xfrm>
              <a:off x="3783" y="517"/>
              <a:ext cx="209"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y</a:t>
              </a:r>
            </a:p>
          </p:txBody>
        </p:sp>
        <p:sp>
          <p:nvSpPr>
            <p:cNvPr id="254003" name="Line 51"/>
            <p:cNvSpPr>
              <a:spLocks noChangeShapeType="1"/>
            </p:cNvSpPr>
            <p:nvPr/>
          </p:nvSpPr>
          <p:spPr bwMode="auto">
            <a:xfrm>
              <a:off x="2256" y="711"/>
              <a:ext cx="0" cy="1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04" name="Line 52"/>
            <p:cNvSpPr>
              <a:spLocks noChangeShapeType="1"/>
            </p:cNvSpPr>
            <p:nvPr/>
          </p:nvSpPr>
          <p:spPr bwMode="auto">
            <a:xfrm>
              <a:off x="2256" y="878"/>
              <a:ext cx="16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05" name="Line 53"/>
            <p:cNvSpPr>
              <a:spLocks noChangeShapeType="1"/>
            </p:cNvSpPr>
            <p:nvPr/>
          </p:nvSpPr>
          <p:spPr bwMode="auto">
            <a:xfrm flipV="1">
              <a:off x="3901" y="778"/>
              <a:ext cx="0" cy="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54006" name="Group 54"/>
          <p:cNvGrpSpPr>
            <a:grpSpLocks/>
          </p:cNvGrpSpPr>
          <p:nvPr/>
        </p:nvGrpSpPr>
        <p:grpSpPr bwMode="auto">
          <a:xfrm>
            <a:off x="1669294" y="911440"/>
            <a:ext cx="2090738" cy="1114426"/>
            <a:chOff x="1112" y="385"/>
            <a:chExt cx="1317" cy="702"/>
          </a:xfrm>
        </p:grpSpPr>
        <p:grpSp>
          <p:nvGrpSpPr>
            <p:cNvPr id="254007" name="Group 55"/>
            <p:cNvGrpSpPr>
              <a:grpSpLocks/>
            </p:cNvGrpSpPr>
            <p:nvPr/>
          </p:nvGrpSpPr>
          <p:grpSpPr bwMode="auto">
            <a:xfrm>
              <a:off x="1112" y="385"/>
              <a:ext cx="1317" cy="702"/>
              <a:chOff x="490" y="2396"/>
              <a:chExt cx="1317" cy="702"/>
            </a:xfrm>
          </p:grpSpPr>
          <p:grpSp>
            <p:nvGrpSpPr>
              <p:cNvPr id="254008" name="Group 56"/>
              <p:cNvGrpSpPr>
                <a:grpSpLocks/>
              </p:cNvGrpSpPr>
              <p:nvPr/>
            </p:nvGrpSpPr>
            <p:grpSpPr bwMode="auto">
              <a:xfrm>
                <a:off x="1087" y="2423"/>
                <a:ext cx="681" cy="237"/>
                <a:chOff x="1087" y="2423"/>
                <a:chExt cx="681" cy="237"/>
              </a:xfrm>
            </p:grpSpPr>
            <p:sp>
              <p:nvSpPr>
                <p:cNvPr id="254009" name="Rectangle 57"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10" name="Rectangle 58"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4011" name="Text Box 59"/>
              <p:cNvSpPr txBox="1">
                <a:spLocks noChangeArrowheads="1"/>
              </p:cNvSpPr>
              <p:nvPr/>
            </p:nvSpPr>
            <p:spPr bwMode="auto">
              <a:xfrm>
                <a:off x="984" y="2846"/>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4012" name="Line 60"/>
              <p:cNvSpPr>
                <a:spLocks noChangeShapeType="1"/>
              </p:cNvSpPr>
              <p:nvPr/>
            </p:nvSpPr>
            <p:spPr bwMode="auto">
              <a:xfrm flipV="1">
                <a:off x="1584" y="2640"/>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13" name="Text Box 61"/>
              <p:cNvSpPr txBox="1">
                <a:spLocks noChangeArrowheads="1"/>
              </p:cNvSpPr>
              <p:nvPr/>
            </p:nvSpPr>
            <p:spPr bwMode="auto">
              <a:xfrm>
                <a:off x="1389" y="2836"/>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4014" name="Line 62"/>
              <p:cNvSpPr>
                <a:spLocks noChangeShapeType="1"/>
              </p:cNvSpPr>
              <p:nvPr/>
            </p:nvSpPr>
            <p:spPr bwMode="auto">
              <a:xfrm flipV="1">
                <a:off x="1245" y="2666"/>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15" name="Text Box 63"/>
              <p:cNvSpPr txBox="1">
                <a:spLocks noChangeArrowheads="1"/>
              </p:cNvSpPr>
              <p:nvPr/>
            </p:nvSpPr>
            <p:spPr bwMode="auto">
              <a:xfrm>
                <a:off x="490" y="2396"/>
                <a:ext cx="441"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zh-CN" altLang="en-US" sz="2000">
                    <a:solidFill>
                      <a:srgbClr val="010000"/>
                    </a:solidFill>
                    <a:latin typeface="微软雅黑" panose="020B0503020204020204" pitchFamily="34" charset="-122"/>
                    <a:ea typeface="微软雅黑" panose="020B0503020204020204" pitchFamily="34" charset="-122"/>
                  </a:rPr>
                  <a:t>空队</a:t>
                </a:r>
              </a:p>
            </p:txBody>
          </p:sp>
        </p:grpSp>
        <p:sp>
          <p:nvSpPr>
            <p:cNvPr id="254016" name="Text Box 64"/>
            <p:cNvSpPr txBox="1">
              <a:spLocks noChangeArrowheads="1"/>
            </p:cNvSpPr>
            <p:nvPr/>
          </p:nvSpPr>
          <p:spPr bwMode="auto">
            <a:xfrm>
              <a:off x="2112" y="43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grpSp>
      <p:sp>
        <p:nvSpPr>
          <p:cNvPr id="254028" name="Text Box 76"/>
          <p:cNvSpPr txBox="1">
            <a:spLocks noChangeArrowheads="1"/>
          </p:cNvSpPr>
          <p:nvPr/>
        </p:nvSpPr>
        <p:spPr bwMode="auto">
          <a:xfrm>
            <a:off x="5536443" y="855877"/>
            <a:ext cx="4176713"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defRPr/>
            </a:pPr>
            <a:r>
              <a:rPr lang="zh-CN" altLang="en-US" sz="1800" dirty="0">
                <a:solidFill>
                  <a:srgbClr val="010000"/>
                </a:solidFill>
                <a:latin typeface="微软雅黑" panose="020B0503020204020204" pitchFamily="34" charset="-122"/>
                <a:ea typeface="微软雅黑" panose="020B0503020204020204" pitchFamily="34" charset="-122"/>
              </a:rPr>
              <a:t>初始化</a:t>
            </a:r>
          </a:p>
          <a:p>
            <a:pPr marL="914400" lvl="2" defTabSz="914400">
              <a:defRPr/>
            </a:pPr>
            <a:r>
              <a:rPr lang="en-US" altLang="zh-CN" sz="1800" dirty="0">
                <a:solidFill>
                  <a:srgbClr val="010000"/>
                </a:solidFill>
                <a:latin typeface="微软雅黑" panose="020B0503020204020204" pitchFamily="34" charset="-122"/>
                <a:ea typeface="微软雅黑" panose="020B0503020204020204" pitchFamily="34" charset="-122"/>
              </a:rPr>
              <a:t>Q-&gt;front-&gt;next=NULL </a:t>
            </a:r>
          </a:p>
          <a:p>
            <a:pPr marL="914400" lvl="2" defTabSz="914400">
              <a:defRPr/>
            </a:pPr>
            <a:r>
              <a:rPr lang="en-US" altLang="zh-CN" sz="1800" dirty="0">
                <a:solidFill>
                  <a:srgbClr val="010000"/>
                </a:solidFill>
                <a:latin typeface="微软雅黑" panose="020B0503020204020204" pitchFamily="34" charset="-122"/>
                <a:ea typeface="微软雅黑" panose="020B0503020204020204" pitchFamily="34" charset="-122"/>
              </a:rPr>
              <a:t>Q-&gt;rear-&gt;next=Null</a:t>
            </a:r>
            <a:endParaRPr lang="zh-CN" altLang="en-US" sz="1800" dirty="0">
              <a:solidFill>
                <a:srgbClr val="010000"/>
              </a:solidFill>
              <a:latin typeface="微软雅黑" panose="020B0503020204020204" pitchFamily="34" charset="-122"/>
              <a:ea typeface="微软雅黑" panose="020B0503020204020204" pitchFamily="34" charset="-122"/>
            </a:endParaRPr>
          </a:p>
        </p:txBody>
      </p:sp>
      <p:sp>
        <p:nvSpPr>
          <p:cNvPr id="254029" name="Text Box 77"/>
          <p:cNvSpPr txBox="1">
            <a:spLocks noChangeArrowheads="1"/>
          </p:cNvSpPr>
          <p:nvPr/>
        </p:nvSpPr>
        <p:spPr bwMode="auto">
          <a:xfrm>
            <a:off x="5680905" y="1929027"/>
            <a:ext cx="41767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914400" lvl="2" defTabSz="914400">
              <a:defRPr/>
            </a:pPr>
            <a:r>
              <a:rPr lang="en-US" altLang="zh-CN" sz="1800">
                <a:solidFill>
                  <a:srgbClr val="010000"/>
                </a:solidFill>
                <a:latin typeface="微软雅黑" panose="020B0503020204020204" pitchFamily="34" charset="-122"/>
                <a:ea typeface="微软雅黑" panose="020B0503020204020204" pitchFamily="34" charset="-122"/>
              </a:rPr>
              <a:t>Q-&gt;rear-&gt;next = px; </a:t>
            </a:r>
          </a:p>
          <a:p>
            <a:pPr marL="914400" lvl="2" defTabSz="914400">
              <a:defRPr/>
            </a:pPr>
            <a:r>
              <a:rPr lang="en-US" altLang="zh-CN" sz="1800">
                <a:solidFill>
                  <a:srgbClr val="FF0000"/>
                </a:solidFill>
                <a:latin typeface="微软雅黑" panose="020B0503020204020204" pitchFamily="34" charset="-122"/>
                <a:ea typeface="微软雅黑" panose="020B0503020204020204" pitchFamily="34" charset="-122"/>
              </a:rPr>
              <a:t>Q-&gt;rear = px;</a:t>
            </a:r>
            <a:endParaRPr lang="zh-CN" altLang="en-US" sz="1800">
              <a:solidFill>
                <a:srgbClr val="FF0000"/>
              </a:solidFill>
              <a:latin typeface="微软雅黑" panose="020B0503020204020204" pitchFamily="34" charset="-122"/>
              <a:ea typeface="微软雅黑" panose="020B0503020204020204" pitchFamily="34" charset="-122"/>
            </a:endParaRPr>
          </a:p>
        </p:txBody>
      </p:sp>
      <p:sp>
        <p:nvSpPr>
          <p:cNvPr id="254030" name="Text Box 78"/>
          <p:cNvSpPr txBox="1">
            <a:spLocks noChangeArrowheads="1"/>
          </p:cNvSpPr>
          <p:nvPr/>
        </p:nvSpPr>
        <p:spPr bwMode="auto">
          <a:xfrm>
            <a:off x="4834769" y="5870791"/>
            <a:ext cx="583495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914400" lvl="2" defTabSz="914400">
              <a:defRPr/>
            </a:pPr>
            <a:r>
              <a:rPr lang="en-US" altLang="zh-CN" sz="1800" dirty="0" err="1">
                <a:solidFill>
                  <a:srgbClr val="010000"/>
                </a:solidFill>
                <a:latin typeface="微软雅黑" panose="020B0503020204020204" pitchFamily="34" charset="-122"/>
                <a:ea typeface="微软雅黑" panose="020B0503020204020204" pitchFamily="34" charset="-122"/>
              </a:rPr>
              <a:t>px</a:t>
            </a:r>
            <a:r>
              <a:rPr lang="en-US" altLang="zh-CN" sz="1800" dirty="0">
                <a:solidFill>
                  <a:srgbClr val="010000"/>
                </a:solidFill>
                <a:latin typeface="微软雅黑" panose="020B0503020204020204" pitchFamily="34" charset="-122"/>
                <a:ea typeface="微软雅黑" panose="020B0503020204020204" pitchFamily="34" charset="-122"/>
              </a:rPr>
              <a:t>=Q-&gt;front-&gt;next;</a:t>
            </a:r>
            <a:endParaRPr lang="en-US" altLang="zh-CN" sz="1800" dirty="0">
              <a:solidFill>
                <a:srgbClr val="FF0000"/>
              </a:solidFill>
              <a:latin typeface="微软雅黑" panose="020B0503020204020204" pitchFamily="34" charset="-122"/>
              <a:ea typeface="微软雅黑" panose="020B0503020204020204" pitchFamily="34" charset="-122"/>
            </a:endParaRPr>
          </a:p>
          <a:p>
            <a:pPr marL="914400" lvl="2" defTabSz="914400">
              <a:defRPr/>
            </a:pPr>
            <a:r>
              <a:rPr lang="en-US" altLang="zh-CN" sz="1800" dirty="0">
                <a:solidFill>
                  <a:srgbClr val="FF0000"/>
                </a:solidFill>
                <a:latin typeface="微软雅黑" panose="020B0503020204020204" pitchFamily="34" charset="-122"/>
                <a:ea typeface="微软雅黑" panose="020B0503020204020204" pitchFamily="34" charset="-122"/>
              </a:rPr>
              <a:t>Q-&gt;front-&gt;next = Q-&gt;front-&gt;next-&gt;next;</a:t>
            </a:r>
          </a:p>
          <a:p>
            <a:pPr marL="914400" lvl="2" defTabSz="914400">
              <a:defRPr/>
            </a:pPr>
            <a:r>
              <a:rPr lang="en-US" altLang="zh-CN" sz="1800" dirty="0">
                <a:solidFill>
                  <a:srgbClr val="010000"/>
                </a:solidFill>
                <a:latin typeface="微软雅黑" panose="020B0503020204020204" pitchFamily="34" charset="-122"/>
                <a:ea typeface="微软雅黑" panose="020B0503020204020204" pitchFamily="34" charset="-122"/>
              </a:rPr>
              <a:t>free(</a:t>
            </a:r>
            <a:r>
              <a:rPr lang="en-US" altLang="zh-CN" sz="1800" dirty="0" err="1">
                <a:solidFill>
                  <a:srgbClr val="010000"/>
                </a:solidFill>
                <a:latin typeface="微软雅黑" panose="020B0503020204020204" pitchFamily="34" charset="-122"/>
                <a:ea typeface="微软雅黑" panose="020B0503020204020204" pitchFamily="34" charset="-122"/>
              </a:rPr>
              <a:t>px</a:t>
            </a:r>
            <a:r>
              <a:rPr lang="en-US" altLang="zh-CN" sz="1800" dirty="0">
                <a:solidFill>
                  <a:srgbClr val="010000"/>
                </a:solidFill>
                <a:latin typeface="微软雅黑" panose="020B0503020204020204" pitchFamily="34" charset="-122"/>
                <a:ea typeface="微软雅黑" panose="020B0503020204020204" pitchFamily="34" charset="-122"/>
              </a:rPr>
              <a:t>); </a:t>
            </a:r>
          </a:p>
          <a:p>
            <a:pPr marL="914400" lvl="2" defTabSz="914400">
              <a:defRPr/>
            </a:pP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254032" name="Text Box 80"/>
          <p:cNvSpPr txBox="1">
            <a:spLocks noChangeArrowheads="1"/>
          </p:cNvSpPr>
          <p:nvPr/>
        </p:nvSpPr>
        <p:spPr bwMode="auto">
          <a:xfrm>
            <a:off x="6904868" y="3152990"/>
            <a:ext cx="37648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914400" lvl="2" defTabSz="914400">
              <a:defRPr/>
            </a:pPr>
            <a:r>
              <a:rPr lang="en-US" altLang="zh-CN" sz="1800" dirty="0">
                <a:solidFill>
                  <a:srgbClr val="010000"/>
                </a:solidFill>
                <a:latin typeface="微软雅黑" panose="020B0503020204020204" pitchFamily="34" charset="-122"/>
                <a:ea typeface="微软雅黑" panose="020B0503020204020204" pitchFamily="34" charset="-122"/>
              </a:rPr>
              <a:t>Q-&gt;rear-&gt;next = </a:t>
            </a:r>
            <a:r>
              <a:rPr lang="en-US" altLang="zh-CN" sz="1800" dirty="0" err="1">
                <a:solidFill>
                  <a:srgbClr val="010000"/>
                </a:solidFill>
                <a:latin typeface="微软雅黑" panose="020B0503020204020204" pitchFamily="34" charset="-122"/>
                <a:ea typeface="微软雅黑" panose="020B0503020204020204" pitchFamily="34" charset="-122"/>
              </a:rPr>
              <a:t>px</a:t>
            </a:r>
            <a:r>
              <a:rPr lang="en-US" altLang="zh-CN" sz="1800" dirty="0">
                <a:solidFill>
                  <a:srgbClr val="010000"/>
                </a:solidFill>
                <a:latin typeface="微软雅黑" panose="020B0503020204020204" pitchFamily="34" charset="-122"/>
                <a:ea typeface="微软雅黑" panose="020B0503020204020204" pitchFamily="34" charset="-122"/>
              </a:rPr>
              <a:t>; </a:t>
            </a:r>
          </a:p>
          <a:p>
            <a:pPr marL="914400" lvl="2" defTabSz="914400">
              <a:defRPr/>
            </a:pPr>
            <a:r>
              <a:rPr lang="en-US" altLang="zh-CN" sz="1800" dirty="0">
                <a:solidFill>
                  <a:srgbClr val="FF0000"/>
                </a:solidFill>
                <a:latin typeface="微软雅黑" panose="020B0503020204020204" pitchFamily="34" charset="-122"/>
                <a:ea typeface="微软雅黑" panose="020B0503020204020204" pitchFamily="34" charset="-122"/>
              </a:rPr>
              <a:t>Q-&gt;rear = </a:t>
            </a:r>
            <a:r>
              <a:rPr lang="en-US" altLang="zh-CN" sz="1800" dirty="0" err="1">
                <a:solidFill>
                  <a:srgbClr val="FF0000"/>
                </a:solidFill>
                <a:latin typeface="微软雅黑" panose="020B0503020204020204" pitchFamily="34" charset="-122"/>
                <a:ea typeface="微软雅黑" panose="020B0503020204020204" pitchFamily="34" charset="-122"/>
              </a:rPr>
              <a:t>px</a:t>
            </a:r>
            <a:r>
              <a:rPr lang="en-US" altLang="zh-CN" sz="1800" dirty="0">
                <a:solidFill>
                  <a:srgbClr val="FF0000"/>
                </a:solidFill>
                <a:latin typeface="微软雅黑" panose="020B0503020204020204" pitchFamily="34" charset="-122"/>
                <a:ea typeface="微软雅黑" panose="020B0503020204020204" pitchFamily="34" charset="-122"/>
              </a:rPr>
              <a:t>;</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9815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3987"/>
                                        </p:tgtEl>
                                        <p:attrNameLst>
                                          <p:attrName>style.visibility</p:attrName>
                                        </p:attrNameLst>
                                      </p:cBhvr>
                                      <p:to>
                                        <p:strVal val="visible"/>
                                      </p:to>
                                    </p:set>
                                    <p:animEffect transition="in" filter="wipe(left)">
                                      <p:cBhvr>
                                        <p:cTn id="7" dur="500"/>
                                        <p:tgtEl>
                                          <p:spTgt spid="253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4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030" grpId="0"/>
    </p:bldLst>
  </p:timing>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53955" name="Group 3"/>
          <p:cNvGrpSpPr>
            <a:grpSpLocks/>
          </p:cNvGrpSpPr>
          <p:nvPr/>
        </p:nvGrpSpPr>
        <p:grpSpPr bwMode="auto">
          <a:xfrm>
            <a:off x="1891756" y="1985256"/>
            <a:ext cx="3706813" cy="1135064"/>
            <a:chOff x="2141" y="2614"/>
            <a:chExt cx="2335" cy="715"/>
          </a:xfrm>
        </p:grpSpPr>
        <p:grpSp>
          <p:nvGrpSpPr>
            <p:cNvPr id="253956" name="Group 4"/>
            <p:cNvGrpSpPr>
              <a:grpSpLocks/>
            </p:cNvGrpSpPr>
            <p:nvPr/>
          </p:nvGrpSpPr>
          <p:grpSpPr bwMode="auto">
            <a:xfrm>
              <a:off x="2784" y="2641"/>
              <a:ext cx="681" cy="237"/>
              <a:chOff x="1087" y="2423"/>
              <a:chExt cx="681" cy="237"/>
            </a:xfrm>
          </p:grpSpPr>
          <p:sp>
            <p:nvSpPr>
              <p:cNvPr id="253957" name="Rectangle 5"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58" name="Rectangle 6"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3959" name="Text Box 7"/>
            <p:cNvSpPr txBox="1">
              <a:spLocks noChangeArrowheads="1"/>
            </p:cNvSpPr>
            <p:nvPr/>
          </p:nvSpPr>
          <p:spPr bwMode="auto">
            <a:xfrm>
              <a:off x="2681" y="3064"/>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3960" name="Line 8"/>
            <p:cNvSpPr>
              <a:spLocks noChangeShapeType="1"/>
            </p:cNvSpPr>
            <p:nvPr/>
          </p:nvSpPr>
          <p:spPr bwMode="auto">
            <a:xfrm flipV="1">
              <a:off x="4126" y="2881"/>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1" name="Text Box 9"/>
            <p:cNvSpPr txBox="1">
              <a:spLocks noChangeArrowheads="1"/>
            </p:cNvSpPr>
            <p:nvPr/>
          </p:nvSpPr>
          <p:spPr bwMode="auto">
            <a:xfrm>
              <a:off x="3931" y="3077"/>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3962" name="Line 10"/>
            <p:cNvSpPr>
              <a:spLocks noChangeShapeType="1"/>
            </p:cNvSpPr>
            <p:nvPr/>
          </p:nvSpPr>
          <p:spPr bwMode="auto">
            <a:xfrm flipV="1">
              <a:off x="2942" y="2884"/>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3" name="Text Box 11"/>
            <p:cNvSpPr txBox="1">
              <a:spLocks noChangeArrowheads="1"/>
            </p:cNvSpPr>
            <p:nvPr/>
          </p:nvSpPr>
          <p:spPr bwMode="auto">
            <a:xfrm>
              <a:off x="2141" y="2614"/>
              <a:ext cx="534"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r>
                <a:rPr kumimoji="1" lang="zh-CN" altLang="zh-CN" sz="2000">
                  <a:solidFill>
                    <a:srgbClr val="010000"/>
                  </a:solidFill>
                  <a:latin typeface="微软雅黑" panose="020B0503020204020204" pitchFamily="34" charset="-122"/>
                  <a:ea typeface="微软雅黑" panose="020B0503020204020204" pitchFamily="34" charset="-122"/>
                </a:rPr>
                <a:t>入</a:t>
              </a:r>
              <a:r>
                <a:rPr kumimoji="1" lang="zh-CN" altLang="en-US" sz="2000">
                  <a:solidFill>
                    <a:srgbClr val="010000"/>
                  </a:solidFill>
                  <a:latin typeface="微软雅黑" panose="020B0503020204020204" pitchFamily="34" charset="-122"/>
                  <a:ea typeface="微软雅黑" panose="020B0503020204020204" pitchFamily="34" charset="-122"/>
                </a:rPr>
                <a:t>队</a:t>
              </a:r>
            </a:p>
          </p:txBody>
        </p:sp>
        <p:sp>
          <p:nvSpPr>
            <p:cNvPr id="253964" name="Rectangle 12"/>
            <p:cNvSpPr>
              <a:spLocks noChangeArrowheads="1"/>
            </p:cNvSpPr>
            <p:nvPr/>
          </p:nvSpPr>
          <p:spPr bwMode="auto">
            <a:xfrm>
              <a:off x="3810" y="2645"/>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5" name="Line 13"/>
            <p:cNvSpPr>
              <a:spLocks noChangeShapeType="1"/>
            </p:cNvSpPr>
            <p:nvPr/>
          </p:nvSpPr>
          <p:spPr bwMode="auto">
            <a:xfrm>
              <a:off x="3393" y="2758"/>
              <a:ext cx="4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6" name="Line 14"/>
            <p:cNvSpPr>
              <a:spLocks noChangeShapeType="1"/>
            </p:cNvSpPr>
            <p:nvPr/>
          </p:nvSpPr>
          <p:spPr bwMode="auto">
            <a:xfrm>
              <a:off x="4123" y="2633"/>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67" name="Text Box 15"/>
            <p:cNvSpPr txBox="1">
              <a:spLocks noChangeArrowheads="1"/>
            </p:cNvSpPr>
            <p:nvPr/>
          </p:nvSpPr>
          <p:spPr bwMode="auto">
            <a:xfrm>
              <a:off x="4169" y="2663"/>
              <a:ext cx="240"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sp>
          <p:nvSpPr>
            <p:cNvPr id="253968" name="Text Box 16"/>
            <p:cNvSpPr txBox="1">
              <a:spLocks noChangeArrowheads="1"/>
            </p:cNvSpPr>
            <p:nvPr/>
          </p:nvSpPr>
          <p:spPr bwMode="auto">
            <a:xfrm>
              <a:off x="3845" y="2629"/>
              <a:ext cx="19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p>
          </p:txBody>
        </p:sp>
      </p:grpSp>
      <p:grpSp>
        <p:nvGrpSpPr>
          <p:cNvPr id="253969" name="Group 17"/>
          <p:cNvGrpSpPr>
            <a:grpSpLocks/>
          </p:cNvGrpSpPr>
          <p:nvPr/>
        </p:nvGrpSpPr>
        <p:grpSpPr bwMode="auto">
          <a:xfrm>
            <a:off x="1921919" y="3126670"/>
            <a:ext cx="5268914" cy="1114426"/>
            <a:chOff x="293" y="3332"/>
            <a:chExt cx="3319" cy="702"/>
          </a:xfrm>
        </p:grpSpPr>
        <p:grpSp>
          <p:nvGrpSpPr>
            <p:cNvPr id="253970" name="Group 18"/>
            <p:cNvGrpSpPr>
              <a:grpSpLocks/>
            </p:cNvGrpSpPr>
            <p:nvPr/>
          </p:nvGrpSpPr>
          <p:grpSpPr bwMode="auto">
            <a:xfrm>
              <a:off x="946" y="3359"/>
              <a:ext cx="681" cy="237"/>
              <a:chOff x="1087" y="2423"/>
              <a:chExt cx="681" cy="237"/>
            </a:xfrm>
          </p:grpSpPr>
          <p:sp>
            <p:nvSpPr>
              <p:cNvPr id="253971" name="Rectangle 19"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2" name="Rectangle 20"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3973" name="Text Box 21"/>
            <p:cNvSpPr txBox="1">
              <a:spLocks noChangeArrowheads="1"/>
            </p:cNvSpPr>
            <p:nvPr/>
          </p:nvSpPr>
          <p:spPr bwMode="auto">
            <a:xfrm>
              <a:off x="832" y="3782"/>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3974" name="Line 22"/>
            <p:cNvSpPr>
              <a:spLocks noChangeShapeType="1"/>
            </p:cNvSpPr>
            <p:nvPr/>
          </p:nvSpPr>
          <p:spPr bwMode="auto">
            <a:xfrm flipV="1">
              <a:off x="3255" y="3577"/>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5" name="Text Box 23"/>
            <p:cNvSpPr txBox="1">
              <a:spLocks noChangeArrowheads="1"/>
            </p:cNvSpPr>
            <p:nvPr/>
          </p:nvSpPr>
          <p:spPr bwMode="auto">
            <a:xfrm>
              <a:off x="3060" y="3773"/>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3976" name="Line 24"/>
            <p:cNvSpPr>
              <a:spLocks noChangeShapeType="1"/>
            </p:cNvSpPr>
            <p:nvPr/>
          </p:nvSpPr>
          <p:spPr bwMode="auto">
            <a:xfrm flipV="1">
              <a:off x="1093" y="3602"/>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7" name="Text Box 25"/>
            <p:cNvSpPr txBox="1">
              <a:spLocks noChangeArrowheads="1"/>
            </p:cNvSpPr>
            <p:nvPr/>
          </p:nvSpPr>
          <p:spPr bwMode="auto">
            <a:xfrm>
              <a:off x="293" y="3332"/>
              <a:ext cx="532"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y</a:t>
              </a:r>
              <a:r>
                <a:rPr kumimoji="1" lang="zh-CN" altLang="zh-CN" sz="2000">
                  <a:solidFill>
                    <a:srgbClr val="010000"/>
                  </a:solidFill>
                  <a:latin typeface="微软雅黑" panose="020B0503020204020204" pitchFamily="34" charset="-122"/>
                  <a:ea typeface="微软雅黑" panose="020B0503020204020204" pitchFamily="34" charset="-122"/>
                </a:rPr>
                <a:t>入</a:t>
              </a:r>
              <a:r>
                <a:rPr kumimoji="1" lang="zh-CN" altLang="en-US" sz="2000">
                  <a:solidFill>
                    <a:srgbClr val="010000"/>
                  </a:solidFill>
                  <a:latin typeface="微软雅黑" panose="020B0503020204020204" pitchFamily="34" charset="-122"/>
                  <a:ea typeface="微软雅黑" panose="020B0503020204020204" pitchFamily="34" charset="-122"/>
                </a:rPr>
                <a:t>队</a:t>
              </a:r>
            </a:p>
          </p:txBody>
        </p:sp>
        <p:sp>
          <p:nvSpPr>
            <p:cNvPr id="253978" name="Rectangle 26"/>
            <p:cNvSpPr>
              <a:spLocks noChangeArrowheads="1"/>
            </p:cNvSpPr>
            <p:nvPr/>
          </p:nvSpPr>
          <p:spPr bwMode="auto">
            <a:xfrm>
              <a:off x="1961" y="3363"/>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79" name="Line 27"/>
            <p:cNvSpPr>
              <a:spLocks noChangeShapeType="1"/>
            </p:cNvSpPr>
            <p:nvPr/>
          </p:nvSpPr>
          <p:spPr bwMode="auto">
            <a:xfrm>
              <a:off x="1544" y="3476"/>
              <a:ext cx="4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0" name="Line 28"/>
            <p:cNvSpPr>
              <a:spLocks noChangeShapeType="1"/>
            </p:cNvSpPr>
            <p:nvPr/>
          </p:nvSpPr>
          <p:spPr bwMode="auto">
            <a:xfrm>
              <a:off x="2274" y="3351"/>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1" name="Text Box 29"/>
            <p:cNvSpPr txBox="1">
              <a:spLocks noChangeArrowheads="1"/>
            </p:cNvSpPr>
            <p:nvPr/>
          </p:nvSpPr>
          <p:spPr bwMode="auto">
            <a:xfrm>
              <a:off x="1996" y="3347"/>
              <a:ext cx="19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p>
          </p:txBody>
        </p:sp>
        <p:sp>
          <p:nvSpPr>
            <p:cNvPr id="253982" name="Rectangle 30"/>
            <p:cNvSpPr>
              <a:spLocks noChangeArrowheads="1"/>
            </p:cNvSpPr>
            <p:nvPr/>
          </p:nvSpPr>
          <p:spPr bwMode="auto">
            <a:xfrm>
              <a:off x="2946" y="3370"/>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3" name="Line 31"/>
            <p:cNvSpPr>
              <a:spLocks noChangeShapeType="1"/>
            </p:cNvSpPr>
            <p:nvPr/>
          </p:nvSpPr>
          <p:spPr bwMode="auto">
            <a:xfrm>
              <a:off x="3259" y="3358"/>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84" name="Text Box 32"/>
            <p:cNvSpPr txBox="1">
              <a:spLocks noChangeArrowheads="1"/>
            </p:cNvSpPr>
            <p:nvPr/>
          </p:nvSpPr>
          <p:spPr bwMode="auto">
            <a:xfrm>
              <a:off x="3305" y="3388"/>
              <a:ext cx="240"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sp>
          <p:nvSpPr>
            <p:cNvPr id="253985" name="Text Box 33"/>
            <p:cNvSpPr txBox="1">
              <a:spLocks noChangeArrowheads="1"/>
            </p:cNvSpPr>
            <p:nvPr/>
          </p:nvSpPr>
          <p:spPr bwMode="auto">
            <a:xfrm>
              <a:off x="2976" y="3354"/>
              <a:ext cx="209"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y</a:t>
              </a:r>
            </a:p>
          </p:txBody>
        </p:sp>
        <p:sp>
          <p:nvSpPr>
            <p:cNvPr id="253986" name="Line 34"/>
            <p:cNvSpPr>
              <a:spLocks noChangeShapeType="1"/>
            </p:cNvSpPr>
            <p:nvPr/>
          </p:nvSpPr>
          <p:spPr bwMode="auto">
            <a:xfrm>
              <a:off x="2529" y="3483"/>
              <a:ext cx="4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53987" name="Group 35"/>
          <p:cNvGrpSpPr>
            <a:grpSpLocks/>
          </p:cNvGrpSpPr>
          <p:nvPr/>
        </p:nvGrpSpPr>
        <p:grpSpPr bwMode="auto">
          <a:xfrm>
            <a:off x="1861593" y="4477628"/>
            <a:ext cx="5270499" cy="1114426"/>
            <a:chOff x="1099" y="495"/>
            <a:chExt cx="3320" cy="702"/>
          </a:xfrm>
        </p:grpSpPr>
        <p:grpSp>
          <p:nvGrpSpPr>
            <p:cNvPr id="253988" name="Group 36"/>
            <p:cNvGrpSpPr>
              <a:grpSpLocks/>
            </p:cNvGrpSpPr>
            <p:nvPr/>
          </p:nvGrpSpPr>
          <p:grpSpPr bwMode="auto">
            <a:xfrm>
              <a:off x="1753" y="522"/>
              <a:ext cx="681" cy="237"/>
              <a:chOff x="1087" y="2423"/>
              <a:chExt cx="681" cy="237"/>
            </a:xfrm>
          </p:grpSpPr>
          <p:sp>
            <p:nvSpPr>
              <p:cNvPr id="253989" name="Rectangle 37"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90" name="Rectangle 38"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3991" name="Text Box 39"/>
            <p:cNvSpPr txBox="1">
              <a:spLocks noChangeArrowheads="1"/>
            </p:cNvSpPr>
            <p:nvPr/>
          </p:nvSpPr>
          <p:spPr bwMode="auto">
            <a:xfrm>
              <a:off x="1639" y="945"/>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3992" name="Line 40"/>
            <p:cNvSpPr>
              <a:spLocks noChangeShapeType="1"/>
            </p:cNvSpPr>
            <p:nvPr/>
          </p:nvSpPr>
          <p:spPr bwMode="auto">
            <a:xfrm flipV="1">
              <a:off x="4062" y="740"/>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93" name="Text Box 41"/>
            <p:cNvSpPr txBox="1">
              <a:spLocks noChangeArrowheads="1"/>
            </p:cNvSpPr>
            <p:nvPr/>
          </p:nvSpPr>
          <p:spPr bwMode="auto">
            <a:xfrm>
              <a:off x="3867" y="936"/>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3994" name="Line 42"/>
            <p:cNvSpPr>
              <a:spLocks noChangeShapeType="1"/>
            </p:cNvSpPr>
            <p:nvPr/>
          </p:nvSpPr>
          <p:spPr bwMode="auto">
            <a:xfrm flipV="1">
              <a:off x="1900" y="765"/>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95" name="Text Box 43"/>
            <p:cNvSpPr txBox="1">
              <a:spLocks noChangeArrowheads="1"/>
            </p:cNvSpPr>
            <p:nvPr/>
          </p:nvSpPr>
          <p:spPr bwMode="auto">
            <a:xfrm>
              <a:off x="1099" y="495"/>
              <a:ext cx="534"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r>
                <a:rPr kumimoji="1" lang="zh-CN" altLang="zh-CN" sz="2000">
                  <a:solidFill>
                    <a:srgbClr val="010000"/>
                  </a:solidFill>
                  <a:latin typeface="微软雅黑" panose="020B0503020204020204" pitchFamily="34" charset="-122"/>
                  <a:ea typeface="微软雅黑" panose="020B0503020204020204" pitchFamily="34" charset="-122"/>
                </a:rPr>
                <a:t>出</a:t>
              </a:r>
              <a:r>
                <a:rPr kumimoji="1" lang="zh-CN" altLang="en-US" sz="2000">
                  <a:solidFill>
                    <a:srgbClr val="010000"/>
                  </a:solidFill>
                  <a:latin typeface="微软雅黑" panose="020B0503020204020204" pitchFamily="34" charset="-122"/>
                  <a:ea typeface="微软雅黑" panose="020B0503020204020204" pitchFamily="34" charset="-122"/>
                </a:rPr>
                <a:t>队</a:t>
              </a:r>
            </a:p>
          </p:txBody>
        </p:sp>
        <p:sp>
          <p:nvSpPr>
            <p:cNvPr id="253996" name="Rectangle 44"/>
            <p:cNvSpPr>
              <a:spLocks noChangeArrowheads="1"/>
            </p:cNvSpPr>
            <p:nvPr/>
          </p:nvSpPr>
          <p:spPr bwMode="auto">
            <a:xfrm>
              <a:off x="2768" y="526"/>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97" name="Line 45"/>
            <p:cNvSpPr>
              <a:spLocks noChangeShapeType="1"/>
            </p:cNvSpPr>
            <p:nvPr/>
          </p:nvSpPr>
          <p:spPr bwMode="auto">
            <a:xfrm>
              <a:off x="3081" y="514"/>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3998" name="Text Box 46"/>
            <p:cNvSpPr txBox="1">
              <a:spLocks noChangeArrowheads="1"/>
            </p:cNvSpPr>
            <p:nvPr/>
          </p:nvSpPr>
          <p:spPr bwMode="auto">
            <a:xfrm>
              <a:off x="2803" y="510"/>
              <a:ext cx="19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x</a:t>
              </a:r>
            </a:p>
          </p:txBody>
        </p:sp>
        <p:sp>
          <p:nvSpPr>
            <p:cNvPr id="253999" name="Rectangle 47"/>
            <p:cNvSpPr>
              <a:spLocks noChangeArrowheads="1"/>
            </p:cNvSpPr>
            <p:nvPr/>
          </p:nvSpPr>
          <p:spPr bwMode="auto">
            <a:xfrm>
              <a:off x="3753" y="533"/>
              <a:ext cx="6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00" name="Line 48"/>
            <p:cNvSpPr>
              <a:spLocks noChangeShapeType="1"/>
            </p:cNvSpPr>
            <p:nvPr/>
          </p:nvSpPr>
          <p:spPr bwMode="auto">
            <a:xfrm>
              <a:off x="4066" y="521"/>
              <a:ext cx="0" cy="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01" name="Text Box 49"/>
            <p:cNvSpPr txBox="1">
              <a:spLocks noChangeArrowheads="1"/>
            </p:cNvSpPr>
            <p:nvPr/>
          </p:nvSpPr>
          <p:spPr bwMode="auto">
            <a:xfrm>
              <a:off x="4112" y="551"/>
              <a:ext cx="240"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sp>
          <p:nvSpPr>
            <p:cNvPr id="254002" name="Text Box 50"/>
            <p:cNvSpPr txBox="1">
              <a:spLocks noChangeArrowheads="1"/>
            </p:cNvSpPr>
            <p:nvPr/>
          </p:nvSpPr>
          <p:spPr bwMode="auto">
            <a:xfrm>
              <a:off x="3783" y="517"/>
              <a:ext cx="209"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y</a:t>
              </a:r>
            </a:p>
          </p:txBody>
        </p:sp>
        <p:sp>
          <p:nvSpPr>
            <p:cNvPr id="254003" name="Line 51"/>
            <p:cNvSpPr>
              <a:spLocks noChangeShapeType="1"/>
            </p:cNvSpPr>
            <p:nvPr/>
          </p:nvSpPr>
          <p:spPr bwMode="auto">
            <a:xfrm>
              <a:off x="2256" y="711"/>
              <a:ext cx="0" cy="1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04" name="Line 52"/>
            <p:cNvSpPr>
              <a:spLocks noChangeShapeType="1"/>
            </p:cNvSpPr>
            <p:nvPr/>
          </p:nvSpPr>
          <p:spPr bwMode="auto">
            <a:xfrm>
              <a:off x="2256" y="878"/>
              <a:ext cx="16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05" name="Line 53"/>
            <p:cNvSpPr>
              <a:spLocks noChangeShapeType="1"/>
            </p:cNvSpPr>
            <p:nvPr/>
          </p:nvSpPr>
          <p:spPr bwMode="auto">
            <a:xfrm flipV="1">
              <a:off x="3901" y="778"/>
              <a:ext cx="0" cy="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grpSp>
        <p:nvGrpSpPr>
          <p:cNvPr id="254006" name="Group 54"/>
          <p:cNvGrpSpPr>
            <a:grpSpLocks/>
          </p:cNvGrpSpPr>
          <p:nvPr/>
        </p:nvGrpSpPr>
        <p:grpSpPr bwMode="auto">
          <a:xfrm>
            <a:off x="1969545" y="829553"/>
            <a:ext cx="2090738" cy="1114426"/>
            <a:chOff x="1112" y="385"/>
            <a:chExt cx="1317" cy="702"/>
          </a:xfrm>
        </p:grpSpPr>
        <p:grpSp>
          <p:nvGrpSpPr>
            <p:cNvPr id="254007" name="Group 55"/>
            <p:cNvGrpSpPr>
              <a:grpSpLocks/>
            </p:cNvGrpSpPr>
            <p:nvPr/>
          </p:nvGrpSpPr>
          <p:grpSpPr bwMode="auto">
            <a:xfrm>
              <a:off x="1112" y="385"/>
              <a:ext cx="1317" cy="702"/>
              <a:chOff x="490" y="2396"/>
              <a:chExt cx="1317" cy="702"/>
            </a:xfrm>
          </p:grpSpPr>
          <p:grpSp>
            <p:nvGrpSpPr>
              <p:cNvPr id="254008" name="Group 56"/>
              <p:cNvGrpSpPr>
                <a:grpSpLocks/>
              </p:cNvGrpSpPr>
              <p:nvPr/>
            </p:nvGrpSpPr>
            <p:grpSpPr bwMode="auto">
              <a:xfrm>
                <a:off x="1087" y="2423"/>
                <a:ext cx="681" cy="237"/>
                <a:chOff x="1087" y="2423"/>
                <a:chExt cx="681" cy="237"/>
              </a:xfrm>
            </p:grpSpPr>
            <p:sp>
              <p:nvSpPr>
                <p:cNvPr id="254009" name="Rectangle 57"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10" name="Rectangle 58"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4011" name="Text Box 59"/>
              <p:cNvSpPr txBox="1">
                <a:spLocks noChangeArrowheads="1"/>
              </p:cNvSpPr>
              <p:nvPr/>
            </p:nvSpPr>
            <p:spPr bwMode="auto">
              <a:xfrm>
                <a:off x="984" y="2846"/>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4012" name="Line 60"/>
              <p:cNvSpPr>
                <a:spLocks noChangeShapeType="1"/>
              </p:cNvSpPr>
              <p:nvPr/>
            </p:nvSpPr>
            <p:spPr bwMode="auto">
              <a:xfrm flipV="1">
                <a:off x="1584" y="2640"/>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13" name="Text Box 61"/>
              <p:cNvSpPr txBox="1">
                <a:spLocks noChangeArrowheads="1"/>
              </p:cNvSpPr>
              <p:nvPr/>
            </p:nvSpPr>
            <p:spPr bwMode="auto">
              <a:xfrm>
                <a:off x="1389" y="2836"/>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4014" name="Line 62"/>
              <p:cNvSpPr>
                <a:spLocks noChangeShapeType="1"/>
              </p:cNvSpPr>
              <p:nvPr/>
            </p:nvSpPr>
            <p:spPr bwMode="auto">
              <a:xfrm flipV="1">
                <a:off x="1245" y="2666"/>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15" name="Text Box 63"/>
              <p:cNvSpPr txBox="1">
                <a:spLocks noChangeArrowheads="1"/>
              </p:cNvSpPr>
              <p:nvPr/>
            </p:nvSpPr>
            <p:spPr bwMode="auto">
              <a:xfrm>
                <a:off x="490" y="2396"/>
                <a:ext cx="441"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zh-CN" altLang="en-US" sz="2000">
                    <a:solidFill>
                      <a:srgbClr val="010000"/>
                    </a:solidFill>
                    <a:latin typeface="微软雅黑" panose="020B0503020204020204" pitchFamily="34" charset="-122"/>
                    <a:ea typeface="微软雅黑" panose="020B0503020204020204" pitchFamily="34" charset="-122"/>
                  </a:rPr>
                  <a:t>空队</a:t>
                </a:r>
              </a:p>
            </p:txBody>
          </p:sp>
        </p:grpSp>
        <p:sp>
          <p:nvSpPr>
            <p:cNvPr id="254016" name="Text Box 64"/>
            <p:cNvSpPr txBox="1">
              <a:spLocks noChangeArrowheads="1"/>
            </p:cNvSpPr>
            <p:nvPr/>
          </p:nvSpPr>
          <p:spPr bwMode="auto">
            <a:xfrm>
              <a:off x="2112" y="43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grpSp>
      <p:grpSp>
        <p:nvGrpSpPr>
          <p:cNvPr id="254017" name="Group 65"/>
          <p:cNvGrpSpPr>
            <a:grpSpLocks/>
          </p:cNvGrpSpPr>
          <p:nvPr/>
        </p:nvGrpSpPr>
        <p:grpSpPr bwMode="auto">
          <a:xfrm>
            <a:off x="1880645" y="5626978"/>
            <a:ext cx="2162176" cy="1114426"/>
            <a:chOff x="1067" y="385"/>
            <a:chExt cx="1362" cy="702"/>
          </a:xfrm>
        </p:grpSpPr>
        <p:grpSp>
          <p:nvGrpSpPr>
            <p:cNvPr id="254018" name="Group 66"/>
            <p:cNvGrpSpPr>
              <a:grpSpLocks/>
            </p:cNvGrpSpPr>
            <p:nvPr/>
          </p:nvGrpSpPr>
          <p:grpSpPr bwMode="auto">
            <a:xfrm>
              <a:off x="1067" y="385"/>
              <a:ext cx="1362" cy="702"/>
              <a:chOff x="445" y="2396"/>
              <a:chExt cx="1362" cy="702"/>
            </a:xfrm>
          </p:grpSpPr>
          <p:grpSp>
            <p:nvGrpSpPr>
              <p:cNvPr id="254019" name="Group 67"/>
              <p:cNvGrpSpPr>
                <a:grpSpLocks/>
              </p:cNvGrpSpPr>
              <p:nvPr/>
            </p:nvGrpSpPr>
            <p:grpSpPr bwMode="auto">
              <a:xfrm>
                <a:off x="1087" y="2423"/>
                <a:ext cx="681" cy="237"/>
                <a:chOff x="1087" y="2423"/>
                <a:chExt cx="681" cy="237"/>
              </a:xfrm>
            </p:grpSpPr>
            <p:sp>
              <p:nvSpPr>
                <p:cNvPr id="254020" name="Rectangle 68" descr="宽上对角线"/>
                <p:cNvSpPr>
                  <a:spLocks noChangeArrowheads="1"/>
                </p:cNvSpPr>
                <p:nvPr/>
              </p:nvSpPr>
              <p:spPr bwMode="auto">
                <a:xfrm>
                  <a:off x="1424" y="2427"/>
                  <a:ext cx="344" cy="233"/>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wdUpDiag">
                        <a:fgClr>
                          <a:srgbClr val="FCFDC6"/>
                        </a:fgClr>
                        <a:bgClr>
                          <a:srgbClr val="FFFFFF"/>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21" name="Rectangle 69" descr="浅色上对角线"/>
                <p:cNvSpPr>
                  <a:spLocks noChangeArrowheads="1"/>
                </p:cNvSpPr>
                <p:nvPr/>
              </p:nvSpPr>
              <p:spPr bwMode="auto">
                <a:xfrm>
                  <a:off x="1087" y="2423"/>
                  <a:ext cx="344" cy="233"/>
                </a:xfrm>
                <a:prstGeom prst="rect">
                  <a:avLst/>
                </a:prstGeom>
                <a:pattFill prst="ltUpDiag">
                  <a:fgClr>
                    <a:srgbClr val="00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grpSp>
          <p:sp>
            <p:nvSpPr>
              <p:cNvPr id="254022" name="Text Box 70"/>
              <p:cNvSpPr txBox="1">
                <a:spLocks noChangeArrowheads="1"/>
              </p:cNvSpPr>
              <p:nvPr/>
            </p:nvSpPr>
            <p:spPr bwMode="auto">
              <a:xfrm>
                <a:off x="984" y="2846"/>
                <a:ext cx="495"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front</a:t>
                </a:r>
              </a:p>
            </p:txBody>
          </p:sp>
          <p:sp>
            <p:nvSpPr>
              <p:cNvPr id="254023" name="Line 71"/>
              <p:cNvSpPr>
                <a:spLocks noChangeShapeType="1"/>
              </p:cNvSpPr>
              <p:nvPr/>
            </p:nvSpPr>
            <p:spPr bwMode="auto">
              <a:xfrm flipV="1">
                <a:off x="1584" y="2640"/>
                <a:ext cx="0" cy="2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24" name="Text Box 72"/>
              <p:cNvSpPr txBox="1">
                <a:spLocks noChangeArrowheads="1"/>
              </p:cNvSpPr>
              <p:nvPr/>
            </p:nvSpPr>
            <p:spPr bwMode="auto">
              <a:xfrm>
                <a:off x="1389" y="2836"/>
                <a:ext cx="418"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rear</a:t>
                </a:r>
              </a:p>
            </p:txBody>
          </p:sp>
          <p:sp>
            <p:nvSpPr>
              <p:cNvPr id="254025" name="Line 73"/>
              <p:cNvSpPr>
                <a:spLocks noChangeShapeType="1"/>
              </p:cNvSpPr>
              <p:nvPr/>
            </p:nvSpPr>
            <p:spPr bwMode="auto">
              <a:xfrm flipV="1">
                <a:off x="1245" y="2666"/>
                <a:ext cx="0" cy="2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p>
                <a:pPr defTabSz="914400">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26" name="Text Box 74"/>
              <p:cNvSpPr txBox="1">
                <a:spLocks noChangeArrowheads="1"/>
              </p:cNvSpPr>
              <p:nvPr/>
            </p:nvSpPr>
            <p:spPr bwMode="auto">
              <a:xfrm>
                <a:off x="445" y="2396"/>
                <a:ext cx="532" cy="25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p>
                <a:pPr algn="ct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y</a:t>
                </a:r>
                <a:r>
                  <a:rPr kumimoji="1" lang="zh-CN" altLang="zh-CN" sz="2000">
                    <a:solidFill>
                      <a:srgbClr val="010000"/>
                    </a:solidFill>
                    <a:latin typeface="微软雅黑" panose="020B0503020204020204" pitchFamily="34" charset="-122"/>
                    <a:ea typeface="微软雅黑" panose="020B0503020204020204" pitchFamily="34" charset="-122"/>
                  </a:rPr>
                  <a:t>出</a:t>
                </a:r>
                <a:r>
                  <a:rPr kumimoji="1" lang="zh-CN" altLang="en-US" sz="2000">
                    <a:solidFill>
                      <a:srgbClr val="010000"/>
                    </a:solidFill>
                    <a:latin typeface="微软雅黑" panose="020B0503020204020204" pitchFamily="34" charset="-122"/>
                    <a:ea typeface="微软雅黑" panose="020B0503020204020204" pitchFamily="34" charset="-122"/>
                  </a:rPr>
                  <a:t>队</a:t>
                </a:r>
              </a:p>
            </p:txBody>
          </p:sp>
        </p:grpSp>
        <p:sp>
          <p:nvSpPr>
            <p:cNvPr id="254027" name="Text Box 75"/>
            <p:cNvSpPr txBox="1">
              <a:spLocks noChangeArrowheads="1"/>
            </p:cNvSpPr>
            <p:nvPr/>
          </p:nvSpPr>
          <p:spPr bwMode="auto">
            <a:xfrm>
              <a:off x="2112" y="43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defRPr/>
              </a:pPr>
              <a:r>
                <a:rPr kumimoji="1" lang="en-US" altLang="zh-CN" sz="2000">
                  <a:solidFill>
                    <a:srgbClr val="010000"/>
                  </a:solidFill>
                  <a:latin typeface="微软雅黑" panose="020B0503020204020204" pitchFamily="34" charset="-122"/>
                  <a:ea typeface="微软雅黑" panose="020B0503020204020204" pitchFamily="34" charset="-122"/>
                </a:rPr>
                <a:t>^</a:t>
              </a:r>
            </a:p>
          </p:txBody>
        </p:sp>
      </p:grpSp>
      <p:sp>
        <p:nvSpPr>
          <p:cNvPr id="254028" name="Text Box 76"/>
          <p:cNvSpPr txBox="1">
            <a:spLocks noChangeArrowheads="1"/>
          </p:cNvSpPr>
          <p:nvPr/>
        </p:nvSpPr>
        <p:spPr bwMode="auto">
          <a:xfrm>
            <a:off x="5836694" y="773990"/>
            <a:ext cx="4176713"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defRPr/>
            </a:pPr>
            <a:r>
              <a:rPr lang="zh-CN" altLang="en-US" sz="1800">
                <a:solidFill>
                  <a:srgbClr val="010000"/>
                </a:solidFill>
                <a:latin typeface="微软雅黑" panose="020B0503020204020204" pitchFamily="34" charset="-122"/>
                <a:ea typeface="微软雅黑" panose="020B0503020204020204" pitchFamily="34" charset="-122"/>
              </a:rPr>
              <a:t>初始化</a:t>
            </a:r>
          </a:p>
          <a:p>
            <a:pPr marL="914400" lvl="2" defTabSz="914400">
              <a:defRPr/>
            </a:pPr>
            <a:r>
              <a:rPr lang="en-US" altLang="zh-CN" sz="1800">
                <a:solidFill>
                  <a:srgbClr val="010000"/>
                </a:solidFill>
                <a:latin typeface="微软雅黑" panose="020B0503020204020204" pitchFamily="34" charset="-122"/>
                <a:ea typeface="微软雅黑" panose="020B0503020204020204" pitchFamily="34" charset="-122"/>
              </a:rPr>
              <a:t>Q-&gt;front-&gt;next==NULL </a:t>
            </a:r>
          </a:p>
          <a:p>
            <a:pPr marL="914400" lvl="2" defTabSz="914400">
              <a:defRPr/>
            </a:pPr>
            <a:r>
              <a:rPr lang="en-US" altLang="zh-CN" sz="1800">
                <a:solidFill>
                  <a:srgbClr val="010000"/>
                </a:solidFill>
                <a:latin typeface="微软雅黑" panose="020B0503020204020204" pitchFamily="34" charset="-122"/>
                <a:ea typeface="微软雅黑" panose="020B0503020204020204" pitchFamily="34" charset="-122"/>
              </a:rPr>
              <a:t>Q-&gt;rear-&gt;next==Null</a:t>
            </a: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54029" name="Text Box 77"/>
          <p:cNvSpPr txBox="1">
            <a:spLocks noChangeArrowheads="1"/>
          </p:cNvSpPr>
          <p:nvPr/>
        </p:nvSpPr>
        <p:spPr bwMode="auto">
          <a:xfrm>
            <a:off x="5981156" y="1847140"/>
            <a:ext cx="41767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914400" lvl="2" defTabSz="914400">
              <a:defRPr/>
            </a:pPr>
            <a:r>
              <a:rPr lang="en-US" altLang="zh-CN" sz="1800">
                <a:solidFill>
                  <a:srgbClr val="010000"/>
                </a:solidFill>
                <a:latin typeface="微软雅黑" panose="020B0503020204020204" pitchFamily="34" charset="-122"/>
                <a:ea typeface="微软雅黑" panose="020B0503020204020204" pitchFamily="34" charset="-122"/>
              </a:rPr>
              <a:t>Q-&gt;rear-&gt;next = px; </a:t>
            </a:r>
          </a:p>
          <a:p>
            <a:pPr marL="914400" lvl="2" defTabSz="914400">
              <a:defRPr/>
            </a:pPr>
            <a:r>
              <a:rPr lang="en-US" altLang="zh-CN" sz="1800">
                <a:solidFill>
                  <a:srgbClr val="FF0000"/>
                </a:solidFill>
                <a:latin typeface="微软雅黑" panose="020B0503020204020204" pitchFamily="34" charset="-122"/>
                <a:ea typeface="微软雅黑" panose="020B0503020204020204" pitchFamily="34" charset="-122"/>
              </a:rPr>
              <a:t>Q-&gt;rear = px;</a:t>
            </a:r>
            <a:endParaRPr lang="zh-CN" altLang="en-US" sz="1800">
              <a:solidFill>
                <a:srgbClr val="FF0000"/>
              </a:solidFill>
              <a:latin typeface="微软雅黑" panose="020B0503020204020204" pitchFamily="34" charset="-122"/>
              <a:ea typeface="微软雅黑" panose="020B0503020204020204" pitchFamily="34" charset="-122"/>
            </a:endParaRPr>
          </a:p>
        </p:txBody>
      </p:sp>
      <p:sp>
        <p:nvSpPr>
          <p:cNvPr id="254030" name="Text Box 78"/>
          <p:cNvSpPr txBox="1">
            <a:spLocks noChangeArrowheads="1"/>
          </p:cNvSpPr>
          <p:nvPr/>
        </p:nvSpPr>
        <p:spPr bwMode="auto">
          <a:xfrm>
            <a:off x="5806532" y="4970799"/>
            <a:ext cx="56848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914400" lvl="2" defTabSz="914400">
              <a:defRPr/>
            </a:pPr>
            <a:r>
              <a:rPr lang="en-US" altLang="zh-CN" sz="1800" dirty="0">
                <a:solidFill>
                  <a:srgbClr val="FF0000"/>
                </a:solidFill>
                <a:latin typeface="微软雅黑" panose="020B0503020204020204" pitchFamily="34" charset="-122"/>
                <a:ea typeface="微软雅黑" panose="020B0503020204020204" pitchFamily="34" charset="-122"/>
              </a:rPr>
              <a:t>Q-&gt;front-&gt;next = Q-&gt;front-&gt;next-&gt;next</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254031" name="Text Box 79"/>
          <p:cNvSpPr txBox="1">
            <a:spLocks noChangeArrowheads="1"/>
          </p:cNvSpPr>
          <p:nvPr/>
        </p:nvSpPr>
        <p:spPr bwMode="auto">
          <a:xfrm>
            <a:off x="4612731" y="5592053"/>
            <a:ext cx="60784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914400" lvl="2" defTabSz="914400">
              <a:defRPr/>
            </a:pPr>
            <a:r>
              <a:rPr lang="en-US" altLang="zh-CN" sz="1800" dirty="0">
                <a:solidFill>
                  <a:srgbClr val="010000"/>
                </a:solidFill>
                <a:latin typeface="微软雅黑" panose="020B0503020204020204" pitchFamily="34" charset="-122"/>
                <a:ea typeface="微软雅黑" panose="020B0503020204020204" pitchFamily="34" charset="-122"/>
              </a:rPr>
              <a:t>Q-&gt;front -&gt;next= Q-&gt;front-&gt;next-&gt;next; </a:t>
            </a:r>
          </a:p>
          <a:p>
            <a:pPr marL="914400" lvl="2" defTabSz="914400">
              <a:defRPr/>
            </a:pPr>
            <a:r>
              <a:rPr lang="en-US" altLang="zh-CN" sz="1800" dirty="0">
                <a:solidFill>
                  <a:srgbClr val="FF0000"/>
                </a:solidFill>
                <a:latin typeface="微软雅黑" panose="020B0503020204020204" pitchFamily="34" charset="-122"/>
                <a:ea typeface="微软雅黑" panose="020B0503020204020204" pitchFamily="34" charset="-122"/>
              </a:rPr>
              <a:t>Q-&gt;rear = Q-&gt;front;</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254032" name="Text Box 80"/>
          <p:cNvSpPr txBox="1">
            <a:spLocks noChangeArrowheads="1"/>
          </p:cNvSpPr>
          <p:nvPr/>
        </p:nvSpPr>
        <p:spPr bwMode="auto">
          <a:xfrm>
            <a:off x="7205119" y="3071103"/>
            <a:ext cx="428629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914400" lvl="2" defTabSz="914400">
              <a:defRPr/>
            </a:pPr>
            <a:r>
              <a:rPr lang="en-US" altLang="zh-CN" sz="1800" dirty="0">
                <a:solidFill>
                  <a:srgbClr val="010000"/>
                </a:solidFill>
                <a:latin typeface="微软雅黑" panose="020B0503020204020204" pitchFamily="34" charset="-122"/>
                <a:ea typeface="微软雅黑" panose="020B0503020204020204" pitchFamily="34" charset="-122"/>
              </a:rPr>
              <a:t>Q-&gt;rear-&gt;next = </a:t>
            </a:r>
            <a:r>
              <a:rPr lang="en-US" altLang="zh-CN" sz="1800" dirty="0" err="1">
                <a:solidFill>
                  <a:srgbClr val="010000"/>
                </a:solidFill>
                <a:latin typeface="微软雅黑" panose="020B0503020204020204" pitchFamily="34" charset="-122"/>
                <a:ea typeface="微软雅黑" panose="020B0503020204020204" pitchFamily="34" charset="-122"/>
              </a:rPr>
              <a:t>px</a:t>
            </a:r>
            <a:r>
              <a:rPr lang="en-US" altLang="zh-CN" sz="1800" dirty="0">
                <a:solidFill>
                  <a:srgbClr val="010000"/>
                </a:solidFill>
                <a:latin typeface="微软雅黑" panose="020B0503020204020204" pitchFamily="34" charset="-122"/>
                <a:ea typeface="微软雅黑" panose="020B0503020204020204" pitchFamily="34" charset="-122"/>
              </a:rPr>
              <a:t>; </a:t>
            </a:r>
          </a:p>
          <a:p>
            <a:pPr marL="914400" lvl="2" defTabSz="914400">
              <a:defRPr/>
            </a:pPr>
            <a:r>
              <a:rPr lang="en-US" altLang="zh-CN" sz="1800" dirty="0">
                <a:solidFill>
                  <a:srgbClr val="FF0000"/>
                </a:solidFill>
                <a:latin typeface="微软雅黑" panose="020B0503020204020204" pitchFamily="34" charset="-122"/>
                <a:ea typeface="微软雅黑" panose="020B0503020204020204" pitchFamily="34" charset="-122"/>
              </a:rPr>
              <a:t>Q-&gt;rear = </a:t>
            </a:r>
            <a:r>
              <a:rPr lang="en-US" altLang="zh-CN" sz="1800" dirty="0" err="1">
                <a:solidFill>
                  <a:srgbClr val="FF0000"/>
                </a:solidFill>
                <a:latin typeface="微软雅黑" panose="020B0503020204020204" pitchFamily="34" charset="-122"/>
                <a:ea typeface="微软雅黑" panose="020B0503020204020204" pitchFamily="34" charset="-122"/>
              </a:rPr>
              <a:t>px</a:t>
            </a:r>
            <a:r>
              <a:rPr lang="en-US" altLang="zh-CN" sz="1800" dirty="0">
                <a:solidFill>
                  <a:srgbClr val="FF0000"/>
                </a:solidFill>
                <a:latin typeface="微软雅黑" panose="020B0503020204020204" pitchFamily="34" charset="-122"/>
                <a:ea typeface="微软雅黑" panose="020B0503020204020204" pitchFamily="34" charset="-122"/>
              </a:rPr>
              <a:t>;</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539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3987"/>
                                        </p:tgtEl>
                                        <p:attrNameLst>
                                          <p:attrName>style.visibility</p:attrName>
                                        </p:attrNameLst>
                                      </p:cBhvr>
                                      <p:to>
                                        <p:strVal val="visible"/>
                                      </p:to>
                                    </p:set>
                                    <p:animEffect transition="in" filter="wipe(left)">
                                      <p:cBhvr>
                                        <p:cTn id="7" dur="500"/>
                                        <p:tgtEl>
                                          <p:spTgt spid="253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403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54017"/>
                                        </p:tgtEl>
                                        <p:attrNameLst>
                                          <p:attrName>style.visibility</p:attrName>
                                        </p:attrNameLst>
                                      </p:cBhvr>
                                      <p:to>
                                        <p:strVal val="visible"/>
                                      </p:to>
                                    </p:set>
                                    <p:animEffect transition="in" filter="wipe(left)">
                                      <p:cBhvr>
                                        <p:cTn id="16" dur="500"/>
                                        <p:tgtEl>
                                          <p:spTgt spid="2540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4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030" grpId="0"/>
      <p:bldP spid="254031"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7477" y="6021289"/>
            <a:ext cx="17049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188641"/>
            <a:ext cx="6705600" cy="654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6801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5" y="223839"/>
            <a:ext cx="7753350" cy="641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1998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9" y="223839"/>
            <a:ext cx="7820025" cy="641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59222412"/>
              </p:ext>
            </p:extLst>
          </p:nvPr>
        </p:nvGraphicFramePr>
        <p:xfrm>
          <a:off x="4439817" y="2276873"/>
          <a:ext cx="2125663" cy="1463675"/>
        </p:xfrm>
        <a:graphic>
          <a:graphicData uri="http://schemas.openxmlformats.org/presentationml/2006/ole">
            <mc:AlternateContent xmlns:mc="http://schemas.openxmlformats.org/markup-compatibility/2006">
              <mc:Choice xmlns:v="urn:schemas-microsoft-com:vml" Requires="v">
                <p:oleObj spid="_x0000_s44130" name="Visio" r:id="rId4" imgW="2125526" imgH="1463174" progId="Visio.Drawing.11">
                  <p:link updateAutomatic="1"/>
                </p:oleObj>
              </mc:Choice>
              <mc:Fallback>
                <p:oleObj name="Visio" r:id="rId4" imgW="2125526" imgH="1463174" progId="Visio.Drawing.11">
                  <p:link updateAutomatic="1"/>
                  <p:pic>
                    <p:nvPicPr>
                      <p:cNvPr id="4" name="对象 3"/>
                      <p:cNvPicPr/>
                      <p:nvPr/>
                    </p:nvPicPr>
                    <p:blipFill>
                      <a:blip r:embed="rId5"/>
                      <a:stretch>
                        <a:fillRect/>
                      </a:stretch>
                    </p:blipFill>
                    <p:spPr>
                      <a:xfrm>
                        <a:off x="4439817" y="2276873"/>
                        <a:ext cx="2125663" cy="1463675"/>
                      </a:xfrm>
                      <a:prstGeom prst="rect">
                        <a:avLst/>
                      </a:prstGeom>
                    </p:spPr>
                  </p:pic>
                </p:oleObj>
              </mc:Fallback>
            </mc:AlternateContent>
          </a:graphicData>
        </a:graphic>
      </p:graphicFrame>
    </p:spTree>
    <p:extLst>
      <p:ext uri="{BB962C8B-B14F-4D97-AF65-F5344CB8AC3E}">
        <p14:creationId xmlns:p14="http://schemas.microsoft.com/office/powerpoint/2010/main" val="61790329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1238546"/>
            <a:ext cx="120015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76" y="146216"/>
            <a:ext cx="3771900" cy="6667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9" y="6309321"/>
            <a:ext cx="15525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210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ppt_x"/>
                                          </p:val>
                                        </p:tav>
                                        <p:tav tm="100000">
                                          <p:val>
                                            <p:strVal val="#ppt_x"/>
                                          </p:val>
                                        </p:tav>
                                      </p:tavLst>
                                    </p:anim>
                                    <p:anim calcmode="lin" valueType="num">
                                      <p:cBhvr additive="base">
                                        <p:cTn id="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2180908" y="576422"/>
            <a:ext cx="6265862" cy="534987"/>
          </a:xfrm>
        </p:spPr>
        <p:txBody>
          <a:bodyPr>
            <a:normAutofit fontScale="90000"/>
          </a:bodyPr>
          <a:lstStyle/>
          <a:p>
            <a:r>
              <a:rPr lang="zh-CN" altLang="en-US" sz="3600" dirty="0">
                <a:solidFill>
                  <a:schemeClr val="bg1"/>
                </a:solidFill>
                <a:ea typeface="隶书" pitchFamily="49" charset="-122"/>
              </a:rPr>
              <a:t>第</a:t>
            </a:r>
            <a:r>
              <a:rPr lang="en-US" altLang="zh-CN" sz="3600" dirty="0">
                <a:solidFill>
                  <a:schemeClr val="bg1"/>
                </a:solidFill>
                <a:ea typeface="隶书" pitchFamily="49" charset="-122"/>
              </a:rPr>
              <a:t>2.3</a:t>
            </a:r>
            <a:r>
              <a:rPr lang="zh-CN" altLang="en-US" sz="3600" dirty="0">
                <a:solidFill>
                  <a:schemeClr val="bg1"/>
                </a:solidFill>
                <a:ea typeface="隶书" pitchFamily="49" charset="-122"/>
              </a:rPr>
              <a:t>章作业 </a:t>
            </a:r>
            <a:endParaRPr lang="zh-CN" altLang="en-US" sz="3600" dirty="0">
              <a:solidFill>
                <a:schemeClr val="bg1"/>
              </a:solidFill>
            </a:endParaRPr>
          </a:p>
        </p:txBody>
      </p:sp>
      <p:sp>
        <p:nvSpPr>
          <p:cNvPr id="7" name="Rectangle 3"/>
          <p:cNvSpPr>
            <a:spLocks noGrp="1" noChangeArrowheads="1"/>
          </p:cNvSpPr>
          <p:nvPr>
            <p:ph type="body" sz="half" idx="1"/>
          </p:nvPr>
        </p:nvSpPr>
        <p:spPr>
          <a:xfrm>
            <a:off x="2784475" y="1125539"/>
            <a:ext cx="5111750" cy="4543425"/>
          </a:xfrm>
        </p:spPr>
        <p:txBody>
          <a:bodyPr/>
          <a:lstStyle/>
          <a:p>
            <a:pPr>
              <a:lnSpc>
                <a:spcPct val="90000"/>
              </a:lnSpc>
              <a:buFont typeface="Wingdings" panose="05000000000000000000" pitchFamily="2" charset="2"/>
              <a:buNone/>
            </a:pPr>
            <a:r>
              <a:rPr lang="en-US" altLang="zh-CN" sz="2800" dirty="0">
                <a:solidFill>
                  <a:schemeClr val="bg1"/>
                </a:solidFill>
              </a:rPr>
              <a:t>P101</a:t>
            </a:r>
            <a:endParaRPr lang="zh-CN" altLang="en-US" sz="2800" dirty="0">
              <a:solidFill>
                <a:schemeClr val="bg1"/>
              </a:solidFill>
            </a:endParaRPr>
          </a:p>
          <a:p>
            <a:pPr>
              <a:lnSpc>
                <a:spcPct val="90000"/>
              </a:lnSpc>
              <a:buFont typeface="Wingdings" panose="05000000000000000000" pitchFamily="2" charset="2"/>
              <a:buNone/>
            </a:pPr>
            <a:r>
              <a:rPr lang="zh-CN" altLang="en-US" sz="2800" dirty="0">
                <a:solidFill>
                  <a:schemeClr val="bg1"/>
                </a:solidFill>
              </a:rPr>
              <a:t>一、选择题</a:t>
            </a:r>
          </a:p>
          <a:p>
            <a:pPr>
              <a:lnSpc>
                <a:spcPct val="90000"/>
              </a:lnSpc>
              <a:buFont typeface="Wingdings" panose="05000000000000000000" pitchFamily="2" charset="2"/>
              <a:buNone/>
            </a:pPr>
            <a:r>
              <a:rPr lang="en-US" altLang="zh-CN" sz="2800" dirty="0">
                <a:solidFill>
                  <a:schemeClr val="bg1"/>
                </a:solidFill>
              </a:rPr>
              <a:t>1----4</a:t>
            </a:r>
          </a:p>
          <a:p>
            <a:pPr>
              <a:lnSpc>
                <a:spcPct val="90000"/>
              </a:lnSpc>
              <a:buFont typeface="Wingdings" panose="05000000000000000000" pitchFamily="2" charset="2"/>
              <a:buNone/>
            </a:pPr>
            <a:r>
              <a:rPr lang="zh-CN" altLang="en-US" sz="2800" dirty="0">
                <a:solidFill>
                  <a:schemeClr val="bg1"/>
                </a:solidFill>
              </a:rPr>
              <a:t>二、填空题</a:t>
            </a:r>
          </a:p>
          <a:p>
            <a:pPr>
              <a:lnSpc>
                <a:spcPct val="90000"/>
              </a:lnSpc>
              <a:buFont typeface="Wingdings" panose="05000000000000000000" pitchFamily="2" charset="2"/>
              <a:buNone/>
            </a:pPr>
            <a:r>
              <a:rPr lang="en-US" altLang="zh-CN" sz="2800" dirty="0">
                <a:solidFill>
                  <a:schemeClr val="bg1"/>
                </a:solidFill>
              </a:rPr>
              <a:t>1----4</a:t>
            </a:r>
          </a:p>
          <a:p>
            <a:pPr>
              <a:lnSpc>
                <a:spcPct val="90000"/>
              </a:lnSpc>
              <a:buFont typeface="Wingdings" panose="05000000000000000000" pitchFamily="2" charset="2"/>
              <a:buNone/>
            </a:pPr>
            <a:r>
              <a:rPr lang="zh-CN" altLang="en-US" sz="2800" dirty="0">
                <a:solidFill>
                  <a:schemeClr val="bg1"/>
                </a:solidFill>
              </a:rPr>
              <a:t>三、简答题</a:t>
            </a:r>
          </a:p>
          <a:p>
            <a:pPr>
              <a:lnSpc>
                <a:spcPct val="90000"/>
              </a:lnSpc>
              <a:buFont typeface="Wingdings" panose="05000000000000000000" pitchFamily="2" charset="2"/>
              <a:buNone/>
            </a:pPr>
            <a:r>
              <a:rPr lang="en-US" altLang="zh-CN" sz="2800" dirty="0">
                <a:solidFill>
                  <a:schemeClr val="bg1"/>
                </a:solidFill>
              </a:rPr>
              <a:t>1----2</a:t>
            </a:r>
          </a:p>
          <a:p>
            <a:pPr>
              <a:lnSpc>
                <a:spcPct val="90000"/>
              </a:lnSpc>
              <a:buFont typeface="Wingdings" panose="05000000000000000000" pitchFamily="2" charset="2"/>
              <a:buNone/>
            </a:pPr>
            <a:r>
              <a:rPr lang="zh-CN" altLang="en-US" sz="2800" dirty="0">
                <a:solidFill>
                  <a:schemeClr val="bg1"/>
                </a:solidFill>
              </a:rPr>
              <a:t>四、算法设计题</a:t>
            </a:r>
          </a:p>
          <a:p>
            <a:pPr>
              <a:lnSpc>
                <a:spcPct val="90000"/>
              </a:lnSpc>
              <a:buFont typeface="Wingdings" panose="05000000000000000000" pitchFamily="2" charset="2"/>
              <a:buNone/>
            </a:pPr>
            <a:r>
              <a:rPr lang="en-US" altLang="zh-CN" sz="2800" dirty="0">
                <a:solidFill>
                  <a:schemeClr val="bg1"/>
                </a:solidFill>
              </a:rPr>
              <a:t>1----2</a:t>
            </a:r>
          </a:p>
        </p:txBody>
      </p:sp>
    </p:spTree>
    <p:extLst>
      <p:ext uri="{BB962C8B-B14F-4D97-AF65-F5344CB8AC3E}">
        <p14:creationId xmlns:p14="http://schemas.microsoft.com/office/powerpoint/2010/main" val="188284737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2180908" y="576422"/>
            <a:ext cx="6265862" cy="534987"/>
          </a:xfrm>
        </p:spPr>
        <p:txBody>
          <a:bodyPr>
            <a:normAutofit fontScale="90000"/>
          </a:bodyPr>
          <a:lstStyle/>
          <a:p>
            <a:r>
              <a:rPr lang="zh-CN" altLang="en-US" sz="3600" dirty="0">
                <a:solidFill>
                  <a:schemeClr val="bg1"/>
                </a:solidFill>
                <a:ea typeface="隶书" pitchFamily="49" charset="-122"/>
              </a:rPr>
              <a:t>第</a:t>
            </a:r>
            <a:r>
              <a:rPr lang="en-US" altLang="zh-CN" sz="3600" dirty="0">
                <a:solidFill>
                  <a:schemeClr val="bg1"/>
                </a:solidFill>
                <a:ea typeface="隶书" pitchFamily="49" charset="-122"/>
              </a:rPr>
              <a:t>2.3</a:t>
            </a:r>
            <a:r>
              <a:rPr lang="zh-CN" altLang="en-US" sz="3600" dirty="0">
                <a:solidFill>
                  <a:schemeClr val="bg1"/>
                </a:solidFill>
                <a:ea typeface="隶书" pitchFamily="49" charset="-122"/>
              </a:rPr>
              <a:t>章作业 </a:t>
            </a:r>
            <a:endParaRPr lang="zh-CN" altLang="en-US" sz="3600" dirty="0">
              <a:solidFill>
                <a:schemeClr val="bg1"/>
              </a:solidFill>
            </a:endParaRPr>
          </a:p>
        </p:txBody>
      </p:sp>
      <p:sp>
        <p:nvSpPr>
          <p:cNvPr id="157699" name="Rectangle 3"/>
          <p:cNvSpPr>
            <a:spLocks noGrp="1" noChangeArrowheads="1"/>
          </p:cNvSpPr>
          <p:nvPr>
            <p:ph type="body" sz="half" idx="1"/>
          </p:nvPr>
        </p:nvSpPr>
        <p:spPr>
          <a:xfrm>
            <a:off x="2784476" y="1125539"/>
            <a:ext cx="3383533" cy="4543425"/>
          </a:xfrm>
        </p:spPr>
        <p:txBody>
          <a:bodyPr>
            <a:normAutofit/>
          </a:bodyPr>
          <a:lstStyle/>
          <a:p>
            <a:pPr>
              <a:lnSpc>
                <a:spcPct val="90000"/>
              </a:lnSpc>
              <a:buFont typeface="Wingdings" pitchFamily="2" charset="2"/>
              <a:buNone/>
            </a:pPr>
            <a:r>
              <a:rPr lang="en-US" altLang="zh-CN" sz="2800" dirty="0">
                <a:solidFill>
                  <a:schemeClr val="bg1"/>
                </a:solidFill>
              </a:rPr>
              <a:t>P101</a:t>
            </a:r>
            <a:endParaRPr lang="zh-CN" altLang="en-US" sz="2800" dirty="0">
              <a:solidFill>
                <a:schemeClr val="bg1"/>
              </a:solidFill>
            </a:endParaRPr>
          </a:p>
          <a:p>
            <a:pPr>
              <a:lnSpc>
                <a:spcPct val="90000"/>
              </a:lnSpc>
              <a:buFont typeface="Wingdings" pitchFamily="2" charset="2"/>
              <a:buNone/>
            </a:pPr>
            <a:r>
              <a:rPr lang="zh-CN" altLang="en-US" sz="2800" dirty="0">
                <a:solidFill>
                  <a:schemeClr val="bg1"/>
                </a:solidFill>
              </a:rPr>
              <a:t>一、选择题</a:t>
            </a:r>
          </a:p>
          <a:p>
            <a:pPr>
              <a:lnSpc>
                <a:spcPct val="90000"/>
              </a:lnSpc>
              <a:buFont typeface="Wingdings" pitchFamily="2" charset="2"/>
              <a:buNone/>
            </a:pPr>
            <a:r>
              <a:rPr lang="en-US" altLang="zh-CN" sz="2800" dirty="0">
                <a:solidFill>
                  <a:schemeClr val="bg1"/>
                </a:solidFill>
              </a:rPr>
              <a:t>7</a:t>
            </a:r>
            <a:r>
              <a:rPr lang="zh-CN" altLang="en-US" sz="2800" dirty="0">
                <a:solidFill>
                  <a:schemeClr val="bg1"/>
                </a:solidFill>
              </a:rPr>
              <a:t>，</a:t>
            </a:r>
            <a:r>
              <a:rPr lang="en-US" altLang="zh-CN" sz="2800" dirty="0">
                <a:solidFill>
                  <a:schemeClr val="bg1"/>
                </a:solidFill>
              </a:rPr>
              <a:t>8</a:t>
            </a:r>
            <a:r>
              <a:rPr lang="zh-CN" altLang="en-US" sz="2800" dirty="0">
                <a:solidFill>
                  <a:schemeClr val="bg1"/>
                </a:solidFill>
              </a:rPr>
              <a:t>，</a:t>
            </a:r>
            <a:r>
              <a:rPr lang="en-US" altLang="zh-CN" dirty="0">
                <a:solidFill>
                  <a:schemeClr val="bg1"/>
                </a:solidFill>
              </a:rPr>
              <a:t>10,11,18,21</a:t>
            </a:r>
            <a:endParaRPr lang="zh-CN" altLang="en-US" sz="2800" dirty="0">
              <a:solidFill>
                <a:schemeClr val="bg1"/>
              </a:solidFill>
            </a:endParaRPr>
          </a:p>
          <a:p>
            <a:pPr>
              <a:lnSpc>
                <a:spcPct val="90000"/>
              </a:lnSpc>
              <a:buFont typeface="Wingdings" pitchFamily="2" charset="2"/>
              <a:buNone/>
            </a:pPr>
            <a:r>
              <a:rPr lang="zh-CN" altLang="en-US" sz="2800" dirty="0">
                <a:solidFill>
                  <a:schemeClr val="bg1"/>
                </a:solidFill>
              </a:rPr>
              <a:t>二、填空题</a:t>
            </a:r>
          </a:p>
          <a:p>
            <a:pPr>
              <a:lnSpc>
                <a:spcPct val="90000"/>
              </a:lnSpc>
              <a:buFont typeface="Wingdings" pitchFamily="2" charset="2"/>
              <a:buNone/>
            </a:pPr>
            <a:r>
              <a:rPr lang="en-US" altLang="zh-CN" dirty="0">
                <a:solidFill>
                  <a:schemeClr val="bg1"/>
                </a:solidFill>
              </a:rPr>
              <a:t>14,21</a:t>
            </a:r>
            <a:endParaRPr lang="zh-CN" altLang="en-US" sz="2800" dirty="0">
              <a:solidFill>
                <a:schemeClr val="bg1"/>
              </a:solidFill>
            </a:endParaRPr>
          </a:p>
          <a:p>
            <a:pPr>
              <a:lnSpc>
                <a:spcPct val="90000"/>
              </a:lnSpc>
              <a:buFont typeface="Wingdings" pitchFamily="2" charset="2"/>
              <a:buNone/>
            </a:pPr>
            <a:r>
              <a:rPr lang="zh-CN" altLang="en-US" sz="2800" dirty="0">
                <a:solidFill>
                  <a:schemeClr val="bg1"/>
                </a:solidFill>
              </a:rPr>
              <a:t>三、简答题</a:t>
            </a:r>
          </a:p>
          <a:p>
            <a:pPr>
              <a:lnSpc>
                <a:spcPct val="90000"/>
              </a:lnSpc>
              <a:buFont typeface="Wingdings" pitchFamily="2" charset="2"/>
              <a:buNone/>
            </a:pPr>
            <a:r>
              <a:rPr lang="en-US" altLang="zh-CN" dirty="0">
                <a:solidFill>
                  <a:schemeClr val="bg1"/>
                </a:solidFill>
              </a:rPr>
              <a:t>9</a:t>
            </a:r>
            <a:endParaRPr lang="en-US" altLang="zh-CN" sz="2800" dirty="0">
              <a:solidFill>
                <a:schemeClr val="bg1"/>
              </a:solidFill>
            </a:endParaRPr>
          </a:p>
          <a:p>
            <a:pPr>
              <a:lnSpc>
                <a:spcPct val="90000"/>
              </a:lnSpc>
              <a:buFont typeface="Wingdings" pitchFamily="2" charset="2"/>
              <a:buNone/>
            </a:pPr>
            <a:endParaRPr lang="zh-CN" altLang="en-US" sz="2800" dirty="0">
              <a:solidFill>
                <a:schemeClr val="bg1"/>
              </a:solidFill>
            </a:endParaRPr>
          </a:p>
          <a:p>
            <a:pPr>
              <a:lnSpc>
                <a:spcPct val="90000"/>
              </a:lnSpc>
              <a:buFont typeface="Wingdings" pitchFamily="2" charset="2"/>
              <a:buNone/>
            </a:pPr>
            <a:endParaRPr lang="en-US" altLang="zh-CN" sz="2800" dirty="0">
              <a:solidFill>
                <a:schemeClr val="bg1"/>
              </a:solidFill>
            </a:endParaRPr>
          </a:p>
        </p:txBody>
      </p:sp>
      <p:sp>
        <p:nvSpPr>
          <p:cNvPr id="5" name="Rectangle 3"/>
          <p:cNvSpPr txBox="1">
            <a:spLocks noChangeArrowheads="1"/>
          </p:cNvSpPr>
          <p:nvPr/>
        </p:nvSpPr>
        <p:spPr>
          <a:xfrm>
            <a:off x="6960097" y="1111409"/>
            <a:ext cx="3383533" cy="4543425"/>
          </a:xfrm>
          <a:prstGeom prst="rect">
            <a:avLst/>
          </a:prstGeom>
        </p:spPr>
        <p:txBody>
          <a:bodyPr vert="horz" lIns="91440" tIns="45720" rIns="91440" bIns="45720" rtlCol="0">
            <a:normAutofit/>
          </a:bodyPr>
          <a:lstStyle>
            <a:lvl1pPr marL="365760" indent="-365760" algn="l" defTabSz="914400" rtl="0" eaLnBrk="1" latinLnBrk="0" hangingPunct="1">
              <a:spcBef>
                <a:spcPct val="20000"/>
              </a:spcBef>
              <a:spcAft>
                <a:spcPts val="600"/>
              </a:spcAft>
              <a:buSzPct val="160000"/>
              <a:buFont typeface="Wingdings" pitchFamily="2" charset="2"/>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31520" indent="-365760" algn="l" defTabSz="914400" rtl="0" eaLnBrk="1" latinLnBrk="0" hangingPunct="1">
              <a:spcBef>
                <a:spcPct val="20000"/>
              </a:spcBef>
              <a:spcAft>
                <a:spcPts val="600"/>
              </a:spcAft>
              <a:buSzPct val="16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097280" indent="-320040" algn="l" defTabSz="914400" rtl="0" eaLnBrk="1" latinLnBrk="0" hangingPunct="1">
              <a:spcBef>
                <a:spcPct val="20000"/>
              </a:spcBef>
              <a:spcAft>
                <a:spcPts val="600"/>
              </a:spcAft>
              <a:buSzPct val="160000"/>
              <a:buFont typeface="Wingdings" pitchFamily="2" charset="2"/>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fontAlgn="auto">
              <a:lnSpc>
                <a:spcPct val="90000"/>
              </a:lnSpc>
              <a:buFont typeface="Wingdings" pitchFamily="2" charset="2"/>
              <a:buNone/>
            </a:pPr>
            <a:r>
              <a:rPr lang="en-US" altLang="zh-CN" dirty="0">
                <a:solidFill>
                  <a:schemeClr val="bg1"/>
                </a:solidFill>
              </a:rPr>
              <a:t>P134</a:t>
            </a:r>
            <a:endParaRPr lang="zh-CN" altLang="en-US" dirty="0">
              <a:solidFill>
                <a:schemeClr val="bg1"/>
              </a:solidFill>
            </a:endParaRPr>
          </a:p>
          <a:p>
            <a:pPr fontAlgn="auto">
              <a:lnSpc>
                <a:spcPct val="90000"/>
              </a:lnSpc>
              <a:buFont typeface="Wingdings" pitchFamily="2" charset="2"/>
              <a:buNone/>
            </a:pPr>
            <a:r>
              <a:rPr lang="zh-CN" altLang="en-US" dirty="0">
                <a:solidFill>
                  <a:schemeClr val="bg1"/>
                </a:solidFill>
              </a:rPr>
              <a:t>一、选择题</a:t>
            </a:r>
          </a:p>
          <a:p>
            <a:pPr fontAlgn="auto">
              <a:lnSpc>
                <a:spcPct val="90000"/>
              </a:lnSpc>
              <a:buFont typeface="Wingdings" pitchFamily="2" charset="2"/>
              <a:buNone/>
            </a:pPr>
            <a:r>
              <a:rPr lang="en-US" altLang="zh-CN" dirty="0">
                <a:solidFill>
                  <a:schemeClr val="bg1"/>
                </a:solidFill>
              </a:rPr>
              <a:t>1</a:t>
            </a:r>
            <a:endParaRPr lang="zh-CN" altLang="en-US" dirty="0">
              <a:solidFill>
                <a:schemeClr val="bg1"/>
              </a:solidFill>
            </a:endParaRPr>
          </a:p>
          <a:p>
            <a:pPr fontAlgn="auto">
              <a:lnSpc>
                <a:spcPct val="90000"/>
              </a:lnSpc>
              <a:buFont typeface="Wingdings" pitchFamily="2" charset="2"/>
              <a:buNone/>
            </a:pPr>
            <a:r>
              <a:rPr lang="zh-CN" altLang="en-US" dirty="0">
                <a:solidFill>
                  <a:schemeClr val="bg1"/>
                </a:solidFill>
              </a:rPr>
              <a:t>二、填空题</a:t>
            </a:r>
          </a:p>
          <a:p>
            <a:pPr fontAlgn="auto">
              <a:lnSpc>
                <a:spcPct val="90000"/>
              </a:lnSpc>
              <a:buFont typeface="Wingdings" pitchFamily="2" charset="2"/>
              <a:buNone/>
            </a:pPr>
            <a:r>
              <a:rPr lang="en-US" altLang="zh-CN" dirty="0">
                <a:solidFill>
                  <a:schemeClr val="bg1"/>
                </a:solidFill>
              </a:rPr>
              <a:t>3</a:t>
            </a:r>
            <a:endParaRPr lang="zh-CN" altLang="en-US" dirty="0">
              <a:solidFill>
                <a:schemeClr val="bg1"/>
              </a:solidFill>
            </a:endParaRPr>
          </a:p>
          <a:p>
            <a:pPr fontAlgn="auto">
              <a:lnSpc>
                <a:spcPct val="90000"/>
              </a:lnSpc>
              <a:buFont typeface="Wingdings" pitchFamily="2" charset="2"/>
              <a:buNone/>
            </a:pPr>
            <a:r>
              <a:rPr lang="zh-CN" altLang="en-US" dirty="0">
                <a:solidFill>
                  <a:schemeClr val="bg1"/>
                </a:solidFill>
              </a:rPr>
              <a:t>三、简答题</a:t>
            </a:r>
          </a:p>
          <a:p>
            <a:pPr fontAlgn="auto">
              <a:lnSpc>
                <a:spcPct val="90000"/>
              </a:lnSpc>
              <a:buFont typeface="Wingdings" pitchFamily="2" charset="2"/>
              <a:buNone/>
            </a:pPr>
            <a:r>
              <a:rPr lang="en-US" altLang="zh-CN" dirty="0">
                <a:solidFill>
                  <a:schemeClr val="bg1"/>
                </a:solidFill>
              </a:rPr>
              <a:t>2</a:t>
            </a:r>
          </a:p>
          <a:p>
            <a:pPr fontAlgn="auto">
              <a:lnSpc>
                <a:spcPct val="90000"/>
              </a:lnSpc>
              <a:buFont typeface="Wingdings" pitchFamily="2" charset="2"/>
              <a:buNone/>
            </a:pPr>
            <a:endParaRPr lang="en-US" altLang="zh-CN" dirty="0"/>
          </a:p>
        </p:txBody>
      </p:sp>
      <p:sp>
        <p:nvSpPr>
          <p:cNvPr id="2" name="矩形 1"/>
          <p:cNvSpPr/>
          <p:nvPr/>
        </p:nvSpPr>
        <p:spPr>
          <a:xfrm>
            <a:off x="1447800" y="4919008"/>
            <a:ext cx="8504820" cy="1938992"/>
          </a:xfrm>
          <a:prstGeom prst="rect">
            <a:avLst/>
          </a:prstGeom>
        </p:spPr>
        <p:txBody>
          <a:bodyPr wrap="square">
            <a:spAutoFit/>
          </a:bodyPr>
          <a:lstStyle/>
          <a:p>
            <a:r>
              <a:rPr lang="zh-CN" altLang="en-US" dirty="0">
                <a:solidFill>
                  <a:schemeClr val="bg1"/>
                </a:solidFill>
              </a:rPr>
              <a:t>设计题：设有一组关键字{9,01,23,14,55,20,84,27}，采用哈希函数：H（key）=key mod 7 ，表长为10，用开放地址法的二次探测再散列方法Hi=(H(key)+di) mod 10(di=1,4,9,…,)解决冲突。要求：对该关键字序列构造哈希表，并计算查找成功的平均查找长度。</a:t>
            </a:r>
          </a:p>
        </p:txBody>
      </p:sp>
    </p:spTree>
    <p:extLst>
      <p:ext uri="{BB962C8B-B14F-4D97-AF65-F5344CB8AC3E}">
        <p14:creationId xmlns:p14="http://schemas.microsoft.com/office/powerpoint/2010/main" val="3340839328"/>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5" name="Rectangle 3"/>
          <p:cNvSpPr>
            <a:spLocks noGrp="1" noChangeArrowheads="1"/>
          </p:cNvSpPr>
          <p:nvPr>
            <p:ph idx="1"/>
          </p:nvPr>
        </p:nvSpPr>
        <p:spPr>
          <a:xfrm>
            <a:off x="2063750" y="2565401"/>
            <a:ext cx="8447088" cy="1871663"/>
          </a:xfrm>
        </p:spPr>
        <p:txBody>
          <a:bodyPr>
            <a:normAutofit/>
          </a:bodyPr>
          <a:lstStyle/>
          <a:p>
            <a:pPr marL="0" indent="0" algn="ctr">
              <a:buNone/>
            </a:pPr>
            <a:r>
              <a:rPr lang="zh-CN" altLang="en-US" sz="4000" dirty="0">
                <a:solidFill>
                  <a:schemeClr val="bg1"/>
                </a:solidFill>
              </a:rPr>
              <a:t>数组</a:t>
            </a:r>
          </a:p>
        </p:txBody>
      </p:sp>
    </p:spTree>
    <p:extLst>
      <p:ext uri="{BB962C8B-B14F-4D97-AF65-F5344CB8AC3E}">
        <p14:creationId xmlns:p14="http://schemas.microsoft.com/office/powerpoint/2010/main" val="417035497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p:cNvSpPr>
            <a:spLocks noGrp="1" noChangeArrowheads="1"/>
          </p:cNvSpPr>
          <p:nvPr>
            <p:ph type="body" sz="half" idx="1"/>
          </p:nvPr>
        </p:nvSpPr>
        <p:spPr>
          <a:xfrm>
            <a:off x="2063751" y="836613"/>
            <a:ext cx="7993063" cy="5472112"/>
          </a:xfrm>
        </p:spPr>
        <p:txBody>
          <a:bodyPr/>
          <a:lstStyle/>
          <a:p>
            <a:pPr marL="0" indent="0">
              <a:buNone/>
            </a:pPr>
            <a:r>
              <a:rPr lang="en-US" altLang="zh-CN" sz="2400" b="1" dirty="0">
                <a:solidFill>
                  <a:schemeClr val="bg1"/>
                </a:solidFill>
              </a:rPr>
              <a:t> </a:t>
            </a:r>
            <a:r>
              <a:rPr lang="zh-CN" altLang="en-US" sz="2400" b="1" dirty="0">
                <a:solidFill>
                  <a:schemeClr val="bg1"/>
                </a:solidFill>
              </a:rPr>
              <a:t>数组是可以看作线性表的推广。</a:t>
            </a:r>
          </a:p>
          <a:p>
            <a:pPr marL="0" indent="0">
              <a:buNone/>
            </a:pPr>
            <a:r>
              <a:rPr lang="zh-CN" altLang="en-US" sz="2400" b="1" dirty="0">
                <a:solidFill>
                  <a:schemeClr val="bg1"/>
                </a:solidFill>
              </a:rPr>
              <a:t>一维数组可以看作一个线性表；</a:t>
            </a:r>
          </a:p>
          <a:p>
            <a:pPr marL="0" indent="0">
              <a:buNone/>
            </a:pPr>
            <a:r>
              <a:rPr lang="zh-CN" altLang="en-US" sz="2400" b="1" dirty="0">
                <a:solidFill>
                  <a:schemeClr val="bg1"/>
                </a:solidFill>
              </a:rPr>
              <a:t>二维数组可以看作“数据元素是一维数组”的一维数组；</a:t>
            </a:r>
          </a:p>
          <a:p>
            <a:pPr marL="0" indent="0">
              <a:buNone/>
            </a:pPr>
            <a:r>
              <a:rPr lang="zh-CN" altLang="en-US" sz="2400" b="1" dirty="0">
                <a:solidFill>
                  <a:schemeClr val="bg1"/>
                </a:solidFill>
              </a:rPr>
              <a:t>三维数组可以看作“数据元素是二维数组”的一维数组，依此类推。</a:t>
            </a:r>
          </a:p>
        </p:txBody>
      </p:sp>
      <p:graphicFrame>
        <p:nvGraphicFramePr>
          <p:cNvPr id="264196" name="Object 4"/>
          <p:cNvGraphicFramePr>
            <a:graphicFrameLocks noChangeAspect="1"/>
          </p:cNvGraphicFramePr>
          <p:nvPr/>
        </p:nvGraphicFramePr>
        <p:xfrm>
          <a:off x="3470275" y="3937001"/>
          <a:ext cx="3214688" cy="1725613"/>
        </p:xfrm>
        <a:graphic>
          <a:graphicData uri="http://schemas.openxmlformats.org/presentationml/2006/ole">
            <mc:AlternateContent xmlns:mc="http://schemas.openxmlformats.org/markup-compatibility/2006">
              <mc:Choice xmlns:v="urn:schemas-microsoft-com:vml" Requires="v">
                <p:oleObj spid="_x0000_s96299" name="公式" r:id="rId3" imgW="2032000" imgH="1092200" progId="Equation.3">
                  <p:embed/>
                </p:oleObj>
              </mc:Choice>
              <mc:Fallback>
                <p:oleObj name="公式" r:id="rId3" imgW="2032000" imgH="1092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275" y="3937001"/>
                        <a:ext cx="3214688" cy="172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4197" name="Group 5"/>
          <p:cNvGrpSpPr>
            <a:grpSpLocks/>
          </p:cNvGrpSpPr>
          <p:nvPr/>
        </p:nvGrpSpPr>
        <p:grpSpPr bwMode="auto">
          <a:xfrm>
            <a:off x="4178301" y="3940176"/>
            <a:ext cx="2511425" cy="1692275"/>
            <a:chOff x="2064" y="1440"/>
            <a:chExt cx="1582" cy="1066"/>
          </a:xfrm>
        </p:grpSpPr>
        <p:sp>
          <p:nvSpPr>
            <p:cNvPr id="171020" name="Text Box 6"/>
            <p:cNvSpPr txBox="1">
              <a:spLocks noChangeArrowheads="1"/>
            </p:cNvSpPr>
            <p:nvPr/>
          </p:nvSpPr>
          <p:spPr bwMode="auto">
            <a:xfrm>
              <a:off x="2064" y="1440"/>
              <a:ext cx="15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solidFill>
                    <a:srgbClr val="0000FF"/>
                  </a:solidFill>
                  <a:latin typeface="Times New Roman" panose="02020603050405020304" pitchFamily="18" charset="0"/>
                </a:rPr>
                <a:t>(                                  )</a:t>
              </a:r>
            </a:p>
          </p:txBody>
        </p:sp>
        <p:sp>
          <p:nvSpPr>
            <p:cNvPr id="171021" name="Text Box 7"/>
            <p:cNvSpPr txBox="1">
              <a:spLocks noChangeArrowheads="1"/>
            </p:cNvSpPr>
            <p:nvPr/>
          </p:nvSpPr>
          <p:spPr bwMode="auto">
            <a:xfrm>
              <a:off x="2064" y="1728"/>
              <a:ext cx="15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solidFill>
                    <a:srgbClr val="0000FF"/>
                  </a:solidFill>
                  <a:latin typeface="Times New Roman" panose="02020603050405020304" pitchFamily="18" charset="0"/>
                </a:rPr>
                <a:t>(                                  )</a:t>
              </a:r>
            </a:p>
          </p:txBody>
        </p:sp>
        <p:sp>
          <p:nvSpPr>
            <p:cNvPr id="171022" name="Text Box 8"/>
            <p:cNvSpPr txBox="1">
              <a:spLocks noChangeArrowheads="1"/>
            </p:cNvSpPr>
            <p:nvPr/>
          </p:nvSpPr>
          <p:spPr bwMode="auto">
            <a:xfrm>
              <a:off x="2064" y="2016"/>
              <a:ext cx="15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solidFill>
                    <a:srgbClr val="0000FF"/>
                  </a:solidFill>
                  <a:latin typeface="Times New Roman" panose="02020603050405020304" pitchFamily="18" charset="0"/>
                </a:rPr>
                <a:t>(                                  )</a:t>
              </a:r>
            </a:p>
          </p:txBody>
        </p:sp>
        <p:sp>
          <p:nvSpPr>
            <p:cNvPr id="171023" name="Text Box 9"/>
            <p:cNvSpPr txBox="1">
              <a:spLocks noChangeArrowheads="1"/>
            </p:cNvSpPr>
            <p:nvPr/>
          </p:nvSpPr>
          <p:spPr bwMode="auto">
            <a:xfrm>
              <a:off x="2064" y="2256"/>
              <a:ext cx="15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solidFill>
                    <a:srgbClr val="0000FF"/>
                  </a:solidFill>
                  <a:latin typeface="Times New Roman" panose="02020603050405020304" pitchFamily="18" charset="0"/>
                </a:rPr>
                <a:t>(                                  )</a:t>
              </a:r>
            </a:p>
          </p:txBody>
        </p:sp>
      </p:grpSp>
      <p:grpSp>
        <p:nvGrpSpPr>
          <p:cNvPr id="264202" name="Group 10"/>
          <p:cNvGrpSpPr>
            <a:grpSpLocks/>
          </p:cNvGrpSpPr>
          <p:nvPr/>
        </p:nvGrpSpPr>
        <p:grpSpPr bwMode="auto">
          <a:xfrm>
            <a:off x="4254501" y="3862388"/>
            <a:ext cx="2225675" cy="1943100"/>
            <a:chOff x="2112" y="1391"/>
            <a:chExt cx="1402" cy="1224"/>
          </a:xfrm>
        </p:grpSpPr>
        <p:sp>
          <p:nvSpPr>
            <p:cNvPr id="171015" name="Text Box 11"/>
            <p:cNvSpPr txBox="1">
              <a:spLocks noChangeArrowheads="1"/>
            </p:cNvSpPr>
            <p:nvPr/>
          </p:nvSpPr>
          <p:spPr bwMode="auto">
            <a:xfrm rot="-5400000">
              <a:off x="1626" y="1879"/>
              <a:ext cx="12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solidFill>
                    <a:srgbClr val="FF3300"/>
                  </a:solidFill>
                  <a:latin typeface="Times New Roman" panose="02020603050405020304" pitchFamily="18" charset="0"/>
                </a:rPr>
                <a:t>(                         )</a:t>
              </a:r>
            </a:p>
          </p:txBody>
        </p:sp>
        <p:sp>
          <p:nvSpPr>
            <p:cNvPr id="171016" name="Text Box 12"/>
            <p:cNvSpPr txBox="1">
              <a:spLocks noChangeArrowheads="1"/>
            </p:cNvSpPr>
            <p:nvPr/>
          </p:nvSpPr>
          <p:spPr bwMode="auto">
            <a:xfrm rot="-5400000">
              <a:off x="1962" y="1878"/>
              <a:ext cx="12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solidFill>
                    <a:srgbClr val="FF3300"/>
                  </a:solidFill>
                  <a:latin typeface="Times New Roman" panose="02020603050405020304" pitchFamily="18" charset="0"/>
                </a:rPr>
                <a:t>(                         )</a:t>
              </a:r>
            </a:p>
          </p:txBody>
        </p:sp>
        <p:sp>
          <p:nvSpPr>
            <p:cNvPr id="171017" name="Text Box 13"/>
            <p:cNvSpPr txBox="1">
              <a:spLocks noChangeArrowheads="1"/>
            </p:cNvSpPr>
            <p:nvPr/>
          </p:nvSpPr>
          <p:spPr bwMode="auto">
            <a:xfrm rot="-5400000">
              <a:off x="2298" y="1877"/>
              <a:ext cx="12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solidFill>
                    <a:srgbClr val="FF3300"/>
                  </a:solidFill>
                  <a:latin typeface="Times New Roman" panose="02020603050405020304" pitchFamily="18" charset="0"/>
                </a:rPr>
                <a:t>(                         )</a:t>
              </a:r>
            </a:p>
          </p:txBody>
        </p:sp>
        <p:sp>
          <p:nvSpPr>
            <p:cNvPr id="171018" name="Text Box 14"/>
            <p:cNvSpPr txBox="1">
              <a:spLocks noChangeArrowheads="1"/>
            </p:cNvSpPr>
            <p:nvPr/>
          </p:nvSpPr>
          <p:spPr bwMode="auto">
            <a:xfrm rot="-5400000">
              <a:off x="2538" y="1877"/>
              <a:ext cx="12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solidFill>
                    <a:srgbClr val="FF3300"/>
                  </a:solidFill>
                  <a:latin typeface="Times New Roman" panose="02020603050405020304" pitchFamily="18" charset="0"/>
                </a:rPr>
                <a:t>(                         )</a:t>
              </a:r>
            </a:p>
          </p:txBody>
        </p:sp>
        <p:sp>
          <p:nvSpPr>
            <p:cNvPr id="171019" name="Text Box 15"/>
            <p:cNvSpPr txBox="1">
              <a:spLocks noChangeArrowheads="1"/>
            </p:cNvSpPr>
            <p:nvPr/>
          </p:nvSpPr>
          <p:spPr bwMode="auto">
            <a:xfrm rot="-5400000">
              <a:off x="2778" y="1878"/>
              <a:ext cx="12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solidFill>
                    <a:srgbClr val="FF3300"/>
                  </a:solidFill>
                  <a:latin typeface="Times New Roman" panose="02020603050405020304" pitchFamily="18" charset="0"/>
                </a:rPr>
                <a:t>(                         )</a:t>
              </a:r>
            </a:p>
          </p:txBody>
        </p:sp>
      </p:grpSp>
      <p:sp>
        <p:nvSpPr>
          <p:cNvPr id="2" name="标题 1"/>
          <p:cNvSpPr>
            <a:spLocks noGrp="1"/>
          </p:cNvSpPr>
          <p:nvPr>
            <p:ph type="title"/>
          </p:nvPr>
        </p:nvSpPr>
        <p:spPr/>
        <p:txBody>
          <a:bodyPr>
            <a:normAutofit fontScale="90000"/>
          </a:bodyPr>
          <a:lstStyle/>
          <a:p>
            <a:endParaRPr lang="zh-CN" altLang="en-US"/>
          </a:p>
        </p:txBody>
      </p:sp>
    </p:spTree>
    <p:extLst>
      <p:ext uri="{BB962C8B-B14F-4D97-AF65-F5344CB8AC3E}">
        <p14:creationId xmlns:p14="http://schemas.microsoft.com/office/powerpoint/2010/main" val="119828399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64196"/>
                                        </p:tgtEl>
                                        <p:attrNameLst>
                                          <p:attrName>style.visibility</p:attrName>
                                        </p:attrNameLst>
                                      </p:cBhvr>
                                      <p:to>
                                        <p:strVal val="visible"/>
                                      </p:to>
                                    </p:set>
                                    <p:animEffect transition="in" filter="box(in)">
                                      <p:cBhvr>
                                        <p:cTn id="7" dur="500"/>
                                        <p:tgtEl>
                                          <p:spTgt spid="2641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64197"/>
                                        </p:tgtEl>
                                        <p:attrNameLst>
                                          <p:attrName>style.visibility</p:attrName>
                                        </p:attrNameLst>
                                      </p:cBhvr>
                                      <p:to>
                                        <p:strVal val="visible"/>
                                      </p:to>
                                    </p:set>
                                  </p:childTnLst>
                                  <p:subTnLst>
                                    <p:set>
                                      <p:cBhvr override="childStyle">
                                        <p:cTn dur="1" fill="hold" display="0" masterRel="nextClick" afterEffect="1"/>
                                        <p:tgtEl>
                                          <p:spTgt spid="264197"/>
                                        </p:tgtEl>
                                        <p:attrNameLst>
                                          <p:attrName>style.visibility</p:attrName>
                                        </p:attrNameLst>
                                      </p:cBhvr>
                                      <p:to>
                                        <p:strVal val="hidden"/>
                                      </p:to>
                                    </p:set>
                                  </p:sub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64202"/>
                                        </p:tgtEl>
                                        <p:attrNameLst>
                                          <p:attrName>style.visibility</p:attrName>
                                        </p:attrNameLst>
                                      </p:cBhvr>
                                      <p:to>
                                        <p:strVal val="visible"/>
                                      </p:to>
                                    </p:set>
                                  </p:childTnLst>
                                  <p:subTnLst>
                                    <p:set>
                                      <p:cBhvr override="childStyle">
                                        <p:cTn dur="1" fill="hold" display="0" masterRel="nextClick" afterEffect="1"/>
                                        <p:tgtEl>
                                          <p:spTgt spid="26420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602" y="1373730"/>
            <a:ext cx="4629304" cy="5387353"/>
          </a:xfrm>
          <a:prstGeom prst="rect">
            <a:avLst/>
          </a:prstGeom>
        </p:spPr>
      </p:pic>
      <p:sp>
        <p:nvSpPr>
          <p:cNvPr id="3" name="椭圆 2"/>
          <p:cNvSpPr/>
          <p:nvPr/>
        </p:nvSpPr>
        <p:spPr>
          <a:xfrm>
            <a:off x="1066920" y="1711961"/>
            <a:ext cx="5345755" cy="2085535"/>
          </a:xfrm>
          <a:prstGeom prst="ellipse">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solidFill>
                  <a:schemeClr val="accent5">
                    <a:lumMod val="20000"/>
                    <a:lumOff val="80000"/>
                  </a:schemeClr>
                </a:solidFill>
                <a:latin typeface="微软雅黑" panose="020B0503020204020204" pitchFamily="34" charset="-122"/>
                <a:ea typeface="微软雅黑" panose="020B0503020204020204" pitchFamily="34" charset="-122"/>
              </a:rPr>
              <a:t>我要解决的问题可不是简单问题，是复杂问题怎么办？</a:t>
            </a:r>
            <a:endParaRPr lang="zh-CN" altLang="en-US" sz="2800" dirty="0">
              <a:solidFill>
                <a:schemeClr val="accent5">
                  <a:lumMod val="20000"/>
                  <a:lumOff val="8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777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6"/>
                                        </p:tgtEl>
                                      </p:cBhvr>
                                    </p:animEffect>
                                    <p:animScale>
                                      <p:cBhvr>
                                        <p:cTn id="13" dur="250" autoRev="1" fill="hold"/>
                                        <p:tgtEl>
                                          <p:spTgt spid="6"/>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1" nodeType="clickEffect">
                                  <p:stCondLst>
                                    <p:cond delay="0"/>
                                  </p:stCondLst>
                                  <p:childTnLst>
                                    <p:animRot by="120000">
                                      <p:cBhvr>
                                        <p:cTn id="22" dur="50" fill="hold">
                                          <p:stCondLst>
                                            <p:cond delay="0"/>
                                          </p:stCondLst>
                                        </p:cTn>
                                        <p:tgtEl>
                                          <p:spTgt spid="3"/>
                                        </p:tgtEl>
                                        <p:attrNameLst>
                                          <p:attrName>r</p:attrName>
                                        </p:attrNameLst>
                                      </p:cBhvr>
                                    </p:animRot>
                                    <p:animRot by="-240000">
                                      <p:cBhvr>
                                        <p:cTn id="23" dur="100" fill="hold">
                                          <p:stCondLst>
                                            <p:cond delay="100"/>
                                          </p:stCondLst>
                                        </p:cTn>
                                        <p:tgtEl>
                                          <p:spTgt spid="3"/>
                                        </p:tgtEl>
                                        <p:attrNameLst>
                                          <p:attrName>r</p:attrName>
                                        </p:attrNameLst>
                                      </p:cBhvr>
                                    </p:animRot>
                                    <p:animRot by="240000">
                                      <p:cBhvr>
                                        <p:cTn id="24" dur="100" fill="hold">
                                          <p:stCondLst>
                                            <p:cond delay="200"/>
                                          </p:stCondLst>
                                        </p:cTn>
                                        <p:tgtEl>
                                          <p:spTgt spid="3"/>
                                        </p:tgtEl>
                                        <p:attrNameLst>
                                          <p:attrName>r</p:attrName>
                                        </p:attrNameLst>
                                      </p:cBhvr>
                                    </p:animRot>
                                    <p:animRot by="-240000">
                                      <p:cBhvr>
                                        <p:cTn id="25" dur="100" fill="hold">
                                          <p:stCondLst>
                                            <p:cond delay="300"/>
                                          </p:stCondLst>
                                        </p:cTn>
                                        <p:tgtEl>
                                          <p:spTgt spid="3"/>
                                        </p:tgtEl>
                                        <p:attrNameLst>
                                          <p:attrName>r</p:attrName>
                                        </p:attrNameLst>
                                      </p:cBhvr>
                                    </p:animRot>
                                    <p:animRot by="120000">
                                      <p:cBhvr>
                                        <p:cTn id="26" dur="100" fill="hold">
                                          <p:stCondLst>
                                            <p:cond delay="4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2362200" y="923925"/>
            <a:ext cx="7981950" cy="4229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19050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3810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just">
              <a:lnSpc>
                <a:spcPct val="140000"/>
              </a:lnSpc>
              <a:spcBef>
                <a:spcPct val="0"/>
              </a:spcBef>
              <a:buClrTx/>
              <a:buSzTx/>
              <a:buFontTx/>
              <a:buNone/>
            </a:pPr>
            <a:r>
              <a:rPr kumimoji="1" lang="zh-CN" altLang="en-US" sz="2400" b="0" dirty="0">
                <a:latin typeface="Times New Roman" panose="02020603050405020304" pitchFamily="18" charset="0"/>
              </a:rPr>
              <a:t>    </a:t>
            </a:r>
            <a:r>
              <a:rPr kumimoji="1" lang="zh-CN" altLang="en-US" sz="2400" dirty="0">
                <a:solidFill>
                  <a:schemeClr val="bg1"/>
                </a:solidFill>
                <a:latin typeface="Times New Roman" panose="02020603050405020304" pitchFamily="18" charset="0"/>
              </a:rPr>
              <a:t>数组的特点：</a:t>
            </a:r>
          </a:p>
          <a:p>
            <a:pPr algn="just">
              <a:lnSpc>
                <a:spcPct val="140000"/>
              </a:lnSpc>
              <a:spcBef>
                <a:spcPct val="0"/>
              </a:spcBef>
              <a:buClrTx/>
              <a:buSzTx/>
              <a:buFontTx/>
              <a:buChar char="•"/>
            </a:pPr>
            <a:r>
              <a:rPr kumimoji="1" lang="zh-CN" altLang="en-US" sz="2400" dirty="0">
                <a:solidFill>
                  <a:schemeClr val="bg1"/>
                </a:solidFill>
                <a:latin typeface="Times New Roman" panose="02020603050405020304" pitchFamily="18" charset="0"/>
              </a:rPr>
              <a:t> 具有固定格式和数量的数据有序集；</a:t>
            </a:r>
          </a:p>
          <a:p>
            <a:pPr algn="just">
              <a:lnSpc>
                <a:spcPct val="140000"/>
              </a:lnSpc>
              <a:spcBef>
                <a:spcPct val="0"/>
              </a:spcBef>
              <a:buClrTx/>
              <a:buSzTx/>
              <a:buFontTx/>
              <a:buChar char="•"/>
            </a:pPr>
            <a:r>
              <a:rPr kumimoji="1" lang="zh-CN" altLang="en-US" sz="2400" dirty="0">
                <a:solidFill>
                  <a:schemeClr val="bg1"/>
                </a:solidFill>
                <a:latin typeface="Times New Roman" panose="02020603050405020304" pitchFamily="18" charset="0"/>
              </a:rPr>
              <a:t> 每一个数据元素有唯一的一组下标来标识；</a:t>
            </a:r>
          </a:p>
          <a:p>
            <a:pPr algn="just">
              <a:lnSpc>
                <a:spcPct val="140000"/>
              </a:lnSpc>
              <a:spcBef>
                <a:spcPct val="0"/>
              </a:spcBef>
              <a:buClrTx/>
              <a:buSzTx/>
              <a:buFontTx/>
              <a:buChar char="•"/>
            </a:pPr>
            <a:r>
              <a:rPr kumimoji="1" lang="zh-CN" altLang="en-US" sz="2400" dirty="0">
                <a:solidFill>
                  <a:schemeClr val="bg1"/>
                </a:solidFill>
                <a:latin typeface="Times New Roman" panose="02020603050405020304" pitchFamily="18" charset="0"/>
              </a:rPr>
              <a:t> 在数组上不能做插入、删除数据元素的操作；</a:t>
            </a:r>
          </a:p>
          <a:p>
            <a:pPr algn="just">
              <a:lnSpc>
                <a:spcPct val="140000"/>
              </a:lnSpc>
              <a:spcBef>
                <a:spcPct val="0"/>
              </a:spcBef>
              <a:buClrTx/>
              <a:buSzTx/>
              <a:buFontTx/>
              <a:buChar char="•"/>
            </a:pPr>
            <a:r>
              <a:rPr kumimoji="1" lang="zh-CN" altLang="en-US" sz="2400" dirty="0">
                <a:solidFill>
                  <a:schemeClr val="bg1"/>
                </a:solidFill>
                <a:latin typeface="Times New Roman" panose="02020603050405020304" pitchFamily="18" charset="0"/>
              </a:rPr>
              <a:t> 数组的基本运算 ：</a:t>
            </a:r>
          </a:p>
          <a:p>
            <a:pPr lvl="2" algn="just">
              <a:lnSpc>
                <a:spcPct val="140000"/>
              </a:lnSpc>
              <a:spcBef>
                <a:spcPct val="0"/>
              </a:spcBef>
              <a:buClrTx/>
              <a:buSzTx/>
              <a:buFontTx/>
              <a:buNone/>
            </a:pPr>
            <a:r>
              <a:rPr kumimoji="1" lang="en-US" altLang="zh-CN" dirty="0">
                <a:solidFill>
                  <a:schemeClr val="bg1"/>
                </a:solidFill>
                <a:latin typeface="Times New Roman" panose="02020603050405020304" pitchFamily="18" charset="0"/>
              </a:rPr>
              <a:t>(1)	</a:t>
            </a:r>
            <a:r>
              <a:rPr kumimoji="1" lang="zh-CN" altLang="en-US" dirty="0">
                <a:solidFill>
                  <a:schemeClr val="bg1"/>
                </a:solidFill>
                <a:latin typeface="Times New Roman" panose="02020603050405020304" pitchFamily="18" charset="0"/>
              </a:rPr>
              <a:t>取值操作：给定下标，读相应的数据元素</a:t>
            </a:r>
          </a:p>
          <a:p>
            <a:pPr>
              <a:lnSpc>
                <a:spcPct val="140000"/>
              </a:lnSpc>
              <a:spcBef>
                <a:spcPct val="0"/>
              </a:spcBef>
              <a:buClrTx/>
              <a:buSzTx/>
              <a:buFontTx/>
              <a:buNone/>
            </a:pPr>
            <a:r>
              <a:rPr kumimoji="1" lang="zh-CN" altLang="en-US" sz="2400" dirty="0">
                <a:solidFill>
                  <a:schemeClr val="bg1"/>
                </a:solidFill>
                <a:latin typeface="Times New Roman" panose="02020603050405020304" pitchFamily="18" charset="0"/>
              </a:rPr>
              <a:t>     </a:t>
            </a:r>
            <a:r>
              <a:rPr kumimoji="1" lang="en-US" altLang="zh-CN" sz="2400" dirty="0">
                <a:solidFill>
                  <a:schemeClr val="bg1"/>
                </a:solidFill>
                <a:latin typeface="Times New Roman" panose="02020603050405020304" pitchFamily="18" charset="0"/>
              </a:rPr>
              <a:t>(2)	</a:t>
            </a:r>
            <a:r>
              <a:rPr kumimoji="1" lang="zh-CN" altLang="en-US" sz="2400" dirty="0">
                <a:solidFill>
                  <a:schemeClr val="bg1"/>
                </a:solidFill>
                <a:latin typeface="Times New Roman" panose="02020603050405020304" pitchFamily="18" charset="0"/>
              </a:rPr>
              <a:t>赋值操作：给定下标，存储或修改相应的数据元</a:t>
            </a:r>
            <a:r>
              <a:rPr kumimoji="1" lang="zh-CN" altLang="en-US" sz="2400" dirty="0">
                <a:latin typeface="Times New Roman" panose="02020603050405020304" pitchFamily="18" charset="0"/>
              </a:rPr>
              <a:t>素</a:t>
            </a:r>
          </a:p>
        </p:txBody>
      </p:sp>
    </p:spTree>
    <p:extLst>
      <p:ext uri="{BB962C8B-B14F-4D97-AF65-F5344CB8AC3E}">
        <p14:creationId xmlns:p14="http://schemas.microsoft.com/office/powerpoint/2010/main" val="2895655111"/>
      </p:ext>
    </p:extLst>
  </p:cSld>
  <p:clrMapOvr>
    <a:masterClrMapping/>
  </p:clrMapOvr>
  <p:transition>
    <p:random/>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2"/>
          <p:cNvSpPr txBox="1">
            <a:spLocks noChangeArrowheads="1"/>
          </p:cNvSpPr>
          <p:nvPr/>
        </p:nvSpPr>
        <p:spPr bwMode="auto">
          <a:xfrm>
            <a:off x="1794193" y="1674814"/>
            <a:ext cx="8424862"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kumimoji="1" lang="zh-CN" altLang="en-US" sz="2800" dirty="0">
                <a:solidFill>
                  <a:schemeClr val="bg1"/>
                </a:solidFill>
                <a:latin typeface="Times New Roman" panose="02020603050405020304" pitchFamily="18" charset="0"/>
                <a:ea typeface="楷体_GB2312" pitchFamily="49" charset="-122"/>
              </a:rPr>
              <a:t>数组是多维的结构，而存储空间是一个一维的结构。</a:t>
            </a:r>
          </a:p>
          <a:p>
            <a:pPr eaLnBrk="1" hangingPunct="1">
              <a:lnSpc>
                <a:spcPct val="120000"/>
              </a:lnSpc>
              <a:spcBef>
                <a:spcPct val="0"/>
              </a:spcBef>
              <a:buClrTx/>
              <a:buSzTx/>
              <a:buFontTx/>
              <a:buNone/>
            </a:pPr>
            <a:r>
              <a:rPr kumimoji="1" lang="zh-CN" altLang="en-US" sz="2800" dirty="0">
                <a:solidFill>
                  <a:schemeClr val="bg1"/>
                </a:solidFill>
                <a:latin typeface="Times New Roman" panose="02020603050405020304" pitchFamily="18" charset="0"/>
                <a:ea typeface="楷体_GB2312" pitchFamily="49" charset="-122"/>
              </a:rPr>
              <a:t>对多维数组分配时，要把它的元素映象存储在一维存储器中，一般有两种顺序映象的方式</a:t>
            </a:r>
            <a:r>
              <a:rPr kumimoji="1" lang="en-US" altLang="zh-CN" sz="2800" dirty="0">
                <a:solidFill>
                  <a:schemeClr val="bg1"/>
                </a:solidFill>
                <a:latin typeface="Times New Roman" panose="02020603050405020304" pitchFamily="18" charset="0"/>
                <a:ea typeface="楷体_GB2312" pitchFamily="49" charset="-122"/>
              </a:rPr>
              <a:t>:</a:t>
            </a:r>
          </a:p>
          <a:p>
            <a:pPr eaLnBrk="1" hangingPunct="1">
              <a:lnSpc>
                <a:spcPct val="120000"/>
              </a:lnSpc>
              <a:spcBef>
                <a:spcPct val="0"/>
              </a:spcBef>
              <a:buClrTx/>
              <a:buSzTx/>
              <a:buFontTx/>
              <a:buNone/>
            </a:pPr>
            <a:r>
              <a:rPr kumimoji="1" lang="en-US" altLang="zh-CN" sz="2800" dirty="0">
                <a:solidFill>
                  <a:schemeClr val="bg1"/>
                </a:solidFill>
                <a:latin typeface="Times New Roman" panose="02020603050405020304" pitchFamily="18" charset="0"/>
              </a:rPr>
              <a:t>1)</a:t>
            </a:r>
            <a:r>
              <a:rPr kumimoji="1" lang="zh-CN" altLang="en-US" sz="2800" dirty="0">
                <a:solidFill>
                  <a:schemeClr val="bg1"/>
                </a:solidFill>
                <a:latin typeface="Times New Roman" panose="02020603050405020304" pitchFamily="18" charset="0"/>
                <a:ea typeface="楷体_GB2312" pitchFamily="49" charset="-122"/>
              </a:rPr>
              <a:t>以行为主序</a:t>
            </a:r>
            <a:r>
              <a:rPr kumimoji="1" lang="en-US" altLang="zh-CN" sz="2800" dirty="0">
                <a:solidFill>
                  <a:schemeClr val="bg1"/>
                </a:solidFill>
                <a:latin typeface="Times New Roman" panose="02020603050405020304" pitchFamily="18" charset="0"/>
                <a:ea typeface="楷体_GB2312" pitchFamily="49" charset="-122"/>
              </a:rPr>
              <a:t>:</a:t>
            </a:r>
            <a:r>
              <a:rPr kumimoji="1" lang="zh-CN" altLang="en-US" sz="2800" dirty="0">
                <a:solidFill>
                  <a:schemeClr val="bg1"/>
                </a:solidFill>
                <a:latin typeface="Times New Roman" panose="02020603050405020304" pitchFamily="18" charset="0"/>
                <a:ea typeface="楷体_GB2312" pitchFamily="49" charset="-122"/>
              </a:rPr>
              <a:t>如</a:t>
            </a:r>
            <a:r>
              <a:rPr kumimoji="1" lang="en-US" altLang="zh-CN" sz="2800" dirty="0">
                <a:solidFill>
                  <a:schemeClr val="bg1"/>
                </a:solidFill>
                <a:latin typeface="Times New Roman" panose="02020603050405020304" pitchFamily="18" charset="0"/>
                <a:ea typeface="楷体_GB2312" pitchFamily="49" charset="-122"/>
              </a:rPr>
              <a:t>BASIC</a:t>
            </a:r>
            <a:r>
              <a:rPr kumimoji="1" lang="zh-CN" altLang="en-US" sz="2800" dirty="0">
                <a:solidFill>
                  <a:schemeClr val="bg1"/>
                </a:solidFill>
                <a:latin typeface="Times New Roman" panose="02020603050405020304" pitchFamily="18" charset="0"/>
                <a:ea typeface="楷体_GB2312" pitchFamily="49" charset="-122"/>
              </a:rPr>
              <a:t>、</a:t>
            </a:r>
            <a:r>
              <a:rPr kumimoji="1" lang="en-US" altLang="zh-CN" sz="2800" dirty="0">
                <a:solidFill>
                  <a:schemeClr val="bg1"/>
                </a:solidFill>
                <a:latin typeface="Times New Roman" panose="02020603050405020304" pitchFamily="18" charset="0"/>
                <a:ea typeface="楷体_GB2312" pitchFamily="49" charset="-122"/>
              </a:rPr>
              <a:t>PASCAL</a:t>
            </a:r>
            <a:r>
              <a:rPr kumimoji="1" lang="zh-CN" altLang="en-US" sz="2800" dirty="0">
                <a:solidFill>
                  <a:schemeClr val="bg1"/>
                </a:solidFill>
                <a:latin typeface="Times New Roman" panose="02020603050405020304" pitchFamily="18" charset="0"/>
                <a:ea typeface="楷体_GB2312" pitchFamily="49" charset="-122"/>
              </a:rPr>
              <a:t>、</a:t>
            </a:r>
            <a:r>
              <a:rPr kumimoji="1" lang="en-US" altLang="zh-CN" sz="2800" dirty="0">
                <a:solidFill>
                  <a:schemeClr val="bg1"/>
                </a:solidFill>
                <a:latin typeface="Times New Roman" panose="02020603050405020304" pitchFamily="18" charset="0"/>
                <a:ea typeface="楷体_GB2312" pitchFamily="49" charset="-122"/>
              </a:rPr>
              <a:t>COBOL</a:t>
            </a:r>
            <a:r>
              <a:rPr kumimoji="1" lang="zh-CN" altLang="en-US" sz="2800" dirty="0">
                <a:solidFill>
                  <a:schemeClr val="bg1"/>
                </a:solidFill>
                <a:latin typeface="Times New Roman" panose="02020603050405020304" pitchFamily="18" charset="0"/>
                <a:ea typeface="楷体_GB2312" pitchFamily="49" charset="-122"/>
              </a:rPr>
              <a:t>、</a:t>
            </a:r>
            <a:r>
              <a:rPr kumimoji="1" lang="en-US" altLang="zh-CN" sz="2800" dirty="0">
                <a:solidFill>
                  <a:schemeClr val="bg1"/>
                </a:solidFill>
                <a:latin typeface="Times New Roman" panose="02020603050405020304" pitchFamily="18" charset="0"/>
                <a:ea typeface="楷体_GB2312" pitchFamily="49" charset="-122"/>
              </a:rPr>
              <a:t>C</a:t>
            </a:r>
            <a:r>
              <a:rPr kumimoji="1" lang="zh-CN" altLang="en-US" sz="2800" dirty="0">
                <a:solidFill>
                  <a:schemeClr val="bg1"/>
                </a:solidFill>
                <a:latin typeface="Times New Roman" panose="02020603050405020304" pitchFamily="18" charset="0"/>
                <a:ea typeface="楷体_GB2312" pitchFamily="49" charset="-122"/>
              </a:rPr>
              <a:t>等程序设计语言中用的是以行为主的顺序分配，即一行一行地分配。</a:t>
            </a:r>
          </a:p>
          <a:p>
            <a:pPr eaLnBrk="1" hangingPunct="1">
              <a:lnSpc>
                <a:spcPct val="120000"/>
              </a:lnSpc>
              <a:spcBef>
                <a:spcPct val="0"/>
              </a:spcBef>
              <a:buClrTx/>
              <a:buSzTx/>
              <a:buFontTx/>
              <a:buNone/>
            </a:pPr>
            <a:r>
              <a:rPr kumimoji="1" lang="en-US" altLang="zh-CN" sz="2800" dirty="0">
                <a:solidFill>
                  <a:schemeClr val="bg1"/>
                </a:solidFill>
                <a:latin typeface="Times New Roman" panose="02020603050405020304" pitchFamily="18" charset="0"/>
              </a:rPr>
              <a:t>2)</a:t>
            </a:r>
            <a:r>
              <a:rPr kumimoji="1" lang="zh-CN" altLang="en-US" sz="2800" dirty="0">
                <a:solidFill>
                  <a:schemeClr val="bg1"/>
                </a:solidFill>
                <a:latin typeface="Times New Roman" panose="02020603050405020304" pitchFamily="18" charset="0"/>
                <a:ea typeface="楷体_GB2312" pitchFamily="49" charset="-122"/>
              </a:rPr>
              <a:t>以列为主序</a:t>
            </a:r>
            <a:r>
              <a:rPr kumimoji="1" lang="en-US" altLang="zh-CN" sz="2800" dirty="0">
                <a:solidFill>
                  <a:schemeClr val="bg1"/>
                </a:solidFill>
                <a:latin typeface="Times New Roman" panose="02020603050405020304" pitchFamily="18" charset="0"/>
                <a:ea typeface="楷体_GB2312" pitchFamily="49" charset="-122"/>
              </a:rPr>
              <a:t>:</a:t>
            </a:r>
            <a:r>
              <a:rPr kumimoji="1" lang="zh-CN" altLang="en-US" sz="2800" dirty="0">
                <a:solidFill>
                  <a:schemeClr val="bg1"/>
                </a:solidFill>
                <a:latin typeface="Times New Roman" panose="02020603050405020304" pitchFamily="18" charset="0"/>
                <a:ea typeface="楷体_GB2312" pitchFamily="49" charset="-122"/>
              </a:rPr>
              <a:t>如</a:t>
            </a:r>
            <a:r>
              <a:rPr kumimoji="1" lang="en-US" altLang="zh-CN" sz="2800" dirty="0">
                <a:solidFill>
                  <a:schemeClr val="bg1"/>
                </a:solidFill>
                <a:latin typeface="Times New Roman" panose="02020603050405020304" pitchFamily="18" charset="0"/>
                <a:ea typeface="楷体_GB2312" pitchFamily="49" charset="-122"/>
              </a:rPr>
              <a:t>FORTRAN</a:t>
            </a:r>
            <a:r>
              <a:rPr kumimoji="1" lang="zh-CN" altLang="en-US" sz="2800" dirty="0">
                <a:solidFill>
                  <a:schemeClr val="bg1"/>
                </a:solidFill>
                <a:latin typeface="Times New Roman" panose="02020603050405020304" pitchFamily="18" charset="0"/>
                <a:ea typeface="楷体_GB2312" pitchFamily="49" charset="-122"/>
              </a:rPr>
              <a:t>语言中，用的是以列为主的顺序分配，即一列一列地分配。</a:t>
            </a:r>
          </a:p>
        </p:txBody>
      </p:sp>
      <p:sp>
        <p:nvSpPr>
          <p:cNvPr id="173059" name="Rectangle 3"/>
          <p:cNvSpPr>
            <a:spLocks noChangeArrowheads="1"/>
          </p:cNvSpPr>
          <p:nvPr/>
        </p:nvSpPr>
        <p:spPr bwMode="auto">
          <a:xfrm>
            <a:off x="1576705" y="838200"/>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dirty="0">
                <a:solidFill>
                  <a:schemeClr val="bg1"/>
                </a:solidFill>
              </a:rPr>
              <a:t>数组的表示和实现</a:t>
            </a:r>
          </a:p>
        </p:txBody>
      </p:sp>
    </p:spTree>
    <p:extLst>
      <p:ext uri="{BB962C8B-B14F-4D97-AF65-F5344CB8AC3E}">
        <p14:creationId xmlns:p14="http://schemas.microsoft.com/office/powerpoint/2010/main" val="2119876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42"/>
                                        </p:tgtEl>
                                        <p:attrNameLst>
                                          <p:attrName>style.visibility</p:attrName>
                                        </p:attrNameLst>
                                      </p:cBhvr>
                                      <p:to>
                                        <p:strVal val="visible"/>
                                      </p:to>
                                    </p:set>
                                    <p:anim calcmode="lin" valueType="num">
                                      <p:cBhvr additive="base">
                                        <p:cTn id="7" dur="500" fill="hold"/>
                                        <p:tgtEl>
                                          <p:spTgt spid="266242"/>
                                        </p:tgtEl>
                                        <p:attrNameLst>
                                          <p:attrName>ppt_x</p:attrName>
                                        </p:attrNameLst>
                                      </p:cBhvr>
                                      <p:tavLst>
                                        <p:tav tm="0">
                                          <p:val>
                                            <p:strVal val="0-#ppt_w/2"/>
                                          </p:val>
                                        </p:tav>
                                        <p:tav tm="100000">
                                          <p:val>
                                            <p:strVal val="#ppt_x"/>
                                          </p:val>
                                        </p:tav>
                                      </p:tavLst>
                                    </p:anim>
                                    <p:anim calcmode="lin" valueType="num">
                                      <p:cBhvr additive="base">
                                        <p:cTn id="8" dur="500" fill="hold"/>
                                        <p:tgtEl>
                                          <p:spTgt spid="2662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autoUpdateAnimBg="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p:cNvSpPr>
            <a:spLocks noGrp="1" noChangeArrowheads="1"/>
          </p:cNvSpPr>
          <p:nvPr>
            <p:ph type="body" idx="1"/>
          </p:nvPr>
        </p:nvSpPr>
        <p:spPr>
          <a:xfrm>
            <a:off x="1919289" y="2781300"/>
            <a:ext cx="8447087" cy="3671888"/>
          </a:xfrm>
        </p:spPr>
        <p:txBody>
          <a:bodyPr/>
          <a:lstStyle/>
          <a:p>
            <a:pPr marL="0" indent="0">
              <a:lnSpc>
                <a:spcPct val="90000"/>
              </a:lnSpc>
              <a:buNone/>
            </a:pPr>
            <a:r>
              <a:rPr lang="zh-CN" altLang="en-US" sz="2800" dirty="0">
                <a:solidFill>
                  <a:schemeClr val="bg1"/>
                </a:solidFill>
              </a:rPr>
              <a:t>对</a:t>
            </a:r>
            <a:r>
              <a:rPr lang="en-US" altLang="zh-CN" sz="2800" i="1" dirty="0" err="1">
                <a:solidFill>
                  <a:schemeClr val="bg1"/>
                </a:solidFill>
              </a:rPr>
              <a:t>m×n</a:t>
            </a:r>
            <a:r>
              <a:rPr lang="zh-CN" altLang="en-US" sz="2800" dirty="0">
                <a:solidFill>
                  <a:schemeClr val="bg1"/>
                </a:solidFill>
              </a:rPr>
              <a:t>的二维数组，设其基地址为</a:t>
            </a:r>
            <a:r>
              <a:rPr lang="en-US" altLang="zh-CN" sz="2800" dirty="0" err="1">
                <a:solidFill>
                  <a:schemeClr val="bg1"/>
                </a:solidFill>
              </a:rPr>
              <a:t>Loc</a:t>
            </a:r>
            <a:r>
              <a:rPr lang="en-US" altLang="zh-CN" sz="2800" dirty="0">
                <a:solidFill>
                  <a:schemeClr val="bg1"/>
                </a:solidFill>
              </a:rPr>
              <a:t>(a11)</a:t>
            </a:r>
            <a:r>
              <a:rPr lang="zh-CN" altLang="en-US" sz="2800" dirty="0">
                <a:solidFill>
                  <a:schemeClr val="bg1"/>
                </a:solidFill>
              </a:rPr>
              <a:t>，每个数据元素占</a:t>
            </a:r>
            <a:r>
              <a:rPr lang="en-US" altLang="zh-CN" sz="2800" dirty="0">
                <a:solidFill>
                  <a:schemeClr val="bg1"/>
                </a:solidFill>
              </a:rPr>
              <a:t>d</a:t>
            </a:r>
            <a:r>
              <a:rPr lang="zh-CN" altLang="en-US" sz="2800" dirty="0">
                <a:solidFill>
                  <a:schemeClr val="bg1"/>
                </a:solidFill>
              </a:rPr>
              <a:t>个存储单元。</a:t>
            </a:r>
          </a:p>
          <a:p>
            <a:pPr marL="0" indent="0">
              <a:lnSpc>
                <a:spcPct val="90000"/>
              </a:lnSpc>
              <a:buNone/>
            </a:pPr>
            <a:r>
              <a:rPr lang="zh-CN" altLang="en-US" sz="2800" dirty="0">
                <a:solidFill>
                  <a:schemeClr val="bg1"/>
                </a:solidFill>
              </a:rPr>
              <a:t>如果“以行为主序”进行存储分配，则：</a:t>
            </a:r>
          </a:p>
          <a:p>
            <a:pPr marL="0" indent="0">
              <a:lnSpc>
                <a:spcPct val="90000"/>
              </a:lnSpc>
              <a:buNone/>
            </a:pPr>
            <a:r>
              <a:rPr lang="zh-CN" altLang="en-US" sz="2800" dirty="0"/>
              <a:t>        </a:t>
            </a:r>
          </a:p>
          <a:p>
            <a:pPr marL="0" indent="0">
              <a:lnSpc>
                <a:spcPct val="90000"/>
              </a:lnSpc>
              <a:buNone/>
            </a:pPr>
            <a:r>
              <a:rPr lang="zh-CN" altLang="en-US" sz="2800" dirty="0">
                <a:solidFill>
                  <a:schemeClr val="bg1"/>
                </a:solidFill>
              </a:rPr>
              <a:t>对一个多维数组来说，以行为主序的分配规律是：最右边的下标先变化，即最右下标从小到大，循环一遍后，右边第二个下标再按相同的规律变化，</a:t>
            </a:r>
            <a:r>
              <a:rPr lang="en-US" altLang="zh-CN" sz="2800" dirty="0">
                <a:solidFill>
                  <a:schemeClr val="bg1"/>
                </a:solidFill>
              </a:rPr>
              <a:t>…</a:t>
            </a:r>
            <a:r>
              <a:rPr lang="zh-CN" altLang="en-US" sz="2800" dirty="0">
                <a:solidFill>
                  <a:schemeClr val="bg1"/>
                </a:solidFill>
              </a:rPr>
              <a:t>，从右向左依次变化，最后是左下标。 </a:t>
            </a:r>
          </a:p>
        </p:txBody>
      </p:sp>
      <p:pic>
        <p:nvPicPr>
          <p:cNvPr id="175108"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740364"/>
            <a:ext cx="3529013"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9" name="Rectangle 5"/>
          <p:cNvSpPr>
            <a:spLocks noChangeArrowheads="1"/>
          </p:cNvSpPr>
          <p:nvPr/>
        </p:nvSpPr>
        <p:spPr bwMode="auto">
          <a:xfrm>
            <a:off x="6959600" y="836614"/>
            <a:ext cx="31686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dirty="0">
                <a:solidFill>
                  <a:schemeClr val="bg1"/>
                </a:solidFill>
              </a:rPr>
              <a:t>(a) 2×3</a:t>
            </a:r>
            <a:r>
              <a:rPr lang="zh-CN" altLang="en-US" sz="2400" dirty="0">
                <a:solidFill>
                  <a:schemeClr val="bg1"/>
                </a:solidFill>
              </a:rPr>
              <a:t>的二维数组</a:t>
            </a:r>
          </a:p>
          <a:p>
            <a:pPr>
              <a:buFont typeface="Wingdings" panose="05000000000000000000" pitchFamily="2" charset="2"/>
              <a:buNone/>
            </a:pPr>
            <a:r>
              <a:rPr lang="en-US" altLang="zh-CN" sz="2400" dirty="0">
                <a:solidFill>
                  <a:schemeClr val="bg1"/>
                </a:solidFill>
              </a:rPr>
              <a:t>(b)</a:t>
            </a:r>
            <a:r>
              <a:rPr lang="zh-CN" altLang="en-US" sz="2400" dirty="0">
                <a:solidFill>
                  <a:schemeClr val="bg1"/>
                </a:solidFill>
              </a:rPr>
              <a:t>行主序</a:t>
            </a:r>
          </a:p>
          <a:p>
            <a:pPr>
              <a:buFont typeface="Wingdings" panose="05000000000000000000" pitchFamily="2" charset="2"/>
              <a:buNone/>
            </a:pPr>
            <a:r>
              <a:rPr lang="en-US" altLang="zh-CN" sz="2400" dirty="0">
                <a:solidFill>
                  <a:schemeClr val="bg1"/>
                </a:solidFill>
              </a:rPr>
              <a:t>(c)</a:t>
            </a:r>
            <a:r>
              <a:rPr lang="zh-CN" altLang="en-US" sz="2400" dirty="0">
                <a:solidFill>
                  <a:schemeClr val="bg1"/>
                </a:solidFill>
              </a:rPr>
              <a:t>列主序 </a:t>
            </a:r>
          </a:p>
        </p:txBody>
      </p:sp>
      <p:sp>
        <p:nvSpPr>
          <p:cNvPr id="175110" name="Rectangle 6"/>
          <p:cNvSpPr>
            <a:spLocks noChangeArrowheads="1"/>
          </p:cNvSpPr>
          <p:nvPr/>
        </p:nvSpPr>
        <p:spPr bwMode="auto">
          <a:xfrm>
            <a:off x="1524001" y="31062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175111" name="Object 7"/>
          <p:cNvGraphicFramePr>
            <a:graphicFrameLocks noChangeAspect="1"/>
          </p:cNvGraphicFramePr>
          <p:nvPr/>
        </p:nvGraphicFramePr>
        <p:xfrm>
          <a:off x="3000376" y="4122739"/>
          <a:ext cx="5256213" cy="530225"/>
        </p:xfrm>
        <a:graphic>
          <a:graphicData uri="http://schemas.openxmlformats.org/presentationml/2006/ole">
            <mc:AlternateContent xmlns:mc="http://schemas.openxmlformats.org/markup-compatibility/2006">
              <mc:Choice xmlns:v="urn:schemas-microsoft-com:vml" Requires="v">
                <p:oleObj spid="_x0000_s97323" name="Equation" r:id="rId4" imgW="2730500" imgH="279400" progId="Equation.DSMT4">
                  <p:embed/>
                </p:oleObj>
              </mc:Choice>
              <mc:Fallback>
                <p:oleObj name="Equation" r:id="rId4" imgW="2730500" imgH="279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76" y="4122739"/>
                        <a:ext cx="52562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5112" name="Rectangle 8"/>
          <p:cNvSpPr>
            <a:spLocks noChangeArrowheads="1"/>
          </p:cNvSpPr>
          <p:nvPr/>
        </p:nvSpPr>
        <p:spPr bwMode="auto">
          <a:xfrm>
            <a:off x="1524001"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2" name="矩形 1"/>
          <p:cNvSpPr/>
          <p:nvPr/>
        </p:nvSpPr>
        <p:spPr>
          <a:xfrm>
            <a:off x="1919289" y="4797152"/>
            <a:ext cx="8447087" cy="18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以列为主序分配的规律是最左边的下标先变化，循环一遍，左边第二个下标再按相同的规律变化，从左向右依次变化，最后是右下标</a:t>
            </a:r>
          </a:p>
        </p:txBody>
      </p:sp>
    </p:spTree>
    <p:extLst>
      <p:ext uri="{BB962C8B-B14F-4D97-AF65-F5344CB8AC3E}">
        <p14:creationId xmlns:p14="http://schemas.microsoft.com/office/powerpoint/2010/main" val="180951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ext Box 2"/>
          <p:cNvSpPr txBox="1">
            <a:spLocks noChangeArrowheads="1"/>
          </p:cNvSpPr>
          <p:nvPr/>
        </p:nvSpPr>
        <p:spPr bwMode="auto">
          <a:xfrm>
            <a:off x="1874520" y="1460501"/>
            <a:ext cx="668655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kumimoji="1" lang="zh-CN" altLang="en-US" dirty="0">
                <a:solidFill>
                  <a:srgbClr val="FF0000"/>
                </a:solidFill>
                <a:latin typeface="Times New Roman" panose="02020603050405020304" pitchFamily="18" charset="0"/>
                <a:ea typeface="楷体_GB2312" pitchFamily="49" charset="-122"/>
              </a:rPr>
              <a:t>一</a:t>
            </a:r>
            <a:r>
              <a:rPr kumimoji="1" lang="zh-CN" altLang="en-US" dirty="0">
                <a:solidFill>
                  <a:schemeClr val="bg1"/>
                </a:solidFill>
                <a:latin typeface="Times New Roman" panose="02020603050405020304" pitchFamily="18" charset="0"/>
                <a:ea typeface="楷体_GB2312" pitchFamily="49" charset="-122"/>
              </a:rPr>
              <a:t>、特殊矩阵（</a:t>
            </a:r>
            <a:r>
              <a:rPr kumimoji="1" lang="zh-CN" altLang="en-US" sz="2800" dirty="0">
                <a:solidFill>
                  <a:schemeClr val="bg1"/>
                </a:solidFill>
              </a:rPr>
              <a:t>规则矩阵</a:t>
            </a:r>
            <a:r>
              <a:rPr kumimoji="1" lang="zh-CN" altLang="en-US" sz="1800" b="0" dirty="0">
                <a:solidFill>
                  <a:schemeClr val="bg1"/>
                </a:solidFill>
              </a:rPr>
              <a:t> </a:t>
            </a:r>
            <a:r>
              <a:rPr kumimoji="1" lang="zh-CN" altLang="en-US" dirty="0">
                <a:solidFill>
                  <a:schemeClr val="bg1"/>
                </a:solidFill>
                <a:latin typeface="Times New Roman" panose="02020603050405020304" pitchFamily="18" charset="0"/>
                <a:ea typeface="楷体_GB2312" pitchFamily="49" charset="-122"/>
              </a:rPr>
              <a:t>）</a:t>
            </a:r>
          </a:p>
          <a:p>
            <a:pPr eaLnBrk="1" hangingPunct="1">
              <a:lnSpc>
                <a:spcPct val="125000"/>
              </a:lnSpc>
              <a:spcBef>
                <a:spcPct val="0"/>
              </a:spcBef>
              <a:buClrTx/>
              <a:buSzTx/>
              <a:buFontTx/>
              <a:buNone/>
            </a:pPr>
            <a:r>
              <a:rPr kumimoji="1" lang="zh-CN" altLang="en-US" dirty="0">
                <a:solidFill>
                  <a:schemeClr val="bg1"/>
                </a:solidFill>
                <a:latin typeface="Times New Roman" panose="02020603050405020304" pitchFamily="18" charset="0"/>
                <a:ea typeface="楷体_GB2312" pitchFamily="49" charset="-122"/>
              </a:rPr>
              <a:t>    </a:t>
            </a:r>
            <a:r>
              <a:rPr kumimoji="1" lang="zh-CN" altLang="en-US" b="0" dirty="0">
                <a:solidFill>
                  <a:schemeClr val="bg1"/>
                </a:solidFill>
                <a:latin typeface="Times New Roman" panose="02020603050405020304" pitchFamily="18" charset="0"/>
                <a:ea typeface="楷体_GB2312" pitchFamily="49" charset="-122"/>
              </a:rPr>
              <a:t>非零元在矩阵中的分布有一定规则</a:t>
            </a:r>
            <a:endParaRPr kumimoji="1" lang="zh-CN" altLang="en-US" dirty="0">
              <a:solidFill>
                <a:schemeClr val="bg1"/>
              </a:solidFill>
              <a:latin typeface="Times New Roman" panose="02020603050405020304" pitchFamily="18" charset="0"/>
              <a:ea typeface="楷体_GB2312" pitchFamily="49" charset="-122"/>
            </a:endParaRPr>
          </a:p>
          <a:p>
            <a:pPr eaLnBrk="1" hangingPunct="1">
              <a:lnSpc>
                <a:spcPct val="125000"/>
              </a:lnSpc>
              <a:spcBef>
                <a:spcPct val="0"/>
              </a:spcBef>
              <a:buClrTx/>
              <a:buSzTx/>
              <a:buFontTx/>
              <a:buNone/>
            </a:pPr>
            <a:r>
              <a:rPr kumimoji="1" lang="zh-CN" altLang="en-US" b="0" dirty="0">
                <a:solidFill>
                  <a:schemeClr val="bg1"/>
                </a:solidFill>
                <a:latin typeface="Times New Roman" panose="02020603050405020304" pitchFamily="18" charset="0"/>
                <a:ea typeface="楷体_GB2312" pitchFamily="49" charset="-122"/>
              </a:rPr>
              <a:t>    例如</a:t>
            </a:r>
            <a:r>
              <a:rPr kumimoji="1" lang="en-US" altLang="zh-CN" b="0" dirty="0">
                <a:solidFill>
                  <a:schemeClr val="bg1"/>
                </a:solidFill>
                <a:latin typeface="Times New Roman" panose="02020603050405020304" pitchFamily="18" charset="0"/>
                <a:ea typeface="楷体_GB2312" pitchFamily="49" charset="-122"/>
              </a:rPr>
              <a:t>: </a:t>
            </a:r>
            <a:r>
              <a:rPr kumimoji="1" lang="zh-CN" altLang="en-US" b="0" dirty="0">
                <a:solidFill>
                  <a:schemeClr val="bg1"/>
                </a:solidFill>
                <a:latin typeface="Times New Roman" panose="02020603050405020304" pitchFamily="18" charset="0"/>
                <a:ea typeface="楷体_GB2312" pitchFamily="49" charset="-122"/>
              </a:rPr>
              <a:t>三对角矩阵</a:t>
            </a:r>
          </a:p>
          <a:p>
            <a:pPr eaLnBrk="1" hangingPunct="1">
              <a:lnSpc>
                <a:spcPct val="125000"/>
              </a:lnSpc>
              <a:spcBef>
                <a:spcPct val="0"/>
              </a:spcBef>
              <a:buClrTx/>
              <a:buSzTx/>
              <a:buFontTx/>
              <a:buNone/>
            </a:pPr>
            <a:r>
              <a:rPr kumimoji="1" lang="zh-CN" altLang="en-US" b="0" dirty="0">
                <a:solidFill>
                  <a:schemeClr val="bg1"/>
                </a:solidFill>
                <a:latin typeface="Times New Roman" panose="02020603050405020304" pitchFamily="18" charset="0"/>
                <a:ea typeface="楷体_GB2312" pitchFamily="49" charset="-122"/>
              </a:rPr>
              <a:t>              对角矩阵</a:t>
            </a:r>
          </a:p>
        </p:txBody>
      </p:sp>
      <p:sp>
        <p:nvSpPr>
          <p:cNvPr id="269315" name="Text Box 3"/>
          <p:cNvSpPr txBox="1">
            <a:spLocks noChangeArrowheads="1"/>
          </p:cNvSpPr>
          <p:nvPr/>
        </p:nvSpPr>
        <p:spPr bwMode="auto">
          <a:xfrm>
            <a:off x="2030096" y="3954464"/>
            <a:ext cx="706437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kumimoji="1" lang="zh-CN" altLang="en-US" dirty="0">
                <a:solidFill>
                  <a:srgbClr val="FF0000"/>
                </a:solidFill>
                <a:latin typeface="Times New Roman" panose="02020603050405020304" pitchFamily="18" charset="0"/>
                <a:ea typeface="楷体_GB2312" pitchFamily="49" charset="-122"/>
              </a:rPr>
              <a:t>二</a:t>
            </a:r>
            <a:r>
              <a:rPr kumimoji="1" lang="zh-CN" altLang="en-US" dirty="0">
                <a:solidFill>
                  <a:schemeClr val="bg1"/>
                </a:solidFill>
                <a:latin typeface="Times New Roman" panose="02020603050405020304" pitchFamily="18" charset="0"/>
                <a:ea typeface="楷体_GB2312" pitchFamily="49" charset="-122"/>
              </a:rPr>
              <a:t>、稀疏矩阵 （</a:t>
            </a:r>
            <a:r>
              <a:rPr kumimoji="1" lang="zh-CN" altLang="en-US" sz="2800" dirty="0">
                <a:solidFill>
                  <a:schemeClr val="bg1"/>
                </a:solidFill>
              </a:rPr>
              <a:t>不规则矩阵</a:t>
            </a:r>
            <a:r>
              <a:rPr kumimoji="1" lang="zh-CN" altLang="en-US" sz="1800" b="0" dirty="0">
                <a:solidFill>
                  <a:schemeClr val="bg1"/>
                </a:solidFill>
              </a:rPr>
              <a:t> </a:t>
            </a:r>
            <a:r>
              <a:rPr kumimoji="1" lang="zh-CN" altLang="en-US" dirty="0">
                <a:solidFill>
                  <a:schemeClr val="bg1"/>
                </a:solidFill>
                <a:latin typeface="Times New Roman" panose="02020603050405020304" pitchFamily="18" charset="0"/>
                <a:ea typeface="楷体_GB2312" pitchFamily="49" charset="-122"/>
              </a:rPr>
              <a:t>）</a:t>
            </a:r>
          </a:p>
          <a:p>
            <a:pPr eaLnBrk="1" hangingPunct="1">
              <a:lnSpc>
                <a:spcPct val="125000"/>
              </a:lnSpc>
              <a:spcBef>
                <a:spcPct val="0"/>
              </a:spcBef>
              <a:buClrTx/>
              <a:buSzTx/>
              <a:buFontTx/>
              <a:buNone/>
            </a:pPr>
            <a:r>
              <a:rPr kumimoji="1" lang="zh-CN" altLang="en-US" b="0" dirty="0">
                <a:solidFill>
                  <a:schemeClr val="bg1"/>
                </a:solidFill>
                <a:latin typeface="Times New Roman" panose="02020603050405020304" pitchFamily="18" charset="0"/>
                <a:ea typeface="楷体_GB2312" pitchFamily="49" charset="-122"/>
              </a:rPr>
              <a:t>    非零元在矩阵中随机出现</a:t>
            </a:r>
          </a:p>
        </p:txBody>
      </p:sp>
      <p:sp>
        <p:nvSpPr>
          <p:cNvPr id="176132" name="Text Box 4"/>
          <p:cNvSpPr txBox="1">
            <a:spLocks noChangeArrowheads="1"/>
          </p:cNvSpPr>
          <p:nvPr/>
        </p:nvSpPr>
        <p:spPr bwMode="auto">
          <a:xfrm>
            <a:off x="2030096" y="1168113"/>
            <a:ext cx="30668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dirty="0">
                <a:solidFill>
                  <a:srgbClr val="FFFF00"/>
                </a:solidFill>
                <a:latin typeface="Times New Roman" panose="02020603050405020304" pitchFamily="18" charset="0"/>
                <a:ea typeface="隶书" panose="02010509060101010101" pitchFamily="49" charset="-122"/>
              </a:rPr>
              <a:t>两类特殊矩阵</a:t>
            </a:r>
            <a:r>
              <a:rPr kumimoji="1" lang="zh-CN" altLang="en-US" b="0" dirty="0">
                <a:solidFill>
                  <a:srgbClr val="9933FF"/>
                </a:solidFill>
                <a:latin typeface="Times New Roman" panose="02020603050405020304" pitchFamily="18" charset="0"/>
              </a:rPr>
              <a:t>：</a:t>
            </a:r>
            <a:endParaRPr kumimoji="1" lang="zh-CN" altLang="en-US" b="0" dirty="0">
              <a:latin typeface="Times New Roman" panose="02020603050405020304" pitchFamily="18" charset="0"/>
            </a:endParaRPr>
          </a:p>
        </p:txBody>
      </p:sp>
      <p:sp>
        <p:nvSpPr>
          <p:cNvPr id="269317" name="AutoShape 5"/>
          <p:cNvSpPr>
            <a:spLocks/>
          </p:cNvSpPr>
          <p:nvPr/>
        </p:nvSpPr>
        <p:spPr bwMode="auto">
          <a:xfrm rot="10800000">
            <a:off x="6402071" y="3017839"/>
            <a:ext cx="460375" cy="936625"/>
          </a:xfrm>
          <a:prstGeom prst="leftBrace">
            <a:avLst>
              <a:gd name="adj1" fmla="val 25205"/>
              <a:gd name="adj2" fmla="val 50954"/>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bg1"/>
              </a:solidFill>
            </a:endParaRPr>
          </a:p>
        </p:txBody>
      </p:sp>
      <p:sp>
        <p:nvSpPr>
          <p:cNvPr id="269318" name="Text Box 6"/>
          <p:cNvSpPr txBox="1">
            <a:spLocks noChangeArrowheads="1"/>
          </p:cNvSpPr>
          <p:nvPr/>
        </p:nvSpPr>
        <p:spPr bwMode="auto">
          <a:xfrm>
            <a:off x="6933884" y="3233738"/>
            <a:ext cx="3455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0" dirty="0">
                <a:solidFill>
                  <a:schemeClr val="bg1"/>
                </a:solidFill>
                <a:latin typeface="Times New Roman" panose="02020603050405020304" pitchFamily="18" charset="0"/>
                <a:ea typeface="楷体_GB2312" pitchFamily="49" charset="-122"/>
              </a:rPr>
              <a:t>在数值分析课程中研究</a:t>
            </a:r>
          </a:p>
        </p:txBody>
      </p:sp>
      <p:sp>
        <p:nvSpPr>
          <p:cNvPr id="176135" name="Rectangle 7"/>
          <p:cNvSpPr>
            <a:spLocks noChangeArrowheads="1"/>
          </p:cNvSpPr>
          <p:nvPr/>
        </p:nvSpPr>
        <p:spPr bwMode="auto">
          <a:xfrm>
            <a:off x="1591945" y="558512"/>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dirty="0">
                <a:solidFill>
                  <a:schemeClr val="bg1"/>
                </a:solidFill>
              </a:rPr>
              <a:t>矩阵的压缩存储</a:t>
            </a:r>
          </a:p>
        </p:txBody>
      </p:sp>
      <p:sp>
        <p:nvSpPr>
          <p:cNvPr id="176136" name="Text Box 8"/>
          <p:cNvSpPr txBox="1">
            <a:spLocks noChangeArrowheads="1"/>
          </p:cNvSpPr>
          <p:nvPr/>
        </p:nvSpPr>
        <p:spPr bwMode="auto">
          <a:xfrm>
            <a:off x="2180908" y="5322889"/>
            <a:ext cx="8208962"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Char char="•"/>
            </a:pPr>
            <a:r>
              <a:rPr lang="zh-CN" altLang="en-US" sz="2800" dirty="0"/>
              <a:t>  </a:t>
            </a:r>
            <a:r>
              <a:rPr lang="zh-CN" altLang="en-US" sz="2800" dirty="0">
                <a:solidFill>
                  <a:schemeClr val="bg1"/>
                </a:solidFill>
              </a:rPr>
              <a:t>压缩存储基本思想：</a:t>
            </a:r>
          </a:p>
          <a:p>
            <a:pPr eaLnBrk="1" hangingPunct="1">
              <a:spcBef>
                <a:spcPct val="0"/>
              </a:spcBef>
              <a:buClrTx/>
              <a:buSzTx/>
              <a:buFontTx/>
              <a:buNone/>
            </a:pPr>
            <a:r>
              <a:rPr lang="zh-CN" altLang="en-US" sz="2800" dirty="0">
                <a:solidFill>
                  <a:schemeClr val="bg1"/>
                </a:solidFill>
              </a:rPr>
              <a:t>   值相同的数据元素只分配一个存储空间，值为零的数据元素不分配存储空间。</a:t>
            </a:r>
            <a:endParaRPr lang="zh-CN" altLang="en-US" sz="2800" b="0" dirty="0">
              <a:solidFill>
                <a:schemeClr val="bg1"/>
              </a:solidFill>
            </a:endParaRPr>
          </a:p>
        </p:txBody>
      </p:sp>
    </p:spTree>
    <p:extLst>
      <p:ext uri="{BB962C8B-B14F-4D97-AF65-F5344CB8AC3E}">
        <p14:creationId xmlns:p14="http://schemas.microsoft.com/office/powerpoint/2010/main" val="2879525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9314"/>
                                        </p:tgtEl>
                                        <p:attrNameLst>
                                          <p:attrName>style.visibility</p:attrName>
                                        </p:attrNameLst>
                                      </p:cBhvr>
                                      <p:to>
                                        <p:strVal val="visible"/>
                                      </p:to>
                                    </p:set>
                                    <p:animEffect transition="in" filter="wipe(up)">
                                      <p:cBhvr>
                                        <p:cTn id="7" dur="500"/>
                                        <p:tgtEl>
                                          <p:spTgt spid="269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9317"/>
                                        </p:tgtEl>
                                        <p:attrNameLst>
                                          <p:attrName>style.visibility</p:attrName>
                                        </p:attrNameLst>
                                      </p:cBhvr>
                                      <p:to>
                                        <p:strVal val="visible"/>
                                      </p:to>
                                    </p:set>
                                    <p:animEffect transition="in" filter="dissolve">
                                      <p:cBhvr>
                                        <p:cTn id="12" dur="500"/>
                                        <p:tgtEl>
                                          <p:spTgt spid="269317"/>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6931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1" fill="hold" grpId="0" nodeType="clickEffect">
                                  <p:stCondLst>
                                    <p:cond delay="0"/>
                                  </p:stCondLst>
                                  <p:childTnLst>
                                    <p:set>
                                      <p:cBhvr>
                                        <p:cTn id="19" dur="1" fill="hold">
                                          <p:stCondLst>
                                            <p:cond delay="0"/>
                                          </p:stCondLst>
                                        </p:cTn>
                                        <p:tgtEl>
                                          <p:spTgt spid="269315"/>
                                        </p:tgtEl>
                                        <p:attrNameLst>
                                          <p:attrName>style.visibility</p:attrName>
                                        </p:attrNameLst>
                                      </p:cBhvr>
                                      <p:to>
                                        <p:strVal val="visible"/>
                                      </p:to>
                                    </p:set>
                                    <p:animEffect transition="in" filter="slide(fromTop)">
                                      <p:cBhvr>
                                        <p:cTn id="20" dur="500"/>
                                        <p:tgtEl>
                                          <p:spTgt spid="269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4" grpId="0" autoUpdateAnimBg="0"/>
      <p:bldP spid="269315" grpId="0" autoUpdateAnimBg="0"/>
      <p:bldP spid="269317" grpId="0" animBg="1"/>
      <p:bldP spid="269318"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idx="4294967295"/>
          </p:nvPr>
        </p:nvSpPr>
        <p:spPr>
          <a:xfrm>
            <a:off x="1349192" y="1562076"/>
            <a:ext cx="4824536" cy="578420"/>
          </a:xfrm>
        </p:spPr>
        <p:txBody>
          <a:bodyPr>
            <a:normAutofit fontScale="90000"/>
          </a:bodyPr>
          <a:lstStyle/>
          <a:p>
            <a:r>
              <a:rPr lang="zh-CN" altLang="en-US" dirty="0">
                <a:solidFill>
                  <a:schemeClr val="bg1"/>
                </a:solidFill>
              </a:rPr>
              <a:t>矩阵的压缩存储</a:t>
            </a:r>
          </a:p>
        </p:txBody>
      </p:sp>
      <p:sp>
        <p:nvSpPr>
          <p:cNvPr id="177155" name="Rectangle 3"/>
          <p:cNvSpPr>
            <a:spLocks noGrp="1" noChangeArrowheads="1"/>
          </p:cNvSpPr>
          <p:nvPr>
            <p:ph type="body" idx="4294967295"/>
          </p:nvPr>
        </p:nvSpPr>
        <p:spPr>
          <a:xfrm>
            <a:off x="2418716" y="2284413"/>
            <a:ext cx="8569325" cy="5472112"/>
          </a:xfrm>
        </p:spPr>
        <p:txBody>
          <a:bodyPr/>
          <a:lstStyle/>
          <a:p>
            <a:pPr>
              <a:buFont typeface="Wingdings" panose="05000000000000000000" pitchFamily="2" charset="2"/>
              <a:buNone/>
            </a:pPr>
            <a:r>
              <a:rPr kumimoji="1" lang="zh-CN" altLang="en-US" dirty="0">
                <a:solidFill>
                  <a:srgbClr val="FF0000"/>
                </a:solidFill>
              </a:rPr>
              <a:t>一、特殊矩阵</a:t>
            </a:r>
            <a:r>
              <a:rPr kumimoji="1" lang="zh-CN" altLang="en-US" dirty="0">
                <a:solidFill>
                  <a:srgbClr val="990033"/>
                </a:solidFill>
              </a:rPr>
              <a:t>（</a:t>
            </a:r>
            <a:r>
              <a:rPr kumimoji="1" lang="zh-CN" altLang="en-US" dirty="0">
                <a:solidFill>
                  <a:schemeClr val="bg1"/>
                </a:solidFill>
              </a:rPr>
              <a:t>规则矩阵</a:t>
            </a:r>
            <a:r>
              <a:rPr kumimoji="1" lang="zh-CN" altLang="en-US" b="0" dirty="0">
                <a:solidFill>
                  <a:schemeClr val="bg1"/>
                </a:solidFill>
              </a:rPr>
              <a:t> </a:t>
            </a:r>
            <a:r>
              <a:rPr kumimoji="1" lang="zh-CN" altLang="en-US" dirty="0">
                <a:solidFill>
                  <a:srgbClr val="990033"/>
                </a:solidFill>
              </a:rPr>
              <a:t>）</a:t>
            </a:r>
            <a:endParaRPr lang="zh-CN" altLang="en-US" sz="2800" dirty="0"/>
          </a:p>
          <a:p>
            <a:pPr>
              <a:buFont typeface="Wingdings" panose="05000000000000000000" pitchFamily="2" charset="2"/>
              <a:buNone/>
            </a:pPr>
            <a:r>
              <a:rPr lang="en-US" altLang="zh-CN" sz="2800" dirty="0">
                <a:solidFill>
                  <a:schemeClr val="bg1"/>
                </a:solidFill>
              </a:rPr>
              <a:t>1.</a:t>
            </a:r>
            <a:r>
              <a:rPr lang="zh-CN" altLang="en-US" sz="2800" dirty="0">
                <a:solidFill>
                  <a:schemeClr val="bg1"/>
                </a:solidFill>
              </a:rPr>
              <a:t>（下）三角矩阵</a:t>
            </a:r>
          </a:p>
          <a:p>
            <a:endParaRPr lang="zh-CN" altLang="en-US" dirty="0"/>
          </a:p>
        </p:txBody>
      </p:sp>
      <p:pic>
        <p:nvPicPr>
          <p:cNvPr id="177156"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593" y="3513932"/>
            <a:ext cx="54006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7" name="Rectangle 5"/>
          <p:cNvSpPr>
            <a:spLocks noChangeArrowheads="1"/>
          </p:cNvSpPr>
          <p:nvPr/>
        </p:nvSpPr>
        <p:spPr bwMode="auto">
          <a:xfrm>
            <a:off x="1889761" y="44492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177158" name="Object 6"/>
          <p:cNvGraphicFramePr>
            <a:graphicFrameLocks noChangeAspect="1"/>
          </p:cNvGraphicFramePr>
          <p:nvPr>
            <p:extLst>
              <p:ext uri="{D42A27DB-BD31-4B8C-83A1-F6EECF244321}">
                <p14:modId xmlns:p14="http://schemas.microsoft.com/office/powerpoint/2010/main" val="632744163"/>
              </p:ext>
            </p:extLst>
          </p:nvPr>
        </p:nvGraphicFramePr>
        <p:xfrm>
          <a:off x="8333425" y="4444753"/>
          <a:ext cx="2160587" cy="846137"/>
        </p:xfrm>
        <a:graphic>
          <a:graphicData uri="http://schemas.openxmlformats.org/presentationml/2006/ole">
            <mc:AlternateContent xmlns:mc="http://schemas.openxmlformats.org/markup-compatibility/2006">
              <mc:Choice xmlns:v="urn:schemas-microsoft-com:vml" Requires="v">
                <p:oleObj spid="_x0000_s98347" name="Equation" r:id="rId4" imgW="1765300" imgH="482600" progId="Equation.DSMT4">
                  <p:embed/>
                </p:oleObj>
              </mc:Choice>
              <mc:Fallback>
                <p:oleObj name="Equation" r:id="rId4" imgW="1765300" imgH="482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3425" y="4444753"/>
                        <a:ext cx="2160587"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8191193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body" idx="4294967295"/>
          </p:nvPr>
        </p:nvSpPr>
        <p:spPr>
          <a:xfrm>
            <a:off x="1943673" y="822841"/>
            <a:ext cx="4657725" cy="5076825"/>
          </a:xfrm>
        </p:spPr>
        <p:txBody>
          <a:bodyPr/>
          <a:lstStyle/>
          <a:p>
            <a:pPr marL="609600" indent="-609600">
              <a:buNone/>
            </a:pPr>
            <a:r>
              <a:rPr lang="en-US" altLang="zh-CN" dirty="0">
                <a:solidFill>
                  <a:schemeClr val="bg1"/>
                </a:solidFill>
              </a:rPr>
              <a:t>2. </a:t>
            </a:r>
            <a:r>
              <a:rPr lang="zh-CN" altLang="en-US" dirty="0">
                <a:solidFill>
                  <a:schemeClr val="bg1"/>
                </a:solidFill>
              </a:rPr>
              <a:t>对称矩阵</a:t>
            </a:r>
          </a:p>
        </p:txBody>
      </p:sp>
      <p:pic>
        <p:nvPicPr>
          <p:cNvPr id="178179"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1628775"/>
            <a:ext cx="70580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0" name="Rectangle 4"/>
          <p:cNvSpPr>
            <a:spLocks noChangeArrowheads="1"/>
          </p:cNvSpPr>
          <p:nvPr/>
        </p:nvSpPr>
        <p:spPr bwMode="auto">
          <a:xfrm>
            <a:off x="1524001" y="29919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178181" name="Object 5"/>
          <p:cNvGraphicFramePr>
            <a:graphicFrameLocks noChangeAspect="1"/>
          </p:cNvGraphicFramePr>
          <p:nvPr/>
        </p:nvGraphicFramePr>
        <p:xfrm>
          <a:off x="3071813" y="4576764"/>
          <a:ext cx="4824412" cy="1228725"/>
        </p:xfrm>
        <a:graphic>
          <a:graphicData uri="http://schemas.openxmlformats.org/presentationml/2006/ole">
            <mc:AlternateContent xmlns:mc="http://schemas.openxmlformats.org/markup-compatibility/2006">
              <mc:Choice xmlns:v="urn:schemas-microsoft-com:vml" Requires="v">
                <p:oleObj spid="_x0000_s99371" name="Equation" r:id="rId4" imgW="1982060" imgH="508221" progId="Equation.DSMT4">
                  <p:embed/>
                </p:oleObj>
              </mc:Choice>
              <mc:Fallback>
                <p:oleObj name="Equation" r:id="rId4" imgW="1982060" imgH="50822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813" y="4576764"/>
                        <a:ext cx="4824412"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5921409" y="3240646"/>
            <a:ext cx="1055097" cy="584775"/>
          </a:xfrm>
          <a:prstGeom prst="rect">
            <a:avLst/>
          </a:prstGeom>
          <a:noFill/>
        </p:spPr>
        <p:txBody>
          <a:bodyPr wrap="none" rtlCol="0">
            <a:spAutoFit/>
          </a:bodyPr>
          <a:lstStyle/>
          <a:p>
            <a:r>
              <a:rPr lang="en-US" altLang="zh-CN" sz="3200" dirty="0">
                <a:solidFill>
                  <a:schemeClr val="bg1"/>
                </a:solidFill>
              </a:rPr>
              <a:t>a</a:t>
            </a:r>
            <a:r>
              <a:rPr lang="en-US" altLang="zh-CN" sz="3200" baseline="-25000" dirty="0">
                <a:solidFill>
                  <a:schemeClr val="bg1"/>
                </a:solidFill>
              </a:rPr>
              <a:t>ij</a:t>
            </a:r>
            <a:r>
              <a:rPr lang="en-US" altLang="zh-CN" sz="3200" dirty="0">
                <a:solidFill>
                  <a:schemeClr val="bg1"/>
                </a:solidFill>
              </a:rPr>
              <a:t>=a</a:t>
            </a:r>
            <a:r>
              <a:rPr lang="en-US" altLang="zh-CN" sz="3200" baseline="-25000" dirty="0">
                <a:solidFill>
                  <a:schemeClr val="bg1"/>
                </a:solidFill>
              </a:rPr>
              <a:t>ji</a:t>
            </a:r>
            <a:endParaRPr lang="zh-CN" altLang="en-US" sz="3200" baseline="-25000" dirty="0">
              <a:solidFill>
                <a:schemeClr val="bg1"/>
              </a:solidFill>
            </a:endParaRPr>
          </a:p>
        </p:txBody>
      </p:sp>
    </p:spTree>
    <p:extLst>
      <p:ext uri="{BB962C8B-B14F-4D97-AF65-F5344CB8AC3E}">
        <p14:creationId xmlns:p14="http://schemas.microsoft.com/office/powerpoint/2010/main" val="33024658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body" idx="4294967295"/>
          </p:nvPr>
        </p:nvSpPr>
        <p:spPr>
          <a:xfrm>
            <a:off x="2230756" y="790575"/>
            <a:ext cx="4657725" cy="5076825"/>
          </a:xfrm>
        </p:spPr>
        <p:txBody>
          <a:bodyPr/>
          <a:lstStyle/>
          <a:p>
            <a:pPr marL="609600" indent="-609600">
              <a:buNone/>
            </a:pPr>
            <a:r>
              <a:rPr lang="en-US" altLang="zh-CN" dirty="0">
                <a:solidFill>
                  <a:schemeClr val="bg1"/>
                </a:solidFill>
              </a:rPr>
              <a:t>3. </a:t>
            </a:r>
            <a:r>
              <a:rPr lang="zh-CN" altLang="en-US" dirty="0">
                <a:solidFill>
                  <a:schemeClr val="bg1"/>
                </a:solidFill>
              </a:rPr>
              <a:t>对角矩阵</a:t>
            </a:r>
          </a:p>
        </p:txBody>
      </p:sp>
      <p:pic>
        <p:nvPicPr>
          <p:cNvPr id="179203"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1484313"/>
            <a:ext cx="6624638"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4" name="Rectangle 4"/>
          <p:cNvSpPr>
            <a:spLocks noChangeArrowheads="1"/>
          </p:cNvSpPr>
          <p:nvPr/>
        </p:nvSpPr>
        <p:spPr bwMode="auto">
          <a:xfrm>
            <a:off x="1524001" y="31443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179205" name="Object 5"/>
          <p:cNvGraphicFramePr>
            <a:graphicFrameLocks noChangeAspect="1"/>
          </p:cNvGraphicFramePr>
          <p:nvPr/>
        </p:nvGraphicFramePr>
        <p:xfrm>
          <a:off x="4008439" y="5373688"/>
          <a:ext cx="2663825" cy="576262"/>
        </p:xfrm>
        <a:graphic>
          <a:graphicData uri="http://schemas.openxmlformats.org/presentationml/2006/ole">
            <mc:AlternateContent xmlns:mc="http://schemas.openxmlformats.org/markup-compatibility/2006">
              <mc:Choice xmlns:v="urn:schemas-microsoft-com:vml" Requires="v">
                <p:oleObj spid="_x0000_s100395" name="Equation" r:id="rId4" imgW="927503" imgH="203288" progId="Equation.DSMT4">
                  <p:embed/>
                </p:oleObj>
              </mc:Choice>
              <mc:Fallback>
                <p:oleObj name="Equation" r:id="rId4" imgW="927503" imgH="203288"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439" y="5373688"/>
                        <a:ext cx="2663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4124877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1905001" y="882651"/>
            <a:ext cx="8512175"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dirty="0">
                <a:solidFill>
                  <a:srgbClr val="FF0000"/>
                </a:solidFill>
                <a:latin typeface="Times New Roman" panose="02020603050405020304" pitchFamily="18" charset="0"/>
                <a:ea typeface="楷体_GB2312" pitchFamily="49" charset="-122"/>
              </a:rPr>
              <a:t>二、稀疏矩阵</a:t>
            </a:r>
          </a:p>
          <a:p>
            <a:pPr eaLnBrk="1" hangingPunct="1">
              <a:spcBef>
                <a:spcPct val="0"/>
              </a:spcBef>
              <a:buClrTx/>
              <a:buSzTx/>
              <a:buFontTx/>
              <a:buNone/>
            </a:pPr>
            <a:r>
              <a:rPr kumimoji="1" lang="zh-CN" altLang="en-US" dirty="0">
                <a:solidFill>
                  <a:schemeClr val="bg1"/>
                </a:solidFill>
                <a:ea typeface="楷体_GB2312" pitchFamily="49" charset="-122"/>
              </a:rPr>
              <a:t>稀疏矩阵</a:t>
            </a:r>
            <a:r>
              <a:rPr kumimoji="1" lang="zh-CN" altLang="en-US" dirty="0">
                <a:solidFill>
                  <a:schemeClr val="bg1"/>
                </a:solidFill>
                <a:latin typeface="Times New Roman" panose="02020603050405020304" pitchFamily="18" charset="0"/>
                <a:ea typeface="楷体_GB2312" pitchFamily="49" charset="-122"/>
              </a:rPr>
              <a:t>的</a:t>
            </a:r>
            <a:r>
              <a:rPr kumimoji="1" lang="zh-CN" altLang="en-US" dirty="0">
                <a:solidFill>
                  <a:schemeClr val="bg1"/>
                </a:solidFill>
                <a:ea typeface="楷体_GB2312" pitchFamily="49" charset="-122"/>
              </a:rPr>
              <a:t>特点：</a:t>
            </a:r>
          </a:p>
          <a:p>
            <a:pPr eaLnBrk="1" hangingPunct="1">
              <a:spcBef>
                <a:spcPct val="0"/>
              </a:spcBef>
              <a:buClrTx/>
              <a:buSzTx/>
              <a:buFontTx/>
              <a:buNone/>
            </a:pPr>
            <a:r>
              <a:rPr kumimoji="1" lang="zh-CN" altLang="en-US" dirty="0">
                <a:solidFill>
                  <a:schemeClr val="bg1"/>
                </a:solidFill>
                <a:ea typeface="楷体_GB2312" pitchFamily="49" charset="-122"/>
              </a:rPr>
              <a:t>非零元素较零元素少，且分布没有规律。</a:t>
            </a:r>
            <a:endParaRPr kumimoji="1" lang="zh-CN" altLang="en-US" dirty="0">
              <a:solidFill>
                <a:schemeClr val="bg1"/>
              </a:solidFill>
              <a:latin typeface="Times New Roman" panose="02020603050405020304" pitchFamily="18" charset="0"/>
              <a:ea typeface="楷体_GB2312" pitchFamily="49" charset="-122"/>
            </a:endParaRPr>
          </a:p>
          <a:p>
            <a:pPr eaLnBrk="1" hangingPunct="1">
              <a:spcBef>
                <a:spcPct val="0"/>
              </a:spcBef>
              <a:buClrTx/>
              <a:buSzTx/>
              <a:buFontTx/>
              <a:buNone/>
            </a:pPr>
            <a:r>
              <a:rPr kumimoji="1" lang="zh-CN" altLang="en-US" dirty="0">
                <a:solidFill>
                  <a:schemeClr val="bg1"/>
                </a:solidFill>
                <a:latin typeface="Times New Roman" panose="02020603050405020304" pitchFamily="18" charset="0"/>
                <a:ea typeface="楷体_GB2312" pitchFamily="49" charset="-122"/>
              </a:rPr>
              <a:t>压缩存储方法：</a:t>
            </a:r>
          </a:p>
        </p:txBody>
      </p:sp>
      <p:sp>
        <p:nvSpPr>
          <p:cNvPr id="273411" name="Text Box 3">
            <a:hlinkClick r:id="" action="ppaction://noaction"/>
          </p:cNvPr>
          <p:cNvSpPr txBox="1">
            <a:spLocks noChangeArrowheads="1"/>
          </p:cNvSpPr>
          <p:nvPr/>
        </p:nvSpPr>
        <p:spPr bwMode="auto">
          <a:xfrm>
            <a:off x="2800350" y="3243263"/>
            <a:ext cx="244971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dirty="0">
                <a:solidFill>
                  <a:schemeClr val="bg1"/>
                </a:solidFill>
                <a:latin typeface="Times New Roman" panose="02020603050405020304" pitchFamily="18" charset="0"/>
                <a:ea typeface="楷体_GB2312" pitchFamily="49" charset="-122"/>
              </a:rPr>
              <a:t>1</a:t>
            </a:r>
            <a:r>
              <a:rPr kumimoji="1" lang="zh-CN" altLang="en-US" dirty="0">
                <a:solidFill>
                  <a:schemeClr val="bg1"/>
                </a:solidFill>
                <a:latin typeface="Times New Roman" panose="02020603050405020304" pitchFamily="18" charset="0"/>
                <a:ea typeface="楷体_GB2312" pitchFamily="49" charset="-122"/>
              </a:rPr>
              <a:t>、三元组表</a:t>
            </a:r>
          </a:p>
          <a:p>
            <a:pPr eaLnBrk="1" hangingPunct="1">
              <a:spcBef>
                <a:spcPct val="0"/>
              </a:spcBef>
              <a:buClrTx/>
              <a:buSzTx/>
              <a:buFontTx/>
              <a:buNone/>
            </a:pPr>
            <a:r>
              <a:rPr kumimoji="1" lang="en-US" altLang="zh-CN" dirty="0">
                <a:solidFill>
                  <a:schemeClr val="bg1"/>
                </a:solidFill>
                <a:latin typeface="Times New Roman" panose="02020603050405020304" pitchFamily="18" charset="0"/>
                <a:ea typeface="楷体_GB2312" pitchFamily="49" charset="-122"/>
              </a:rPr>
              <a:t>2</a:t>
            </a:r>
            <a:r>
              <a:rPr kumimoji="1" lang="zh-CN" altLang="en-US" dirty="0">
                <a:solidFill>
                  <a:schemeClr val="bg1"/>
                </a:solidFill>
                <a:latin typeface="Times New Roman" panose="02020603050405020304" pitchFamily="18" charset="0"/>
                <a:ea typeface="楷体_GB2312" pitchFamily="49" charset="-122"/>
              </a:rPr>
              <a:t>、链式存储</a:t>
            </a:r>
          </a:p>
          <a:p>
            <a:pPr eaLnBrk="1" hangingPunct="1">
              <a:spcBef>
                <a:spcPct val="0"/>
              </a:spcBef>
              <a:buClrTx/>
              <a:buSzTx/>
              <a:buFontTx/>
              <a:buNone/>
            </a:pPr>
            <a:r>
              <a:rPr kumimoji="1" lang="en-US" altLang="zh-CN" dirty="0">
                <a:solidFill>
                  <a:schemeClr val="bg1"/>
                </a:solidFill>
                <a:latin typeface="Times New Roman" panose="02020603050405020304" pitchFamily="18" charset="0"/>
                <a:ea typeface="楷体_GB2312" pitchFamily="49" charset="-122"/>
              </a:rPr>
              <a:t>3</a:t>
            </a:r>
            <a:r>
              <a:rPr kumimoji="1" lang="zh-CN" altLang="en-US" dirty="0">
                <a:solidFill>
                  <a:schemeClr val="bg1"/>
                </a:solidFill>
                <a:latin typeface="Times New Roman" panose="02020603050405020304" pitchFamily="18" charset="0"/>
                <a:ea typeface="楷体_GB2312" pitchFamily="49" charset="-122"/>
              </a:rPr>
              <a:t>、十字链表</a:t>
            </a:r>
          </a:p>
        </p:txBody>
      </p:sp>
      <p:sp>
        <p:nvSpPr>
          <p:cNvPr id="180228" name="Rectangle 4"/>
          <p:cNvSpPr>
            <a:spLocks noChangeArrowheads="1"/>
          </p:cNvSpPr>
          <p:nvPr/>
        </p:nvSpPr>
        <p:spPr bwMode="auto">
          <a:xfrm>
            <a:off x="1774825" y="0"/>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dirty="0">
                <a:solidFill>
                  <a:schemeClr val="tx2"/>
                </a:solidFill>
              </a:rPr>
              <a:t> </a:t>
            </a:r>
            <a:r>
              <a:rPr lang="zh-CN" altLang="en-US" dirty="0">
                <a:solidFill>
                  <a:schemeClr val="tx2"/>
                </a:solidFill>
              </a:rPr>
              <a:t>矩阵的压缩存储</a:t>
            </a:r>
          </a:p>
        </p:txBody>
      </p:sp>
    </p:spTree>
    <p:extLst>
      <p:ext uri="{BB962C8B-B14F-4D97-AF65-F5344CB8AC3E}">
        <p14:creationId xmlns:p14="http://schemas.microsoft.com/office/powerpoint/2010/main" val="1510622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3411"/>
                                        </p:tgtEl>
                                        <p:attrNameLst>
                                          <p:attrName>style.visibility</p:attrName>
                                        </p:attrNameLst>
                                      </p:cBhvr>
                                      <p:to>
                                        <p:strVal val="visible"/>
                                      </p:to>
                                    </p:set>
                                    <p:anim calcmode="lin" valueType="num">
                                      <p:cBhvr additive="base">
                                        <p:cTn id="7" dur="500" fill="hold"/>
                                        <p:tgtEl>
                                          <p:spTgt spid="273411"/>
                                        </p:tgtEl>
                                        <p:attrNameLst>
                                          <p:attrName>ppt_x</p:attrName>
                                        </p:attrNameLst>
                                      </p:cBhvr>
                                      <p:tavLst>
                                        <p:tav tm="0">
                                          <p:val>
                                            <p:strVal val="0-#ppt_w/2"/>
                                          </p:val>
                                        </p:tav>
                                        <p:tav tm="100000">
                                          <p:val>
                                            <p:strVal val="#ppt_x"/>
                                          </p:val>
                                        </p:tav>
                                      </p:tavLst>
                                    </p:anim>
                                    <p:anim calcmode="lin" valueType="num">
                                      <p:cBhvr additive="base">
                                        <p:cTn id="8" dur="500" fill="hold"/>
                                        <p:tgtEl>
                                          <p:spTgt spid="2734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mph" presetSubtype="0" fill="hold" grpId="1" nodeType="clickEffect">
                                  <p:stCondLst>
                                    <p:cond delay="0"/>
                                  </p:stCondLst>
                                  <p:childTnLst>
                                    <p:animClr clrSpc="hsl" dir="cw">
                                      <p:cBhvr override="childStyle">
                                        <p:cTn id="12" dur="500" fill="hold"/>
                                        <p:tgtEl>
                                          <p:spTgt spid="273411"/>
                                        </p:tgtEl>
                                        <p:attrNameLst>
                                          <p:attrName>style.color</p:attrName>
                                        </p:attrNameLst>
                                      </p:cBhvr>
                                      <p:by>
                                        <p:hsl h="7200000" s="0" l="0"/>
                                      </p:by>
                                    </p:animClr>
                                    <p:animClr clrSpc="hsl" dir="cw">
                                      <p:cBhvr>
                                        <p:cTn id="13" dur="500" fill="hold"/>
                                        <p:tgtEl>
                                          <p:spTgt spid="273411"/>
                                        </p:tgtEl>
                                        <p:attrNameLst>
                                          <p:attrName>fillcolor</p:attrName>
                                        </p:attrNameLst>
                                      </p:cBhvr>
                                      <p:by>
                                        <p:hsl h="7200000" s="0" l="0"/>
                                      </p:by>
                                    </p:animClr>
                                    <p:animClr clrSpc="hsl" dir="cw">
                                      <p:cBhvr>
                                        <p:cTn id="14" dur="500" fill="hold"/>
                                        <p:tgtEl>
                                          <p:spTgt spid="273411"/>
                                        </p:tgtEl>
                                        <p:attrNameLst>
                                          <p:attrName>stroke.color</p:attrName>
                                        </p:attrNameLst>
                                      </p:cBhvr>
                                      <p:by>
                                        <p:hsl h="7200000" s="0" l="0"/>
                                      </p:by>
                                    </p:animClr>
                                    <p:set>
                                      <p:cBhvr>
                                        <p:cTn id="15" dur="500" fill="hold"/>
                                        <p:tgtEl>
                                          <p:spTgt spid="2734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autoUpdateAnimBg="0"/>
      <p:bldP spid="273411" grpId="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body" idx="1"/>
          </p:nvPr>
        </p:nvSpPr>
        <p:spPr>
          <a:xfrm>
            <a:off x="1919289" y="692150"/>
            <a:ext cx="8447087" cy="5761038"/>
          </a:xfrm>
        </p:spPr>
        <p:txBody>
          <a:bodyPr>
            <a:normAutofit lnSpcReduction="10000"/>
          </a:bodyPr>
          <a:lstStyle/>
          <a:p>
            <a:pPr>
              <a:lnSpc>
                <a:spcPct val="80000"/>
              </a:lnSpc>
              <a:buFont typeface="Wingdings" panose="05000000000000000000" pitchFamily="2" charset="2"/>
              <a:buNone/>
            </a:pPr>
            <a:endParaRPr lang="zh-CN" altLang="en-US" sz="2400" dirty="0"/>
          </a:p>
          <a:p>
            <a:pPr>
              <a:lnSpc>
                <a:spcPct val="80000"/>
              </a:lnSpc>
            </a:pPr>
            <a:endParaRPr lang="zh-CN" altLang="en-US" sz="2000" dirty="0"/>
          </a:p>
          <a:p>
            <a:pPr>
              <a:lnSpc>
                <a:spcPct val="80000"/>
              </a:lnSpc>
            </a:pPr>
            <a:endParaRPr lang="zh-CN" altLang="en-US" sz="2000" dirty="0"/>
          </a:p>
          <a:p>
            <a:pPr>
              <a:lnSpc>
                <a:spcPct val="80000"/>
              </a:lnSpc>
            </a:pPr>
            <a:endParaRPr lang="zh-CN" altLang="en-US" sz="2000" dirty="0"/>
          </a:p>
          <a:p>
            <a:pPr>
              <a:lnSpc>
                <a:spcPct val="80000"/>
              </a:lnSpc>
            </a:pPr>
            <a:endParaRPr lang="zh-CN" altLang="en-US" sz="2000" dirty="0"/>
          </a:p>
          <a:p>
            <a:pPr>
              <a:lnSpc>
                <a:spcPct val="80000"/>
              </a:lnSpc>
            </a:pPr>
            <a:endParaRPr lang="zh-CN" altLang="en-US" sz="2000" dirty="0"/>
          </a:p>
          <a:p>
            <a:pPr>
              <a:lnSpc>
                <a:spcPct val="80000"/>
              </a:lnSpc>
            </a:pPr>
            <a:endParaRPr lang="zh-CN" altLang="en-US" sz="2000" dirty="0"/>
          </a:p>
          <a:p>
            <a:pPr>
              <a:lnSpc>
                <a:spcPct val="80000"/>
              </a:lnSpc>
            </a:pPr>
            <a:endParaRPr lang="zh-CN" altLang="en-US" sz="2000" dirty="0"/>
          </a:p>
          <a:p>
            <a:pPr marL="0" indent="0">
              <a:lnSpc>
                <a:spcPct val="80000"/>
              </a:lnSpc>
              <a:buNone/>
            </a:pPr>
            <a:r>
              <a:rPr lang="zh-CN" altLang="en-US" sz="2000" dirty="0">
                <a:solidFill>
                  <a:schemeClr val="bg1"/>
                </a:solidFill>
              </a:rPr>
              <a:t>结构设计</a:t>
            </a:r>
          </a:p>
          <a:p>
            <a:pPr lvl="1">
              <a:lnSpc>
                <a:spcPct val="80000"/>
              </a:lnSpc>
              <a:buFont typeface="Wingdings" panose="05000000000000000000" pitchFamily="2" charset="2"/>
              <a:buNone/>
            </a:pPr>
            <a:r>
              <a:rPr lang="en-US" altLang="zh-CN" sz="2000" dirty="0">
                <a:solidFill>
                  <a:schemeClr val="bg1"/>
                </a:solidFill>
              </a:rPr>
              <a:t>#define  MAX_SIZE 100    /*</a:t>
            </a:r>
            <a:r>
              <a:rPr lang="zh-CN" altLang="en-US" sz="2000" dirty="0">
                <a:solidFill>
                  <a:schemeClr val="bg1"/>
                </a:solidFill>
              </a:rPr>
              <a:t>最大的非零元素个数*</a:t>
            </a:r>
            <a:r>
              <a:rPr lang="en-US" altLang="zh-CN" sz="2000" dirty="0">
                <a:solidFill>
                  <a:schemeClr val="bg1"/>
                </a:solidFill>
              </a:rPr>
              <a:t>/</a:t>
            </a:r>
          </a:p>
          <a:p>
            <a:pPr lvl="1">
              <a:lnSpc>
                <a:spcPct val="80000"/>
              </a:lnSpc>
              <a:buFont typeface="Wingdings" panose="05000000000000000000" pitchFamily="2" charset="2"/>
              <a:buNone/>
            </a:pPr>
            <a:r>
              <a:rPr lang="en-US" altLang="zh-CN" sz="2000" dirty="0" err="1">
                <a:solidFill>
                  <a:schemeClr val="bg1"/>
                </a:solidFill>
              </a:rPr>
              <a:t>typedef</a:t>
            </a:r>
            <a:r>
              <a:rPr lang="en-US" altLang="zh-CN" sz="2000" dirty="0">
                <a:solidFill>
                  <a:schemeClr val="bg1"/>
                </a:solidFill>
              </a:rPr>
              <a:t> </a:t>
            </a:r>
            <a:r>
              <a:rPr lang="en-US" altLang="zh-CN" sz="2000" dirty="0" err="1">
                <a:solidFill>
                  <a:schemeClr val="bg1"/>
                </a:solidFill>
              </a:rPr>
              <a:t>struct</a:t>
            </a:r>
            <a:r>
              <a:rPr lang="en-US" altLang="zh-CN" sz="2000" dirty="0">
                <a:solidFill>
                  <a:schemeClr val="bg1"/>
                </a:solidFill>
              </a:rPr>
              <a:t>{</a:t>
            </a:r>
          </a:p>
          <a:p>
            <a:pPr lvl="1">
              <a:lnSpc>
                <a:spcPct val="80000"/>
              </a:lnSpc>
              <a:buFont typeface="Wingdings" panose="05000000000000000000" pitchFamily="2" charset="2"/>
              <a:buNone/>
            </a:pPr>
            <a:r>
              <a:rPr lang="en-US" altLang="zh-CN" sz="2000" dirty="0">
                <a:solidFill>
                  <a:schemeClr val="bg1"/>
                </a:solidFill>
              </a:rPr>
              <a:t>   </a:t>
            </a:r>
            <a:r>
              <a:rPr lang="en-US" altLang="zh-CN" sz="2000" dirty="0" err="1">
                <a:solidFill>
                  <a:schemeClr val="bg1"/>
                </a:solidFill>
              </a:rPr>
              <a:t>int</a:t>
            </a:r>
            <a:r>
              <a:rPr lang="en-US" altLang="zh-CN" sz="2000" dirty="0">
                <a:solidFill>
                  <a:schemeClr val="bg1"/>
                </a:solidFill>
              </a:rPr>
              <a:t> row, col;       /*</a:t>
            </a:r>
            <a:r>
              <a:rPr lang="zh-CN" altLang="en-US" sz="2000" dirty="0">
                <a:solidFill>
                  <a:schemeClr val="bg1"/>
                </a:solidFill>
              </a:rPr>
              <a:t>行序号、列序号*</a:t>
            </a:r>
            <a:r>
              <a:rPr lang="en-US" altLang="zh-CN" sz="2000" dirty="0">
                <a:solidFill>
                  <a:schemeClr val="bg1"/>
                </a:solidFill>
              </a:rPr>
              <a:t>/</a:t>
            </a:r>
          </a:p>
          <a:p>
            <a:pPr lvl="1">
              <a:lnSpc>
                <a:spcPct val="80000"/>
              </a:lnSpc>
              <a:buFont typeface="Wingdings" panose="05000000000000000000" pitchFamily="2" charset="2"/>
              <a:buNone/>
            </a:pPr>
            <a:r>
              <a:rPr lang="en-US" altLang="zh-CN" sz="2000" dirty="0">
                <a:solidFill>
                  <a:schemeClr val="bg1"/>
                </a:solidFill>
              </a:rPr>
              <a:t>   </a:t>
            </a:r>
            <a:r>
              <a:rPr lang="en-US" altLang="zh-CN" sz="2000" dirty="0" err="1">
                <a:solidFill>
                  <a:schemeClr val="bg1"/>
                </a:solidFill>
              </a:rPr>
              <a:t>ElemType</a:t>
            </a:r>
            <a:r>
              <a:rPr lang="en-US" altLang="zh-CN" sz="2000" dirty="0">
                <a:solidFill>
                  <a:schemeClr val="bg1"/>
                </a:solidFill>
              </a:rPr>
              <a:t>  value;         /*</a:t>
            </a:r>
            <a:r>
              <a:rPr lang="zh-CN" altLang="en-US" sz="2000" dirty="0">
                <a:solidFill>
                  <a:schemeClr val="bg1"/>
                </a:solidFill>
              </a:rPr>
              <a:t>非零元素值*</a:t>
            </a:r>
            <a:r>
              <a:rPr lang="en-US" altLang="zh-CN" sz="2000" dirty="0">
                <a:solidFill>
                  <a:schemeClr val="bg1"/>
                </a:solidFill>
              </a:rPr>
              <a:t>/</a:t>
            </a:r>
          </a:p>
          <a:p>
            <a:pPr lvl="1">
              <a:lnSpc>
                <a:spcPct val="80000"/>
              </a:lnSpc>
              <a:buFont typeface="Wingdings" panose="05000000000000000000" pitchFamily="2" charset="2"/>
              <a:buNone/>
            </a:pPr>
            <a:r>
              <a:rPr lang="en-US" altLang="zh-CN" sz="2000" dirty="0">
                <a:solidFill>
                  <a:schemeClr val="bg1"/>
                </a:solidFill>
              </a:rPr>
              <a:t>}</a:t>
            </a:r>
            <a:r>
              <a:rPr lang="en-US" altLang="zh-CN" sz="2000" dirty="0" err="1">
                <a:solidFill>
                  <a:schemeClr val="bg1"/>
                </a:solidFill>
              </a:rPr>
              <a:t>Triple_Item</a:t>
            </a:r>
            <a:r>
              <a:rPr lang="en-US" altLang="zh-CN" sz="2000" dirty="0">
                <a:solidFill>
                  <a:schemeClr val="bg1"/>
                </a:solidFill>
              </a:rPr>
              <a:t>;</a:t>
            </a:r>
          </a:p>
          <a:p>
            <a:pPr lvl="1">
              <a:lnSpc>
                <a:spcPct val="80000"/>
              </a:lnSpc>
              <a:buFont typeface="Wingdings" panose="05000000000000000000" pitchFamily="2" charset="2"/>
              <a:buNone/>
            </a:pPr>
            <a:r>
              <a:rPr lang="en-US" altLang="zh-CN" sz="2000" dirty="0" err="1">
                <a:solidFill>
                  <a:schemeClr val="bg1"/>
                </a:solidFill>
              </a:rPr>
              <a:t>typedef</a:t>
            </a:r>
            <a:r>
              <a:rPr lang="en-US" altLang="zh-CN" sz="2000" dirty="0">
                <a:solidFill>
                  <a:schemeClr val="bg1"/>
                </a:solidFill>
              </a:rPr>
              <a:t> </a:t>
            </a:r>
            <a:r>
              <a:rPr lang="en-US" altLang="zh-CN" sz="2000" dirty="0" err="1">
                <a:solidFill>
                  <a:schemeClr val="bg1"/>
                </a:solidFill>
              </a:rPr>
              <a:t>struct</a:t>
            </a:r>
            <a:r>
              <a:rPr lang="en-US" altLang="zh-CN" sz="2000" dirty="0">
                <a:solidFill>
                  <a:schemeClr val="bg1"/>
                </a:solidFill>
              </a:rPr>
              <a:t> {</a:t>
            </a:r>
          </a:p>
          <a:p>
            <a:pPr lvl="1">
              <a:lnSpc>
                <a:spcPct val="80000"/>
              </a:lnSpc>
              <a:buFont typeface="Wingdings" panose="05000000000000000000" pitchFamily="2" charset="2"/>
              <a:buNone/>
            </a:pPr>
            <a:r>
              <a:rPr lang="en-US" altLang="zh-CN" sz="2000" dirty="0">
                <a:solidFill>
                  <a:schemeClr val="bg1"/>
                </a:solidFill>
              </a:rPr>
              <a:t>    Triple _Item data[MAXSIZE];     /*</a:t>
            </a:r>
            <a:r>
              <a:rPr lang="zh-CN" altLang="en-US" sz="2000" dirty="0">
                <a:solidFill>
                  <a:schemeClr val="bg1"/>
                </a:solidFill>
              </a:rPr>
              <a:t>存储非零元素的一维数组*</a:t>
            </a:r>
            <a:r>
              <a:rPr lang="en-US" altLang="zh-CN" sz="2000" dirty="0">
                <a:solidFill>
                  <a:schemeClr val="bg1"/>
                </a:solidFill>
              </a:rPr>
              <a:t>/</a:t>
            </a:r>
          </a:p>
          <a:p>
            <a:pPr lvl="1">
              <a:lnSpc>
                <a:spcPct val="80000"/>
              </a:lnSpc>
              <a:buFont typeface="Wingdings" panose="05000000000000000000" pitchFamily="2" charset="2"/>
              <a:buNone/>
            </a:pPr>
            <a:r>
              <a:rPr lang="en-US" altLang="zh-CN" sz="2000" dirty="0">
                <a:solidFill>
                  <a:schemeClr val="bg1"/>
                </a:solidFill>
              </a:rPr>
              <a:t>    </a:t>
            </a:r>
            <a:r>
              <a:rPr lang="en-US" altLang="zh-CN" sz="2000" dirty="0" err="1">
                <a:solidFill>
                  <a:schemeClr val="bg1"/>
                </a:solidFill>
              </a:rPr>
              <a:t>int</a:t>
            </a:r>
            <a:r>
              <a:rPr lang="en-US" altLang="zh-CN" sz="2000" dirty="0">
                <a:solidFill>
                  <a:schemeClr val="bg1"/>
                </a:solidFill>
              </a:rPr>
              <a:t>        mu, nu, </a:t>
            </a:r>
            <a:r>
              <a:rPr lang="en-US" altLang="zh-CN" sz="2000" dirty="0" err="1">
                <a:solidFill>
                  <a:schemeClr val="bg1"/>
                </a:solidFill>
              </a:rPr>
              <a:t>tu</a:t>
            </a:r>
            <a:r>
              <a:rPr lang="en-US" altLang="zh-CN" sz="2000" dirty="0">
                <a:solidFill>
                  <a:schemeClr val="bg1"/>
                </a:solidFill>
              </a:rPr>
              <a:t>;         /*</a:t>
            </a:r>
            <a:r>
              <a:rPr lang="zh-CN" altLang="en-US" sz="2000" dirty="0">
                <a:solidFill>
                  <a:schemeClr val="bg1"/>
                </a:solidFill>
              </a:rPr>
              <a:t>稀疏矩阵的总行数、列数及非零元素个数*</a:t>
            </a:r>
            <a:r>
              <a:rPr lang="en-US" altLang="zh-CN" sz="2000" dirty="0">
                <a:solidFill>
                  <a:schemeClr val="bg1"/>
                </a:solidFill>
              </a:rPr>
              <a:t>/</a:t>
            </a:r>
          </a:p>
          <a:p>
            <a:pPr lvl="1">
              <a:lnSpc>
                <a:spcPct val="80000"/>
              </a:lnSpc>
              <a:buFont typeface="Wingdings" panose="05000000000000000000" pitchFamily="2" charset="2"/>
              <a:buNone/>
            </a:pPr>
            <a:r>
              <a:rPr lang="en-US" altLang="zh-CN" sz="2000" dirty="0">
                <a:solidFill>
                  <a:schemeClr val="bg1"/>
                </a:solidFill>
              </a:rPr>
              <a:t>} </a:t>
            </a:r>
            <a:r>
              <a:rPr lang="en-US" altLang="zh-CN" sz="2000" dirty="0" err="1">
                <a:solidFill>
                  <a:schemeClr val="bg1"/>
                </a:solidFill>
              </a:rPr>
              <a:t>Triple_Table</a:t>
            </a:r>
            <a:r>
              <a:rPr lang="en-US" altLang="zh-CN" sz="2000" dirty="0">
                <a:solidFill>
                  <a:schemeClr val="bg1"/>
                </a:solidFill>
              </a:rPr>
              <a:t>; /*</a:t>
            </a:r>
            <a:r>
              <a:rPr lang="zh-CN" altLang="en-US" sz="2000" dirty="0">
                <a:solidFill>
                  <a:schemeClr val="bg1"/>
                </a:solidFill>
              </a:rPr>
              <a:t>三元组表的存储类型*</a:t>
            </a:r>
            <a:r>
              <a:rPr lang="en-US" altLang="zh-CN" sz="2000" dirty="0">
                <a:solidFill>
                  <a:schemeClr val="bg1"/>
                </a:solidFill>
              </a:rPr>
              <a:t>/ </a:t>
            </a:r>
            <a:endParaRPr lang="zh-CN" altLang="en-US" sz="2000" dirty="0">
              <a:solidFill>
                <a:schemeClr val="bg1"/>
              </a:solidFill>
            </a:endParaRPr>
          </a:p>
        </p:txBody>
      </p:sp>
      <p:pic>
        <p:nvPicPr>
          <p:cNvPr id="181251" name="Picture 3"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908050"/>
            <a:ext cx="7127875"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2" name="Rectangle 4"/>
          <p:cNvSpPr>
            <a:spLocks noChangeArrowheads="1"/>
          </p:cNvSpPr>
          <p:nvPr/>
        </p:nvSpPr>
        <p:spPr bwMode="auto">
          <a:xfrm>
            <a:off x="692785" y="698500"/>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600" dirty="0">
                <a:solidFill>
                  <a:schemeClr val="bg1"/>
                </a:solidFill>
              </a:rPr>
              <a:t>1. </a:t>
            </a:r>
            <a:r>
              <a:rPr lang="zh-CN" altLang="en-US" sz="3600" dirty="0">
                <a:solidFill>
                  <a:schemeClr val="bg1"/>
                </a:solidFill>
              </a:rPr>
              <a:t>三元组表</a:t>
            </a:r>
          </a:p>
        </p:txBody>
      </p:sp>
    </p:spTree>
    <p:extLst>
      <p:ext uri="{BB962C8B-B14F-4D97-AF65-F5344CB8AC3E}">
        <p14:creationId xmlns:p14="http://schemas.microsoft.com/office/powerpoint/2010/main" val="417433309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body" idx="4294967295"/>
          </p:nvPr>
        </p:nvSpPr>
        <p:spPr>
          <a:xfrm>
            <a:off x="3287689" y="1124745"/>
            <a:ext cx="4657725" cy="5076825"/>
          </a:xfrm>
        </p:spPr>
        <p:txBody>
          <a:bodyPr>
            <a:normAutofit lnSpcReduction="10000"/>
          </a:bodyPr>
          <a:lstStyle/>
          <a:p>
            <a:pPr>
              <a:lnSpc>
                <a:spcPct val="80000"/>
              </a:lnSpc>
              <a:buFont typeface="Wingdings" panose="05000000000000000000" pitchFamily="2" charset="2"/>
              <a:buNone/>
            </a:pPr>
            <a:endParaRPr lang="zh-CN" altLang="en-US" sz="2400" dirty="0"/>
          </a:p>
          <a:p>
            <a:pPr>
              <a:lnSpc>
                <a:spcPct val="80000"/>
              </a:lnSpc>
            </a:pPr>
            <a:endParaRPr lang="zh-CN" altLang="en-US" sz="2400" dirty="0"/>
          </a:p>
          <a:p>
            <a:pPr>
              <a:lnSpc>
                <a:spcPct val="80000"/>
              </a:lnSpc>
            </a:pPr>
            <a:endParaRPr lang="zh-CN" altLang="en-US" sz="2400" dirty="0"/>
          </a:p>
          <a:p>
            <a:pPr>
              <a:lnSpc>
                <a:spcPct val="80000"/>
              </a:lnSpc>
            </a:pPr>
            <a:endParaRPr lang="zh-CN" altLang="en-US" sz="2400" dirty="0"/>
          </a:p>
          <a:p>
            <a:pPr>
              <a:lnSpc>
                <a:spcPct val="80000"/>
              </a:lnSpc>
            </a:pPr>
            <a:endParaRPr lang="zh-CN" altLang="en-US" sz="2400" dirty="0"/>
          </a:p>
          <a:p>
            <a:pPr>
              <a:lnSpc>
                <a:spcPct val="80000"/>
              </a:lnSpc>
            </a:pPr>
            <a:endParaRPr lang="zh-CN" altLang="en-US" sz="2400" dirty="0"/>
          </a:p>
          <a:p>
            <a:pPr marL="0" indent="0">
              <a:lnSpc>
                <a:spcPct val="80000"/>
              </a:lnSpc>
              <a:buNone/>
            </a:pPr>
            <a:r>
              <a:rPr lang="zh-CN" altLang="en-US" sz="2400" dirty="0">
                <a:solidFill>
                  <a:schemeClr val="bg1"/>
                </a:solidFill>
              </a:rPr>
              <a:t>数据类型定义如下：</a:t>
            </a:r>
          </a:p>
          <a:p>
            <a:pPr lvl="1">
              <a:lnSpc>
                <a:spcPct val="80000"/>
              </a:lnSpc>
              <a:buFont typeface="Wingdings" panose="05000000000000000000" pitchFamily="2" charset="2"/>
              <a:buNone/>
            </a:pPr>
            <a:r>
              <a:rPr lang="en-US" altLang="zh-CN" sz="2000" dirty="0">
                <a:solidFill>
                  <a:schemeClr val="bg1"/>
                </a:solidFill>
              </a:rPr>
              <a:t>#define Row 100</a:t>
            </a:r>
          </a:p>
          <a:p>
            <a:pPr lvl="1">
              <a:lnSpc>
                <a:spcPct val="80000"/>
              </a:lnSpc>
              <a:buFont typeface="Wingdings" panose="05000000000000000000" pitchFamily="2" charset="2"/>
              <a:buNone/>
            </a:pPr>
            <a:r>
              <a:rPr lang="en-US" altLang="zh-CN" sz="2000" dirty="0">
                <a:solidFill>
                  <a:schemeClr val="bg1"/>
                </a:solidFill>
              </a:rPr>
              <a:t>#define Col 100</a:t>
            </a:r>
          </a:p>
          <a:p>
            <a:pPr lvl="1">
              <a:lnSpc>
                <a:spcPct val="80000"/>
              </a:lnSpc>
              <a:buFont typeface="Wingdings" panose="05000000000000000000" pitchFamily="2" charset="2"/>
              <a:buNone/>
            </a:pPr>
            <a:r>
              <a:rPr lang="en-US" altLang="zh-CN" sz="2000" dirty="0" err="1">
                <a:solidFill>
                  <a:schemeClr val="bg1"/>
                </a:solidFill>
              </a:rPr>
              <a:t>typedef</a:t>
            </a:r>
            <a:r>
              <a:rPr lang="en-US" altLang="zh-CN" sz="2000" dirty="0">
                <a:solidFill>
                  <a:schemeClr val="bg1"/>
                </a:solidFill>
              </a:rPr>
              <a:t> </a:t>
            </a:r>
            <a:r>
              <a:rPr lang="en-US" altLang="zh-CN" sz="2000" dirty="0" err="1">
                <a:solidFill>
                  <a:schemeClr val="bg1"/>
                </a:solidFill>
              </a:rPr>
              <a:t>struct</a:t>
            </a:r>
            <a:r>
              <a:rPr lang="en-US" altLang="zh-CN" sz="2000" dirty="0">
                <a:solidFill>
                  <a:schemeClr val="bg1"/>
                </a:solidFill>
              </a:rPr>
              <a:t> node{</a:t>
            </a:r>
          </a:p>
          <a:p>
            <a:pPr lvl="1">
              <a:lnSpc>
                <a:spcPct val="80000"/>
              </a:lnSpc>
              <a:buFont typeface="Wingdings" panose="05000000000000000000" pitchFamily="2" charset="2"/>
              <a:buNone/>
            </a:pPr>
            <a:r>
              <a:rPr lang="en-US" altLang="zh-CN" sz="2000" dirty="0">
                <a:solidFill>
                  <a:schemeClr val="bg1"/>
                </a:solidFill>
              </a:rPr>
              <a:t>     </a:t>
            </a:r>
            <a:r>
              <a:rPr lang="en-US" altLang="zh-CN" sz="2000" dirty="0" err="1">
                <a:solidFill>
                  <a:schemeClr val="bg1"/>
                </a:solidFill>
              </a:rPr>
              <a:t>int</a:t>
            </a:r>
            <a:r>
              <a:rPr lang="en-US" altLang="zh-CN" sz="2000" dirty="0">
                <a:solidFill>
                  <a:schemeClr val="bg1"/>
                </a:solidFill>
              </a:rPr>
              <a:t> col; /*</a:t>
            </a:r>
            <a:r>
              <a:rPr lang="zh-CN" altLang="en-US" sz="2000" dirty="0">
                <a:solidFill>
                  <a:schemeClr val="bg1"/>
                </a:solidFill>
              </a:rPr>
              <a:t>列坐标*</a:t>
            </a:r>
            <a:r>
              <a:rPr lang="en-US" altLang="zh-CN" sz="2000" dirty="0">
                <a:solidFill>
                  <a:schemeClr val="bg1"/>
                </a:solidFill>
              </a:rPr>
              <a:t>/</a:t>
            </a:r>
          </a:p>
          <a:p>
            <a:pPr lvl="1">
              <a:lnSpc>
                <a:spcPct val="80000"/>
              </a:lnSpc>
              <a:buFont typeface="Wingdings" panose="05000000000000000000" pitchFamily="2" charset="2"/>
              <a:buNone/>
            </a:pPr>
            <a:r>
              <a:rPr lang="en-US" altLang="zh-CN" sz="2000" dirty="0">
                <a:solidFill>
                  <a:schemeClr val="bg1"/>
                </a:solidFill>
              </a:rPr>
              <a:t>     </a:t>
            </a:r>
            <a:r>
              <a:rPr lang="en-US" altLang="zh-CN" sz="2000" dirty="0" err="1">
                <a:solidFill>
                  <a:schemeClr val="bg1"/>
                </a:solidFill>
              </a:rPr>
              <a:t>ElemType</a:t>
            </a:r>
            <a:r>
              <a:rPr lang="en-US" altLang="zh-CN" sz="2000" dirty="0">
                <a:solidFill>
                  <a:schemeClr val="bg1"/>
                </a:solidFill>
              </a:rPr>
              <a:t> value; /*</a:t>
            </a:r>
            <a:r>
              <a:rPr lang="zh-CN" altLang="en-US" sz="2000" dirty="0">
                <a:solidFill>
                  <a:schemeClr val="bg1"/>
                </a:solidFill>
              </a:rPr>
              <a:t>值*</a:t>
            </a:r>
            <a:r>
              <a:rPr lang="en-US" altLang="zh-CN" sz="2000" dirty="0">
                <a:solidFill>
                  <a:schemeClr val="bg1"/>
                </a:solidFill>
              </a:rPr>
              <a:t>/</a:t>
            </a:r>
          </a:p>
          <a:p>
            <a:pPr lvl="1">
              <a:lnSpc>
                <a:spcPct val="80000"/>
              </a:lnSpc>
              <a:buFont typeface="Wingdings" panose="05000000000000000000" pitchFamily="2" charset="2"/>
              <a:buNone/>
            </a:pPr>
            <a:r>
              <a:rPr lang="en-US" altLang="zh-CN" sz="2000" dirty="0">
                <a:solidFill>
                  <a:schemeClr val="bg1"/>
                </a:solidFill>
              </a:rPr>
              <a:t>     </a:t>
            </a:r>
            <a:r>
              <a:rPr lang="en-US" altLang="zh-CN" sz="2000" dirty="0" err="1">
                <a:solidFill>
                  <a:schemeClr val="bg1"/>
                </a:solidFill>
              </a:rPr>
              <a:t>struct</a:t>
            </a:r>
            <a:r>
              <a:rPr lang="en-US" altLang="zh-CN" sz="2000" dirty="0">
                <a:solidFill>
                  <a:schemeClr val="bg1"/>
                </a:solidFill>
              </a:rPr>
              <a:t> node * next; /*</a:t>
            </a:r>
            <a:r>
              <a:rPr lang="zh-CN" altLang="en-US" sz="2000" dirty="0">
                <a:solidFill>
                  <a:schemeClr val="bg1"/>
                </a:solidFill>
              </a:rPr>
              <a:t>本行下一个非零元指针*</a:t>
            </a:r>
            <a:r>
              <a:rPr lang="en-US" altLang="zh-CN" sz="2000" dirty="0">
                <a:solidFill>
                  <a:schemeClr val="bg1"/>
                </a:solidFill>
              </a:rPr>
              <a:t>/</a:t>
            </a:r>
          </a:p>
          <a:p>
            <a:pPr lvl="1">
              <a:lnSpc>
                <a:spcPct val="80000"/>
              </a:lnSpc>
              <a:buFont typeface="Wingdings" panose="05000000000000000000" pitchFamily="2" charset="2"/>
              <a:buNone/>
            </a:pPr>
            <a:r>
              <a:rPr lang="en-US" altLang="zh-CN" sz="2000" dirty="0">
                <a:solidFill>
                  <a:schemeClr val="bg1"/>
                </a:solidFill>
              </a:rPr>
              <a:t>}</a:t>
            </a:r>
            <a:r>
              <a:rPr lang="en-US" altLang="zh-CN" sz="2000" dirty="0" err="1">
                <a:solidFill>
                  <a:schemeClr val="bg1"/>
                </a:solidFill>
              </a:rPr>
              <a:t>SPNode</a:t>
            </a:r>
            <a:r>
              <a:rPr lang="en-US" altLang="zh-CN" sz="2000" dirty="0">
                <a:solidFill>
                  <a:schemeClr val="bg1"/>
                </a:solidFill>
              </a:rPr>
              <a:t>,*</a:t>
            </a:r>
            <a:r>
              <a:rPr lang="en-US" altLang="zh-CN" sz="2000" dirty="0" err="1">
                <a:solidFill>
                  <a:schemeClr val="bg1"/>
                </a:solidFill>
              </a:rPr>
              <a:t>SPNodePtr</a:t>
            </a:r>
            <a:r>
              <a:rPr lang="en-US" altLang="zh-CN" sz="2000" dirty="0">
                <a:solidFill>
                  <a:schemeClr val="bg1"/>
                </a:solidFill>
              </a:rPr>
              <a:t>;</a:t>
            </a:r>
          </a:p>
          <a:p>
            <a:pPr lvl="1">
              <a:lnSpc>
                <a:spcPct val="80000"/>
              </a:lnSpc>
              <a:buFont typeface="Wingdings" panose="05000000000000000000" pitchFamily="2" charset="2"/>
              <a:buNone/>
            </a:pPr>
            <a:r>
              <a:rPr lang="en-US" altLang="zh-CN" sz="2000" dirty="0" err="1">
                <a:solidFill>
                  <a:schemeClr val="bg1"/>
                </a:solidFill>
              </a:rPr>
              <a:t>typedef</a:t>
            </a:r>
            <a:r>
              <a:rPr lang="en-US" altLang="zh-CN" sz="2000" dirty="0">
                <a:solidFill>
                  <a:schemeClr val="bg1"/>
                </a:solidFill>
              </a:rPr>
              <a:t> </a:t>
            </a:r>
            <a:r>
              <a:rPr lang="en-US" altLang="zh-CN" sz="2000" dirty="0" err="1">
                <a:solidFill>
                  <a:schemeClr val="bg1"/>
                </a:solidFill>
              </a:rPr>
              <a:t>SPNodePtr</a:t>
            </a:r>
            <a:r>
              <a:rPr lang="en-US" altLang="zh-CN" sz="2000" dirty="0">
                <a:solidFill>
                  <a:schemeClr val="bg1"/>
                </a:solidFill>
              </a:rPr>
              <a:t> </a:t>
            </a:r>
            <a:r>
              <a:rPr lang="en-US" altLang="zh-CN" sz="2000" dirty="0" err="1">
                <a:solidFill>
                  <a:schemeClr val="bg1"/>
                </a:solidFill>
              </a:rPr>
              <a:t>LSPMatrix</a:t>
            </a:r>
            <a:r>
              <a:rPr lang="en-US" altLang="zh-CN" sz="2000" dirty="0">
                <a:solidFill>
                  <a:schemeClr val="bg1"/>
                </a:solidFill>
              </a:rPr>
              <a:t>[Row];</a:t>
            </a:r>
            <a:endParaRPr lang="zh-CN" altLang="en-US" sz="2000" dirty="0">
              <a:solidFill>
                <a:schemeClr val="bg1"/>
              </a:solidFill>
            </a:endParaRPr>
          </a:p>
        </p:txBody>
      </p:sp>
      <p:pic>
        <p:nvPicPr>
          <p:cNvPr id="182275" name="Picture 3"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538" y="981075"/>
            <a:ext cx="53276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Rectangle 4"/>
          <p:cNvSpPr>
            <a:spLocks noChangeArrowheads="1"/>
          </p:cNvSpPr>
          <p:nvPr/>
        </p:nvSpPr>
        <p:spPr bwMode="auto">
          <a:xfrm>
            <a:off x="586105" y="635000"/>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dirty="0">
                <a:solidFill>
                  <a:schemeClr val="bg1"/>
                </a:solidFill>
              </a:rPr>
              <a:t>2. </a:t>
            </a:r>
            <a:r>
              <a:rPr lang="zh-CN" altLang="en-US" dirty="0">
                <a:solidFill>
                  <a:schemeClr val="bg1"/>
                </a:solidFill>
              </a:rPr>
              <a:t>链式存储</a:t>
            </a:r>
          </a:p>
        </p:txBody>
      </p:sp>
    </p:spTree>
    <p:extLst>
      <p:ext uri="{BB962C8B-B14F-4D97-AF65-F5344CB8AC3E}">
        <p14:creationId xmlns:p14="http://schemas.microsoft.com/office/powerpoint/2010/main" val="1013597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9195" y="848433"/>
            <a:ext cx="5110348" cy="11430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zh-CN" altLang="zh-CN" sz="3200" b="0" dirty="0">
                <a:solidFill>
                  <a:srgbClr val="0070C0"/>
                </a:solidFill>
                <a:effectLst/>
                <a:latin typeface="微软雅黑" panose="020B0503020204020204" pitchFamily="34" charset="-122"/>
                <a:ea typeface="微软雅黑" panose="020B0503020204020204" pitchFamily="34" charset="-122"/>
              </a:rPr>
              <a:t>合并</a:t>
            </a:r>
            <a:r>
              <a:rPr lang="en-US" altLang="zh-CN" sz="3200" b="0" dirty="0">
                <a:solidFill>
                  <a:srgbClr val="0070C0"/>
                </a:solidFill>
                <a:effectLst/>
                <a:latin typeface="微软雅黑" panose="020B0503020204020204" pitchFamily="34" charset="-122"/>
                <a:ea typeface="微软雅黑" panose="020B0503020204020204" pitchFamily="34" charset="-122"/>
              </a:rPr>
              <a:t>2</a:t>
            </a:r>
            <a:r>
              <a:rPr lang="zh-CN" altLang="zh-CN" sz="3200" b="0" dirty="0">
                <a:solidFill>
                  <a:srgbClr val="0070C0"/>
                </a:solidFill>
                <a:effectLst/>
                <a:latin typeface="微软雅黑" panose="020B0503020204020204" pitchFamily="34" charset="-122"/>
                <a:ea typeface="微软雅黑" panose="020B0503020204020204" pitchFamily="34" charset="-122"/>
              </a:rPr>
              <a:t>个图书馆的所有书籍</a:t>
            </a:r>
            <a:endParaRPr lang="zh-CN" altLang="en-US" sz="3200" b="0" dirty="0">
              <a:solidFill>
                <a:srgbClr val="0070C0"/>
              </a:solidFill>
              <a:effectLst/>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51065" y="1991433"/>
            <a:ext cx="10355766" cy="4505093"/>
          </a:xfrm>
        </p:spPr>
        <p:txBody>
          <a:bodyPr>
            <a:noAutofit/>
          </a:bodyPr>
          <a:lstStyle/>
          <a:p>
            <a:r>
              <a:rPr lang="zh-CN" altLang="en-US" sz="2200" b="0" dirty="0">
                <a:effectLst/>
                <a:latin typeface="微软雅黑" panose="020B0503020204020204" pitchFamily="34" charset="-122"/>
                <a:ea typeface="微软雅黑" panose="020B0503020204020204" pitchFamily="34" charset="-122"/>
              </a:rPr>
              <a:t>分析：</a:t>
            </a:r>
            <a:endParaRPr lang="en-US" altLang="zh-CN" sz="2200" b="0" dirty="0">
              <a:effectLst/>
              <a:latin typeface="微软雅黑" panose="020B0503020204020204" pitchFamily="34" charset="-122"/>
              <a:ea typeface="微软雅黑" panose="020B0503020204020204" pitchFamily="34" charset="-122"/>
            </a:endParaRPr>
          </a:p>
          <a:p>
            <a:r>
              <a:rPr lang="zh-CN" altLang="en-US" sz="2200" b="0" dirty="0">
                <a:effectLst/>
                <a:latin typeface="微软雅黑" panose="020B0503020204020204" pitchFamily="34" charset="-122"/>
                <a:ea typeface="微软雅黑" panose="020B0503020204020204" pitchFamily="34" charset="-122"/>
              </a:rPr>
              <a:t>每一个图书馆的书都是相同结构：书名，作者，出版社，</a:t>
            </a:r>
            <a:r>
              <a:rPr lang="en-US" altLang="zh-CN" sz="2200" b="0" dirty="0">
                <a:effectLst/>
                <a:latin typeface="微软雅黑" panose="020B0503020204020204" pitchFamily="34" charset="-122"/>
                <a:ea typeface="微软雅黑" panose="020B0503020204020204" pitchFamily="34" charset="-122"/>
              </a:rPr>
              <a:t>ISBN</a:t>
            </a:r>
            <a:r>
              <a:rPr lang="zh-CN" altLang="en-US" sz="2200" b="0" dirty="0">
                <a:effectLst/>
                <a:latin typeface="微软雅黑" panose="020B0503020204020204" pitchFamily="34" charset="-122"/>
                <a:ea typeface="微软雅黑" panose="020B0503020204020204" pitchFamily="34" charset="-122"/>
              </a:rPr>
              <a:t>，日期，简介，数量；书籍一本一本的放着，可以看成</a:t>
            </a:r>
            <a:r>
              <a:rPr lang="en-US" altLang="zh-CN" sz="2200" b="0" dirty="0">
                <a:effectLst/>
                <a:latin typeface="微软雅黑" panose="020B0503020204020204" pitchFamily="34" charset="-122"/>
                <a:ea typeface="微软雅黑" panose="020B0503020204020204" pitchFamily="34" charset="-122"/>
              </a:rPr>
              <a:t>1:1</a:t>
            </a:r>
            <a:r>
              <a:rPr lang="zh-CN" altLang="en-US" sz="2200" b="0" dirty="0">
                <a:effectLst/>
                <a:latin typeface="微软雅黑" panose="020B0503020204020204" pitchFamily="34" charset="-122"/>
                <a:ea typeface="微软雅黑" panose="020B0503020204020204" pitchFamily="34" charset="-122"/>
              </a:rPr>
              <a:t>的线性表。所以本质就是</a:t>
            </a:r>
            <a:r>
              <a:rPr lang="en-US" altLang="zh-CN" sz="2200" b="0" dirty="0">
                <a:effectLst/>
                <a:latin typeface="微软雅黑" panose="020B0503020204020204" pitchFamily="34" charset="-122"/>
                <a:ea typeface="微软雅黑" panose="020B0503020204020204" pitchFamily="34" charset="-122"/>
              </a:rPr>
              <a:t>2</a:t>
            </a:r>
            <a:r>
              <a:rPr lang="zh-CN" altLang="en-US" sz="2200" b="0" dirty="0">
                <a:effectLst/>
                <a:latin typeface="微软雅黑" panose="020B0503020204020204" pitchFamily="34" charset="-122"/>
                <a:ea typeface="微软雅黑" panose="020B0503020204020204" pitchFamily="34" charset="-122"/>
              </a:rPr>
              <a:t>个线性表的合并。</a:t>
            </a:r>
            <a:endParaRPr lang="en-US" altLang="zh-CN" sz="2200" b="0" dirty="0">
              <a:effectLst/>
              <a:latin typeface="微软雅黑" panose="020B0503020204020204" pitchFamily="34" charset="-122"/>
              <a:ea typeface="微软雅黑" panose="020B0503020204020204" pitchFamily="34" charset="-122"/>
            </a:endParaRPr>
          </a:p>
          <a:p>
            <a:r>
              <a:rPr lang="zh-CN" altLang="en-US" sz="2200" b="0" dirty="0">
                <a:effectLst/>
                <a:latin typeface="微软雅黑" panose="020B0503020204020204" pitchFamily="34" charset="-122"/>
                <a:ea typeface="微软雅黑" panose="020B0503020204020204" pitchFamily="34" charset="-122"/>
              </a:rPr>
              <a:t>本题就是写一个软件合并</a:t>
            </a:r>
            <a:r>
              <a:rPr lang="en-US" altLang="zh-CN" sz="2200" b="0" dirty="0">
                <a:effectLst/>
                <a:latin typeface="微软雅黑" panose="020B0503020204020204" pitchFamily="34" charset="-122"/>
                <a:ea typeface="微软雅黑" panose="020B0503020204020204" pitchFamily="34" charset="-122"/>
              </a:rPr>
              <a:t>2</a:t>
            </a:r>
            <a:r>
              <a:rPr lang="zh-CN" altLang="en-US" sz="2200" b="0" dirty="0">
                <a:effectLst/>
                <a:latin typeface="微软雅黑" panose="020B0503020204020204" pitchFamily="34" charset="-122"/>
                <a:ea typeface="微软雅黑" panose="020B0503020204020204" pitchFamily="34" charset="-122"/>
              </a:rPr>
              <a:t>个图书馆的所有书籍，这个软件能够对图书馆进行查找、插入（购书）、删除（销毁书），修改（借阅书）等功能。图书馆的合并本质就是线性表的合并。</a:t>
            </a:r>
            <a:endParaRPr lang="en-US" altLang="zh-CN" sz="2200" b="0" dirty="0">
              <a:effectLst/>
              <a:latin typeface="微软雅黑" panose="020B0503020204020204" pitchFamily="34" charset="-122"/>
              <a:ea typeface="微软雅黑" panose="020B0503020204020204" pitchFamily="34" charset="-122"/>
            </a:endParaRPr>
          </a:p>
          <a:p>
            <a:r>
              <a:rPr lang="zh-CN" altLang="en-US" sz="2200" b="0" dirty="0">
                <a:effectLst/>
                <a:latin typeface="微软雅黑" panose="020B0503020204020204" pitchFamily="34" charset="-122"/>
                <a:ea typeface="微软雅黑" panose="020B0503020204020204" pitchFamily="34" charset="-122"/>
              </a:rPr>
              <a:t>算法思想：假设有</a:t>
            </a:r>
            <a:r>
              <a:rPr lang="en-US" altLang="zh-CN" sz="2200" b="0" dirty="0">
                <a:effectLst/>
                <a:latin typeface="微软雅黑" panose="020B0503020204020204" pitchFamily="34" charset="-122"/>
                <a:ea typeface="微软雅黑" panose="020B0503020204020204" pitchFamily="34" charset="-122"/>
              </a:rPr>
              <a:t>A</a:t>
            </a:r>
            <a:r>
              <a:rPr lang="zh-CN" altLang="en-US" sz="2200" b="0" dirty="0">
                <a:effectLst/>
                <a:latin typeface="微软雅黑" panose="020B0503020204020204" pitchFamily="34" charset="-122"/>
                <a:ea typeface="微软雅黑" panose="020B0503020204020204" pitchFamily="34" charset="-122"/>
              </a:rPr>
              <a:t>，</a:t>
            </a:r>
            <a:r>
              <a:rPr lang="en-US" altLang="zh-CN" sz="2200" b="0" dirty="0">
                <a:effectLst/>
                <a:latin typeface="微软雅黑" panose="020B0503020204020204" pitchFamily="34" charset="-122"/>
                <a:ea typeface="微软雅黑" panose="020B0503020204020204" pitchFamily="34" charset="-122"/>
              </a:rPr>
              <a:t>B</a:t>
            </a:r>
            <a:r>
              <a:rPr lang="zh-CN" altLang="en-US" sz="2200" b="0" dirty="0">
                <a:effectLst/>
                <a:latin typeface="微软雅黑" panose="020B0503020204020204" pitchFamily="34" charset="-122"/>
                <a:ea typeface="微软雅黑" panose="020B0503020204020204" pitchFamily="34" charset="-122"/>
              </a:rPr>
              <a:t>两个线性表，从</a:t>
            </a:r>
            <a:r>
              <a:rPr lang="en-US" altLang="zh-CN" sz="2200" b="0" dirty="0">
                <a:effectLst/>
                <a:latin typeface="微软雅黑" panose="020B0503020204020204" pitchFamily="34" charset="-122"/>
                <a:ea typeface="微软雅黑" panose="020B0503020204020204" pitchFamily="34" charset="-122"/>
              </a:rPr>
              <a:t>B</a:t>
            </a:r>
            <a:r>
              <a:rPr lang="zh-CN" altLang="en-US" sz="2200" b="0" dirty="0">
                <a:effectLst/>
                <a:latin typeface="微软雅黑" panose="020B0503020204020204" pitchFamily="34" charset="-122"/>
                <a:ea typeface="微软雅黑" panose="020B0503020204020204" pitchFamily="34" charset="-122"/>
              </a:rPr>
              <a:t>线性表依次读入每一本书的信息，然后查询</a:t>
            </a:r>
            <a:r>
              <a:rPr lang="en-US" altLang="zh-CN" sz="2200" b="0" dirty="0">
                <a:effectLst/>
                <a:latin typeface="微软雅黑" panose="020B0503020204020204" pitchFamily="34" charset="-122"/>
                <a:ea typeface="微软雅黑" panose="020B0503020204020204" pitchFamily="34" charset="-122"/>
              </a:rPr>
              <a:t>A</a:t>
            </a:r>
            <a:r>
              <a:rPr lang="zh-CN" altLang="en-US" sz="2200" b="0" dirty="0">
                <a:effectLst/>
                <a:latin typeface="微软雅黑" panose="020B0503020204020204" pitchFamily="34" charset="-122"/>
                <a:ea typeface="微软雅黑" panose="020B0503020204020204" pitchFamily="34" charset="-122"/>
              </a:rPr>
              <a:t>是否存在这本书，如果是，则数量增加；否则插入到</a:t>
            </a:r>
            <a:r>
              <a:rPr lang="en-US" altLang="zh-CN" sz="2200" b="0" dirty="0">
                <a:effectLst/>
                <a:latin typeface="微软雅黑" panose="020B0503020204020204" pitchFamily="34" charset="-122"/>
                <a:ea typeface="微软雅黑" panose="020B0503020204020204" pitchFamily="34" charset="-122"/>
              </a:rPr>
              <a:t>A</a:t>
            </a:r>
            <a:r>
              <a:rPr lang="zh-CN" altLang="en-US" sz="2200" b="0" dirty="0">
                <a:effectLst/>
                <a:latin typeface="微软雅黑" panose="020B0503020204020204" pitchFamily="34" charset="-122"/>
                <a:ea typeface="微软雅黑" panose="020B0503020204020204" pitchFamily="34" charset="-122"/>
              </a:rPr>
              <a:t>线性表中，直到</a:t>
            </a:r>
            <a:r>
              <a:rPr lang="en-US" altLang="zh-CN" sz="2200" b="0" dirty="0">
                <a:effectLst/>
                <a:latin typeface="微软雅黑" panose="020B0503020204020204" pitchFamily="34" charset="-122"/>
                <a:ea typeface="微软雅黑" panose="020B0503020204020204" pitchFamily="34" charset="-122"/>
              </a:rPr>
              <a:t>B</a:t>
            </a:r>
            <a:r>
              <a:rPr lang="zh-CN" altLang="en-US" sz="2200" b="0" dirty="0">
                <a:effectLst/>
                <a:latin typeface="微软雅黑" panose="020B0503020204020204" pitchFamily="34" charset="-122"/>
                <a:ea typeface="微软雅黑" panose="020B0503020204020204" pitchFamily="34" charset="-122"/>
              </a:rPr>
              <a:t>线性表的所有数据都处理完。</a:t>
            </a:r>
          </a:p>
        </p:txBody>
      </p:sp>
    </p:spTree>
    <p:extLst>
      <p:ext uri="{BB962C8B-B14F-4D97-AF65-F5344CB8AC3E}">
        <p14:creationId xmlns:p14="http://schemas.microsoft.com/office/powerpoint/2010/main" val="11977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5154" name="Object 2"/>
          <p:cNvGraphicFramePr>
            <a:graphicFrameLocks noGrp="1" noChangeAspect="1"/>
          </p:cNvGraphicFramePr>
          <p:nvPr>
            <p:ph sz="quarter" idx="1"/>
          </p:nvPr>
        </p:nvGraphicFramePr>
        <p:xfrm>
          <a:off x="2495551" y="4410075"/>
          <a:ext cx="1177925" cy="2185988"/>
        </p:xfrm>
        <a:graphic>
          <a:graphicData uri="http://schemas.openxmlformats.org/presentationml/2006/ole">
            <mc:AlternateContent xmlns:mc="http://schemas.openxmlformats.org/markup-compatibility/2006">
              <mc:Choice xmlns:v="urn:schemas-microsoft-com:vml" Requires="v">
                <p:oleObj spid="_x0000_s101578" name="Visio" r:id="rId6" imgW="1327827" imgH="2461780" progId="Visio.Drawing.11">
                  <p:embed/>
                </p:oleObj>
              </mc:Choice>
              <mc:Fallback>
                <p:oleObj name="Visio" r:id="rId6" imgW="1327827" imgH="246178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5551" y="4410075"/>
                        <a:ext cx="1177925" cy="218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5155" name="Object 3"/>
          <p:cNvGraphicFramePr>
            <a:graphicFrameLocks noGrp="1" noChangeAspect="1"/>
          </p:cNvGraphicFramePr>
          <p:nvPr>
            <p:ph sz="quarter" idx="2"/>
          </p:nvPr>
        </p:nvGraphicFramePr>
        <p:xfrm>
          <a:off x="3575050" y="4456114"/>
          <a:ext cx="2133600" cy="2185987"/>
        </p:xfrm>
        <a:graphic>
          <a:graphicData uri="http://schemas.openxmlformats.org/presentationml/2006/ole">
            <mc:AlternateContent xmlns:mc="http://schemas.openxmlformats.org/markup-compatibility/2006">
              <mc:Choice xmlns:v="urn:schemas-microsoft-com:vml" Requires="v">
                <p:oleObj spid="_x0000_s101579" name="Visio" r:id="rId8" imgW="2383798" imgH="2443707" progId="Visio.Drawing.11">
                  <p:embed/>
                </p:oleObj>
              </mc:Choice>
              <mc:Fallback>
                <p:oleObj name="Visio" r:id="rId8" imgW="2383798" imgH="2443707"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5050" y="4456114"/>
                        <a:ext cx="2133600" cy="218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5156" name="Object 4"/>
          <p:cNvGraphicFramePr>
            <a:graphicFrameLocks noGrp="1" noChangeAspect="1"/>
          </p:cNvGraphicFramePr>
          <p:nvPr>
            <p:ph sz="quarter" idx="3"/>
            <p:extLst/>
          </p:nvPr>
        </p:nvGraphicFramePr>
        <p:xfrm>
          <a:off x="5349876" y="4293096"/>
          <a:ext cx="3032125" cy="2425700"/>
        </p:xfrm>
        <a:graphic>
          <a:graphicData uri="http://schemas.openxmlformats.org/presentationml/2006/ole">
            <mc:AlternateContent xmlns:mc="http://schemas.openxmlformats.org/markup-compatibility/2006">
              <mc:Choice xmlns:v="urn:schemas-microsoft-com:vml" Requires="v">
                <p:oleObj spid="_x0000_s101580" name="Visio" r:id="rId10" imgW="3031770" imgH="2425634" progId="Visio.Drawing.11">
                  <p:embed/>
                </p:oleObj>
              </mc:Choice>
              <mc:Fallback>
                <p:oleObj name="Visio" r:id="rId10" imgW="3031770" imgH="2425634"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49876" y="4293096"/>
                        <a:ext cx="3032125"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5157" name="Object 5"/>
          <p:cNvGraphicFramePr>
            <a:graphicFrameLocks noGrp="1" noChangeAspect="1"/>
          </p:cNvGraphicFramePr>
          <p:nvPr>
            <p:ph sz="quarter" idx="4"/>
          </p:nvPr>
        </p:nvGraphicFramePr>
        <p:xfrm>
          <a:off x="4959350" y="5834064"/>
          <a:ext cx="1354138" cy="384175"/>
        </p:xfrm>
        <a:graphic>
          <a:graphicData uri="http://schemas.openxmlformats.org/presentationml/2006/ole">
            <mc:AlternateContent xmlns:mc="http://schemas.openxmlformats.org/markup-compatibility/2006">
              <mc:Choice xmlns:v="urn:schemas-microsoft-com:vml" Requires="v">
                <p:oleObj spid="_x0000_s101581" name="Visio" r:id="rId12" imgW="1320502" imgH="374366" progId="Visio.Drawing.11">
                  <p:embed/>
                </p:oleObj>
              </mc:Choice>
              <mc:Fallback>
                <p:oleObj name="Visio" r:id="rId12" imgW="1320502" imgH="374366"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9350" y="5834064"/>
                        <a:ext cx="13541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5158" name="Object 6"/>
          <p:cNvGraphicFramePr>
            <a:graphicFrameLocks noChangeAspect="1"/>
          </p:cNvGraphicFramePr>
          <p:nvPr/>
        </p:nvGraphicFramePr>
        <p:xfrm>
          <a:off x="3503614" y="5656263"/>
          <a:ext cx="852487" cy="696912"/>
        </p:xfrm>
        <a:graphic>
          <a:graphicData uri="http://schemas.openxmlformats.org/presentationml/2006/ole">
            <mc:AlternateContent xmlns:mc="http://schemas.openxmlformats.org/markup-compatibility/2006">
              <mc:Choice xmlns:v="urn:schemas-microsoft-com:vml" Requires="v">
                <p:oleObj spid="_x0000_s101582" name="Visio" r:id="rId14" imgW="852187" imgH="696235" progId="Visio.Drawing.11">
                  <p:embed/>
                </p:oleObj>
              </mc:Choice>
              <mc:Fallback>
                <p:oleObj name="Visio" r:id="rId14" imgW="852187" imgH="696235" progId="Visio.Drawing.1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03614" y="5656263"/>
                        <a:ext cx="852487"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5159" name="Rectangle 7"/>
          <p:cNvSpPr>
            <a:spLocks noChangeArrowheads="1"/>
          </p:cNvSpPr>
          <p:nvPr/>
        </p:nvSpPr>
        <p:spPr bwMode="auto">
          <a:xfrm>
            <a:off x="3886200" y="2667000"/>
            <a:ext cx="3581400" cy="304800"/>
          </a:xfrm>
          <a:prstGeom prst="rect">
            <a:avLst/>
          </a:prstGeom>
          <a:ln>
            <a:headEnd/>
            <a:tailEnd/>
          </a:ln>
          <a:extLst/>
        </p:spPr>
        <p:style>
          <a:lnRef idx="1">
            <a:schemeClr val="accent6"/>
          </a:lnRef>
          <a:fillRef idx="3">
            <a:schemeClr val="accent6"/>
          </a:fillRef>
          <a:effectRef idx="2">
            <a:schemeClr val="accent6"/>
          </a:effectRef>
          <a:fontRef idx="minor">
            <a:schemeClr val="lt1"/>
          </a:fontRef>
        </p:style>
        <p:txBody>
          <a:bodyPr wrap="none" anchor="ctr"/>
          <a:lstStyle/>
          <a:p>
            <a:pPr algn="ctr"/>
            <a:r>
              <a:rPr kumimoji="1" lang="en-US" altLang="zh-CN" sz="2000" b="1">
                <a:latin typeface="Times New Roman" pitchFamily="18" charset="0"/>
                <a:ea typeface="宋体" charset="-122"/>
              </a:rPr>
              <a:t>Return  Address</a:t>
            </a:r>
            <a:endParaRPr kumimoji="1" lang="en-US" altLang="zh-CN" b="1">
              <a:latin typeface="Times New Roman" pitchFamily="18" charset="0"/>
              <a:ea typeface="宋体" charset="-122"/>
            </a:endParaRPr>
          </a:p>
        </p:txBody>
      </p:sp>
      <p:sp>
        <p:nvSpPr>
          <p:cNvPr id="305160" name="Rectangle 8" descr="深色木质"/>
          <p:cNvSpPr>
            <a:spLocks noChangeArrowheads="1"/>
          </p:cNvSpPr>
          <p:nvPr/>
        </p:nvSpPr>
        <p:spPr bwMode="auto">
          <a:xfrm>
            <a:off x="3886200" y="2438400"/>
            <a:ext cx="3581400" cy="228600"/>
          </a:xfrm>
          <a:prstGeom prst="rect">
            <a:avLst/>
          </a:prstGeom>
          <a:blipFill dpi="0" rotWithShape="0">
            <a:blip r:embed="rId16"/>
            <a:srcRect/>
            <a:tile tx="0" ty="0" sx="100000" sy="100000" flip="none" algn="tl"/>
          </a:blip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chemeClr val="bg1"/>
                </a:solidFill>
                <a:latin typeface="Times New Roman" pitchFamily="18" charset="0"/>
                <a:ea typeface="宋体" charset="-122"/>
              </a:rPr>
              <a:t>Stack  Frame</a:t>
            </a:r>
            <a:endParaRPr kumimoji="1" lang="en-US" altLang="zh-CN" sz="2000" b="1">
              <a:latin typeface="Times New Roman" pitchFamily="18" charset="0"/>
              <a:ea typeface="宋体" charset="-122"/>
            </a:endParaRPr>
          </a:p>
        </p:txBody>
      </p:sp>
      <p:grpSp>
        <p:nvGrpSpPr>
          <p:cNvPr id="305161" name="Group 9"/>
          <p:cNvGrpSpPr>
            <a:grpSpLocks/>
          </p:cNvGrpSpPr>
          <p:nvPr/>
        </p:nvGrpSpPr>
        <p:grpSpPr bwMode="auto">
          <a:xfrm>
            <a:off x="7543800" y="2438400"/>
            <a:ext cx="762000" cy="228600"/>
            <a:chOff x="2736" y="3648"/>
            <a:chExt cx="480" cy="144"/>
          </a:xfrm>
        </p:grpSpPr>
        <p:sp>
          <p:nvSpPr>
            <p:cNvPr id="305162" name="Rectangle 10"/>
            <p:cNvSpPr>
              <a:spLocks noChangeArrowheads="1"/>
            </p:cNvSpPr>
            <p:nvPr/>
          </p:nvSpPr>
          <p:spPr bwMode="auto">
            <a:xfrm>
              <a:off x="2928" y="3648"/>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b="1">
                  <a:solidFill>
                    <a:schemeClr val="hlink"/>
                  </a:solidFill>
                  <a:latin typeface="Times New Roman" pitchFamily="18" charset="0"/>
                  <a:ea typeface="宋体" charset="-122"/>
                </a:rPr>
                <a:t>s p</a:t>
              </a:r>
              <a:endParaRPr kumimoji="1" lang="en-US" altLang="zh-CN" sz="2000" b="1">
                <a:latin typeface="Times New Roman" pitchFamily="18" charset="0"/>
                <a:ea typeface="宋体" charset="-122"/>
              </a:endParaRPr>
            </a:p>
          </p:txBody>
        </p:sp>
        <p:sp>
          <p:nvSpPr>
            <p:cNvPr id="305163" name="Line 11"/>
            <p:cNvSpPr>
              <a:spLocks noChangeShapeType="1"/>
            </p:cNvSpPr>
            <p:nvPr/>
          </p:nvSpPr>
          <p:spPr bwMode="auto">
            <a:xfrm flipH="1">
              <a:off x="2736" y="3744"/>
              <a:ext cx="192"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5164" name="Rectangle 12"/>
          <p:cNvSpPr>
            <a:spLocks noChangeArrowheads="1"/>
          </p:cNvSpPr>
          <p:nvPr/>
        </p:nvSpPr>
        <p:spPr bwMode="auto">
          <a:xfrm>
            <a:off x="3886200" y="1524000"/>
            <a:ext cx="3581400" cy="914400"/>
          </a:xfrm>
          <a:prstGeom prst="rect">
            <a:avLst/>
          </a:prstGeom>
          <a:ln>
            <a:headEnd/>
            <a:tailEnd/>
          </a:ln>
          <a:extLst/>
        </p:spPr>
        <p:style>
          <a:lnRef idx="1">
            <a:schemeClr val="accent6"/>
          </a:lnRef>
          <a:fillRef idx="3">
            <a:schemeClr val="accent6"/>
          </a:fillRef>
          <a:effectRef idx="2">
            <a:schemeClr val="accent6"/>
          </a:effectRef>
          <a:fontRef idx="minor">
            <a:schemeClr val="lt1"/>
          </a:fontRef>
        </p:style>
        <p:txBody>
          <a:bodyPr wrap="none" anchor="ctr"/>
          <a:lstStyle/>
          <a:p>
            <a:pPr algn="ctr"/>
            <a:r>
              <a:rPr kumimoji="1" lang="en-US" altLang="zh-CN" b="1" dirty="0">
                <a:latin typeface="Times New Roman" pitchFamily="18" charset="0"/>
                <a:ea typeface="宋体" charset="-122"/>
              </a:rPr>
              <a:t>Local Variables</a:t>
            </a:r>
          </a:p>
        </p:txBody>
      </p:sp>
      <p:sp>
        <p:nvSpPr>
          <p:cNvPr id="305165" name="Rectangle 13"/>
          <p:cNvSpPr>
            <a:spLocks noChangeArrowheads="1"/>
          </p:cNvSpPr>
          <p:nvPr/>
        </p:nvSpPr>
        <p:spPr bwMode="auto">
          <a:xfrm>
            <a:off x="3886200" y="1219200"/>
            <a:ext cx="3581400" cy="304800"/>
          </a:xfrm>
          <a:prstGeom prst="rect">
            <a:avLst/>
          </a:prstGeom>
          <a:ln>
            <a:headEnd/>
            <a:tailEnd/>
          </a:ln>
          <a:extLst/>
        </p:spPr>
        <p:style>
          <a:lnRef idx="1">
            <a:schemeClr val="accent6"/>
          </a:lnRef>
          <a:fillRef idx="3">
            <a:schemeClr val="accent6"/>
          </a:fillRef>
          <a:effectRef idx="2">
            <a:schemeClr val="accent6"/>
          </a:effectRef>
          <a:fontRef idx="minor">
            <a:schemeClr val="lt1"/>
          </a:fontRef>
        </p:style>
        <p:txBody>
          <a:bodyPr wrap="none" anchor="ctr"/>
          <a:lstStyle/>
          <a:p>
            <a:pPr algn="ctr"/>
            <a:r>
              <a:rPr kumimoji="1" lang="en-US" altLang="zh-CN" sz="2000" b="1">
                <a:latin typeface="Times New Roman" pitchFamily="18" charset="0"/>
                <a:ea typeface="宋体" charset="-122"/>
              </a:rPr>
              <a:t>Return  Address</a:t>
            </a:r>
          </a:p>
        </p:txBody>
      </p:sp>
      <p:grpSp>
        <p:nvGrpSpPr>
          <p:cNvPr id="305166" name="Group 14"/>
          <p:cNvGrpSpPr>
            <a:grpSpLocks/>
          </p:cNvGrpSpPr>
          <p:nvPr/>
        </p:nvGrpSpPr>
        <p:grpSpPr bwMode="auto">
          <a:xfrm>
            <a:off x="7543800" y="1524000"/>
            <a:ext cx="762000" cy="228600"/>
            <a:chOff x="2736" y="3648"/>
            <a:chExt cx="480" cy="144"/>
          </a:xfrm>
        </p:grpSpPr>
        <p:sp>
          <p:nvSpPr>
            <p:cNvPr id="305167" name="Rectangle 15"/>
            <p:cNvSpPr>
              <a:spLocks noChangeArrowheads="1"/>
            </p:cNvSpPr>
            <p:nvPr/>
          </p:nvSpPr>
          <p:spPr bwMode="auto">
            <a:xfrm>
              <a:off x="2928" y="3648"/>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b="1">
                  <a:solidFill>
                    <a:schemeClr val="hlink"/>
                  </a:solidFill>
                  <a:latin typeface="Times New Roman" pitchFamily="18" charset="0"/>
                  <a:ea typeface="宋体" charset="-122"/>
                </a:rPr>
                <a:t>s p</a:t>
              </a:r>
              <a:endParaRPr kumimoji="1" lang="en-US" altLang="zh-CN" sz="2000" b="1">
                <a:latin typeface="Times New Roman" pitchFamily="18" charset="0"/>
                <a:ea typeface="宋体" charset="-122"/>
              </a:endParaRPr>
            </a:p>
          </p:txBody>
        </p:sp>
        <p:sp>
          <p:nvSpPr>
            <p:cNvPr id="305168" name="Line 16"/>
            <p:cNvSpPr>
              <a:spLocks noChangeShapeType="1"/>
            </p:cNvSpPr>
            <p:nvPr/>
          </p:nvSpPr>
          <p:spPr bwMode="auto">
            <a:xfrm flipH="1">
              <a:off x="2736" y="3744"/>
              <a:ext cx="192"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5169" name="Group 17"/>
          <p:cNvGrpSpPr>
            <a:grpSpLocks/>
          </p:cNvGrpSpPr>
          <p:nvPr/>
        </p:nvGrpSpPr>
        <p:grpSpPr bwMode="auto">
          <a:xfrm>
            <a:off x="7543800" y="1219200"/>
            <a:ext cx="762000" cy="228600"/>
            <a:chOff x="2736" y="3648"/>
            <a:chExt cx="480" cy="144"/>
          </a:xfrm>
        </p:grpSpPr>
        <p:sp>
          <p:nvSpPr>
            <p:cNvPr id="305170" name="Rectangle 18"/>
            <p:cNvSpPr>
              <a:spLocks noChangeArrowheads="1"/>
            </p:cNvSpPr>
            <p:nvPr/>
          </p:nvSpPr>
          <p:spPr bwMode="auto">
            <a:xfrm>
              <a:off x="2928" y="3648"/>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b="1">
                  <a:solidFill>
                    <a:schemeClr val="hlink"/>
                  </a:solidFill>
                  <a:latin typeface="Times New Roman" pitchFamily="18" charset="0"/>
                  <a:ea typeface="宋体" charset="-122"/>
                </a:rPr>
                <a:t>s p</a:t>
              </a:r>
              <a:endParaRPr kumimoji="1" lang="en-US" altLang="zh-CN" sz="2000" b="1">
                <a:latin typeface="Times New Roman" pitchFamily="18" charset="0"/>
                <a:ea typeface="宋体" charset="-122"/>
              </a:endParaRPr>
            </a:p>
          </p:txBody>
        </p:sp>
        <p:sp>
          <p:nvSpPr>
            <p:cNvPr id="305171" name="Line 19"/>
            <p:cNvSpPr>
              <a:spLocks noChangeShapeType="1"/>
            </p:cNvSpPr>
            <p:nvPr/>
          </p:nvSpPr>
          <p:spPr bwMode="auto">
            <a:xfrm flipH="1">
              <a:off x="2736" y="3744"/>
              <a:ext cx="192"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5172" name="Rectangle 20" descr="深色木质"/>
          <p:cNvSpPr>
            <a:spLocks noChangeArrowheads="1"/>
          </p:cNvSpPr>
          <p:nvPr/>
        </p:nvSpPr>
        <p:spPr bwMode="auto">
          <a:xfrm>
            <a:off x="3886200" y="990600"/>
            <a:ext cx="3581400" cy="228600"/>
          </a:xfrm>
          <a:prstGeom prst="rect">
            <a:avLst/>
          </a:prstGeom>
          <a:blipFill dpi="0" rotWithShape="0">
            <a:blip r:embed="rId16"/>
            <a:srcRect/>
            <a:tile tx="0" ty="0" sx="100000" sy="100000" flip="none" algn="tl"/>
          </a:blip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chemeClr val="bg1"/>
                </a:solidFill>
                <a:latin typeface="Times New Roman" pitchFamily="18" charset="0"/>
                <a:ea typeface="宋体" charset="-122"/>
              </a:rPr>
              <a:t>Old  Frame  Pointer</a:t>
            </a:r>
            <a:endParaRPr kumimoji="1" lang="en-US" altLang="zh-CN" sz="2000" b="1">
              <a:latin typeface="Times New Roman" pitchFamily="18" charset="0"/>
              <a:ea typeface="宋体" charset="-122"/>
            </a:endParaRPr>
          </a:p>
        </p:txBody>
      </p:sp>
      <p:grpSp>
        <p:nvGrpSpPr>
          <p:cNvPr id="305173" name="Group 21"/>
          <p:cNvGrpSpPr>
            <a:grpSpLocks/>
          </p:cNvGrpSpPr>
          <p:nvPr/>
        </p:nvGrpSpPr>
        <p:grpSpPr bwMode="auto">
          <a:xfrm>
            <a:off x="7543800" y="990600"/>
            <a:ext cx="762000" cy="228600"/>
            <a:chOff x="2736" y="3648"/>
            <a:chExt cx="480" cy="144"/>
          </a:xfrm>
        </p:grpSpPr>
        <p:sp>
          <p:nvSpPr>
            <p:cNvPr id="305174" name="Rectangle 22"/>
            <p:cNvSpPr>
              <a:spLocks noChangeArrowheads="1"/>
            </p:cNvSpPr>
            <p:nvPr/>
          </p:nvSpPr>
          <p:spPr bwMode="auto">
            <a:xfrm>
              <a:off x="2928" y="3648"/>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b="1">
                  <a:solidFill>
                    <a:schemeClr val="hlink"/>
                  </a:solidFill>
                  <a:latin typeface="Times New Roman" pitchFamily="18" charset="0"/>
                  <a:ea typeface="宋体" charset="-122"/>
                </a:rPr>
                <a:t>s p</a:t>
              </a:r>
              <a:endParaRPr kumimoji="1" lang="en-US" altLang="zh-CN" sz="2000" b="1">
                <a:latin typeface="Times New Roman" pitchFamily="18" charset="0"/>
                <a:ea typeface="宋体" charset="-122"/>
              </a:endParaRPr>
            </a:p>
          </p:txBody>
        </p:sp>
        <p:sp>
          <p:nvSpPr>
            <p:cNvPr id="305175" name="Line 23"/>
            <p:cNvSpPr>
              <a:spLocks noChangeShapeType="1"/>
            </p:cNvSpPr>
            <p:nvPr/>
          </p:nvSpPr>
          <p:spPr bwMode="auto">
            <a:xfrm flipH="1">
              <a:off x="2736" y="3744"/>
              <a:ext cx="192"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5176" name="Rectangle 24" descr="栎木"/>
          <p:cNvSpPr>
            <a:spLocks noChangeArrowheads="1"/>
          </p:cNvSpPr>
          <p:nvPr/>
        </p:nvSpPr>
        <p:spPr bwMode="auto">
          <a:xfrm>
            <a:off x="3886200" y="1524000"/>
            <a:ext cx="3581400" cy="76200"/>
          </a:xfrm>
          <a:prstGeom prst="rect">
            <a:avLst/>
          </a:prstGeom>
          <a:blipFill dpi="0" rotWithShape="0">
            <a:blip r:embed="rId17"/>
            <a:srcRect/>
            <a:tile tx="0" ty="0" sx="100000" sy="100000" flip="none" algn="tl"/>
          </a:blip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5177" name="Group 25"/>
          <p:cNvGrpSpPr>
            <a:grpSpLocks/>
          </p:cNvGrpSpPr>
          <p:nvPr/>
        </p:nvGrpSpPr>
        <p:grpSpPr bwMode="auto">
          <a:xfrm>
            <a:off x="3048000" y="2438400"/>
            <a:ext cx="762000" cy="228600"/>
            <a:chOff x="4416" y="3792"/>
            <a:chExt cx="480" cy="144"/>
          </a:xfrm>
        </p:grpSpPr>
        <p:sp>
          <p:nvSpPr>
            <p:cNvPr id="305178" name="Rectangle 26"/>
            <p:cNvSpPr>
              <a:spLocks noChangeArrowheads="1"/>
            </p:cNvSpPr>
            <p:nvPr/>
          </p:nvSpPr>
          <p:spPr bwMode="auto">
            <a:xfrm flipH="1">
              <a:off x="4416" y="3792"/>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b="1">
                  <a:solidFill>
                    <a:schemeClr val="accent2"/>
                  </a:solidFill>
                  <a:latin typeface="Times New Roman" pitchFamily="18" charset="0"/>
                  <a:ea typeface="宋体" charset="-122"/>
                </a:rPr>
                <a:t>f p</a:t>
              </a:r>
            </a:p>
          </p:txBody>
        </p:sp>
        <p:sp>
          <p:nvSpPr>
            <p:cNvPr id="305179" name="Line 27"/>
            <p:cNvSpPr>
              <a:spLocks noChangeShapeType="1"/>
            </p:cNvSpPr>
            <p:nvPr/>
          </p:nvSpPr>
          <p:spPr bwMode="auto">
            <a:xfrm>
              <a:off x="4704" y="3888"/>
              <a:ext cx="192" cy="0"/>
            </a:xfrm>
            <a:prstGeom prst="line">
              <a:avLst/>
            </a:prstGeom>
            <a:noFill/>
            <a:ln w="1905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5180" name="Group 28"/>
          <p:cNvGrpSpPr>
            <a:grpSpLocks/>
          </p:cNvGrpSpPr>
          <p:nvPr/>
        </p:nvGrpSpPr>
        <p:grpSpPr bwMode="auto">
          <a:xfrm>
            <a:off x="3048000" y="914400"/>
            <a:ext cx="762000" cy="228600"/>
            <a:chOff x="4416" y="3792"/>
            <a:chExt cx="480" cy="144"/>
          </a:xfrm>
        </p:grpSpPr>
        <p:sp>
          <p:nvSpPr>
            <p:cNvPr id="305181" name="Rectangle 29"/>
            <p:cNvSpPr>
              <a:spLocks noChangeArrowheads="1"/>
            </p:cNvSpPr>
            <p:nvPr/>
          </p:nvSpPr>
          <p:spPr bwMode="auto">
            <a:xfrm flipH="1">
              <a:off x="4416" y="3792"/>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b="1">
                  <a:solidFill>
                    <a:schemeClr val="accent2"/>
                  </a:solidFill>
                  <a:latin typeface="Times New Roman" pitchFamily="18" charset="0"/>
                  <a:ea typeface="宋体" charset="-122"/>
                </a:rPr>
                <a:t>f p</a:t>
              </a:r>
            </a:p>
          </p:txBody>
        </p:sp>
        <p:sp>
          <p:nvSpPr>
            <p:cNvPr id="305182" name="Line 30"/>
            <p:cNvSpPr>
              <a:spLocks noChangeShapeType="1"/>
            </p:cNvSpPr>
            <p:nvPr/>
          </p:nvSpPr>
          <p:spPr bwMode="auto">
            <a:xfrm>
              <a:off x="4704" y="3888"/>
              <a:ext cx="192" cy="0"/>
            </a:xfrm>
            <a:prstGeom prst="line">
              <a:avLst/>
            </a:prstGeom>
            <a:noFill/>
            <a:ln w="1905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5183" name="Rectangle 31"/>
          <p:cNvSpPr>
            <a:spLocks noChangeArrowheads="1"/>
          </p:cNvSpPr>
          <p:nvPr/>
        </p:nvSpPr>
        <p:spPr bwMode="auto">
          <a:xfrm>
            <a:off x="7543800" y="2362200"/>
            <a:ext cx="838200"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5184" name="Rectangle 32"/>
          <p:cNvSpPr>
            <a:spLocks noChangeArrowheads="1"/>
          </p:cNvSpPr>
          <p:nvPr/>
        </p:nvSpPr>
        <p:spPr bwMode="auto">
          <a:xfrm>
            <a:off x="7543800" y="1524000"/>
            <a:ext cx="7620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5185" name="Rectangle 33"/>
          <p:cNvSpPr>
            <a:spLocks noChangeArrowheads="1"/>
          </p:cNvSpPr>
          <p:nvPr/>
        </p:nvSpPr>
        <p:spPr bwMode="auto">
          <a:xfrm>
            <a:off x="7543800" y="1289050"/>
            <a:ext cx="7620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5186" name="Rectangle 34"/>
          <p:cNvSpPr>
            <a:spLocks noChangeArrowheads="1"/>
          </p:cNvSpPr>
          <p:nvPr/>
        </p:nvSpPr>
        <p:spPr bwMode="auto">
          <a:xfrm>
            <a:off x="3048000" y="2362200"/>
            <a:ext cx="7620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5187" name="Rectangle 35"/>
          <p:cNvSpPr>
            <a:spLocks noChangeArrowheads="1"/>
          </p:cNvSpPr>
          <p:nvPr/>
        </p:nvSpPr>
        <p:spPr bwMode="auto">
          <a:xfrm>
            <a:off x="3886200" y="935608"/>
            <a:ext cx="3581400" cy="1524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5188" name="Group 36"/>
          <p:cNvGrpSpPr>
            <a:grpSpLocks/>
          </p:cNvGrpSpPr>
          <p:nvPr/>
        </p:nvGrpSpPr>
        <p:grpSpPr bwMode="auto">
          <a:xfrm>
            <a:off x="3810000" y="685800"/>
            <a:ext cx="3733800" cy="2362200"/>
            <a:chOff x="384" y="2592"/>
            <a:chExt cx="2352" cy="1488"/>
          </a:xfrm>
        </p:grpSpPr>
        <p:sp>
          <p:nvSpPr>
            <p:cNvPr id="305189" name="Rectangle 37" descr="栎木"/>
            <p:cNvSpPr>
              <a:spLocks noChangeArrowheads="1"/>
            </p:cNvSpPr>
            <p:nvPr/>
          </p:nvSpPr>
          <p:spPr bwMode="auto">
            <a:xfrm>
              <a:off x="384" y="2592"/>
              <a:ext cx="48" cy="1440"/>
            </a:xfrm>
            <a:prstGeom prst="rect">
              <a:avLst/>
            </a:prstGeom>
            <a:blipFill dpi="0" rotWithShape="0">
              <a:blip r:embed="rId17"/>
              <a:srcRect/>
              <a:tile tx="0" ty="0" sx="100000" sy="100000" flip="none" algn="tl"/>
            </a:blip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5190" name="Rectangle 38" descr="栎木"/>
            <p:cNvSpPr>
              <a:spLocks noChangeArrowheads="1"/>
            </p:cNvSpPr>
            <p:nvPr/>
          </p:nvSpPr>
          <p:spPr bwMode="auto">
            <a:xfrm>
              <a:off x="2688" y="2592"/>
              <a:ext cx="48" cy="1440"/>
            </a:xfrm>
            <a:prstGeom prst="rect">
              <a:avLst/>
            </a:prstGeom>
            <a:blipFill dpi="0" rotWithShape="0">
              <a:blip r:embed="rId17"/>
              <a:srcRect/>
              <a:tile tx="0" ty="0" sx="100000" sy="100000" flip="none" algn="tl"/>
            </a:blip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5191" name="Rectangle 39" descr="栎木"/>
            <p:cNvSpPr>
              <a:spLocks noChangeArrowheads="1"/>
            </p:cNvSpPr>
            <p:nvPr/>
          </p:nvSpPr>
          <p:spPr bwMode="auto">
            <a:xfrm rot="-5400000">
              <a:off x="1536" y="2880"/>
              <a:ext cx="48" cy="2352"/>
            </a:xfrm>
            <a:prstGeom prst="rect">
              <a:avLst/>
            </a:prstGeom>
            <a:blipFill dpi="0" rotWithShape="0">
              <a:blip r:embed="rId17"/>
              <a:srcRect/>
              <a:tile tx="0" ty="0" sx="100000" sy="100000" flip="none" algn="tl"/>
            </a:blip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5192" name="Group 40"/>
          <p:cNvGrpSpPr>
            <a:grpSpLocks/>
          </p:cNvGrpSpPr>
          <p:nvPr/>
        </p:nvGrpSpPr>
        <p:grpSpPr bwMode="auto">
          <a:xfrm>
            <a:off x="7543800" y="2438400"/>
            <a:ext cx="762000" cy="228600"/>
            <a:chOff x="2736" y="3648"/>
            <a:chExt cx="480" cy="144"/>
          </a:xfrm>
        </p:grpSpPr>
        <p:sp>
          <p:nvSpPr>
            <p:cNvPr id="305193" name="Rectangle 41"/>
            <p:cNvSpPr>
              <a:spLocks noChangeArrowheads="1"/>
            </p:cNvSpPr>
            <p:nvPr/>
          </p:nvSpPr>
          <p:spPr bwMode="auto">
            <a:xfrm>
              <a:off x="2928" y="3648"/>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b="1">
                  <a:solidFill>
                    <a:schemeClr val="hlink"/>
                  </a:solidFill>
                  <a:latin typeface="Times New Roman" pitchFamily="18" charset="0"/>
                  <a:ea typeface="宋体" charset="-122"/>
                </a:rPr>
                <a:t>s p</a:t>
              </a:r>
              <a:endParaRPr kumimoji="1" lang="en-US" altLang="zh-CN" sz="2000" b="1">
                <a:latin typeface="Times New Roman" pitchFamily="18" charset="0"/>
                <a:ea typeface="宋体" charset="-122"/>
              </a:endParaRPr>
            </a:p>
          </p:txBody>
        </p:sp>
        <p:sp>
          <p:nvSpPr>
            <p:cNvPr id="305194" name="Line 42"/>
            <p:cNvSpPr>
              <a:spLocks noChangeShapeType="1"/>
            </p:cNvSpPr>
            <p:nvPr/>
          </p:nvSpPr>
          <p:spPr bwMode="auto">
            <a:xfrm flipH="1">
              <a:off x="2736" y="3744"/>
              <a:ext cx="192"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5195" name="Group 43"/>
          <p:cNvGrpSpPr>
            <a:grpSpLocks/>
          </p:cNvGrpSpPr>
          <p:nvPr/>
        </p:nvGrpSpPr>
        <p:grpSpPr bwMode="auto">
          <a:xfrm>
            <a:off x="3581400" y="1143000"/>
            <a:ext cx="304800" cy="1371600"/>
            <a:chOff x="240" y="2880"/>
            <a:chExt cx="192" cy="864"/>
          </a:xfrm>
        </p:grpSpPr>
        <p:sp>
          <p:nvSpPr>
            <p:cNvPr id="305196" name="Line 44"/>
            <p:cNvSpPr>
              <a:spLocks noChangeShapeType="1"/>
            </p:cNvSpPr>
            <p:nvPr/>
          </p:nvSpPr>
          <p:spPr bwMode="auto">
            <a:xfrm flipH="1">
              <a:off x="240" y="2880"/>
              <a:ext cx="192"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5197" name="Line 45"/>
            <p:cNvSpPr>
              <a:spLocks noChangeShapeType="1"/>
            </p:cNvSpPr>
            <p:nvPr/>
          </p:nvSpPr>
          <p:spPr bwMode="auto">
            <a:xfrm>
              <a:off x="240" y="2880"/>
              <a:ext cx="0" cy="864"/>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5198" name="Line 46"/>
            <p:cNvSpPr>
              <a:spLocks noChangeShapeType="1"/>
            </p:cNvSpPr>
            <p:nvPr/>
          </p:nvSpPr>
          <p:spPr bwMode="auto">
            <a:xfrm>
              <a:off x="240" y="3744"/>
              <a:ext cx="144"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5199" name="Rectangle 47"/>
          <p:cNvSpPr>
            <a:spLocks noChangeArrowheads="1"/>
          </p:cNvSpPr>
          <p:nvPr/>
        </p:nvSpPr>
        <p:spPr bwMode="auto">
          <a:xfrm>
            <a:off x="3505200" y="1634977"/>
            <a:ext cx="72768" cy="463846"/>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36000" bIns="46800" anchor="ctr">
            <a:spAutoFit/>
          </a:bodyPr>
          <a:lstStyle/>
          <a:p>
            <a:endParaRPr lang="zh-CN" altLang="en-US"/>
          </a:p>
        </p:txBody>
      </p:sp>
      <p:grpSp>
        <p:nvGrpSpPr>
          <p:cNvPr id="305200" name="Group 48"/>
          <p:cNvGrpSpPr>
            <a:grpSpLocks/>
          </p:cNvGrpSpPr>
          <p:nvPr/>
        </p:nvGrpSpPr>
        <p:grpSpPr bwMode="auto">
          <a:xfrm>
            <a:off x="2971800" y="2362200"/>
            <a:ext cx="762000" cy="228600"/>
            <a:chOff x="4416" y="3792"/>
            <a:chExt cx="480" cy="144"/>
          </a:xfrm>
        </p:grpSpPr>
        <p:sp>
          <p:nvSpPr>
            <p:cNvPr id="305201" name="Rectangle 49"/>
            <p:cNvSpPr>
              <a:spLocks noChangeArrowheads="1"/>
            </p:cNvSpPr>
            <p:nvPr/>
          </p:nvSpPr>
          <p:spPr bwMode="auto">
            <a:xfrm flipH="1">
              <a:off x="4416" y="3792"/>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b="1">
                  <a:solidFill>
                    <a:schemeClr val="accent2"/>
                  </a:solidFill>
                  <a:latin typeface="Times New Roman" pitchFamily="18" charset="0"/>
                  <a:ea typeface="宋体" charset="-122"/>
                </a:rPr>
                <a:t>f p</a:t>
              </a:r>
            </a:p>
          </p:txBody>
        </p:sp>
        <p:sp>
          <p:nvSpPr>
            <p:cNvPr id="305202" name="Line 50"/>
            <p:cNvSpPr>
              <a:spLocks noChangeShapeType="1"/>
            </p:cNvSpPr>
            <p:nvPr/>
          </p:nvSpPr>
          <p:spPr bwMode="auto">
            <a:xfrm>
              <a:off x="4704" y="3888"/>
              <a:ext cx="192" cy="0"/>
            </a:xfrm>
            <a:prstGeom prst="line">
              <a:avLst/>
            </a:prstGeom>
            <a:noFill/>
            <a:ln w="1905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5203" name="Rectangle 51"/>
          <p:cNvSpPr>
            <a:spLocks noChangeArrowheads="1"/>
          </p:cNvSpPr>
          <p:nvPr/>
        </p:nvSpPr>
        <p:spPr bwMode="auto">
          <a:xfrm>
            <a:off x="7577138" y="1066800"/>
            <a:ext cx="7620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文本框 1"/>
          <p:cNvSpPr txBox="1"/>
          <p:nvPr/>
        </p:nvSpPr>
        <p:spPr>
          <a:xfrm>
            <a:off x="3989296" y="3383313"/>
            <a:ext cx="3897221" cy="461665"/>
          </a:xfrm>
          <a:prstGeom prst="rect">
            <a:avLst/>
          </a:prstGeom>
          <a:noFill/>
        </p:spPr>
        <p:txBody>
          <a:bodyPr wrap="none" rtlCol="0">
            <a:spAutoFit/>
          </a:bodyPr>
          <a:lstStyle/>
          <a:p>
            <a:r>
              <a:rPr lang="zh-CN" altLang="en-US" b="1" dirty="0">
                <a:solidFill>
                  <a:srgbClr val="FF0000"/>
                </a:solidFill>
              </a:rPr>
              <a:t>怎么进行缓冲区溢出攻击？</a:t>
            </a:r>
          </a:p>
        </p:txBody>
      </p:sp>
    </p:spTree>
    <p:extLst>
      <p:ext uri="{BB962C8B-B14F-4D97-AF65-F5344CB8AC3E}">
        <p14:creationId xmlns:p14="http://schemas.microsoft.com/office/powerpoint/2010/main" val="3446412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5155"/>
                                        </p:tgtEl>
                                        <p:attrNameLst>
                                          <p:attrName>style.visibility</p:attrName>
                                        </p:attrNameLst>
                                      </p:cBhvr>
                                      <p:to>
                                        <p:strVal val="visible"/>
                                      </p:to>
                                    </p:set>
                                    <p:anim calcmode="lin" valueType="num">
                                      <p:cBhvr additive="base">
                                        <p:cTn id="7" dur="500" fill="hold"/>
                                        <p:tgtEl>
                                          <p:spTgt spid="305155"/>
                                        </p:tgtEl>
                                        <p:attrNameLst>
                                          <p:attrName>ppt_x</p:attrName>
                                        </p:attrNameLst>
                                      </p:cBhvr>
                                      <p:tavLst>
                                        <p:tav tm="0">
                                          <p:val>
                                            <p:strVal val="#ppt_x"/>
                                          </p:val>
                                        </p:tav>
                                        <p:tav tm="100000">
                                          <p:val>
                                            <p:strVal val="#ppt_x"/>
                                          </p:val>
                                        </p:tav>
                                      </p:tavLst>
                                    </p:anim>
                                    <p:anim calcmode="lin" valueType="num">
                                      <p:cBhvr additive="base">
                                        <p:cTn id="8" dur="500" fill="hold"/>
                                        <p:tgtEl>
                                          <p:spTgt spid="30515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305156"/>
                                        </p:tgtEl>
                                        <p:attrNameLst>
                                          <p:attrName>style.visibility</p:attrName>
                                        </p:attrNameLst>
                                      </p:cBhvr>
                                      <p:to>
                                        <p:strVal val="visible"/>
                                      </p:to>
                                    </p:set>
                                    <p:animEffect transition="in" filter="box(in)">
                                      <p:cBhvr>
                                        <p:cTn id="13" dur="500"/>
                                        <p:tgtEl>
                                          <p:spTgt spid="30515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305157"/>
                                        </p:tgtEl>
                                        <p:attrNameLst>
                                          <p:attrName>style.visibility</p:attrName>
                                        </p:attrNameLst>
                                      </p:cBhvr>
                                      <p:to>
                                        <p:strVal val="visible"/>
                                      </p:to>
                                    </p:set>
                                    <p:animEffect transition="in" filter="checkerboard(across)">
                                      <p:cBhvr>
                                        <p:cTn id="18" dur="500"/>
                                        <p:tgtEl>
                                          <p:spTgt spid="30515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305158"/>
                                        </p:tgtEl>
                                        <p:attrNameLst>
                                          <p:attrName>style.visibility</p:attrName>
                                        </p:attrNameLst>
                                      </p:cBhvr>
                                      <p:to>
                                        <p:strVal val="visible"/>
                                      </p:to>
                                    </p:set>
                                    <p:animEffect transition="in" filter="checkerboard(across)">
                                      <p:cBhvr>
                                        <p:cTn id="23" dur="500"/>
                                        <p:tgtEl>
                                          <p:spTgt spid="305158"/>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30518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4" fill="hold" grpId="0" nodeType="clickEffect">
                                  <p:stCondLst>
                                    <p:cond delay="0"/>
                                  </p:stCondLst>
                                  <p:childTnLst>
                                    <p:set>
                                      <p:cBhvr>
                                        <p:cTn id="30" dur="1" fill="hold">
                                          <p:stCondLst>
                                            <p:cond delay="0"/>
                                          </p:stCondLst>
                                        </p:cTn>
                                        <p:tgtEl>
                                          <p:spTgt spid="305159"/>
                                        </p:tgtEl>
                                        <p:attrNameLst>
                                          <p:attrName>style.visibility</p:attrName>
                                        </p:attrNameLst>
                                      </p:cBhvr>
                                      <p:to>
                                        <p:strVal val="visible"/>
                                      </p:to>
                                    </p:set>
                                    <p:anim calcmode="lin" valueType="num">
                                      <p:cBhvr>
                                        <p:cTn id="31" dur="500" fill="hold"/>
                                        <p:tgtEl>
                                          <p:spTgt spid="305159"/>
                                        </p:tgtEl>
                                        <p:attrNameLst>
                                          <p:attrName>ppt_x</p:attrName>
                                        </p:attrNameLst>
                                      </p:cBhvr>
                                      <p:tavLst>
                                        <p:tav tm="0">
                                          <p:val>
                                            <p:strVal val="#ppt_x"/>
                                          </p:val>
                                        </p:tav>
                                        <p:tav tm="100000">
                                          <p:val>
                                            <p:strVal val="#ppt_x"/>
                                          </p:val>
                                        </p:tav>
                                      </p:tavLst>
                                    </p:anim>
                                    <p:anim calcmode="lin" valueType="num">
                                      <p:cBhvr>
                                        <p:cTn id="32" dur="500" fill="hold"/>
                                        <p:tgtEl>
                                          <p:spTgt spid="305159"/>
                                        </p:tgtEl>
                                        <p:attrNameLst>
                                          <p:attrName>ppt_y</p:attrName>
                                        </p:attrNameLst>
                                      </p:cBhvr>
                                      <p:tavLst>
                                        <p:tav tm="0">
                                          <p:val>
                                            <p:strVal val="#ppt_y+#ppt_h/2"/>
                                          </p:val>
                                        </p:tav>
                                        <p:tav tm="100000">
                                          <p:val>
                                            <p:strVal val="#ppt_y"/>
                                          </p:val>
                                        </p:tav>
                                      </p:tavLst>
                                    </p:anim>
                                    <p:anim calcmode="lin" valueType="num">
                                      <p:cBhvr>
                                        <p:cTn id="33" dur="500" fill="hold"/>
                                        <p:tgtEl>
                                          <p:spTgt spid="305159"/>
                                        </p:tgtEl>
                                        <p:attrNameLst>
                                          <p:attrName>ppt_w</p:attrName>
                                        </p:attrNameLst>
                                      </p:cBhvr>
                                      <p:tavLst>
                                        <p:tav tm="0">
                                          <p:val>
                                            <p:strVal val="#ppt_w"/>
                                          </p:val>
                                        </p:tav>
                                        <p:tav tm="100000">
                                          <p:val>
                                            <p:strVal val="#ppt_w"/>
                                          </p:val>
                                        </p:tav>
                                      </p:tavLst>
                                    </p:anim>
                                    <p:anim calcmode="lin" valueType="num">
                                      <p:cBhvr>
                                        <p:cTn id="34" dur="500" fill="hold"/>
                                        <p:tgtEl>
                                          <p:spTgt spid="305159"/>
                                        </p:tgtEl>
                                        <p:attrNameLst>
                                          <p:attrName>ppt_h</p:attrName>
                                        </p:attrNameLst>
                                      </p:cBhvr>
                                      <p:tavLst>
                                        <p:tav tm="0">
                                          <p:val>
                                            <p:fltVal val="0"/>
                                          </p:val>
                                        </p:tav>
                                        <p:tav tm="100000">
                                          <p:val>
                                            <p:strVal val="#ppt_h"/>
                                          </p:val>
                                        </p:tav>
                                      </p:tavLst>
                                    </p:anim>
                                  </p:childTnLst>
                                </p:cTn>
                              </p:par>
                            </p:childTnLst>
                          </p:cTn>
                        </p:par>
                        <p:par>
                          <p:cTn id="35" fill="hold" nodeType="afterGroup">
                            <p:stCondLst>
                              <p:cond delay="500"/>
                            </p:stCondLst>
                            <p:childTnLst>
                              <p:par>
                                <p:cTn id="36" presetID="17" presetClass="entr" presetSubtype="4" fill="hold" grpId="0" nodeType="afterEffect">
                                  <p:stCondLst>
                                    <p:cond delay="0"/>
                                  </p:stCondLst>
                                  <p:childTnLst>
                                    <p:set>
                                      <p:cBhvr>
                                        <p:cTn id="37" dur="1" fill="hold">
                                          <p:stCondLst>
                                            <p:cond delay="0"/>
                                          </p:stCondLst>
                                        </p:cTn>
                                        <p:tgtEl>
                                          <p:spTgt spid="305160"/>
                                        </p:tgtEl>
                                        <p:attrNameLst>
                                          <p:attrName>style.visibility</p:attrName>
                                        </p:attrNameLst>
                                      </p:cBhvr>
                                      <p:to>
                                        <p:strVal val="visible"/>
                                      </p:to>
                                    </p:set>
                                    <p:anim calcmode="lin" valueType="num">
                                      <p:cBhvr>
                                        <p:cTn id="38" dur="500" fill="hold"/>
                                        <p:tgtEl>
                                          <p:spTgt spid="305160"/>
                                        </p:tgtEl>
                                        <p:attrNameLst>
                                          <p:attrName>ppt_x</p:attrName>
                                        </p:attrNameLst>
                                      </p:cBhvr>
                                      <p:tavLst>
                                        <p:tav tm="0">
                                          <p:val>
                                            <p:strVal val="#ppt_x"/>
                                          </p:val>
                                        </p:tav>
                                        <p:tav tm="100000">
                                          <p:val>
                                            <p:strVal val="#ppt_x"/>
                                          </p:val>
                                        </p:tav>
                                      </p:tavLst>
                                    </p:anim>
                                    <p:anim calcmode="lin" valueType="num">
                                      <p:cBhvr>
                                        <p:cTn id="39" dur="500" fill="hold"/>
                                        <p:tgtEl>
                                          <p:spTgt spid="305160"/>
                                        </p:tgtEl>
                                        <p:attrNameLst>
                                          <p:attrName>ppt_y</p:attrName>
                                        </p:attrNameLst>
                                      </p:cBhvr>
                                      <p:tavLst>
                                        <p:tav tm="0">
                                          <p:val>
                                            <p:strVal val="#ppt_y+#ppt_h/2"/>
                                          </p:val>
                                        </p:tav>
                                        <p:tav tm="100000">
                                          <p:val>
                                            <p:strVal val="#ppt_y"/>
                                          </p:val>
                                        </p:tav>
                                      </p:tavLst>
                                    </p:anim>
                                    <p:anim calcmode="lin" valueType="num">
                                      <p:cBhvr>
                                        <p:cTn id="40" dur="500" fill="hold"/>
                                        <p:tgtEl>
                                          <p:spTgt spid="305160"/>
                                        </p:tgtEl>
                                        <p:attrNameLst>
                                          <p:attrName>ppt_w</p:attrName>
                                        </p:attrNameLst>
                                      </p:cBhvr>
                                      <p:tavLst>
                                        <p:tav tm="0">
                                          <p:val>
                                            <p:strVal val="#ppt_w"/>
                                          </p:val>
                                        </p:tav>
                                        <p:tav tm="100000">
                                          <p:val>
                                            <p:strVal val="#ppt_w"/>
                                          </p:val>
                                        </p:tav>
                                      </p:tavLst>
                                    </p:anim>
                                    <p:anim calcmode="lin" valueType="num">
                                      <p:cBhvr>
                                        <p:cTn id="41" dur="500" fill="hold"/>
                                        <p:tgtEl>
                                          <p:spTgt spid="305160"/>
                                        </p:tgtEl>
                                        <p:attrNameLst>
                                          <p:attrName>ppt_h</p:attrName>
                                        </p:attrNameLst>
                                      </p:cBhvr>
                                      <p:tavLst>
                                        <p:tav tm="0">
                                          <p:val>
                                            <p:fltVal val="0"/>
                                          </p:val>
                                        </p:tav>
                                        <p:tav tm="100000">
                                          <p:val>
                                            <p:strVal val="#ppt_h"/>
                                          </p:val>
                                        </p:tav>
                                      </p:tavLst>
                                    </p:anim>
                                  </p:childTnLst>
                                </p:cTn>
                              </p:par>
                            </p:childTnLst>
                          </p:cTn>
                        </p:par>
                        <p:par>
                          <p:cTn id="42" fill="hold" nodeType="afterGroup">
                            <p:stCondLst>
                              <p:cond delay="1000"/>
                            </p:stCondLst>
                            <p:childTnLst>
                              <p:par>
                                <p:cTn id="43" presetID="22" presetClass="entr" presetSubtype="2" fill="hold" nodeType="afterEffect">
                                  <p:stCondLst>
                                    <p:cond delay="0"/>
                                  </p:stCondLst>
                                  <p:childTnLst>
                                    <p:set>
                                      <p:cBhvr>
                                        <p:cTn id="44" dur="1" fill="hold">
                                          <p:stCondLst>
                                            <p:cond delay="0"/>
                                          </p:stCondLst>
                                        </p:cTn>
                                        <p:tgtEl>
                                          <p:spTgt spid="305161"/>
                                        </p:tgtEl>
                                        <p:attrNameLst>
                                          <p:attrName>style.visibility</p:attrName>
                                        </p:attrNameLst>
                                      </p:cBhvr>
                                      <p:to>
                                        <p:strVal val="visible"/>
                                      </p:to>
                                    </p:set>
                                    <p:animEffect transition="in" filter="wipe(right)">
                                      <p:cBhvr>
                                        <p:cTn id="45" dur="500"/>
                                        <p:tgtEl>
                                          <p:spTgt spid="305161"/>
                                        </p:tgtEl>
                                      </p:cBhvr>
                                    </p:animEffect>
                                  </p:childTnLst>
                                  <p:subTnLst>
                                    <p:audio>
                                      <p:cMediaNode>
                                        <p:cTn display="0" masterRel="sameClick">
                                          <p:stCondLst>
                                            <p:cond evt="begin" delay="0">
                                              <p:tn val="43"/>
                                            </p:cond>
                                          </p:stCondLst>
                                          <p:endCondLst>
                                            <p:cond evt="onStopAudio" delay="0">
                                              <p:tgtEl>
                                                <p:sldTgt/>
                                              </p:tgtEl>
                                            </p:cond>
                                          </p:endCondLst>
                                        </p:cTn>
                                        <p:tgtEl>
                                          <p:sndTgt r:embed="rId3" name="TYPE.WAV"/>
                                        </p:tgtEl>
                                      </p:cMediaNode>
                                    </p:audio>
                                  </p:subTnLst>
                                </p:cTn>
                              </p:par>
                            </p:childTnLst>
                          </p:cTn>
                        </p:par>
                        <p:par>
                          <p:cTn id="46" fill="hold" nodeType="afterGroup">
                            <p:stCondLst>
                              <p:cond delay="1500"/>
                            </p:stCondLst>
                            <p:childTnLst>
                              <p:par>
                                <p:cTn id="47" presetID="22" presetClass="entr" presetSubtype="8" fill="hold" nodeType="afterEffect">
                                  <p:stCondLst>
                                    <p:cond delay="0"/>
                                  </p:stCondLst>
                                  <p:childTnLst>
                                    <p:set>
                                      <p:cBhvr>
                                        <p:cTn id="48" dur="1" fill="hold">
                                          <p:stCondLst>
                                            <p:cond delay="0"/>
                                          </p:stCondLst>
                                        </p:cTn>
                                        <p:tgtEl>
                                          <p:spTgt spid="305177"/>
                                        </p:tgtEl>
                                        <p:attrNameLst>
                                          <p:attrName>style.visibility</p:attrName>
                                        </p:attrNameLst>
                                      </p:cBhvr>
                                      <p:to>
                                        <p:strVal val="visible"/>
                                      </p:to>
                                    </p:set>
                                    <p:animEffect transition="in" filter="wipe(left)">
                                      <p:cBhvr>
                                        <p:cTn id="49" dur="500"/>
                                        <p:tgtEl>
                                          <p:spTgt spid="305177"/>
                                        </p:tgtEl>
                                      </p:cBhvr>
                                    </p:animEffect>
                                  </p:childTnLst>
                                  <p:subTnLst>
                                    <p:audio>
                                      <p:cMediaNode>
                                        <p:cTn display="0" masterRel="sameClick">
                                          <p:stCondLst>
                                            <p:cond evt="begin" delay="0">
                                              <p:tn val="47"/>
                                            </p:cond>
                                          </p:stCondLst>
                                          <p:endCondLst>
                                            <p:cond evt="onStopAudio" delay="0">
                                              <p:tgtEl>
                                                <p:sldTgt/>
                                              </p:tgtEl>
                                            </p:cond>
                                          </p:endCondLst>
                                        </p:cTn>
                                        <p:tgtEl>
                                          <p:sndTgt r:embed="rId3" name="TYPE.WAV"/>
                                        </p:tgtEl>
                                      </p:cMediaNode>
                                    </p:audio>
                                  </p:sub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05183"/>
                                        </p:tgtEl>
                                        <p:attrNameLst>
                                          <p:attrName>style.visibility</p:attrName>
                                        </p:attrNameLst>
                                      </p:cBhvr>
                                      <p:to>
                                        <p:strVal val="visible"/>
                                      </p:to>
                                    </p:set>
                                    <p:animEffect transition="in" filter="wipe(down)">
                                      <p:cBhvr>
                                        <p:cTn id="54" dur="500"/>
                                        <p:tgtEl>
                                          <p:spTgt spid="305183"/>
                                        </p:tgtEl>
                                      </p:cBhvr>
                                    </p:animEffect>
                                  </p:childTnLst>
                                </p:cTn>
                              </p:par>
                            </p:childTnLst>
                          </p:cTn>
                        </p:par>
                        <p:par>
                          <p:cTn id="55" fill="hold" nodeType="afterGroup">
                            <p:stCondLst>
                              <p:cond delay="500"/>
                            </p:stCondLst>
                            <p:childTnLst>
                              <p:par>
                                <p:cTn id="56" presetID="17" presetClass="entr" presetSubtype="4" fill="hold" grpId="0" nodeType="afterEffect">
                                  <p:stCondLst>
                                    <p:cond delay="0"/>
                                  </p:stCondLst>
                                  <p:childTnLst>
                                    <p:set>
                                      <p:cBhvr>
                                        <p:cTn id="57" dur="1" fill="hold">
                                          <p:stCondLst>
                                            <p:cond delay="0"/>
                                          </p:stCondLst>
                                        </p:cTn>
                                        <p:tgtEl>
                                          <p:spTgt spid="305164"/>
                                        </p:tgtEl>
                                        <p:attrNameLst>
                                          <p:attrName>style.visibility</p:attrName>
                                        </p:attrNameLst>
                                      </p:cBhvr>
                                      <p:to>
                                        <p:strVal val="visible"/>
                                      </p:to>
                                    </p:set>
                                    <p:anim calcmode="lin" valueType="num">
                                      <p:cBhvr>
                                        <p:cTn id="58" dur="500" fill="hold"/>
                                        <p:tgtEl>
                                          <p:spTgt spid="305164"/>
                                        </p:tgtEl>
                                        <p:attrNameLst>
                                          <p:attrName>ppt_x</p:attrName>
                                        </p:attrNameLst>
                                      </p:cBhvr>
                                      <p:tavLst>
                                        <p:tav tm="0">
                                          <p:val>
                                            <p:strVal val="#ppt_x"/>
                                          </p:val>
                                        </p:tav>
                                        <p:tav tm="100000">
                                          <p:val>
                                            <p:strVal val="#ppt_x"/>
                                          </p:val>
                                        </p:tav>
                                      </p:tavLst>
                                    </p:anim>
                                    <p:anim calcmode="lin" valueType="num">
                                      <p:cBhvr>
                                        <p:cTn id="59" dur="500" fill="hold"/>
                                        <p:tgtEl>
                                          <p:spTgt spid="305164"/>
                                        </p:tgtEl>
                                        <p:attrNameLst>
                                          <p:attrName>ppt_y</p:attrName>
                                        </p:attrNameLst>
                                      </p:cBhvr>
                                      <p:tavLst>
                                        <p:tav tm="0">
                                          <p:val>
                                            <p:strVal val="#ppt_y+#ppt_h/2"/>
                                          </p:val>
                                        </p:tav>
                                        <p:tav tm="100000">
                                          <p:val>
                                            <p:strVal val="#ppt_y"/>
                                          </p:val>
                                        </p:tav>
                                      </p:tavLst>
                                    </p:anim>
                                    <p:anim calcmode="lin" valueType="num">
                                      <p:cBhvr>
                                        <p:cTn id="60" dur="500" fill="hold"/>
                                        <p:tgtEl>
                                          <p:spTgt spid="305164"/>
                                        </p:tgtEl>
                                        <p:attrNameLst>
                                          <p:attrName>ppt_w</p:attrName>
                                        </p:attrNameLst>
                                      </p:cBhvr>
                                      <p:tavLst>
                                        <p:tav tm="0">
                                          <p:val>
                                            <p:strVal val="#ppt_w"/>
                                          </p:val>
                                        </p:tav>
                                        <p:tav tm="100000">
                                          <p:val>
                                            <p:strVal val="#ppt_w"/>
                                          </p:val>
                                        </p:tav>
                                      </p:tavLst>
                                    </p:anim>
                                    <p:anim calcmode="lin" valueType="num">
                                      <p:cBhvr>
                                        <p:cTn id="61" dur="500" fill="hold"/>
                                        <p:tgtEl>
                                          <p:spTgt spid="305164"/>
                                        </p:tgtEl>
                                        <p:attrNameLst>
                                          <p:attrName>ppt_h</p:attrName>
                                        </p:attrNameLst>
                                      </p:cBhvr>
                                      <p:tavLst>
                                        <p:tav tm="0">
                                          <p:val>
                                            <p:fltVal val="0"/>
                                          </p:val>
                                        </p:tav>
                                        <p:tav tm="100000">
                                          <p:val>
                                            <p:strVal val="#ppt_h"/>
                                          </p:val>
                                        </p:tav>
                                      </p:tavLst>
                                    </p:anim>
                                  </p:childTnLst>
                                </p:cTn>
                              </p:par>
                            </p:childTnLst>
                          </p:cTn>
                        </p:par>
                        <p:par>
                          <p:cTn id="62" fill="hold" nodeType="afterGroup">
                            <p:stCondLst>
                              <p:cond delay="1000"/>
                            </p:stCondLst>
                            <p:childTnLst>
                              <p:par>
                                <p:cTn id="63" presetID="22" presetClass="entr" presetSubtype="2" fill="hold" nodeType="afterEffect">
                                  <p:stCondLst>
                                    <p:cond delay="0"/>
                                  </p:stCondLst>
                                  <p:childTnLst>
                                    <p:set>
                                      <p:cBhvr>
                                        <p:cTn id="64" dur="1" fill="hold">
                                          <p:stCondLst>
                                            <p:cond delay="0"/>
                                          </p:stCondLst>
                                        </p:cTn>
                                        <p:tgtEl>
                                          <p:spTgt spid="305166"/>
                                        </p:tgtEl>
                                        <p:attrNameLst>
                                          <p:attrName>style.visibility</p:attrName>
                                        </p:attrNameLst>
                                      </p:cBhvr>
                                      <p:to>
                                        <p:strVal val="visible"/>
                                      </p:to>
                                    </p:set>
                                    <p:animEffect transition="in" filter="wipe(right)">
                                      <p:cBhvr>
                                        <p:cTn id="65" dur="500"/>
                                        <p:tgtEl>
                                          <p:spTgt spid="305166"/>
                                        </p:tgtEl>
                                      </p:cBhvr>
                                    </p:animEffect>
                                  </p:childTnLst>
                                  <p:subTnLst>
                                    <p:audio>
                                      <p:cMediaNode>
                                        <p:cTn display="0" masterRel="sameClick">
                                          <p:stCondLst>
                                            <p:cond evt="begin" delay="0">
                                              <p:tn val="63"/>
                                            </p:cond>
                                          </p:stCondLst>
                                          <p:endCondLst>
                                            <p:cond evt="onStopAudio" delay="0">
                                              <p:tgtEl>
                                                <p:sldTgt/>
                                              </p:tgtEl>
                                            </p:cond>
                                          </p:endCondLst>
                                        </p:cTn>
                                        <p:tgtEl>
                                          <p:sndTgt r:embed="rId3" name="TYPE.WAV"/>
                                        </p:tgtEl>
                                      </p:cMediaNode>
                                    </p:audio>
                                  </p:subTnLst>
                                </p:cTn>
                              </p:par>
                            </p:childTnLst>
                          </p:cTn>
                        </p:par>
                        <p:par>
                          <p:cTn id="66" fill="hold" nodeType="afterGroup">
                            <p:stCondLst>
                              <p:cond delay="1500"/>
                            </p:stCondLst>
                            <p:childTnLst>
                              <p:par>
                                <p:cTn id="67" presetID="22" presetClass="entr" presetSubtype="4" fill="hold" grpId="0" nodeType="afterEffect">
                                  <p:stCondLst>
                                    <p:cond delay="0"/>
                                  </p:stCondLst>
                                  <p:childTnLst>
                                    <p:set>
                                      <p:cBhvr>
                                        <p:cTn id="68" dur="1" fill="hold">
                                          <p:stCondLst>
                                            <p:cond delay="0"/>
                                          </p:stCondLst>
                                        </p:cTn>
                                        <p:tgtEl>
                                          <p:spTgt spid="305176"/>
                                        </p:tgtEl>
                                        <p:attrNameLst>
                                          <p:attrName>style.visibility</p:attrName>
                                        </p:attrNameLst>
                                      </p:cBhvr>
                                      <p:to>
                                        <p:strVal val="visible"/>
                                      </p:to>
                                    </p:set>
                                    <p:animEffect transition="in" filter="wipe(down)">
                                      <p:cBhvr>
                                        <p:cTn id="69" dur="500"/>
                                        <p:tgtEl>
                                          <p:spTgt spid="30517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05184"/>
                                        </p:tgtEl>
                                        <p:attrNameLst>
                                          <p:attrName>style.visibility</p:attrName>
                                        </p:attrNameLst>
                                      </p:cBhvr>
                                      <p:to>
                                        <p:strVal val="visible"/>
                                      </p:to>
                                    </p:set>
                                    <p:animEffect transition="in" filter="wipe(down)">
                                      <p:cBhvr>
                                        <p:cTn id="74" dur="500"/>
                                        <p:tgtEl>
                                          <p:spTgt spid="305184"/>
                                        </p:tgtEl>
                                      </p:cBhvr>
                                    </p:animEffect>
                                  </p:childTnLst>
                                </p:cTn>
                              </p:par>
                            </p:childTnLst>
                          </p:cTn>
                        </p:par>
                        <p:par>
                          <p:cTn id="75" fill="hold" nodeType="afterGroup">
                            <p:stCondLst>
                              <p:cond delay="500"/>
                            </p:stCondLst>
                            <p:childTnLst>
                              <p:par>
                                <p:cTn id="76" presetID="17" presetClass="entr" presetSubtype="4" fill="hold" grpId="0" nodeType="afterEffect">
                                  <p:stCondLst>
                                    <p:cond delay="0"/>
                                  </p:stCondLst>
                                  <p:childTnLst>
                                    <p:set>
                                      <p:cBhvr>
                                        <p:cTn id="77" dur="1" fill="hold">
                                          <p:stCondLst>
                                            <p:cond delay="0"/>
                                          </p:stCondLst>
                                        </p:cTn>
                                        <p:tgtEl>
                                          <p:spTgt spid="305165"/>
                                        </p:tgtEl>
                                        <p:attrNameLst>
                                          <p:attrName>style.visibility</p:attrName>
                                        </p:attrNameLst>
                                      </p:cBhvr>
                                      <p:to>
                                        <p:strVal val="visible"/>
                                      </p:to>
                                    </p:set>
                                    <p:anim calcmode="lin" valueType="num">
                                      <p:cBhvr>
                                        <p:cTn id="78" dur="500" fill="hold"/>
                                        <p:tgtEl>
                                          <p:spTgt spid="305165"/>
                                        </p:tgtEl>
                                        <p:attrNameLst>
                                          <p:attrName>ppt_x</p:attrName>
                                        </p:attrNameLst>
                                      </p:cBhvr>
                                      <p:tavLst>
                                        <p:tav tm="0">
                                          <p:val>
                                            <p:strVal val="#ppt_x"/>
                                          </p:val>
                                        </p:tav>
                                        <p:tav tm="100000">
                                          <p:val>
                                            <p:strVal val="#ppt_x"/>
                                          </p:val>
                                        </p:tav>
                                      </p:tavLst>
                                    </p:anim>
                                    <p:anim calcmode="lin" valueType="num">
                                      <p:cBhvr>
                                        <p:cTn id="79" dur="500" fill="hold"/>
                                        <p:tgtEl>
                                          <p:spTgt spid="305165"/>
                                        </p:tgtEl>
                                        <p:attrNameLst>
                                          <p:attrName>ppt_y</p:attrName>
                                        </p:attrNameLst>
                                      </p:cBhvr>
                                      <p:tavLst>
                                        <p:tav tm="0">
                                          <p:val>
                                            <p:strVal val="#ppt_y+#ppt_h/2"/>
                                          </p:val>
                                        </p:tav>
                                        <p:tav tm="100000">
                                          <p:val>
                                            <p:strVal val="#ppt_y"/>
                                          </p:val>
                                        </p:tav>
                                      </p:tavLst>
                                    </p:anim>
                                    <p:anim calcmode="lin" valueType="num">
                                      <p:cBhvr>
                                        <p:cTn id="80" dur="500" fill="hold"/>
                                        <p:tgtEl>
                                          <p:spTgt spid="305165"/>
                                        </p:tgtEl>
                                        <p:attrNameLst>
                                          <p:attrName>ppt_w</p:attrName>
                                        </p:attrNameLst>
                                      </p:cBhvr>
                                      <p:tavLst>
                                        <p:tav tm="0">
                                          <p:val>
                                            <p:strVal val="#ppt_w"/>
                                          </p:val>
                                        </p:tav>
                                        <p:tav tm="100000">
                                          <p:val>
                                            <p:strVal val="#ppt_w"/>
                                          </p:val>
                                        </p:tav>
                                      </p:tavLst>
                                    </p:anim>
                                    <p:anim calcmode="lin" valueType="num">
                                      <p:cBhvr>
                                        <p:cTn id="81" dur="500" fill="hold"/>
                                        <p:tgtEl>
                                          <p:spTgt spid="305165"/>
                                        </p:tgtEl>
                                        <p:attrNameLst>
                                          <p:attrName>ppt_h</p:attrName>
                                        </p:attrNameLst>
                                      </p:cBhvr>
                                      <p:tavLst>
                                        <p:tav tm="0">
                                          <p:val>
                                            <p:fltVal val="0"/>
                                          </p:val>
                                        </p:tav>
                                        <p:tav tm="100000">
                                          <p:val>
                                            <p:strVal val="#ppt_h"/>
                                          </p:val>
                                        </p:tav>
                                      </p:tavLst>
                                    </p:anim>
                                  </p:childTnLst>
                                </p:cTn>
                              </p:par>
                            </p:childTnLst>
                          </p:cTn>
                        </p:par>
                        <p:par>
                          <p:cTn id="82" fill="hold" nodeType="afterGroup">
                            <p:stCondLst>
                              <p:cond delay="1000"/>
                            </p:stCondLst>
                            <p:childTnLst>
                              <p:par>
                                <p:cTn id="83" presetID="22" presetClass="entr" presetSubtype="2" fill="hold" nodeType="afterEffect">
                                  <p:stCondLst>
                                    <p:cond delay="0"/>
                                  </p:stCondLst>
                                  <p:childTnLst>
                                    <p:set>
                                      <p:cBhvr>
                                        <p:cTn id="84" dur="1" fill="hold">
                                          <p:stCondLst>
                                            <p:cond delay="0"/>
                                          </p:stCondLst>
                                        </p:cTn>
                                        <p:tgtEl>
                                          <p:spTgt spid="305169"/>
                                        </p:tgtEl>
                                        <p:attrNameLst>
                                          <p:attrName>style.visibility</p:attrName>
                                        </p:attrNameLst>
                                      </p:cBhvr>
                                      <p:to>
                                        <p:strVal val="visible"/>
                                      </p:to>
                                    </p:set>
                                    <p:animEffect transition="in" filter="wipe(right)">
                                      <p:cBhvr>
                                        <p:cTn id="85" dur="500"/>
                                        <p:tgtEl>
                                          <p:spTgt spid="305169"/>
                                        </p:tgtEl>
                                      </p:cBhvr>
                                    </p:animEffect>
                                  </p:childTnLst>
                                  <p:subTnLst>
                                    <p:audio>
                                      <p:cMediaNode>
                                        <p:cTn display="0" masterRel="sameClick">
                                          <p:stCondLst>
                                            <p:cond evt="begin" delay="0">
                                              <p:tn val="83"/>
                                            </p:cond>
                                          </p:stCondLst>
                                          <p:endCondLst>
                                            <p:cond evt="onStopAudio" delay="0">
                                              <p:tgtEl>
                                                <p:sldTgt/>
                                              </p:tgtEl>
                                            </p:cond>
                                          </p:endCondLst>
                                        </p:cTn>
                                        <p:tgtEl>
                                          <p:sndTgt r:embed="rId3" name="TYPE.WAV"/>
                                        </p:tgtEl>
                                      </p:cMediaNode>
                                    </p:audio>
                                  </p:sub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305185"/>
                                        </p:tgtEl>
                                        <p:attrNameLst>
                                          <p:attrName>style.visibility</p:attrName>
                                        </p:attrNameLst>
                                      </p:cBhvr>
                                      <p:to>
                                        <p:strVal val="visible"/>
                                      </p:to>
                                    </p:set>
                                    <p:animEffect transition="in" filter="wipe(down)">
                                      <p:cBhvr>
                                        <p:cTn id="90" dur="500"/>
                                        <p:tgtEl>
                                          <p:spTgt spid="305185"/>
                                        </p:tgtEl>
                                      </p:cBhvr>
                                    </p:animEffect>
                                  </p:childTnLst>
                                </p:cTn>
                              </p:par>
                            </p:childTnLst>
                          </p:cTn>
                        </p:par>
                        <p:par>
                          <p:cTn id="91" fill="hold" nodeType="afterGroup">
                            <p:stCondLst>
                              <p:cond delay="500"/>
                            </p:stCondLst>
                            <p:childTnLst>
                              <p:par>
                                <p:cTn id="92" presetID="17" presetClass="entr" presetSubtype="4" fill="hold" grpId="0" nodeType="afterEffect">
                                  <p:stCondLst>
                                    <p:cond delay="0"/>
                                  </p:stCondLst>
                                  <p:childTnLst>
                                    <p:set>
                                      <p:cBhvr>
                                        <p:cTn id="93" dur="1" fill="hold">
                                          <p:stCondLst>
                                            <p:cond delay="0"/>
                                          </p:stCondLst>
                                        </p:cTn>
                                        <p:tgtEl>
                                          <p:spTgt spid="305172"/>
                                        </p:tgtEl>
                                        <p:attrNameLst>
                                          <p:attrName>style.visibility</p:attrName>
                                        </p:attrNameLst>
                                      </p:cBhvr>
                                      <p:to>
                                        <p:strVal val="visible"/>
                                      </p:to>
                                    </p:set>
                                    <p:anim calcmode="lin" valueType="num">
                                      <p:cBhvr>
                                        <p:cTn id="94" dur="500" fill="hold"/>
                                        <p:tgtEl>
                                          <p:spTgt spid="305172"/>
                                        </p:tgtEl>
                                        <p:attrNameLst>
                                          <p:attrName>ppt_x</p:attrName>
                                        </p:attrNameLst>
                                      </p:cBhvr>
                                      <p:tavLst>
                                        <p:tav tm="0">
                                          <p:val>
                                            <p:strVal val="#ppt_x"/>
                                          </p:val>
                                        </p:tav>
                                        <p:tav tm="100000">
                                          <p:val>
                                            <p:strVal val="#ppt_x"/>
                                          </p:val>
                                        </p:tav>
                                      </p:tavLst>
                                    </p:anim>
                                    <p:anim calcmode="lin" valueType="num">
                                      <p:cBhvr>
                                        <p:cTn id="95" dur="500" fill="hold"/>
                                        <p:tgtEl>
                                          <p:spTgt spid="305172"/>
                                        </p:tgtEl>
                                        <p:attrNameLst>
                                          <p:attrName>ppt_y</p:attrName>
                                        </p:attrNameLst>
                                      </p:cBhvr>
                                      <p:tavLst>
                                        <p:tav tm="0">
                                          <p:val>
                                            <p:strVal val="#ppt_y+#ppt_h/2"/>
                                          </p:val>
                                        </p:tav>
                                        <p:tav tm="100000">
                                          <p:val>
                                            <p:strVal val="#ppt_y"/>
                                          </p:val>
                                        </p:tav>
                                      </p:tavLst>
                                    </p:anim>
                                    <p:anim calcmode="lin" valueType="num">
                                      <p:cBhvr>
                                        <p:cTn id="96" dur="500" fill="hold"/>
                                        <p:tgtEl>
                                          <p:spTgt spid="305172"/>
                                        </p:tgtEl>
                                        <p:attrNameLst>
                                          <p:attrName>ppt_w</p:attrName>
                                        </p:attrNameLst>
                                      </p:cBhvr>
                                      <p:tavLst>
                                        <p:tav tm="0">
                                          <p:val>
                                            <p:strVal val="#ppt_w"/>
                                          </p:val>
                                        </p:tav>
                                        <p:tav tm="100000">
                                          <p:val>
                                            <p:strVal val="#ppt_w"/>
                                          </p:val>
                                        </p:tav>
                                      </p:tavLst>
                                    </p:anim>
                                    <p:anim calcmode="lin" valueType="num">
                                      <p:cBhvr>
                                        <p:cTn id="97" dur="500" fill="hold"/>
                                        <p:tgtEl>
                                          <p:spTgt spid="305172"/>
                                        </p:tgtEl>
                                        <p:attrNameLst>
                                          <p:attrName>ppt_h</p:attrName>
                                        </p:attrNameLst>
                                      </p:cBhvr>
                                      <p:tavLst>
                                        <p:tav tm="0">
                                          <p:val>
                                            <p:fltVal val="0"/>
                                          </p:val>
                                        </p:tav>
                                        <p:tav tm="100000">
                                          <p:val>
                                            <p:strVal val="#ppt_h"/>
                                          </p:val>
                                        </p:tav>
                                      </p:tavLst>
                                    </p:anim>
                                  </p:childTnLst>
                                </p:cTn>
                              </p:par>
                            </p:childTnLst>
                          </p:cTn>
                        </p:par>
                        <p:par>
                          <p:cTn id="98" fill="hold" nodeType="afterGroup">
                            <p:stCondLst>
                              <p:cond delay="1000"/>
                            </p:stCondLst>
                            <p:childTnLst>
                              <p:par>
                                <p:cTn id="99" presetID="22" presetClass="entr" presetSubtype="2" fill="hold" nodeType="afterEffect">
                                  <p:stCondLst>
                                    <p:cond delay="0"/>
                                  </p:stCondLst>
                                  <p:childTnLst>
                                    <p:set>
                                      <p:cBhvr>
                                        <p:cTn id="100" dur="1" fill="hold">
                                          <p:stCondLst>
                                            <p:cond delay="0"/>
                                          </p:stCondLst>
                                        </p:cTn>
                                        <p:tgtEl>
                                          <p:spTgt spid="305173"/>
                                        </p:tgtEl>
                                        <p:attrNameLst>
                                          <p:attrName>style.visibility</p:attrName>
                                        </p:attrNameLst>
                                      </p:cBhvr>
                                      <p:to>
                                        <p:strVal val="visible"/>
                                      </p:to>
                                    </p:set>
                                    <p:animEffect transition="in" filter="wipe(right)">
                                      <p:cBhvr>
                                        <p:cTn id="101" dur="500"/>
                                        <p:tgtEl>
                                          <p:spTgt spid="305173"/>
                                        </p:tgtEl>
                                      </p:cBhvr>
                                    </p:animEffect>
                                  </p:childTnLst>
                                  <p:subTnLst>
                                    <p:audio>
                                      <p:cMediaNode>
                                        <p:cTn display="0" masterRel="sameClick">
                                          <p:stCondLst>
                                            <p:cond evt="begin" delay="0">
                                              <p:tn val="99"/>
                                            </p:cond>
                                          </p:stCondLst>
                                          <p:endCondLst>
                                            <p:cond evt="onStopAudio" delay="0">
                                              <p:tgtEl>
                                                <p:sldTgt/>
                                              </p:tgtEl>
                                            </p:cond>
                                          </p:endCondLst>
                                        </p:cTn>
                                        <p:tgtEl>
                                          <p:sndTgt r:embed="rId3" name="TYPE.WAV"/>
                                        </p:tgtEl>
                                      </p:cMediaNode>
                                    </p:audio>
                                  </p:subTnLst>
                                </p:cTn>
                              </p:par>
                            </p:childTnLst>
                          </p:cTn>
                        </p:par>
                        <p:par>
                          <p:cTn id="102" fill="hold" nodeType="afterGroup">
                            <p:stCondLst>
                              <p:cond delay="1500"/>
                            </p:stCondLst>
                            <p:childTnLst>
                              <p:par>
                                <p:cTn id="103" presetID="9" presetClass="entr" presetSubtype="0" fill="hold" grpId="0" nodeType="afterEffect">
                                  <p:stCondLst>
                                    <p:cond delay="0"/>
                                  </p:stCondLst>
                                  <p:childTnLst>
                                    <p:set>
                                      <p:cBhvr>
                                        <p:cTn id="104" dur="1" fill="hold">
                                          <p:stCondLst>
                                            <p:cond delay="0"/>
                                          </p:stCondLst>
                                        </p:cTn>
                                        <p:tgtEl>
                                          <p:spTgt spid="305186"/>
                                        </p:tgtEl>
                                        <p:attrNameLst>
                                          <p:attrName>style.visibility</p:attrName>
                                        </p:attrNameLst>
                                      </p:cBhvr>
                                      <p:to>
                                        <p:strVal val="visible"/>
                                      </p:to>
                                    </p:set>
                                    <p:animEffect transition="in" filter="dissolve">
                                      <p:cBhvr>
                                        <p:cTn id="105" dur="500"/>
                                        <p:tgtEl>
                                          <p:spTgt spid="305186"/>
                                        </p:tgtEl>
                                      </p:cBhvr>
                                    </p:animEffect>
                                  </p:childTnLst>
                                </p:cTn>
                              </p:par>
                            </p:childTnLst>
                          </p:cTn>
                        </p:par>
                        <p:par>
                          <p:cTn id="106" fill="hold" nodeType="afterGroup">
                            <p:stCondLst>
                              <p:cond delay="2000"/>
                            </p:stCondLst>
                            <p:childTnLst>
                              <p:par>
                                <p:cTn id="107" presetID="22" presetClass="entr" presetSubtype="1" fill="hold" nodeType="afterEffect">
                                  <p:stCondLst>
                                    <p:cond delay="0"/>
                                  </p:stCondLst>
                                  <p:childTnLst>
                                    <p:set>
                                      <p:cBhvr>
                                        <p:cTn id="108" dur="1" fill="hold">
                                          <p:stCondLst>
                                            <p:cond delay="0"/>
                                          </p:stCondLst>
                                        </p:cTn>
                                        <p:tgtEl>
                                          <p:spTgt spid="305195"/>
                                        </p:tgtEl>
                                        <p:attrNameLst>
                                          <p:attrName>style.visibility</p:attrName>
                                        </p:attrNameLst>
                                      </p:cBhvr>
                                      <p:to>
                                        <p:strVal val="visible"/>
                                      </p:to>
                                    </p:set>
                                    <p:animEffect transition="in" filter="wipe(up)">
                                      <p:cBhvr>
                                        <p:cTn id="109" dur="500"/>
                                        <p:tgtEl>
                                          <p:spTgt spid="305195"/>
                                        </p:tgtEl>
                                      </p:cBhvr>
                                    </p:animEffect>
                                  </p:childTnLst>
                                  <p:subTnLst>
                                    <p:audio>
                                      <p:cMediaNode>
                                        <p:cTn display="0" masterRel="sameClick">
                                          <p:stCondLst>
                                            <p:cond evt="begin" delay="0">
                                              <p:tn val="107"/>
                                            </p:cond>
                                          </p:stCondLst>
                                          <p:endCondLst>
                                            <p:cond evt="onStopAudio" delay="0">
                                              <p:tgtEl>
                                                <p:sldTgt/>
                                              </p:tgtEl>
                                            </p:cond>
                                          </p:endCondLst>
                                        </p:cTn>
                                        <p:tgtEl>
                                          <p:sndTgt r:embed="rId4" name="WHOOSH.WAV"/>
                                        </p:tgtEl>
                                      </p:cMediaNode>
                                    </p:audio>
                                  </p:subTnLst>
                                </p:cTn>
                              </p:par>
                            </p:childTnLst>
                          </p:cTn>
                        </p:par>
                        <p:par>
                          <p:cTn id="110" fill="hold" nodeType="afterGroup">
                            <p:stCondLst>
                              <p:cond delay="2500"/>
                            </p:stCondLst>
                            <p:childTnLst>
                              <p:par>
                                <p:cTn id="111" presetID="22" presetClass="entr" presetSubtype="8" fill="hold" nodeType="afterEffect">
                                  <p:stCondLst>
                                    <p:cond delay="0"/>
                                  </p:stCondLst>
                                  <p:childTnLst>
                                    <p:set>
                                      <p:cBhvr>
                                        <p:cTn id="112" dur="1" fill="hold">
                                          <p:stCondLst>
                                            <p:cond delay="0"/>
                                          </p:stCondLst>
                                        </p:cTn>
                                        <p:tgtEl>
                                          <p:spTgt spid="305180"/>
                                        </p:tgtEl>
                                        <p:attrNameLst>
                                          <p:attrName>style.visibility</p:attrName>
                                        </p:attrNameLst>
                                      </p:cBhvr>
                                      <p:to>
                                        <p:strVal val="visible"/>
                                      </p:to>
                                    </p:set>
                                    <p:animEffect transition="in" filter="wipe(left)">
                                      <p:cBhvr>
                                        <p:cTn id="113" dur="500"/>
                                        <p:tgtEl>
                                          <p:spTgt spid="305180"/>
                                        </p:tgtEl>
                                      </p:cBhvr>
                                    </p:animEffect>
                                  </p:childTnLst>
                                  <p:subTnLst>
                                    <p:set>
                                      <p:cBhvr override="childStyle">
                                        <p:cTn dur="1" fill="hold" display="0" masterRel="nextClick" afterEffect="1"/>
                                        <p:tgtEl>
                                          <p:spTgt spid="305180"/>
                                        </p:tgtEl>
                                        <p:attrNameLst>
                                          <p:attrName>style.visibility</p:attrName>
                                        </p:attrNameLst>
                                      </p:cBhvr>
                                      <p:to>
                                        <p:strVal val="hidden"/>
                                      </p:to>
                                    </p:set>
                                    <p:audio>
                                      <p:cMediaNode>
                                        <p:cTn display="0" masterRel="sameClick">
                                          <p:stCondLst>
                                            <p:cond evt="begin" delay="0">
                                              <p:tn val="111"/>
                                            </p:cond>
                                          </p:stCondLst>
                                          <p:endCondLst>
                                            <p:cond evt="onStopAudio" delay="0">
                                              <p:tgtEl>
                                                <p:sldTgt/>
                                              </p:tgtEl>
                                            </p:cond>
                                          </p:endCondLst>
                                        </p:cTn>
                                        <p:tgtEl>
                                          <p:sndTgt r:embed="rId3" name="TYPE.WAV"/>
                                        </p:tgtEl>
                                      </p:cMediaNode>
                                    </p:audio>
                                  </p:sub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499"/>
                                          </p:stCondLst>
                                        </p:cTn>
                                        <p:tgtEl>
                                          <p:spTgt spid="305199"/>
                                        </p:tgtEl>
                                        <p:attrNameLst>
                                          <p:attrName>style.visibility</p:attrName>
                                        </p:attrNameLst>
                                      </p:cBhvr>
                                      <p:to>
                                        <p:strVal val="visible"/>
                                      </p:to>
                                    </p:set>
                                  </p:childTnLst>
                                </p:cTn>
                              </p:par>
                            </p:childTnLst>
                          </p:cTn>
                        </p:par>
                        <p:par>
                          <p:cTn id="118" fill="hold" nodeType="afterGroup">
                            <p:stCondLst>
                              <p:cond delay="500"/>
                            </p:stCondLst>
                            <p:childTnLst>
                              <p:par>
                                <p:cTn id="119" presetID="22" presetClass="entr" presetSubtype="8" fill="hold" nodeType="afterEffect">
                                  <p:stCondLst>
                                    <p:cond delay="0"/>
                                  </p:stCondLst>
                                  <p:childTnLst>
                                    <p:set>
                                      <p:cBhvr>
                                        <p:cTn id="120" dur="1" fill="hold">
                                          <p:stCondLst>
                                            <p:cond delay="0"/>
                                          </p:stCondLst>
                                        </p:cTn>
                                        <p:tgtEl>
                                          <p:spTgt spid="305200"/>
                                        </p:tgtEl>
                                        <p:attrNameLst>
                                          <p:attrName>style.visibility</p:attrName>
                                        </p:attrNameLst>
                                      </p:cBhvr>
                                      <p:to>
                                        <p:strVal val="visible"/>
                                      </p:to>
                                    </p:set>
                                    <p:animEffect transition="in" filter="wipe(left)">
                                      <p:cBhvr>
                                        <p:cTn id="121" dur="500"/>
                                        <p:tgtEl>
                                          <p:spTgt spid="305200"/>
                                        </p:tgtEl>
                                      </p:cBhvr>
                                    </p:animEffect>
                                  </p:childTnLst>
                                  <p:subTnLst>
                                    <p:audio>
                                      <p:cMediaNode>
                                        <p:cTn display="0" masterRel="sameClick">
                                          <p:stCondLst>
                                            <p:cond evt="begin" delay="0">
                                              <p:tn val="119"/>
                                            </p:cond>
                                          </p:stCondLst>
                                          <p:endCondLst>
                                            <p:cond evt="onStopAudio" delay="0">
                                              <p:tgtEl>
                                                <p:sldTgt/>
                                              </p:tgtEl>
                                            </p:cond>
                                          </p:endCondLst>
                                        </p:cTn>
                                        <p:tgtEl>
                                          <p:sndTgt r:embed="rId3" name="TYPE.WAV"/>
                                        </p:tgtEl>
                                      </p:cMediaNode>
                                    </p:audio>
                                  </p:subTnLst>
                                </p:cTn>
                              </p:par>
                            </p:childTnLst>
                          </p:cTn>
                        </p:par>
                      </p:childTnLst>
                    </p:cTn>
                  </p:par>
                  <p:par>
                    <p:cTn id="122" fill="hold" nodeType="clickPar">
                      <p:stCondLst>
                        <p:cond delay="indefinite"/>
                      </p:stCondLst>
                      <p:childTnLst>
                        <p:par>
                          <p:cTn id="123" fill="hold" nodeType="withGroup">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05187"/>
                                        </p:tgtEl>
                                        <p:attrNameLst>
                                          <p:attrName>style.visibility</p:attrName>
                                        </p:attrNameLst>
                                      </p:cBhvr>
                                      <p:to>
                                        <p:strVal val="visible"/>
                                      </p:to>
                                    </p:set>
                                    <p:animEffect transition="in" filter="dissolve">
                                      <p:cBhvr>
                                        <p:cTn id="126" dur="500"/>
                                        <p:tgtEl>
                                          <p:spTgt spid="305187"/>
                                        </p:tgtEl>
                                      </p:cBhvr>
                                    </p:animEffect>
                                  </p:childTnLst>
                                  <p:subTnLst>
                                    <p:audio>
                                      <p:cMediaNode>
                                        <p:cTn display="0" masterRel="sameClick">
                                          <p:stCondLst>
                                            <p:cond evt="begin" delay="0">
                                              <p:tn val="124"/>
                                            </p:cond>
                                          </p:stCondLst>
                                          <p:endCondLst>
                                            <p:cond evt="onStopAudio" delay="0">
                                              <p:tgtEl>
                                                <p:sldTgt/>
                                              </p:tgtEl>
                                            </p:cond>
                                          </p:endCondLst>
                                        </p:cTn>
                                        <p:tgtEl>
                                          <p:sndTgt r:embed="rId5" name="CHIMES.WAV"/>
                                        </p:tgtEl>
                                      </p:cMediaNode>
                                    </p:audio>
                                  </p:subTnLst>
                                </p:cTn>
                              </p:par>
                            </p:childTnLst>
                          </p:cTn>
                        </p:par>
                        <p:par>
                          <p:cTn id="127" fill="hold" nodeType="afterGroup">
                            <p:stCondLst>
                              <p:cond delay="500"/>
                            </p:stCondLst>
                            <p:childTnLst>
                              <p:par>
                                <p:cTn id="128" presetID="1" presetClass="entr" presetSubtype="0" fill="hold" grpId="0" nodeType="afterEffect">
                                  <p:stCondLst>
                                    <p:cond delay="0"/>
                                  </p:stCondLst>
                                  <p:childTnLst>
                                    <p:set>
                                      <p:cBhvr>
                                        <p:cTn id="129" dur="1" fill="hold">
                                          <p:stCondLst>
                                            <p:cond delay="499"/>
                                          </p:stCondLst>
                                        </p:cTn>
                                        <p:tgtEl>
                                          <p:spTgt spid="305203"/>
                                        </p:tgtEl>
                                        <p:attrNameLst>
                                          <p:attrName>style.visibility</p:attrName>
                                        </p:attrNameLst>
                                      </p:cBhvr>
                                      <p:to>
                                        <p:strVal val="visible"/>
                                      </p:to>
                                    </p:set>
                                  </p:childTnLst>
                                </p:cTn>
                              </p:par>
                            </p:childTnLst>
                          </p:cTn>
                        </p:par>
                        <p:par>
                          <p:cTn id="130" fill="hold" nodeType="afterGroup">
                            <p:stCondLst>
                              <p:cond delay="1000"/>
                            </p:stCondLst>
                            <p:childTnLst>
                              <p:par>
                                <p:cTn id="131" presetID="1" presetClass="entr" presetSubtype="0" fill="hold" nodeType="afterEffect">
                                  <p:stCondLst>
                                    <p:cond delay="0"/>
                                  </p:stCondLst>
                                  <p:childTnLst>
                                    <p:set>
                                      <p:cBhvr>
                                        <p:cTn id="132" dur="1" fill="hold">
                                          <p:stCondLst>
                                            <p:cond delay="499"/>
                                          </p:stCondLst>
                                        </p:cTn>
                                        <p:tgtEl>
                                          <p:spTgt spid="305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9" grpId="0" animBg="1" autoUpdateAnimBg="0"/>
      <p:bldP spid="305160" grpId="0" animBg="1" autoUpdateAnimBg="0"/>
      <p:bldP spid="305164" grpId="0" animBg="1" autoUpdateAnimBg="0"/>
      <p:bldP spid="305165" grpId="0" animBg="1" autoUpdateAnimBg="0"/>
      <p:bldP spid="305172" grpId="0" animBg="1" autoUpdateAnimBg="0"/>
      <p:bldP spid="305176" grpId="0" animBg="1"/>
      <p:bldP spid="305183" grpId="0" animBg="1"/>
      <p:bldP spid="305184" grpId="0" animBg="1"/>
      <p:bldP spid="305185" grpId="0" animBg="1"/>
      <p:bldP spid="305186" grpId="0" animBg="1"/>
      <p:bldP spid="305187" grpId="0" animBg="1"/>
      <p:bldP spid="305199" grpId="0" animBg="1"/>
      <p:bldP spid="30520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231505" y="1101590"/>
            <a:ext cx="4309486" cy="11430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b="0" dirty="0">
                <a:solidFill>
                  <a:srgbClr val="0070C0"/>
                </a:solidFill>
                <a:effectLst/>
                <a:latin typeface="微软雅黑" panose="020B0503020204020204" pitchFamily="34" charset="-122"/>
                <a:ea typeface="微软雅黑" panose="020B0503020204020204" pitchFamily="34" charset="-122"/>
              </a:rPr>
              <a:t>例</a:t>
            </a:r>
            <a:r>
              <a:rPr lang="en-US" altLang="zh-CN" b="0" dirty="0">
                <a:solidFill>
                  <a:srgbClr val="0070C0"/>
                </a:solidFill>
                <a:effectLst/>
                <a:latin typeface="微软雅黑" panose="020B0503020204020204" pitchFamily="34" charset="-122"/>
                <a:ea typeface="微软雅黑" panose="020B0503020204020204" pitchFamily="34" charset="-122"/>
              </a:rPr>
              <a:t>1</a:t>
            </a:r>
            <a:r>
              <a:rPr lang="zh-CN" altLang="en-US" b="0" dirty="0">
                <a:solidFill>
                  <a:srgbClr val="0070C0"/>
                </a:solidFill>
                <a:effectLst/>
                <a:latin typeface="微软雅黑" panose="020B0503020204020204" pitchFamily="34" charset="-122"/>
                <a:ea typeface="微软雅黑" panose="020B0503020204020204" pitchFamily="34" charset="-122"/>
              </a:rPr>
              <a:t>：合并线性表</a:t>
            </a:r>
          </a:p>
        </p:txBody>
      </p:sp>
      <p:sp>
        <p:nvSpPr>
          <p:cNvPr id="46083" name="Rectangle 3"/>
          <p:cNvSpPr>
            <a:spLocks noGrp="1" noChangeArrowheads="1"/>
          </p:cNvSpPr>
          <p:nvPr>
            <p:ph idx="1"/>
          </p:nvPr>
        </p:nvSpPr>
        <p:spPr>
          <a:xfrm>
            <a:off x="1231505" y="2659860"/>
            <a:ext cx="10058400" cy="3249622"/>
          </a:xfrm>
        </p:spPr>
        <p:txBody>
          <a:bodyPr/>
          <a:lstStyle/>
          <a:p>
            <a:pPr>
              <a:lnSpc>
                <a:spcPct val="90000"/>
              </a:lnSpc>
            </a:pPr>
            <a:r>
              <a:rPr lang="zh-CN" altLang="en-US" b="0" dirty="0">
                <a:latin typeface="微软雅黑" panose="020B0503020204020204" pitchFamily="34" charset="-122"/>
                <a:ea typeface="微软雅黑" panose="020B0503020204020204" pitchFamily="34" charset="-122"/>
              </a:rPr>
              <a:t>问题：</a:t>
            </a:r>
            <a:r>
              <a:rPr lang="zh-CN" altLang="en-US" sz="2800" b="0" dirty="0">
                <a:latin typeface="微软雅黑" panose="020B0503020204020204" pitchFamily="34" charset="-122"/>
                <a:ea typeface="微软雅黑" panose="020B0503020204020204" pitchFamily="34" charset="-122"/>
              </a:rPr>
              <a:t>集合</a:t>
            </a:r>
            <a:r>
              <a:rPr lang="en-US" altLang="zh-CN" sz="2800" b="0" dirty="0">
                <a:latin typeface="微软雅黑" panose="020B0503020204020204" pitchFamily="34" charset="-122"/>
                <a:ea typeface="微软雅黑" panose="020B0503020204020204" pitchFamily="34" charset="-122"/>
              </a:rPr>
              <a:t>A</a:t>
            </a:r>
            <a:r>
              <a:rPr lang="zh-CN" altLang="en-US" sz="2800" b="0" dirty="0">
                <a:latin typeface="微软雅黑" panose="020B0503020204020204" pitchFamily="34" charset="-122"/>
                <a:ea typeface="微软雅黑" panose="020B0503020204020204" pitchFamily="34" charset="-122"/>
              </a:rPr>
              <a:t>和</a:t>
            </a:r>
            <a:r>
              <a:rPr lang="en-US" altLang="zh-CN" sz="2800" b="0" dirty="0">
                <a:latin typeface="微软雅黑" panose="020B0503020204020204" pitchFamily="34" charset="-122"/>
                <a:ea typeface="微软雅黑" panose="020B0503020204020204" pitchFamily="34" charset="-122"/>
              </a:rPr>
              <a:t>B</a:t>
            </a:r>
            <a:r>
              <a:rPr lang="zh-CN" altLang="en-US" sz="2800" b="0" dirty="0">
                <a:latin typeface="微软雅黑" panose="020B0503020204020204" pitchFamily="34" charset="-122"/>
                <a:ea typeface="微软雅黑" panose="020B0503020204020204" pitchFamily="34" charset="-122"/>
              </a:rPr>
              <a:t>分别用两个线性表</a:t>
            </a:r>
            <a:r>
              <a:rPr lang="en-US" altLang="zh-CN" sz="2800" b="0" dirty="0">
                <a:latin typeface="微软雅黑" panose="020B0503020204020204" pitchFamily="34" charset="-122"/>
                <a:ea typeface="微软雅黑" panose="020B0503020204020204" pitchFamily="34" charset="-122"/>
              </a:rPr>
              <a:t>LA</a:t>
            </a:r>
            <a:r>
              <a:rPr lang="zh-CN" altLang="en-US" sz="2800" b="0" dirty="0">
                <a:latin typeface="微软雅黑" panose="020B0503020204020204" pitchFamily="34" charset="-122"/>
                <a:ea typeface="微软雅黑" panose="020B0503020204020204" pitchFamily="34" charset="-122"/>
              </a:rPr>
              <a:t>和</a:t>
            </a:r>
            <a:r>
              <a:rPr lang="en-US" altLang="zh-CN" sz="2800" b="0" dirty="0">
                <a:latin typeface="微软雅黑" panose="020B0503020204020204" pitchFamily="34" charset="-122"/>
                <a:ea typeface="微软雅黑" panose="020B0503020204020204" pitchFamily="34" charset="-122"/>
              </a:rPr>
              <a:t>LB</a:t>
            </a:r>
            <a:r>
              <a:rPr lang="zh-CN" altLang="en-US" sz="2800" b="0" dirty="0">
                <a:latin typeface="微软雅黑" panose="020B0503020204020204" pitchFamily="34" charset="-122"/>
                <a:ea typeface="微软雅黑" panose="020B0503020204020204" pitchFamily="34" charset="-122"/>
              </a:rPr>
              <a:t>表示，求</a:t>
            </a:r>
            <a:r>
              <a:rPr lang="en-US" altLang="zh-CN" sz="2800" b="0" dirty="0">
                <a:latin typeface="微软雅黑" panose="020B0503020204020204" pitchFamily="34" charset="-122"/>
                <a:ea typeface="微软雅黑" panose="020B0503020204020204" pitchFamily="34" charset="-122"/>
              </a:rPr>
              <a:t>A∪B</a:t>
            </a:r>
            <a:r>
              <a:rPr lang="zh-CN" altLang="en-US" sz="2800" b="0" dirty="0">
                <a:latin typeface="微软雅黑" panose="020B0503020204020204" pitchFamily="34" charset="-122"/>
                <a:ea typeface="微软雅黑" panose="020B0503020204020204" pitchFamily="34" charset="-122"/>
              </a:rPr>
              <a:t>并用线性表</a:t>
            </a:r>
            <a:r>
              <a:rPr lang="en-US" altLang="zh-CN" sz="2800" b="0" dirty="0">
                <a:latin typeface="微软雅黑" panose="020B0503020204020204" pitchFamily="34" charset="-122"/>
                <a:ea typeface="微软雅黑" panose="020B0503020204020204" pitchFamily="34" charset="-122"/>
              </a:rPr>
              <a:t>LA</a:t>
            </a:r>
            <a:r>
              <a:rPr lang="zh-CN" altLang="en-US" sz="2800" b="0" dirty="0">
                <a:latin typeface="微软雅黑" panose="020B0503020204020204" pitchFamily="34" charset="-122"/>
                <a:ea typeface="微软雅黑" panose="020B0503020204020204" pitchFamily="34" charset="-122"/>
              </a:rPr>
              <a:t>表示。</a:t>
            </a:r>
          </a:p>
          <a:p>
            <a:pPr>
              <a:lnSpc>
                <a:spcPct val="90000"/>
              </a:lnSpc>
            </a:pPr>
            <a:r>
              <a:rPr lang="zh-CN" altLang="en-US" b="0" dirty="0">
                <a:latin typeface="微软雅黑" panose="020B0503020204020204" pitchFamily="34" charset="-122"/>
                <a:ea typeface="微软雅黑" panose="020B0503020204020204" pitchFamily="34" charset="-122"/>
              </a:rPr>
              <a:t>算法设计：</a:t>
            </a:r>
          </a:p>
          <a:p>
            <a:pPr lvl="1">
              <a:lnSpc>
                <a:spcPct val="90000"/>
              </a:lnSpc>
            </a:pPr>
            <a:r>
              <a:rPr lang="zh-CN" altLang="en-US" b="0" dirty="0">
                <a:latin typeface="微软雅黑" panose="020B0503020204020204" pitchFamily="34" charset="-122"/>
                <a:ea typeface="微软雅黑" panose="020B0503020204020204" pitchFamily="34" charset="-122"/>
              </a:rPr>
              <a:t>思想：从</a:t>
            </a:r>
            <a:r>
              <a:rPr lang="en-US" altLang="zh-CN" b="0" dirty="0">
                <a:latin typeface="微软雅黑" panose="020B0503020204020204" pitchFamily="34" charset="-122"/>
                <a:ea typeface="微软雅黑" panose="020B0503020204020204" pitchFamily="34" charset="-122"/>
              </a:rPr>
              <a:t>LB</a:t>
            </a:r>
            <a:r>
              <a:rPr lang="zh-CN" altLang="en-US" b="0" dirty="0">
                <a:latin typeface="微软雅黑" panose="020B0503020204020204" pitchFamily="34" charset="-122"/>
                <a:ea typeface="微软雅黑" panose="020B0503020204020204" pitchFamily="34" charset="-122"/>
              </a:rPr>
              <a:t>中</a:t>
            </a:r>
            <a:r>
              <a:rPr lang="zh-CN" altLang="en-US" b="0" dirty="0">
                <a:solidFill>
                  <a:srgbClr val="FF0000"/>
                </a:solidFill>
                <a:latin typeface="微软雅黑" panose="020B0503020204020204" pitchFamily="34" charset="-122"/>
                <a:ea typeface="微软雅黑" panose="020B0503020204020204" pitchFamily="34" charset="-122"/>
              </a:rPr>
              <a:t>逐一</a:t>
            </a:r>
            <a:r>
              <a:rPr lang="zh-CN" altLang="en-US" b="0" dirty="0">
                <a:solidFill>
                  <a:srgbClr val="0070C0"/>
                </a:solidFill>
                <a:latin typeface="微软雅黑" panose="020B0503020204020204" pitchFamily="34" charset="-122"/>
                <a:ea typeface="微软雅黑" panose="020B0503020204020204" pitchFamily="34" charset="-122"/>
              </a:rPr>
              <a:t>取出</a:t>
            </a:r>
            <a:r>
              <a:rPr lang="zh-CN" altLang="en-US" b="0" dirty="0">
                <a:latin typeface="微软雅黑" panose="020B0503020204020204" pitchFamily="34" charset="-122"/>
                <a:ea typeface="微软雅黑" panose="020B0503020204020204" pitchFamily="34" charset="-122"/>
              </a:rPr>
              <a:t>元素</a:t>
            </a:r>
            <a:r>
              <a:rPr lang="en-US" altLang="zh-CN" b="0" dirty="0">
                <a:latin typeface="微软雅黑" panose="020B0503020204020204" pitchFamily="34" charset="-122"/>
                <a:ea typeface="微软雅黑" panose="020B0503020204020204" pitchFamily="34" charset="-122"/>
              </a:rPr>
              <a:t>,</a:t>
            </a:r>
            <a:r>
              <a:rPr lang="zh-CN" altLang="en-US" b="0" dirty="0">
                <a:solidFill>
                  <a:srgbClr val="FF0000"/>
                </a:solidFill>
                <a:latin typeface="微软雅黑" panose="020B0503020204020204" pitchFamily="34" charset="-122"/>
                <a:ea typeface="微软雅黑" panose="020B0503020204020204" pitchFamily="34" charset="-122"/>
              </a:rPr>
              <a:t>判</a:t>
            </a:r>
            <a:r>
              <a:rPr lang="zh-CN" altLang="en-US" b="0" dirty="0">
                <a:latin typeface="微软雅黑" panose="020B0503020204020204" pitchFamily="34" charset="-122"/>
                <a:ea typeface="微软雅黑" panose="020B0503020204020204" pitchFamily="34" charset="-122"/>
              </a:rPr>
              <a:t>该元素是否在</a:t>
            </a:r>
            <a:r>
              <a:rPr lang="en-US" altLang="zh-CN" b="0" dirty="0">
                <a:latin typeface="微软雅黑" panose="020B0503020204020204" pitchFamily="34" charset="-122"/>
                <a:ea typeface="微软雅黑" panose="020B0503020204020204" pitchFamily="34" charset="-122"/>
              </a:rPr>
              <a:t>LA</a:t>
            </a:r>
            <a:r>
              <a:rPr lang="zh-CN" altLang="en-US" b="0" dirty="0">
                <a:latin typeface="微软雅黑" panose="020B0503020204020204" pitchFamily="34" charset="-122"/>
                <a:ea typeface="微软雅黑" panose="020B0503020204020204" pitchFamily="34" charset="-122"/>
              </a:rPr>
              <a:t>中</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若不在则将该元素</a:t>
            </a:r>
            <a:r>
              <a:rPr lang="zh-CN" altLang="en-US" b="0" dirty="0">
                <a:solidFill>
                  <a:srgbClr val="FF0000"/>
                </a:solidFill>
                <a:latin typeface="微软雅黑" panose="020B0503020204020204" pitchFamily="34" charset="-122"/>
                <a:ea typeface="微软雅黑" panose="020B0503020204020204" pitchFamily="34" charset="-122"/>
              </a:rPr>
              <a:t>插入</a:t>
            </a:r>
            <a:r>
              <a:rPr lang="zh-CN" altLang="en-US" b="0" dirty="0">
                <a:latin typeface="微软雅黑" panose="020B0503020204020204" pitchFamily="34" charset="-122"/>
                <a:ea typeface="微软雅黑" panose="020B0503020204020204" pitchFamily="34" charset="-122"/>
              </a:rPr>
              <a:t>到</a:t>
            </a:r>
            <a:r>
              <a:rPr lang="en-US" altLang="zh-CN" b="0" dirty="0">
                <a:latin typeface="微软雅黑" panose="020B0503020204020204" pitchFamily="34" charset="-122"/>
                <a:ea typeface="微软雅黑" panose="020B0503020204020204" pitchFamily="34" charset="-122"/>
              </a:rPr>
              <a:t>LA</a:t>
            </a:r>
            <a:r>
              <a:rPr lang="zh-CN" altLang="en-US" b="0" dirty="0">
                <a:latin typeface="微软雅黑" panose="020B0503020204020204" pitchFamily="34" charset="-122"/>
                <a:ea typeface="微软雅黑" panose="020B0503020204020204" pitchFamily="34" charset="-122"/>
              </a:rPr>
              <a:t>中。</a:t>
            </a:r>
          </a:p>
        </p:txBody>
      </p:sp>
    </p:spTree>
    <p:extLst>
      <p:ext uri="{BB962C8B-B14F-4D97-AF65-F5344CB8AC3E}">
        <p14:creationId xmlns:p14="http://schemas.microsoft.com/office/powerpoint/2010/main" val="58163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2"/>
                                        </p:tgtEl>
                                        <p:attrNameLst>
                                          <p:attrName>style.visibility</p:attrName>
                                        </p:attrNameLst>
                                      </p:cBhvr>
                                      <p:to>
                                        <p:strVal val="visible"/>
                                      </p:to>
                                    </p:set>
                                    <p:anim calcmode="lin" valueType="num">
                                      <p:cBhvr additive="base">
                                        <p:cTn id="7" dur="500" fill="hold"/>
                                        <p:tgtEl>
                                          <p:spTgt spid="46082"/>
                                        </p:tgtEl>
                                        <p:attrNameLst>
                                          <p:attrName>ppt_x</p:attrName>
                                        </p:attrNameLst>
                                      </p:cBhvr>
                                      <p:tavLst>
                                        <p:tav tm="0">
                                          <p:val>
                                            <p:strVal val="0-#ppt_w/2"/>
                                          </p:val>
                                        </p:tav>
                                        <p:tav tm="100000">
                                          <p:val>
                                            <p:strVal val="#ppt_x"/>
                                          </p:val>
                                        </p:tav>
                                      </p:tavLst>
                                    </p:anim>
                                    <p:anim calcmode="lin" valueType="num">
                                      <p:cBhvr additive="base">
                                        <p:cTn id="8" dur="500" fill="hold"/>
                                        <p:tgtEl>
                                          <p:spTgt spid="460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6083">
                                            <p:txEl>
                                              <p:pRg st="0" end="0"/>
                                            </p:txEl>
                                          </p:spTgt>
                                        </p:tgtEl>
                                        <p:attrNameLst>
                                          <p:attrName>style.visibility</p:attrName>
                                        </p:attrNameLst>
                                      </p:cBhvr>
                                      <p:to>
                                        <p:strVal val="visible"/>
                                      </p:to>
                                    </p:set>
                                    <p:animEffect transition="in" filter="fade">
                                      <p:cBhvr>
                                        <p:cTn id="13" dur="500"/>
                                        <p:tgtEl>
                                          <p:spTgt spid="4608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083">
                                            <p:txEl>
                                              <p:pRg st="1" end="1"/>
                                            </p:txEl>
                                          </p:spTgt>
                                        </p:tgtEl>
                                        <p:attrNameLst>
                                          <p:attrName>style.visibility</p:attrName>
                                        </p:attrNameLst>
                                      </p:cBhvr>
                                      <p:to>
                                        <p:strVal val="visible"/>
                                      </p:to>
                                    </p:set>
                                    <p:animEffect transition="in" filter="fade">
                                      <p:cBhvr>
                                        <p:cTn id="18" dur="500"/>
                                        <p:tgtEl>
                                          <p:spTgt spid="4608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6083">
                                            <p:txEl>
                                              <p:pRg st="2" end="2"/>
                                            </p:txEl>
                                          </p:spTgt>
                                        </p:tgtEl>
                                        <p:attrNameLst>
                                          <p:attrName>style.visibility</p:attrName>
                                        </p:attrNameLst>
                                      </p:cBhvr>
                                      <p:to>
                                        <p:strVal val="visible"/>
                                      </p:to>
                                    </p:set>
                                    <p:animEffect transition="in" filter="fade">
                                      <p:cBhvr>
                                        <p:cTn id="23" dur="500"/>
                                        <p:tgtEl>
                                          <p:spTgt spid="46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p:bldP spid="46083"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1231505" y="2127596"/>
            <a:ext cx="10058400" cy="4054840"/>
          </a:xfrm>
        </p:spPr>
        <p:txBody>
          <a:bodyPr/>
          <a:lstStyle/>
          <a:p>
            <a:pPr>
              <a:lnSpc>
                <a:spcPct val="90000"/>
              </a:lnSpc>
            </a:pPr>
            <a:r>
              <a:rPr lang="zh-CN" altLang="en-US" sz="2400" b="0" dirty="0">
                <a:effectLst/>
                <a:latin typeface="微软雅黑" panose="020B0503020204020204" pitchFamily="34" charset="-122"/>
                <a:ea typeface="微软雅黑" panose="020B0503020204020204" pitchFamily="34" charset="-122"/>
              </a:rPr>
              <a:t>问题：集合</a:t>
            </a:r>
            <a:r>
              <a:rPr lang="en-US" altLang="zh-CN" sz="2400" b="0" dirty="0">
                <a:effectLst/>
                <a:latin typeface="微软雅黑" panose="020B0503020204020204" pitchFamily="34" charset="-122"/>
                <a:ea typeface="微软雅黑" panose="020B0503020204020204" pitchFamily="34" charset="-122"/>
              </a:rPr>
              <a:t>A</a:t>
            </a:r>
            <a:r>
              <a:rPr lang="zh-CN" altLang="en-US" sz="2400" b="0" dirty="0">
                <a:effectLst/>
                <a:latin typeface="微软雅黑" panose="020B0503020204020204" pitchFamily="34" charset="-122"/>
                <a:ea typeface="微软雅黑" panose="020B0503020204020204" pitchFamily="34" charset="-122"/>
              </a:rPr>
              <a:t>和</a:t>
            </a:r>
            <a:r>
              <a:rPr lang="en-US" altLang="zh-CN" sz="2400" b="0" dirty="0">
                <a:effectLst/>
                <a:latin typeface="微软雅黑" panose="020B0503020204020204" pitchFamily="34" charset="-122"/>
                <a:ea typeface="微软雅黑" panose="020B0503020204020204" pitchFamily="34" charset="-122"/>
              </a:rPr>
              <a:t>B</a:t>
            </a:r>
            <a:r>
              <a:rPr lang="zh-CN" altLang="en-US" sz="2400" b="0" dirty="0">
                <a:effectLst/>
                <a:latin typeface="微软雅黑" panose="020B0503020204020204" pitchFamily="34" charset="-122"/>
                <a:ea typeface="微软雅黑" panose="020B0503020204020204" pitchFamily="34" charset="-122"/>
              </a:rPr>
              <a:t>分别用两个线性表</a:t>
            </a:r>
            <a:r>
              <a:rPr lang="en-US" altLang="zh-CN" sz="2400" b="0" dirty="0">
                <a:effectLst/>
                <a:latin typeface="微软雅黑" panose="020B0503020204020204" pitchFamily="34" charset="-122"/>
                <a:ea typeface="微软雅黑" panose="020B0503020204020204" pitchFamily="34" charset="-122"/>
              </a:rPr>
              <a:t>LA</a:t>
            </a:r>
            <a:r>
              <a:rPr lang="zh-CN" altLang="en-US" sz="2400" b="0" dirty="0">
                <a:effectLst/>
                <a:latin typeface="微软雅黑" panose="020B0503020204020204" pitchFamily="34" charset="-122"/>
                <a:ea typeface="微软雅黑" panose="020B0503020204020204" pitchFamily="34" charset="-122"/>
              </a:rPr>
              <a:t>和</a:t>
            </a:r>
            <a:r>
              <a:rPr lang="en-US" altLang="zh-CN" sz="2400" b="0" dirty="0">
                <a:effectLst/>
                <a:latin typeface="微软雅黑" panose="020B0503020204020204" pitchFamily="34" charset="-122"/>
                <a:ea typeface="微软雅黑" panose="020B0503020204020204" pitchFamily="34" charset="-122"/>
              </a:rPr>
              <a:t>LB</a:t>
            </a:r>
            <a:r>
              <a:rPr lang="zh-CN" altLang="en-US" sz="2400" b="0" dirty="0">
                <a:effectLst/>
                <a:latin typeface="微软雅黑" panose="020B0503020204020204" pitchFamily="34" charset="-122"/>
                <a:ea typeface="微软雅黑" panose="020B0503020204020204" pitchFamily="34" charset="-122"/>
              </a:rPr>
              <a:t>表示，求</a:t>
            </a:r>
            <a:r>
              <a:rPr lang="en-US" altLang="zh-CN" sz="2400" b="0" dirty="0">
                <a:effectLst/>
                <a:latin typeface="微软雅黑" panose="020B0503020204020204" pitchFamily="34" charset="-122"/>
                <a:ea typeface="微软雅黑" panose="020B0503020204020204" pitchFamily="34" charset="-122"/>
              </a:rPr>
              <a:t>A∪B</a:t>
            </a:r>
            <a:r>
              <a:rPr lang="zh-CN" altLang="en-US" sz="2400" b="0" dirty="0">
                <a:effectLst/>
                <a:latin typeface="微软雅黑" panose="020B0503020204020204" pitchFamily="34" charset="-122"/>
                <a:ea typeface="微软雅黑" panose="020B0503020204020204" pitchFamily="34" charset="-122"/>
              </a:rPr>
              <a:t>并用线性表</a:t>
            </a:r>
            <a:r>
              <a:rPr lang="en-US" altLang="zh-CN" sz="2400" b="0" dirty="0">
                <a:effectLst/>
                <a:latin typeface="微软雅黑" panose="020B0503020204020204" pitchFamily="34" charset="-122"/>
                <a:ea typeface="微软雅黑" panose="020B0503020204020204" pitchFamily="34" charset="-122"/>
              </a:rPr>
              <a:t>LA</a:t>
            </a:r>
            <a:r>
              <a:rPr lang="zh-CN" altLang="en-US" sz="2400" b="0" dirty="0">
                <a:effectLst/>
                <a:latin typeface="微软雅黑" panose="020B0503020204020204" pitchFamily="34" charset="-122"/>
                <a:ea typeface="微软雅黑" panose="020B0503020204020204" pitchFamily="34" charset="-122"/>
              </a:rPr>
              <a:t>表示。</a:t>
            </a:r>
          </a:p>
          <a:p>
            <a:pPr>
              <a:lnSpc>
                <a:spcPct val="90000"/>
              </a:lnSpc>
            </a:pPr>
            <a:r>
              <a:rPr lang="zh-CN" altLang="en-US" sz="2400" b="0" dirty="0">
                <a:effectLst/>
                <a:latin typeface="微软雅黑" panose="020B0503020204020204" pitchFamily="34" charset="-122"/>
                <a:ea typeface="微软雅黑" panose="020B0503020204020204" pitchFamily="34" charset="-122"/>
              </a:rPr>
              <a:t>算法设计：</a:t>
            </a:r>
          </a:p>
          <a:p>
            <a:pPr lvl="1">
              <a:lnSpc>
                <a:spcPct val="90000"/>
              </a:lnSpc>
            </a:pPr>
            <a:r>
              <a:rPr lang="zh-CN" altLang="en-US" sz="2000" b="0" dirty="0">
                <a:effectLst/>
                <a:latin typeface="微软雅黑" panose="020B0503020204020204" pitchFamily="34" charset="-122"/>
                <a:ea typeface="微软雅黑" panose="020B0503020204020204" pitchFamily="34" charset="-122"/>
              </a:rPr>
              <a:t>思想：从</a:t>
            </a:r>
            <a:r>
              <a:rPr lang="en-US" altLang="zh-CN" sz="2000" b="0" dirty="0">
                <a:effectLst/>
                <a:latin typeface="微软雅黑" panose="020B0503020204020204" pitchFamily="34" charset="-122"/>
                <a:ea typeface="微软雅黑" panose="020B0503020204020204" pitchFamily="34" charset="-122"/>
              </a:rPr>
              <a:t>LB</a:t>
            </a:r>
            <a:r>
              <a:rPr lang="zh-CN" altLang="en-US" sz="2000" b="0" dirty="0">
                <a:effectLst/>
                <a:latin typeface="微软雅黑" panose="020B0503020204020204" pitchFamily="34" charset="-122"/>
                <a:ea typeface="微软雅黑" panose="020B0503020204020204" pitchFamily="34" charset="-122"/>
              </a:rPr>
              <a:t>中</a:t>
            </a:r>
            <a:r>
              <a:rPr lang="zh-CN" altLang="en-US" sz="2000" b="0" dirty="0">
                <a:solidFill>
                  <a:srgbClr val="FF0000"/>
                </a:solidFill>
                <a:effectLst/>
                <a:latin typeface="微软雅黑" panose="020B0503020204020204" pitchFamily="34" charset="-122"/>
                <a:ea typeface="微软雅黑" panose="020B0503020204020204" pitchFamily="34" charset="-122"/>
              </a:rPr>
              <a:t>逐一</a:t>
            </a:r>
            <a:r>
              <a:rPr lang="zh-CN" altLang="en-US" sz="2000" b="0" dirty="0">
                <a:solidFill>
                  <a:srgbClr val="0070C0"/>
                </a:solidFill>
                <a:effectLst/>
                <a:latin typeface="微软雅黑" panose="020B0503020204020204" pitchFamily="34" charset="-122"/>
                <a:ea typeface="微软雅黑" panose="020B0503020204020204" pitchFamily="34" charset="-122"/>
              </a:rPr>
              <a:t>取出</a:t>
            </a:r>
            <a:r>
              <a:rPr lang="zh-CN" altLang="en-US" sz="2000" b="0" dirty="0">
                <a:effectLst/>
                <a:latin typeface="微软雅黑" panose="020B0503020204020204" pitchFamily="34" charset="-122"/>
                <a:ea typeface="微软雅黑" panose="020B0503020204020204" pitchFamily="34" charset="-122"/>
              </a:rPr>
              <a:t>元素</a:t>
            </a:r>
            <a:r>
              <a:rPr lang="en-US" altLang="zh-CN" sz="2000" b="0" dirty="0">
                <a:effectLst/>
                <a:latin typeface="微软雅黑" panose="020B0503020204020204" pitchFamily="34" charset="-122"/>
                <a:ea typeface="微软雅黑" panose="020B0503020204020204" pitchFamily="34" charset="-122"/>
              </a:rPr>
              <a:t>,</a:t>
            </a:r>
            <a:r>
              <a:rPr lang="zh-CN" altLang="en-US" sz="2000" b="0" dirty="0">
                <a:solidFill>
                  <a:srgbClr val="FF0000"/>
                </a:solidFill>
                <a:effectLst/>
                <a:latin typeface="微软雅黑" panose="020B0503020204020204" pitchFamily="34" charset="-122"/>
                <a:ea typeface="微软雅黑" panose="020B0503020204020204" pitchFamily="34" charset="-122"/>
              </a:rPr>
              <a:t>判</a:t>
            </a:r>
            <a:r>
              <a:rPr lang="zh-CN" altLang="en-US" sz="2000" b="0" dirty="0">
                <a:effectLst/>
                <a:latin typeface="微软雅黑" panose="020B0503020204020204" pitchFamily="34" charset="-122"/>
                <a:ea typeface="微软雅黑" panose="020B0503020204020204" pitchFamily="34" charset="-122"/>
              </a:rPr>
              <a:t>该元素是否在</a:t>
            </a:r>
            <a:r>
              <a:rPr lang="en-US" altLang="zh-CN" sz="2000" b="0" dirty="0">
                <a:effectLst/>
                <a:latin typeface="微软雅黑" panose="020B0503020204020204" pitchFamily="34" charset="-122"/>
                <a:ea typeface="微软雅黑" panose="020B0503020204020204" pitchFamily="34" charset="-122"/>
              </a:rPr>
              <a:t>LA</a:t>
            </a:r>
            <a:r>
              <a:rPr lang="zh-CN" altLang="en-US" sz="2000" b="0" dirty="0">
                <a:effectLst/>
                <a:latin typeface="微软雅黑" panose="020B0503020204020204" pitchFamily="34" charset="-122"/>
                <a:ea typeface="微软雅黑" panose="020B0503020204020204" pitchFamily="34" charset="-122"/>
              </a:rPr>
              <a:t>中</a:t>
            </a:r>
            <a:r>
              <a:rPr lang="en-US" altLang="zh-CN" sz="2000" b="0" dirty="0">
                <a:effectLst/>
                <a:latin typeface="微软雅黑" panose="020B0503020204020204" pitchFamily="34" charset="-122"/>
                <a:ea typeface="微软雅黑" panose="020B0503020204020204" pitchFamily="34" charset="-122"/>
              </a:rPr>
              <a:t>,</a:t>
            </a:r>
            <a:r>
              <a:rPr lang="zh-CN" altLang="en-US" sz="2000" b="0" dirty="0">
                <a:effectLst/>
                <a:latin typeface="微软雅黑" panose="020B0503020204020204" pitchFamily="34" charset="-122"/>
                <a:ea typeface="微软雅黑" panose="020B0503020204020204" pitchFamily="34" charset="-122"/>
              </a:rPr>
              <a:t>若不在则将该元素</a:t>
            </a:r>
            <a:r>
              <a:rPr lang="zh-CN" altLang="en-US" sz="2000" b="0" dirty="0">
                <a:solidFill>
                  <a:srgbClr val="FF0000"/>
                </a:solidFill>
                <a:effectLst/>
                <a:latin typeface="微软雅黑" panose="020B0503020204020204" pitchFamily="34" charset="-122"/>
                <a:ea typeface="微软雅黑" panose="020B0503020204020204" pitchFamily="34" charset="-122"/>
              </a:rPr>
              <a:t>插入</a:t>
            </a:r>
            <a:r>
              <a:rPr lang="zh-CN" altLang="en-US" sz="2000" b="0" dirty="0">
                <a:effectLst/>
                <a:latin typeface="微软雅黑" panose="020B0503020204020204" pitchFamily="34" charset="-122"/>
                <a:ea typeface="微软雅黑" panose="020B0503020204020204" pitchFamily="34" charset="-122"/>
              </a:rPr>
              <a:t>到</a:t>
            </a:r>
            <a:r>
              <a:rPr lang="en-US" altLang="zh-CN" sz="2000" b="0" dirty="0">
                <a:effectLst/>
                <a:latin typeface="微软雅黑" panose="020B0503020204020204" pitchFamily="34" charset="-122"/>
                <a:ea typeface="微软雅黑" panose="020B0503020204020204" pitchFamily="34" charset="-122"/>
              </a:rPr>
              <a:t>LA</a:t>
            </a:r>
            <a:r>
              <a:rPr lang="zh-CN" altLang="en-US" sz="2000" b="0" dirty="0">
                <a:effectLst/>
                <a:latin typeface="微软雅黑" panose="020B0503020204020204" pitchFamily="34" charset="-122"/>
                <a:ea typeface="微软雅黑" panose="020B0503020204020204" pitchFamily="34" charset="-122"/>
              </a:rPr>
              <a:t>中。</a:t>
            </a:r>
          </a:p>
          <a:p>
            <a:pPr>
              <a:lnSpc>
                <a:spcPct val="90000"/>
              </a:lnSpc>
            </a:pPr>
            <a:r>
              <a:rPr lang="zh-CN" altLang="en-US" sz="2400" b="0" dirty="0">
                <a:effectLst/>
                <a:latin typeface="微软雅黑" panose="020B0503020204020204" pitchFamily="34" charset="-122"/>
                <a:ea typeface="微软雅黑" panose="020B0503020204020204" pitchFamily="34" charset="-122"/>
              </a:rPr>
              <a:t>细化：到实现程度</a:t>
            </a:r>
          </a:p>
          <a:p>
            <a:pPr lvl="1">
              <a:lnSpc>
                <a:spcPct val="90000"/>
              </a:lnSpc>
            </a:pPr>
            <a:r>
              <a:rPr lang="zh-CN" altLang="en-US" sz="2000" b="0" dirty="0">
                <a:solidFill>
                  <a:srgbClr val="FF0000"/>
                </a:solidFill>
                <a:effectLst/>
                <a:latin typeface="微软雅黑" panose="020B0503020204020204" pitchFamily="34" charset="-122"/>
                <a:ea typeface="微软雅黑" panose="020B0503020204020204" pitchFamily="34" charset="-122"/>
              </a:rPr>
              <a:t>逐一</a:t>
            </a:r>
            <a:r>
              <a:rPr lang="zh-CN" altLang="en-US" sz="2000" b="0" dirty="0">
                <a:effectLst/>
                <a:latin typeface="微软雅黑" panose="020B0503020204020204" pitchFamily="34" charset="-122"/>
                <a:ea typeface="微软雅黑" panose="020B0503020204020204" pitchFamily="34" charset="-122"/>
              </a:rPr>
              <a:t>：从第一个到最后一个</a:t>
            </a:r>
            <a:r>
              <a:rPr lang="en-US" altLang="zh-CN" sz="2000" b="0" dirty="0">
                <a:effectLst/>
                <a:latin typeface="微软雅黑" panose="020B0503020204020204" pitchFamily="34" charset="-122"/>
                <a:ea typeface="微软雅黑" panose="020B0503020204020204" pitchFamily="34" charset="-122"/>
              </a:rPr>
              <a:t>,</a:t>
            </a:r>
            <a:r>
              <a:rPr lang="zh-CN" altLang="en-US" sz="2000" b="0" dirty="0">
                <a:effectLst/>
                <a:latin typeface="微软雅黑" panose="020B0503020204020204" pitchFamily="34" charset="-122"/>
                <a:ea typeface="微软雅黑" panose="020B0503020204020204" pitchFamily="34" charset="-122"/>
              </a:rPr>
              <a:t>计数型循环</a:t>
            </a:r>
            <a:r>
              <a:rPr lang="en-US" altLang="zh-CN" sz="2000" b="0" dirty="0">
                <a:effectLst/>
                <a:latin typeface="微软雅黑" panose="020B0503020204020204" pitchFamily="34" charset="-122"/>
                <a:ea typeface="微软雅黑" panose="020B0503020204020204" pitchFamily="34" charset="-122"/>
              </a:rPr>
              <a:t>,</a:t>
            </a:r>
            <a:r>
              <a:rPr lang="zh-CN" altLang="en-US" sz="2000" b="0" dirty="0">
                <a:effectLst/>
                <a:latin typeface="微软雅黑" panose="020B0503020204020204" pitchFamily="34" charset="-122"/>
                <a:ea typeface="微软雅黑" panose="020B0503020204020204" pitchFamily="34" charset="-122"/>
              </a:rPr>
              <a:t>前提是需要知道元素个数</a:t>
            </a:r>
          </a:p>
          <a:p>
            <a:pPr lvl="1">
              <a:lnSpc>
                <a:spcPct val="90000"/>
              </a:lnSpc>
            </a:pPr>
            <a:r>
              <a:rPr lang="zh-CN" altLang="en-US" sz="2000" b="0" dirty="0">
                <a:effectLst/>
                <a:latin typeface="微软雅黑" panose="020B0503020204020204" pitchFamily="34" charset="-122"/>
                <a:ea typeface="微软雅黑" panose="020B0503020204020204" pitchFamily="34" charset="-122"/>
              </a:rPr>
              <a:t>如何</a:t>
            </a:r>
            <a:r>
              <a:rPr lang="zh-CN" altLang="en-US" sz="2000" b="0" dirty="0">
                <a:solidFill>
                  <a:srgbClr val="FF0000"/>
                </a:solidFill>
                <a:effectLst/>
                <a:latin typeface="微软雅黑" panose="020B0503020204020204" pitchFamily="34" charset="-122"/>
                <a:ea typeface="微软雅黑" panose="020B0503020204020204" pitchFamily="34" charset="-122"/>
              </a:rPr>
              <a:t>取出</a:t>
            </a:r>
            <a:r>
              <a:rPr lang="zh-CN" altLang="en-US" sz="2000" b="0" dirty="0">
                <a:effectLst/>
                <a:latin typeface="微软雅黑" panose="020B0503020204020204" pitchFamily="34" charset="-122"/>
                <a:ea typeface="微软雅黑" panose="020B0503020204020204" pitchFamily="34" charset="-122"/>
              </a:rPr>
              <a:t>第</a:t>
            </a:r>
            <a:r>
              <a:rPr lang="en-US" altLang="zh-CN" sz="2000" b="0" dirty="0" err="1">
                <a:effectLst/>
                <a:latin typeface="微软雅黑" panose="020B0503020204020204" pitchFamily="34" charset="-122"/>
                <a:ea typeface="微软雅黑" panose="020B0503020204020204" pitchFamily="34" charset="-122"/>
              </a:rPr>
              <a:t>i</a:t>
            </a:r>
            <a:r>
              <a:rPr lang="zh-CN" altLang="en-US" sz="2000" b="0" dirty="0">
                <a:effectLst/>
                <a:latin typeface="微软雅黑" panose="020B0503020204020204" pitchFamily="34" charset="-122"/>
                <a:ea typeface="微软雅黑" panose="020B0503020204020204" pitchFamily="34" charset="-122"/>
              </a:rPr>
              <a:t>个数据元素</a:t>
            </a:r>
            <a:r>
              <a:rPr lang="en-US" altLang="zh-CN" sz="2000" b="0" dirty="0">
                <a:effectLst/>
                <a:latin typeface="微软雅黑" panose="020B0503020204020204" pitchFamily="34" charset="-122"/>
                <a:ea typeface="微软雅黑" panose="020B0503020204020204" pitchFamily="34" charset="-122"/>
              </a:rPr>
              <a:t>b</a:t>
            </a:r>
            <a:r>
              <a:rPr lang="en-US" altLang="zh-CN" sz="2000" b="0" baseline="-25000" dirty="0">
                <a:effectLst/>
                <a:latin typeface="微软雅黑" panose="020B0503020204020204" pitchFamily="34" charset="-122"/>
                <a:ea typeface="微软雅黑" panose="020B0503020204020204" pitchFamily="34" charset="-122"/>
              </a:rPr>
              <a:t>i</a:t>
            </a:r>
            <a:r>
              <a:rPr lang="zh-CN" altLang="en-US" sz="2000" b="0" dirty="0">
                <a:effectLst/>
                <a:latin typeface="微软雅黑" panose="020B0503020204020204" pitchFamily="34" charset="-122"/>
                <a:ea typeface="微软雅黑" panose="020B0503020204020204" pitchFamily="34" charset="-122"/>
              </a:rPr>
              <a:t>？</a:t>
            </a:r>
          </a:p>
          <a:p>
            <a:pPr lvl="1">
              <a:lnSpc>
                <a:spcPct val="90000"/>
              </a:lnSpc>
            </a:pPr>
            <a:r>
              <a:rPr lang="zh-CN" altLang="en-US" sz="2000" b="0" dirty="0">
                <a:effectLst/>
                <a:latin typeface="微软雅黑" panose="020B0503020204020204" pitchFamily="34" charset="-122"/>
                <a:ea typeface="微软雅黑" panose="020B0503020204020204" pitchFamily="34" charset="-122"/>
              </a:rPr>
              <a:t>如何</a:t>
            </a:r>
            <a:r>
              <a:rPr lang="zh-CN" altLang="en-US" sz="2000" b="0" dirty="0">
                <a:solidFill>
                  <a:srgbClr val="FF0000"/>
                </a:solidFill>
                <a:effectLst/>
                <a:latin typeface="微软雅黑" panose="020B0503020204020204" pitchFamily="34" charset="-122"/>
                <a:ea typeface="微软雅黑" panose="020B0503020204020204" pitchFamily="34" charset="-122"/>
              </a:rPr>
              <a:t>判断</a:t>
            </a:r>
            <a:r>
              <a:rPr lang="en-US" altLang="zh-CN" sz="2000" b="0" dirty="0">
                <a:effectLst/>
                <a:latin typeface="微软雅黑" panose="020B0503020204020204" pitchFamily="34" charset="-122"/>
                <a:ea typeface="微软雅黑" panose="020B0503020204020204" pitchFamily="34" charset="-122"/>
              </a:rPr>
              <a:t>b</a:t>
            </a:r>
            <a:r>
              <a:rPr lang="en-US" altLang="zh-CN" sz="2000" b="0" baseline="-25000" dirty="0">
                <a:effectLst/>
                <a:latin typeface="微软雅黑" panose="020B0503020204020204" pitchFamily="34" charset="-122"/>
                <a:ea typeface="微软雅黑" panose="020B0503020204020204" pitchFamily="34" charset="-122"/>
              </a:rPr>
              <a:t>i</a:t>
            </a:r>
            <a:r>
              <a:rPr lang="zh-CN" altLang="en-US" sz="2000" b="0" dirty="0">
                <a:effectLst/>
                <a:latin typeface="微软雅黑" panose="020B0503020204020204" pitchFamily="34" charset="-122"/>
                <a:ea typeface="微软雅黑" panose="020B0503020204020204" pitchFamily="34" charset="-122"/>
              </a:rPr>
              <a:t>是否已在</a:t>
            </a:r>
            <a:r>
              <a:rPr lang="en-US" altLang="zh-CN" sz="2000" b="0" dirty="0">
                <a:effectLst/>
                <a:latin typeface="微软雅黑" panose="020B0503020204020204" pitchFamily="34" charset="-122"/>
                <a:ea typeface="微软雅黑" panose="020B0503020204020204" pitchFamily="34" charset="-122"/>
              </a:rPr>
              <a:t>A</a:t>
            </a:r>
            <a:r>
              <a:rPr lang="zh-CN" altLang="en-US" sz="2000" b="0" dirty="0">
                <a:effectLst/>
                <a:latin typeface="微软雅黑" panose="020B0503020204020204" pitchFamily="34" charset="-122"/>
                <a:ea typeface="微软雅黑" panose="020B0503020204020204" pitchFamily="34" charset="-122"/>
              </a:rPr>
              <a:t>中？</a:t>
            </a:r>
          </a:p>
          <a:p>
            <a:pPr lvl="1">
              <a:lnSpc>
                <a:spcPct val="90000"/>
              </a:lnSpc>
            </a:pPr>
            <a:r>
              <a:rPr lang="zh-CN" altLang="en-US" sz="2000" b="0" dirty="0">
                <a:effectLst/>
                <a:latin typeface="微软雅黑" panose="020B0503020204020204" pitchFamily="34" charset="-122"/>
                <a:ea typeface="微软雅黑" panose="020B0503020204020204" pitchFamily="34" charset="-122"/>
              </a:rPr>
              <a:t>如果不在</a:t>
            </a:r>
            <a:r>
              <a:rPr lang="en-US" altLang="zh-CN" sz="2000" b="0" dirty="0">
                <a:effectLst/>
                <a:latin typeface="微软雅黑" panose="020B0503020204020204" pitchFamily="34" charset="-122"/>
                <a:ea typeface="微软雅黑" panose="020B0503020204020204" pitchFamily="34" charset="-122"/>
              </a:rPr>
              <a:t>A</a:t>
            </a:r>
            <a:r>
              <a:rPr lang="zh-CN" altLang="en-US" sz="2000" b="0" dirty="0">
                <a:effectLst/>
                <a:latin typeface="微软雅黑" panose="020B0503020204020204" pitchFamily="34" charset="-122"/>
                <a:ea typeface="微软雅黑" panose="020B0503020204020204" pitchFamily="34" charset="-122"/>
              </a:rPr>
              <a:t>中，怎样实现将</a:t>
            </a:r>
            <a:r>
              <a:rPr lang="en-US" altLang="zh-CN" sz="2000" b="0" dirty="0">
                <a:effectLst/>
                <a:latin typeface="微软雅黑" panose="020B0503020204020204" pitchFamily="34" charset="-122"/>
                <a:ea typeface="微软雅黑" panose="020B0503020204020204" pitchFamily="34" charset="-122"/>
              </a:rPr>
              <a:t>b</a:t>
            </a:r>
            <a:r>
              <a:rPr lang="en-US" altLang="zh-CN" sz="2000" b="0" baseline="-25000" dirty="0">
                <a:effectLst/>
                <a:latin typeface="微软雅黑" panose="020B0503020204020204" pitchFamily="34" charset="-122"/>
                <a:ea typeface="微软雅黑" panose="020B0503020204020204" pitchFamily="34" charset="-122"/>
              </a:rPr>
              <a:t>i</a:t>
            </a:r>
            <a:r>
              <a:rPr lang="zh-CN" altLang="en-US" sz="2000" b="0" dirty="0">
                <a:solidFill>
                  <a:srgbClr val="FF0000"/>
                </a:solidFill>
                <a:effectLst/>
                <a:latin typeface="微软雅黑" panose="020B0503020204020204" pitchFamily="34" charset="-122"/>
                <a:ea typeface="微软雅黑" panose="020B0503020204020204" pitchFamily="34" charset="-122"/>
              </a:rPr>
              <a:t>插入</a:t>
            </a:r>
            <a:r>
              <a:rPr lang="zh-CN" altLang="en-US" sz="2000" b="0" dirty="0">
                <a:effectLst/>
                <a:latin typeface="微软雅黑" panose="020B0503020204020204" pitchFamily="34" charset="-122"/>
                <a:ea typeface="微软雅黑" panose="020B0503020204020204" pitchFamily="34" charset="-122"/>
              </a:rPr>
              <a:t>？</a:t>
            </a:r>
          </a:p>
        </p:txBody>
      </p:sp>
      <p:sp>
        <p:nvSpPr>
          <p:cNvPr id="5" name="Rectangle 2"/>
          <p:cNvSpPr>
            <a:spLocks noGrp="1" noChangeArrowheads="1"/>
          </p:cNvSpPr>
          <p:nvPr>
            <p:ph type="title"/>
          </p:nvPr>
        </p:nvSpPr>
        <p:spPr>
          <a:xfrm>
            <a:off x="1231505" y="842283"/>
            <a:ext cx="4309486" cy="11430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b="0" dirty="0">
                <a:solidFill>
                  <a:srgbClr val="0070C0"/>
                </a:solidFill>
                <a:effectLst/>
                <a:latin typeface="微软雅黑" panose="020B0503020204020204" pitchFamily="34" charset="-122"/>
                <a:ea typeface="微软雅黑" panose="020B0503020204020204" pitchFamily="34" charset="-122"/>
              </a:rPr>
              <a:t>例</a:t>
            </a:r>
            <a:r>
              <a:rPr lang="en-US" altLang="zh-CN" b="0" dirty="0">
                <a:solidFill>
                  <a:srgbClr val="0070C0"/>
                </a:solidFill>
                <a:effectLst/>
                <a:latin typeface="微软雅黑" panose="020B0503020204020204" pitchFamily="34" charset="-122"/>
                <a:ea typeface="微软雅黑" panose="020B0503020204020204" pitchFamily="34" charset="-122"/>
              </a:rPr>
              <a:t>1</a:t>
            </a:r>
            <a:r>
              <a:rPr lang="zh-CN" altLang="en-US" b="0" dirty="0">
                <a:solidFill>
                  <a:srgbClr val="0070C0"/>
                </a:solidFill>
                <a:effectLst/>
                <a:latin typeface="微软雅黑" panose="020B0503020204020204" pitchFamily="34" charset="-122"/>
                <a:ea typeface="微软雅黑" panose="020B0503020204020204" pitchFamily="34" charset="-122"/>
              </a:rPr>
              <a:t>：合并线性表</a:t>
            </a:r>
          </a:p>
        </p:txBody>
      </p:sp>
    </p:spTree>
    <p:extLst>
      <p:ext uri="{BB962C8B-B14F-4D97-AF65-F5344CB8AC3E}">
        <p14:creationId xmlns:p14="http://schemas.microsoft.com/office/powerpoint/2010/main" val="18610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083">
                                            <p:txEl>
                                              <p:pRg st="3" end="3"/>
                                            </p:txEl>
                                          </p:spTgt>
                                        </p:tgtEl>
                                        <p:attrNameLst>
                                          <p:attrName>style.visibility</p:attrName>
                                        </p:attrNameLst>
                                      </p:cBhvr>
                                      <p:to>
                                        <p:strVal val="visible"/>
                                      </p:to>
                                    </p:set>
                                    <p:animEffect transition="in" filter="fade">
                                      <p:cBhvr>
                                        <p:cTn id="7" dur="500"/>
                                        <p:tgtEl>
                                          <p:spTgt spid="4608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083">
                                            <p:txEl>
                                              <p:pRg st="4" end="4"/>
                                            </p:txEl>
                                          </p:spTgt>
                                        </p:tgtEl>
                                        <p:attrNameLst>
                                          <p:attrName>style.visibility</p:attrName>
                                        </p:attrNameLst>
                                      </p:cBhvr>
                                      <p:to>
                                        <p:strVal val="visible"/>
                                      </p:to>
                                    </p:set>
                                    <p:animEffect transition="in" filter="fade">
                                      <p:cBhvr>
                                        <p:cTn id="12" dur="500"/>
                                        <p:tgtEl>
                                          <p:spTgt spid="4608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083">
                                            <p:txEl>
                                              <p:pRg st="5" end="5"/>
                                            </p:txEl>
                                          </p:spTgt>
                                        </p:tgtEl>
                                        <p:attrNameLst>
                                          <p:attrName>style.visibility</p:attrName>
                                        </p:attrNameLst>
                                      </p:cBhvr>
                                      <p:to>
                                        <p:strVal val="visible"/>
                                      </p:to>
                                    </p:set>
                                    <p:animEffect transition="in" filter="fade">
                                      <p:cBhvr>
                                        <p:cTn id="17" dur="500"/>
                                        <p:tgtEl>
                                          <p:spTgt spid="4608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083">
                                            <p:txEl>
                                              <p:pRg st="6" end="6"/>
                                            </p:txEl>
                                          </p:spTgt>
                                        </p:tgtEl>
                                        <p:attrNameLst>
                                          <p:attrName>style.visibility</p:attrName>
                                        </p:attrNameLst>
                                      </p:cBhvr>
                                      <p:to>
                                        <p:strVal val="visible"/>
                                      </p:to>
                                    </p:set>
                                    <p:animEffect transition="in" filter="fade">
                                      <p:cBhvr>
                                        <p:cTn id="22" dur="500"/>
                                        <p:tgtEl>
                                          <p:spTgt spid="4608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083">
                                            <p:txEl>
                                              <p:pRg st="7" end="7"/>
                                            </p:txEl>
                                          </p:spTgt>
                                        </p:tgtEl>
                                        <p:attrNameLst>
                                          <p:attrName>style.visibility</p:attrName>
                                        </p:attrNameLst>
                                      </p:cBhvr>
                                      <p:to>
                                        <p:strVal val="visible"/>
                                      </p:to>
                                    </p:set>
                                    <p:animEffect transition="in" filter="fade">
                                      <p:cBhvr>
                                        <p:cTn id="27" dur="500"/>
                                        <p:tgtEl>
                                          <p:spTgt spid="460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uiExpand="1"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1766248" y="1869837"/>
            <a:ext cx="56557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dirty="0">
                <a:latin typeface="微软雅黑" panose="020B0503020204020204" pitchFamily="34" charset="-122"/>
                <a:ea typeface="微软雅黑" panose="020B0503020204020204" pitchFamily="34" charset="-122"/>
              </a:rPr>
              <a:t>1</a:t>
            </a:r>
            <a:r>
              <a:rPr kumimoji="1" lang="zh-CN" altLang="en-US" sz="2800" dirty="0">
                <a:latin typeface="微软雅黑" panose="020B0503020204020204" pitchFamily="34" charset="-122"/>
                <a:ea typeface="微软雅黑" panose="020B0503020204020204" pitchFamily="34" charset="-122"/>
              </a:rPr>
              <a:t>．依次从</a:t>
            </a:r>
            <a:r>
              <a:rPr kumimoji="1" lang="en-US" altLang="zh-CN" sz="2800" dirty="0">
                <a:latin typeface="微软雅黑" panose="020B0503020204020204" pitchFamily="34" charset="-122"/>
                <a:ea typeface="微软雅黑" panose="020B0503020204020204" pitchFamily="34" charset="-122"/>
              </a:rPr>
              <a:t>LB</a:t>
            </a:r>
            <a:r>
              <a:rPr kumimoji="1" lang="zh-CN" altLang="en-US" sz="2800" dirty="0">
                <a:latin typeface="微软雅黑" panose="020B0503020204020204" pitchFamily="34" charset="-122"/>
                <a:ea typeface="微软雅黑" panose="020B0503020204020204" pitchFamily="34" charset="-122"/>
              </a:rPr>
              <a:t>中取出第</a:t>
            </a:r>
            <a:r>
              <a:rPr kumimoji="1" lang="en-US" altLang="zh-CN" sz="2800" dirty="0" err="1">
                <a:latin typeface="微软雅黑" panose="020B0503020204020204" pitchFamily="34" charset="-122"/>
                <a:ea typeface="微软雅黑" panose="020B0503020204020204" pitchFamily="34" charset="-122"/>
              </a:rPr>
              <a:t>i</a:t>
            </a:r>
            <a:r>
              <a:rPr kumimoji="1" lang="zh-CN" altLang="en-US" sz="2800" dirty="0">
                <a:latin typeface="微软雅黑" panose="020B0503020204020204" pitchFamily="34" charset="-122"/>
                <a:ea typeface="微软雅黑" panose="020B0503020204020204" pitchFamily="34" charset="-122"/>
              </a:rPr>
              <a:t>个数据元素</a:t>
            </a:r>
            <a:r>
              <a:rPr kumimoji="1" lang="en-US" altLang="zh-CN" sz="2800" dirty="0">
                <a:latin typeface="微软雅黑" panose="020B0503020204020204" pitchFamily="34" charset="-122"/>
                <a:ea typeface="微软雅黑" panose="020B0503020204020204" pitchFamily="34" charset="-122"/>
              </a:rPr>
              <a:t>;</a:t>
            </a:r>
          </a:p>
        </p:txBody>
      </p:sp>
      <p:sp>
        <p:nvSpPr>
          <p:cNvPr id="143363" name="Text Box 3"/>
          <p:cNvSpPr txBox="1">
            <a:spLocks noChangeArrowheads="1"/>
          </p:cNvSpPr>
          <p:nvPr/>
        </p:nvSpPr>
        <p:spPr bwMode="auto">
          <a:xfrm>
            <a:off x="1766248" y="3340695"/>
            <a:ext cx="47484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dirty="0">
                <a:latin typeface="微软雅黑" panose="020B0503020204020204" pitchFamily="34" charset="-122"/>
                <a:ea typeface="微软雅黑" panose="020B0503020204020204" pitchFamily="34" charset="-122"/>
              </a:rPr>
              <a:t>2</a:t>
            </a:r>
            <a:r>
              <a:rPr kumimoji="1" lang="zh-CN" altLang="en-US" sz="2800" dirty="0">
                <a:latin typeface="微软雅黑" panose="020B0503020204020204" pitchFamily="34" charset="-122"/>
                <a:ea typeface="微软雅黑" panose="020B0503020204020204" pitchFamily="34" charset="-122"/>
              </a:rPr>
              <a:t>．判</a:t>
            </a:r>
            <a:r>
              <a:rPr kumimoji="1" lang="en-US" altLang="zh-CN" sz="2800" dirty="0" err="1">
                <a:latin typeface="微软雅黑" panose="020B0503020204020204" pitchFamily="34" charset="-122"/>
                <a:ea typeface="微软雅黑" panose="020B0503020204020204" pitchFamily="34" charset="-122"/>
              </a:rPr>
              <a:t>elem</a:t>
            </a:r>
            <a:r>
              <a:rPr kumimoji="1" lang="zh-CN" altLang="en-US" sz="2800" dirty="0">
                <a:latin typeface="微软雅黑" panose="020B0503020204020204" pitchFamily="34" charset="-122"/>
                <a:ea typeface="微软雅黑" panose="020B0503020204020204" pitchFamily="34" charset="-122"/>
              </a:rPr>
              <a:t>是否在</a:t>
            </a:r>
            <a:r>
              <a:rPr kumimoji="1" lang="en-US" altLang="zh-CN" sz="2800" dirty="0">
                <a:latin typeface="微软雅黑" panose="020B0503020204020204" pitchFamily="34" charset="-122"/>
                <a:ea typeface="微软雅黑" panose="020B0503020204020204" pitchFamily="34" charset="-122"/>
              </a:rPr>
              <a:t>LA</a:t>
            </a:r>
            <a:r>
              <a:rPr kumimoji="1" lang="zh-CN" altLang="en-US" sz="2800" dirty="0">
                <a:latin typeface="微软雅黑" panose="020B0503020204020204" pitchFamily="34" charset="-122"/>
                <a:ea typeface="微软雅黑" panose="020B0503020204020204" pitchFamily="34" charset="-122"/>
              </a:rPr>
              <a:t>中存在</a:t>
            </a:r>
            <a:r>
              <a:rPr kumimoji="1" lang="en-US" altLang="zh-CN" sz="2800" dirty="0">
                <a:latin typeface="微软雅黑" panose="020B0503020204020204" pitchFamily="34" charset="-122"/>
                <a:ea typeface="微软雅黑" panose="020B0503020204020204" pitchFamily="34" charset="-122"/>
              </a:rPr>
              <a:t>; </a:t>
            </a:r>
          </a:p>
        </p:txBody>
      </p:sp>
      <p:sp>
        <p:nvSpPr>
          <p:cNvPr id="143364" name="Text Box 4"/>
          <p:cNvSpPr txBox="1">
            <a:spLocks noChangeArrowheads="1"/>
          </p:cNvSpPr>
          <p:nvPr/>
        </p:nvSpPr>
        <p:spPr bwMode="auto">
          <a:xfrm>
            <a:off x="1766248" y="4999536"/>
            <a:ext cx="63514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latin typeface="微软雅黑" panose="020B0503020204020204" pitchFamily="34" charset="-122"/>
                <a:ea typeface="微软雅黑" panose="020B0503020204020204" pitchFamily="34" charset="-122"/>
              </a:rPr>
              <a:t>3</a:t>
            </a:r>
            <a:r>
              <a:rPr kumimoji="1" lang="zh-CN" altLang="en-US" sz="2800">
                <a:latin typeface="微软雅黑" panose="020B0503020204020204" pitchFamily="34" charset="-122"/>
                <a:ea typeface="微软雅黑" panose="020B0503020204020204" pitchFamily="34" charset="-122"/>
              </a:rPr>
              <a:t>．若不存在，则将</a:t>
            </a:r>
            <a:r>
              <a:rPr kumimoji="1" lang="en-US" altLang="zh-CN" sz="2800">
                <a:latin typeface="微软雅黑" panose="020B0503020204020204" pitchFamily="34" charset="-122"/>
                <a:ea typeface="微软雅黑" panose="020B0503020204020204" pitchFamily="34" charset="-122"/>
              </a:rPr>
              <a:t>elem</a:t>
            </a:r>
            <a:r>
              <a:rPr kumimoji="1" lang="zh-CN" altLang="en-US" sz="2800">
                <a:latin typeface="微软雅黑" panose="020B0503020204020204" pitchFamily="34" charset="-122"/>
                <a:ea typeface="微软雅黑" panose="020B0503020204020204" pitchFamily="34" charset="-122"/>
              </a:rPr>
              <a:t>插入到</a:t>
            </a:r>
            <a:r>
              <a:rPr kumimoji="1" lang="en-US" altLang="zh-CN" sz="2800">
                <a:latin typeface="微软雅黑" panose="020B0503020204020204" pitchFamily="34" charset="-122"/>
                <a:ea typeface="微软雅黑" panose="020B0503020204020204" pitchFamily="34" charset="-122"/>
              </a:rPr>
              <a:t>LA</a:t>
            </a:r>
            <a:r>
              <a:rPr kumimoji="1" lang="zh-CN" altLang="en-US" sz="2800">
                <a:latin typeface="微软雅黑" panose="020B0503020204020204" pitchFamily="34" charset="-122"/>
                <a:ea typeface="微软雅黑" panose="020B0503020204020204" pitchFamily="34" charset="-122"/>
              </a:rPr>
              <a:t>中。</a:t>
            </a:r>
            <a:endParaRPr kumimoji="1" lang="zh-CN" altLang="en-US">
              <a:latin typeface="微软雅黑" panose="020B0503020204020204" pitchFamily="34" charset="-122"/>
              <a:ea typeface="微软雅黑" panose="020B0503020204020204" pitchFamily="34" charset="-122"/>
            </a:endParaRPr>
          </a:p>
        </p:txBody>
      </p:sp>
      <p:sp>
        <p:nvSpPr>
          <p:cNvPr id="143365" name="Text Box 5"/>
          <p:cNvSpPr txBox="1">
            <a:spLocks noChangeArrowheads="1"/>
          </p:cNvSpPr>
          <p:nvPr/>
        </p:nvSpPr>
        <p:spPr bwMode="auto">
          <a:xfrm>
            <a:off x="2509198" y="2571512"/>
            <a:ext cx="76327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err="1">
                <a:solidFill>
                  <a:srgbClr val="333399"/>
                </a:solidFill>
                <a:latin typeface="微软雅黑" panose="020B0503020204020204" pitchFamily="34" charset="-122"/>
                <a:ea typeface="微软雅黑" panose="020B0503020204020204" pitchFamily="34" charset="-122"/>
              </a:rPr>
              <a:t>List_Retrieve</a:t>
            </a:r>
            <a:r>
              <a:rPr kumimoji="1" lang="en-US" altLang="zh-CN" sz="2400" dirty="0">
                <a:solidFill>
                  <a:srgbClr val="333399"/>
                </a:solidFill>
                <a:latin typeface="微软雅黑" panose="020B0503020204020204" pitchFamily="34" charset="-122"/>
                <a:ea typeface="微软雅黑" panose="020B0503020204020204" pitchFamily="34" charset="-122"/>
              </a:rPr>
              <a:t>(</a:t>
            </a:r>
            <a:r>
              <a:rPr kumimoji="1" lang="en-US" altLang="zh-CN" sz="2400" dirty="0" err="1">
                <a:solidFill>
                  <a:srgbClr val="333399"/>
                </a:solidFill>
                <a:latin typeface="微软雅黑" panose="020B0503020204020204" pitchFamily="34" charset="-122"/>
                <a:ea typeface="微软雅黑" panose="020B0503020204020204" pitchFamily="34" charset="-122"/>
              </a:rPr>
              <a:t>Lb</a:t>
            </a:r>
            <a:r>
              <a:rPr kumimoji="1" lang="en-US" altLang="zh-CN" sz="2400" dirty="0">
                <a:solidFill>
                  <a:srgbClr val="333399"/>
                </a:solidFill>
                <a:latin typeface="微软雅黑" panose="020B0503020204020204" pitchFamily="34" charset="-122"/>
                <a:ea typeface="微软雅黑" panose="020B0503020204020204" pitchFamily="34" charset="-122"/>
              </a:rPr>
              <a:t>, </a:t>
            </a:r>
            <a:r>
              <a:rPr kumimoji="1" lang="en-US" altLang="zh-CN" sz="2400" dirty="0" err="1">
                <a:solidFill>
                  <a:srgbClr val="333399"/>
                </a:solidFill>
                <a:latin typeface="微软雅黑" panose="020B0503020204020204" pitchFamily="34" charset="-122"/>
                <a:ea typeface="微软雅黑" panose="020B0503020204020204" pitchFamily="34" charset="-122"/>
              </a:rPr>
              <a:t>i</a:t>
            </a:r>
            <a:r>
              <a:rPr kumimoji="1" lang="en-US" altLang="zh-CN" sz="2400" dirty="0">
                <a:solidFill>
                  <a:srgbClr val="333399"/>
                </a:solidFill>
                <a:latin typeface="微软雅黑" panose="020B0503020204020204" pitchFamily="34" charset="-122"/>
                <a:ea typeface="微软雅黑" panose="020B0503020204020204" pitchFamily="34" charset="-122"/>
              </a:rPr>
              <a:t>, &amp;</a:t>
            </a:r>
            <a:r>
              <a:rPr kumimoji="1" lang="en-US" altLang="zh-CN" sz="2400" dirty="0" err="1">
                <a:solidFill>
                  <a:srgbClr val="333399"/>
                </a:solidFill>
                <a:latin typeface="微软雅黑" panose="020B0503020204020204" pitchFamily="34" charset="-122"/>
                <a:ea typeface="微软雅黑" panose="020B0503020204020204" pitchFamily="34" charset="-122"/>
              </a:rPr>
              <a:t>elem</a:t>
            </a:r>
            <a:r>
              <a:rPr kumimoji="1" lang="en-US" altLang="zh-CN" sz="2400" dirty="0">
                <a:solidFill>
                  <a:srgbClr val="333399"/>
                </a:solidFill>
                <a:latin typeface="微软雅黑" panose="020B0503020204020204" pitchFamily="34" charset="-122"/>
                <a:ea typeface="微软雅黑" panose="020B0503020204020204" pitchFamily="34" charset="-122"/>
              </a:rPr>
              <a:t>) →</a:t>
            </a:r>
            <a:r>
              <a:rPr kumimoji="1" lang="en-US" altLang="zh-CN" sz="2400" dirty="0" err="1">
                <a:solidFill>
                  <a:srgbClr val="333399"/>
                </a:solidFill>
                <a:latin typeface="微软雅黑" panose="020B0503020204020204" pitchFamily="34" charset="-122"/>
                <a:ea typeface="微软雅黑" panose="020B0503020204020204" pitchFamily="34" charset="-122"/>
              </a:rPr>
              <a:t>elem</a:t>
            </a:r>
            <a:endParaRPr kumimoji="1" lang="zh-CN" altLang="en-US" sz="2400" dirty="0">
              <a:solidFill>
                <a:srgbClr val="333399"/>
              </a:solidFill>
              <a:latin typeface="微软雅黑" panose="020B0503020204020204" pitchFamily="34" charset="-122"/>
              <a:ea typeface="微软雅黑" panose="020B0503020204020204" pitchFamily="34" charset="-122"/>
            </a:endParaRPr>
          </a:p>
        </p:txBody>
      </p:sp>
      <p:sp>
        <p:nvSpPr>
          <p:cNvPr id="143366" name="Text Box 6"/>
          <p:cNvSpPr txBox="1">
            <a:spLocks noChangeArrowheads="1"/>
          </p:cNvSpPr>
          <p:nvPr/>
        </p:nvSpPr>
        <p:spPr bwMode="auto">
          <a:xfrm>
            <a:off x="2432998" y="4047134"/>
            <a:ext cx="6940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dirty="0">
                <a:latin typeface="微软雅黑" panose="020B0503020204020204" pitchFamily="34" charset="-122"/>
                <a:ea typeface="微软雅黑" panose="020B0503020204020204" pitchFamily="34" charset="-122"/>
              </a:rPr>
              <a:t> </a:t>
            </a:r>
            <a:r>
              <a:rPr kumimoji="1" lang="en-US" altLang="zh-CN" sz="2400" dirty="0" err="1">
                <a:solidFill>
                  <a:srgbClr val="333399"/>
                </a:solidFill>
                <a:latin typeface="微软雅黑" panose="020B0503020204020204" pitchFamily="34" charset="-122"/>
                <a:ea typeface="微软雅黑" panose="020B0503020204020204" pitchFamily="34" charset="-122"/>
              </a:rPr>
              <a:t>List_Locate</a:t>
            </a:r>
            <a:r>
              <a:rPr kumimoji="1" lang="en-US" altLang="zh-CN" sz="2400" dirty="0">
                <a:solidFill>
                  <a:srgbClr val="333399"/>
                </a:solidFill>
                <a:latin typeface="微软雅黑" panose="020B0503020204020204" pitchFamily="34" charset="-122"/>
                <a:ea typeface="微软雅黑" panose="020B0503020204020204" pitchFamily="34" charset="-122"/>
              </a:rPr>
              <a:t>(La,</a:t>
            </a:r>
            <a:r>
              <a:rPr kumimoji="1" lang="en-US" altLang="zh-CN" sz="2400" dirty="0" err="1">
                <a:solidFill>
                  <a:srgbClr val="333399"/>
                </a:solidFill>
                <a:latin typeface="微软雅黑" panose="020B0503020204020204" pitchFamily="34" charset="-122"/>
                <a:ea typeface="微软雅黑" panose="020B0503020204020204" pitchFamily="34" charset="-122"/>
              </a:rPr>
              <a:t>elem</a:t>
            </a:r>
            <a:r>
              <a:rPr kumimoji="1" lang="en-US" altLang="zh-CN" sz="2400" dirty="0">
                <a:solidFill>
                  <a:srgbClr val="333399"/>
                </a:solidFill>
                <a:latin typeface="微软雅黑" panose="020B0503020204020204" pitchFamily="34" charset="-122"/>
                <a:ea typeface="微软雅黑" panose="020B0503020204020204" pitchFamily="34" charset="-122"/>
              </a:rPr>
              <a:t>,&amp;j) </a:t>
            </a:r>
            <a:endParaRPr kumimoji="1" lang="zh-CN" altLang="en-US" sz="2400" dirty="0">
              <a:solidFill>
                <a:srgbClr val="333399"/>
              </a:solidFill>
              <a:latin typeface="微软雅黑" panose="020B0503020204020204" pitchFamily="34" charset="-122"/>
              <a:ea typeface="微软雅黑" panose="020B0503020204020204" pitchFamily="34" charset="-122"/>
            </a:endParaRPr>
          </a:p>
        </p:txBody>
      </p:sp>
      <p:sp>
        <p:nvSpPr>
          <p:cNvPr id="143367" name="Text Box 7"/>
          <p:cNvSpPr txBox="1">
            <a:spLocks noChangeArrowheads="1"/>
          </p:cNvSpPr>
          <p:nvPr/>
        </p:nvSpPr>
        <p:spPr bwMode="auto">
          <a:xfrm>
            <a:off x="2332985" y="5725025"/>
            <a:ext cx="5861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dirty="0">
                <a:latin typeface="微软雅黑" panose="020B0503020204020204" pitchFamily="34" charset="-122"/>
                <a:ea typeface="微软雅黑" panose="020B0503020204020204" pitchFamily="34" charset="-122"/>
              </a:rPr>
              <a:t> </a:t>
            </a:r>
            <a:r>
              <a:rPr kumimoji="1" lang="en-US" altLang="zh-CN" sz="2400" dirty="0" err="1">
                <a:solidFill>
                  <a:srgbClr val="333399"/>
                </a:solidFill>
                <a:latin typeface="微软雅黑" panose="020B0503020204020204" pitchFamily="34" charset="-122"/>
                <a:ea typeface="微软雅黑" panose="020B0503020204020204" pitchFamily="34" charset="-122"/>
              </a:rPr>
              <a:t>List_Insert</a:t>
            </a:r>
            <a:r>
              <a:rPr kumimoji="1" lang="en-US" altLang="zh-CN" sz="2400" dirty="0">
                <a:solidFill>
                  <a:srgbClr val="333399"/>
                </a:solidFill>
                <a:latin typeface="微软雅黑" panose="020B0503020204020204" pitchFamily="34" charset="-122"/>
                <a:ea typeface="微软雅黑" panose="020B0503020204020204" pitchFamily="34" charset="-122"/>
              </a:rPr>
              <a:t>(La,1,elem) </a:t>
            </a:r>
            <a:endParaRPr kumimoji="1" lang="zh-CN" altLang="en-US" sz="2400" dirty="0">
              <a:solidFill>
                <a:srgbClr val="333399"/>
              </a:solidFill>
              <a:latin typeface="微软雅黑" panose="020B0503020204020204" pitchFamily="34" charset="-122"/>
              <a:ea typeface="微软雅黑" panose="020B0503020204020204" pitchFamily="34" charset="-122"/>
            </a:endParaRPr>
          </a:p>
        </p:txBody>
      </p:sp>
      <p:sp>
        <p:nvSpPr>
          <p:cNvPr id="143368" name="Text Box 8"/>
          <p:cNvSpPr txBox="1">
            <a:spLocks noChangeArrowheads="1"/>
          </p:cNvSpPr>
          <p:nvPr/>
        </p:nvSpPr>
        <p:spPr bwMode="auto">
          <a:xfrm>
            <a:off x="1288623" y="1001205"/>
            <a:ext cx="3877985" cy="5632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6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r>
              <a:rPr lang="zh-CN" altLang="en-US" dirty="0"/>
              <a:t>用基本操作实现：</a:t>
            </a:r>
          </a:p>
        </p:txBody>
      </p:sp>
    </p:spTree>
    <p:extLst>
      <p:ext uri="{BB962C8B-B14F-4D97-AF65-F5344CB8AC3E}">
        <p14:creationId xmlns:p14="http://schemas.microsoft.com/office/powerpoint/2010/main" val="24617485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3368"/>
                                        </p:tgtEl>
                                        <p:attrNameLst>
                                          <p:attrName>style.visibility</p:attrName>
                                        </p:attrNameLst>
                                      </p:cBhvr>
                                      <p:to>
                                        <p:strVal val="visible"/>
                                      </p:to>
                                    </p:set>
                                    <p:anim calcmode="lin" valueType="num">
                                      <p:cBhvr>
                                        <p:cTn id="7" dur="500" fill="hold"/>
                                        <p:tgtEl>
                                          <p:spTgt spid="143368"/>
                                        </p:tgtEl>
                                        <p:attrNameLst>
                                          <p:attrName>ppt_w</p:attrName>
                                        </p:attrNameLst>
                                      </p:cBhvr>
                                      <p:tavLst>
                                        <p:tav tm="0">
                                          <p:val>
                                            <p:fltVal val="0"/>
                                          </p:val>
                                        </p:tav>
                                        <p:tav tm="100000">
                                          <p:val>
                                            <p:strVal val="#ppt_w"/>
                                          </p:val>
                                        </p:tav>
                                      </p:tavLst>
                                    </p:anim>
                                    <p:anim calcmode="lin" valueType="num">
                                      <p:cBhvr>
                                        <p:cTn id="8" dur="500" fill="hold"/>
                                        <p:tgtEl>
                                          <p:spTgt spid="143368"/>
                                        </p:tgtEl>
                                        <p:attrNameLst>
                                          <p:attrName>ppt_h</p:attrName>
                                        </p:attrNameLst>
                                      </p:cBhvr>
                                      <p:tavLst>
                                        <p:tav tm="0">
                                          <p:val>
                                            <p:fltVal val="0"/>
                                          </p:val>
                                        </p:tav>
                                        <p:tav tm="100000">
                                          <p:val>
                                            <p:strVal val="#ppt_h"/>
                                          </p:val>
                                        </p:tav>
                                      </p:tavLst>
                                    </p:anim>
                                    <p:anim calcmode="lin" valueType="num">
                                      <p:cBhvr>
                                        <p:cTn id="9" dur="500" fill="hold"/>
                                        <p:tgtEl>
                                          <p:spTgt spid="143368"/>
                                        </p:tgtEl>
                                        <p:attrNameLst>
                                          <p:attrName>style.rotation</p:attrName>
                                        </p:attrNameLst>
                                      </p:cBhvr>
                                      <p:tavLst>
                                        <p:tav tm="0">
                                          <p:val>
                                            <p:fltVal val="90"/>
                                          </p:val>
                                        </p:tav>
                                        <p:tav tm="100000">
                                          <p:val>
                                            <p:fltVal val="0"/>
                                          </p:val>
                                        </p:tav>
                                      </p:tavLst>
                                    </p:anim>
                                    <p:animEffect transition="in" filter="fade">
                                      <p:cBhvr>
                                        <p:cTn id="10" dur="500"/>
                                        <p:tgtEl>
                                          <p:spTgt spid="143368"/>
                                        </p:tgtEl>
                                      </p:cBhvr>
                                    </p:animEffect>
                                  </p:childTnLst>
                                </p:cTn>
                              </p:par>
                            </p:childTnLst>
                          </p:cTn>
                        </p:par>
                        <p:par>
                          <p:cTn id="11" fill="hold">
                            <p:stCondLst>
                              <p:cond delay="500"/>
                            </p:stCondLst>
                            <p:childTnLst>
                              <p:par>
                                <p:cTn id="12" presetID="8" presetClass="emph" presetSubtype="0" fill="hold" grpId="1" nodeType="afterEffect">
                                  <p:stCondLst>
                                    <p:cond delay="0"/>
                                  </p:stCondLst>
                                  <p:childTnLst>
                                    <p:animRot by="21600000">
                                      <p:cBhvr>
                                        <p:cTn id="13" dur="500" fill="hold"/>
                                        <p:tgtEl>
                                          <p:spTgt spid="143368"/>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43362"/>
                                        </p:tgtEl>
                                        <p:attrNameLst>
                                          <p:attrName>style.visibility</p:attrName>
                                        </p:attrNameLst>
                                      </p:cBhvr>
                                      <p:to>
                                        <p:strVal val="visible"/>
                                      </p:to>
                                    </p:set>
                                    <p:animEffect transition="in" filter="slide(fromBottom)">
                                      <p:cBhvr>
                                        <p:cTn id="18" dur="500"/>
                                        <p:tgtEl>
                                          <p:spTgt spid="14336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43363"/>
                                        </p:tgtEl>
                                        <p:attrNameLst>
                                          <p:attrName>style.visibility</p:attrName>
                                        </p:attrNameLst>
                                      </p:cBhvr>
                                      <p:to>
                                        <p:strVal val="visible"/>
                                      </p:to>
                                    </p:set>
                                    <p:animEffect transition="in" filter="slide(fromBottom)">
                                      <p:cBhvr>
                                        <p:cTn id="23" dur="500"/>
                                        <p:tgtEl>
                                          <p:spTgt spid="14336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43364"/>
                                        </p:tgtEl>
                                        <p:attrNameLst>
                                          <p:attrName>style.visibility</p:attrName>
                                        </p:attrNameLst>
                                      </p:cBhvr>
                                      <p:to>
                                        <p:strVal val="visible"/>
                                      </p:to>
                                    </p:set>
                                    <p:animEffect transition="in" filter="slide(fromBottom)">
                                      <p:cBhvr>
                                        <p:cTn id="28" dur="500"/>
                                        <p:tgtEl>
                                          <p:spTgt spid="14336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2" fill="hold" grpId="0" nodeType="clickEffect">
                                  <p:stCondLst>
                                    <p:cond delay="0"/>
                                  </p:stCondLst>
                                  <p:childTnLst>
                                    <p:set>
                                      <p:cBhvr>
                                        <p:cTn id="32" dur="1" fill="hold">
                                          <p:stCondLst>
                                            <p:cond delay="0"/>
                                          </p:stCondLst>
                                        </p:cTn>
                                        <p:tgtEl>
                                          <p:spTgt spid="143365"/>
                                        </p:tgtEl>
                                        <p:attrNameLst>
                                          <p:attrName>style.visibility</p:attrName>
                                        </p:attrNameLst>
                                      </p:cBhvr>
                                      <p:to>
                                        <p:strVal val="visible"/>
                                      </p:to>
                                    </p:set>
                                    <p:animEffect transition="in" filter="slide(fromRight)">
                                      <p:cBhvr>
                                        <p:cTn id="33" dur="500"/>
                                        <p:tgtEl>
                                          <p:spTgt spid="14336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2" fill="hold" grpId="0" nodeType="clickEffect">
                                  <p:stCondLst>
                                    <p:cond delay="0"/>
                                  </p:stCondLst>
                                  <p:childTnLst>
                                    <p:set>
                                      <p:cBhvr>
                                        <p:cTn id="37" dur="1" fill="hold">
                                          <p:stCondLst>
                                            <p:cond delay="0"/>
                                          </p:stCondLst>
                                        </p:cTn>
                                        <p:tgtEl>
                                          <p:spTgt spid="143366"/>
                                        </p:tgtEl>
                                        <p:attrNameLst>
                                          <p:attrName>style.visibility</p:attrName>
                                        </p:attrNameLst>
                                      </p:cBhvr>
                                      <p:to>
                                        <p:strVal val="visible"/>
                                      </p:to>
                                    </p:set>
                                    <p:animEffect transition="in" filter="slide(fromRight)">
                                      <p:cBhvr>
                                        <p:cTn id="38" dur="500"/>
                                        <p:tgtEl>
                                          <p:spTgt spid="14336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2" fill="hold" grpId="0" nodeType="clickEffect">
                                  <p:stCondLst>
                                    <p:cond delay="0"/>
                                  </p:stCondLst>
                                  <p:childTnLst>
                                    <p:set>
                                      <p:cBhvr>
                                        <p:cTn id="42" dur="1" fill="hold">
                                          <p:stCondLst>
                                            <p:cond delay="0"/>
                                          </p:stCondLst>
                                        </p:cTn>
                                        <p:tgtEl>
                                          <p:spTgt spid="143367"/>
                                        </p:tgtEl>
                                        <p:attrNameLst>
                                          <p:attrName>style.visibility</p:attrName>
                                        </p:attrNameLst>
                                      </p:cBhvr>
                                      <p:to>
                                        <p:strVal val="visible"/>
                                      </p:to>
                                    </p:set>
                                    <p:animEffect transition="in" filter="slide(fromRight)">
                                      <p:cBhvr>
                                        <p:cTn id="43" dur="500"/>
                                        <p:tgtEl>
                                          <p:spTgt spid="143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3" grpId="0" autoUpdateAnimBg="0"/>
      <p:bldP spid="143364" grpId="0" autoUpdateAnimBg="0"/>
      <p:bldP spid="143365" grpId="0" autoUpdateAnimBg="0"/>
      <p:bldP spid="143366" grpId="0" autoUpdateAnimBg="0"/>
      <p:bldP spid="143367" grpId="0" autoUpdateAnimBg="0"/>
      <p:bldP spid="143368" grpId="0"/>
      <p:bldP spid="143368" grpId="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91935" y="863433"/>
            <a:ext cx="3848053" cy="620713"/>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000" b="0" dirty="0">
                <a:solidFill>
                  <a:srgbClr val="0070C0"/>
                </a:solidFill>
                <a:effectLst/>
                <a:latin typeface="微软雅黑" panose="020B0503020204020204" pitchFamily="34" charset="-122"/>
                <a:ea typeface="微软雅黑" panose="020B0503020204020204" pitchFamily="34" charset="-122"/>
              </a:rPr>
              <a:t>例：合并线性表算法</a:t>
            </a:r>
          </a:p>
        </p:txBody>
      </p:sp>
      <p:sp>
        <p:nvSpPr>
          <p:cNvPr id="5" name="矩形 4"/>
          <p:cNvSpPr/>
          <p:nvPr/>
        </p:nvSpPr>
        <p:spPr>
          <a:xfrm>
            <a:off x="3309203" y="1484146"/>
            <a:ext cx="7772779" cy="5073344"/>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Status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List_Union</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SqListPtr</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La,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SqListPtr</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ElemType</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存放从</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中取出的元素*</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Status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status</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状态代码*</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int</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j,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len</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List_Size</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len</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存放</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的元素个数*</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for</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&lt;=</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len</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rPr>
              <a:t>List_Retrieve</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&amp;</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取出</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中第</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个数据元素*</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status = </a:t>
            </a:r>
            <a:r>
              <a:rPr kumimoji="0" lang="en-US" altLang="zh-CN" sz="1800" b="0" i="0" u="none" strike="noStrike" kern="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rPr>
              <a:t>List_Locate</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,&amp;j);  /*</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判它是否在</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中*</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if(status!= success){                       /*</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如果不在*</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status = </a:t>
            </a:r>
            <a:r>
              <a:rPr kumimoji="0" lang="en-US" altLang="zh-CN" sz="1800" b="0" i="0" u="none" strike="noStrike" kern="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rPr>
              <a:t>List_Insert</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(La,1,elem); /*</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插入到第一个位置*</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if(status!= success) break;          /*</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插入失败则退出*</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else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List_Add</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(La,j,1);/*La</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的第</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j</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个数据加</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return status;</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7643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fade">
                                      <p:cBhvr>
                                        <p:cTn id="7" dur="500"/>
                                        <p:tgtEl>
                                          <p:spTgt spid="47106"/>
                                        </p:tgtEl>
                                      </p:cBhvr>
                                    </p:animEffect>
                                    <p:anim calcmode="lin" valueType="num">
                                      <p:cBhvr>
                                        <p:cTn id="8" dur="500" fill="hold"/>
                                        <p:tgtEl>
                                          <p:spTgt spid="47106"/>
                                        </p:tgtEl>
                                        <p:attrNameLst>
                                          <p:attrName>ppt_x</p:attrName>
                                        </p:attrNameLst>
                                      </p:cBhvr>
                                      <p:tavLst>
                                        <p:tav tm="0">
                                          <p:val>
                                            <p:strVal val="#ppt_x"/>
                                          </p:val>
                                        </p:tav>
                                        <p:tav tm="100000">
                                          <p:val>
                                            <p:strVal val="#ppt_x"/>
                                          </p:val>
                                        </p:tav>
                                      </p:tavLst>
                                    </p:anim>
                                    <p:anim calcmode="lin" valueType="num">
                                      <p:cBhvr>
                                        <p:cTn id="9" dur="500" fill="hold"/>
                                        <p:tgtEl>
                                          <p:spTgt spid="471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77770" y="968282"/>
            <a:ext cx="2537570" cy="60152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zh-CN" altLang="zh-CN" dirty="0">
                <a:solidFill>
                  <a:schemeClr val="tx1">
                    <a:lumMod val="75000"/>
                  </a:schemeClr>
                </a:solidFill>
              </a:rPr>
              <a:t>迷宫寻路</a:t>
            </a:r>
            <a:endParaRPr lang="zh-CN" altLang="en-US" dirty="0">
              <a:solidFill>
                <a:schemeClr val="tx1">
                  <a:lumMod val="75000"/>
                </a:schemeClr>
              </a:solidFill>
            </a:endParaRPr>
          </a:p>
        </p:txBody>
      </p:sp>
      <p:sp>
        <p:nvSpPr>
          <p:cNvPr id="3" name="内容占位符 2"/>
          <p:cNvSpPr>
            <a:spLocks noGrp="1"/>
          </p:cNvSpPr>
          <p:nvPr>
            <p:ph idx="1"/>
          </p:nvPr>
        </p:nvSpPr>
        <p:spPr>
          <a:xfrm>
            <a:off x="673463" y="1676133"/>
            <a:ext cx="10761620" cy="1836192"/>
          </a:xfrm>
        </p:spPr>
        <p:txBody>
          <a:bodyPr>
            <a:normAutofit/>
          </a:bodyPr>
          <a:lstStyle/>
          <a:p>
            <a:r>
              <a:rPr lang="zh-CN" altLang="zh-CN" sz="2200" dirty="0">
                <a:latin typeface="+mj-ea"/>
                <a:ea typeface="+mj-ea"/>
              </a:rPr>
              <a:t>一个人无聊的时候，陈程最喜欢玩迷宫游戏了。因此，每次进行对弈的时候，他总是轻松战胜其他小朋友。可是，好几本书的迷宫地图都已经玩了很多遍，最近他迷上了电脑上的迷宫游戏，里面的迷宫地图复杂多变，趣味性强。这不，今天遇到一个超级复杂的迷宫地图，陈程玩了好久的没有找到通路。您能够编程帮助他在需要的时候指出通路吗？</a:t>
            </a:r>
            <a:endParaRPr lang="zh-CN" altLang="en-US" sz="2200" dirty="0">
              <a:latin typeface="+mj-ea"/>
              <a:ea typeface="+mj-ea"/>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029" y="3310306"/>
            <a:ext cx="2811084" cy="282434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715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69105" y="709684"/>
            <a:ext cx="5513079" cy="620713"/>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2800" b="0" dirty="0">
                <a:solidFill>
                  <a:srgbClr val="0070C0"/>
                </a:solidFill>
                <a:effectLst/>
                <a:latin typeface="微软雅黑" panose="020B0503020204020204" pitchFamily="34" charset="-122"/>
                <a:ea typeface="微软雅黑" panose="020B0503020204020204" pitchFamily="34" charset="-122"/>
              </a:rPr>
              <a:t>例：分析合并线性表算法性能</a:t>
            </a:r>
          </a:p>
        </p:txBody>
      </p:sp>
      <p:sp>
        <p:nvSpPr>
          <p:cNvPr id="5" name="矩形 4"/>
          <p:cNvSpPr/>
          <p:nvPr/>
        </p:nvSpPr>
        <p:spPr>
          <a:xfrm>
            <a:off x="2203734" y="1330397"/>
            <a:ext cx="8332337" cy="5206881"/>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Status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List_Union</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SqListPtr</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La,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SqListPtr</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ElemType</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Status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status</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状态代码*</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int</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j,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len</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List_Size</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len</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存放</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的元素个数*</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for</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&lt;=</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len</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rPr>
              <a:t>List_Retrieve</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&amp;</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取出</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Lb</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中第</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个数据元素*</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status = </a:t>
            </a:r>
            <a:r>
              <a:rPr kumimoji="0" lang="en-US" altLang="zh-CN" sz="1800" b="0" i="0" u="none" strike="noStrike" kern="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rPr>
              <a:t>List_Locate</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a:t>
            </a:r>
            <a:r>
              <a:rPr kumimoji="0" lang="en-US" altLang="zh-CN" sz="18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,&amp;j);  /*</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判它是否在</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中*</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if(status!= success){                       /*</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如果不在*</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status = </a:t>
            </a:r>
            <a:r>
              <a:rPr kumimoji="0" lang="en-US" altLang="zh-CN" sz="1800" b="0" i="0" u="none" strike="noStrike" kern="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rPr>
              <a:t>List_Insert</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(La,1,elem); /*</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插入到第一个位置*</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if(status!= success) break;          /*</a:t>
            </a:r>
            <a:r>
              <a:rPr kumimoji="0" lang="zh-CN" altLang="en-US"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插入失败则退出*</a:t>
            </a: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else </a:t>
            </a:r>
            <a:r>
              <a:rPr kumimoji="0" lang="en-US" altLang="zh-CN" sz="1600" b="0" i="0" u="none" strike="noStrike" kern="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List_Add</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(La,j,1);/*La</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的第</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j</a:t>
            </a:r>
            <a:r>
              <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个数据加</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8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return status;</a:t>
            </a:r>
          </a:p>
          <a:p>
            <a:pPr marL="342900" marR="0" lvl="0" indent="-342900" algn="l" defTabSz="914400" rtl="0" eaLnBrk="1" fontAlgn="base" latinLnBrk="0" hangingPunct="1">
              <a:lnSpc>
                <a:spcPct val="110000"/>
              </a:lnSpc>
              <a:spcBef>
                <a:spcPct val="10000"/>
              </a:spcBef>
              <a:spcAft>
                <a:spcPct val="0"/>
              </a:spcAft>
              <a:buClr>
                <a:srgbClr val="010000"/>
              </a:buClr>
              <a:buSzTx/>
              <a:buFontTx/>
              <a:buNone/>
              <a:tabLst/>
              <a:defRPr/>
            </a:pPr>
            <a:r>
              <a:rPr kumimoji="0" lang="en-US" altLang="zh-CN"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2412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anim calcmode="lin" valueType="num">
                                      <p:cBhvr additive="base">
                                        <p:cTn id="7" dur="500" fill="hold"/>
                                        <p:tgtEl>
                                          <p:spTgt spid="47106"/>
                                        </p:tgtEl>
                                        <p:attrNameLst>
                                          <p:attrName>ppt_x</p:attrName>
                                        </p:attrNameLst>
                                      </p:cBhvr>
                                      <p:tavLst>
                                        <p:tav tm="0">
                                          <p:val>
                                            <p:strVal val="#ppt_x"/>
                                          </p:val>
                                        </p:tav>
                                        <p:tav tm="100000">
                                          <p:val>
                                            <p:strVal val="#ppt_x"/>
                                          </p:val>
                                        </p:tav>
                                      </p:tavLst>
                                    </p:anim>
                                    <p:anim calcmode="lin" valueType="num">
                                      <p:cBhvr additive="base">
                                        <p:cTn id="8" dur="500" fill="hold"/>
                                        <p:tgtEl>
                                          <p:spTgt spid="4710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069298" y="1228299"/>
            <a:ext cx="9753600" cy="11430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b="0" dirty="0">
                <a:solidFill>
                  <a:srgbClr val="0070C0"/>
                </a:solidFill>
                <a:effectLst/>
                <a:latin typeface="微软雅黑" panose="020B0503020204020204" pitchFamily="34" charset="-122"/>
                <a:ea typeface="微软雅黑" panose="020B0503020204020204" pitchFamily="34" charset="-122"/>
              </a:rPr>
              <a:t>例：合并线性表算法分析</a:t>
            </a:r>
          </a:p>
        </p:txBody>
      </p:sp>
      <p:sp>
        <p:nvSpPr>
          <p:cNvPr id="48131" name="Rectangle 3"/>
          <p:cNvSpPr>
            <a:spLocks noGrp="1" noChangeArrowheads="1"/>
          </p:cNvSpPr>
          <p:nvPr>
            <p:ph idx="1"/>
          </p:nvPr>
        </p:nvSpPr>
        <p:spPr>
          <a:xfrm>
            <a:off x="1234003" y="2551299"/>
            <a:ext cx="10058400" cy="2430134"/>
          </a:xfrm>
        </p:spPr>
        <p:txBody>
          <a:bodyPr/>
          <a:lstStyle/>
          <a:p>
            <a:pPr>
              <a:lnSpc>
                <a:spcPct val="90000"/>
              </a:lnSpc>
            </a:pPr>
            <a:r>
              <a:rPr lang="zh-CN" altLang="en-US" sz="2800" b="0" dirty="0">
                <a:effectLst/>
                <a:latin typeface="微软雅黑" panose="020B0503020204020204" pitchFamily="34" charset="-122"/>
                <a:ea typeface="微软雅黑" panose="020B0503020204020204" pitchFamily="34" charset="-122"/>
              </a:rPr>
              <a:t>分析：</a:t>
            </a:r>
            <a:endParaRPr lang="en-US" altLang="zh-CN" sz="2800" b="0" dirty="0">
              <a:effectLst/>
              <a:latin typeface="微软雅黑" panose="020B0503020204020204" pitchFamily="34" charset="-122"/>
              <a:ea typeface="微软雅黑" panose="020B0503020204020204" pitchFamily="34" charset="-122"/>
            </a:endParaRPr>
          </a:p>
          <a:p>
            <a:pPr lvl="1">
              <a:lnSpc>
                <a:spcPct val="90000"/>
              </a:lnSpc>
            </a:pPr>
            <a:r>
              <a:rPr lang="zh-CN" altLang="en-US" sz="2400" b="0" dirty="0">
                <a:effectLst/>
                <a:latin typeface="微软雅黑" panose="020B0503020204020204" pitchFamily="34" charset="-122"/>
                <a:ea typeface="微软雅黑" panose="020B0503020204020204" pitchFamily="34" charset="-122"/>
              </a:rPr>
              <a:t>最好情形分析：</a:t>
            </a:r>
            <a:r>
              <a:rPr lang="en-US" altLang="zh-CN" sz="2400" b="0" dirty="0">
                <a:effectLst/>
                <a:latin typeface="微软雅黑" panose="020B0503020204020204" pitchFamily="34" charset="-122"/>
                <a:ea typeface="微软雅黑" panose="020B0503020204020204" pitchFamily="34" charset="-122"/>
              </a:rPr>
              <a:t>B</a:t>
            </a:r>
            <a:r>
              <a:rPr lang="zh-CN" altLang="en-US" sz="2400" b="0" dirty="0">
                <a:effectLst/>
                <a:latin typeface="微软雅黑" panose="020B0503020204020204" pitchFamily="34" charset="-122"/>
                <a:ea typeface="微软雅黑" panose="020B0503020204020204" pitchFamily="34" charset="-122"/>
              </a:rPr>
              <a:t>为</a:t>
            </a:r>
            <a:r>
              <a:rPr lang="en-US" altLang="zh-CN" sz="2400" b="0" dirty="0">
                <a:effectLst/>
                <a:latin typeface="微软雅黑" panose="020B0503020204020204" pitchFamily="34" charset="-122"/>
                <a:ea typeface="微软雅黑" panose="020B0503020204020204" pitchFamily="34" charset="-122"/>
              </a:rPr>
              <a:t>A</a:t>
            </a:r>
            <a:r>
              <a:rPr lang="zh-CN" altLang="en-US" sz="2400" b="0" dirty="0">
                <a:effectLst/>
                <a:latin typeface="微软雅黑" panose="020B0503020204020204" pitchFamily="34" charset="-122"/>
                <a:ea typeface="微软雅黑" panose="020B0503020204020204" pitchFamily="34" charset="-122"/>
              </a:rPr>
              <a:t>的前面部分元素</a:t>
            </a:r>
            <a:r>
              <a:rPr lang="en-US" altLang="zh-CN" sz="2400" b="0" dirty="0">
                <a:effectLst/>
                <a:latin typeface="微软雅黑" panose="020B0503020204020204" pitchFamily="34" charset="-122"/>
                <a:ea typeface="微软雅黑" panose="020B0503020204020204" pitchFamily="34" charset="-122"/>
              </a:rPr>
              <a:t>:1+2+…+n= (n+1)*n/2</a:t>
            </a:r>
          </a:p>
          <a:p>
            <a:pPr lvl="1">
              <a:lnSpc>
                <a:spcPct val="90000"/>
              </a:lnSpc>
            </a:pPr>
            <a:r>
              <a:rPr lang="zh-CN" altLang="en-US" sz="2400" b="0" dirty="0">
                <a:effectLst/>
                <a:latin typeface="微软雅黑" panose="020B0503020204020204" pitchFamily="34" charset="-122"/>
                <a:ea typeface="微软雅黑" panose="020B0503020204020204" pitchFamily="34" charset="-122"/>
              </a:rPr>
              <a:t>最坏情形分析：</a:t>
            </a:r>
            <a:r>
              <a:rPr lang="en-US" altLang="zh-CN" sz="2400" b="0" dirty="0">
                <a:effectLst/>
                <a:latin typeface="微软雅黑" panose="020B0503020204020204" pitchFamily="34" charset="-122"/>
                <a:ea typeface="微软雅黑" panose="020B0503020204020204" pitchFamily="34" charset="-122"/>
              </a:rPr>
              <a:t>B∩A</a:t>
            </a:r>
            <a:r>
              <a:rPr lang="zh-CN" altLang="en-US" sz="2400" b="0" dirty="0">
                <a:effectLst/>
                <a:latin typeface="微软雅黑" panose="020B0503020204020204" pitchFamily="34" charset="-122"/>
                <a:ea typeface="微软雅黑" panose="020B0503020204020204" pitchFamily="34" charset="-122"/>
              </a:rPr>
              <a:t>为空</a:t>
            </a:r>
            <a:r>
              <a:rPr lang="en-US" altLang="zh-CN" sz="2400" b="0" dirty="0">
                <a:effectLst/>
                <a:latin typeface="微软雅黑" panose="020B0503020204020204" pitchFamily="34" charset="-122"/>
                <a:ea typeface="微软雅黑" panose="020B0503020204020204" pitchFamily="34" charset="-122"/>
              </a:rPr>
              <a:t>:m+(m+1)…+(m+n-1)= n*m+(n-1)*n/2</a:t>
            </a:r>
          </a:p>
        </p:txBody>
      </p:sp>
    </p:spTree>
    <p:extLst>
      <p:ext uri="{BB962C8B-B14F-4D97-AF65-F5344CB8AC3E}">
        <p14:creationId xmlns:p14="http://schemas.microsoft.com/office/powerpoint/2010/main" val="251105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8130"/>
                                        </p:tgtEl>
                                        <p:attrNameLst>
                                          <p:attrName>style.visibility</p:attrName>
                                        </p:attrNameLst>
                                      </p:cBhvr>
                                      <p:to>
                                        <p:strVal val="visible"/>
                                      </p:to>
                                    </p:set>
                                    <p:anim calcmode="lin" valueType="num">
                                      <p:cBhvr>
                                        <p:cTn id="7" dur="500" fill="hold"/>
                                        <p:tgtEl>
                                          <p:spTgt spid="48130"/>
                                        </p:tgtEl>
                                        <p:attrNameLst>
                                          <p:attrName>ppt_w</p:attrName>
                                        </p:attrNameLst>
                                      </p:cBhvr>
                                      <p:tavLst>
                                        <p:tav tm="0">
                                          <p:val>
                                            <p:fltVal val="0"/>
                                          </p:val>
                                        </p:tav>
                                        <p:tav tm="100000">
                                          <p:val>
                                            <p:strVal val="#ppt_w"/>
                                          </p:val>
                                        </p:tav>
                                      </p:tavLst>
                                    </p:anim>
                                    <p:anim calcmode="lin" valueType="num">
                                      <p:cBhvr>
                                        <p:cTn id="8" dur="500" fill="hold"/>
                                        <p:tgtEl>
                                          <p:spTgt spid="48130"/>
                                        </p:tgtEl>
                                        <p:attrNameLst>
                                          <p:attrName>ppt_h</p:attrName>
                                        </p:attrNameLst>
                                      </p:cBhvr>
                                      <p:tavLst>
                                        <p:tav tm="0">
                                          <p:val>
                                            <p:fltVal val="0"/>
                                          </p:val>
                                        </p:tav>
                                        <p:tav tm="100000">
                                          <p:val>
                                            <p:strVal val="#ppt_h"/>
                                          </p:val>
                                        </p:tav>
                                      </p:tavLst>
                                    </p:anim>
                                    <p:animEffect transition="in" filter="fade">
                                      <p:cBhvr>
                                        <p:cTn id="9" dur="500"/>
                                        <p:tgtEl>
                                          <p:spTgt spid="4813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8131">
                                            <p:txEl>
                                              <p:pRg st="0" end="0"/>
                                            </p:txEl>
                                          </p:spTgt>
                                        </p:tgtEl>
                                        <p:attrNameLst>
                                          <p:attrName>style.visibility</p:attrName>
                                        </p:attrNameLst>
                                      </p:cBhvr>
                                      <p:to>
                                        <p:strVal val="visible"/>
                                      </p:to>
                                    </p:set>
                                    <p:animEffect transition="in" filter="fade">
                                      <p:cBhvr>
                                        <p:cTn id="14" dur="500"/>
                                        <p:tgtEl>
                                          <p:spTgt spid="4813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8131">
                                            <p:txEl>
                                              <p:pRg st="1" end="1"/>
                                            </p:txEl>
                                          </p:spTgt>
                                        </p:tgtEl>
                                        <p:attrNameLst>
                                          <p:attrName>style.visibility</p:attrName>
                                        </p:attrNameLst>
                                      </p:cBhvr>
                                      <p:to>
                                        <p:strVal val="visible"/>
                                      </p:to>
                                    </p:set>
                                    <p:animEffect transition="in" filter="fade">
                                      <p:cBhvr>
                                        <p:cTn id="19" dur="500"/>
                                        <p:tgtEl>
                                          <p:spTgt spid="4813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131">
                                            <p:txEl>
                                              <p:pRg st="2" end="2"/>
                                            </p:txEl>
                                          </p:spTgt>
                                        </p:tgtEl>
                                        <p:attrNameLst>
                                          <p:attrName>style.visibility</p:attrName>
                                        </p:attrNameLst>
                                      </p:cBhvr>
                                      <p:to>
                                        <p:strVal val="visible"/>
                                      </p:to>
                                    </p:set>
                                    <p:animEffect transition="in" filter="fade">
                                      <p:cBhvr>
                                        <p:cTn id="24" dur="500"/>
                                        <p:tgtEl>
                                          <p:spTgt spid="48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p:bldP spid="48131" grpId="0" build="p" bldLvl="3"/>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62000" y="441960"/>
            <a:ext cx="9753600" cy="1143000"/>
          </a:xfrm>
        </p:spPr>
        <p:txBody>
          <a:bodyPr/>
          <a:lstStyle/>
          <a:p>
            <a:r>
              <a:rPr lang="zh-CN" altLang="en-US" dirty="0"/>
              <a:t>例</a:t>
            </a:r>
            <a:r>
              <a:rPr lang="en-US" altLang="zh-CN" dirty="0"/>
              <a:t>2</a:t>
            </a:r>
            <a:r>
              <a:rPr lang="zh-CN" altLang="en-US" dirty="0"/>
              <a:t>：合并有序表</a:t>
            </a:r>
          </a:p>
        </p:txBody>
      </p:sp>
      <p:sp>
        <p:nvSpPr>
          <p:cNvPr id="39939" name="Rectangle 3"/>
          <p:cNvSpPr>
            <a:spLocks noGrp="1" noChangeArrowheads="1"/>
          </p:cNvSpPr>
          <p:nvPr>
            <p:ph type="body" idx="1"/>
          </p:nvPr>
        </p:nvSpPr>
        <p:spPr>
          <a:xfrm>
            <a:off x="2393633" y="1203008"/>
            <a:ext cx="7632700" cy="5472112"/>
          </a:xfrm>
        </p:spPr>
        <p:txBody>
          <a:bodyPr/>
          <a:lstStyle/>
          <a:p>
            <a:r>
              <a:rPr lang="zh-CN" altLang="en-US" sz="2800" dirty="0"/>
              <a:t>问题：已知线性表</a:t>
            </a:r>
            <a:r>
              <a:rPr lang="en-US" altLang="zh-CN" sz="2800" dirty="0"/>
              <a:t>La</a:t>
            </a:r>
            <a:r>
              <a:rPr lang="zh-CN" altLang="en-US" sz="2800" dirty="0"/>
              <a:t>和</a:t>
            </a:r>
            <a:r>
              <a:rPr lang="en-US" altLang="zh-CN" sz="2800" dirty="0" err="1"/>
              <a:t>Lb</a:t>
            </a:r>
            <a:r>
              <a:rPr lang="zh-CN" altLang="en-US" sz="2800" dirty="0"/>
              <a:t>中元素分别按非递减顺序排列，现要求将它们合并成一个新的线性表</a:t>
            </a:r>
            <a:r>
              <a:rPr lang="en-US" altLang="zh-CN" sz="2800" dirty="0" err="1"/>
              <a:t>Lc</a:t>
            </a:r>
            <a:r>
              <a:rPr lang="zh-CN" altLang="en-US" sz="2800" dirty="0"/>
              <a:t>，并使得</a:t>
            </a:r>
            <a:r>
              <a:rPr lang="en-US" altLang="zh-CN" sz="2800" dirty="0" err="1"/>
              <a:t>Lc</a:t>
            </a:r>
            <a:r>
              <a:rPr lang="zh-CN" altLang="en-US" sz="2800" dirty="0"/>
              <a:t>中元素也按照非递减顺序排列。 </a:t>
            </a:r>
          </a:p>
          <a:p>
            <a:r>
              <a:rPr lang="zh-CN" altLang="en-US" sz="2800" dirty="0"/>
              <a:t>分析：线性表</a:t>
            </a:r>
            <a:r>
              <a:rPr lang="en-US" altLang="zh-CN" sz="2800" dirty="0" err="1"/>
              <a:t>Lc</a:t>
            </a:r>
            <a:r>
              <a:rPr lang="zh-CN" altLang="en-US" sz="2800" dirty="0"/>
              <a:t>初始为空。依次扫描</a:t>
            </a:r>
            <a:r>
              <a:rPr lang="en-US" altLang="zh-CN" sz="2800" dirty="0"/>
              <a:t>La</a:t>
            </a:r>
            <a:r>
              <a:rPr lang="zh-CN" altLang="en-US" sz="2800" dirty="0"/>
              <a:t>和</a:t>
            </a:r>
            <a:r>
              <a:rPr lang="en-US" altLang="zh-CN" sz="2800" dirty="0" err="1"/>
              <a:t>Lb</a:t>
            </a:r>
            <a:r>
              <a:rPr lang="zh-CN" altLang="en-US" sz="2800" dirty="0"/>
              <a:t>中的元素，比较当前元素的值，将较小值的元素插入</a:t>
            </a:r>
            <a:r>
              <a:rPr lang="en-US" altLang="zh-CN" sz="2800" dirty="0" err="1"/>
              <a:t>Lc</a:t>
            </a:r>
            <a:r>
              <a:rPr lang="zh-CN" altLang="en-US" sz="2800" dirty="0"/>
              <a:t>的表尾之后，如此反复，直到一个线性表扫描完毕，然后将未完的那个线性表中余下的元素逐个插入到</a:t>
            </a:r>
            <a:r>
              <a:rPr lang="en-US" altLang="zh-CN" sz="2800" dirty="0" err="1"/>
              <a:t>Lc</a:t>
            </a:r>
            <a:r>
              <a:rPr lang="zh-CN" altLang="en-US" sz="2800" dirty="0"/>
              <a:t>的表尾之后 </a:t>
            </a:r>
          </a:p>
          <a:p>
            <a:r>
              <a:rPr lang="zh-CN" altLang="en-US" sz="2800" dirty="0"/>
              <a:t>细化：现有操作可实现否？</a:t>
            </a:r>
            <a:endParaRPr lang="en-US" altLang="zh-CN" sz="2800" dirty="0"/>
          </a:p>
          <a:p>
            <a:r>
              <a:rPr lang="zh-CN" altLang="en-US" sz="2800" dirty="0"/>
              <a:t>算法演示</a:t>
            </a:r>
          </a:p>
        </p:txBody>
      </p:sp>
    </p:spTree>
    <p:extLst>
      <p:ext uri="{BB962C8B-B14F-4D97-AF65-F5344CB8AC3E}">
        <p14:creationId xmlns:p14="http://schemas.microsoft.com/office/powerpoint/2010/main" val="1427192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3432" y="414845"/>
            <a:ext cx="6480720" cy="1695631"/>
          </a:xfrm>
        </p:spPr>
        <p:txBody>
          <a:bodyPr/>
          <a:lstStyle/>
          <a:p>
            <a:r>
              <a:rPr lang="zh-CN" altLang="en-US" dirty="0"/>
              <a:t>数据结构分析</a:t>
            </a:r>
            <a:r>
              <a:rPr lang="en-US" altLang="zh-CN" dirty="0"/>
              <a:t>(</a:t>
            </a:r>
            <a:r>
              <a:rPr lang="zh-CN" altLang="en-US" dirty="0"/>
              <a:t>物理结构</a:t>
            </a:r>
            <a:r>
              <a:rPr lang="en-US" altLang="zh-CN" dirty="0"/>
              <a:t>)</a:t>
            </a:r>
            <a:endParaRPr lang="zh-CN" altLang="en-US" dirty="0"/>
          </a:p>
        </p:txBody>
      </p:sp>
      <p:sp>
        <p:nvSpPr>
          <p:cNvPr id="9" name="矩形 8"/>
          <p:cNvSpPr/>
          <p:nvPr/>
        </p:nvSpPr>
        <p:spPr>
          <a:xfrm>
            <a:off x="3359697" y="1844824"/>
            <a:ext cx="4657725" cy="8640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确定了问题采用的逻辑结构</a:t>
            </a:r>
          </a:p>
        </p:txBody>
      </p:sp>
      <p:sp>
        <p:nvSpPr>
          <p:cNvPr id="16" name="矩形 15"/>
          <p:cNvSpPr/>
          <p:nvPr/>
        </p:nvSpPr>
        <p:spPr>
          <a:xfrm>
            <a:off x="2960848" y="3501008"/>
            <a:ext cx="5760641" cy="8640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rgbClr val="FF0000"/>
                </a:solidFill>
                <a:latin typeface="Times New Roman" panose="02020603050405020304" pitchFamily="18" charset="0"/>
                <a:ea typeface="黑体" panose="02010609060101010101" pitchFamily="49" charset="-122"/>
              </a:rPr>
              <a:t>List_Retrieve</a:t>
            </a:r>
            <a:r>
              <a:rPr lang="en-US" altLang="zh-CN" sz="2800" dirty="0">
                <a:solidFill>
                  <a:srgbClr val="FF0000"/>
                </a:solidFill>
                <a:latin typeface="Times New Roman" panose="02020603050405020304" pitchFamily="18" charset="0"/>
                <a:ea typeface="黑体" panose="02010609060101010101" pitchFamily="49" charset="-122"/>
              </a:rPr>
              <a:t>(</a:t>
            </a:r>
            <a:r>
              <a:rPr lang="en-US" altLang="zh-CN" sz="2800" dirty="0" err="1">
                <a:solidFill>
                  <a:srgbClr val="FF0000"/>
                </a:solidFill>
                <a:latin typeface="Times New Roman" panose="02020603050405020304" pitchFamily="18" charset="0"/>
                <a:ea typeface="黑体" panose="02010609060101010101" pitchFamily="49" charset="-122"/>
              </a:rPr>
              <a:t>Lb</a:t>
            </a:r>
            <a:r>
              <a:rPr lang="en-US" altLang="zh-CN" sz="2800" dirty="0">
                <a:solidFill>
                  <a:srgbClr val="FF0000"/>
                </a:solidFill>
                <a:latin typeface="Times New Roman" panose="02020603050405020304" pitchFamily="18" charset="0"/>
                <a:ea typeface="黑体" panose="02010609060101010101" pitchFamily="49" charset="-122"/>
              </a:rPr>
              <a:t>, </a:t>
            </a:r>
            <a:r>
              <a:rPr lang="en-US" altLang="zh-CN" sz="2800" dirty="0" err="1">
                <a:solidFill>
                  <a:srgbClr val="FF0000"/>
                </a:solidFill>
                <a:latin typeface="Times New Roman" panose="02020603050405020304" pitchFamily="18" charset="0"/>
                <a:ea typeface="黑体" panose="02010609060101010101" pitchFamily="49" charset="-122"/>
              </a:rPr>
              <a:t>i</a:t>
            </a:r>
            <a:r>
              <a:rPr lang="en-US" altLang="zh-CN" sz="2800" dirty="0">
                <a:solidFill>
                  <a:srgbClr val="FF0000"/>
                </a:solidFill>
                <a:latin typeface="Times New Roman" panose="02020603050405020304" pitchFamily="18" charset="0"/>
                <a:ea typeface="黑体" panose="02010609060101010101" pitchFamily="49" charset="-122"/>
              </a:rPr>
              <a:t>, &amp;</a:t>
            </a:r>
            <a:r>
              <a:rPr lang="en-US" altLang="zh-CN" sz="2800" dirty="0" err="1">
                <a:solidFill>
                  <a:srgbClr val="FF0000"/>
                </a:solidFill>
                <a:latin typeface="Times New Roman" panose="02020603050405020304" pitchFamily="18" charset="0"/>
                <a:ea typeface="黑体" panose="02010609060101010101" pitchFamily="49" charset="-122"/>
              </a:rPr>
              <a:t>elem</a:t>
            </a:r>
            <a:r>
              <a:rPr lang="en-US" altLang="zh-CN" sz="2800" dirty="0">
                <a:solidFill>
                  <a:srgbClr val="FF0000"/>
                </a:solidFill>
                <a:latin typeface="Times New Roman" panose="02020603050405020304" pitchFamily="18" charset="0"/>
                <a:ea typeface="黑体" panose="02010609060101010101" pitchFamily="49" charset="-122"/>
              </a:rPr>
              <a:t>)</a:t>
            </a:r>
            <a:r>
              <a:rPr lang="zh-CN" altLang="en-US" sz="2800" dirty="0">
                <a:solidFill>
                  <a:schemeClr val="tx1"/>
                </a:solidFill>
                <a:latin typeface="Times New Roman" panose="02020603050405020304" pitchFamily="18" charset="0"/>
                <a:ea typeface="黑体" panose="02010609060101010101" pitchFamily="49" charset="-122"/>
              </a:rPr>
              <a:t>等函数如何具体程序实现？</a:t>
            </a:r>
            <a:endParaRPr lang="zh-CN" altLang="en-US" sz="2800" b="1" dirty="0">
              <a:solidFill>
                <a:schemeClr val="tx1"/>
              </a:solidFill>
            </a:endParaRPr>
          </a:p>
        </p:txBody>
      </p:sp>
      <p:sp>
        <p:nvSpPr>
          <p:cNvPr id="3" name="下箭头 2"/>
          <p:cNvSpPr/>
          <p:nvPr/>
        </p:nvSpPr>
        <p:spPr>
          <a:xfrm>
            <a:off x="5519936" y="2708920"/>
            <a:ext cx="576064"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991563" y="4947267"/>
            <a:ext cx="5760641" cy="8640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Times New Roman" panose="02020603050405020304" pitchFamily="18" charset="0"/>
                <a:ea typeface="黑体" panose="02010609060101010101" pitchFamily="49" charset="-122"/>
              </a:rPr>
              <a:t>计算机是如何存储该逻辑结构的？不同的存储结构程序具有不同实现？</a:t>
            </a:r>
            <a:endParaRPr lang="zh-CN" altLang="en-US" sz="2800" b="1" dirty="0">
              <a:solidFill>
                <a:schemeClr val="tx1"/>
              </a:solidFill>
            </a:endParaRPr>
          </a:p>
        </p:txBody>
      </p:sp>
      <p:sp>
        <p:nvSpPr>
          <p:cNvPr id="4" name="下箭头 3"/>
          <p:cNvSpPr/>
          <p:nvPr/>
        </p:nvSpPr>
        <p:spPr>
          <a:xfrm>
            <a:off x="5544542" y="4365105"/>
            <a:ext cx="479450" cy="5821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759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17" grpId="0" animBg="1"/>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553" y="420200"/>
            <a:ext cx="6696743" cy="1695631"/>
          </a:xfrm>
        </p:spPr>
        <p:txBody>
          <a:bodyPr/>
          <a:lstStyle/>
          <a:p>
            <a:r>
              <a:rPr lang="zh-CN" altLang="en-US" dirty="0"/>
              <a:t>数据结构分析（物理结构）</a:t>
            </a:r>
          </a:p>
        </p:txBody>
      </p:sp>
      <p:grpSp>
        <p:nvGrpSpPr>
          <p:cNvPr id="3" name="组合 2"/>
          <p:cNvGrpSpPr/>
          <p:nvPr/>
        </p:nvGrpSpPr>
        <p:grpSpPr>
          <a:xfrm>
            <a:off x="5003801" y="1838452"/>
            <a:ext cx="4657725" cy="3320797"/>
            <a:chOff x="3479800" y="1838451"/>
            <a:chExt cx="4657725" cy="3320797"/>
          </a:xfrm>
        </p:grpSpPr>
        <p:sp>
          <p:nvSpPr>
            <p:cNvPr id="5" name="任意多边形 4"/>
            <p:cNvSpPr/>
            <p:nvPr/>
          </p:nvSpPr>
          <p:spPr>
            <a:xfrm>
              <a:off x="3479800" y="2177931"/>
              <a:ext cx="4657725" cy="1032412"/>
            </a:xfrm>
            <a:custGeom>
              <a:avLst/>
              <a:gdLst>
                <a:gd name="connsiteX0" fmla="*/ 0 w 4657725"/>
                <a:gd name="connsiteY0" fmla="*/ 0 h 1032412"/>
                <a:gd name="connsiteX1" fmla="*/ 4657725 w 4657725"/>
                <a:gd name="connsiteY1" fmla="*/ 0 h 1032412"/>
                <a:gd name="connsiteX2" fmla="*/ 4657725 w 4657725"/>
                <a:gd name="connsiteY2" fmla="*/ 1032412 h 1032412"/>
                <a:gd name="connsiteX3" fmla="*/ 0 w 4657725"/>
                <a:gd name="connsiteY3" fmla="*/ 1032412 h 1032412"/>
                <a:gd name="connsiteX4" fmla="*/ 0 w 4657725"/>
                <a:gd name="connsiteY4" fmla="*/ 0 h 103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25" h="1032412">
                  <a:moveTo>
                    <a:pt x="0" y="0"/>
                  </a:moveTo>
                  <a:lnTo>
                    <a:pt x="4657725" y="0"/>
                  </a:lnTo>
                  <a:lnTo>
                    <a:pt x="4657725" y="1032412"/>
                  </a:lnTo>
                  <a:lnTo>
                    <a:pt x="0" y="103241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1491" tIns="479044" rIns="361491" bIns="163576" numCol="1" spcCol="1270" anchor="t" anchorCtr="0">
              <a:noAutofit/>
            </a:bodyPr>
            <a:lstStyle/>
            <a:p>
              <a:pPr marL="228600" lvl="1" indent="-228600" defTabSz="1022350">
                <a:lnSpc>
                  <a:spcPct val="90000"/>
                </a:lnSpc>
                <a:spcBef>
                  <a:spcPct val="0"/>
                </a:spcBef>
                <a:spcAft>
                  <a:spcPct val="15000"/>
                </a:spcAft>
                <a:buChar char="••"/>
              </a:pPr>
              <a:r>
                <a:rPr lang="en-US" altLang="zh-CN" sz="2300"/>
                <a:t>1:1</a:t>
              </a:r>
              <a:r>
                <a:rPr lang="zh-CN" altLang="en-US" sz="2300"/>
                <a:t>的线性关系</a:t>
              </a:r>
              <a:endParaRPr lang="zh-CN" altLang="en-US" sz="2300" dirty="0"/>
            </a:p>
          </p:txBody>
        </p:sp>
        <p:sp>
          <p:nvSpPr>
            <p:cNvPr id="6" name="任意多边形 5"/>
            <p:cNvSpPr/>
            <p:nvPr/>
          </p:nvSpPr>
          <p:spPr>
            <a:xfrm>
              <a:off x="3712686" y="1838451"/>
              <a:ext cx="3260407" cy="678960"/>
            </a:xfrm>
            <a:custGeom>
              <a:avLst/>
              <a:gdLst>
                <a:gd name="connsiteX0" fmla="*/ 0 w 3260407"/>
                <a:gd name="connsiteY0" fmla="*/ 113162 h 678960"/>
                <a:gd name="connsiteX1" fmla="*/ 113162 w 3260407"/>
                <a:gd name="connsiteY1" fmla="*/ 0 h 678960"/>
                <a:gd name="connsiteX2" fmla="*/ 3147245 w 3260407"/>
                <a:gd name="connsiteY2" fmla="*/ 0 h 678960"/>
                <a:gd name="connsiteX3" fmla="*/ 3260407 w 3260407"/>
                <a:gd name="connsiteY3" fmla="*/ 113162 h 678960"/>
                <a:gd name="connsiteX4" fmla="*/ 3260407 w 3260407"/>
                <a:gd name="connsiteY4" fmla="*/ 565798 h 678960"/>
                <a:gd name="connsiteX5" fmla="*/ 3147245 w 3260407"/>
                <a:gd name="connsiteY5" fmla="*/ 678960 h 678960"/>
                <a:gd name="connsiteX6" fmla="*/ 113162 w 3260407"/>
                <a:gd name="connsiteY6" fmla="*/ 678960 h 678960"/>
                <a:gd name="connsiteX7" fmla="*/ 0 w 3260407"/>
                <a:gd name="connsiteY7" fmla="*/ 565798 h 678960"/>
                <a:gd name="connsiteX8" fmla="*/ 0 w 3260407"/>
                <a:gd name="connsiteY8" fmla="*/ 113162 h 67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407" h="678960">
                  <a:moveTo>
                    <a:pt x="0" y="113162"/>
                  </a:moveTo>
                  <a:cubicBezTo>
                    <a:pt x="0" y="50664"/>
                    <a:pt x="50664" y="0"/>
                    <a:pt x="113162" y="0"/>
                  </a:cubicBezTo>
                  <a:lnTo>
                    <a:pt x="3147245" y="0"/>
                  </a:lnTo>
                  <a:cubicBezTo>
                    <a:pt x="3209743" y="0"/>
                    <a:pt x="3260407" y="50664"/>
                    <a:pt x="3260407" y="113162"/>
                  </a:cubicBezTo>
                  <a:lnTo>
                    <a:pt x="3260407" y="565798"/>
                  </a:lnTo>
                  <a:cubicBezTo>
                    <a:pt x="3260407" y="628296"/>
                    <a:pt x="3209743" y="678960"/>
                    <a:pt x="3147245" y="678960"/>
                  </a:cubicBezTo>
                  <a:lnTo>
                    <a:pt x="113162" y="678960"/>
                  </a:lnTo>
                  <a:cubicBezTo>
                    <a:pt x="50664" y="678960"/>
                    <a:pt x="0" y="628296"/>
                    <a:pt x="0" y="565798"/>
                  </a:cubicBezTo>
                  <a:lnTo>
                    <a:pt x="0" y="113162"/>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156380" tIns="33144" rIns="156380" bIns="33144" numCol="1" spcCol="1270" anchor="ctr" anchorCtr="0">
              <a:noAutofit/>
            </a:bodyPr>
            <a:lstStyle/>
            <a:p>
              <a:pPr defTabSz="1022350">
                <a:lnSpc>
                  <a:spcPct val="90000"/>
                </a:lnSpc>
                <a:spcBef>
                  <a:spcPct val="0"/>
                </a:spcBef>
                <a:spcAft>
                  <a:spcPct val="35000"/>
                </a:spcAft>
              </a:pPr>
              <a:r>
                <a:rPr lang="zh-CN" altLang="en-US" sz="2300" dirty="0">
                  <a:solidFill>
                    <a:schemeClr val="tx1"/>
                  </a:solidFill>
                </a:rPr>
                <a:t>数据元素逻辑关系：</a:t>
              </a:r>
            </a:p>
          </p:txBody>
        </p:sp>
        <p:sp>
          <p:nvSpPr>
            <p:cNvPr id="7" name="任意多边形 6"/>
            <p:cNvSpPr/>
            <p:nvPr/>
          </p:nvSpPr>
          <p:spPr>
            <a:xfrm>
              <a:off x="3479800" y="3674024"/>
              <a:ext cx="4657725" cy="1485224"/>
            </a:xfrm>
            <a:custGeom>
              <a:avLst/>
              <a:gdLst>
                <a:gd name="connsiteX0" fmla="*/ 0 w 4657725"/>
                <a:gd name="connsiteY0" fmla="*/ 0 h 1485224"/>
                <a:gd name="connsiteX1" fmla="*/ 4657725 w 4657725"/>
                <a:gd name="connsiteY1" fmla="*/ 0 h 1485224"/>
                <a:gd name="connsiteX2" fmla="*/ 4657725 w 4657725"/>
                <a:gd name="connsiteY2" fmla="*/ 1485224 h 1485224"/>
                <a:gd name="connsiteX3" fmla="*/ 0 w 4657725"/>
                <a:gd name="connsiteY3" fmla="*/ 1485224 h 1485224"/>
                <a:gd name="connsiteX4" fmla="*/ 0 w 4657725"/>
                <a:gd name="connsiteY4" fmla="*/ 0 h 148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25" h="1485224">
                  <a:moveTo>
                    <a:pt x="0" y="0"/>
                  </a:moveTo>
                  <a:lnTo>
                    <a:pt x="4657725" y="0"/>
                  </a:lnTo>
                  <a:lnTo>
                    <a:pt x="4657725" y="1485224"/>
                  </a:lnTo>
                  <a:lnTo>
                    <a:pt x="0" y="1485224"/>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1491" tIns="479044" rIns="361491" bIns="163576" numCol="1" spcCol="1270" anchor="t" anchorCtr="0">
              <a:noAutofit/>
            </a:bodyPr>
            <a:lstStyle/>
            <a:p>
              <a:pPr marL="228600" lvl="1" indent="-228600" defTabSz="1022350">
                <a:lnSpc>
                  <a:spcPct val="90000"/>
                </a:lnSpc>
                <a:spcBef>
                  <a:spcPct val="0"/>
                </a:spcBef>
                <a:spcAft>
                  <a:spcPct val="15000"/>
                </a:spcAft>
                <a:buChar char="••"/>
              </a:pPr>
              <a:r>
                <a:rPr lang="zh-CN" altLang="en-US" sz="2300" dirty="0">
                  <a:solidFill>
                    <a:srgbClr val="FF0000"/>
                  </a:solidFill>
                </a:rPr>
                <a:t>连续存储空间</a:t>
              </a:r>
              <a:r>
                <a:rPr lang="en-US" altLang="zh-CN" sz="2300" dirty="0">
                  <a:solidFill>
                    <a:srgbClr val="FF0000"/>
                  </a:solidFill>
                </a:rPr>
                <a:t>—</a:t>
              </a:r>
              <a:r>
                <a:rPr lang="zh-CN" altLang="en-US" sz="2300" dirty="0">
                  <a:solidFill>
                    <a:srgbClr val="FF0000"/>
                  </a:solidFill>
                </a:rPr>
                <a:t>顺序存储</a:t>
              </a:r>
            </a:p>
            <a:p>
              <a:pPr marL="228600" lvl="1" indent="-228600" defTabSz="1022350">
                <a:lnSpc>
                  <a:spcPct val="90000"/>
                </a:lnSpc>
                <a:spcBef>
                  <a:spcPct val="0"/>
                </a:spcBef>
                <a:spcAft>
                  <a:spcPct val="15000"/>
                </a:spcAft>
                <a:buChar char="••"/>
              </a:pPr>
              <a:r>
                <a:rPr lang="zh-CN" altLang="en-US" sz="2300" dirty="0"/>
                <a:t>按需分配存储空间</a:t>
              </a:r>
              <a:r>
                <a:rPr lang="en-US" altLang="zh-CN" sz="2300" dirty="0"/>
                <a:t>-</a:t>
              </a:r>
              <a:r>
                <a:rPr lang="zh-CN" altLang="en-US" sz="2300" dirty="0"/>
                <a:t>链式存储</a:t>
              </a:r>
            </a:p>
          </p:txBody>
        </p:sp>
        <p:sp>
          <p:nvSpPr>
            <p:cNvPr id="8" name="任意多边形 7"/>
            <p:cNvSpPr/>
            <p:nvPr/>
          </p:nvSpPr>
          <p:spPr>
            <a:xfrm>
              <a:off x="3712686" y="3334544"/>
              <a:ext cx="3260407" cy="678960"/>
            </a:xfrm>
            <a:custGeom>
              <a:avLst/>
              <a:gdLst>
                <a:gd name="connsiteX0" fmla="*/ 0 w 3260407"/>
                <a:gd name="connsiteY0" fmla="*/ 113162 h 678960"/>
                <a:gd name="connsiteX1" fmla="*/ 113162 w 3260407"/>
                <a:gd name="connsiteY1" fmla="*/ 0 h 678960"/>
                <a:gd name="connsiteX2" fmla="*/ 3147245 w 3260407"/>
                <a:gd name="connsiteY2" fmla="*/ 0 h 678960"/>
                <a:gd name="connsiteX3" fmla="*/ 3260407 w 3260407"/>
                <a:gd name="connsiteY3" fmla="*/ 113162 h 678960"/>
                <a:gd name="connsiteX4" fmla="*/ 3260407 w 3260407"/>
                <a:gd name="connsiteY4" fmla="*/ 565798 h 678960"/>
                <a:gd name="connsiteX5" fmla="*/ 3147245 w 3260407"/>
                <a:gd name="connsiteY5" fmla="*/ 678960 h 678960"/>
                <a:gd name="connsiteX6" fmla="*/ 113162 w 3260407"/>
                <a:gd name="connsiteY6" fmla="*/ 678960 h 678960"/>
                <a:gd name="connsiteX7" fmla="*/ 0 w 3260407"/>
                <a:gd name="connsiteY7" fmla="*/ 565798 h 678960"/>
                <a:gd name="connsiteX8" fmla="*/ 0 w 3260407"/>
                <a:gd name="connsiteY8" fmla="*/ 113162 h 67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407" h="678960">
                  <a:moveTo>
                    <a:pt x="0" y="113162"/>
                  </a:moveTo>
                  <a:cubicBezTo>
                    <a:pt x="0" y="50664"/>
                    <a:pt x="50664" y="0"/>
                    <a:pt x="113162" y="0"/>
                  </a:cubicBezTo>
                  <a:lnTo>
                    <a:pt x="3147245" y="0"/>
                  </a:lnTo>
                  <a:cubicBezTo>
                    <a:pt x="3209743" y="0"/>
                    <a:pt x="3260407" y="50664"/>
                    <a:pt x="3260407" y="113162"/>
                  </a:cubicBezTo>
                  <a:lnTo>
                    <a:pt x="3260407" y="565798"/>
                  </a:lnTo>
                  <a:cubicBezTo>
                    <a:pt x="3260407" y="628296"/>
                    <a:pt x="3209743" y="678960"/>
                    <a:pt x="3147245" y="678960"/>
                  </a:cubicBezTo>
                  <a:lnTo>
                    <a:pt x="113162" y="678960"/>
                  </a:lnTo>
                  <a:cubicBezTo>
                    <a:pt x="50664" y="678960"/>
                    <a:pt x="0" y="628296"/>
                    <a:pt x="0" y="565798"/>
                  </a:cubicBezTo>
                  <a:lnTo>
                    <a:pt x="0" y="113162"/>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156380" tIns="33144" rIns="156380" bIns="33144" numCol="1" spcCol="1270" anchor="ctr" anchorCtr="0">
              <a:noAutofit/>
            </a:bodyPr>
            <a:lstStyle/>
            <a:p>
              <a:pPr defTabSz="1022350">
                <a:lnSpc>
                  <a:spcPct val="90000"/>
                </a:lnSpc>
                <a:spcBef>
                  <a:spcPct val="0"/>
                </a:spcBef>
                <a:spcAft>
                  <a:spcPct val="35000"/>
                </a:spcAft>
              </a:pPr>
              <a:r>
                <a:rPr lang="zh-CN" altLang="en-US" sz="2300" dirty="0">
                  <a:solidFill>
                    <a:schemeClr val="tx1"/>
                  </a:solidFill>
                </a:rPr>
                <a:t>数据元素物理存储关系</a:t>
              </a:r>
            </a:p>
          </p:txBody>
        </p:sp>
      </p:grpSp>
    </p:spTree>
    <p:extLst>
      <p:ext uri="{BB962C8B-B14F-4D97-AF65-F5344CB8AC3E}">
        <p14:creationId xmlns:p14="http://schemas.microsoft.com/office/powerpoint/2010/main" val="2317263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2121535" y="1977910"/>
            <a:ext cx="56477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400" dirty="0">
                <a:solidFill>
                  <a:srgbClr val="080808"/>
                </a:solidFill>
                <a:latin typeface="微软雅黑" panose="020B0503020204020204" pitchFamily="34" charset="-122"/>
                <a:ea typeface="微软雅黑" panose="020B0503020204020204" pitchFamily="34" charset="-122"/>
              </a:rPr>
              <a:t> 用一组</a:t>
            </a:r>
            <a:r>
              <a:rPr kumimoji="1" lang="zh-CN" altLang="en-US" sz="2400" dirty="0">
                <a:solidFill>
                  <a:srgbClr val="0070C0"/>
                </a:solidFill>
                <a:latin typeface="微软雅黑" panose="020B0503020204020204" pitchFamily="34" charset="-122"/>
                <a:ea typeface="微软雅黑" panose="020B0503020204020204" pitchFamily="34" charset="-122"/>
              </a:rPr>
              <a:t>地址连续的</a:t>
            </a:r>
            <a:r>
              <a:rPr kumimoji="1" lang="zh-CN" altLang="en-US" sz="2400" dirty="0">
                <a:solidFill>
                  <a:srgbClr val="080808"/>
                </a:solidFill>
                <a:latin typeface="微软雅黑" panose="020B0503020204020204" pitchFamily="34" charset="-122"/>
                <a:ea typeface="微软雅黑" panose="020B0503020204020204" pitchFamily="34" charset="-122"/>
              </a:rPr>
              <a:t>存储单元</a:t>
            </a:r>
          </a:p>
          <a:p>
            <a:pPr>
              <a:lnSpc>
                <a:spcPct val="120000"/>
              </a:lnSpc>
            </a:pPr>
            <a:r>
              <a:rPr kumimoji="1" lang="zh-CN" altLang="en-US" sz="2400" dirty="0">
                <a:solidFill>
                  <a:srgbClr val="080808"/>
                </a:solidFill>
                <a:latin typeface="微软雅黑" panose="020B0503020204020204" pitchFamily="34" charset="-122"/>
                <a:ea typeface="微软雅黑" panose="020B0503020204020204" pitchFamily="34" charset="-122"/>
              </a:rPr>
              <a:t>                </a:t>
            </a:r>
            <a:r>
              <a:rPr kumimoji="1" lang="zh-CN" altLang="en-US" sz="2400" dirty="0">
                <a:solidFill>
                  <a:srgbClr val="0070C0"/>
                </a:solidFill>
                <a:latin typeface="微软雅黑" panose="020B0503020204020204" pitchFamily="34" charset="-122"/>
                <a:ea typeface="微软雅黑" panose="020B0503020204020204" pitchFamily="34" charset="-122"/>
              </a:rPr>
              <a:t>依次存放</a:t>
            </a:r>
            <a:r>
              <a:rPr kumimoji="1" lang="zh-CN" altLang="en-US" sz="2400" dirty="0">
                <a:solidFill>
                  <a:srgbClr val="080808"/>
                </a:solidFill>
                <a:latin typeface="微软雅黑" panose="020B0503020204020204" pitchFamily="34" charset="-122"/>
                <a:ea typeface="微软雅黑" panose="020B0503020204020204" pitchFamily="34" charset="-122"/>
              </a:rPr>
              <a:t>线性表中的数据元素</a:t>
            </a:r>
          </a:p>
        </p:txBody>
      </p:sp>
      <p:sp>
        <p:nvSpPr>
          <p:cNvPr id="147459" name="Text Box 3"/>
          <p:cNvSpPr txBox="1">
            <a:spLocks noChangeArrowheads="1"/>
          </p:cNvSpPr>
          <p:nvPr/>
        </p:nvSpPr>
        <p:spPr bwMode="auto">
          <a:xfrm>
            <a:off x="2743201" y="3048000"/>
            <a:ext cx="631134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 </a:t>
            </a:r>
            <a:r>
              <a:rPr kumimoji="1" lang="en-US" altLang="zh-CN" sz="3600" dirty="0">
                <a:solidFill>
                  <a:srgbClr val="990000"/>
                </a:solidFill>
                <a:latin typeface="微软雅黑" panose="020B0503020204020204" pitchFamily="34" charset="-122"/>
                <a:ea typeface="微软雅黑" panose="020B0503020204020204" pitchFamily="34" charset="-122"/>
              </a:rPr>
              <a:t>a</a:t>
            </a:r>
            <a:r>
              <a:rPr kumimoji="1" lang="en-US" altLang="zh-CN" sz="3600" baseline="-25000" dirty="0">
                <a:solidFill>
                  <a:srgbClr val="990000"/>
                </a:solidFill>
                <a:latin typeface="微软雅黑" panose="020B0503020204020204" pitchFamily="34" charset="-122"/>
                <a:ea typeface="微软雅黑" panose="020B0503020204020204" pitchFamily="34" charset="-122"/>
              </a:rPr>
              <a:t>1</a:t>
            </a:r>
            <a:r>
              <a:rPr kumimoji="1" lang="en-US" altLang="zh-CN" sz="3600" dirty="0">
                <a:solidFill>
                  <a:srgbClr val="990000"/>
                </a:solidFill>
                <a:latin typeface="微软雅黑" panose="020B0503020204020204" pitchFamily="34" charset="-122"/>
                <a:ea typeface="微软雅黑" panose="020B0503020204020204" pitchFamily="34" charset="-122"/>
              </a:rPr>
              <a:t>  a</a:t>
            </a:r>
            <a:r>
              <a:rPr kumimoji="1" lang="en-US" altLang="zh-CN" sz="3600" baseline="-25000" dirty="0">
                <a:solidFill>
                  <a:srgbClr val="990000"/>
                </a:solidFill>
                <a:latin typeface="微软雅黑" panose="020B0503020204020204" pitchFamily="34" charset="-122"/>
                <a:ea typeface="微软雅黑" panose="020B0503020204020204" pitchFamily="34" charset="-122"/>
              </a:rPr>
              <a:t>2</a:t>
            </a:r>
            <a:r>
              <a:rPr kumimoji="1" lang="en-US" altLang="zh-CN" sz="3600" dirty="0">
                <a:solidFill>
                  <a:srgbClr val="990000"/>
                </a:solidFill>
                <a:latin typeface="微软雅黑" panose="020B0503020204020204" pitchFamily="34" charset="-122"/>
                <a:ea typeface="微软雅黑" panose="020B0503020204020204" pitchFamily="34" charset="-122"/>
              </a:rPr>
              <a:t>     …    a</a:t>
            </a:r>
            <a:r>
              <a:rPr kumimoji="1" lang="en-US" altLang="zh-CN" sz="3600" baseline="-25000" dirty="0">
                <a:solidFill>
                  <a:srgbClr val="990000"/>
                </a:solidFill>
                <a:latin typeface="微软雅黑" panose="020B0503020204020204" pitchFamily="34" charset="-122"/>
                <a:ea typeface="微软雅黑" panose="020B0503020204020204" pitchFamily="34" charset="-122"/>
              </a:rPr>
              <a:t>i-1</a:t>
            </a:r>
            <a:r>
              <a:rPr kumimoji="1" lang="en-US" altLang="zh-CN" sz="3600" dirty="0">
                <a:solidFill>
                  <a:srgbClr val="990000"/>
                </a:solidFill>
                <a:latin typeface="微软雅黑" panose="020B0503020204020204" pitchFamily="34" charset="-122"/>
                <a:ea typeface="微软雅黑" panose="020B0503020204020204" pitchFamily="34" charset="-122"/>
              </a:rPr>
              <a:t>  </a:t>
            </a:r>
            <a:r>
              <a:rPr kumimoji="1" lang="en-US" altLang="zh-CN" sz="3600" dirty="0" err="1">
                <a:solidFill>
                  <a:srgbClr val="990000"/>
                </a:solidFill>
                <a:latin typeface="微软雅黑" panose="020B0503020204020204" pitchFamily="34" charset="-122"/>
                <a:ea typeface="微软雅黑" panose="020B0503020204020204" pitchFamily="34" charset="-122"/>
              </a:rPr>
              <a:t>a</a:t>
            </a:r>
            <a:r>
              <a:rPr kumimoji="1" lang="en-US" altLang="zh-CN" sz="3600" baseline="-25000" dirty="0" err="1">
                <a:solidFill>
                  <a:srgbClr val="990000"/>
                </a:solidFill>
                <a:latin typeface="微软雅黑" panose="020B0503020204020204" pitchFamily="34" charset="-122"/>
                <a:ea typeface="微软雅黑" panose="020B0503020204020204" pitchFamily="34" charset="-122"/>
              </a:rPr>
              <a:t>i</a:t>
            </a:r>
            <a:r>
              <a:rPr kumimoji="1" lang="en-US" altLang="zh-CN" sz="3600" dirty="0">
                <a:solidFill>
                  <a:srgbClr val="990000"/>
                </a:solidFill>
                <a:latin typeface="微软雅黑" panose="020B0503020204020204" pitchFamily="34" charset="-122"/>
                <a:ea typeface="微软雅黑" panose="020B0503020204020204" pitchFamily="34" charset="-122"/>
              </a:rPr>
              <a:t>    …     a</a:t>
            </a:r>
            <a:r>
              <a:rPr kumimoji="1" lang="en-US" altLang="zh-CN" sz="3600" baseline="-25000" dirty="0">
                <a:solidFill>
                  <a:srgbClr val="990000"/>
                </a:solidFill>
                <a:latin typeface="微软雅黑" panose="020B0503020204020204" pitchFamily="34" charset="-122"/>
                <a:ea typeface="微软雅黑" panose="020B0503020204020204" pitchFamily="34" charset="-122"/>
              </a:rPr>
              <a:t>n</a:t>
            </a:r>
          </a:p>
          <a:p>
            <a:endParaRPr kumimoji="1" lang="zh-CN" altLang="en-US" sz="2000" dirty="0">
              <a:latin typeface="微软雅黑" panose="020B0503020204020204" pitchFamily="34" charset="-122"/>
              <a:ea typeface="微软雅黑" panose="020B0503020204020204" pitchFamily="34" charset="-122"/>
            </a:endParaRPr>
          </a:p>
        </p:txBody>
      </p:sp>
      <p:sp>
        <p:nvSpPr>
          <p:cNvPr id="147460" name="Line 4"/>
          <p:cNvSpPr>
            <a:spLocks noChangeShapeType="1"/>
          </p:cNvSpPr>
          <p:nvPr/>
        </p:nvSpPr>
        <p:spPr bwMode="auto">
          <a:xfrm>
            <a:off x="2362200" y="3200400"/>
            <a:ext cx="7467600"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147461" name="Line 5"/>
          <p:cNvSpPr>
            <a:spLocks noChangeShapeType="1"/>
          </p:cNvSpPr>
          <p:nvPr/>
        </p:nvSpPr>
        <p:spPr bwMode="auto">
          <a:xfrm>
            <a:off x="2286000" y="3733800"/>
            <a:ext cx="7467600"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147462" name="Line 6"/>
          <p:cNvSpPr>
            <a:spLocks noChangeShapeType="1"/>
          </p:cNvSpPr>
          <p:nvPr/>
        </p:nvSpPr>
        <p:spPr bwMode="auto">
          <a:xfrm>
            <a:off x="2743200" y="3200400"/>
            <a:ext cx="0" cy="5334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147463" name="Line 7"/>
          <p:cNvSpPr>
            <a:spLocks noChangeShapeType="1"/>
          </p:cNvSpPr>
          <p:nvPr/>
        </p:nvSpPr>
        <p:spPr bwMode="auto">
          <a:xfrm>
            <a:off x="3352800" y="3200400"/>
            <a:ext cx="0" cy="5334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147464" name="Line 8"/>
          <p:cNvSpPr>
            <a:spLocks noChangeShapeType="1"/>
          </p:cNvSpPr>
          <p:nvPr/>
        </p:nvSpPr>
        <p:spPr bwMode="auto">
          <a:xfrm>
            <a:off x="4038600" y="3200400"/>
            <a:ext cx="0" cy="5334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147465" name="Line 9"/>
          <p:cNvSpPr>
            <a:spLocks noChangeShapeType="1"/>
          </p:cNvSpPr>
          <p:nvPr/>
        </p:nvSpPr>
        <p:spPr bwMode="auto">
          <a:xfrm>
            <a:off x="5486400" y="3200400"/>
            <a:ext cx="0" cy="5334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147466" name="Line 10"/>
          <p:cNvSpPr>
            <a:spLocks noChangeShapeType="1"/>
          </p:cNvSpPr>
          <p:nvPr/>
        </p:nvSpPr>
        <p:spPr bwMode="auto">
          <a:xfrm>
            <a:off x="6248400" y="3200400"/>
            <a:ext cx="0" cy="5334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147467" name="Line 11"/>
          <p:cNvSpPr>
            <a:spLocks noChangeShapeType="1"/>
          </p:cNvSpPr>
          <p:nvPr/>
        </p:nvSpPr>
        <p:spPr bwMode="auto">
          <a:xfrm>
            <a:off x="6934200" y="3200400"/>
            <a:ext cx="0" cy="5334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147468" name="Line 12"/>
          <p:cNvSpPr>
            <a:spLocks noChangeShapeType="1"/>
          </p:cNvSpPr>
          <p:nvPr/>
        </p:nvSpPr>
        <p:spPr bwMode="auto">
          <a:xfrm>
            <a:off x="8305800" y="3200400"/>
            <a:ext cx="0" cy="5334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147469" name="Line 13"/>
          <p:cNvSpPr>
            <a:spLocks noChangeShapeType="1"/>
          </p:cNvSpPr>
          <p:nvPr/>
        </p:nvSpPr>
        <p:spPr bwMode="auto">
          <a:xfrm>
            <a:off x="8991600" y="3200400"/>
            <a:ext cx="0" cy="5334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147470" name="Line 14"/>
          <p:cNvSpPr>
            <a:spLocks noChangeShapeType="1"/>
          </p:cNvSpPr>
          <p:nvPr/>
        </p:nvSpPr>
        <p:spPr bwMode="auto">
          <a:xfrm flipH="1">
            <a:off x="2667000" y="3733800"/>
            <a:ext cx="152400"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grpSp>
        <p:nvGrpSpPr>
          <p:cNvPr id="147471" name="Group 15"/>
          <p:cNvGrpSpPr>
            <a:grpSpLocks/>
          </p:cNvGrpSpPr>
          <p:nvPr/>
        </p:nvGrpSpPr>
        <p:grpSpPr bwMode="auto">
          <a:xfrm>
            <a:off x="3124200" y="3733801"/>
            <a:ext cx="2954338" cy="2144713"/>
            <a:chOff x="1008" y="2352"/>
            <a:chExt cx="1861" cy="1351"/>
          </a:xfrm>
        </p:grpSpPr>
        <p:sp>
          <p:nvSpPr>
            <p:cNvPr id="147472" name="Text Box 16"/>
            <p:cNvSpPr txBox="1">
              <a:spLocks noChangeArrowheads="1"/>
            </p:cNvSpPr>
            <p:nvPr/>
          </p:nvSpPr>
          <p:spPr bwMode="auto">
            <a:xfrm>
              <a:off x="1008" y="2854"/>
              <a:ext cx="1861" cy="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400" dirty="0">
                  <a:solidFill>
                    <a:srgbClr val="080808"/>
                  </a:solidFill>
                  <a:latin typeface="微软雅黑" panose="020B0503020204020204" pitchFamily="34" charset="-122"/>
                  <a:ea typeface="微软雅黑" panose="020B0503020204020204" pitchFamily="34" charset="-122"/>
                </a:rPr>
                <a:t>线性表的</a:t>
              </a:r>
              <a:r>
                <a:rPr kumimoji="1" lang="zh-CN" altLang="en-US" sz="2400" dirty="0">
                  <a:solidFill>
                    <a:srgbClr val="0000FF"/>
                  </a:solidFill>
                  <a:latin typeface="微软雅黑" panose="020B0503020204020204" pitchFamily="34" charset="-122"/>
                  <a:ea typeface="微软雅黑" panose="020B0503020204020204" pitchFamily="34" charset="-122"/>
                </a:rPr>
                <a:t>起始地址</a:t>
              </a:r>
              <a:r>
                <a:rPr kumimoji="1" lang="en-US" altLang="zh-CN" sz="2400" dirty="0">
                  <a:solidFill>
                    <a:srgbClr val="0000FF"/>
                  </a:solidFill>
                  <a:latin typeface="微软雅黑" panose="020B0503020204020204" pitchFamily="34" charset="-122"/>
                  <a:ea typeface="微软雅黑" panose="020B0503020204020204" pitchFamily="34" charset="-122"/>
                </a:rPr>
                <a:t>s</a:t>
              </a:r>
            </a:p>
            <a:p>
              <a:pPr>
                <a:lnSpc>
                  <a:spcPct val="120000"/>
                </a:lnSpc>
              </a:pPr>
              <a:r>
                <a:rPr kumimoji="1" lang="zh-CN" altLang="en-US" sz="2400" dirty="0">
                  <a:solidFill>
                    <a:srgbClr val="080808"/>
                  </a:solidFill>
                  <a:latin typeface="微软雅黑" panose="020B0503020204020204" pitchFamily="34" charset="-122"/>
                  <a:ea typeface="微软雅黑" panose="020B0503020204020204" pitchFamily="34" charset="-122"/>
                </a:rPr>
                <a:t>称作线性表的</a:t>
              </a:r>
              <a:r>
                <a:rPr kumimoji="1" lang="zh-CN" altLang="en-US" sz="2400" dirty="0">
                  <a:solidFill>
                    <a:srgbClr val="0000FF"/>
                  </a:solidFill>
                  <a:latin typeface="微软雅黑" panose="020B0503020204020204" pitchFamily="34" charset="-122"/>
                  <a:ea typeface="微软雅黑" panose="020B0503020204020204" pitchFamily="34" charset="-122"/>
                </a:rPr>
                <a:t>基地址</a:t>
              </a:r>
            </a:p>
            <a:p>
              <a:endParaRPr kumimoji="1" lang="zh-CN" altLang="en-US" sz="2400" dirty="0">
                <a:solidFill>
                  <a:srgbClr val="080808"/>
                </a:solidFill>
                <a:latin typeface="微软雅黑" panose="020B0503020204020204" pitchFamily="34" charset="-122"/>
                <a:ea typeface="微软雅黑" panose="020B0503020204020204" pitchFamily="34" charset="-122"/>
              </a:endParaRPr>
            </a:p>
          </p:txBody>
        </p:sp>
        <p:sp>
          <p:nvSpPr>
            <p:cNvPr id="147473" name="Line 17"/>
            <p:cNvSpPr>
              <a:spLocks noChangeShapeType="1"/>
            </p:cNvSpPr>
            <p:nvPr/>
          </p:nvSpPr>
          <p:spPr bwMode="auto">
            <a:xfrm flipV="1">
              <a:off x="1008" y="2352"/>
              <a:ext cx="0" cy="1152"/>
            </a:xfrm>
            <a:prstGeom prst="line">
              <a:avLst/>
            </a:prstGeom>
            <a:noFill/>
            <a:ln w="31750">
              <a:solidFill>
                <a:srgbClr val="6600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grpSp>
      <p:sp>
        <p:nvSpPr>
          <p:cNvPr id="147475" name="Rectangle 19"/>
          <p:cNvSpPr>
            <a:spLocks noChangeArrowheads="1"/>
          </p:cNvSpPr>
          <p:nvPr/>
        </p:nvSpPr>
        <p:spPr bwMode="auto">
          <a:xfrm>
            <a:off x="440105" y="1004426"/>
            <a:ext cx="8229600" cy="69215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p>
            <a:pPr fontAlgn="base">
              <a:lnSpc>
                <a:spcPct val="85000"/>
              </a:lnSpc>
              <a:spcBef>
                <a:spcPct val="0"/>
              </a:spcBef>
              <a:spcAft>
                <a:spcPct val="0"/>
              </a:spcAft>
            </a:pPr>
            <a:r>
              <a:rPr lang="en-US" altLang="zh-CN" sz="3200" kern="0" dirty="0">
                <a:solidFill>
                  <a:srgbClr val="0070C0"/>
                </a:solidFill>
                <a:latin typeface="微软雅黑" panose="020B0503020204020204" pitchFamily="34" charset="-122"/>
                <a:ea typeface="微软雅黑" panose="020B0503020204020204" pitchFamily="34" charset="-122"/>
                <a:cs typeface="+mj-cs"/>
              </a:rPr>
              <a:t>3.</a:t>
            </a:r>
            <a:r>
              <a:rPr lang="zh-CN" altLang="en-US" sz="3200" kern="0" dirty="0">
                <a:solidFill>
                  <a:srgbClr val="0070C0"/>
                </a:solidFill>
                <a:latin typeface="微软雅黑" panose="020B0503020204020204" pitchFamily="34" charset="-122"/>
                <a:ea typeface="微软雅黑" panose="020B0503020204020204" pitchFamily="34" charset="-122"/>
                <a:cs typeface="+mj-cs"/>
              </a:rPr>
              <a:t>线性表的顺序存储结构</a:t>
            </a:r>
          </a:p>
        </p:txBody>
      </p:sp>
      <p:sp>
        <p:nvSpPr>
          <p:cNvPr id="2" name="文本框 1"/>
          <p:cNvSpPr txBox="1"/>
          <p:nvPr/>
        </p:nvSpPr>
        <p:spPr>
          <a:xfrm>
            <a:off x="6387544" y="5562601"/>
            <a:ext cx="5334000" cy="461665"/>
          </a:xfrm>
          <a:prstGeom prst="rect">
            <a:avLst/>
          </a:prstGeom>
          <a:noFill/>
        </p:spPr>
        <p:txBody>
          <a:bodyPr wrap="square" rtlCol="0">
            <a:spAutoFit/>
          </a:bodyPr>
          <a:lstStyle/>
          <a:p>
            <a:r>
              <a:rPr lang="zh-CN" altLang="en-US" b="1" dirty="0">
                <a:solidFill>
                  <a:srgbClr val="FF0000"/>
                </a:solidFill>
              </a:rPr>
              <a:t>内存中的地址间接表达了顺序关系</a:t>
            </a:r>
          </a:p>
        </p:txBody>
      </p:sp>
      <p:sp>
        <p:nvSpPr>
          <p:cNvPr id="20" name="文本框 19"/>
          <p:cNvSpPr txBox="1"/>
          <p:nvPr/>
        </p:nvSpPr>
        <p:spPr>
          <a:xfrm>
            <a:off x="6387544" y="4952374"/>
            <a:ext cx="5334000" cy="461665"/>
          </a:xfrm>
          <a:prstGeom prst="rect">
            <a:avLst/>
          </a:prstGeom>
          <a:noFill/>
        </p:spPr>
        <p:txBody>
          <a:bodyPr wrap="square" rtlCol="0">
            <a:spAutoFit/>
          </a:bodyPr>
          <a:lstStyle/>
          <a:p>
            <a:r>
              <a:rPr lang="zh-CN" altLang="en-US" b="1" dirty="0">
                <a:solidFill>
                  <a:srgbClr val="FF0000"/>
                </a:solidFill>
              </a:rPr>
              <a:t>数据在内存中连续存放</a:t>
            </a:r>
          </a:p>
        </p:txBody>
      </p:sp>
    </p:spTree>
    <p:extLst>
      <p:ext uri="{BB962C8B-B14F-4D97-AF65-F5344CB8AC3E}">
        <p14:creationId xmlns:p14="http://schemas.microsoft.com/office/powerpoint/2010/main" val="22697324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7475"/>
                                        </p:tgtEl>
                                        <p:attrNameLst>
                                          <p:attrName>style.visibility</p:attrName>
                                        </p:attrNameLst>
                                      </p:cBhvr>
                                      <p:to>
                                        <p:strVal val="visible"/>
                                      </p:to>
                                    </p:set>
                                    <p:anim calcmode="lin" valueType="num">
                                      <p:cBhvr>
                                        <p:cTn id="7" dur="500" fill="hold"/>
                                        <p:tgtEl>
                                          <p:spTgt spid="147475"/>
                                        </p:tgtEl>
                                        <p:attrNameLst>
                                          <p:attrName>ppt_w</p:attrName>
                                        </p:attrNameLst>
                                      </p:cBhvr>
                                      <p:tavLst>
                                        <p:tav tm="0">
                                          <p:val>
                                            <p:fltVal val="0"/>
                                          </p:val>
                                        </p:tav>
                                        <p:tav tm="100000">
                                          <p:val>
                                            <p:strVal val="#ppt_w"/>
                                          </p:val>
                                        </p:tav>
                                      </p:tavLst>
                                    </p:anim>
                                    <p:anim calcmode="lin" valueType="num">
                                      <p:cBhvr>
                                        <p:cTn id="8" dur="500" fill="hold"/>
                                        <p:tgtEl>
                                          <p:spTgt spid="147475"/>
                                        </p:tgtEl>
                                        <p:attrNameLst>
                                          <p:attrName>ppt_h</p:attrName>
                                        </p:attrNameLst>
                                      </p:cBhvr>
                                      <p:tavLst>
                                        <p:tav tm="0">
                                          <p:val>
                                            <p:fltVal val="0"/>
                                          </p:val>
                                        </p:tav>
                                        <p:tav tm="100000">
                                          <p:val>
                                            <p:strVal val="#ppt_h"/>
                                          </p:val>
                                        </p:tav>
                                      </p:tavLst>
                                    </p:anim>
                                    <p:animEffect transition="in" filter="fade">
                                      <p:cBhvr>
                                        <p:cTn id="9" dur="500"/>
                                        <p:tgtEl>
                                          <p:spTgt spid="14747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147458"/>
                                        </p:tgtEl>
                                        <p:attrNameLst>
                                          <p:attrName>style.visibility</p:attrName>
                                        </p:attrNameLst>
                                      </p:cBhvr>
                                      <p:to>
                                        <p:strVal val="visible"/>
                                      </p:to>
                                    </p:set>
                                    <p:anim calcmode="lin" valueType="num">
                                      <p:cBhvr additive="base">
                                        <p:cTn id="14" dur="500" fill="hold"/>
                                        <p:tgtEl>
                                          <p:spTgt spid="147458"/>
                                        </p:tgtEl>
                                        <p:attrNameLst>
                                          <p:attrName>ppt_x</p:attrName>
                                        </p:attrNameLst>
                                      </p:cBhvr>
                                      <p:tavLst>
                                        <p:tav tm="0">
                                          <p:val>
                                            <p:strVal val="1+#ppt_w/2"/>
                                          </p:val>
                                        </p:tav>
                                        <p:tav tm="100000">
                                          <p:val>
                                            <p:strVal val="#ppt_x"/>
                                          </p:val>
                                        </p:tav>
                                      </p:tavLst>
                                    </p:anim>
                                    <p:anim calcmode="lin" valueType="num">
                                      <p:cBhvr additive="base">
                                        <p:cTn id="15" dur="500" fill="hold"/>
                                        <p:tgtEl>
                                          <p:spTgt spid="147458"/>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7459"/>
                                        </p:tgtEl>
                                        <p:attrNameLst>
                                          <p:attrName>style.visibility</p:attrName>
                                        </p:attrNameLst>
                                      </p:cBhvr>
                                      <p:to>
                                        <p:strVal val="visible"/>
                                      </p:to>
                                    </p:set>
                                    <p:anim calcmode="lin" valueType="num">
                                      <p:cBhvr additive="base">
                                        <p:cTn id="18" dur="500" fill="hold"/>
                                        <p:tgtEl>
                                          <p:spTgt spid="147459"/>
                                        </p:tgtEl>
                                        <p:attrNameLst>
                                          <p:attrName>ppt_x</p:attrName>
                                        </p:attrNameLst>
                                      </p:cBhvr>
                                      <p:tavLst>
                                        <p:tav tm="0">
                                          <p:val>
                                            <p:strVal val="1+#ppt_w/2"/>
                                          </p:val>
                                        </p:tav>
                                        <p:tav tm="100000">
                                          <p:val>
                                            <p:strVal val="#ppt_x"/>
                                          </p:val>
                                        </p:tav>
                                      </p:tavLst>
                                    </p:anim>
                                    <p:anim calcmode="lin" valueType="num">
                                      <p:cBhvr additive="base">
                                        <p:cTn id="19" dur="500" fill="hold"/>
                                        <p:tgtEl>
                                          <p:spTgt spid="147459"/>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47460"/>
                                        </p:tgtEl>
                                        <p:attrNameLst>
                                          <p:attrName>style.visibility</p:attrName>
                                        </p:attrNameLst>
                                      </p:cBhvr>
                                      <p:to>
                                        <p:strVal val="visible"/>
                                      </p:to>
                                    </p:set>
                                    <p:anim calcmode="lin" valueType="num">
                                      <p:cBhvr additive="base">
                                        <p:cTn id="22" dur="500" fill="hold"/>
                                        <p:tgtEl>
                                          <p:spTgt spid="147460"/>
                                        </p:tgtEl>
                                        <p:attrNameLst>
                                          <p:attrName>ppt_x</p:attrName>
                                        </p:attrNameLst>
                                      </p:cBhvr>
                                      <p:tavLst>
                                        <p:tav tm="0">
                                          <p:val>
                                            <p:strVal val="1+#ppt_w/2"/>
                                          </p:val>
                                        </p:tav>
                                        <p:tav tm="100000">
                                          <p:val>
                                            <p:strVal val="#ppt_x"/>
                                          </p:val>
                                        </p:tav>
                                      </p:tavLst>
                                    </p:anim>
                                    <p:anim calcmode="lin" valueType="num">
                                      <p:cBhvr additive="base">
                                        <p:cTn id="23" dur="500" fill="hold"/>
                                        <p:tgtEl>
                                          <p:spTgt spid="147460"/>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47461"/>
                                        </p:tgtEl>
                                        <p:attrNameLst>
                                          <p:attrName>style.visibility</p:attrName>
                                        </p:attrNameLst>
                                      </p:cBhvr>
                                      <p:to>
                                        <p:strVal val="visible"/>
                                      </p:to>
                                    </p:set>
                                    <p:anim calcmode="lin" valueType="num">
                                      <p:cBhvr additive="base">
                                        <p:cTn id="26" dur="500" fill="hold"/>
                                        <p:tgtEl>
                                          <p:spTgt spid="147461"/>
                                        </p:tgtEl>
                                        <p:attrNameLst>
                                          <p:attrName>ppt_x</p:attrName>
                                        </p:attrNameLst>
                                      </p:cBhvr>
                                      <p:tavLst>
                                        <p:tav tm="0">
                                          <p:val>
                                            <p:strVal val="1+#ppt_w/2"/>
                                          </p:val>
                                        </p:tav>
                                        <p:tav tm="100000">
                                          <p:val>
                                            <p:strVal val="#ppt_x"/>
                                          </p:val>
                                        </p:tav>
                                      </p:tavLst>
                                    </p:anim>
                                    <p:anim calcmode="lin" valueType="num">
                                      <p:cBhvr additive="base">
                                        <p:cTn id="27" dur="500" fill="hold"/>
                                        <p:tgtEl>
                                          <p:spTgt spid="147461"/>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7462"/>
                                        </p:tgtEl>
                                        <p:attrNameLst>
                                          <p:attrName>style.visibility</p:attrName>
                                        </p:attrNameLst>
                                      </p:cBhvr>
                                      <p:to>
                                        <p:strVal val="visible"/>
                                      </p:to>
                                    </p:set>
                                    <p:anim calcmode="lin" valueType="num">
                                      <p:cBhvr additive="base">
                                        <p:cTn id="30" dur="500" fill="hold"/>
                                        <p:tgtEl>
                                          <p:spTgt spid="147462"/>
                                        </p:tgtEl>
                                        <p:attrNameLst>
                                          <p:attrName>ppt_x</p:attrName>
                                        </p:attrNameLst>
                                      </p:cBhvr>
                                      <p:tavLst>
                                        <p:tav tm="0">
                                          <p:val>
                                            <p:strVal val="1+#ppt_w/2"/>
                                          </p:val>
                                        </p:tav>
                                        <p:tav tm="100000">
                                          <p:val>
                                            <p:strVal val="#ppt_x"/>
                                          </p:val>
                                        </p:tav>
                                      </p:tavLst>
                                    </p:anim>
                                    <p:anim calcmode="lin" valueType="num">
                                      <p:cBhvr additive="base">
                                        <p:cTn id="31" dur="500" fill="hold"/>
                                        <p:tgtEl>
                                          <p:spTgt spid="147462"/>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47463"/>
                                        </p:tgtEl>
                                        <p:attrNameLst>
                                          <p:attrName>style.visibility</p:attrName>
                                        </p:attrNameLst>
                                      </p:cBhvr>
                                      <p:to>
                                        <p:strVal val="visible"/>
                                      </p:to>
                                    </p:set>
                                    <p:anim calcmode="lin" valueType="num">
                                      <p:cBhvr additive="base">
                                        <p:cTn id="34" dur="500" fill="hold"/>
                                        <p:tgtEl>
                                          <p:spTgt spid="147463"/>
                                        </p:tgtEl>
                                        <p:attrNameLst>
                                          <p:attrName>ppt_x</p:attrName>
                                        </p:attrNameLst>
                                      </p:cBhvr>
                                      <p:tavLst>
                                        <p:tav tm="0">
                                          <p:val>
                                            <p:strVal val="1+#ppt_w/2"/>
                                          </p:val>
                                        </p:tav>
                                        <p:tav tm="100000">
                                          <p:val>
                                            <p:strVal val="#ppt_x"/>
                                          </p:val>
                                        </p:tav>
                                      </p:tavLst>
                                    </p:anim>
                                    <p:anim calcmode="lin" valueType="num">
                                      <p:cBhvr additive="base">
                                        <p:cTn id="35" dur="500" fill="hold"/>
                                        <p:tgtEl>
                                          <p:spTgt spid="147463"/>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47464"/>
                                        </p:tgtEl>
                                        <p:attrNameLst>
                                          <p:attrName>style.visibility</p:attrName>
                                        </p:attrNameLst>
                                      </p:cBhvr>
                                      <p:to>
                                        <p:strVal val="visible"/>
                                      </p:to>
                                    </p:set>
                                    <p:anim calcmode="lin" valueType="num">
                                      <p:cBhvr additive="base">
                                        <p:cTn id="38" dur="500" fill="hold"/>
                                        <p:tgtEl>
                                          <p:spTgt spid="147464"/>
                                        </p:tgtEl>
                                        <p:attrNameLst>
                                          <p:attrName>ppt_x</p:attrName>
                                        </p:attrNameLst>
                                      </p:cBhvr>
                                      <p:tavLst>
                                        <p:tav tm="0">
                                          <p:val>
                                            <p:strVal val="1+#ppt_w/2"/>
                                          </p:val>
                                        </p:tav>
                                        <p:tav tm="100000">
                                          <p:val>
                                            <p:strVal val="#ppt_x"/>
                                          </p:val>
                                        </p:tav>
                                      </p:tavLst>
                                    </p:anim>
                                    <p:anim calcmode="lin" valueType="num">
                                      <p:cBhvr additive="base">
                                        <p:cTn id="39" dur="500" fill="hold"/>
                                        <p:tgtEl>
                                          <p:spTgt spid="147464"/>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47465"/>
                                        </p:tgtEl>
                                        <p:attrNameLst>
                                          <p:attrName>style.visibility</p:attrName>
                                        </p:attrNameLst>
                                      </p:cBhvr>
                                      <p:to>
                                        <p:strVal val="visible"/>
                                      </p:to>
                                    </p:set>
                                    <p:anim calcmode="lin" valueType="num">
                                      <p:cBhvr additive="base">
                                        <p:cTn id="42" dur="500" fill="hold"/>
                                        <p:tgtEl>
                                          <p:spTgt spid="147465"/>
                                        </p:tgtEl>
                                        <p:attrNameLst>
                                          <p:attrName>ppt_x</p:attrName>
                                        </p:attrNameLst>
                                      </p:cBhvr>
                                      <p:tavLst>
                                        <p:tav tm="0">
                                          <p:val>
                                            <p:strVal val="1+#ppt_w/2"/>
                                          </p:val>
                                        </p:tav>
                                        <p:tav tm="100000">
                                          <p:val>
                                            <p:strVal val="#ppt_x"/>
                                          </p:val>
                                        </p:tav>
                                      </p:tavLst>
                                    </p:anim>
                                    <p:anim calcmode="lin" valueType="num">
                                      <p:cBhvr additive="base">
                                        <p:cTn id="43" dur="500" fill="hold"/>
                                        <p:tgtEl>
                                          <p:spTgt spid="147465"/>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147466"/>
                                        </p:tgtEl>
                                        <p:attrNameLst>
                                          <p:attrName>style.visibility</p:attrName>
                                        </p:attrNameLst>
                                      </p:cBhvr>
                                      <p:to>
                                        <p:strVal val="visible"/>
                                      </p:to>
                                    </p:set>
                                    <p:anim calcmode="lin" valueType="num">
                                      <p:cBhvr additive="base">
                                        <p:cTn id="46" dur="500" fill="hold"/>
                                        <p:tgtEl>
                                          <p:spTgt spid="147466"/>
                                        </p:tgtEl>
                                        <p:attrNameLst>
                                          <p:attrName>ppt_x</p:attrName>
                                        </p:attrNameLst>
                                      </p:cBhvr>
                                      <p:tavLst>
                                        <p:tav tm="0">
                                          <p:val>
                                            <p:strVal val="1+#ppt_w/2"/>
                                          </p:val>
                                        </p:tav>
                                        <p:tav tm="100000">
                                          <p:val>
                                            <p:strVal val="#ppt_x"/>
                                          </p:val>
                                        </p:tav>
                                      </p:tavLst>
                                    </p:anim>
                                    <p:anim calcmode="lin" valueType="num">
                                      <p:cBhvr additive="base">
                                        <p:cTn id="47" dur="500" fill="hold"/>
                                        <p:tgtEl>
                                          <p:spTgt spid="147466"/>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47467"/>
                                        </p:tgtEl>
                                        <p:attrNameLst>
                                          <p:attrName>style.visibility</p:attrName>
                                        </p:attrNameLst>
                                      </p:cBhvr>
                                      <p:to>
                                        <p:strVal val="visible"/>
                                      </p:to>
                                    </p:set>
                                    <p:anim calcmode="lin" valueType="num">
                                      <p:cBhvr additive="base">
                                        <p:cTn id="50" dur="500" fill="hold"/>
                                        <p:tgtEl>
                                          <p:spTgt spid="147467"/>
                                        </p:tgtEl>
                                        <p:attrNameLst>
                                          <p:attrName>ppt_x</p:attrName>
                                        </p:attrNameLst>
                                      </p:cBhvr>
                                      <p:tavLst>
                                        <p:tav tm="0">
                                          <p:val>
                                            <p:strVal val="1+#ppt_w/2"/>
                                          </p:val>
                                        </p:tav>
                                        <p:tav tm="100000">
                                          <p:val>
                                            <p:strVal val="#ppt_x"/>
                                          </p:val>
                                        </p:tav>
                                      </p:tavLst>
                                    </p:anim>
                                    <p:anim calcmode="lin" valueType="num">
                                      <p:cBhvr additive="base">
                                        <p:cTn id="51" dur="500" fill="hold"/>
                                        <p:tgtEl>
                                          <p:spTgt spid="147467"/>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147468"/>
                                        </p:tgtEl>
                                        <p:attrNameLst>
                                          <p:attrName>style.visibility</p:attrName>
                                        </p:attrNameLst>
                                      </p:cBhvr>
                                      <p:to>
                                        <p:strVal val="visible"/>
                                      </p:to>
                                    </p:set>
                                    <p:anim calcmode="lin" valueType="num">
                                      <p:cBhvr additive="base">
                                        <p:cTn id="54" dur="500" fill="hold"/>
                                        <p:tgtEl>
                                          <p:spTgt spid="147468"/>
                                        </p:tgtEl>
                                        <p:attrNameLst>
                                          <p:attrName>ppt_x</p:attrName>
                                        </p:attrNameLst>
                                      </p:cBhvr>
                                      <p:tavLst>
                                        <p:tav tm="0">
                                          <p:val>
                                            <p:strVal val="1+#ppt_w/2"/>
                                          </p:val>
                                        </p:tav>
                                        <p:tav tm="100000">
                                          <p:val>
                                            <p:strVal val="#ppt_x"/>
                                          </p:val>
                                        </p:tav>
                                      </p:tavLst>
                                    </p:anim>
                                    <p:anim calcmode="lin" valueType="num">
                                      <p:cBhvr additive="base">
                                        <p:cTn id="55" dur="500" fill="hold"/>
                                        <p:tgtEl>
                                          <p:spTgt spid="147468"/>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147469"/>
                                        </p:tgtEl>
                                        <p:attrNameLst>
                                          <p:attrName>style.visibility</p:attrName>
                                        </p:attrNameLst>
                                      </p:cBhvr>
                                      <p:to>
                                        <p:strVal val="visible"/>
                                      </p:to>
                                    </p:set>
                                    <p:anim calcmode="lin" valueType="num">
                                      <p:cBhvr additive="base">
                                        <p:cTn id="58" dur="500" fill="hold"/>
                                        <p:tgtEl>
                                          <p:spTgt spid="147469"/>
                                        </p:tgtEl>
                                        <p:attrNameLst>
                                          <p:attrName>ppt_x</p:attrName>
                                        </p:attrNameLst>
                                      </p:cBhvr>
                                      <p:tavLst>
                                        <p:tav tm="0">
                                          <p:val>
                                            <p:strVal val="1+#ppt_w/2"/>
                                          </p:val>
                                        </p:tav>
                                        <p:tav tm="100000">
                                          <p:val>
                                            <p:strVal val="#ppt_x"/>
                                          </p:val>
                                        </p:tav>
                                      </p:tavLst>
                                    </p:anim>
                                    <p:anim calcmode="lin" valueType="num">
                                      <p:cBhvr additive="base">
                                        <p:cTn id="59" dur="500" fill="hold"/>
                                        <p:tgtEl>
                                          <p:spTgt spid="147469"/>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147470"/>
                                        </p:tgtEl>
                                        <p:attrNameLst>
                                          <p:attrName>style.visibility</p:attrName>
                                        </p:attrNameLst>
                                      </p:cBhvr>
                                      <p:to>
                                        <p:strVal val="visible"/>
                                      </p:to>
                                    </p:set>
                                    <p:anim calcmode="lin" valueType="num">
                                      <p:cBhvr additive="base">
                                        <p:cTn id="62" dur="500" fill="hold"/>
                                        <p:tgtEl>
                                          <p:spTgt spid="147470"/>
                                        </p:tgtEl>
                                        <p:attrNameLst>
                                          <p:attrName>ppt_x</p:attrName>
                                        </p:attrNameLst>
                                      </p:cBhvr>
                                      <p:tavLst>
                                        <p:tav tm="0">
                                          <p:val>
                                            <p:strVal val="1+#ppt_w/2"/>
                                          </p:val>
                                        </p:tav>
                                        <p:tav tm="100000">
                                          <p:val>
                                            <p:strVal val="#ppt_x"/>
                                          </p:val>
                                        </p:tav>
                                      </p:tavLst>
                                    </p:anim>
                                    <p:anim calcmode="lin" valueType="num">
                                      <p:cBhvr additive="base">
                                        <p:cTn id="63" dur="500" fill="hold"/>
                                        <p:tgtEl>
                                          <p:spTgt spid="147470"/>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47471"/>
                                        </p:tgtEl>
                                        <p:attrNameLst>
                                          <p:attrName>style.visibility</p:attrName>
                                        </p:attrNameLst>
                                      </p:cBhvr>
                                      <p:to>
                                        <p:strVal val="visible"/>
                                      </p:to>
                                    </p:set>
                                    <p:animEffect transition="in" filter="wipe(left)">
                                      <p:cBhvr>
                                        <p:cTn id="68" dur="500"/>
                                        <p:tgtEl>
                                          <p:spTgt spid="147471"/>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8" grpId="0"/>
      <p:bldP spid="147459" grpId="0"/>
      <p:bldP spid="147460" grpId="0" animBg="1"/>
      <p:bldP spid="147461" grpId="0" animBg="1"/>
      <p:bldP spid="147462" grpId="0" animBg="1"/>
      <p:bldP spid="147463" grpId="0" animBg="1"/>
      <p:bldP spid="147464" grpId="0" animBg="1"/>
      <p:bldP spid="147465" grpId="0" animBg="1"/>
      <p:bldP spid="147466" grpId="0" animBg="1"/>
      <p:bldP spid="147467" grpId="0" animBg="1"/>
      <p:bldP spid="147468" grpId="0" animBg="1"/>
      <p:bldP spid="147469" grpId="0" animBg="1"/>
      <p:bldP spid="147470" grpId="0" animBg="1"/>
      <p:bldP spid="147475" grpId="0"/>
      <p:bldP spid="2"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83894" y="2649071"/>
            <a:ext cx="7238330" cy="707886"/>
          </a:xfrm>
          <a:prstGeom prst="rect">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r>
              <a:rPr lang="zh-CN" altLang="en-US" sz="4000" dirty="0">
                <a:ln w="9525">
                  <a:solidFill>
                    <a:schemeClr val="bg1"/>
                  </a:solidFill>
                  <a:prstDash val="solid"/>
                </a:ln>
                <a:solidFill>
                  <a:srgbClr val="002060"/>
                </a:solidFill>
                <a:latin typeface="微软雅黑" panose="020B0503020204020204" pitchFamily="34" charset="-122"/>
                <a:ea typeface="微软雅黑" panose="020B0503020204020204" pitchFamily="34" charset="-122"/>
              </a:rPr>
              <a:t>可以随机存取数据</a:t>
            </a:r>
          </a:p>
        </p:txBody>
      </p:sp>
    </p:spTree>
    <p:extLst>
      <p:ext uri="{BB962C8B-B14F-4D97-AF65-F5344CB8AC3E}">
        <p14:creationId xmlns:p14="http://schemas.microsoft.com/office/powerpoint/2010/main" val="154006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 calcmode="lin" valueType="num">
                                      <p:cBhvr>
                                        <p:cTn id="9" dur="750" fill="hold"/>
                                        <p:tgtEl>
                                          <p:spTgt spid="4"/>
                                        </p:tgtEl>
                                        <p:attrNameLst>
                                          <p:attrName>style.rotation</p:attrName>
                                        </p:attrNameLst>
                                      </p:cBhvr>
                                      <p:tavLst>
                                        <p:tav tm="0">
                                          <p:val>
                                            <p:fltVal val="90"/>
                                          </p:val>
                                        </p:tav>
                                        <p:tav tm="100000">
                                          <p:val>
                                            <p:fltVal val="0"/>
                                          </p:val>
                                        </p:tav>
                                      </p:tavLst>
                                    </p:anim>
                                    <p:animEffect transition="in" filter="fade">
                                      <p:cBhvr>
                                        <p:cTn id="10" dur="750"/>
                                        <p:tgtEl>
                                          <p:spTgt spid="4"/>
                                        </p:tgtEl>
                                      </p:cBhvr>
                                    </p:animEffect>
                                  </p:childTnLst>
                                </p:cTn>
                              </p:par>
                            </p:childTnLst>
                          </p:cTn>
                        </p:par>
                        <p:par>
                          <p:cTn id="11" fill="hold">
                            <p:stCondLst>
                              <p:cond delay="750"/>
                            </p:stCondLst>
                            <p:childTnLst>
                              <p:par>
                                <p:cTn id="12" presetID="26" presetClass="emph" presetSubtype="0" fill="hold" grpId="1" nodeType="afterEffect">
                                  <p:stCondLst>
                                    <p:cond delay="0"/>
                                  </p:stCondLst>
                                  <p:childTnLst>
                                    <p:animEffect transition="out" filter="fade">
                                      <p:cBhvr>
                                        <p:cTn id="13" dur="500" tmFilter="0, 0; .2, .5; .8, .5; 1, 0"/>
                                        <p:tgtEl>
                                          <p:spTgt spid="4"/>
                                        </p:tgtEl>
                                      </p:cBhvr>
                                    </p:animEffect>
                                    <p:animScale>
                                      <p:cBhvr>
                                        <p:cTn id="14"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281131" y="3845589"/>
            <a:ext cx="7916863"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kumimoji="1" lang="zh-CN" altLang="en-US" sz="2400" dirty="0">
                <a:solidFill>
                  <a:srgbClr val="080808"/>
                </a:solidFill>
                <a:latin typeface="微软雅黑" panose="020B0503020204020204" pitchFamily="34" charset="-122"/>
                <a:ea typeface="微软雅黑" panose="020B0503020204020204" pitchFamily="34" charset="-122"/>
              </a:rPr>
              <a:t>数据元素</a:t>
            </a:r>
            <a:r>
              <a:rPr kumimoji="1" lang="en-US" altLang="zh-CN" sz="2400" dirty="0" err="1">
                <a:solidFill>
                  <a:srgbClr val="080808"/>
                </a:solidFill>
                <a:latin typeface="微软雅黑" panose="020B0503020204020204" pitchFamily="34" charset="-122"/>
                <a:ea typeface="微软雅黑" panose="020B0503020204020204" pitchFamily="34" charset="-122"/>
              </a:rPr>
              <a:t>a</a:t>
            </a:r>
            <a:r>
              <a:rPr kumimoji="1" lang="en-US" altLang="zh-CN" sz="2400" baseline="-25000" dirty="0" err="1">
                <a:solidFill>
                  <a:srgbClr val="080808"/>
                </a:solidFill>
                <a:latin typeface="微软雅黑" panose="020B0503020204020204" pitchFamily="34" charset="-122"/>
                <a:ea typeface="微软雅黑" panose="020B0503020204020204" pitchFamily="34" charset="-122"/>
              </a:rPr>
              <a:t>i</a:t>
            </a:r>
            <a:r>
              <a:rPr kumimoji="1" lang="zh-CN" altLang="en-US" sz="2400" dirty="0">
                <a:solidFill>
                  <a:srgbClr val="080808"/>
                </a:solidFill>
                <a:latin typeface="微软雅黑" panose="020B0503020204020204" pitchFamily="34" charset="-122"/>
                <a:ea typeface="微软雅黑" panose="020B0503020204020204" pitchFamily="34" charset="-122"/>
              </a:rPr>
              <a:t>的存储位置为：</a:t>
            </a:r>
          </a:p>
          <a:p>
            <a:pPr>
              <a:lnSpc>
                <a:spcPct val="140000"/>
              </a:lnSpc>
            </a:pPr>
            <a:r>
              <a:rPr kumimoji="1" lang="zh-CN" altLang="en-US" sz="2400" dirty="0">
                <a:solidFill>
                  <a:srgbClr val="080808"/>
                </a:solidFill>
                <a:latin typeface="微软雅黑" panose="020B0503020204020204" pitchFamily="34" charset="-122"/>
                <a:ea typeface="微软雅黑" panose="020B0503020204020204" pitchFamily="34" charset="-122"/>
              </a:rPr>
              <a:t>      </a:t>
            </a:r>
            <a:r>
              <a:rPr kumimoji="1" lang="en-US" altLang="zh-CN" sz="2400" dirty="0">
                <a:solidFill>
                  <a:srgbClr val="080808"/>
                </a:solidFill>
                <a:latin typeface="微软雅黑" panose="020B0503020204020204" pitchFamily="34" charset="-122"/>
                <a:ea typeface="微软雅黑" panose="020B0503020204020204" pitchFamily="34" charset="-122"/>
              </a:rPr>
              <a:t>LOC(</a:t>
            </a:r>
            <a:r>
              <a:rPr kumimoji="1" lang="en-US" altLang="zh-CN" sz="2400" dirty="0" err="1">
                <a:solidFill>
                  <a:srgbClr val="080808"/>
                </a:solidFill>
                <a:latin typeface="微软雅黑" panose="020B0503020204020204" pitchFamily="34" charset="-122"/>
                <a:ea typeface="微软雅黑" panose="020B0503020204020204" pitchFamily="34" charset="-122"/>
              </a:rPr>
              <a:t>a</a:t>
            </a:r>
            <a:r>
              <a:rPr kumimoji="1" lang="en-US" altLang="zh-CN" sz="2400" baseline="-25000" dirty="0" err="1">
                <a:solidFill>
                  <a:srgbClr val="080808"/>
                </a:solidFill>
                <a:latin typeface="微软雅黑" panose="020B0503020204020204" pitchFamily="34" charset="-122"/>
                <a:ea typeface="微软雅黑" panose="020B0503020204020204" pitchFamily="34" charset="-122"/>
              </a:rPr>
              <a:t>i</a:t>
            </a:r>
            <a:r>
              <a:rPr kumimoji="1" lang="en-US" altLang="zh-CN" sz="2400" dirty="0">
                <a:solidFill>
                  <a:srgbClr val="080808"/>
                </a:solidFill>
                <a:latin typeface="微软雅黑" panose="020B0503020204020204" pitchFamily="34" charset="-122"/>
                <a:ea typeface="微软雅黑" panose="020B0503020204020204" pitchFamily="34" charset="-122"/>
              </a:rPr>
              <a:t>) = </a:t>
            </a:r>
            <a:r>
              <a:rPr kumimoji="1" lang="en-US" altLang="zh-CN" sz="2400" dirty="0">
                <a:solidFill>
                  <a:srgbClr val="0070C0"/>
                </a:solidFill>
                <a:latin typeface="微软雅黑" panose="020B0503020204020204" pitchFamily="34" charset="-122"/>
                <a:ea typeface="微软雅黑" panose="020B0503020204020204" pitchFamily="34" charset="-122"/>
              </a:rPr>
              <a:t>LOC(a</a:t>
            </a:r>
            <a:r>
              <a:rPr kumimoji="1" lang="en-US" altLang="zh-CN" sz="2400" baseline="-25000" dirty="0">
                <a:solidFill>
                  <a:srgbClr val="0070C0"/>
                </a:solidFill>
                <a:latin typeface="微软雅黑" panose="020B0503020204020204" pitchFamily="34" charset="-122"/>
                <a:ea typeface="微软雅黑" panose="020B0503020204020204" pitchFamily="34" charset="-122"/>
              </a:rPr>
              <a:t>1</a:t>
            </a:r>
            <a:r>
              <a:rPr kumimoji="1" lang="en-US" altLang="zh-CN" sz="2400" dirty="0">
                <a:solidFill>
                  <a:srgbClr val="0070C0"/>
                </a:solidFill>
                <a:latin typeface="微软雅黑" panose="020B0503020204020204" pitchFamily="34" charset="-122"/>
                <a:ea typeface="微软雅黑" panose="020B0503020204020204" pitchFamily="34" charset="-122"/>
              </a:rPr>
              <a:t>) </a:t>
            </a:r>
            <a:r>
              <a:rPr kumimoji="1" lang="en-US" altLang="zh-CN" sz="2400" dirty="0">
                <a:solidFill>
                  <a:srgbClr val="080808"/>
                </a:solidFill>
                <a:latin typeface="微软雅黑" panose="020B0503020204020204" pitchFamily="34" charset="-122"/>
                <a:ea typeface="微软雅黑" panose="020B0503020204020204" pitchFamily="34" charset="-122"/>
              </a:rPr>
              <a:t>+ (i-1)×d                          </a:t>
            </a:r>
          </a:p>
        </p:txBody>
      </p:sp>
      <p:sp>
        <p:nvSpPr>
          <p:cNvPr id="149507" name="Text Box 3"/>
          <p:cNvSpPr txBox="1">
            <a:spLocks noChangeArrowheads="1"/>
          </p:cNvSpPr>
          <p:nvPr/>
        </p:nvSpPr>
        <p:spPr bwMode="auto">
          <a:xfrm>
            <a:off x="1297641" y="1281777"/>
            <a:ext cx="6925294" cy="129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kumimoji="1" lang="zh-CN" altLang="en-US" sz="2800" dirty="0">
                <a:solidFill>
                  <a:srgbClr val="080808"/>
                </a:solidFill>
                <a:latin typeface="微软雅黑" panose="020B0503020204020204" pitchFamily="34" charset="-122"/>
                <a:ea typeface="微软雅黑" panose="020B0503020204020204" pitchFamily="34" charset="-122"/>
              </a:rPr>
              <a:t>以“存储位置相邻”表示有序对</a:t>
            </a:r>
            <a:r>
              <a:rPr kumimoji="1" lang="en-US" altLang="zh-CN" sz="2800" dirty="0">
                <a:solidFill>
                  <a:srgbClr val="080808"/>
                </a:solidFill>
                <a:latin typeface="微软雅黑" panose="020B0503020204020204" pitchFamily="34" charset="-122"/>
                <a:ea typeface="微软雅黑" panose="020B0503020204020204" pitchFamily="34" charset="-122"/>
              </a:rPr>
              <a:t>&lt;a</a:t>
            </a:r>
            <a:r>
              <a:rPr kumimoji="1" lang="en-US" altLang="zh-CN" sz="2800" baseline="-25000" dirty="0">
                <a:solidFill>
                  <a:srgbClr val="080808"/>
                </a:solidFill>
                <a:latin typeface="微软雅黑" panose="020B0503020204020204" pitchFamily="34" charset="-122"/>
                <a:ea typeface="微软雅黑" panose="020B0503020204020204" pitchFamily="34" charset="-122"/>
              </a:rPr>
              <a:t>i-1</a:t>
            </a:r>
            <a:r>
              <a:rPr kumimoji="1" lang="zh-CN" altLang="en-US" sz="2800" dirty="0">
                <a:solidFill>
                  <a:srgbClr val="080808"/>
                </a:solidFill>
                <a:latin typeface="微软雅黑" panose="020B0503020204020204" pitchFamily="34" charset="-122"/>
                <a:ea typeface="微软雅黑" panose="020B0503020204020204" pitchFamily="34" charset="-122"/>
              </a:rPr>
              <a:t>，</a:t>
            </a:r>
            <a:r>
              <a:rPr kumimoji="1" lang="en-US" altLang="zh-CN" sz="2800" dirty="0" err="1">
                <a:solidFill>
                  <a:srgbClr val="080808"/>
                </a:solidFill>
                <a:latin typeface="微软雅黑" panose="020B0503020204020204" pitchFamily="34" charset="-122"/>
                <a:ea typeface="微软雅黑" panose="020B0503020204020204" pitchFamily="34" charset="-122"/>
              </a:rPr>
              <a:t>a</a:t>
            </a:r>
            <a:r>
              <a:rPr kumimoji="1" lang="en-US" altLang="zh-CN" sz="2800" baseline="-25000" dirty="0" err="1">
                <a:solidFill>
                  <a:srgbClr val="080808"/>
                </a:solidFill>
                <a:latin typeface="微软雅黑" panose="020B0503020204020204" pitchFamily="34" charset="-122"/>
                <a:ea typeface="微软雅黑" panose="020B0503020204020204" pitchFamily="34" charset="-122"/>
              </a:rPr>
              <a:t>i</a:t>
            </a:r>
            <a:r>
              <a:rPr kumimoji="1" lang="en-US" altLang="zh-CN" sz="2800" dirty="0">
                <a:solidFill>
                  <a:srgbClr val="080808"/>
                </a:solidFill>
                <a:latin typeface="微软雅黑" panose="020B0503020204020204" pitchFamily="34" charset="-122"/>
                <a:ea typeface="微软雅黑" panose="020B0503020204020204" pitchFamily="34" charset="-122"/>
              </a:rPr>
              <a:t>&gt;</a:t>
            </a:r>
          </a:p>
          <a:p>
            <a:pPr>
              <a:lnSpc>
                <a:spcPct val="140000"/>
              </a:lnSpc>
            </a:pPr>
            <a:r>
              <a:rPr kumimoji="1" lang="en-US" altLang="zh-CN" sz="2800" dirty="0">
                <a:solidFill>
                  <a:srgbClr val="080808"/>
                </a:solidFill>
                <a:latin typeface="微软雅黑" panose="020B0503020204020204" pitchFamily="34" charset="-122"/>
                <a:ea typeface="微软雅黑" panose="020B0503020204020204" pitchFamily="34" charset="-122"/>
              </a:rPr>
              <a:t>  </a:t>
            </a:r>
            <a:r>
              <a:rPr kumimoji="1" lang="zh-CN" altLang="en-US" sz="2800" dirty="0">
                <a:solidFill>
                  <a:srgbClr val="080808"/>
                </a:solidFill>
                <a:latin typeface="微软雅黑" panose="020B0503020204020204" pitchFamily="34" charset="-122"/>
                <a:ea typeface="微软雅黑" panose="020B0503020204020204" pitchFamily="34" charset="-122"/>
              </a:rPr>
              <a:t>即：</a:t>
            </a:r>
            <a:r>
              <a:rPr kumimoji="1" lang="en-US" altLang="zh-CN" sz="2800" dirty="0">
                <a:solidFill>
                  <a:srgbClr val="080808"/>
                </a:solidFill>
                <a:latin typeface="微软雅黑" panose="020B0503020204020204" pitchFamily="34" charset="-122"/>
                <a:ea typeface="微软雅黑" panose="020B0503020204020204" pitchFamily="34" charset="-122"/>
              </a:rPr>
              <a:t>LOC(</a:t>
            </a:r>
            <a:r>
              <a:rPr kumimoji="1" lang="en-US" altLang="zh-CN" sz="2800" dirty="0" err="1">
                <a:solidFill>
                  <a:srgbClr val="080808"/>
                </a:solidFill>
                <a:latin typeface="微软雅黑" panose="020B0503020204020204" pitchFamily="34" charset="-122"/>
                <a:ea typeface="微软雅黑" panose="020B0503020204020204" pitchFamily="34" charset="-122"/>
              </a:rPr>
              <a:t>a</a:t>
            </a:r>
            <a:r>
              <a:rPr kumimoji="1" lang="en-US" altLang="zh-CN" sz="2800" baseline="-25000" dirty="0" err="1">
                <a:solidFill>
                  <a:srgbClr val="080808"/>
                </a:solidFill>
                <a:latin typeface="微软雅黑" panose="020B0503020204020204" pitchFamily="34" charset="-122"/>
                <a:ea typeface="微软雅黑" panose="020B0503020204020204" pitchFamily="34" charset="-122"/>
              </a:rPr>
              <a:t>i</a:t>
            </a:r>
            <a:r>
              <a:rPr kumimoji="1" lang="en-US" altLang="zh-CN" sz="2800" dirty="0">
                <a:solidFill>
                  <a:srgbClr val="080808"/>
                </a:solidFill>
                <a:latin typeface="微软雅黑" panose="020B0503020204020204" pitchFamily="34" charset="-122"/>
                <a:ea typeface="微软雅黑" panose="020B0503020204020204" pitchFamily="34" charset="-122"/>
              </a:rPr>
              <a:t>) = LOC(a</a:t>
            </a:r>
            <a:r>
              <a:rPr kumimoji="1" lang="en-US" altLang="zh-CN" sz="2800" baseline="-25000" dirty="0">
                <a:solidFill>
                  <a:srgbClr val="080808"/>
                </a:solidFill>
                <a:latin typeface="微软雅黑" panose="020B0503020204020204" pitchFamily="34" charset="-122"/>
                <a:ea typeface="微软雅黑" panose="020B0503020204020204" pitchFamily="34" charset="-122"/>
              </a:rPr>
              <a:t>i-1</a:t>
            </a:r>
            <a:r>
              <a:rPr kumimoji="1" lang="en-US" altLang="zh-CN" sz="2800" dirty="0">
                <a:solidFill>
                  <a:srgbClr val="080808"/>
                </a:solidFill>
                <a:latin typeface="微软雅黑" panose="020B0503020204020204" pitchFamily="34" charset="-122"/>
                <a:ea typeface="微软雅黑" panose="020B0503020204020204" pitchFamily="34" charset="-122"/>
              </a:rPr>
              <a:t>) + </a:t>
            </a:r>
            <a:r>
              <a:rPr kumimoji="1" lang="en-US" altLang="zh-CN" sz="2800" dirty="0">
                <a:solidFill>
                  <a:srgbClr val="0070C0"/>
                </a:solidFill>
                <a:latin typeface="微软雅黑" panose="020B0503020204020204" pitchFamily="34" charset="-122"/>
                <a:ea typeface="微软雅黑" panose="020B0503020204020204" pitchFamily="34" charset="-122"/>
              </a:rPr>
              <a:t>d </a:t>
            </a:r>
            <a:r>
              <a:rPr kumimoji="1" lang="en-US" altLang="zh-CN" sz="2800" dirty="0">
                <a:solidFill>
                  <a:srgbClr val="080808"/>
                </a:solidFill>
                <a:latin typeface="微软雅黑" panose="020B0503020204020204" pitchFamily="34" charset="-122"/>
                <a:ea typeface="微软雅黑" panose="020B0503020204020204" pitchFamily="34" charset="-122"/>
              </a:rPr>
              <a:t>          </a:t>
            </a:r>
          </a:p>
        </p:txBody>
      </p:sp>
      <p:sp>
        <p:nvSpPr>
          <p:cNvPr id="149508" name="Rectangle 4"/>
          <p:cNvSpPr>
            <a:spLocks noChangeArrowheads="1"/>
          </p:cNvSpPr>
          <p:nvPr/>
        </p:nvSpPr>
        <p:spPr bwMode="auto">
          <a:xfrm>
            <a:off x="2021540" y="2747040"/>
            <a:ext cx="4031873"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kumimoji="1" lang="zh-CN" altLang="en-US" sz="2400" dirty="0">
                <a:solidFill>
                  <a:srgbClr val="0070C0"/>
                </a:solidFill>
                <a:latin typeface="微软雅黑" panose="020B0503020204020204" pitchFamily="34" charset="-122"/>
                <a:ea typeface="微软雅黑" panose="020B0503020204020204" pitchFamily="34" charset="-122"/>
              </a:rPr>
              <a:t>一个数据元素所占存储单元↑</a:t>
            </a:r>
          </a:p>
        </p:txBody>
      </p:sp>
      <p:sp>
        <p:nvSpPr>
          <p:cNvPr id="149509" name="Rectangle 5"/>
          <p:cNvSpPr>
            <a:spLocks noChangeArrowheads="1"/>
          </p:cNvSpPr>
          <p:nvPr/>
        </p:nvSpPr>
        <p:spPr bwMode="auto">
          <a:xfrm>
            <a:off x="3236229" y="4997190"/>
            <a:ext cx="1524059"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kumimoji="1" lang="zh-CN" altLang="en-US" sz="2400" dirty="0">
                <a:solidFill>
                  <a:srgbClr val="0070C0"/>
                </a:solidFill>
                <a:latin typeface="微软雅黑" panose="020B0503020204020204" pitchFamily="34" charset="-122"/>
                <a:ea typeface="微软雅黑" panose="020B0503020204020204" pitchFamily="34" charset="-122"/>
              </a:rPr>
              <a:t>↑基地址</a:t>
            </a:r>
            <a:r>
              <a:rPr kumimoji="1" lang="en-US" altLang="zh-CN" sz="2400" dirty="0">
                <a:solidFill>
                  <a:srgbClr val="0070C0"/>
                </a:solidFill>
                <a:latin typeface="微软雅黑" panose="020B0503020204020204" pitchFamily="34" charset="-122"/>
                <a:ea typeface="微软雅黑" panose="020B0503020204020204" pitchFamily="34" charset="-122"/>
              </a:rPr>
              <a:t>s</a:t>
            </a:r>
          </a:p>
        </p:txBody>
      </p:sp>
      <p:sp>
        <p:nvSpPr>
          <p:cNvPr id="149510" name="Line 6"/>
          <p:cNvSpPr>
            <a:spLocks noChangeShapeType="1"/>
          </p:cNvSpPr>
          <p:nvPr/>
        </p:nvSpPr>
        <p:spPr bwMode="auto">
          <a:xfrm>
            <a:off x="1940035" y="1896288"/>
            <a:ext cx="2592387"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149511" name="Line 7"/>
          <p:cNvSpPr>
            <a:spLocks noChangeShapeType="1"/>
          </p:cNvSpPr>
          <p:nvPr/>
        </p:nvSpPr>
        <p:spPr bwMode="auto">
          <a:xfrm>
            <a:off x="6494147" y="1931185"/>
            <a:ext cx="1446547"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149512" name="Line 8"/>
          <p:cNvSpPr>
            <a:spLocks noChangeShapeType="1"/>
          </p:cNvSpPr>
          <p:nvPr/>
        </p:nvSpPr>
        <p:spPr bwMode="auto">
          <a:xfrm>
            <a:off x="3317733" y="4975889"/>
            <a:ext cx="1223962"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anose="020B0503020204020204" pitchFamily="34" charset="-122"/>
              <a:ea typeface="微软雅黑" panose="020B0503020204020204" pitchFamily="34" charset="-122"/>
            </a:endParaRPr>
          </a:p>
        </p:txBody>
      </p:sp>
      <p:grpSp>
        <p:nvGrpSpPr>
          <p:cNvPr id="149513" name="Group 9"/>
          <p:cNvGrpSpPr>
            <a:grpSpLocks/>
          </p:cNvGrpSpPr>
          <p:nvPr/>
        </p:nvGrpSpPr>
        <p:grpSpPr bwMode="auto">
          <a:xfrm>
            <a:off x="8365810" y="1931185"/>
            <a:ext cx="2514600" cy="3230562"/>
            <a:chOff x="1920" y="2189"/>
            <a:chExt cx="1584" cy="2035"/>
          </a:xfrm>
        </p:grpSpPr>
        <p:grpSp>
          <p:nvGrpSpPr>
            <p:cNvPr id="149514" name="Group 10"/>
            <p:cNvGrpSpPr>
              <a:grpSpLocks/>
            </p:cNvGrpSpPr>
            <p:nvPr/>
          </p:nvGrpSpPr>
          <p:grpSpPr bwMode="auto">
            <a:xfrm>
              <a:off x="2832" y="2208"/>
              <a:ext cx="624" cy="2016"/>
              <a:chOff x="2832" y="2208"/>
              <a:chExt cx="624" cy="2016"/>
            </a:xfrm>
          </p:grpSpPr>
          <p:grpSp>
            <p:nvGrpSpPr>
              <p:cNvPr id="149515" name="Group 11"/>
              <p:cNvGrpSpPr>
                <a:grpSpLocks/>
              </p:cNvGrpSpPr>
              <p:nvPr/>
            </p:nvGrpSpPr>
            <p:grpSpPr bwMode="auto">
              <a:xfrm>
                <a:off x="2832" y="2208"/>
                <a:ext cx="624" cy="2016"/>
                <a:chOff x="2832" y="2208"/>
                <a:chExt cx="624" cy="2016"/>
              </a:xfrm>
            </p:grpSpPr>
            <p:sp>
              <p:nvSpPr>
                <p:cNvPr id="149516" name="Rectangle 12"/>
                <p:cNvSpPr>
                  <a:spLocks noChangeArrowheads="1"/>
                </p:cNvSpPr>
                <p:nvPr/>
              </p:nvSpPr>
              <p:spPr bwMode="auto">
                <a:xfrm>
                  <a:off x="2832" y="2208"/>
                  <a:ext cx="624" cy="2016"/>
                </a:xfrm>
                <a:prstGeom prst="rect">
                  <a:avLst/>
                </a:prstGeom>
                <a:solidFill>
                  <a:srgbClr val="FFFFFF"/>
                </a:solidFill>
                <a:ln w="9525">
                  <a:solidFill>
                    <a:srgbClr val="000000"/>
                  </a:solidFill>
                  <a:miter lim="800000"/>
                  <a:headEnd/>
                  <a:tailEnd/>
                </a:ln>
              </p:spPr>
              <p:txBody>
                <a:bodyPr/>
                <a:lstStyle/>
                <a:p>
                  <a:pPr algn="ctr" eaLnBrk="0" hangingPunct="0"/>
                  <a:endParaRPr kumimoji="1" lang="zh-CN" altLang="zh-CN">
                    <a:latin typeface="Times New Roman" panose="02020603050405020304" pitchFamily="18" charset="0"/>
                  </a:endParaRPr>
                </a:p>
              </p:txBody>
            </p:sp>
            <p:sp>
              <p:nvSpPr>
                <p:cNvPr id="149517" name="Line 13"/>
                <p:cNvSpPr>
                  <a:spLocks noChangeShapeType="1"/>
                </p:cNvSpPr>
                <p:nvPr/>
              </p:nvSpPr>
              <p:spPr bwMode="auto">
                <a:xfrm>
                  <a:off x="2832" y="2376"/>
                  <a:ext cx="6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8" name="Line 14"/>
                <p:cNvSpPr>
                  <a:spLocks noChangeShapeType="1"/>
                </p:cNvSpPr>
                <p:nvPr/>
              </p:nvSpPr>
              <p:spPr bwMode="auto">
                <a:xfrm>
                  <a:off x="2832" y="2544"/>
                  <a:ext cx="6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9" name="Line 15"/>
                <p:cNvSpPr>
                  <a:spLocks noChangeShapeType="1"/>
                </p:cNvSpPr>
                <p:nvPr/>
              </p:nvSpPr>
              <p:spPr bwMode="auto">
                <a:xfrm>
                  <a:off x="2832" y="3048"/>
                  <a:ext cx="6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0" name="Line 16"/>
                <p:cNvSpPr>
                  <a:spLocks noChangeShapeType="1"/>
                </p:cNvSpPr>
                <p:nvPr/>
              </p:nvSpPr>
              <p:spPr bwMode="auto">
                <a:xfrm>
                  <a:off x="2832" y="3216"/>
                  <a:ext cx="6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1" name="Line 17"/>
                <p:cNvSpPr>
                  <a:spLocks noChangeShapeType="1"/>
                </p:cNvSpPr>
                <p:nvPr/>
              </p:nvSpPr>
              <p:spPr bwMode="auto">
                <a:xfrm>
                  <a:off x="2832" y="3552"/>
                  <a:ext cx="6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2" name="Line 18"/>
                <p:cNvSpPr>
                  <a:spLocks noChangeShapeType="1"/>
                </p:cNvSpPr>
                <p:nvPr/>
              </p:nvSpPr>
              <p:spPr bwMode="auto">
                <a:xfrm>
                  <a:off x="2832" y="3720"/>
                  <a:ext cx="6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3" name="Line 19"/>
                <p:cNvSpPr>
                  <a:spLocks noChangeShapeType="1"/>
                </p:cNvSpPr>
                <p:nvPr/>
              </p:nvSpPr>
              <p:spPr bwMode="auto">
                <a:xfrm>
                  <a:off x="2832" y="4056"/>
                  <a:ext cx="6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24" name="Line 20"/>
              <p:cNvSpPr>
                <a:spLocks noChangeShapeType="1"/>
              </p:cNvSpPr>
              <p:nvPr/>
            </p:nvSpPr>
            <p:spPr bwMode="auto">
              <a:xfrm>
                <a:off x="3144" y="2628"/>
                <a:ext cx="0" cy="336"/>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5" name="Line 21"/>
              <p:cNvSpPr>
                <a:spLocks noChangeShapeType="1"/>
              </p:cNvSpPr>
              <p:nvPr/>
            </p:nvSpPr>
            <p:spPr bwMode="auto">
              <a:xfrm>
                <a:off x="3144" y="3300"/>
                <a:ext cx="0" cy="168"/>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26" name="Text Box 22"/>
            <p:cNvSpPr txBox="1">
              <a:spLocks noChangeArrowheads="1"/>
            </p:cNvSpPr>
            <p:nvPr/>
          </p:nvSpPr>
          <p:spPr bwMode="auto">
            <a:xfrm>
              <a:off x="2880" y="2189"/>
              <a:ext cx="624" cy="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70000"/>
                </a:lnSpc>
                <a:spcBef>
                  <a:spcPct val="40000"/>
                </a:spcBef>
              </a:pPr>
              <a:r>
                <a:rPr kumimoji="1" lang="en-US" altLang="zh-CN" sz="2000">
                  <a:solidFill>
                    <a:srgbClr val="000000"/>
                  </a:solidFill>
                  <a:latin typeface="Tahoma" panose="020B0604030504040204" pitchFamily="34" charset="0"/>
                </a:rPr>
                <a:t>a</a:t>
              </a:r>
              <a:r>
                <a:rPr kumimoji="1" lang="en-US" altLang="zh-CN" sz="2000" baseline="-14000">
                  <a:solidFill>
                    <a:srgbClr val="000000"/>
                  </a:solidFill>
                  <a:latin typeface="Tahoma" panose="020B0604030504040204" pitchFamily="34" charset="0"/>
                </a:rPr>
                <a:t>1</a:t>
              </a:r>
              <a:endParaRPr kumimoji="1" lang="en-US" altLang="zh-CN" sz="2000">
                <a:solidFill>
                  <a:srgbClr val="000000"/>
                </a:solidFill>
                <a:latin typeface="Tahoma" panose="020B0604030504040204" pitchFamily="34" charset="0"/>
              </a:endParaRPr>
            </a:p>
            <a:p>
              <a:pPr>
                <a:lnSpc>
                  <a:spcPct val="70000"/>
                </a:lnSpc>
                <a:spcBef>
                  <a:spcPct val="40000"/>
                </a:spcBef>
              </a:pPr>
              <a:r>
                <a:rPr kumimoji="1" lang="en-US" altLang="zh-CN" sz="2000">
                  <a:solidFill>
                    <a:srgbClr val="000000"/>
                  </a:solidFill>
                  <a:latin typeface="Tahoma" panose="020B0604030504040204" pitchFamily="34" charset="0"/>
                </a:rPr>
                <a:t>a</a:t>
              </a:r>
              <a:r>
                <a:rPr kumimoji="1" lang="en-US" altLang="zh-CN" sz="2000" baseline="-14000">
                  <a:solidFill>
                    <a:srgbClr val="000000"/>
                  </a:solidFill>
                  <a:latin typeface="Tahoma" panose="020B0604030504040204" pitchFamily="34" charset="0"/>
                </a:rPr>
                <a:t>2</a:t>
              </a:r>
              <a:endParaRPr kumimoji="1" lang="en-US" altLang="zh-CN" sz="2000">
                <a:solidFill>
                  <a:srgbClr val="000000"/>
                </a:solidFill>
                <a:latin typeface="Tahoma" panose="020B0604030504040204" pitchFamily="34" charset="0"/>
              </a:endParaRPr>
            </a:p>
            <a:p>
              <a:pPr>
                <a:lnSpc>
                  <a:spcPct val="70000"/>
                </a:lnSpc>
                <a:spcBef>
                  <a:spcPct val="40000"/>
                </a:spcBef>
              </a:pPr>
              <a:endParaRPr kumimoji="1" lang="en-US" altLang="zh-CN" sz="2000">
                <a:solidFill>
                  <a:srgbClr val="000000"/>
                </a:solidFill>
                <a:latin typeface="Tahoma" panose="020B0604030504040204" pitchFamily="34" charset="0"/>
              </a:endParaRPr>
            </a:p>
            <a:p>
              <a:pPr>
                <a:lnSpc>
                  <a:spcPct val="70000"/>
                </a:lnSpc>
                <a:spcBef>
                  <a:spcPct val="40000"/>
                </a:spcBef>
              </a:pPr>
              <a:endParaRPr kumimoji="1" lang="en-US" altLang="zh-CN" sz="2000">
                <a:solidFill>
                  <a:srgbClr val="000000"/>
                </a:solidFill>
                <a:latin typeface="Tahoma" panose="020B0604030504040204" pitchFamily="34" charset="0"/>
              </a:endParaRPr>
            </a:p>
            <a:p>
              <a:pPr>
                <a:lnSpc>
                  <a:spcPct val="70000"/>
                </a:lnSpc>
                <a:spcBef>
                  <a:spcPct val="40000"/>
                </a:spcBef>
              </a:pPr>
              <a:r>
                <a:rPr kumimoji="1" lang="en-US" altLang="zh-CN" sz="2000">
                  <a:solidFill>
                    <a:srgbClr val="000000"/>
                  </a:solidFill>
                  <a:latin typeface="Tahoma" panose="020B0604030504040204" pitchFamily="34" charset="0"/>
                </a:rPr>
                <a:t>a</a:t>
              </a:r>
              <a:r>
                <a:rPr kumimoji="1" lang="en-US" altLang="zh-CN" sz="2000" baseline="-14000">
                  <a:solidFill>
                    <a:srgbClr val="000000"/>
                  </a:solidFill>
                  <a:latin typeface="Tahoma" panose="020B0604030504040204" pitchFamily="34" charset="0"/>
                </a:rPr>
                <a:t>i</a:t>
              </a:r>
              <a:endParaRPr kumimoji="1" lang="en-US" altLang="zh-CN" sz="2000">
                <a:solidFill>
                  <a:srgbClr val="000000"/>
                </a:solidFill>
                <a:latin typeface="Tahoma" panose="020B0604030504040204" pitchFamily="34" charset="0"/>
              </a:endParaRPr>
            </a:p>
            <a:p>
              <a:pPr>
                <a:lnSpc>
                  <a:spcPct val="90000"/>
                </a:lnSpc>
                <a:spcBef>
                  <a:spcPct val="50000"/>
                </a:spcBef>
              </a:pPr>
              <a:endParaRPr kumimoji="1" lang="en-US" altLang="zh-CN" sz="2000">
                <a:solidFill>
                  <a:srgbClr val="000000"/>
                </a:solidFill>
                <a:latin typeface="Tahoma" panose="020B0604030504040204" pitchFamily="34" charset="0"/>
              </a:endParaRPr>
            </a:p>
            <a:p>
              <a:pPr>
                <a:lnSpc>
                  <a:spcPct val="90000"/>
                </a:lnSpc>
                <a:spcBef>
                  <a:spcPct val="50000"/>
                </a:spcBef>
              </a:pPr>
              <a:r>
                <a:rPr kumimoji="1" lang="en-US" altLang="zh-CN" sz="2000">
                  <a:solidFill>
                    <a:srgbClr val="000000"/>
                  </a:solidFill>
                  <a:latin typeface="Tahoma" panose="020B0604030504040204" pitchFamily="34" charset="0"/>
                </a:rPr>
                <a:t>a</a:t>
              </a:r>
              <a:r>
                <a:rPr kumimoji="1" lang="en-US" altLang="zh-CN" sz="2000" baseline="-14000">
                  <a:solidFill>
                    <a:srgbClr val="000000"/>
                  </a:solidFill>
                  <a:latin typeface="Tahoma" panose="020B0604030504040204" pitchFamily="34" charset="0"/>
                </a:rPr>
                <a:t>n</a:t>
              </a:r>
              <a:endParaRPr kumimoji="1" lang="en-US" altLang="zh-CN" sz="2000">
                <a:solidFill>
                  <a:srgbClr val="000000"/>
                </a:solidFill>
                <a:latin typeface="Tahoma" panose="020B0604030504040204" pitchFamily="34" charset="0"/>
              </a:endParaRPr>
            </a:p>
          </p:txBody>
        </p:sp>
        <p:sp>
          <p:nvSpPr>
            <p:cNvPr id="149527" name="Text Box 23"/>
            <p:cNvSpPr txBox="1">
              <a:spLocks noChangeArrowheads="1"/>
            </p:cNvSpPr>
            <p:nvPr/>
          </p:nvSpPr>
          <p:spPr bwMode="auto">
            <a:xfrm>
              <a:off x="1920" y="2197"/>
              <a:ext cx="816" cy="1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80000"/>
                </a:lnSpc>
                <a:spcBef>
                  <a:spcPct val="40000"/>
                </a:spcBef>
              </a:pPr>
              <a:r>
                <a:rPr kumimoji="1" lang="zh-CN" altLang="zh-CN" sz="2000" dirty="0">
                  <a:latin typeface="Tahoma" panose="020B0604030504040204" pitchFamily="34" charset="0"/>
                </a:rPr>
                <a:t>            </a:t>
              </a:r>
              <a:r>
                <a:rPr kumimoji="1" lang="en-US" altLang="zh-CN" sz="2000" dirty="0">
                  <a:latin typeface="Tahoma" panose="020B0604030504040204" pitchFamily="34" charset="0"/>
                </a:rPr>
                <a:t>s</a:t>
              </a:r>
            </a:p>
            <a:p>
              <a:pPr>
                <a:lnSpc>
                  <a:spcPct val="70000"/>
                </a:lnSpc>
                <a:spcBef>
                  <a:spcPct val="40000"/>
                </a:spcBef>
              </a:pPr>
              <a:r>
                <a:rPr kumimoji="1" lang="en-US" altLang="zh-CN" sz="2000" dirty="0">
                  <a:latin typeface="Tahoma" panose="020B0604030504040204" pitchFamily="34" charset="0"/>
                </a:rPr>
                <a:t>        </a:t>
              </a:r>
              <a:r>
                <a:rPr kumimoji="1" lang="en-US" altLang="zh-CN" sz="2000" dirty="0" err="1">
                  <a:latin typeface="Tahoma" panose="020B0604030504040204" pitchFamily="34" charset="0"/>
                </a:rPr>
                <a:t>s+d</a:t>
              </a:r>
              <a:endParaRPr kumimoji="1" lang="en-US" altLang="zh-CN" sz="2000" dirty="0">
                <a:latin typeface="Tahoma" panose="020B0604030504040204" pitchFamily="34" charset="0"/>
              </a:endParaRPr>
            </a:p>
            <a:p>
              <a:pPr>
                <a:lnSpc>
                  <a:spcPct val="70000"/>
                </a:lnSpc>
                <a:spcBef>
                  <a:spcPct val="40000"/>
                </a:spcBef>
              </a:pPr>
              <a:endParaRPr kumimoji="1" lang="en-US" altLang="zh-CN" sz="2000" dirty="0">
                <a:latin typeface="Tahoma" panose="020B0604030504040204" pitchFamily="34" charset="0"/>
              </a:endParaRPr>
            </a:p>
            <a:p>
              <a:pPr>
                <a:lnSpc>
                  <a:spcPct val="70000"/>
                </a:lnSpc>
                <a:spcBef>
                  <a:spcPct val="40000"/>
                </a:spcBef>
              </a:pPr>
              <a:endParaRPr kumimoji="1" lang="en-US" altLang="zh-CN" sz="2000" dirty="0">
                <a:latin typeface="Tahoma" panose="020B0604030504040204" pitchFamily="34" charset="0"/>
              </a:endParaRPr>
            </a:p>
            <a:p>
              <a:pPr>
                <a:lnSpc>
                  <a:spcPct val="80000"/>
                </a:lnSpc>
                <a:spcBef>
                  <a:spcPct val="50000"/>
                </a:spcBef>
              </a:pPr>
              <a:r>
                <a:rPr kumimoji="1" lang="en-US" altLang="zh-CN" sz="2000" dirty="0">
                  <a:latin typeface="Tahoma" panose="020B0604030504040204" pitchFamily="34" charset="0"/>
                </a:rPr>
                <a:t>  s+(i-1)d</a:t>
              </a:r>
            </a:p>
            <a:p>
              <a:pPr>
                <a:lnSpc>
                  <a:spcPct val="80000"/>
                </a:lnSpc>
                <a:spcBef>
                  <a:spcPct val="50000"/>
                </a:spcBef>
              </a:pPr>
              <a:endParaRPr kumimoji="1" lang="en-US" altLang="zh-CN" sz="2000" dirty="0">
                <a:latin typeface="Tahoma" panose="020B0604030504040204" pitchFamily="34" charset="0"/>
              </a:endParaRPr>
            </a:p>
            <a:p>
              <a:pPr>
                <a:lnSpc>
                  <a:spcPct val="80000"/>
                </a:lnSpc>
                <a:spcBef>
                  <a:spcPct val="50000"/>
                </a:spcBef>
              </a:pPr>
              <a:r>
                <a:rPr kumimoji="1" lang="en-US" altLang="zh-CN" sz="2000" dirty="0">
                  <a:latin typeface="Tahoma" panose="020B0604030504040204" pitchFamily="34" charset="0"/>
                </a:rPr>
                <a:t> s+(n-1)d</a:t>
              </a:r>
            </a:p>
          </p:txBody>
        </p:sp>
      </p:grpSp>
    </p:spTree>
    <p:extLst>
      <p:ext uri="{BB962C8B-B14F-4D97-AF65-F5344CB8AC3E}">
        <p14:creationId xmlns:p14="http://schemas.microsoft.com/office/powerpoint/2010/main" val="39143395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9507"/>
                                        </p:tgtEl>
                                        <p:attrNameLst>
                                          <p:attrName>style.visibility</p:attrName>
                                        </p:attrNameLst>
                                      </p:cBhvr>
                                      <p:to>
                                        <p:strVal val="visible"/>
                                      </p:to>
                                    </p:set>
                                    <p:animEffect transition="in" filter="wipe(left)">
                                      <p:cBhvr>
                                        <p:cTn id="7" dur="500"/>
                                        <p:tgtEl>
                                          <p:spTgt spid="1495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10"/>
                                        </p:tgtEl>
                                        <p:attrNameLst>
                                          <p:attrName>style.visibility</p:attrName>
                                        </p:attrNameLst>
                                      </p:cBhvr>
                                      <p:to>
                                        <p:strVal val="visible"/>
                                      </p:to>
                                    </p:set>
                                    <p:animEffect transition="in" filter="wipe(left)">
                                      <p:cBhvr>
                                        <p:cTn id="12" dur="500"/>
                                        <p:tgtEl>
                                          <p:spTgt spid="1495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9511"/>
                                        </p:tgtEl>
                                        <p:attrNameLst>
                                          <p:attrName>style.visibility</p:attrName>
                                        </p:attrNameLst>
                                      </p:cBhvr>
                                      <p:to>
                                        <p:strVal val="visible"/>
                                      </p:to>
                                    </p:set>
                                    <p:animEffect transition="in" filter="wipe(left)">
                                      <p:cBhvr>
                                        <p:cTn id="17" dur="500"/>
                                        <p:tgtEl>
                                          <p:spTgt spid="1495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49508"/>
                                        </p:tgtEl>
                                        <p:attrNameLst>
                                          <p:attrName>style.visibility</p:attrName>
                                        </p:attrNameLst>
                                      </p:cBhvr>
                                      <p:to>
                                        <p:strVal val="visible"/>
                                      </p:to>
                                    </p:set>
                                    <p:animEffect transition="in" filter="wipe(right)">
                                      <p:cBhvr>
                                        <p:cTn id="22" dur="500"/>
                                        <p:tgtEl>
                                          <p:spTgt spid="1495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49506"/>
                                        </p:tgtEl>
                                        <p:attrNameLst>
                                          <p:attrName>style.visibility</p:attrName>
                                        </p:attrNameLst>
                                      </p:cBhvr>
                                      <p:to>
                                        <p:strVal val="visible"/>
                                      </p:to>
                                    </p:set>
                                    <p:animEffect transition="in" filter="box(in)">
                                      <p:cBhvr>
                                        <p:cTn id="27" dur="500"/>
                                        <p:tgtEl>
                                          <p:spTgt spid="1495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9512"/>
                                        </p:tgtEl>
                                        <p:attrNameLst>
                                          <p:attrName>style.visibility</p:attrName>
                                        </p:attrNameLst>
                                      </p:cBhvr>
                                      <p:to>
                                        <p:strVal val="visible"/>
                                      </p:to>
                                    </p:set>
                                    <p:animEffect transition="in" filter="wipe(left)">
                                      <p:cBhvr>
                                        <p:cTn id="32" dur="500"/>
                                        <p:tgtEl>
                                          <p:spTgt spid="149512"/>
                                        </p:tgtEl>
                                      </p:cBhvr>
                                    </p:animEffect>
                                  </p:childTnLst>
                                </p:cTn>
                              </p:par>
                            </p:childTnLst>
                          </p:cTn>
                        </p:par>
                        <p:par>
                          <p:cTn id="33" fill="hold" nodeType="after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49509"/>
                                        </p:tgtEl>
                                        <p:attrNameLst>
                                          <p:attrName>style.visibility</p:attrName>
                                        </p:attrNameLst>
                                      </p:cBhvr>
                                      <p:to>
                                        <p:strVal val="visible"/>
                                      </p:to>
                                    </p:set>
                                    <p:animEffect transition="in" filter="wipe(left)">
                                      <p:cBhvr>
                                        <p:cTn id="36" dur="500"/>
                                        <p:tgtEl>
                                          <p:spTgt spid="14950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149513"/>
                                        </p:tgtEl>
                                        <p:attrNameLst>
                                          <p:attrName>style.visibility</p:attrName>
                                        </p:attrNameLst>
                                      </p:cBhvr>
                                      <p:to>
                                        <p:strVal val="visible"/>
                                      </p:to>
                                    </p:set>
                                    <p:anim calcmode="lin" valueType="num">
                                      <p:cBhvr additive="base">
                                        <p:cTn id="41" dur="500" fill="hold"/>
                                        <p:tgtEl>
                                          <p:spTgt spid="149513"/>
                                        </p:tgtEl>
                                        <p:attrNameLst>
                                          <p:attrName>ppt_x</p:attrName>
                                        </p:attrNameLst>
                                      </p:cBhvr>
                                      <p:tavLst>
                                        <p:tav tm="0">
                                          <p:val>
                                            <p:strVal val="0-#ppt_w/2"/>
                                          </p:val>
                                        </p:tav>
                                        <p:tav tm="100000">
                                          <p:val>
                                            <p:strVal val="#ppt_x"/>
                                          </p:val>
                                        </p:tav>
                                      </p:tavLst>
                                    </p:anim>
                                    <p:anim calcmode="lin" valueType="num">
                                      <p:cBhvr additive="base">
                                        <p:cTn id="42" dur="500" fill="hold"/>
                                        <p:tgtEl>
                                          <p:spTgt spid="1495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p:bldP spid="149507" grpId="0" autoUpdateAnimBg="0"/>
      <p:bldP spid="149508" grpId="0"/>
      <p:bldP spid="149509" grpId="0"/>
      <p:bldP spid="149510" grpId="0" animBg="1"/>
      <p:bldP spid="149511" grpId="0" animBg="1"/>
      <p:bldP spid="1495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14487" y="1904179"/>
            <a:ext cx="1415772"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kern="0">
                <a:solidFill>
                  <a:srgbClr val="0070C0"/>
                </a:solidFill>
                <a:latin typeface="微软雅黑" panose="020B0503020204020204" pitchFamily="34" charset="-122"/>
                <a:ea typeface="微软雅黑" panose="020B0503020204020204" pitchFamily="34" charset="-122"/>
                <a:cs typeface="+mj-cs"/>
              </a:defRPr>
            </a:lvl1pPr>
          </a:lstStyle>
          <a:p>
            <a:r>
              <a:rPr lang="zh-CN" altLang="en-US" sz="3600" dirty="0"/>
              <a:t>讨 论：</a:t>
            </a:r>
          </a:p>
        </p:txBody>
      </p:sp>
      <p:sp>
        <p:nvSpPr>
          <p:cNvPr id="3" name="文本框 2"/>
          <p:cNvSpPr txBox="1"/>
          <p:nvPr/>
        </p:nvSpPr>
        <p:spPr>
          <a:xfrm>
            <a:off x="1614487" y="2833853"/>
            <a:ext cx="8701088"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题目：如果线性表有</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个元素</a:t>
            </a:r>
            <a:r>
              <a:rPr lang="en-US" altLang="zh-CN" sz="2400" dirty="0">
                <a:latin typeface="微软雅黑" panose="020B0503020204020204" pitchFamily="34" charset="-122"/>
                <a:ea typeface="微软雅黑" panose="020B0503020204020204" pitchFamily="34" charset="-122"/>
              </a:rPr>
              <a:t>L=(a1,a2,…,an)</a:t>
            </a:r>
            <a:r>
              <a:rPr lang="zh-CN" altLang="en-US" sz="2400" dirty="0">
                <a:latin typeface="微软雅黑" panose="020B0503020204020204" pitchFamily="34" charset="-122"/>
                <a:ea typeface="微软雅黑" panose="020B0503020204020204" pitchFamily="34" charset="-122"/>
              </a:rPr>
              <a:t>，如何用某种程序设计语言，比如</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语言存储这</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数据并实现建立线性表、查找线性表的某个数据，在某个位置插入或者删除一个数据等基本操作？这些基本操作实现之后，更复杂的操作，比如合并线性表是不是就能够通过直接调用这些基本操作实现？并说明理由。</a:t>
            </a:r>
          </a:p>
        </p:txBody>
      </p:sp>
    </p:spTree>
    <p:extLst>
      <p:ext uri="{BB962C8B-B14F-4D97-AF65-F5344CB8AC3E}">
        <p14:creationId xmlns:p14="http://schemas.microsoft.com/office/powerpoint/2010/main" val="281251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849824" y="953628"/>
            <a:ext cx="4876800" cy="11430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dirty="0">
                <a:solidFill>
                  <a:srgbClr val="0070C0"/>
                </a:solidFill>
                <a:effectLst/>
                <a:latin typeface="微软雅黑" panose="020B0503020204020204" pitchFamily="34" charset="-122"/>
                <a:ea typeface="微软雅黑" panose="020B0503020204020204" pitchFamily="34" charset="-122"/>
              </a:rPr>
              <a:t>顺序存储结构的存储</a:t>
            </a:r>
          </a:p>
        </p:txBody>
      </p:sp>
      <p:graphicFrame>
        <p:nvGraphicFramePr>
          <p:cNvPr id="5" name="内容占位符 4"/>
          <p:cNvGraphicFramePr>
            <a:graphicFrameLocks noGrp="1"/>
          </p:cNvGraphicFramePr>
          <p:nvPr>
            <p:ph idx="1"/>
            <p:extLst/>
          </p:nvPr>
        </p:nvGraphicFramePr>
        <p:xfrm>
          <a:off x="1219200" y="2286000"/>
          <a:ext cx="10058400" cy="370840"/>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3600179468"/>
                    </a:ext>
                  </a:extLst>
                </a:gridCol>
                <a:gridCol w="1257300">
                  <a:extLst>
                    <a:ext uri="{9D8B030D-6E8A-4147-A177-3AD203B41FA5}">
                      <a16:colId xmlns:a16="http://schemas.microsoft.com/office/drawing/2014/main" val="2155739257"/>
                    </a:ext>
                  </a:extLst>
                </a:gridCol>
                <a:gridCol w="1257300">
                  <a:extLst>
                    <a:ext uri="{9D8B030D-6E8A-4147-A177-3AD203B41FA5}">
                      <a16:colId xmlns:a16="http://schemas.microsoft.com/office/drawing/2014/main" val="1122320240"/>
                    </a:ext>
                  </a:extLst>
                </a:gridCol>
                <a:gridCol w="1257300">
                  <a:extLst>
                    <a:ext uri="{9D8B030D-6E8A-4147-A177-3AD203B41FA5}">
                      <a16:colId xmlns:a16="http://schemas.microsoft.com/office/drawing/2014/main" val="2307625854"/>
                    </a:ext>
                  </a:extLst>
                </a:gridCol>
                <a:gridCol w="1257300">
                  <a:extLst>
                    <a:ext uri="{9D8B030D-6E8A-4147-A177-3AD203B41FA5}">
                      <a16:colId xmlns:a16="http://schemas.microsoft.com/office/drawing/2014/main" val="2030322801"/>
                    </a:ext>
                  </a:extLst>
                </a:gridCol>
                <a:gridCol w="1257300">
                  <a:extLst>
                    <a:ext uri="{9D8B030D-6E8A-4147-A177-3AD203B41FA5}">
                      <a16:colId xmlns:a16="http://schemas.microsoft.com/office/drawing/2014/main" val="246709607"/>
                    </a:ext>
                  </a:extLst>
                </a:gridCol>
                <a:gridCol w="1257300">
                  <a:extLst>
                    <a:ext uri="{9D8B030D-6E8A-4147-A177-3AD203B41FA5}">
                      <a16:colId xmlns:a16="http://schemas.microsoft.com/office/drawing/2014/main" val="1705365507"/>
                    </a:ext>
                  </a:extLst>
                </a:gridCol>
                <a:gridCol w="1257300">
                  <a:extLst>
                    <a:ext uri="{9D8B030D-6E8A-4147-A177-3AD203B41FA5}">
                      <a16:colId xmlns:a16="http://schemas.microsoft.com/office/drawing/2014/main" val="1636196213"/>
                    </a:ext>
                  </a:extLst>
                </a:gridCol>
              </a:tblGrid>
              <a:tr h="370840">
                <a:tc>
                  <a:txBody>
                    <a:bodyPr/>
                    <a:lstStyle/>
                    <a:p>
                      <a:endParaRPr lang="zh-CN" altLang="en-US" dirty="0">
                        <a:solidFill>
                          <a:schemeClr val="tx1"/>
                        </a:solidFill>
                      </a:endParaRPr>
                    </a:p>
                  </a:txBody>
                  <a:tcPr>
                    <a:solidFill>
                      <a:schemeClr val="bg1">
                        <a:lumMod val="20000"/>
                        <a:lumOff val="80000"/>
                      </a:schemeClr>
                    </a:solidFill>
                  </a:tcPr>
                </a:tc>
                <a:tc>
                  <a:txBody>
                    <a:bodyPr/>
                    <a:lstStyle/>
                    <a:p>
                      <a:endParaRPr lang="zh-CN" altLang="en-US" dirty="0">
                        <a:solidFill>
                          <a:schemeClr val="tx1"/>
                        </a:solidFill>
                      </a:endParaRPr>
                    </a:p>
                  </a:txBody>
                  <a:tcPr>
                    <a:solidFill>
                      <a:schemeClr val="bg1">
                        <a:lumMod val="20000"/>
                        <a:lumOff val="80000"/>
                      </a:schemeClr>
                    </a:solidFill>
                  </a:tcPr>
                </a:tc>
                <a:tc>
                  <a:txBody>
                    <a:bodyPr/>
                    <a:lstStyle/>
                    <a:p>
                      <a:r>
                        <a:rPr lang="en-US" altLang="zh-CN" dirty="0">
                          <a:solidFill>
                            <a:schemeClr val="tx1"/>
                          </a:solidFill>
                        </a:rPr>
                        <a:t>a1</a:t>
                      </a:r>
                      <a:endParaRPr lang="zh-CN" altLang="en-US" dirty="0">
                        <a:solidFill>
                          <a:schemeClr val="tx1"/>
                        </a:solidFill>
                      </a:endParaRPr>
                    </a:p>
                  </a:txBody>
                  <a:tcPr>
                    <a:solidFill>
                      <a:schemeClr val="tx2">
                        <a:lumMod val="10000"/>
                        <a:lumOff val="90000"/>
                      </a:schemeClr>
                    </a:solidFill>
                  </a:tcPr>
                </a:tc>
                <a:tc>
                  <a:txBody>
                    <a:bodyPr/>
                    <a:lstStyle/>
                    <a:p>
                      <a:r>
                        <a:rPr lang="en-US" altLang="zh-CN" dirty="0">
                          <a:solidFill>
                            <a:schemeClr val="tx1"/>
                          </a:solidFill>
                        </a:rPr>
                        <a:t>a2</a:t>
                      </a:r>
                      <a:endParaRPr lang="zh-CN" altLang="en-US" dirty="0">
                        <a:solidFill>
                          <a:schemeClr val="tx1"/>
                        </a:solidFill>
                      </a:endParaRPr>
                    </a:p>
                  </a:txBody>
                  <a:tcPr>
                    <a:solidFill>
                      <a:schemeClr val="tx2">
                        <a:lumMod val="10000"/>
                        <a:lumOff val="90000"/>
                      </a:schemeClr>
                    </a:solidFill>
                  </a:tcPr>
                </a:tc>
                <a:tc>
                  <a:txBody>
                    <a:bodyPr/>
                    <a:lstStyle/>
                    <a:p>
                      <a:r>
                        <a:rPr lang="en-US" altLang="zh-CN" dirty="0">
                          <a:solidFill>
                            <a:schemeClr val="tx1"/>
                          </a:solidFill>
                        </a:rPr>
                        <a:t>……</a:t>
                      </a:r>
                      <a:endParaRPr lang="zh-CN" altLang="en-US" dirty="0">
                        <a:solidFill>
                          <a:schemeClr val="tx1"/>
                        </a:solidFill>
                      </a:endParaRPr>
                    </a:p>
                  </a:txBody>
                  <a:tcPr>
                    <a:solidFill>
                      <a:schemeClr val="tx2">
                        <a:lumMod val="10000"/>
                        <a:lumOff val="90000"/>
                      </a:schemeClr>
                    </a:solidFill>
                  </a:tcPr>
                </a:tc>
                <a:tc>
                  <a:txBody>
                    <a:bodyPr/>
                    <a:lstStyle/>
                    <a:p>
                      <a:r>
                        <a:rPr lang="en-US" altLang="zh-CN" dirty="0">
                          <a:solidFill>
                            <a:schemeClr val="tx1"/>
                          </a:solidFill>
                        </a:rPr>
                        <a:t>an</a:t>
                      </a:r>
                      <a:endParaRPr lang="zh-CN" altLang="en-US" dirty="0">
                        <a:solidFill>
                          <a:schemeClr val="tx1"/>
                        </a:solidFill>
                      </a:endParaRPr>
                    </a:p>
                  </a:txBody>
                  <a:tcPr>
                    <a:solidFill>
                      <a:schemeClr val="tx2">
                        <a:lumMod val="10000"/>
                        <a:lumOff val="90000"/>
                      </a:schemeClr>
                    </a:solidFill>
                  </a:tcPr>
                </a:tc>
                <a:tc>
                  <a:txBody>
                    <a:bodyPr/>
                    <a:lstStyle/>
                    <a:p>
                      <a:r>
                        <a:rPr lang="zh-CN" altLang="en-US" dirty="0">
                          <a:solidFill>
                            <a:schemeClr val="tx1"/>
                          </a:solidFill>
                        </a:rPr>
                        <a:t>******</a:t>
                      </a:r>
                    </a:p>
                  </a:txBody>
                  <a:tcPr>
                    <a:solidFill>
                      <a:schemeClr val="tx2">
                        <a:lumMod val="10000"/>
                        <a:lumOff val="90000"/>
                      </a:schemeClr>
                    </a:solidFill>
                  </a:tcPr>
                </a:tc>
                <a:tc>
                  <a:txBody>
                    <a:bodyPr/>
                    <a:lstStyle/>
                    <a:p>
                      <a:endParaRPr lang="zh-CN" altLang="en-US" dirty="0">
                        <a:solidFill>
                          <a:schemeClr val="tx1"/>
                        </a:solidFill>
                      </a:endParaRPr>
                    </a:p>
                  </a:txBody>
                  <a:tcPr>
                    <a:solidFill>
                      <a:schemeClr val="bg1">
                        <a:lumMod val="20000"/>
                        <a:lumOff val="80000"/>
                      </a:schemeClr>
                    </a:solidFill>
                  </a:tcPr>
                </a:tc>
                <a:extLst>
                  <a:ext uri="{0D108BD9-81ED-4DB2-BD59-A6C34878D82A}">
                    <a16:rowId xmlns:a16="http://schemas.microsoft.com/office/drawing/2014/main" val="4007552988"/>
                  </a:ext>
                </a:extLst>
              </a:tr>
            </a:tbl>
          </a:graphicData>
        </a:graphic>
      </p:graphicFrame>
      <p:sp>
        <p:nvSpPr>
          <p:cNvPr id="6" name="文本框 5"/>
          <p:cNvSpPr txBox="1"/>
          <p:nvPr/>
        </p:nvSpPr>
        <p:spPr>
          <a:xfrm>
            <a:off x="3523785" y="3791414"/>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10000"/>
                </a:solidFill>
                <a:effectLst/>
                <a:uLnTx/>
                <a:uFillTx/>
                <a:latin typeface="Tahoma"/>
                <a:ea typeface="宋体"/>
                <a:cs typeface="+mn-cs"/>
              </a:rPr>
              <a:t>数组首地址</a:t>
            </a:r>
          </a:p>
        </p:txBody>
      </p:sp>
      <p:sp>
        <p:nvSpPr>
          <p:cNvPr id="7" name="上箭头 6"/>
          <p:cNvSpPr/>
          <p:nvPr/>
        </p:nvSpPr>
        <p:spPr>
          <a:xfrm>
            <a:off x="3935266" y="2743200"/>
            <a:ext cx="45719" cy="8809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0C0"/>
              </a:solidFill>
              <a:effectLst/>
              <a:uLnTx/>
              <a:uFillTx/>
              <a:latin typeface="Tahoma"/>
              <a:ea typeface="宋体"/>
              <a:cs typeface="+mn-cs"/>
            </a:endParaRPr>
          </a:p>
        </p:txBody>
      </p:sp>
      <p:sp>
        <p:nvSpPr>
          <p:cNvPr id="8" name="上箭头 7"/>
          <p:cNvSpPr/>
          <p:nvPr/>
        </p:nvSpPr>
        <p:spPr>
          <a:xfrm>
            <a:off x="1154151" y="3448850"/>
            <a:ext cx="130098" cy="10544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0C0"/>
              </a:solidFill>
              <a:effectLst/>
              <a:uLnTx/>
              <a:uFillTx/>
              <a:latin typeface="Tahoma"/>
              <a:ea typeface="宋体"/>
              <a:cs typeface="+mn-cs"/>
            </a:endParaRPr>
          </a:p>
        </p:txBody>
      </p:sp>
      <p:sp>
        <p:nvSpPr>
          <p:cNvPr id="9" name="文本框 8"/>
          <p:cNvSpPr txBox="1"/>
          <p:nvPr/>
        </p:nvSpPr>
        <p:spPr>
          <a:xfrm>
            <a:off x="5196468" y="5019389"/>
            <a:ext cx="21038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10000"/>
                </a:solidFill>
                <a:effectLst/>
                <a:uLnTx/>
                <a:uFillTx/>
                <a:latin typeface="Tahoma"/>
                <a:ea typeface="宋体"/>
                <a:cs typeface="+mn-cs"/>
              </a:rPr>
              <a:t>内存的存储空间</a:t>
            </a:r>
          </a:p>
        </p:txBody>
      </p:sp>
      <p:sp>
        <p:nvSpPr>
          <p:cNvPr id="10" name="上箭头 9"/>
          <p:cNvSpPr/>
          <p:nvPr/>
        </p:nvSpPr>
        <p:spPr>
          <a:xfrm>
            <a:off x="11147502" y="3448850"/>
            <a:ext cx="130098" cy="10544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0C0"/>
              </a:solidFill>
              <a:effectLst/>
              <a:uLnTx/>
              <a:uFillTx/>
              <a:latin typeface="Tahoma"/>
              <a:ea typeface="宋体"/>
              <a:cs typeface="+mn-cs"/>
            </a:endParaRPr>
          </a:p>
        </p:txBody>
      </p:sp>
      <p:sp>
        <p:nvSpPr>
          <p:cNvPr id="11" name="左右箭头 10"/>
          <p:cNvSpPr/>
          <p:nvPr/>
        </p:nvSpPr>
        <p:spPr>
          <a:xfrm>
            <a:off x="1219200" y="4416156"/>
            <a:ext cx="9954322" cy="1097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0C0"/>
              </a:solidFill>
              <a:effectLst/>
              <a:uLnTx/>
              <a:uFillTx/>
              <a:latin typeface="Tahoma"/>
              <a:ea typeface="宋体"/>
              <a:cs typeface="+mn-cs"/>
            </a:endParaRPr>
          </a:p>
        </p:txBody>
      </p:sp>
      <p:sp>
        <p:nvSpPr>
          <p:cNvPr id="12" name="下箭头 11"/>
          <p:cNvSpPr/>
          <p:nvPr/>
        </p:nvSpPr>
        <p:spPr>
          <a:xfrm>
            <a:off x="5977054" y="4471021"/>
            <a:ext cx="118946" cy="4466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0C0"/>
              </a:solidFill>
              <a:effectLst/>
              <a:uLnTx/>
              <a:uFillTx/>
              <a:latin typeface="Tahoma"/>
              <a:ea typeface="宋体"/>
              <a:cs typeface="+mn-cs"/>
            </a:endParaRPr>
          </a:p>
        </p:txBody>
      </p:sp>
    </p:spTree>
    <p:extLst>
      <p:ext uri="{BB962C8B-B14F-4D97-AF65-F5344CB8AC3E}">
        <p14:creationId xmlns:p14="http://schemas.microsoft.com/office/powerpoint/2010/main" val="331286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P spid="8" grpId="0" animBg="1"/>
      <p:bldP spid="9" grpId="0"/>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56504" y="1124189"/>
            <a:ext cx="3685886" cy="60152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zh-CN" altLang="zh-CN" dirty="0">
                <a:solidFill>
                  <a:schemeClr val="tx1">
                    <a:lumMod val="75000"/>
                  </a:schemeClr>
                </a:solidFill>
              </a:rPr>
              <a:t>自助交易平台</a:t>
            </a:r>
            <a:endParaRPr lang="zh-CN" altLang="en-US" dirty="0">
              <a:solidFill>
                <a:schemeClr val="tx1">
                  <a:lumMod val="75000"/>
                </a:schemeClr>
              </a:solidFill>
            </a:endParaRPr>
          </a:p>
        </p:txBody>
      </p:sp>
      <p:sp>
        <p:nvSpPr>
          <p:cNvPr id="3" name="内容占位符 2"/>
          <p:cNvSpPr>
            <a:spLocks noGrp="1"/>
          </p:cNvSpPr>
          <p:nvPr>
            <p:ph idx="1"/>
          </p:nvPr>
        </p:nvSpPr>
        <p:spPr>
          <a:xfrm>
            <a:off x="478465" y="1938366"/>
            <a:ext cx="5372695" cy="4430536"/>
          </a:xfrm>
        </p:spPr>
        <p:txBody>
          <a:bodyPr>
            <a:normAutofit/>
          </a:bodyPr>
          <a:lstStyle/>
          <a:p>
            <a:r>
              <a:rPr lang="zh-CN" altLang="zh-CN" sz="2000" dirty="0">
                <a:latin typeface="+mj-ea"/>
                <a:ea typeface="+mj-ea"/>
              </a:rPr>
              <a:t>周末的电影很好看，小王很早就订了票，小张也想去看，他去订票的时候却被告知票已售完。</a:t>
            </a:r>
            <a:endParaRPr lang="en-US" altLang="zh-CN" sz="2000" dirty="0">
              <a:latin typeface="+mj-ea"/>
              <a:ea typeface="+mj-ea"/>
            </a:endParaRPr>
          </a:p>
          <a:p>
            <a:r>
              <a:rPr lang="zh-CN" altLang="zh-CN" sz="2000" dirty="0">
                <a:latin typeface="+mj-ea"/>
                <a:ea typeface="+mj-ea"/>
              </a:rPr>
              <a:t>周末到了，小张不甘心，就在电影院外等着看是否有人退票，而小王因为临时有事，不能去看电影，也没时间去退票。于是他们二人都没有看成电影。</a:t>
            </a:r>
            <a:endParaRPr lang="en-US" altLang="zh-CN" sz="2000" dirty="0">
              <a:latin typeface="+mj-ea"/>
              <a:ea typeface="+mj-ea"/>
            </a:endParaRPr>
          </a:p>
          <a:p>
            <a:r>
              <a:rPr lang="zh-CN" altLang="zh-CN" sz="2000" dirty="0">
                <a:latin typeface="+mj-ea"/>
                <a:ea typeface="+mj-ea"/>
              </a:rPr>
              <a:t>如果有一个自助交易系统，小王可以将电影票放入该系统，小张就可以得到这张电影票了。请编程设计这个自助交易平台满足自助交易的需求。</a:t>
            </a:r>
            <a:endParaRPr lang="zh-CN" altLang="en-US" sz="2000" dirty="0">
              <a:latin typeface="+mj-ea"/>
              <a:ea typeface="+mj-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6098" y="1236617"/>
            <a:ext cx="6425902" cy="3824110"/>
          </a:xfrm>
          <a:prstGeom prst="rect">
            <a:avLst/>
          </a:prstGeom>
        </p:spPr>
      </p:pic>
    </p:spTree>
    <p:extLst>
      <p:ext uri="{BB962C8B-B14F-4D97-AF65-F5344CB8AC3E}">
        <p14:creationId xmlns:p14="http://schemas.microsoft.com/office/powerpoint/2010/main" val="166150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069074" y="950794"/>
            <a:ext cx="4089779" cy="114300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dirty="0">
                <a:solidFill>
                  <a:srgbClr val="0070C0"/>
                </a:solidFill>
                <a:effectLst/>
                <a:latin typeface="微软雅黑" panose="020B0503020204020204" pitchFamily="34" charset="-122"/>
                <a:ea typeface="微软雅黑" panose="020B0503020204020204" pitchFamily="34" charset="-122"/>
              </a:rPr>
              <a:t>顺序存储结构的实现</a:t>
            </a:r>
          </a:p>
        </p:txBody>
      </p:sp>
      <p:sp>
        <p:nvSpPr>
          <p:cNvPr id="52227" name="Rectangle 3"/>
          <p:cNvSpPr>
            <a:spLocks noGrp="1" noChangeArrowheads="1"/>
          </p:cNvSpPr>
          <p:nvPr>
            <p:ph idx="1"/>
          </p:nvPr>
        </p:nvSpPr>
        <p:spPr>
          <a:xfrm>
            <a:off x="274590" y="2339454"/>
            <a:ext cx="4203510" cy="2005675"/>
          </a:xfrm>
        </p:spPr>
        <p:txBody>
          <a:bodyPr/>
          <a:lstStyle/>
          <a:p>
            <a:pPr lvl="2"/>
            <a:r>
              <a:rPr lang="zh-CN" altLang="en-US" sz="2800" b="0" dirty="0">
                <a:effectLst/>
                <a:latin typeface="微软雅黑" panose="020B0503020204020204" pitchFamily="34" charset="-122"/>
                <a:ea typeface="微软雅黑" panose="020B0503020204020204" pitchFamily="34" charset="-122"/>
              </a:rPr>
              <a:t>用</a:t>
            </a:r>
            <a:r>
              <a:rPr lang="zh-CN" altLang="en-US" sz="2800" b="0" dirty="0">
                <a:solidFill>
                  <a:srgbClr val="FF0000"/>
                </a:solidFill>
                <a:effectLst/>
                <a:latin typeface="微软雅黑" panose="020B0503020204020204" pitchFamily="34" charset="-122"/>
                <a:ea typeface="微软雅黑" panose="020B0503020204020204" pitchFamily="34" charset="-122"/>
              </a:rPr>
              <a:t>结构</a:t>
            </a:r>
            <a:r>
              <a:rPr lang="zh-CN" altLang="en-US" sz="2800" b="0" dirty="0">
                <a:effectLst/>
                <a:latin typeface="微软雅黑" panose="020B0503020204020204" pitchFamily="34" charset="-122"/>
                <a:ea typeface="微软雅黑" panose="020B0503020204020204" pitchFamily="34" charset="-122"/>
              </a:rPr>
              <a:t>来整合</a:t>
            </a:r>
          </a:p>
          <a:p>
            <a:pPr lvl="2"/>
            <a:r>
              <a:rPr lang="zh-CN" altLang="en-US" sz="2800" b="0" dirty="0">
                <a:effectLst/>
                <a:latin typeface="微软雅黑" panose="020B0503020204020204" pitchFamily="34" charset="-122"/>
                <a:ea typeface="微软雅黑" panose="020B0503020204020204" pitchFamily="34" charset="-122"/>
              </a:rPr>
              <a:t>空间如何分配？</a:t>
            </a:r>
          </a:p>
          <a:p>
            <a:pPr lvl="3"/>
            <a:r>
              <a:rPr lang="zh-CN" altLang="en-US" sz="2800" b="0" dirty="0">
                <a:effectLst/>
                <a:latin typeface="微软雅黑" panose="020B0503020204020204" pitchFamily="34" charset="-122"/>
                <a:ea typeface="微软雅黑" panose="020B0503020204020204" pitchFamily="34" charset="-122"/>
              </a:rPr>
              <a:t>静态： 数组</a:t>
            </a:r>
          </a:p>
          <a:p>
            <a:pPr lvl="3"/>
            <a:r>
              <a:rPr lang="zh-CN" altLang="en-US" sz="2800" b="0" dirty="0">
                <a:effectLst/>
                <a:latin typeface="微软雅黑" panose="020B0503020204020204" pitchFamily="34" charset="-122"/>
                <a:ea typeface="微软雅黑" panose="020B0503020204020204" pitchFamily="34" charset="-122"/>
              </a:rPr>
              <a:t>动态： 指针</a:t>
            </a:r>
          </a:p>
        </p:txBody>
      </p:sp>
      <p:pic>
        <p:nvPicPr>
          <p:cNvPr id="52228" name="Picture 4" descr="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679" y="2216624"/>
            <a:ext cx="4580461" cy="364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643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wipe(left)">
                                      <p:cBhvr>
                                        <p:cTn id="7" dur="500"/>
                                        <p:tgtEl>
                                          <p:spTgt spid="522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2227">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2227">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52227" grpId="0" build="p" bldLvl="3"/>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1048155" y="1062369"/>
            <a:ext cx="4793087"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zh-CN" altLang="en-US"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实现实例（</a:t>
            </a:r>
            <a:r>
              <a:rPr kumimoji="0" lang="en-US" altLang="zh-CN"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C </a:t>
            </a:r>
            <a:r>
              <a:rPr kumimoji="0" lang="zh-CN" altLang="en-US"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语言描述）</a:t>
            </a:r>
            <a:endParaRPr kumimoji="0" lang="en-US" altLang="zh-CN"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endParaRPr>
          </a:p>
        </p:txBody>
      </p:sp>
      <p:sp>
        <p:nvSpPr>
          <p:cNvPr id="5" name="矩形 4"/>
          <p:cNvSpPr/>
          <p:nvPr/>
        </p:nvSpPr>
        <p:spPr>
          <a:xfrm>
            <a:off x="2505657" y="1781983"/>
            <a:ext cx="7645470" cy="4646113"/>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#define</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200" b="0" i="0" u="none" strike="noStrike" kern="1200" cap="none" spc="0" normalizeH="0" baseline="0" noProof="0">
                <a:ln>
                  <a:noFill/>
                </a:ln>
                <a:solidFill>
                  <a:srgbClr val="6F008A"/>
                </a:solidFill>
                <a:effectLst/>
                <a:highlight>
                  <a:srgbClr val="FFFFFF"/>
                </a:highlight>
                <a:uLnTx/>
                <a:uFillTx/>
                <a:latin typeface="Consolas" panose="020B0609020204030204" pitchFamily="49" charset="0"/>
                <a:ea typeface="宋体"/>
                <a:cs typeface="+mn-cs"/>
              </a:rPr>
              <a:t>LIST_INIT_SIZE</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#define</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200" b="0" i="0" u="none" strike="noStrike" kern="1200" cap="none" spc="0" normalizeH="0" baseline="0" noProof="0">
                <a:ln>
                  <a:noFill/>
                </a:ln>
                <a:solidFill>
                  <a:srgbClr val="6F008A"/>
                </a:solidFill>
                <a:effectLst/>
                <a:highlight>
                  <a:srgbClr val="FFFFFF"/>
                </a:highlight>
                <a:uLnTx/>
                <a:uFillTx/>
                <a:latin typeface="Consolas" panose="020B0609020204030204" pitchFamily="49" charset="0"/>
                <a:ea typeface="宋体"/>
                <a:cs typeface="+mn-cs"/>
              </a:rPr>
              <a:t>LIST_INCREAMENT</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typedef</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2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ElemType</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typedef</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struct</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2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SqList</a:t>
            </a:r>
            <a:endPar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ElemType</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*elem;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length;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list_size;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22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SqList</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2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Ptr</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typedef Ptr *SqlListPtr;</a:t>
            </a:r>
            <a:endParaRPr kumimoji="0" lang="zh-CN" altLang="en-US" sz="2200" b="0" i="0" u="none" strike="noStrike" kern="1200" cap="none" spc="0" normalizeH="0" baseline="0" noProof="0" dirty="0">
              <a:ln>
                <a:noFill/>
              </a:ln>
              <a:solidFill>
                <a:srgbClr val="010000"/>
              </a:solidFill>
              <a:effectLst/>
              <a:uLnTx/>
              <a:uFillTx/>
              <a:latin typeface="Tahoma"/>
              <a:ea typeface="宋体"/>
              <a:cs typeface="+mn-cs"/>
            </a:endParaRPr>
          </a:p>
        </p:txBody>
      </p:sp>
    </p:spTree>
    <p:extLst>
      <p:ext uri="{BB962C8B-B14F-4D97-AF65-F5344CB8AC3E}">
        <p14:creationId xmlns:p14="http://schemas.microsoft.com/office/powerpoint/2010/main" val="308752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barn(outVertical)">
                                      <p:cBhvr>
                                        <p:cTn id="7" dur="500"/>
                                        <p:tgtEl>
                                          <p:spTgt spid="15257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1174490" y="1499693"/>
            <a:ext cx="8353425"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800100" indent="-342900" eaLnBrk="0" hangingPunct="0">
              <a:defRPr>
                <a:solidFill>
                  <a:schemeClr val="tx1"/>
                </a:solidFill>
                <a:latin typeface="Arial" panose="020B0604020202020204" pitchFamily="34" charset="0"/>
                <a:ea typeface="宋体" panose="02010600030101010101" pitchFamily="2" charset="-122"/>
              </a:defRPr>
            </a:lvl2pPr>
            <a:lvl3pPr marL="1257300" indent="-342900" eaLnBrk="0" hangingPunct="0">
              <a:defRPr>
                <a:solidFill>
                  <a:schemeClr val="tx1"/>
                </a:solidFill>
                <a:latin typeface="Arial" panose="020B0604020202020204" pitchFamily="34" charset="0"/>
                <a:ea typeface="宋体" panose="02010600030101010101" pitchFamily="2" charset="-122"/>
              </a:defRPr>
            </a:lvl3pPr>
            <a:lvl4pPr marL="1714500" indent="-342900" eaLnBrk="0" hangingPunct="0">
              <a:defRPr>
                <a:solidFill>
                  <a:schemeClr val="tx1"/>
                </a:solidFill>
                <a:latin typeface="Arial" panose="020B0604020202020204" pitchFamily="34" charset="0"/>
                <a:ea typeface="宋体" panose="02010600030101010101" pitchFamily="2" charset="-122"/>
              </a:defRPr>
            </a:lvl4pPr>
            <a:lvl5pPr marL="2171700" indent="-342900" eaLnBrk="0" hangingPunct="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auto" latinLnBrk="0" hangingPunct="1">
              <a:lnSpc>
                <a:spcPct val="120000"/>
              </a:lnSpc>
              <a:spcBef>
                <a:spcPts val="0"/>
              </a:spcBef>
              <a:spcAft>
                <a:spcPts val="0"/>
              </a:spcAft>
              <a:buClrTx/>
              <a:buSzTx/>
              <a:buFontTx/>
              <a:buNone/>
              <a:tabLst/>
              <a:defRPr/>
            </a:pPr>
            <a:r>
              <a:rPr kumimoji="1" lang="zh-CN" altLang="en-US" sz="26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①</a:t>
            </a:r>
            <a:r>
              <a:rPr kumimoji="1"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初始化</a:t>
            </a:r>
            <a:r>
              <a:rPr kumimoji="1"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1"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创建线性表</a:t>
            </a:r>
            <a:endParaRPr kumimoji="1"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4627" name="Text Box 3"/>
          <p:cNvSpPr txBox="1">
            <a:spLocks noChangeArrowheads="1"/>
          </p:cNvSpPr>
          <p:nvPr/>
        </p:nvSpPr>
        <p:spPr bwMode="auto">
          <a:xfrm>
            <a:off x="6217424" y="5725180"/>
            <a:ext cx="46847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算法时间复杂度：</a:t>
            </a:r>
            <a:endParaRPr kumimoji="1" lang="zh-CN" altLang="en-US" sz="1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4628" name="Text Box 4"/>
          <p:cNvSpPr txBox="1">
            <a:spLocks noChangeArrowheads="1"/>
          </p:cNvSpPr>
          <p:nvPr/>
        </p:nvSpPr>
        <p:spPr bwMode="auto">
          <a:xfrm>
            <a:off x="9080247" y="5704653"/>
            <a:ext cx="9781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O(1)</a:t>
            </a:r>
            <a:endParaRPr kumimoji="1" lang="en-US" altLang="zh-CN"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4631" name="AutoShape 7">
            <a:hlinkClick r:id="" action="ppaction://noaction" highlightClick="1"/>
          </p:cNvPr>
          <p:cNvSpPr>
            <a:spLocks noChangeArrowheads="1"/>
          </p:cNvSpPr>
          <p:nvPr/>
        </p:nvSpPr>
        <p:spPr bwMode="auto">
          <a:xfrm>
            <a:off x="10058400" y="6248400"/>
            <a:ext cx="381000" cy="381000"/>
          </a:xfrm>
          <a:prstGeom prst="actionButtonBackPrevious">
            <a:avLst/>
          </a:prstGeom>
          <a:solidFill>
            <a:srgbClr val="FFCC00"/>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54632" name="Rectangle 8"/>
          <p:cNvSpPr>
            <a:spLocks noChangeArrowheads="1"/>
          </p:cNvSpPr>
          <p:nvPr/>
        </p:nvSpPr>
        <p:spPr bwMode="auto">
          <a:xfrm>
            <a:off x="1338263" y="196259"/>
            <a:ext cx="7416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b="1">
                <a:solidFill>
                  <a:schemeClr val="tx2"/>
                </a:solidFill>
                <a:latin typeface="Arial" panose="020B0604020202020204" pitchFamily="34" charset="0"/>
                <a:ea typeface="宋体" panose="02010600030101010101" pitchFamily="2" charset="-122"/>
              </a:defRPr>
            </a:lvl1pPr>
            <a:lvl2pPr eaLnBrk="0" hangingPunct="0">
              <a:defRPr sz="3200" b="1">
                <a:solidFill>
                  <a:schemeClr val="tx2"/>
                </a:solidFill>
                <a:latin typeface="Arial" panose="020B0604020202020204" pitchFamily="34" charset="0"/>
                <a:ea typeface="宋体" panose="02010600030101010101" pitchFamily="2" charset="-122"/>
              </a:defRPr>
            </a:lvl2pPr>
            <a:lvl3pPr eaLnBrk="0" hangingPunct="0">
              <a:defRPr sz="3200" b="1">
                <a:solidFill>
                  <a:schemeClr val="tx2"/>
                </a:solidFill>
                <a:latin typeface="Arial" panose="020B0604020202020204" pitchFamily="34" charset="0"/>
                <a:ea typeface="宋体" panose="02010600030101010101" pitchFamily="2" charset="-122"/>
              </a:defRPr>
            </a:lvl3pPr>
            <a:lvl4pPr eaLnBrk="0" hangingPunct="0">
              <a:defRPr sz="3200" b="1">
                <a:solidFill>
                  <a:schemeClr val="tx2"/>
                </a:solidFill>
                <a:latin typeface="Arial" panose="020B0604020202020204" pitchFamily="34" charset="0"/>
                <a:ea typeface="宋体" panose="02010600030101010101" pitchFamily="2" charset="-122"/>
              </a:defRPr>
            </a:lvl4pPr>
            <a:lvl5pPr eaLnBrk="0" hangingPunct="0">
              <a:defRPr sz="3200" b="1">
                <a:solidFill>
                  <a:schemeClr val="tx2"/>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 name="Text Box 2"/>
          <p:cNvSpPr txBox="1">
            <a:spLocks noChangeArrowheads="1"/>
          </p:cNvSpPr>
          <p:nvPr/>
        </p:nvSpPr>
        <p:spPr bwMode="auto">
          <a:xfrm>
            <a:off x="1174490" y="918302"/>
            <a:ext cx="7427105"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zh-CN" altLang="en-US"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线性表顺序存储结构上</a:t>
            </a:r>
            <a:r>
              <a:rPr kumimoji="0" lang="zh-CN" altLang="en-US" sz="3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基本操作的实现</a:t>
            </a:r>
          </a:p>
        </p:txBody>
      </p:sp>
      <p:sp>
        <p:nvSpPr>
          <p:cNvPr id="9" name="矩形 8"/>
          <p:cNvSpPr/>
          <p:nvPr/>
        </p:nvSpPr>
        <p:spPr>
          <a:xfrm>
            <a:off x="1338263" y="2101729"/>
            <a:ext cx="9563874" cy="3429122"/>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2B91AF"/>
                </a:solidFill>
                <a:effectLst/>
                <a:highlight>
                  <a:srgbClr val="FFFFFF"/>
                </a:highlight>
                <a:uLnTx/>
                <a:uFillTx/>
                <a:latin typeface="微软雅黑" panose="020B0503020204020204" pitchFamily="34" charset="-122"/>
                <a:ea typeface="微软雅黑" panose="020B0503020204020204" pitchFamily="34" charset="-122"/>
                <a:cs typeface="+mn-cs"/>
              </a:rPr>
              <a:t>Status</a:t>
            </a:r>
            <a:r>
              <a:rPr kumimoji="0" lang="en-US" altLang="zh-CN" sz="22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en-US" altLang="zh-CN" sz="2200" b="0" i="0" u="none" strike="noStrike" kern="1200" cap="none" spc="0" normalizeH="0" baseline="0" noProof="0" dirty="0" err="1">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List_Init</a:t>
            </a:r>
            <a:r>
              <a:rPr kumimoji="0" lang="en-US" altLang="zh-CN" sz="22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r>
              <a:rPr kumimoji="0" lang="en-US" altLang="zh-CN" sz="2200" b="0" i="0" u="none" strike="noStrike" kern="1200" cap="none" spc="0" normalizeH="0" baseline="0" noProof="0" dirty="0" err="1">
                <a:ln>
                  <a:noFill/>
                </a:ln>
                <a:solidFill>
                  <a:srgbClr val="2B91AF"/>
                </a:solidFill>
                <a:effectLst/>
                <a:highlight>
                  <a:srgbClr val="FFFFFF"/>
                </a:highlight>
                <a:uLnTx/>
                <a:uFillTx/>
                <a:latin typeface="微软雅黑" panose="020B0503020204020204" pitchFamily="34" charset="-122"/>
                <a:ea typeface="微软雅黑" panose="020B0503020204020204" pitchFamily="34" charset="-122"/>
                <a:cs typeface="+mn-cs"/>
              </a:rPr>
              <a:t>SqListPtr</a:t>
            </a:r>
            <a:r>
              <a:rPr kumimoji="0" lang="en-US" altLang="zh-CN" sz="22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en-US" altLang="zh-CN" sz="2200" b="0" i="0" u="none" strike="noStrike" kern="1200" cap="none" spc="0" normalizeH="0" baseline="0" noProof="0" dirty="0">
                <a:ln>
                  <a:noFill/>
                </a:ln>
                <a:solidFill>
                  <a:srgbClr val="808080"/>
                </a:solidFill>
                <a:effectLst/>
                <a:highlight>
                  <a:srgbClr val="FFFFFF"/>
                </a:highlight>
                <a:uLnTx/>
                <a:uFillTx/>
                <a:latin typeface="微软雅黑" panose="020B0503020204020204" pitchFamily="34" charset="-122"/>
                <a:ea typeface="微软雅黑" panose="020B0503020204020204" pitchFamily="34" charset="-122"/>
                <a:cs typeface="+mn-cs"/>
              </a:rPr>
              <a:t>L</a:t>
            </a:r>
            <a:r>
              <a:rPr kumimoji="0" lang="en-US" altLang="zh-CN" sz="22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Status s = success;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L-&gt;</a:t>
            </a:r>
            <a:r>
              <a:rPr kumimoji="0" lang="en-US" altLang="zh-CN" sz="22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list_size</a:t>
            </a: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LIST_INIT_SIZE;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L-&gt;length = 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L-&gt;</a:t>
            </a:r>
            <a:r>
              <a:rPr kumimoji="0" lang="en-US" altLang="zh-CN" sz="22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a:t>
            </a:r>
            <a:r>
              <a:rPr kumimoji="0" lang="en-US" altLang="zh-CN" sz="22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ElemType</a:t>
            </a: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22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malloc</a:t>
            </a: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2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sizeof</a:t>
            </a: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2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ElemType</a:t>
            </a: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)*L-&gt;</a:t>
            </a:r>
            <a:r>
              <a:rPr kumimoji="0" lang="en-US" altLang="zh-CN" sz="22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list_size</a:t>
            </a: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if (L-&gt;</a:t>
            </a:r>
            <a:r>
              <a:rPr kumimoji="0" lang="en-US" altLang="zh-CN" sz="22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NULL)</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s=fatal;</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return s;</a:t>
            </a:r>
            <a:endParaRPr kumimoji="0" lang="en-US" altLang="zh-CN" sz="22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endParaRPr kumimoji="0" lang="zh-CN" altLang="en-US" sz="22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435122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54626"/>
                                        </p:tgtEl>
                                        <p:attrNameLst>
                                          <p:attrName>style.visibility</p:attrName>
                                        </p:attrNameLst>
                                      </p:cBhvr>
                                      <p:to>
                                        <p:strVal val="visible"/>
                                      </p:to>
                                    </p:set>
                                    <p:anim calcmode="lin" valueType="num">
                                      <p:cBhvr additive="base">
                                        <p:cTn id="11" dur="500" fill="hold"/>
                                        <p:tgtEl>
                                          <p:spTgt spid="154626"/>
                                        </p:tgtEl>
                                        <p:attrNameLst>
                                          <p:attrName>ppt_x</p:attrName>
                                        </p:attrNameLst>
                                      </p:cBhvr>
                                      <p:tavLst>
                                        <p:tav tm="0">
                                          <p:val>
                                            <p:strVal val="1+#ppt_w/2"/>
                                          </p:val>
                                        </p:tav>
                                        <p:tav tm="100000">
                                          <p:val>
                                            <p:strVal val="#ppt_x"/>
                                          </p:val>
                                        </p:tav>
                                      </p:tavLst>
                                    </p:anim>
                                    <p:anim calcmode="lin" valueType="num">
                                      <p:cBhvr additive="base">
                                        <p:cTn id="12" dur="500" fill="hold"/>
                                        <p:tgtEl>
                                          <p:spTgt spid="1546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6" fill="hold" grpId="0" nodeType="clickEffect">
                                  <p:stCondLst>
                                    <p:cond delay="0"/>
                                  </p:stCondLst>
                                  <p:childTnLst>
                                    <p:set>
                                      <p:cBhvr>
                                        <p:cTn id="21" dur="1" fill="hold">
                                          <p:stCondLst>
                                            <p:cond delay="0"/>
                                          </p:stCondLst>
                                        </p:cTn>
                                        <p:tgtEl>
                                          <p:spTgt spid="154627"/>
                                        </p:tgtEl>
                                        <p:attrNameLst>
                                          <p:attrName>style.visibility</p:attrName>
                                        </p:attrNameLst>
                                      </p:cBhvr>
                                      <p:to>
                                        <p:strVal val="visible"/>
                                      </p:to>
                                    </p:set>
                                    <p:anim calcmode="lin" valueType="num">
                                      <p:cBhvr additive="base">
                                        <p:cTn id="22" dur="500" fill="hold"/>
                                        <p:tgtEl>
                                          <p:spTgt spid="154627"/>
                                        </p:tgtEl>
                                        <p:attrNameLst>
                                          <p:attrName>ppt_x</p:attrName>
                                        </p:attrNameLst>
                                      </p:cBhvr>
                                      <p:tavLst>
                                        <p:tav tm="0">
                                          <p:val>
                                            <p:strVal val="1+#ppt_w/2"/>
                                          </p:val>
                                        </p:tav>
                                        <p:tav tm="100000">
                                          <p:val>
                                            <p:strVal val="#ppt_x"/>
                                          </p:val>
                                        </p:tav>
                                      </p:tavLst>
                                    </p:anim>
                                    <p:anim calcmode="lin" valueType="num">
                                      <p:cBhvr additive="base">
                                        <p:cTn id="23" dur="500" fill="hold"/>
                                        <p:tgtEl>
                                          <p:spTgt spid="1546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6" fill="hold" grpId="0" nodeType="clickEffect">
                                  <p:stCondLst>
                                    <p:cond delay="0"/>
                                  </p:stCondLst>
                                  <p:childTnLst>
                                    <p:set>
                                      <p:cBhvr>
                                        <p:cTn id="27" dur="1" fill="hold">
                                          <p:stCondLst>
                                            <p:cond delay="0"/>
                                          </p:stCondLst>
                                        </p:cTn>
                                        <p:tgtEl>
                                          <p:spTgt spid="154628"/>
                                        </p:tgtEl>
                                        <p:attrNameLst>
                                          <p:attrName>style.visibility</p:attrName>
                                        </p:attrNameLst>
                                      </p:cBhvr>
                                      <p:to>
                                        <p:strVal val="visible"/>
                                      </p:to>
                                    </p:set>
                                    <p:anim calcmode="lin" valueType="num">
                                      <p:cBhvr additive="base">
                                        <p:cTn id="28" dur="500" fill="hold"/>
                                        <p:tgtEl>
                                          <p:spTgt spid="154628"/>
                                        </p:tgtEl>
                                        <p:attrNameLst>
                                          <p:attrName>ppt_x</p:attrName>
                                        </p:attrNameLst>
                                      </p:cBhvr>
                                      <p:tavLst>
                                        <p:tav tm="0">
                                          <p:val>
                                            <p:strVal val="1+#ppt_w/2"/>
                                          </p:val>
                                        </p:tav>
                                        <p:tav tm="100000">
                                          <p:val>
                                            <p:strVal val="#ppt_x"/>
                                          </p:val>
                                        </p:tav>
                                      </p:tavLst>
                                    </p:anim>
                                    <p:anim calcmode="lin" valueType="num">
                                      <p:cBhvr additive="base">
                                        <p:cTn id="29" dur="500" fill="hold"/>
                                        <p:tgtEl>
                                          <p:spTgt spid="154628"/>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6" fill="hold" grpId="0" nodeType="afterEffect">
                                  <p:stCondLst>
                                    <p:cond delay="0"/>
                                  </p:stCondLst>
                                  <p:childTnLst>
                                    <p:set>
                                      <p:cBhvr>
                                        <p:cTn id="32" dur="1" fill="hold">
                                          <p:stCondLst>
                                            <p:cond delay="0"/>
                                          </p:stCondLst>
                                        </p:cTn>
                                        <p:tgtEl>
                                          <p:spTgt spid="154631"/>
                                        </p:tgtEl>
                                        <p:attrNameLst>
                                          <p:attrName>style.visibility</p:attrName>
                                        </p:attrNameLst>
                                      </p:cBhvr>
                                      <p:to>
                                        <p:strVal val="visible"/>
                                      </p:to>
                                    </p:set>
                                    <p:anim calcmode="lin" valueType="num">
                                      <p:cBhvr additive="base">
                                        <p:cTn id="33" dur="500" fill="hold"/>
                                        <p:tgtEl>
                                          <p:spTgt spid="154631"/>
                                        </p:tgtEl>
                                        <p:attrNameLst>
                                          <p:attrName>ppt_x</p:attrName>
                                        </p:attrNameLst>
                                      </p:cBhvr>
                                      <p:tavLst>
                                        <p:tav tm="0">
                                          <p:val>
                                            <p:strVal val="1+#ppt_w/2"/>
                                          </p:val>
                                        </p:tav>
                                        <p:tav tm="100000">
                                          <p:val>
                                            <p:strVal val="#ppt_x"/>
                                          </p:val>
                                        </p:tav>
                                      </p:tavLst>
                                    </p:anim>
                                    <p:anim calcmode="lin" valueType="num">
                                      <p:cBhvr additive="base">
                                        <p:cTn id="34" dur="500" fill="hold"/>
                                        <p:tgtEl>
                                          <p:spTgt spid="1546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6" grpId="0" autoUpdateAnimBg="0"/>
      <p:bldP spid="154627" grpId="0" autoUpdateAnimBg="0"/>
      <p:bldP spid="154628" grpId="0" autoUpdateAnimBg="0"/>
      <p:bldP spid="154631" grpId="0" animBg="1"/>
      <p:bldP spid="8" grpId="0"/>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a:xfrm>
            <a:off x="2207419" y="1602798"/>
            <a:ext cx="6840537" cy="4975423"/>
          </a:xfrm>
        </p:spPr>
        <p:txBody>
          <a:bodyPr/>
          <a:lstStyle/>
          <a:p>
            <a:pPr>
              <a:buFont typeface="Wingdings" panose="05000000000000000000" pitchFamily="2" charset="2"/>
              <a:buNone/>
            </a:pPr>
            <a:r>
              <a:rPr kumimoji="1" lang="zh-CN" altLang="en-US" b="0" dirty="0">
                <a:solidFill>
                  <a:srgbClr val="0070C0"/>
                </a:solidFill>
                <a:latin typeface="微软雅黑" panose="020B0503020204020204" pitchFamily="34" charset="-122"/>
                <a:ea typeface="微软雅黑" panose="020B0503020204020204" pitchFamily="34" charset="-122"/>
              </a:rPr>
              <a:t>② </a:t>
            </a:r>
            <a:r>
              <a:rPr lang="zh-CN" altLang="en-US" sz="2800" b="0" dirty="0">
                <a:solidFill>
                  <a:srgbClr val="0070C0"/>
                </a:solidFill>
                <a:latin typeface="微软雅黑" panose="020B0503020204020204" pitchFamily="34" charset="-122"/>
                <a:ea typeface="微软雅黑" panose="020B0503020204020204" pitchFamily="34" charset="-122"/>
              </a:rPr>
              <a:t>查找</a:t>
            </a:r>
          </a:p>
          <a:p>
            <a:pPr lvl="1"/>
            <a:r>
              <a:rPr lang="zh-CN" altLang="en-US" b="0" dirty="0">
                <a:latin typeface="微软雅黑" panose="020B0503020204020204" pitchFamily="34" charset="-122"/>
                <a:ea typeface="微软雅黑" panose="020B0503020204020204" pitchFamily="34" charset="-122"/>
              </a:rPr>
              <a:t>按位置查找</a:t>
            </a:r>
          </a:p>
          <a:p>
            <a:pPr lvl="2"/>
            <a:r>
              <a:rPr lang="zh-CN" altLang="en-US" b="0" dirty="0">
                <a:latin typeface="微软雅黑" panose="020B0503020204020204" pitchFamily="34" charset="-122"/>
                <a:ea typeface="微软雅黑" panose="020B0503020204020204" pitchFamily="34" charset="-122"/>
              </a:rPr>
              <a:t>检查位置是否合法？</a:t>
            </a:r>
          </a:p>
          <a:p>
            <a:pPr lvl="2"/>
            <a:r>
              <a:rPr lang="zh-CN" altLang="en-US" b="0" dirty="0">
                <a:latin typeface="微软雅黑" panose="020B0503020204020204" pitchFamily="34" charset="-122"/>
                <a:ea typeface="微软雅黑" panose="020B0503020204020204" pitchFamily="34" charset="-122"/>
              </a:rPr>
              <a:t>返回相应信息</a:t>
            </a:r>
          </a:p>
          <a:p>
            <a:pPr lvl="2"/>
            <a:r>
              <a:rPr lang="zh-CN" altLang="en-US" b="0" dirty="0">
                <a:latin typeface="微软雅黑" panose="020B0503020204020204" pitchFamily="34" charset="-122"/>
                <a:ea typeface="微软雅黑" panose="020B0503020204020204" pitchFamily="34" charset="-122"/>
              </a:rPr>
              <a:t>快</a:t>
            </a:r>
          </a:p>
          <a:p>
            <a:pPr lvl="1"/>
            <a:r>
              <a:rPr lang="zh-CN" altLang="en-US" b="0" dirty="0">
                <a:latin typeface="微软雅黑" panose="020B0503020204020204" pitchFamily="34" charset="-122"/>
                <a:ea typeface="微软雅黑" panose="020B0503020204020204" pitchFamily="34" charset="-122"/>
              </a:rPr>
              <a:t>按值查找</a:t>
            </a:r>
          </a:p>
          <a:p>
            <a:pPr lvl="2"/>
            <a:r>
              <a:rPr lang="zh-CN" altLang="en-US" b="0" dirty="0">
                <a:latin typeface="微软雅黑" panose="020B0503020204020204" pitchFamily="34" charset="-122"/>
                <a:ea typeface="微软雅黑" panose="020B0503020204020204" pitchFamily="34" charset="-122"/>
              </a:rPr>
              <a:t>逐个比较</a:t>
            </a:r>
          </a:p>
          <a:p>
            <a:pPr lvl="2"/>
            <a:r>
              <a:rPr lang="zh-CN" altLang="en-US" b="0" dirty="0">
                <a:latin typeface="微软雅黑" panose="020B0503020204020204" pitchFamily="34" charset="-122"/>
                <a:ea typeface="微软雅黑" panose="020B0503020204020204" pitchFamily="34" charset="-122"/>
              </a:rPr>
              <a:t>复杂度分析</a:t>
            </a:r>
          </a:p>
          <a:p>
            <a:pPr lvl="3"/>
            <a:r>
              <a:rPr lang="zh-CN" altLang="en-US" b="0" dirty="0">
                <a:latin typeface="微软雅黑" panose="020B0503020204020204" pitchFamily="34" charset="-122"/>
                <a:ea typeface="微软雅黑" panose="020B0503020204020204" pitchFamily="34" charset="-122"/>
              </a:rPr>
              <a:t>最好</a:t>
            </a:r>
          </a:p>
          <a:p>
            <a:pPr lvl="3"/>
            <a:r>
              <a:rPr lang="zh-CN" altLang="en-US" b="0" dirty="0">
                <a:latin typeface="微软雅黑" panose="020B0503020204020204" pitchFamily="34" charset="-122"/>
                <a:ea typeface="微软雅黑" panose="020B0503020204020204" pitchFamily="34" charset="-122"/>
              </a:rPr>
              <a:t>最差</a:t>
            </a:r>
          </a:p>
          <a:p>
            <a:pPr lvl="3"/>
            <a:r>
              <a:rPr lang="zh-CN" altLang="en-US" b="0" dirty="0">
                <a:latin typeface="微软雅黑" panose="020B0503020204020204" pitchFamily="34" charset="-122"/>
                <a:ea typeface="微软雅黑" panose="020B0503020204020204" pitchFamily="34" charset="-122"/>
              </a:rPr>
              <a:t>平均</a:t>
            </a:r>
          </a:p>
        </p:txBody>
      </p:sp>
      <p:sp>
        <p:nvSpPr>
          <p:cNvPr id="4" name="Text Box 2"/>
          <p:cNvSpPr txBox="1">
            <a:spLocks noChangeArrowheads="1"/>
          </p:cNvSpPr>
          <p:nvPr/>
        </p:nvSpPr>
        <p:spPr bwMode="auto">
          <a:xfrm>
            <a:off x="1174490" y="918302"/>
            <a:ext cx="7427105"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zh-CN" altLang="en-US"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线性表顺序存储结构上</a:t>
            </a:r>
            <a:r>
              <a:rPr kumimoji="0" lang="zh-CN" altLang="en-US" sz="3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基本操作的实现</a:t>
            </a:r>
          </a:p>
        </p:txBody>
      </p:sp>
    </p:spTree>
    <p:extLst>
      <p:ext uri="{BB962C8B-B14F-4D97-AF65-F5344CB8AC3E}">
        <p14:creationId xmlns:p14="http://schemas.microsoft.com/office/powerpoint/2010/main" val="102309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51">
                                            <p:txEl>
                                              <p:pRg st="2" end="2"/>
                                            </p:txEl>
                                          </p:spTgt>
                                        </p:tgtEl>
                                        <p:attrNameLst>
                                          <p:attrName>style.visibility</p:attrName>
                                        </p:attrNameLst>
                                      </p:cBhvr>
                                      <p:to>
                                        <p:strVal val="visible"/>
                                      </p:to>
                                    </p:set>
                                    <p:animEffect transition="in" filter="fade">
                                      <p:cBhvr>
                                        <p:cTn id="7" dur="500"/>
                                        <p:tgtEl>
                                          <p:spTgt spid="5325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251">
                                            <p:txEl>
                                              <p:pRg st="3" end="3"/>
                                            </p:txEl>
                                          </p:spTgt>
                                        </p:tgtEl>
                                        <p:attrNameLst>
                                          <p:attrName>style.visibility</p:attrName>
                                        </p:attrNameLst>
                                      </p:cBhvr>
                                      <p:to>
                                        <p:strVal val="visible"/>
                                      </p:to>
                                    </p:set>
                                    <p:animEffect transition="in" filter="fade">
                                      <p:cBhvr>
                                        <p:cTn id="10" dur="500"/>
                                        <p:tgtEl>
                                          <p:spTgt spid="53251">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3251">
                                            <p:txEl>
                                              <p:pRg st="4" end="4"/>
                                            </p:txEl>
                                          </p:spTgt>
                                        </p:tgtEl>
                                        <p:attrNameLst>
                                          <p:attrName>style.visibility</p:attrName>
                                        </p:attrNameLst>
                                      </p:cBhvr>
                                      <p:to>
                                        <p:strVal val="visible"/>
                                      </p:to>
                                    </p:set>
                                    <p:animEffect transition="in" filter="fade">
                                      <p:cBhvr>
                                        <p:cTn id="13" dur="500"/>
                                        <p:tgtEl>
                                          <p:spTgt spid="53251">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3251">
                                            <p:txEl>
                                              <p:pRg st="6" end="6"/>
                                            </p:txEl>
                                          </p:spTgt>
                                        </p:tgtEl>
                                        <p:attrNameLst>
                                          <p:attrName>style.visibility</p:attrName>
                                        </p:attrNameLst>
                                      </p:cBhvr>
                                      <p:to>
                                        <p:strVal val="visible"/>
                                      </p:to>
                                    </p:set>
                                    <p:animEffect transition="in" filter="fade">
                                      <p:cBhvr>
                                        <p:cTn id="18" dur="500"/>
                                        <p:tgtEl>
                                          <p:spTgt spid="53251">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3251">
                                            <p:txEl>
                                              <p:pRg st="7" end="7"/>
                                            </p:txEl>
                                          </p:spTgt>
                                        </p:tgtEl>
                                        <p:attrNameLst>
                                          <p:attrName>style.visibility</p:attrName>
                                        </p:attrNameLst>
                                      </p:cBhvr>
                                      <p:to>
                                        <p:strVal val="visible"/>
                                      </p:to>
                                    </p:set>
                                    <p:animEffect transition="in" filter="fade">
                                      <p:cBhvr>
                                        <p:cTn id="21" dur="500"/>
                                        <p:tgtEl>
                                          <p:spTgt spid="53251">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3251">
                                            <p:txEl>
                                              <p:pRg st="8" end="8"/>
                                            </p:txEl>
                                          </p:spTgt>
                                        </p:tgtEl>
                                        <p:attrNameLst>
                                          <p:attrName>style.visibility</p:attrName>
                                        </p:attrNameLst>
                                      </p:cBhvr>
                                      <p:to>
                                        <p:strVal val="visible"/>
                                      </p:to>
                                    </p:set>
                                    <p:animEffect transition="in" filter="fade">
                                      <p:cBhvr>
                                        <p:cTn id="24" dur="500"/>
                                        <p:tgtEl>
                                          <p:spTgt spid="53251">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3251">
                                            <p:txEl>
                                              <p:pRg st="9" end="9"/>
                                            </p:txEl>
                                          </p:spTgt>
                                        </p:tgtEl>
                                        <p:attrNameLst>
                                          <p:attrName>style.visibility</p:attrName>
                                        </p:attrNameLst>
                                      </p:cBhvr>
                                      <p:to>
                                        <p:strVal val="visible"/>
                                      </p:to>
                                    </p:set>
                                    <p:animEffect transition="in" filter="fade">
                                      <p:cBhvr>
                                        <p:cTn id="27" dur="500"/>
                                        <p:tgtEl>
                                          <p:spTgt spid="53251">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3251">
                                            <p:txEl>
                                              <p:pRg st="10" end="10"/>
                                            </p:txEl>
                                          </p:spTgt>
                                        </p:tgtEl>
                                        <p:attrNameLst>
                                          <p:attrName>style.visibility</p:attrName>
                                        </p:attrNameLst>
                                      </p:cBhvr>
                                      <p:to>
                                        <p:strVal val="visible"/>
                                      </p:to>
                                    </p:set>
                                    <p:animEffect transition="in" filter="fade">
                                      <p:cBhvr>
                                        <p:cTn id="30" dur="500"/>
                                        <p:tgtEl>
                                          <p:spTgt spid="5325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1520509" y="2088108"/>
            <a:ext cx="8965797" cy="424122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List_Retrival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808080"/>
                </a:solidFill>
                <a:effectLst/>
                <a:highlight>
                  <a:srgbClr val="FFFFFF"/>
                </a:highlight>
                <a:uLnTx/>
                <a:uFillTx/>
                <a:latin typeface="Consolas" panose="020B0609020204030204" pitchFamily="49" charset="0"/>
                <a:ea typeface="宋体"/>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a:cs typeface="+mn-cs"/>
              </a:rPr>
              <a:t>ElemType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808080"/>
                </a:solidFill>
                <a:effectLst/>
                <a:highlight>
                  <a:srgbClr val="FFFFFF"/>
                </a:highlight>
                <a:uLnTx/>
                <a:uFillTx/>
                <a:latin typeface="Consolas" panose="020B0609020204030204" pitchFamily="49" charset="0"/>
                <a:ea typeface="宋体"/>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 = </a:t>
            </a:r>
            <a:r>
              <a:rPr kumimoji="0" lang="en-US" altLang="zh-CN" sz="2000" b="0" i="0" u="none" strike="noStrike" kern="1200" cap="none" spc="0" normalizeH="0" baseline="0" noProof="0" dirty="0" err="1">
                <a:ln>
                  <a:noFill/>
                </a:ln>
                <a:solidFill>
                  <a:srgbClr val="2F4F4F"/>
                </a:solidFill>
                <a:effectLst/>
                <a:highlight>
                  <a:srgbClr val="FFFFFF"/>
                </a:highlight>
                <a:uLnTx/>
                <a:uFillTx/>
                <a:latin typeface="Consolas" panose="020B0609020204030204" pitchFamily="49" charset="0"/>
                <a:ea typeface="宋体"/>
                <a:cs typeface="+mn-cs"/>
              </a:rPr>
              <a:t>range_error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pos-1)</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&gt;= 0 &amp;&amp;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pos-1)</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&lt;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-&gt;length){</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2000" b="0" i="0" u="none" strike="noStrike" kern="1200" cap="none" spc="0" normalizeH="0" baseline="0" noProof="0" dirty="0" err="1">
                <a:ln>
                  <a:noFill/>
                </a:ln>
                <a:solidFill>
                  <a:srgbClr val="808080"/>
                </a:solidFill>
                <a:effectLst/>
                <a:highlight>
                  <a:srgbClr val="FFFFFF"/>
                </a:highlight>
                <a:uLnTx/>
                <a:uFillTx/>
                <a:latin typeface="Consolas" panose="020B0609020204030204" pitchFamily="49" charset="0"/>
                <a:ea typeface="宋体"/>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-&gt;</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pos-1</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 = </a:t>
            </a:r>
            <a:r>
              <a:rPr kumimoji="0" lang="en-US" altLang="zh-CN" sz="2000" b="0" i="0" u="none" strike="noStrike" kern="1200" cap="none" spc="0" normalizeH="0" baseline="0" noProof="0" dirty="0">
                <a:ln>
                  <a:noFill/>
                </a:ln>
                <a:solidFill>
                  <a:srgbClr val="2F4F4F"/>
                </a:solidFill>
                <a:effectLst/>
                <a:highlight>
                  <a:srgbClr val="FFFFFF"/>
                </a:highlight>
                <a:uLnTx/>
                <a:uFillTx/>
                <a:latin typeface="Consolas" panose="020B0609020204030204" pitchFamily="49" charset="0"/>
                <a:ea typeface="宋体"/>
                <a:cs typeface="+mn-cs"/>
              </a:rPr>
              <a:t>success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endParaRPr kumimoji="0" lang="zh-CN" altLang="en-US"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else</a:t>
            </a:r>
            <a:endPar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 = </a:t>
            </a:r>
            <a:r>
              <a:rPr kumimoji="0" lang="en-US" altLang="zh-CN" sz="2000" b="0" i="0" u="none" strike="noStrike" kern="1200" cap="none" spc="0" normalizeH="0" baseline="0" noProof="0" dirty="0">
                <a:ln>
                  <a:noFill/>
                </a:ln>
                <a:solidFill>
                  <a:srgbClr val="2F4F4F"/>
                </a:solidFill>
                <a:effectLst/>
                <a:highlight>
                  <a:srgbClr val="FFFFFF"/>
                </a:highlight>
                <a:uLnTx/>
                <a:uFillTx/>
                <a:latin typeface="Consolas" panose="020B0609020204030204" pitchFamily="49" charset="0"/>
                <a:ea typeface="宋体"/>
                <a:cs typeface="+mn-cs"/>
              </a:rPr>
              <a:t>fatal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return</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endParaRPr kumimoji="0" lang="zh-CN" altLang="en-US" sz="2000" b="0" i="0" u="none" strike="noStrike" kern="1200" cap="none" spc="0" normalizeH="0" baseline="0" noProof="0" dirty="0">
              <a:ln>
                <a:noFill/>
              </a:ln>
              <a:solidFill>
                <a:srgbClr val="010000"/>
              </a:solidFill>
              <a:effectLst/>
              <a:uLnTx/>
              <a:uFillTx/>
              <a:latin typeface="Tahoma"/>
              <a:ea typeface="宋体"/>
              <a:cs typeface="+mn-cs"/>
            </a:endParaRPr>
          </a:p>
        </p:txBody>
      </p:sp>
      <p:sp>
        <p:nvSpPr>
          <p:cNvPr id="156674" name="Rectangle 2"/>
          <p:cNvSpPr>
            <a:spLocks noGrp="1" noChangeArrowheads="1"/>
          </p:cNvSpPr>
          <p:nvPr>
            <p:ph idx="1"/>
          </p:nvPr>
        </p:nvSpPr>
        <p:spPr>
          <a:xfrm>
            <a:off x="1259882" y="1429211"/>
            <a:ext cx="3673929" cy="522500"/>
          </a:xfrm>
        </p:spPr>
        <p:txBody>
          <a:bodyPr/>
          <a:lstStyle/>
          <a:p>
            <a:pPr>
              <a:buFont typeface="Wingdings" panose="05000000000000000000" pitchFamily="2" charset="2"/>
              <a:buNone/>
            </a:pPr>
            <a:r>
              <a:rPr kumimoji="1" lang="zh-CN" altLang="en-US" sz="2800" b="0" dirty="0">
                <a:solidFill>
                  <a:srgbClr val="0070C0"/>
                </a:solidFill>
                <a:latin typeface="微软雅黑" panose="020B0503020204020204" pitchFamily="34" charset="-122"/>
                <a:ea typeface="微软雅黑" panose="020B0503020204020204" pitchFamily="34" charset="-122"/>
              </a:rPr>
              <a:t>② </a:t>
            </a:r>
            <a:r>
              <a:rPr lang="zh-CN" altLang="en-US" sz="2800" b="0" dirty="0">
                <a:solidFill>
                  <a:srgbClr val="0070C0"/>
                </a:solidFill>
                <a:latin typeface="微软雅黑" panose="020B0503020204020204" pitchFamily="34" charset="-122"/>
                <a:ea typeface="微软雅黑" panose="020B0503020204020204" pitchFamily="34" charset="-122"/>
              </a:rPr>
              <a:t>查找</a:t>
            </a:r>
            <a:r>
              <a:rPr lang="en-US" altLang="zh-CN" sz="2800" b="0" dirty="0">
                <a:solidFill>
                  <a:srgbClr val="0070C0"/>
                </a:solidFill>
                <a:latin typeface="微软雅黑" panose="020B0503020204020204" pitchFamily="34" charset="-122"/>
                <a:ea typeface="微软雅黑" panose="020B0503020204020204" pitchFamily="34" charset="-122"/>
              </a:rPr>
              <a:t>----</a:t>
            </a:r>
            <a:r>
              <a:rPr lang="zh-CN" altLang="en-US" sz="2800" b="0" dirty="0">
                <a:solidFill>
                  <a:srgbClr val="0070C0"/>
                </a:solidFill>
                <a:latin typeface="微软雅黑" panose="020B0503020204020204" pitchFamily="34" charset="-122"/>
                <a:ea typeface="微软雅黑" panose="020B0503020204020204" pitchFamily="34" charset="-122"/>
              </a:rPr>
              <a:t>按位置</a:t>
            </a:r>
            <a:endParaRPr lang="en-US" altLang="zh-CN" sz="2800" b="0" dirty="0">
              <a:solidFill>
                <a:srgbClr val="0070C0"/>
              </a:solidFill>
              <a:latin typeface="微软雅黑" panose="020B0503020204020204" pitchFamily="34" charset="-122"/>
              <a:ea typeface="微软雅黑" panose="020B0503020204020204" pitchFamily="34" charset="-122"/>
            </a:endParaRPr>
          </a:p>
          <a:p>
            <a:pPr lvl="1">
              <a:buFont typeface="Wingdings" panose="05000000000000000000" pitchFamily="2" charset="2"/>
              <a:buNone/>
            </a:pPr>
            <a:endParaRPr lang="en-US" altLang="zh-CN" sz="2000" b="0" dirty="0">
              <a:solidFill>
                <a:srgbClr val="0070C0"/>
              </a:solidFill>
              <a:latin typeface="微软雅黑" panose="020B0503020204020204" pitchFamily="34" charset="-122"/>
              <a:ea typeface="微软雅黑" panose="020B0503020204020204" pitchFamily="34" charset="-122"/>
            </a:endParaRPr>
          </a:p>
        </p:txBody>
      </p:sp>
      <p:sp>
        <p:nvSpPr>
          <p:cNvPr id="7" name="Text Box 3"/>
          <p:cNvSpPr txBox="1">
            <a:spLocks noChangeArrowheads="1"/>
          </p:cNvSpPr>
          <p:nvPr/>
        </p:nvSpPr>
        <p:spPr bwMode="auto">
          <a:xfrm>
            <a:off x="6263193" y="5588783"/>
            <a:ext cx="46847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算法时间复杂度：</a:t>
            </a:r>
            <a:endParaRPr kumimoji="1" lang="zh-CN" altLang="en-US" sz="1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8" name="Text Box 4"/>
          <p:cNvSpPr txBox="1">
            <a:spLocks noChangeArrowheads="1"/>
          </p:cNvSpPr>
          <p:nvPr/>
        </p:nvSpPr>
        <p:spPr bwMode="auto">
          <a:xfrm>
            <a:off x="9126016" y="5568256"/>
            <a:ext cx="9781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O(1)</a:t>
            </a:r>
            <a:endParaRPr kumimoji="1" lang="en-US" altLang="zh-CN"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9" name="Text Box 2"/>
          <p:cNvSpPr txBox="1">
            <a:spLocks noChangeArrowheads="1"/>
          </p:cNvSpPr>
          <p:nvPr/>
        </p:nvSpPr>
        <p:spPr bwMode="auto">
          <a:xfrm>
            <a:off x="1174490" y="918302"/>
            <a:ext cx="7427105"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zh-CN" altLang="en-US"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线性表顺序存储结构上</a:t>
            </a:r>
            <a:r>
              <a:rPr kumimoji="0" lang="zh-CN" altLang="en-US" sz="3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基本操作的实现</a:t>
            </a:r>
          </a:p>
        </p:txBody>
      </p:sp>
    </p:spTree>
    <p:extLst>
      <p:ext uri="{BB962C8B-B14F-4D97-AF65-F5344CB8AC3E}">
        <p14:creationId xmlns:p14="http://schemas.microsoft.com/office/powerpoint/2010/main" val="175382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6674">
                                            <p:txEl>
                                              <p:pRg st="0" end="0"/>
                                            </p:txEl>
                                          </p:spTgt>
                                        </p:tgtEl>
                                        <p:attrNameLst>
                                          <p:attrName>style.visibility</p:attrName>
                                        </p:attrNameLst>
                                      </p:cBhvr>
                                      <p:to>
                                        <p:strVal val="visible"/>
                                      </p:to>
                                    </p:set>
                                    <p:anim calcmode="lin" valueType="num">
                                      <p:cBhvr>
                                        <p:cTn id="7" dur="500" fill="hold"/>
                                        <p:tgtEl>
                                          <p:spTgt spid="15667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667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667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out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6674" grpId="0" build="p"/>
      <p:bldP spid="7" grpId="0" autoUpdateAnimBg="0"/>
      <p:bldP spid="8"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p:cNvSpPr/>
          <p:nvPr/>
        </p:nvSpPr>
        <p:spPr>
          <a:xfrm>
            <a:off x="1452271" y="1800405"/>
            <a:ext cx="8838141" cy="4904933"/>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List_Locate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a:cs typeface="+mn-cs"/>
              </a:rPr>
              <a:t>SqListPtr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a:cs typeface="+mn-cs"/>
              </a:rPr>
              <a:t>ElemType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808080"/>
                </a:solidFill>
                <a:effectLst/>
                <a:highlight>
                  <a:srgbClr val="FFFFFF"/>
                </a:highlight>
                <a:uLnTx/>
                <a:uFillTx/>
                <a:latin typeface="Consolas" panose="020B0609020204030204" pitchFamily="49" charset="0"/>
                <a:ea typeface="宋体"/>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808080"/>
                </a:solidFill>
                <a:effectLst/>
                <a:highlight>
                  <a:srgbClr val="FFFFFF"/>
                </a:highlight>
                <a:uLnTx/>
                <a:uFillTx/>
                <a:latin typeface="Consolas" panose="020B0609020204030204" pitchFamily="49" charset="0"/>
                <a:ea typeface="宋体"/>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a:cs typeface="+mn-cs"/>
              </a:rPr>
              <a:t>Status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 = </a:t>
            </a:r>
            <a:r>
              <a:rPr kumimoji="0" lang="en-US" altLang="zh-CN" sz="2000" b="0" i="0" u="none" strike="noStrike" kern="1200" cap="none" spc="0" normalizeH="0" baseline="0" noProof="0" dirty="0" err="1">
                <a:ln>
                  <a:noFill/>
                </a:ln>
                <a:solidFill>
                  <a:srgbClr val="2F4F4F"/>
                </a:solidFill>
                <a:effectLst/>
                <a:highlight>
                  <a:srgbClr val="FFFFFF"/>
                </a:highlight>
                <a:uLnTx/>
                <a:uFillTx/>
                <a:latin typeface="Consolas" panose="020B0609020204030204" pitchFamily="49" charset="0"/>
                <a:ea typeface="宋体"/>
                <a:cs typeface="+mn-cs"/>
              </a:rPr>
              <a:t>range_error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for</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i</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 0;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i</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&lt;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-&gt;length;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i</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-&gt;</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i</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 </a:t>
            </a:r>
            <a:r>
              <a:rPr kumimoji="0" lang="en-US" altLang="zh-CN" sz="2000" b="0" i="0" u="none" strike="noStrike" kern="1200" cap="none" spc="0" normalizeH="0" baseline="0" noProof="0" dirty="0" err="1">
                <a:ln>
                  <a:noFill/>
                </a:ln>
                <a:solidFill>
                  <a:srgbClr val="808080"/>
                </a:solidFill>
                <a:effectLst/>
                <a:highlight>
                  <a:srgbClr val="FFFFFF"/>
                </a:highlight>
                <a:uLnTx/>
                <a:uFillTx/>
                <a:latin typeface="Consolas" panose="020B0609020204030204" pitchFamily="49" charset="0"/>
                <a:ea typeface="宋体"/>
                <a:cs typeface="+mn-cs"/>
              </a:rPr>
              <a:t>elem</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2000" b="0" i="0" u="none" strike="noStrike" kern="1200" cap="none" spc="0" normalizeH="0" baseline="0" noProof="0" dirty="0" err="1">
                <a:ln>
                  <a:noFill/>
                </a:ln>
                <a:solidFill>
                  <a:srgbClr val="808080"/>
                </a:solidFill>
                <a:effectLst/>
                <a:highlight>
                  <a:srgbClr val="FFFFFF"/>
                </a:highlight>
                <a:uLnTx/>
                <a:uFillTx/>
                <a:latin typeface="Consolas" panose="020B0609020204030204" pitchFamily="49" charset="0"/>
                <a:ea typeface="宋体"/>
                <a:cs typeface="+mn-cs"/>
              </a:rPr>
              <a:t>pos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 i+1;</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 = </a:t>
            </a:r>
            <a:r>
              <a:rPr kumimoji="0" lang="en-US" altLang="zh-CN" sz="2000" b="0" i="0" u="none" strike="noStrike" kern="1200" cap="none" spc="0" normalizeH="0" baseline="0" noProof="0" dirty="0">
                <a:ln>
                  <a:noFill/>
                </a:ln>
                <a:solidFill>
                  <a:srgbClr val="2F4F4F"/>
                </a:solidFill>
                <a:effectLst/>
                <a:highlight>
                  <a:srgbClr val="FFFFFF"/>
                </a:highlight>
                <a:uLnTx/>
                <a:uFillTx/>
                <a:latin typeface="Consolas" panose="020B0609020204030204" pitchFamily="49" charset="0"/>
                <a:ea typeface="宋体"/>
                <a:cs typeface="+mn-cs"/>
              </a:rPr>
              <a:t>success</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break</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else</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 = </a:t>
            </a:r>
            <a:r>
              <a:rPr kumimoji="0" lang="en-US" altLang="zh-CN" sz="2000" b="0" i="0" u="none" strike="noStrike" kern="1200" cap="none" spc="0" normalizeH="0" baseline="0" noProof="0" dirty="0">
                <a:ln>
                  <a:noFill/>
                </a:ln>
                <a:solidFill>
                  <a:srgbClr val="2F4F4F"/>
                </a:solidFill>
                <a:effectLst/>
                <a:highlight>
                  <a:srgbClr val="FFFFFF"/>
                </a:highlight>
                <a:uLnTx/>
                <a:uFillTx/>
                <a:latin typeface="Consolas" panose="020B0609020204030204" pitchFamily="49" charset="0"/>
                <a:ea typeface="宋体"/>
                <a:cs typeface="+mn-cs"/>
              </a:rPr>
              <a:t>fatal</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	return</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endParaRPr kumimoji="0" lang="zh-CN" altLang="en-US" sz="2000" b="0" i="0" u="none" strike="noStrike" kern="1200" cap="none" spc="0" normalizeH="0" baseline="0" noProof="0" dirty="0">
              <a:ln>
                <a:noFill/>
              </a:ln>
              <a:solidFill>
                <a:srgbClr val="010000"/>
              </a:solidFill>
              <a:effectLst/>
              <a:uLnTx/>
              <a:uFillTx/>
              <a:latin typeface="Tahoma"/>
              <a:ea typeface="宋体"/>
              <a:cs typeface="+mn-cs"/>
            </a:endParaRPr>
          </a:p>
        </p:txBody>
      </p:sp>
      <p:sp>
        <p:nvSpPr>
          <p:cNvPr id="8" name="Rectangle 2"/>
          <p:cNvSpPr txBox="1">
            <a:spLocks noChangeArrowheads="1"/>
          </p:cNvSpPr>
          <p:nvPr/>
        </p:nvSpPr>
        <p:spPr bwMode="auto">
          <a:xfrm>
            <a:off x="1259882" y="1250975"/>
            <a:ext cx="4255094" cy="5225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742950" indent="-285750" algn="l" rtl="0" eaLnBrk="1" fontAlgn="base" hangingPunct="1">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mn-lt"/>
                <a:ea typeface="幼圆" panose="02010509060101010101" pitchFamily="49" charset="-122"/>
              </a:defRPr>
            </a:lvl2pPr>
            <a:lvl3pPr marL="1143000" indent="-228600" algn="l" rtl="0" eaLnBrk="1" fontAlgn="base" hangingPunct="1">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mn-lt"/>
                <a:ea typeface="幼圆" panose="02010509060101010101" pitchFamily="49" charset="-122"/>
              </a:defRPr>
            </a:lvl3pPr>
            <a:lvl4pPr marL="16002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4pPr>
            <a:lvl5pPr marL="20574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a:lstStyle>
          <a:p>
            <a:pPr marL="342900" marR="0" lvl="0" indent="-342900" algn="l" defTabSz="914400" rtl="0" eaLnBrk="1" fontAlgn="base" latinLnBrk="0" hangingPunct="1">
              <a:lnSpc>
                <a:spcPct val="100000"/>
              </a:lnSpc>
              <a:spcBef>
                <a:spcPct val="60000"/>
              </a:spcBef>
              <a:spcAft>
                <a:spcPct val="0"/>
              </a:spcAft>
              <a:buClr>
                <a:srgbClr val="010000"/>
              </a:buClr>
              <a:buSzTx/>
              <a:buFont typeface="Wingdings" panose="05000000000000000000" pitchFamily="2" charset="2"/>
              <a:buNone/>
              <a:tabLst/>
              <a:defRPr/>
            </a:pPr>
            <a:r>
              <a:rPr kumimoji="1" lang="zh-CN" altLang="en-US" sz="2800" b="0" i="0" u="none" strike="noStrike" kern="0" cap="none" spc="0" normalizeH="0" baseline="0" noProof="0" dirty="0">
                <a:ln>
                  <a:noFill/>
                </a:ln>
                <a:solidFill>
                  <a:srgbClr val="0070C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② </a:t>
            </a:r>
            <a:r>
              <a:rPr kumimoji="0" lang="zh-CN" altLang="en-US" sz="2800" b="0" i="0" u="none" strike="noStrike" kern="0" cap="none" spc="0" normalizeH="0" baseline="0" noProof="0" dirty="0">
                <a:ln>
                  <a:noFill/>
                </a:ln>
                <a:solidFill>
                  <a:srgbClr val="0070C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查找</a:t>
            </a:r>
            <a:r>
              <a:rPr kumimoji="0" lang="en-US" altLang="zh-CN" sz="2800" b="0" i="0" u="none" strike="noStrike" kern="0" cap="none" spc="0" normalizeH="0" baseline="0" noProof="0" dirty="0">
                <a:ln>
                  <a:noFill/>
                </a:ln>
                <a:solidFill>
                  <a:srgbClr val="0070C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0" cap="none" spc="0" normalizeH="0" baseline="0" noProof="0" dirty="0">
                <a:ln>
                  <a:noFill/>
                </a:ln>
                <a:solidFill>
                  <a:srgbClr val="0070C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按值查找位置</a:t>
            </a:r>
            <a:endParaRPr kumimoji="0" lang="en-US" altLang="zh-CN" sz="2800" b="0" i="0" u="none" strike="noStrike" kern="0" cap="none" spc="0" normalizeH="0" baseline="0" noProof="0" dirty="0">
              <a:ln>
                <a:noFill/>
              </a:ln>
              <a:solidFill>
                <a:srgbClr val="0070C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00000"/>
              </a:lnSpc>
              <a:spcBef>
                <a:spcPct val="40000"/>
              </a:spcBef>
              <a:spcAft>
                <a:spcPct val="0"/>
              </a:spcAft>
              <a:buClr>
                <a:srgbClr val="010000"/>
              </a:buClr>
              <a:buSzTx/>
              <a:buFont typeface="Wingdings" panose="05000000000000000000" pitchFamily="2" charset="2"/>
              <a:buNone/>
              <a:tabLst/>
              <a:defRPr/>
            </a:pPr>
            <a:endParaRPr kumimoji="0" lang="en-US" altLang="zh-CN" sz="2000" b="0" i="0" u="none" strike="noStrike" kern="0" cap="none" spc="0" normalizeH="0" baseline="0" noProof="0" dirty="0">
              <a:ln>
                <a:noFill/>
              </a:ln>
              <a:solidFill>
                <a:srgbClr val="0070C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endParaRPr>
          </a:p>
        </p:txBody>
      </p:sp>
      <p:sp>
        <p:nvSpPr>
          <p:cNvPr id="9" name="Text Box 2"/>
          <p:cNvSpPr txBox="1">
            <a:spLocks noChangeArrowheads="1"/>
          </p:cNvSpPr>
          <p:nvPr/>
        </p:nvSpPr>
        <p:spPr bwMode="auto">
          <a:xfrm>
            <a:off x="1259882" y="762847"/>
            <a:ext cx="7427105"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zh-CN" altLang="en-US"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线性表顺序存储结构上</a:t>
            </a:r>
            <a:r>
              <a:rPr kumimoji="0" lang="zh-CN" altLang="en-US" sz="3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基本操作的实现</a:t>
            </a:r>
          </a:p>
        </p:txBody>
      </p:sp>
      <p:sp>
        <p:nvSpPr>
          <p:cNvPr id="11" name="Text Box 3"/>
          <p:cNvSpPr txBox="1">
            <a:spLocks noChangeArrowheads="1"/>
          </p:cNvSpPr>
          <p:nvPr/>
        </p:nvSpPr>
        <p:spPr bwMode="auto">
          <a:xfrm>
            <a:off x="6263193" y="5588783"/>
            <a:ext cx="46847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算法时间复杂度：</a:t>
            </a:r>
            <a:endParaRPr kumimoji="1" lang="zh-CN" altLang="en-US" sz="1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2" name="Text Box 4"/>
          <p:cNvSpPr txBox="1">
            <a:spLocks noChangeArrowheads="1"/>
          </p:cNvSpPr>
          <p:nvPr/>
        </p:nvSpPr>
        <p:spPr bwMode="auto">
          <a:xfrm>
            <a:off x="9126016" y="5568256"/>
            <a:ext cx="10615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O(N)</a:t>
            </a:r>
            <a:endParaRPr kumimoji="1" lang="en-US" altLang="zh-CN"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7832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out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utoUpdateAnimBg="0"/>
      <p:bldP spid="12"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617451" y="765544"/>
            <a:ext cx="3404925" cy="551572"/>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60000"/>
              </a:spcBef>
              <a:buClr>
                <a:schemeClr val="tx1"/>
              </a:buClr>
              <a:buFont typeface="Wingdings" panose="05000000000000000000" pitchFamily="2" charset="2"/>
              <a:buNone/>
            </a:pPr>
            <a:r>
              <a:rPr kumimoji="1" lang="zh-CN" altLang="en-US" sz="3200" b="0" dirty="0">
                <a:solidFill>
                  <a:srgbClr val="0070C0"/>
                </a:solidFill>
                <a:latin typeface="微软雅黑" panose="020B0503020204020204" pitchFamily="34" charset="-122"/>
                <a:ea typeface="微软雅黑" panose="020B0503020204020204" pitchFamily="34" charset="-122"/>
                <a:cs typeface="+mn-cs"/>
              </a:rPr>
              <a:t>③ 插入元素操作</a:t>
            </a:r>
          </a:p>
        </p:txBody>
      </p:sp>
      <p:sp>
        <p:nvSpPr>
          <p:cNvPr id="54275" name="Rectangle 3"/>
          <p:cNvSpPr>
            <a:spLocks noGrp="1" noChangeArrowheads="1"/>
          </p:cNvSpPr>
          <p:nvPr>
            <p:ph idx="1"/>
          </p:nvPr>
        </p:nvSpPr>
        <p:spPr>
          <a:xfrm>
            <a:off x="1346627" y="1450763"/>
            <a:ext cx="9752392" cy="935037"/>
          </a:xfrm>
        </p:spPr>
        <p:txBody>
          <a:bodyPr/>
          <a:lstStyle/>
          <a:p>
            <a:pPr>
              <a:lnSpc>
                <a:spcPct val="90000"/>
              </a:lnSpc>
            </a:pPr>
            <a:r>
              <a:rPr kumimoji="1" lang="zh-CN" altLang="en-US" sz="2800" b="0" dirty="0">
                <a:solidFill>
                  <a:srgbClr val="0070C0"/>
                </a:solidFill>
                <a:effectLst/>
                <a:latin typeface="微软雅黑" panose="020B0503020204020204" pitchFamily="34" charset="-122"/>
                <a:ea typeface="微软雅黑" panose="020B0503020204020204" pitchFamily="34" charset="-122"/>
              </a:rPr>
              <a:t>第</a:t>
            </a:r>
            <a:r>
              <a:rPr kumimoji="1" lang="en-US" altLang="zh-CN" sz="2800" b="0" dirty="0" err="1">
                <a:solidFill>
                  <a:srgbClr val="0070C0"/>
                </a:solidFill>
                <a:effectLst/>
                <a:latin typeface="微软雅黑" panose="020B0503020204020204" pitchFamily="34" charset="-122"/>
                <a:ea typeface="微软雅黑" panose="020B0503020204020204" pitchFamily="34" charset="-122"/>
              </a:rPr>
              <a:t>i</a:t>
            </a:r>
            <a:r>
              <a:rPr kumimoji="1" lang="zh-CN" altLang="en-US" sz="2800" b="0" dirty="0">
                <a:solidFill>
                  <a:srgbClr val="0070C0"/>
                </a:solidFill>
                <a:effectLst/>
                <a:latin typeface="微软雅黑" panose="020B0503020204020204" pitchFamily="34" charset="-122"/>
                <a:ea typeface="微软雅黑" panose="020B0503020204020204" pitchFamily="34" charset="-122"/>
              </a:rPr>
              <a:t>个数据元素之前插入新数据元素</a:t>
            </a:r>
            <a:r>
              <a:rPr kumimoji="1" lang="en-US" altLang="zh-CN" sz="2800" b="0" dirty="0">
                <a:solidFill>
                  <a:srgbClr val="0070C0"/>
                </a:solidFill>
                <a:effectLst/>
                <a:latin typeface="微软雅黑" panose="020B0503020204020204" pitchFamily="34" charset="-122"/>
                <a:ea typeface="微软雅黑" panose="020B0503020204020204" pitchFamily="34" charset="-122"/>
              </a:rPr>
              <a:t>x</a:t>
            </a:r>
            <a:endParaRPr lang="zh-CN" altLang="en-US" sz="2800" b="0" dirty="0">
              <a:solidFill>
                <a:srgbClr val="0070C0"/>
              </a:solidFill>
              <a:effectLst/>
              <a:latin typeface="微软雅黑" panose="020B0503020204020204" pitchFamily="34" charset="-122"/>
              <a:ea typeface="微软雅黑" panose="020B0503020204020204" pitchFamily="34" charset="-122"/>
            </a:endParaRPr>
          </a:p>
          <a:p>
            <a:pPr lvl="1">
              <a:lnSpc>
                <a:spcPct val="90000"/>
              </a:lnSpc>
            </a:pP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1</a:t>
            </a: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2</a:t>
            </a: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i-1</a:t>
            </a: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i</a:t>
            </a: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i+1</a:t>
            </a: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n</a:t>
            </a:r>
            <a:r>
              <a:rPr lang="en-US" altLang="zh-CN" sz="2400" b="0" dirty="0">
                <a:effectLst/>
                <a:latin typeface="微软雅黑" panose="020B0503020204020204" pitchFamily="34" charset="-122"/>
                <a:ea typeface="微软雅黑" panose="020B0503020204020204" pitchFamily="34" charset="-122"/>
              </a:rPr>
              <a:t>)</a:t>
            </a:r>
            <a:r>
              <a:rPr lang="en-US" altLang="zh-CN" sz="2400" b="0" dirty="0">
                <a:effectLst/>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1</a:t>
            </a: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2</a:t>
            </a: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i-1</a:t>
            </a:r>
            <a:r>
              <a:rPr lang="en-US" altLang="zh-CN" sz="2400" b="0" dirty="0">
                <a:effectLst/>
                <a:latin typeface="微软雅黑" panose="020B0503020204020204" pitchFamily="34" charset="-122"/>
                <a:ea typeface="微软雅黑" panose="020B0503020204020204" pitchFamily="34" charset="-122"/>
              </a:rPr>
              <a:t>,</a:t>
            </a:r>
            <a:r>
              <a:rPr lang="en-US" altLang="zh-CN" sz="2400" b="0" dirty="0">
                <a:solidFill>
                  <a:srgbClr val="0070C0"/>
                </a:solidFill>
                <a:effectLst/>
                <a:latin typeface="微软雅黑" panose="020B0503020204020204" pitchFamily="34" charset="-122"/>
                <a:ea typeface="微软雅黑" panose="020B0503020204020204" pitchFamily="34" charset="-122"/>
              </a:rPr>
              <a:t>x</a:t>
            </a: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i</a:t>
            </a: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i+1</a:t>
            </a:r>
            <a:r>
              <a:rPr lang="en-US" altLang="zh-CN" sz="2400" b="0" dirty="0">
                <a:effectLst/>
                <a:latin typeface="微软雅黑" panose="020B0503020204020204" pitchFamily="34" charset="-122"/>
                <a:ea typeface="微软雅黑" panose="020B0503020204020204" pitchFamily="34" charset="-122"/>
              </a:rPr>
              <a:t>,...,a</a:t>
            </a:r>
            <a:r>
              <a:rPr lang="en-US" altLang="zh-CN" sz="2400" b="0" baseline="-25000" dirty="0">
                <a:effectLst/>
                <a:latin typeface="微软雅黑" panose="020B0503020204020204" pitchFamily="34" charset="-122"/>
                <a:ea typeface="微软雅黑" panose="020B0503020204020204" pitchFamily="34" charset="-122"/>
              </a:rPr>
              <a:t>n</a:t>
            </a:r>
            <a:r>
              <a:rPr lang="en-US" altLang="zh-CN" sz="2400" b="0" dirty="0">
                <a:effectLst/>
                <a:latin typeface="微软雅黑" panose="020B0503020204020204" pitchFamily="34" charset="-122"/>
                <a:ea typeface="微软雅黑" panose="020B0503020204020204" pitchFamily="34" charset="-122"/>
              </a:rPr>
              <a:t>)</a:t>
            </a:r>
            <a:endParaRPr lang="zh-CN" altLang="en-US" sz="2400" b="0" dirty="0">
              <a:effectLst/>
              <a:latin typeface="微软雅黑" panose="020B0503020204020204" pitchFamily="34" charset="-122"/>
              <a:ea typeface="微软雅黑" panose="020B0503020204020204" pitchFamily="34" charset="-122"/>
            </a:endParaRPr>
          </a:p>
        </p:txBody>
      </p:sp>
      <p:pic>
        <p:nvPicPr>
          <p:cNvPr id="54276" name="Picture 4" descr="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000" y="2653095"/>
            <a:ext cx="5728528" cy="404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174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 calcmode="lin" valueType="num">
                                      <p:cBhvr>
                                        <p:cTn id="7" dur="500" fill="hold"/>
                                        <p:tgtEl>
                                          <p:spTgt spid="54274"/>
                                        </p:tgtEl>
                                        <p:attrNameLst>
                                          <p:attrName>ppt_w</p:attrName>
                                        </p:attrNameLst>
                                      </p:cBhvr>
                                      <p:tavLst>
                                        <p:tav tm="0">
                                          <p:val>
                                            <p:fltVal val="0"/>
                                          </p:val>
                                        </p:tav>
                                        <p:tav tm="100000">
                                          <p:val>
                                            <p:strVal val="#ppt_w"/>
                                          </p:val>
                                        </p:tav>
                                      </p:tavLst>
                                    </p:anim>
                                    <p:anim calcmode="lin" valueType="num">
                                      <p:cBhvr>
                                        <p:cTn id="8" dur="500" fill="hold"/>
                                        <p:tgtEl>
                                          <p:spTgt spid="54274"/>
                                        </p:tgtEl>
                                        <p:attrNameLst>
                                          <p:attrName>ppt_h</p:attrName>
                                        </p:attrNameLst>
                                      </p:cBhvr>
                                      <p:tavLst>
                                        <p:tav tm="0">
                                          <p:val>
                                            <p:fltVal val="0"/>
                                          </p:val>
                                        </p:tav>
                                        <p:tav tm="100000">
                                          <p:val>
                                            <p:strVal val="#ppt_h"/>
                                          </p:val>
                                        </p:tav>
                                      </p:tavLst>
                                    </p:anim>
                                    <p:animEffect transition="in" filter="fade">
                                      <p:cBhvr>
                                        <p:cTn id="9" dur="500"/>
                                        <p:tgtEl>
                                          <p:spTgt spid="5427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54276"/>
                                        </p:tgtEl>
                                        <p:attrNameLst>
                                          <p:attrName>style.visibility</p:attrName>
                                        </p:attrNameLst>
                                      </p:cBhvr>
                                      <p:to>
                                        <p:strVal val="visible"/>
                                      </p:to>
                                    </p:set>
                                    <p:animEffect transition="in" filter="wipe(up)">
                                      <p:cBhvr>
                                        <p:cTn id="14" dur="500"/>
                                        <p:tgtEl>
                                          <p:spTgt spid="5427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4275">
                                            <p:txEl>
                                              <p:pRg st="0" end="0"/>
                                            </p:txEl>
                                          </p:spTgt>
                                        </p:tgtEl>
                                        <p:attrNameLst>
                                          <p:attrName>style.visibility</p:attrName>
                                        </p:attrNameLst>
                                      </p:cBhvr>
                                      <p:to>
                                        <p:strVal val="visible"/>
                                      </p:to>
                                    </p:set>
                                    <p:animEffect transition="in" filter="wipe(up)">
                                      <p:cBhvr>
                                        <p:cTn id="17" dur="500"/>
                                        <p:tgtEl>
                                          <p:spTgt spid="54275">
                                            <p:txEl>
                                              <p:pRg st="0" end="0"/>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54275">
                                            <p:txEl>
                                              <p:pRg st="1" end="1"/>
                                            </p:txEl>
                                          </p:spTgt>
                                        </p:tgtEl>
                                        <p:attrNameLst>
                                          <p:attrName>style.visibility</p:attrName>
                                        </p:attrNameLst>
                                      </p:cBhvr>
                                      <p:to>
                                        <p:strVal val="visible"/>
                                      </p:to>
                                    </p:set>
                                    <p:animEffect transition="in" filter="wipe(up)">
                                      <p:cBhvr>
                                        <p:cTn id="20" dur="500"/>
                                        <p:tgtEl>
                                          <p:spTgt spid="542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P spid="54275"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1" name="Rectangle 3"/>
          <p:cNvSpPr>
            <a:spLocks noGrp="1" noChangeArrowheads="1"/>
          </p:cNvSpPr>
          <p:nvPr>
            <p:ph idx="1"/>
          </p:nvPr>
        </p:nvSpPr>
        <p:spPr>
          <a:xfrm>
            <a:off x="2014821" y="1832899"/>
            <a:ext cx="9026217" cy="4008343"/>
          </a:xfrm>
        </p:spPr>
        <p:txBody>
          <a:bodyPr/>
          <a:lstStyle/>
          <a:p>
            <a:r>
              <a:rPr lang="zh-CN" altLang="en-US" b="0" dirty="0">
                <a:effectLst/>
                <a:latin typeface="微软雅黑" panose="020B0503020204020204" pitchFamily="34" charset="-122"/>
                <a:ea typeface="微软雅黑" panose="020B0503020204020204" pitchFamily="34" charset="-122"/>
              </a:rPr>
              <a:t>步骤：</a:t>
            </a:r>
          </a:p>
          <a:p>
            <a:pPr lvl="1">
              <a:buFont typeface="Wingdings" panose="05000000000000000000" pitchFamily="2" charset="2"/>
              <a:buNone/>
            </a:pPr>
            <a:r>
              <a:rPr lang="en-US" altLang="zh-CN" b="0" dirty="0">
                <a:effectLst/>
                <a:latin typeface="微软雅黑" panose="020B0503020204020204" pitchFamily="34" charset="-122"/>
                <a:ea typeface="微软雅黑" panose="020B0503020204020204" pitchFamily="34" charset="-122"/>
              </a:rPr>
              <a:t>(1) </a:t>
            </a:r>
            <a:r>
              <a:rPr lang="zh-CN" altLang="en-US" b="0" dirty="0">
                <a:effectLst/>
                <a:latin typeface="微软雅黑" panose="020B0503020204020204" pitchFamily="34" charset="-122"/>
                <a:ea typeface="微软雅黑" panose="020B0503020204020204" pitchFamily="34" charset="-122"/>
              </a:rPr>
              <a:t>检查插入位置是否合法，如果合法则继续，否则退出；</a:t>
            </a:r>
          </a:p>
          <a:p>
            <a:pPr lvl="1">
              <a:buFont typeface="Wingdings" panose="05000000000000000000" pitchFamily="2" charset="2"/>
              <a:buNone/>
            </a:pPr>
            <a:r>
              <a:rPr lang="en-US" altLang="zh-CN" b="0" dirty="0">
                <a:effectLst/>
                <a:latin typeface="微软雅黑" panose="020B0503020204020204" pitchFamily="34" charset="-122"/>
                <a:ea typeface="微软雅黑" panose="020B0503020204020204" pitchFamily="34" charset="-122"/>
              </a:rPr>
              <a:t>(2) </a:t>
            </a:r>
            <a:r>
              <a:rPr lang="zh-CN" altLang="en-US" b="0" dirty="0">
                <a:effectLst/>
                <a:latin typeface="微软雅黑" panose="020B0503020204020204" pitchFamily="34" charset="-122"/>
                <a:ea typeface="微软雅黑" panose="020B0503020204020204" pitchFamily="34" charset="-122"/>
              </a:rPr>
              <a:t>判表是否已占满；因为是事先分配空间，可能存在所分配 </a:t>
            </a:r>
            <a:endParaRPr lang="en-US" altLang="zh-CN" b="0" dirty="0">
              <a:effectLst/>
              <a:latin typeface="微软雅黑" panose="020B0503020204020204" pitchFamily="34" charset="-122"/>
              <a:ea typeface="微软雅黑" panose="020B0503020204020204" pitchFamily="34" charset="-122"/>
            </a:endParaRPr>
          </a:p>
          <a:p>
            <a:pPr lvl="1">
              <a:buFont typeface="Wingdings" panose="05000000000000000000" pitchFamily="2" charset="2"/>
              <a:buNone/>
            </a:pPr>
            <a:r>
              <a:rPr lang="en-US" altLang="zh-CN" b="0" dirty="0">
                <a:effectLst/>
                <a:latin typeface="微软雅黑" panose="020B0503020204020204" pitchFamily="34" charset="-122"/>
                <a:ea typeface="微软雅黑" panose="020B0503020204020204" pitchFamily="34" charset="-122"/>
              </a:rPr>
              <a:t>   </a:t>
            </a:r>
            <a:r>
              <a:rPr lang="zh-CN" altLang="en-US" b="0" dirty="0">
                <a:effectLst/>
                <a:latin typeface="微软雅黑" panose="020B0503020204020204" pitchFamily="34" charset="-122"/>
                <a:ea typeface="微软雅黑" panose="020B0503020204020204" pitchFamily="34" charset="-122"/>
              </a:rPr>
              <a:t>存储空间全部被占用的情况，此时也不能实现插入。</a:t>
            </a:r>
          </a:p>
          <a:p>
            <a:pPr lvl="1">
              <a:buFont typeface="Wingdings" panose="05000000000000000000" pitchFamily="2" charset="2"/>
              <a:buNone/>
            </a:pPr>
            <a:r>
              <a:rPr lang="en-US" altLang="zh-CN" b="0" dirty="0">
                <a:effectLst/>
                <a:latin typeface="微软雅黑" panose="020B0503020204020204" pitchFamily="34" charset="-122"/>
                <a:ea typeface="微软雅黑" panose="020B0503020204020204" pitchFamily="34" charset="-122"/>
              </a:rPr>
              <a:t>(3) </a:t>
            </a:r>
            <a:r>
              <a:rPr lang="zh-CN" altLang="en-US" b="0" dirty="0">
                <a:effectLst/>
                <a:latin typeface="微软雅黑" panose="020B0503020204020204" pitchFamily="34" charset="-122"/>
                <a:ea typeface="微软雅黑" panose="020B0503020204020204" pitchFamily="34" charset="-122"/>
              </a:rPr>
              <a:t>若前面检查通过则数据元素依次向后移动一个位置；为避免覆盖原数据，应从最后一个向前依次移动。</a:t>
            </a:r>
          </a:p>
          <a:p>
            <a:pPr lvl="1">
              <a:buFont typeface="Wingdings" panose="05000000000000000000" pitchFamily="2" charset="2"/>
              <a:buNone/>
            </a:pPr>
            <a:r>
              <a:rPr lang="en-US" altLang="zh-CN" b="0" dirty="0">
                <a:effectLst/>
                <a:latin typeface="微软雅黑" panose="020B0503020204020204" pitchFamily="34" charset="-122"/>
                <a:ea typeface="微软雅黑" panose="020B0503020204020204" pitchFamily="34" charset="-122"/>
              </a:rPr>
              <a:t>(4) </a:t>
            </a:r>
            <a:r>
              <a:rPr lang="zh-CN" altLang="en-US" b="0" dirty="0">
                <a:effectLst/>
                <a:latin typeface="微软雅黑" panose="020B0503020204020204" pitchFamily="34" charset="-122"/>
                <a:ea typeface="微软雅黑" panose="020B0503020204020204" pitchFamily="34" charset="-122"/>
              </a:rPr>
              <a:t>新数据元素放到恰当位置；</a:t>
            </a:r>
          </a:p>
          <a:p>
            <a:pPr lvl="1">
              <a:buFont typeface="Wingdings" panose="05000000000000000000" pitchFamily="2" charset="2"/>
              <a:buNone/>
            </a:pPr>
            <a:r>
              <a:rPr lang="en-US" altLang="zh-CN" b="0" dirty="0">
                <a:effectLst/>
                <a:latin typeface="微软雅黑" panose="020B0503020204020204" pitchFamily="34" charset="-122"/>
                <a:ea typeface="微软雅黑" panose="020B0503020204020204" pitchFamily="34" charset="-122"/>
              </a:rPr>
              <a:t>(5) </a:t>
            </a:r>
            <a:r>
              <a:rPr lang="zh-CN" altLang="en-US" b="0" dirty="0">
                <a:effectLst/>
                <a:latin typeface="微软雅黑" panose="020B0503020204020204" pitchFamily="34" charset="-122"/>
                <a:ea typeface="微软雅黑" panose="020B0503020204020204" pitchFamily="34" charset="-122"/>
              </a:rPr>
              <a:t>表长加</a:t>
            </a:r>
            <a:r>
              <a:rPr lang="en-US" altLang="zh-CN" b="0" dirty="0">
                <a:effectLst/>
                <a:latin typeface="微软雅黑" panose="020B0503020204020204" pitchFamily="34" charset="-122"/>
                <a:ea typeface="微软雅黑" panose="020B0503020204020204" pitchFamily="34" charset="-122"/>
              </a:rPr>
              <a:t>1</a:t>
            </a:r>
            <a:r>
              <a:rPr lang="zh-CN" altLang="en-US" b="0" dirty="0">
                <a:effectLst/>
                <a:latin typeface="微软雅黑" panose="020B0503020204020204" pitchFamily="34" charset="-122"/>
                <a:ea typeface="微软雅黑" panose="020B0503020204020204" pitchFamily="34" charset="-122"/>
              </a:rPr>
              <a:t>。</a:t>
            </a:r>
          </a:p>
        </p:txBody>
      </p:sp>
      <p:sp>
        <p:nvSpPr>
          <p:cNvPr id="5" name="Rectangle 2"/>
          <p:cNvSpPr>
            <a:spLocks noGrp="1" noChangeArrowheads="1"/>
          </p:cNvSpPr>
          <p:nvPr>
            <p:ph type="title"/>
          </p:nvPr>
        </p:nvSpPr>
        <p:spPr>
          <a:xfrm>
            <a:off x="2190658" y="1011204"/>
            <a:ext cx="3404925" cy="551572"/>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60000"/>
              </a:spcBef>
              <a:buClr>
                <a:schemeClr val="tx1"/>
              </a:buClr>
              <a:buFont typeface="Wingdings" panose="05000000000000000000" pitchFamily="2" charset="2"/>
              <a:buNone/>
            </a:pPr>
            <a:r>
              <a:rPr kumimoji="1" lang="zh-CN" altLang="en-US" sz="3200" b="0" dirty="0">
                <a:solidFill>
                  <a:srgbClr val="0070C0"/>
                </a:solidFill>
                <a:latin typeface="微软雅黑" panose="020B0503020204020204" pitchFamily="34" charset="-122"/>
                <a:ea typeface="微软雅黑" panose="020B0503020204020204" pitchFamily="34" charset="-122"/>
                <a:cs typeface="+mn-cs"/>
              </a:rPr>
              <a:t>③ 插入元素操作</a:t>
            </a:r>
          </a:p>
        </p:txBody>
      </p:sp>
    </p:spTree>
    <p:extLst>
      <p:ext uri="{BB962C8B-B14F-4D97-AF65-F5344CB8AC3E}">
        <p14:creationId xmlns:p14="http://schemas.microsoft.com/office/powerpoint/2010/main" val="23444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371">
                                            <p:txEl>
                                              <p:pRg st="0" end="0"/>
                                            </p:txEl>
                                          </p:spTgt>
                                        </p:tgtEl>
                                        <p:attrNameLst>
                                          <p:attrName>style.visibility</p:attrName>
                                        </p:attrNameLst>
                                      </p:cBhvr>
                                      <p:to>
                                        <p:strVal val="visible"/>
                                      </p:to>
                                    </p:set>
                                    <p:animEffect transition="in" filter="fade">
                                      <p:cBhvr>
                                        <p:cTn id="14" dur="500"/>
                                        <p:tgtEl>
                                          <p:spTgt spid="5837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371">
                                            <p:txEl>
                                              <p:pRg st="1" end="1"/>
                                            </p:txEl>
                                          </p:spTgt>
                                        </p:tgtEl>
                                        <p:attrNameLst>
                                          <p:attrName>style.visibility</p:attrName>
                                        </p:attrNameLst>
                                      </p:cBhvr>
                                      <p:to>
                                        <p:strVal val="visible"/>
                                      </p:to>
                                    </p:set>
                                    <p:animEffect transition="in" filter="fade">
                                      <p:cBhvr>
                                        <p:cTn id="19" dur="500"/>
                                        <p:tgtEl>
                                          <p:spTgt spid="5837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371">
                                            <p:txEl>
                                              <p:pRg st="2" end="2"/>
                                            </p:txEl>
                                          </p:spTgt>
                                        </p:tgtEl>
                                        <p:attrNameLst>
                                          <p:attrName>style.visibility</p:attrName>
                                        </p:attrNameLst>
                                      </p:cBhvr>
                                      <p:to>
                                        <p:strVal val="visible"/>
                                      </p:to>
                                    </p:set>
                                    <p:animEffect transition="in" filter="fade">
                                      <p:cBhvr>
                                        <p:cTn id="24" dur="500"/>
                                        <p:tgtEl>
                                          <p:spTgt spid="5837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371">
                                            <p:txEl>
                                              <p:pRg st="3" end="3"/>
                                            </p:txEl>
                                          </p:spTgt>
                                        </p:tgtEl>
                                        <p:attrNameLst>
                                          <p:attrName>style.visibility</p:attrName>
                                        </p:attrNameLst>
                                      </p:cBhvr>
                                      <p:to>
                                        <p:strVal val="visible"/>
                                      </p:to>
                                    </p:set>
                                    <p:animEffect transition="in" filter="fade">
                                      <p:cBhvr>
                                        <p:cTn id="29" dur="500"/>
                                        <p:tgtEl>
                                          <p:spTgt spid="58371">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8371">
                                            <p:txEl>
                                              <p:pRg st="4" end="4"/>
                                            </p:txEl>
                                          </p:spTgt>
                                        </p:tgtEl>
                                        <p:attrNameLst>
                                          <p:attrName>style.visibility</p:attrName>
                                        </p:attrNameLst>
                                      </p:cBhvr>
                                      <p:to>
                                        <p:strVal val="visible"/>
                                      </p:to>
                                    </p:set>
                                    <p:animEffect transition="in" filter="fade">
                                      <p:cBhvr>
                                        <p:cTn id="34" dur="500"/>
                                        <p:tgtEl>
                                          <p:spTgt spid="58371">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8371">
                                            <p:txEl>
                                              <p:pRg st="5" end="5"/>
                                            </p:txEl>
                                          </p:spTgt>
                                        </p:tgtEl>
                                        <p:attrNameLst>
                                          <p:attrName>style.visibility</p:attrName>
                                        </p:attrNameLst>
                                      </p:cBhvr>
                                      <p:to>
                                        <p:strVal val="visible"/>
                                      </p:to>
                                    </p:set>
                                    <p:animEffect transition="in" filter="fade">
                                      <p:cBhvr>
                                        <p:cTn id="39" dur="500"/>
                                        <p:tgtEl>
                                          <p:spTgt spid="58371">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8371">
                                            <p:txEl>
                                              <p:pRg st="6" end="6"/>
                                            </p:txEl>
                                          </p:spTgt>
                                        </p:tgtEl>
                                        <p:attrNameLst>
                                          <p:attrName>style.visibility</p:attrName>
                                        </p:attrNameLst>
                                      </p:cBhvr>
                                      <p:to>
                                        <p:strVal val="visible"/>
                                      </p:to>
                                    </p:set>
                                    <p:animEffect transition="in" filter="fade">
                                      <p:cBhvr>
                                        <p:cTn id="44" dur="500"/>
                                        <p:tgtEl>
                                          <p:spTgt spid="583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uiExpand="1" build="p"/>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7" name="Rectangle 5"/>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6" name="Rectangle 2"/>
          <p:cNvSpPr>
            <a:spLocks noGrp="1" noChangeArrowheads="1"/>
          </p:cNvSpPr>
          <p:nvPr>
            <p:ph type="title"/>
          </p:nvPr>
        </p:nvSpPr>
        <p:spPr>
          <a:xfrm>
            <a:off x="1524000" y="874726"/>
            <a:ext cx="3404925" cy="551572"/>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60000"/>
              </a:spcBef>
              <a:buClr>
                <a:schemeClr val="tx1"/>
              </a:buClr>
              <a:buFont typeface="Wingdings" panose="05000000000000000000" pitchFamily="2" charset="2"/>
              <a:buNone/>
            </a:pPr>
            <a:r>
              <a:rPr kumimoji="1" lang="zh-CN" altLang="en-US" sz="3200" b="0" dirty="0">
                <a:solidFill>
                  <a:srgbClr val="0070C0"/>
                </a:solidFill>
                <a:latin typeface="微软雅黑" panose="020B0503020204020204" pitchFamily="34" charset="-122"/>
                <a:ea typeface="微软雅黑" panose="020B0503020204020204" pitchFamily="34" charset="-122"/>
                <a:cs typeface="+mn-cs"/>
              </a:rPr>
              <a:t>③ 插入元素操作</a:t>
            </a:r>
          </a:p>
        </p:txBody>
      </p:sp>
      <p:sp>
        <p:nvSpPr>
          <p:cNvPr id="7" name="矩形 6"/>
          <p:cNvSpPr/>
          <p:nvPr/>
        </p:nvSpPr>
        <p:spPr>
          <a:xfrm>
            <a:off x="1708731" y="1426298"/>
            <a:ext cx="9138392" cy="5179219"/>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Status</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List_Insert(</a:t>
            </a:r>
            <a:r>
              <a:rPr kumimoji="0" lang="en-US" altLang="zh-CN" sz="20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SqListPtr</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pos</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ElemType</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elem</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Status</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s = </a:t>
            </a:r>
            <a:r>
              <a:rPr kumimoji="0" lang="en-US" altLang="zh-CN" sz="2000" b="0" i="0" u="none" strike="noStrike" kern="1200" cap="none" spc="0" normalizeH="0" baseline="0" noProof="0">
                <a:ln>
                  <a:noFill/>
                </a:ln>
                <a:solidFill>
                  <a:srgbClr val="2F4F4F"/>
                </a:solidFill>
                <a:effectLst/>
                <a:highlight>
                  <a:srgbClr val="FFFFFF"/>
                </a:highlight>
                <a:uLnTx/>
                <a:uFillTx/>
                <a:latin typeface="Consolas" panose="020B0609020204030204" pitchFamily="49" charset="0"/>
                <a:ea typeface="宋体"/>
                <a:cs typeface="+mn-cs"/>
              </a:rPr>
              <a:t>range_error</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pos-1)</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&gt;= 0 &amp;&amp; (</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pos-1)</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&lt;= </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-&gt;length){</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&amp;&amp; </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-&gt;length &lt;</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 list_size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nn-NO" altLang="zh-CN" sz="2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for</a:t>
            </a:r>
            <a:r>
              <a:rPr kumimoji="0" lang="nn-NO"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nn-NO" altLang="zh-CN" sz="2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int</a:t>
            </a:r>
            <a:r>
              <a:rPr kumimoji="0" lang="nn-NO"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i = </a:t>
            </a:r>
            <a:r>
              <a:rPr kumimoji="0" lang="nn-NO"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nn-NO"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-&gt;length-1; i &gt;</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r>
              <a:rPr kumimoji="0" lang="nn-NO"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nn-NO"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pos-1</a:t>
            </a:r>
            <a:r>
              <a:rPr kumimoji="0" lang="nn-NO"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--i)</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	L</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-&gt;elem[i+1] = </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-&gt;elem[i];</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-&gt;elem[</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pos-1</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 = </a:t>
            </a: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elem</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-&gt;length++;</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s = </a:t>
            </a:r>
            <a:r>
              <a:rPr kumimoji="0" lang="en-US" altLang="zh-CN" sz="2000" b="0" i="0" u="none" strike="noStrike" kern="1200" cap="none" spc="0" normalizeH="0" baseline="0" noProof="0">
                <a:ln>
                  <a:noFill/>
                </a:ln>
                <a:solidFill>
                  <a:srgbClr val="2F4F4F"/>
                </a:solidFill>
                <a:effectLst/>
                <a:highlight>
                  <a:srgbClr val="FFFFFF"/>
                </a:highlight>
                <a:uLnTx/>
                <a:uFillTx/>
                <a:latin typeface="Consolas" panose="020B0609020204030204" pitchFamily="49" charset="0"/>
                <a:ea typeface="宋体"/>
                <a:cs typeface="+mn-cs"/>
              </a:rPr>
              <a:t>success</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else</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s = </a:t>
            </a:r>
            <a:r>
              <a:rPr kumimoji="0" lang="en-US" altLang="zh-CN" sz="2000" b="0" i="0" u="none" strike="noStrike" kern="1200" cap="none" spc="0" normalizeH="0" baseline="0" noProof="0">
                <a:ln>
                  <a:noFill/>
                </a:ln>
                <a:solidFill>
                  <a:srgbClr val="2F4F4F"/>
                </a:solidFill>
                <a:effectLst/>
                <a:highlight>
                  <a:srgbClr val="FFFFFF"/>
                </a:highlight>
                <a:uLnTx/>
                <a:uFillTx/>
                <a:latin typeface="Consolas" panose="020B0609020204030204" pitchFamily="49" charset="0"/>
                <a:ea typeface="宋体"/>
                <a:cs typeface="+mn-cs"/>
              </a:rPr>
              <a:t>fail</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return</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endParaRPr kumimoji="0" lang="zh-CN" altLang="en-US" sz="2000" b="0" i="0" u="none" strike="noStrike" kern="1200" cap="none" spc="0" normalizeH="0" baseline="0" noProof="0" dirty="0">
              <a:ln>
                <a:noFill/>
              </a:ln>
              <a:solidFill>
                <a:srgbClr val="010000"/>
              </a:solidFill>
              <a:effectLst/>
              <a:uLnTx/>
              <a:uFillTx/>
              <a:latin typeface="Tahoma"/>
              <a:ea typeface="宋体"/>
              <a:cs typeface="+mn-cs"/>
            </a:endParaRPr>
          </a:p>
        </p:txBody>
      </p:sp>
    </p:spTree>
    <p:extLst>
      <p:ext uri="{BB962C8B-B14F-4D97-AF65-F5344CB8AC3E}">
        <p14:creationId xmlns:p14="http://schemas.microsoft.com/office/powerpoint/2010/main" val="80103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346579" y="644952"/>
            <a:ext cx="7315200" cy="720725"/>
          </a:xfrm>
        </p:spPr>
        <p:txBody>
          <a:bodyPr/>
          <a:lstStyle/>
          <a:p>
            <a:r>
              <a:rPr lang="zh-CN" altLang="en-US" sz="2800" b="0" dirty="0">
                <a:solidFill>
                  <a:srgbClr val="0070C0"/>
                </a:solidFill>
                <a:latin typeface="微软雅黑" panose="020B0503020204020204" pitchFamily="34" charset="-122"/>
                <a:ea typeface="微软雅黑" panose="020B0503020204020204" pitchFamily="34" charset="-122"/>
              </a:rPr>
              <a:t>插入算法的时间性能分析</a:t>
            </a:r>
          </a:p>
        </p:txBody>
      </p:sp>
      <p:sp>
        <p:nvSpPr>
          <p:cNvPr id="161795" name="Rectangle 3"/>
          <p:cNvSpPr>
            <a:spLocks noGrp="1" noChangeArrowheads="1"/>
          </p:cNvSpPr>
          <p:nvPr>
            <p:ph type="body" sz="half" idx="1"/>
          </p:nvPr>
        </p:nvSpPr>
        <p:spPr>
          <a:xfrm>
            <a:off x="1590510" y="1345747"/>
            <a:ext cx="8618015" cy="1274964"/>
          </a:xfrm>
          <a:solidFill>
            <a:srgbClr val="CC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nSpc>
                <a:spcPct val="80000"/>
              </a:lnSpc>
              <a:buFont typeface="Wingdings" panose="05000000000000000000" pitchFamily="2" charset="2"/>
              <a:buNone/>
            </a:pPr>
            <a:r>
              <a:rPr lang="zh-CN" altLang="en-US" sz="2000" b="0" dirty="0">
                <a:latin typeface="微软雅黑" panose="020B0503020204020204" pitchFamily="34" charset="-122"/>
                <a:ea typeface="微软雅黑" panose="020B0503020204020204" pitchFamily="34" charset="-122"/>
              </a:rPr>
              <a:t>  移动次数：</a:t>
            </a:r>
            <a:endParaRPr lang="en-US" altLang="zh-CN" sz="2000" b="0" dirty="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在第</a:t>
            </a:r>
            <a:r>
              <a:rPr lang="en-US" altLang="zh-CN" sz="2000" b="0" dirty="0" err="1">
                <a:latin typeface="微软雅黑" panose="020B0503020204020204" pitchFamily="34" charset="-122"/>
                <a:ea typeface="微软雅黑" panose="020B0503020204020204" pitchFamily="34" charset="-122"/>
              </a:rPr>
              <a:t>i</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 1≤ </a:t>
            </a:r>
            <a:r>
              <a:rPr lang="en-US" altLang="zh-CN" sz="2000" b="0" dirty="0" err="1">
                <a:latin typeface="微软雅黑" panose="020B0503020204020204" pitchFamily="34" charset="-122"/>
                <a:ea typeface="微软雅黑" panose="020B0503020204020204" pitchFamily="34" charset="-122"/>
              </a:rPr>
              <a:t>i</a:t>
            </a:r>
            <a:r>
              <a:rPr lang="en-US" altLang="zh-CN" sz="2000" b="0" dirty="0">
                <a:latin typeface="微软雅黑" panose="020B0503020204020204" pitchFamily="34" charset="-122"/>
                <a:ea typeface="微软雅黑" panose="020B0503020204020204" pitchFamily="34" charset="-122"/>
              </a:rPr>
              <a:t>≤ n+1</a:t>
            </a:r>
            <a:r>
              <a:rPr lang="zh-CN" altLang="en-US" sz="2000" b="0" dirty="0">
                <a:latin typeface="微软雅黑" panose="020B0503020204020204" pitchFamily="34" charset="-122"/>
                <a:ea typeface="微软雅黑" panose="020B0503020204020204" pitchFamily="34" charset="-122"/>
              </a:rPr>
              <a:t>）个位置上插入 </a:t>
            </a:r>
            <a:r>
              <a:rPr lang="en-US" altLang="zh-CN" sz="2000" b="0" dirty="0">
                <a:latin typeface="微软雅黑" panose="020B0503020204020204" pitchFamily="34" charset="-122"/>
                <a:ea typeface="微软雅黑" panose="020B0503020204020204" pitchFamily="34" charset="-122"/>
              </a:rPr>
              <a:t>e </a:t>
            </a:r>
            <a:r>
              <a:rPr lang="zh-CN" altLang="en-US" sz="2000" b="0" dirty="0">
                <a:latin typeface="微软雅黑" panose="020B0503020204020204" pitchFamily="34" charset="-122"/>
                <a:ea typeface="微软雅黑" panose="020B0503020204020204" pitchFamily="34" charset="-122"/>
              </a:rPr>
              <a:t>，移动 </a:t>
            </a:r>
            <a:r>
              <a:rPr lang="en-US" altLang="zh-CN" sz="2000" b="0" dirty="0">
                <a:latin typeface="微软雅黑" panose="020B0503020204020204" pitchFamily="34" charset="-122"/>
                <a:ea typeface="微软雅黑" panose="020B0503020204020204" pitchFamily="34" charset="-122"/>
              </a:rPr>
              <a:t>n</a:t>
            </a:r>
            <a:r>
              <a:rPr lang="zh-CN" altLang="en-US" sz="2000" b="0" dirty="0">
                <a:latin typeface="微软雅黑" panose="020B0503020204020204" pitchFamily="34" charset="-122"/>
                <a:ea typeface="微软雅黑" panose="020B0503020204020204" pitchFamily="34" charset="-122"/>
              </a:rPr>
              <a:t>－</a:t>
            </a:r>
            <a:r>
              <a:rPr lang="en-US" altLang="zh-CN" sz="2000" b="0" dirty="0" err="1">
                <a:latin typeface="微软雅黑" panose="020B0503020204020204" pitchFamily="34" charset="-122"/>
                <a:ea typeface="微软雅黑" panose="020B0503020204020204" pitchFamily="34" charset="-122"/>
              </a:rPr>
              <a:t>i</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rPr>
              <a:t>个元素。</a:t>
            </a:r>
            <a:endParaRPr lang="en-US" altLang="zh-CN" sz="2000" b="0" dirty="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设在第</a:t>
            </a:r>
            <a:r>
              <a:rPr lang="en-US" altLang="zh-CN" sz="2000" b="0" dirty="0" err="1">
                <a:latin typeface="微软雅黑" panose="020B0503020204020204" pitchFamily="34" charset="-122"/>
                <a:ea typeface="微软雅黑" panose="020B0503020204020204" pitchFamily="34" charset="-122"/>
              </a:rPr>
              <a:t>i</a:t>
            </a:r>
            <a:r>
              <a:rPr lang="zh-CN" altLang="en-US" sz="2000" b="0" dirty="0">
                <a:latin typeface="微软雅黑" panose="020B0503020204020204" pitchFamily="34" charset="-122"/>
                <a:ea typeface="微软雅黑" panose="020B0503020204020204" pitchFamily="34" charset="-122"/>
              </a:rPr>
              <a:t>个位置上作插入的概率为</a:t>
            </a:r>
            <a:r>
              <a:rPr lang="en-US" altLang="zh-CN" sz="2000" b="0" dirty="0">
                <a:latin typeface="微软雅黑" panose="020B0503020204020204" pitchFamily="34" charset="-122"/>
                <a:ea typeface="微软雅黑" panose="020B0503020204020204" pitchFamily="34" charset="-122"/>
              </a:rPr>
              <a:t>P</a:t>
            </a:r>
            <a:r>
              <a:rPr lang="en-US" altLang="zh-CN" sz="2000" b="0" baseline="-25000" dirty="0">
                <a:latin typeface="微软雅黑" panose="020B0503020204020204" pitchFamily="34" charset="-122"/>
                <a:ea typeface="微软雅黑" panose="020B0503020204020204" pitchFamily="34" charset="-122"/>
              </a:rPr>
              <a:t>i</a:t>
            </a:r>
            <a:r>
              <a:rPr lang="zh-CN" altLang="en-US" sz="2000" b="0" dirty="0">
                <a:latin typeface="微软雅黑" panose="020B0503020204020204" pitchFamily="34" charset="-122"/>
                <a:ea typeface="微软雅黑" panose="020B0503020204020204" pitchFamily="34" charset="-122"/>
              </a:rPr>
              <a:t>，则平均移动数据元素的次数：</a:t>
            </a:r>
          </a:p>
          <a:p>
            <a:pPr>
              <a:lnSpc>
                <a:spcPct val="80000"/>
              </a:lnSpc>
            </a:pPr>
            <a:endParaRPr lang="zh-CN" altLang="en-US" sz="2000" b="0" dirty="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lang="zh-CN" altLang="en-US" sz="2400" b="0" dirty="0">
                <a:latin typeface="微软雅黑" panose="020B0503020204020204" pitchFamily="34" charset="-122"/>
                <a:ea typeface="微软雅黑" panose="020B0503020204020204" pitchFamily="34" charset="-122"/>
              </a:rPr>
              <a:t>    </a:t>
            </a:r>
          </a:p>
          <a:p>
            <a:pPr>
              <a:lnSpc>
                <a:spcPct val="80000"/>
              </a:lnSpc>
              <a:buFont typeface="Wingdings" panose="05000000000000000000" pitchFamily="2" charset="2"/>
              <a:buNone/>
            </a:pPr>
            <a:endParaRPr lang="zh-CN" altLang="en-US" sz="2400" b="0" dirty="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endParaRPr lang="zh-CN" altLang="en-US" sz="2000" b="0" dirty="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lang="zh-CN" altLang="en-US" sz="2000" b="0" dirty="0">
                <a:latin typeface="微软雅黑" panose="020B0503020204020204" pitchFamily="34" charset="-122"/>
                <a:ea typeface="微软雅黑" panose="020B0503020204020204" pitchFamily="34" charset="-122"/>
              </a:rPr>
              <a:t>    </a:t>
            </a:r>
            <a:endParaRPr lang="en-US" altLang="zh-CN" sz="2000" b="0" dirty="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设：</a:t>
            </a:r>
            <a:r>
              <a:rPr lang="en-US" altLang="zh-CN" sz="2000" b="0" dirty="0">
                <a:latin typeface="微软雅黑" panose="020B0503020204020204" pitchFamily="34" charset="-122"/>
                <a:ea typeface="微软雅黑" panose="020B0503020204020204" pitchFamily="34" charset="-122"/>
              </a:rPr>
              <a:t>P</a:t>
            </a:r>
            <a:r>
              <a:rPr lang="en-US" altLang="zh-CN" sz="2000" b="0" baseline="-25000" dirty="0">
                <a:latin typeface="微软雅黑" panose="020B0503020204020204" pitchFamily="34" charset="-122"/>
                <a:ea typeface="微软雅黑" panose="020B0503020204020204" pitchFamily="34" charset="-122"/>
              </a:rPr>
              <a:t>i</a:t>
            </a:r>
            <a:r>
              <a:rPr lang="en-US" altLang="zh-CN" sz="2000" b="0" dirty="0">
                <a:latin typeface="微软雅黑" panose="020B0503020204020204" pitchFamily="34" charset="-122"/>
                <a:ea typeface="微软雅黑" panose="020B0503020204020204" pitchFamily="34" charset="-122"/>
              </a:rPr>
              <a:t>=1/ (n+1) </a:t>
            </a:r>
            <a:r>
              <a:rPr lang="zh-CN" altLang="en-US" sz="2000" b="0" dirty="0">
                <a:latin typeface="微软雅黑" panose="020B0503020204020204" pitchFamily="34" charset="-122"/>
                <a:ea typeface="微软雅黑" panose="020B0503020204020204" pitchFamily="34" charset="-122"/>
              </a:rPr>
              <a:t>，即为等概率情况，则：</a:t>
            </a:r>
          </a:p>
          <a:p>
            <a:pPr>
              <a:lnSpc>
                <a:spcPct val="80000"/>
              </a:lnSpc>
            </a:pPr>
            <a:endParaRPr lang="zh-CN" altLang="en-US" sz="2400" b="0" dirty="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endParaRPr lang="zh-CN" altLang="en-US" sz="2400" b="0" dirty="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endParaRPr lang="zh-CN" altLang="en-US" sz="2400" b="0" dirty="0">
              <a:latin typeface="微软雅黑" panose="020B0503020204020204" pitchFamily="34" charset="-122"/>
              <a:ea typeface="微软雅黑" panose="020B0503020204020204" pitchFamily="34" charset="-122"/>
            </a:endParaRPr>
          </a:p>
        </p:txBody>
      </p:sp>
      <p:graphicFrame>
        <p:nvGraphicFramePr>
          <p:cNvPr id="161796" name="Object 4"/>
          <p:cNvGraphicFramePr>
            <a:graphicFrameLocks noGrp="1" noChangeAspect="1"/>
          </p:cNvGraphicFramePr>
          <p:nvPr>
            <p:ph sz="quarter" idx="2"/>
            <p:extLst/>
          </p:nvPr>
        </p:nvGraphicFramePr>
        <p:xfrm>
          <a:off x="3762375" y="2945607"/>
          <a:ext cx="4343400" cy="1096963"/>
        </p:xfrm>
        <a:graphic>
          <a:graphicData uri="http://schemas.openxmlformats.org/presentationml/2006/ole">
            <mc:AlternateContent xmlns:mc="http://schemas.openxmlformats.org/markup-compatibility/2006">
              <mc:Choice xmlns:v="urn:schemas-microsoft-com:vml" Requires="v">
                <p:oleObj spid="_x0000_s1242" name="Equation" r:id="rId4" imgW="1848600" imgH="466560" progId="Equation.3">
                  <p:embed/>
                </p:oleObj>
              </mc:Choice>
              <mc:Fallback>
                <p:oleObj name="Equation" r:id="rId4" imgW="1848600" imgH="466560" progId="Equation.3">
                  <p:embed/>
                  <p:pic>
                    <p:nvPicPr>
                      <p:cNvPr id="1617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2375" y="2945607"/>
                        <a:ext cx="4343400" cy="10969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797" name="Object 5"/>
          <p:cNvGraphicFramePr>
            <a:graphicFrameLocks noGrp="1" noChangeAspect="1"/>
          </p:cNvGraphicFramePr>
          <p:nvPr>
            <p:ph sz="quarter" idx="3"/>
            <p:extLst/>
          </p:nvPr>
        </p:nvGraphicFramePr>
        <p:xfrm>
          <a:off x="2513012" y="4367467"/>
          <a:ext cx="7240588" cy="1008062"/>
        </p:xfrm>
        <a:graphic>
          <a:graphicData uri="http://schemas.openxmlformats.org/presentationml/2006/ole">
            <mc:AlternateContent xmlns:mc="http://schemas.openxmlformats.org/markup-compatibility/2006">
              <mc:Choice xmlns:v="urn:schemas-microsoft-com:vml" Requires="v">
                <p:oleObj spid="_x0000_s1243" name="Equation" r:id="rId6" imgW="3124800" imgH="434880" progId="Equation.3">
                  <p:embed/>
                </p:oleObj>
              </mc:Choice>
              <mc:Fallback>
                <p:oleObj name="Equation" r:id="rId6" imgW="3124800" imgH="434880" progId="Equation.3">
                  <p:embed/>
                  <p:pic>
                    <p:nvPicPr>
                      <p:cNvPr id="161797" name="Object 5"/>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2513012" y="4367467"/>
                        <a:ext cx="7240588" cy="10080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2298491" y="5700426"/>
            <a:ext cx="7637079" cy="757130"/>
          </a:xfrm>
          <a:prstGeom prst="rect">
            <a:avLst/>
          </a:prstGeom>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表明：顺序表上插入操作需移动表中一半的数据元素。</a:t>
            </a:r>
          </a:p>
          <a:p>
            <a:pPr marL="0" marR="0" lvl="0" indent="0" algn="l" defTabSz="914400" rtl="0" eaLnBrk="1" fontAlgn="auto" latinLnBrk="0" hangingPunct="1">
              <a:lnSpc>
                <a:spcPct val="80000"/>
              </a:lnSpc>
              <a:spcBef>
                <a:spcPts val="0"/>
              </a:spcBef>
              <a:spcAft>
                <a:spcPts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时间复杂度为Ｏ</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80000"/>
              </a:lnSpc>
              <a:spcBef>
                <a:spcPts val="0"/>
              </a:spcBef>
              <a:spcAft>
                <a:spcPts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最坏情况是在第</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个元素前插入</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，需要后移</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个元素。</a:t>
            </a:r>
          </a:p>
        </p:txBody>
      </p:sp>
    </p:spTree>
    <p:extLst>
      <p:ext uri="{BB962C8B-B14F-4D97-AF65-F5344CB8AC3E}">
        <p14:creationId xmlns:p14="http://schemas.microsoft.com/office/powerpoint/2010/main" val="402489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771785" y="1158204"/>
            <a:ext cx="5496331" cy="60152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Autofit/>
          </a:bodyPr>
          <a:lstStyle/>
          <a:p>
            <a:r>
              <a:rPr lang="zh-CN" altLang="zh-CN" dirty="0">
                <a:solidFill>
                  <a:schemeClr val="tx1">
                    <a:lumMod val="75000"/>
                  </a:schemeClr>
                </a:solidFill>
              </a:rPr>
              <a:t>电话号码本的快速查找</a:t>
            </a:r>
            <a:endParaRPr lang="zh-CN" altLang="en-US" dirty="0">
              <a:solidFill>
                <a:schemeClr val="tx1">
                  <a:lumMod val="75000"/>
                </a:schemeClr>
              </a:solidFill>
            </a:endParaRPr>
          </a:p>
        </p:txBody>
      </p:sp>
      <p:sp>
        <p:nvSpPr>
          <p:cNvPr id="3" name="内容占位符 2"/>
          <p:cNvSpPr>
            <a:spLocks noGrp="1"/>
          </p:cNvSpPr>
          <p:nvPr>
            <p:ph idx="1"/>
          </p:nvPr>
        </p:nvSpPr>
        <p:spPr>
          <a:xfrm>
            <a:off x="771785" y="1875708"/>
            <a:ext cx="5804339" cy="1437762"/>
          </a:xfrm>
        </p:spPr>
        <p:txBody>
          <a:bodyPr>
            <a:normAutofit/>
          </a:bodyPr>
          <a:lstStyle/>
          <a:p>
            <a:r>
              <a:rPr lang="zh-CN" altLang="zh-CN" sz="2000" dirty="0">
                <a:latin typeface="+mj-ea"/>
                <a:ea typeface="+mj-ea"/>
              </a:rPr>
              <a:t>张老师测试发现：电话号码本基本功能虽然满足了要求，但是查找速度比较慢，因此要求开发团队设计一个查找效率高的算法改进电话号码本，您能够协助团队完善电话号码本吗？</a:t>
            </a:r>
            <a:endParaRPr lang="zh-CN" altLang="en-US" sz="2000" dirty="0">
              <a:latin typeface="+mj-ea"/>
              <a:ea typeface="+mj-ea"/>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3954" y="3217165"/>
            <a:ext cx="1417671" cy="342855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9329" y="1390139"/>
            <a:ext cx="2637496" cy="468888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70208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9" name="Rectangle 3"/>
          <p:cNvSpPr>
            <a:spLocks noGrp="1" noChangeArrowheads="1"/>
          </p:cNvSpPr>
          <p:nvPr>
            <p:ph idx="1"/>
          </p:nvPr>
        </p:nvSpPr>
        <p:spPr>
          <a:xfrm>
            <a:off x="1508268" y="1530628"/>
            <a:ext cx="8447087" cy="935037"/>
          </a:xfrm>
        </p:spPr>
        <p:txBody>
          <a:bodyPr/>
          <a:lstStyle/>
          <a:p>
            <a:pPr>
              <a:lnSpc>
                <a:spcPct val="90000"/>
              </a:lnSpc>
            </a:pPr>
            <a:r>
              <a:rPr lang="zh-CN" altLang="en-US"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删除操作</a:t>
            </a:r>
          </a:p>
          <a:p>
            <a:pPr lvl="1">
              <a:lnSpc>
                <a:spcPct val="90000"/>
              </a:lnSpc>
            </a:pP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en-US" altLang="zh-CN" b="0"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en-US" altLang="zh-CN" b="0"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en-US" altLang="zh-CN" b="0"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i-1</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en-US" altLang="zh-CN" b="0" baseline="-250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a:t>
            </a:r>
            <a:r>
              <a:rPr lang="en-US" altLang="zh-CN" b="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en-US" altLang="zh-CN" b="0"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i+1</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en-US" altLang="zh-CN" b="0"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Wingdings" panose="05000000000000000000" pitchFamily="2" charset="2"/>
              </a:rPr>
              <a:t></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a:t>
            </a:r>
            <a:r>
              <a:rPr lang="en-US" altLang="zh-CN" b="0"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en-US" altLang="zh-CN" b="0"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en-US" altLang="zh-CN" b="0"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i-1</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a:t>
            </a:r>
            <a:r>
              <a:rPr lang="en-US" altLang="zh-CN" b="0"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i+1</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en-US" altLang="zh-CN" b="0"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t>
            </a:r>
            <a:r>
              <a:rPr lang="en-US" altLang="zh-CN"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0421" name="Picture 5" descr="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269" y="2770496"/>
            <a:ext cx="6059322" cy="382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1314759" y="878943"/>
            <a:ext cx="3404925" cy="5515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342900" marR="0" lvl="0" indent="-342900" algn="l" defTabSz="914400" rtl="0" eaLnBrk="1" fontAlgn="base" latinLnBrk="0" hangingPunct="1">
              <a:lnSpc>
                <a:spcPct val="85000"/>
              </a:lnSpc>
              <a:spcBef>
                <a:spcPct val="60000"/>
              </a:spcBef>
              <a:spcAft>
                <a:spcPct val="0"/>
              </a:spcAft>
              <a:buClr>
                <a:srgbClr val="010000"/>
              </a:buClr>
              <a:buSzTx/>
              <a:buFont typeface="Wingdings" panose="05000000000000000000" pitchFamily="2" charset="2"/>
              <a:buNone/>
              <a:tabLst/>
              <a:defRPr/>
            </a:pPr>
            <a:r>
              <a:rPr kumimoji="1" lang="zh-CN" altLang="en-US" sz="3200" b="0" i="0" u="none" strike="noStrike" kern="0" cap="none" spc="0" normalizeH="0" baseline="0" noProof="0" dirty="0">
                <a:ln>
                  <a:noFill/>
                </a:ln>
                <a:solidFill>
                  <a:srgbClr val="0070C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j-cs"/>
              </a:rPr>
              <a:t>④ 删除元素操作</a:t>
            </a:r>
          </a:p>
        </p:txBody>
      </p:sp>
    </p:spTree>
    <p:extLst>
      <p:ext uri="{BB962C8B-B14F-4D97-AF65-F5344CB8AC3E}">
        <p14:creationId xmlns:p14="http://schemas.microsoft.com/office/powerpoint/2010/main" val="25962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60419">
                                            <p:txEl>
                                              <p:pRg st="0" end="0"/>
                                            </p:txEl>
                                          </p:spTgt>
                                        </p:tgtEl>
                                        <p:attrNameLst>
                                          <p:attrName>style.visibility</p:attrName>
                                        </p:attrNameLst>
                                      </p:cBhvr>
                                      <p:to>
                                        <p:strVal val="visible"/>
                                      </p:to>
                                    </p:set>
                                    <p:animEffect transition="in" filter="wheel(1)">
                                      <p:cBhvr>
                                        <p:cTn id="14" dur="1000"/>
                                        <p:tgtEl>
                                          <p:spTgt spid="60419">
                                            <p:txEl>
                                              <p:pRg st="0" end="0"/>
                                            </p:txEl>
                                          </p:spTgt>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60419">
                                            <p:txEl>
                                              <p:pRg st="1" end="1"/>
                                            </p:txEl>
                                          </p:spTgt>
                                        </p:tgtEl>
                                        <p:attrNameLst>
                                          <p:attrName>style.visibility</p:attrName>
                                        </p:attrNameLst>
                                      </p:cBhvr>
                                      <p:to>
                                        <p:strVal val="visible"/>
                                      </p:to>
                                    </p:set>
                                    <p:animEffect transition="in" filter="wheel(1)">
                                      <p:cBhvr>
                                        <p:cTn id="17" dur="1000"/>
                                        <p:tgtEl>
                                          <p:spTgt spid="60419">
                                            <p:txEl>
                                              <p:pRg st="1" end="1"/>
                                            </p:txEl>
                                          </p:spTgt>
                                        </p:tgtEl>
                                      </p:cBhvr>
                                    </p:animEffect>
                                  </p:childTnLst>
                                </p:cTn>
                              </p:par>
                              <p:par>
                                <p:cTn id="18" presetID="21" presetClass="entr" presetSubtype="1" fill="hold" nodeType="withEffect">
                                  <p:stCondLst>
                                    <p:cond delay="0"/>
                                  </p:stCondLst>
                                  <p:childTnLst>
                                    <p:set>
                                      <p:cBhvr>
                                        <p:cTn id="19" dur="1" fill="hold">
                                          <p:stCondLst>
                                            <p:cond delay="0"/>
                                          </p:stCondLst>
                                        </p:cTn>
                                        <p:tgtEl>
                                          <p:spTgt spid="60421"/>
                                        </p:tgtEl>
                                        <p:attrNameLst>
                                          <p:attrName>style.visibility</p:attrName>
                                        </p:attrNameLst>
                                      </p:cBhvr>
                                      <p:to>
                                        <p:strVal val="visible"/>
                                      </p:to>
                                    </p:set>
                                    <p:animEffect transition="in" filter="wheel(1)">
                                      <p:cBhvr>
                                        <p:cTn id="20" dur="1000"/>
                                        <p:tgtEl>
                                          <p:spTgt spid="60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3" name="Rectangle 3"/>
          <p:cNvSpPr>
            <a:spLocks noGrp="1" noChangeArrowheads="1"/>
          </p:cNvSpPr>
          <p:nvPr>
            <p:ph idx="1"/>
          </p:nvPr>
        </p:nvSpPr>
        <p:spPr>
          <a:xfrm>
            <a:off x="1616365" y="2281360"/>
            <a:ext cx="9314688" cy="2267712"/>
          </a:xfrm>
          <a:ln>
            <a:noFill/>
          </a:ln>
        </p:spPr>
        <p:txBody>
          <a:bodyPr/>
          <a:lstStyle/>
          <a:p>
            <a:pPr>
              <a:lnSpc>
                <a:spcPct val="90000"/>
              </a:lnSpc>
            </a:pPr>
            <a:r>
              <a:rPr lang="zh-CN" altLang="en-US" sz="2400" b="0" dirty="0">
                <a:effectLst/>
                <a:latin typeface="微软雅黑" panose="020B0503020204020204" pitchFamily="34" charset="-122"/>
                <a:ea typeface="微软雅黑" panose="020B0503020204020204" pitchFamily="34" charset="-122"/>
              </a:rPr>
              <a:t>步骤</a:t>
            </a:r>
          </a:p>
          <a:p>
            <a:pPr lvl="1">
              <a:lnSpc>
                <a:spcPct val="90000"/>
              </a:lnSpc>
            </a:pPr>
            <a:r>
              <a:rPr lang="en-US" altLang="zh-CN" b="0" dirty="0">
                <a:effectLst/>
                <a:latin typeface="微软雅黑" panose="020B0503020204020204" pitchFamily="34" charset="-122"/>
                <a:ea typeface="微软雅黑" panose="020B0503020204020204" pitchFamily="34" charset="-122"/>
              </a:rPr>
              <a:t>(1) </a:t>
            </a:r>
            <a:r>
              <a:rPr lang="zh-CN" altLang="en-US" b="0" dirty="0">
                <a:effectLst/>
                <a:latin typeface="微软雅黑" panose="020B0503020204020204" pitchFamily="34" charset="-122"/>
                <a:ea typeface="微软雅黑" panose="020B0503020204020204" pitchFamily="34" charset="-122"/>
              </a:rPr>
              <a:t>检查删除位置是否合法；</a:t>
            </a:r>
          </a:p>
          <a:p>
            <a:pPr lvl="1">
              <a:lnSpc>
                <a:spcPct val="90000"/>
              </a:lnSpc>
            </a:pPr>
            <a:r>
              <a:rPr lang="en-US" altLang="zh-CN" b="0" dirty="0">
                <a:effectLst/>
                <a:latin typeface="微软雅黑" panose="020B0503020204020204" pitchFamily="34" charset="-122"/>
                <a:ea typeface="微软雅黑" panose="020B0503020204020204" pitchFamily="34" charset="-122"/>
              </a:rPr>
              <a:t>(2) </a:t>
            </a:r>
            <a:r>
              <a:rPr lang="zh-CN" altLang="en-US" b="0" dirty="0">
                <a:effectLst/>
                <a:latin typeface="微软雅黑" panose="020B0503020204020204" pitchFamily="34" charset="-122"/>
                <a:ea typeface="微软雅黑" panose="020B0503020204020204" pitchFamily="34" charset="-122"/>
              </a:rPr>
              <a:t>若检查通过，数据元素依次向前移动一个位置；</a:t>
            </a:r>
          </a:p>
          <a:p>
            <a:pPr lvl="1">
              <a:lnSpc>
                <a:spcPct val="90000"/>
              </a:lnSpc>
            </a:pPr>
            <a:r>
              <a:rPr lang="en-US" altLang="zh-CN" b="0" dirty="0">
                <a:effectLst/>
                <a:latin typeface="微软雅黑" panose="020B0503020204020204" pitchFamily="34" charset="-122"/>
                <a:ea typeface="微软雅黑" panose="020B0503020204020204" pitchFamily="34" charset="-122"/>
              </a:rPr>
              <a:t>(3) </a:t>
            </a:r>
            <a:r>
              <a:rPr lang="zh-CN" altLang="en-US" b="0" dirty="0">
                <a:effectLst/>
                <a:latin typeface="微软雅黑" panose="020B0503020204020204" pitchFamily="34" charset="-122"/>
                <a:ea typeface="微软雅黑" panose="020B0503020204020204" pitchFamily="34" charset="-122"/>
              </a:rPr>
              <a:t>表长减</a:t>
            </a:r>
            <a:r>
              <a:rPr lang="en-US" altLang="zh-CN" b="0" dirty="0">
                <a:effectLst/>
                <a:latin typeface="微软雅黑" panose="020B0503020204020204" pitchFamily="34" charset="-122"/>
                <a:ea typeface="微软雅黑" panose="020B0503020204020204" pitchFamily="34" charset="-122"/>
              </a:rPr>
              <a:t>1</a:t>
            </a:r>
            <a:r>
              <a:rPr lang="zh-CN" altLang="en-US" b="0" dirty="0">
                <a:effectLst/>
                <a:latin typeface="微软雅黑" panose="020B0503020204020204" pitchFamily="34" charset="-122"/>
                <a:ea typeface="微软雅黑" panose="020B0503020204020204" pitchFamily="34" charset="-122"/>
              </a:rPr>
              <a:t>。</a:t>
            </a:r>
          </a:p>
          <a:p>
            <a:pPr lvl="1">
              <a:lnSpc>
                <a:spcPct val="90000"/>
              </a:lnSpc>
            </a:pPr>
            <a:endParaRPr lang="zh-CN" altLang="en-US" b="0" dirty="0">
              <a:effectLst/>
              <a:latin typeface="微软雅黑" panose="020B0503020204020204" pitchFamily="34" charset="-122"/>
              <a:ea typeface="微软雅黑" panose="020B0503020204020204" pitchFamily="34" charset="-122"/>
            </a:endParaRPr>
          </a:p>
        </p:txBody>
      </p:sp>
      <p:sp>
        <p:nvSpPr>
          <p:cNvPr id="61445" name="Rectangle 5"/>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5" name="Rectangle 2"/>
          <p:cNvSpPr txBox="1">
            <a:spLocks noChangeArrowheads="1"/>
          </p:cNvSpPr>
          <p:nvPr/>
        </p:nvSpPr>
        <p:spPr bwMode="auto">
          <a:xfrm>
            <a:off x="1314759" y="1312068"/>
            <a:ext cx="3404925" cy="5515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342900" marR="0" lvl="0" indent="-342900" algn="l" defTabSz="914400" rtl="0" eaLnBrk="1" fontAlgn="base" latinLnBrk="0" hangingPunct="1">
              <a:lnSpc>
                <a:spcPct val="85000"/>
              </a:lnSpc>
              <a:spcBef>
                <a:spcPct val="60000"/>
              </a:spcBef>
              <a:spcAft>
                <a:spcPct val="0"/>
              </a:spcAft>
              <a:buClr>
                <a:srgbClr val="010000"/>
              </a:buClr>
              <a:buSzTx/>
              <a:buFont typeface="Wingdings" panose="05000000000000000000" pitchFamily="2" charset="2"/>
              <a:buNone/>
              <a:tabLst/>
              <a:defRPr/>
            </a:pPr>
            <a:r>
              <a:rPr kumimoji="1" lang="zh-CN" altLang="en-US" sz="3200" b="0" i="0" u="none" strike="noStrike" kern="0" cap="none" spc="0" normalizeH="0" baseline="0" noProof="0" dirty="0">
                <a:ln>
                  <a:noFill/>
                </a:ln>
                <a:solidFill>
                  <a:srgbClr val="0070C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j-cs"/>
              </a:rPr>
              <a:t>④ 删除元素操作</a:t>
            </a:r>
          </a:p>
        </p:txBody>
      </p:sp>
    </p:spTree>
    <p:extLst>
      <p:ext uri="{BB962C8B-B14F-4D97-AF65-F5344CB8AC3E}">
        <p14:creationId xmlns:p14="http://schemas.microsoft.com/office/powerpoint/2010/main" val="255747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randombar(horizontal)">
                                      <p:cBhvr>
                                        <p:cTn id="7" dur="500"/>
                                        <p:tgtEl>
                                          <p:spTgt spid="6144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1443">
                                            <p:txEl>
                                              <p:pRg st="1" end="1"/>
                                            </p:txEl>
                                          </p:spTgt>
                                        </p:tgtEl>
                                        <p:attrNameLst>
                                          <p:attrName>style.visibility</p:attrName>
                                        </p:attrNameLst>
                                      </p:cBhvr>
                                      <p:to>
                                        <p:strVal val="visible"/>
                                      </p:to>
                                    </p:set>
                                    <p:animEffect transition="in" filter="randombar(horizontal)">
                                      <p:cBhvr>
                                        <p:cTn id="10" dur="500"/>
                                        <p:tgtEl>
                                          <p:spTgt spid="6144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1443">
                                            <p:txEl>
                                              <p:pRg st="2" end="2"/>
                                            </p:txEl>
                                          </p:spTgt>
                                        </p:tgtEl>
                                        <p:attrNameLst>
                                          <p:attrName>style.visibility</p:attrName>
                                        </p:attrNameLst>
                                      </p:cBhvr>
                                      <p:to>
                                        <p:strVal val="visible"/>
                                      </p:to>
                                    </p:set>
                                    <p:animEffect transition="in" filter="randombar(horizontal)">
                                      <p:cBhvr>
                                        <p:cTn id="13" dur="500"/>
                                        <p:tgtEl>
                                          <p:spTgt spid="6144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1443">
                                            <p:txEl>
                                              <p:pRg st="3" end="3"/>
                                            </p:txEl>
                                          </p:spTgt>
                                        </p:tgtEl>
                                        <p:attrNameLst>
                                          <p:attrName>style.visibility</p:attrName>
                                        </p:attrNameLst>
                                      </p:cBhvr>
                                      <p:to>
                                        <p:strVal val="visible"/>
                                      </p:to>
                                    </p:set>
                                    <p:animEffect transition="in" filter="randombar(horizontal)">
                                      <p:cBhvr>
                                        <p:cTn id="16" dur="500"/>
                                        <p:tgtEl>
                                          <p:spTgt spid="614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43" name="Rectangle 3"/>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6" name="Rectangle 2"/>
          <p:cNvSpPr txBox="1">
            <a:spLocks noChangeArrowheads="1"/>
          </p:cNvSpPr>
          <p:nvPr/>
        </p:nvSpPr>
        <p:spPr bwMode="auto">
          <a:xfrm>
            <a:off x="1301111" y="823200"/>
            <a:ext cx="3404925" cy="5515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342900" marR="0" lvl="0" indent="-342900" algn="l" defTabSz="914400" rtl="0" eaLnBrk="1" fontAlgn="base" latinLnBrk="0" hangingPunct="1">
              <a:lnSpc>
                <a:spcPct val="85000"/>
              </a:lnSpc>
              <a:spcBef>
                <a:spcPct val="60000"/>
              </a:spcBef>
              <a:spcAft>
                <a:spcPct val="0"/>
              </a:spcAft>
              <a:buClr>
                <a:srgbClr val="010000"/>
              </a:buClr>
              <a:buSzTx/>
              <a:buFont typeface="Wingdings" panose="05000000000000000000" pitchFamily="2" charset="2"/>
              <a:buNone/>
              <a:tabLst/>
              <a:defRPr/>
            </a:pPr>
            <a:r>
              <a:rPr kumimoji="1" lang="zh-CN" altLang="en-US" sz="3200" b="0" i="0" u="none" strike="noStrike" kern="0" cap="none" spc="0" normalizeH="0" baseline="0" noProof="0" dirty="0">
                <a:ln>
                  <a:noFill/>
                </a:ln>
                <a:solidFill>
                  <a:srgbClr val="0070C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j-cs"/>
              </a:rPr>
              <a:t>④ 删除元素操作</a:t>
            </a:r>
          </a:p>
        </p:txBody>
      </p:sp>
      <p:sp>
        <p:nvSpPr>
          <p:cNvPr id="7" name="矩形 6"/>
          <p:cNvSpPr/>
          <p:nvPr/>
        </p:nvSpPr>
        <p:spPr>
          <a:xfrm>
            <a:off x="1913448" y="1374772"/>
            <a:ext cx="8199544" cy="5258039"/>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Status</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List_delete(</a:t>
            </a:r>
            <a:r>
              <a:rPr kumimoji="0" lang="en-US" altLang="zh-CN" sz="22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SqListPtr</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2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2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pos</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宋体"/>
                <a:cs typeface="+mn-cs"/>
              </a:rPr>
              <a:t>Status</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s = </a:t>
            </a:r>
            <a:r>
              <a:rPr kumimoji="0" lang="en-US" altLang="zh-CN" sz="2200" b="0" i="0" u="none" strike="noStrike" kern="1200" cap="none" spc="0" normalizeH="0" baseline="0" noProof="0">
                <a:ln>
                  <a:noFill/>
                </a:ln>
                <a:solidFill>
                  <a:srgbClr val="2F4F4F"/>
                </a:solidFill>
                <a:effectLst/>
                <a:highlight>
                  <a:srgbClr val="FFFFFF"/>
                </a:highlight>
                <a:uLnTx/>
                <a:uFillTx/>
                <a:latin typeface="Consolas" panose="020B0609020204030204" pitchFamily="49" charset="0"/>
                <a:ea typeface="宋体"/>
                <a:cs typeface="+mn-cs"/>
              </a:rPr>
              <a:t>range_error</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22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pos-1)</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&gt;= 0 &amp;&amp; (</a:t>
            </a:r>
            <a:r>
              <a:rPr kumimoji="0" lang="en-US" altLang="zh-CN" sz="22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pos-1)</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&lt; </a:t>
            </a:r>
            <a:r>
              <a:rPr kumimoji="0" lang="en-US" altLang="zh-CN" sz="22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-&gt;length){</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22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&amp;&amp; </a:t>
            </a:r>
            <a:r>
              <a:rPr kumimoji="0" lang="en-US" altLang="zh-CN" sz="22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-&gt;length &gt; 0){</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nn-NO"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for</a:t>
            </a:r>
            <a:r>
              <a:rPr kumimoji="0" lang="nn-NO"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a:t>
            </a:r>
            <a:r>
              <a:rPr kumimoji="0" lang="nn-NO"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int</a:t>
            </a:r>
            <a:r>
              <a:rPr kumimoji="0" lang="nn-NO"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i = </a:t>
            </a:r>
            <a:r>
              <a:rPr kumimoji="0" lang="nn-NO" altLang="zh-CN" sz="22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pos</a:t>
            </a:r>
            <a:r>
              <a:rPr kumimoji="0" lang="nn-NO"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 i &lt; </a:t>
            </a:r>
            <a:r>
              <a:rPr kumimoji="0" lang="nn-NO" altLang="zh-CN" sz="22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nn-NO"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-&gt;length; ++i)</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	L</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-&gt;elem[i-1] = </a:t>
            </a:r>
            <a:r>
              <a:rPr kumimoji="0" lang="en-US" altLang="zh-CN" sz="2200" b="0" i="0" u="none" strike="noStrike" kern="1200" cap="none" spc="0" normalizeH="0" baseline="0" noProof="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-&gt;elem[i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L-&gt;length--;</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s=</a:t>
            </a:r>
            <a:r>
              <a:rPr kumimoji="0" lang="en-US" altLang="zh-CN" sz="2200" b="0" i="0" u="none" strike="noStrike" kern="1200" cap="none" spc="0" normalizeH="0" baseline="0" noProof="0">
                <a:ln>
                  <a:noFill/>
                </a:ln>
                <a:solidFill>
                  <a:srgbClr val="2F4F4F"/>
                </a:solidFill>
                <a:effectLst/>
                <a:highlight>
                  <a:srgbClr val="FFFFFF"/>
                </a:highlight>
                <a:uLnTx/>
                <a:uFillTx/>
                <a:latin typeface="Consolas" panose="020B0609020204030204" pitchFamily="49" charset="0"/>
                <a:ea typeface="宋体"/>
                <a:cs typeface="+mn-cs"/>
              </a:rPr>
              <a:t>success</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else</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s = </a:t>
            </a:r>
            <a:r>
              <a:rPr kumimoji="0" lang="en-US" altLang="zh-CN" sz="2200" b="0" i="0" u="none" strike="noStrike" kern="1200" cap="none" spc="0" normalizeH="0" baseline="0" noProof="0">
                <a:ln>
                  <a:noFill/>
                </a:ln>
                <a:solidFill>
                  <a:srgbClr val="2F4F4F"/>
                </a:solidFill>
                <a:effectLst/>
                <a:highlight>
                  <a:srgbClr val="FFFFFF"/>
                </a:highlight>
                <a:uLnTx/>
                <a:uFillTx/>
                <a:latin typeface="Consolas" panose="020B0609020204030204" pitchFamily="49" charset="0"/>
                <a:ea typeface="宋体"/>
                <a:cs typeface="+mn-cs"/>
              </a:rPr>
              <a:t>fail</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return</a:t>
            </a: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endParaRPr kumimoji="0" lang="zh-CN" altLang="en-US" sz="2200" b="0" i="0" u="none" strike="noStrike" kern="1200" cap="none" spc="0" normalizeH="0" baseline="0" noProof="0" dirty="0">
              <a:ln>
                <a:noFill/>
              </a:ln>
              <a:solidFill>
                <a:srgbClr val="010000"/>
              </a:solidFill>
              <a:effectLst/>
              <a:uLnTx/>
              <a:uFillTx/>
              <a:latin typeface="Tahoma"/>
              <a:ea typeface="宋体"/>
              <a:cs typeface="+mn-cs"/>
            </a:endParaRPr>
          </a:p>
        </p:txBody>
      </p:sp>
    </p:spTree>
    <p:extLst>
      <p:ext uri="{BB962C8B-B14F-4D97-AF65-F5344CB8AC3E}">
        <p14:creationId xmlns:p14="http://schemas.microsoft.com/office/powerpoint/2010/main" val="248643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081965" y="1536285"/>
            <a:ext cx="10509534" cy="286232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时间复杂性分析</a:t>
            </a:r>
          </a:p>
          <a:p>
            <a:pPr marL="457200" marR="0" lvl="1" indent="0" algn="l" defTabSz="914400" rtl="0" eaLnBrk="1" fontAlgn="auto" latinLnBrk="0" hangingPunct="1">
              <a:lnSpc>
                <a:spcPct val="9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9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基本操作：移动元素</a:t>
            </a:r>
          </a:p>
          <a:p>
            <a:pPr marL="457200" marR="0" lvl="1" indent="0" algn="l" defTabSz="914400" rtl="0" eaLnBrk="1" fontAlgn="auto" latinLnBrk="0" hangingPunct="1">
              <a:lnSpc>
                <a:spcPct val="9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最好：删最后一个，移动</a:t>
            </a: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0</a:t>
            </a:r>
          </a:p>
          <a:p>
            <a:pPr marL="457200" marR="0" lvl="1" indent="0" algn="l" defTabSz="914400" rtl="0" eaLnBrk="1" fontAlgn="auto" latinLnBrk="0" hangingPunct="1">
              <a:lnSpc>
                <a:spcPct val="9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最差：删第一个，移动</a:t>
            </a: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n-1</a:t>
            </a:r>
          </a:p>
          <a:p>
            <a:pPr marL="457200" marR="0" lvl="1" indent="0" algn="l" defTabSz="914400" rtl="0" eaLnBrk="1" fontAlgn="auto" latinLnBrk="0" hangingPunct="1">
              <a:lnSpc>
                <a:spcPct val="9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平均：删除第</a:t>
            </a:r>
            <a:r>
              <a:rPr kumimoji="0" lang="en-US" altLang="zh-CN" sz="2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个元素，移动</a:t>
            </a: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0" lang="en-US" altLang="zh-CN" sz="2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个数据元素，概率</a:t>
            </a: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pi=1/n </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p>
          <a:p>
            <a:pPr marL="457200" marR="0" lvl="1" indent="0" algn="l" defTabSz="914400" rtl="0" eaLnBrk="1" fontAlgn="auto" latinLnBrk="0" hangingPunct="1">
              <a:lnSpc>
                <a:spcPct val="9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p>
        </p:txBody>
      </p:sp>
      <p:graphicFrame>
        <p:nvGraphicFramePr>
          <p:cNvPr id="3" name="Object 4"/>
          <p:cNvGraphicFramePr>
            <a:graphicFrameLocks noChangeAspect="1"/>
          </p:cNvGraphicFramePr>
          <p:nvPr>
            <p:extLst/>
          </p:nvPr>
        </p:nvGraphicFramePr>
        <p:xfrm>
          <a:off x="3456852" y="4398607"/>
          <a:ext cx="4708006" cy="1087793"/>
        </p:xfrm>
        <a:graphic>
          <a:graphicData uri="http://schemas.openxmlformats.org/presentationml/2006/ole">
            <mc:AlternateContent xmlns:mc="http://schemas.openxmlformats.org/markup-compatibility/2006">
              <mc:Choice xmlns:v="urn:schemas-microsoft-com:vml" Requires="v">
                <p:oleObj spid="_x0000_s2158" name="Equation" r:id="rId4" imgW="2019300" imgH="469900" progId="Equation.DSMT4">
                  <p:embed/>
                </p:oleObj>
              </mc:Choice>
              <mc:Fallback>
                <p:oleObj name="Equation" r:id="rId4" imgW="2019300" imgH="469900" progId="Equation.DSMT4">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852" y="4398607"/>
                        <a:ext cx="4708006" cy="1087793"/>
                      </a:xfrm>
                      <a:prstGeom prst="rect">
                        <a:avLst/>
                      </a:prstGeom>
                      <a:noFill/>
                      <a:extLst/>
                    </p:spPr>
                  </p:pic>
                </p:oleObj>
              </mc:Fallback>
            </mc:AlternateContent>
          </a:graphicData>
        </a:graphic>
      </p:graphicFrame>
    </p:spTree>
    <p:extLst>
      <p:ext uri="{BB962C8B-B14F-4D97-AF65-F5344CB8AC3E}">
        <p14:creationId xmlns:p14="http://schemas.microsoft.com/office/powerpoint/2010/main" val="261025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480782" y="1332778"/>
            <a:ext cx="3050275" cy="1164762"/>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b="0" dirty="0">
                <a:solidFill>
                  <a:srgbClr val="0070C0"/>
                </a:solidFill>
                <a:effectLst/>
                <a:latin typeface="微软雅黑" panose="020B0503020204020204" pitchFamily="34" charset="-122"/>
                <a:ea typeface="微软雅黑" panose="020B0503020204020204" pitchFamily="34" charset="-122"/>
              </a:rPr>
              <a:t>思考讨论题</a:t>
            </a:r>
          </a:p>
        </p:txBody>
      </p:sp>
      <p:sp>
        <p:nvSpPr>
          <p:cNvPr id="3" name="内容占位符 2"/>
          <p:cNvSpPr>
            <a:spLocks noGrp="1"/>
          </p:cNvSpPr>
          <p:nvPr>
            <p:ph idx="1"/>
          </p:nvPr>
        </p:nvSpPr>
        <p:spPr>
          <a:xfrm>
            <a:off x="1328382" y="2651493"/>
            <a:ext cx="10058400" cy="1494430"/>
          </a:xfrm>
        </p:spPr>
        <p:txBody>
          <a:bodyPr/>
          <a:lstStyle/>
          <a:p>
            <a:r>
              <a:rPr lang="zh-CN" altLang="en-US" b="0" dirty="0">
                <a:latin typeface="微软雅黑" panose="020B0503020204020204" pitchFamily="34" charset="-122"/>
                <a:ea typeface="微软雅黑" panose="020B0503020204020204" pitchFamily="34" charset="-122"/>
              </a:rPr>
              <a:t>已知线性表</a:t>
            </a:r>
            <a:r>
              <a:rPr lang="en-US" altLang="zh-CN" b="0" dirty="0">
                <a:latin typeface="微软雅黑" panose="020B0503020204020204" pitchFamily="34" charset="-122"/>
                <a:ea typeface="微软雅黑" panose="020B0503020204020204" pitchFamily="34" charset="-122"/>
              </a:rPr>
              <a:t>A={1,3,5},B={2,4,5,6}</a:t>
            </a:r>
          </a:p>
          <a:p>
            <a:r>
              <a:rPr lang="zh-CN" altLang="en-US" b="0" dirty="0">
                <a:latin typeface="微软雅黑" panose="020B0503020204020204" pitchFamily="34" charset="-122"/>
                <a:ea typeface="微软雅黑" panose="020B0503020204020204" pitchFamily="34" charset="-122"/>
              </a:rPr>
              <a:t>请采用线性表的基本操作实现</a:t>
            </a:r>
            <a:r>
              <a:rPr lang="en-US" altLang="zh-CN" b="0" dirty="0">
                <a:latin typeface="微软雅黑" panose="020B0503020204020204" pitchFamily="34" charset="-122"/>
                <a:ea typeface="微软雅黑" panose="020B0503020204020204" pitchFamily="34" charset="-122"/>
              </a:rPr>
              <a:t>C=A-B</a:t>
            </a:r>
            <a:endParaRPr lang="zh-CN" altLang="en-US" b="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30768" y="4170222"/>
            <a:ext cx="798643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答案：</a:t>
            </a:r>
            <a:endPar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初始化空线性表</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C</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依次访问线性表</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B</a:t>
            </a: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的元素</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List_Retrival</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，元素存放在</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参数中</a:t>
            </a:r>
            <a:endPar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查询</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是否在线性表</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当中</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List_Locate</a:t>
            </a:r>
            <a:endPar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如果返回查询状态是</a:t>
            </a:r>
            <a:r>
              <a:rPr lang="zh-CN" altLang="en-US" sz="1800" dirty="0">
                <a:solidFill>
                  <a:srgbClr val="010000"/>
                </a:solidFill>
                <a:latin typeface="微软雅黑" panose="020B0503020204020204" pitchFamily="34" charset="-122"/>
                <a:ea typeface="微软雅黑" panose="020B0503020204020204" pitchFamily="34" charset="-122"/>
              </a:rPr>
              <a:t>成果</a:t>
            </a: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，则将该元素插入从表</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中删除</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List_delete</a:t>
            </a:r>
            <a:endPar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endPar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2644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3015" y="1523633"/>
            <a:ext cx="11010162"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顺序存储结构可以存储线性表的数据，支撑线性表的基本和复杂操作的实现</a:t>
            </a:r>
          </a:p>
        </p:txBody>
      </p:sp>
      <p:sp>
        <p:nvSpPr>
          <p:cNvPr id="7" name="文本框 6"/>
          <p:cNvSpPr txBox="1"/>
          <p:nvPr/>
        </p:nvSpPr>
        <p:spPr>
          <a:xfrm>
            <a:off x="658674" y="3553759"/>
            <a:ext cx="714172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可是我们无法知道到底预先分配多大空间合适！</a:t>
            </a:r>
          </a:p>
        </p:txBody>
      </p:sp>
      <p:sp>
        <p:nvSpPr>
          <p:cNvPr id="8" name="文本框 7"/>
          <p:cNvSpPr txBox="1"/>
          <p:nvPr/>
        </p:nvSpPr>
        <p:spPr>
          <a:xfrm>
            <a:off x="876553" y="2632724"/>
            <a:ext cx="1415772" cy="584775"/>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zh-CN" altLang="en-US" sz="3200" dirty="0">
                <a:latin typeface="微软雅黑" panose="020B0503020204020204" pitchFamily="34" charset="-122"/>
                <a:ea typeface="微软雅黑" panose="020B0503020204020204" pitchFamily="34" charset="-122"/>
              </a:rPr>
              <a:t>问题：</a:t>
            </a:r>
          </a:p>
        </p:txBody>
      </p:sp>
      <p:sp>
        <p:nvSpPr>
          <p:cNvPr id="9" name="文本框 8"/>
          <p:cNvSpPr txBox="1"/>
          <p:nvPr/>
        </p:nvSpPr>
        <p:spPr>
          <a:xfrm>
            <a:off x="658673" y="4351684"/>
            <a:ext cx="714172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插入删除开销很大</a:t>
            </a:r>
          </a:p>
        </p:txBody>
      </p:sp>
      <p:pic>
        <p:nvPicPr>
          <p:cNvPr id="2" name="图片 1"/>
          <p:cNvPicPr>
            <a:picLocks noChangeAspect="1"/>
          </p:cNvPicPr>
          <p:nvPr/>
        </p:nvPicPr>
        <p:blipFill>
          <a:blip r:embed="rId3"/>
          <a:stretch>
            <a:fillRect/>
          </a:stretch>
        </p:blipFill>
        <p:spPr>
          <a:xfrm>
            <a:off x="8037744" y="2371364"/>
            <a:ext cx="3562854" cy="4233593"/>
          </a:xfrm>
          <a:prstGeom prst="rect">
            <a:avLst/>
          </a:prstGeom>
        </p:spPr>
      </p:pic>
      <p:sp>
        <p:nvSpPr>
          <p:cNvPr id="10" name="文本框 9">
            <a:extLst>
              <a:ext uri="{FF2B5EF4-FFF2-40B4-BE49-F238E27FC236}">
                <a16:creationId xmlns:a16="http://schemas.microsoft.com/office/drawing/2014/main" id="{C29C57D3-6B3C-4D61-B774-BC88A030378A}"/>
              </a:ext>
            </a:extLst>
          </p:cNvPr>
          <p:cNvSpPr txBox="1"/>
          <p:nvPr/>
        </p:nvSpPr>
        <p:spPr>
          <a:xfrm>
            <a:off x="876553" y="5041979"/>
            <a:ext cx="1415772" cy="584775"/>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zh-CN" altLang="en-US" sz="3200" dirty="0">
                <a:latin typeface="微软雅黑" panose="020B0503020204020204" pitchFamily="34" charset="-122"/>
                <a:ea typeface="微软雅黑" panose="020B0503020204020204" pitchFamily="34" charset="-122"/>
              </a:rPr>
              <a:t>优点：</a:t>
            </a:r>
          </a:p>
        </p:txBody>
      </p:sp>
      <p:sp>
        <p:nvSpPr>
          <p:cNvPr id="11" name="文本框 10">
            <a:extLst>
              <a:ext uri="{FF2B5EF4-FFF2-40B4-BE49-F238E27FC236}">
                <a16:creationId xmlns:a16="http://schemas.microsoft.com/office/drawing/2014/main" id="{C8AE88B7-9915-4F8D-A648-40AEDD6FA22F}"/>
              </a:ext>
            </a:extLst>
          </p:cNvPr>
          <p:cNvSpPr txBox="1"/>
          <p:nvPr/>
        </p:nvSpPr>
        <p:spPr>
          <a:xfrm>
            <a:off x="658673" y="5855384"/>
            <a:ext cx="714172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地址空间连续访问效率高，能进行随机存取。</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06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950794"/>
            <a:ext cx="2602173" cy="11430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zh-CN" altLang="en-US" b="0" dirty="0">
                <a:solidFill>
                  <a:srgbClr val="0070C0"/>
                </a:solidFill>
                <a:effectLst/>
                <a:latin typeface="微软雅黑" panose="020B0503020204020204" pitchFamily="34" charset="-122"/>
                <a:ea typeface="微软雅黑" panose="020B0503020204020204" pitchFamily="34" charset="-122"/>
              </a:rPr>
              <a:t>解决方案</a:t>
            </a:r>
          </a:p>
        </p:txBody>
      </p:sp>
      <p:sp>
        <p:nvSpPr>
          <p:cNvPr id="3" name="内容占位符 2"/>
          <p:cNvSpPr>
            <a:spLocks noGrp="1"/>
          </p:cNvSpPr>
          <p:nvPr>
            <p:ph idx="1"/>
          </p:nvPr>
        </p:nvSpPr>
        <p:spPr>
          <a:xfrm>
            <a:off x="1219200" y="2077150"/>
            <a:ext cx="10058400" cy="1405054"/>
          </a:xfrm>
        </p:spPr>
        <p:txBody>
          <a:bodyPr/>
          <a:lstStyle/>
          <a:p>
            <a:r>
              <a:rPr lang="zh-CN" altLang="en-US" sz="2400" b="0" dirty="0">
                <a:latin typeface="微软雅黑" panose="020B0503020204020204" pitchFamily="34" charset="-122"/>
                <a:ea typeface="微软雅黑" panose="020B0503020204020204" pitchFamily="34" charset="-122"/>
              </a:rPr>
              <a:t>一个数据一个空间，数据之间不连续，避免一次性大空间分配失败，或者使用过程中空间不足的问题</a:t>
            </a:r>
          </a:p>
        </p:txBody>
      </p:sp>
      <p:sp>
        <p:nvSpPr>
          <p:cNvPr id="4" name="爆炸形 2 3"/>
          <p:cNvSpPr/>
          <p:nvPr/>
        </p:nvSpPr>
        <p:spPr>
          <a:xfrm>
            <a:off x="3249332" y="3470581"/>
            <a:ext cx="5609064" cy="2252546"/>
          </a:xfrm>
          <a:prstGeom prst="irregularSeal2">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微软雅黑" panose="020B0503020204020204" pitchFamily="34" charset="-122"/>
                <a:ea typeface="微软雅黑" panose="020B0503020204020204" pitchFamily="34" charset="-122"/>
              </a:rPr>
              <a:t>地址不连续</a:t>
            </a:r>
          </a:p>
        </p:txBody>
      </p:sp>
    </p:spTree>
    <p:extLst>
      <p:ext uri="{BB962C8B-B14F-4D97-AF65-F5344CB8AC3E}">
        <p14:creationId xmlns:p14="http://schemas.microsoft.com/office/powerpoint/2010/main" val="218752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1" nodeType="clickEffect">
                                  <p:stCondLst>
                                    <p:cond delay="0"/>
                                  </p:stCondLst>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4"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6800" y="1480782"/>
            <a:ext cx="10058400" cy="1057702"/>
          </a:xfrm>
          <a:noFill/>
          <a:ln w="9525">
            <a:noFill/>
            <a:miter lim="800000"/>
            <a:headEnd/>
            <a:tailEnd/>
          </a:ln>
          <a:effectLst/>
        </p:spPr>
        <p:txBody>
          <a:bodyPr vert="horz" wrap="square" lIns="91440" tIns="45720" rIns="91440" bIns="45720" numCol="1" anchor="t" anchorCtr="0" compatLnSpc="1">
            <a:prstTxWarp prst="textNoShape">
              <a:avLst/>
            </a:prstTxWarp>
          </a:bodyPr>
          <a:lstStyle/>
          <a:p>
            <a:r>
              <a:rPr lang="zh-CN" altLang="en-US" b="0" dirty="0">
                <a:latin typeface="微软雅黑" panose="020B0503020204020204" pitchFamily="34" charset="-122"/>
                <a:ea typeface="微软雅黑" panose="020B0503020204020204" pitchFamily="34" charset="-122"/>
              </a:rPr>
              <a:t>一个数据分配一个空间，数据之间不连续，如何表示元素之间的关系？</a:t>
            </a:r>
          </a:p>
        </p:txBody>
      </p:sp>
      <p:sp>
        <p:nvSpPr>
          <p:cNvPr id="4" name="爆炸形 2 3"/>
          <p:cNvSpPr/>
          <p:nvPr/>
        </p:nvSpPr>
        <p:spPr>
          <a:xfrm>
            <a:off x="2493573" y="2538484"/>
            <a:ext cx="7204854" cy="3289111"/>
          </a:xfrm>
          <a:prstGeom prst="irregularSeal2">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微软雅黑" panose="020B0503020204020204" pitchFamily="34" charset="-122"/>
                <a:ea typeface="微软雅黑" panose="020B0503020204020204" pitchFamily="34" charset="-122"/>
              </a:rPr>
              <a:t>每个空间还需要存储元素关系</a:t>
            </a:r>
          </a:p>
        </p:txBody>
      </p:sp>
    </p:spTree>
    <p:extLst>
      <p:ext uri="{BB962C8B-B14F-4D97-AF65-F5344CB8AC3E}">
        <p14:creationId xmlns:p14="http://schemas.microsoft.com/office/powerpoint/2010/main" val="41823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335340" y="902944"/>
            <a:ext cx="4672208" cy="88082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normAutofit/>
          </a:bodyPr>
          <a:lst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algn="ctr">
              <a:lnSpc>
                <a:spcPct val="90000"/>
              </a:lnSpc>
            </a:pPr>
            <a:r>
              <a:rPr lang="en-US" altLang="zh-CN" sz="4000" b="0" dirty="0">
                <a:effectLst/>
                <a:latin typeface="微软雅黑" panose="020B0503020204020204" pitchFamily="34" charset="-122"/>
                <a:ea typeface="微软雅黑" panose="020B0503020204020204" pitchFamily="34" charset="-122"/>
              </a:rPr>
              <a:t>4.</a:t>
            </a:r>
            <a:r>
              <a:rPr lang="zh-CN" altLang="en-US" sz="4000" b="0" dirty="0">
                <a:effectLst/>
                <a:latin typeface="微软雅黑" panose="020B0503020204020204" pitchFamily="34" charset="-122"/>
                <a:ea typeface="微软雅黑" panose="020B0503020204020204" pitchFamily="34" charset="-122"/>
              </a:rPr>
              <a:t>线性表的链式存储</a:t>
            </a:r>
            <a:endParaRPr lang="zh-CN" altLang="en-US" sz="4000" b="0" kern="1200" dirty="0">
              <a:solidFill>
                <a:schemeClr val="tx1"/>
              </a:solidFill>
              <a:effectLst/>
              <a:latin typeface="微软雅黑" panose="020B0503020204020204" pitchFamily="34" charset="-122"/>
              <a:ea typeface="微软雅黑" panose="020B0503020204020204" pitchFamily="34" charset="-122"/>
            </a:endParaRPr>
          </a:p>
        </p:txBody>
      </p:sp>
      <p:sp>
        <p:nvSpPr>
          <p:cNvPr id="4" name="副标题 2"/>
          <p:cNvSpPr txBox="1">
            <a:spLocks/>
          </p:cNvSpPr>
          <p:nvPr/>
        </p:nvSpPr>
        <p:spPr bwMode="auto">
          <a:xfrm>
            <a:off x="2898830" y="2093725"/>
            <a:ext cx="3231715" cy="60444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60000"/>
              </a:spcBef>
              <a:spcAft>
                <a:spcPct val="0"/>
              </a:spcAft>
              <a:buClr>
                <a:schemeClr val="tx1"/>
              </a:buClr>
              <a:buChar char="•"/>
              <a:defRPr sz="2800" b="1">
                <a:solidFill>
                  <a:schemeClr val="tx1"/>
                </a:solidFill>
                <a:effectLst>
                  <a:outerShdw blurRad="38100" dist="38100" dir="2700000" algn="tl">
                    <a:srgbClr val="FFFFFF"/>
                  </a:outerShdw>
                </a:effectLst>
                <a:latin typeface="+mn-lt"/>
                <a:ea typeface="幼圆" panose="02010509060101010101" pitchFamily="49" charset="-122"/>
                <a:cs typeface="+mn-cs"/>
              </a:defRPr>
            </a:lvl1pPr>
            <a:lvl2pPr marL="742950" indent="-285750" algn="l" rtl="0" eaLnBrk="1" fontAlgn="base" hangingPunct="1">
              <a:spcBef>
                <a:spcPct val="40000"/>
              </a:spcBef>
              <a:spcAft>
                <a:spcPct val="0"/>
              </a:spcAft>
              <a:buClr>
                <a:schemeClr val="tx1"/>
              </a:buClr>
              <a:buChar char="–"/>
              <a:defRPr sz="2400" b="1">
                <a:solidFill>
                  <a:schemeClr val="tx1"/>
                </a:solidFill>
                <a:effectLst>
                  <a:outerShdw blurRad="38100" dist="38100" dir="2700000" algn="tl">
                    <a:srgbClr val="FFFFFF"/>
                  </a:outerShdw>
                </a:effectLst>
                <a:latin typeface="+mn-lt"/>
                <a:ea typeface="幼圆" panose="02010509060101010101" pitchFamily="49" charset="-122"/>
              </a:defRPr>
            </a:lvl2pPr>
            <a:lvl3pPr marL="1143000" indent="-228600" algn="l" rtl="0" eaLnBrk="1" fontAlgn="base" hangingPunct="1">
              <a:lnSpc>
                <a:spcPct val="95000"/>
              </a:lnSpc>
              <a:spcBef>
                <a:spcPct val="35000"/>
              </a:spcBef>
              <a:spcAft>
                <a:spcPct val="0"/>
              </a:spcAft>
              <a:buChar char="•"/>
              <a:defRPr sz="2400" b="1">
                <a:solidFill>
                  <a:schemeClr val="tx1"/>
                </a:solidFill>
                <a:effectLst>
                  <a:outerShdw blurRad="38100" dist="38100" dir="2700000" algn="tl">
                    <a:srgbClr val="FFFFFF"/>
                  </a:outerShdw>
                </a:effectLst>
                <a:latin typeface="+mn-lt"/>
                <a:ea typeface="幼圆" panose="02010509060101010101" pitchFamily="49" charset="-122"/>
              </a:defRPr>
            </a:lvl3pPr>
            <a:lvl4pPr marL="16002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4pPr>
            <a:lvl5pPr marL="2057400" indent="-228600" algn="l" rtl="0" eaLnBrk="1" fontAlgn="base" hangingPunct="1">
              <a:lnSpc>
                <a:spcPct val="75000"/>
              </a:lnSpc>
              <a:spcBef>
                <a:spcPct val="30000"/>
              </a:spcBef>
              <a:spcAft>
                <a:spcPct val="0"/>
              </a:spcAft>
              <a:buChar char="»"/>
              <a:defRPr sz="2000" b="1">
                <a:solidFill>
                  <a:schemeClr val="tx1"/>
                </a:solidFill>
                <a:effectLst>
                  <a:outerShdw blurRad="38100" dist="38100" dir="2700000" algn="tl">
                    <a:srgbClr val="FFFFFF"/>
                  </a:outerShdw>
                </a:effectLst>
                <a:latin typeface="+mn-lt"/>
                <a:ea typeface="幼圆" panose="02010509060101010101" pitchFamily="49" charset="-122"/>
              </a:defRPr>
            </a:lvl5pPr>
            <a:lvl6pPr marL="25146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6pPr>
            <a:lvl7pPr marL="29718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7pPr>
            <a:lvl8pPr marL="34290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8pPr>
            <a:lvl9pPr marL="3886200" indent="-228600" algn="l" rtl="0" eaLnBrk="1" fontAlgn="base" hangingPunct="1">
              <a:lnSpc>
                <a:spcPct val="75000"/>
              </a:lnSpc>
              <a:spcBef>
                <a:spcPct val="30000"/>
              </a:spcBef>
              <a:spcAft>
                <a:spcPct val="0"/>
              </a:spcAft>
              <a:buChar char="»"/>
              <a:defRPr>
                <a:solidFill>
                  <a:schemeClr val="tx1"/>
                </a:solidFill>
                <a:effectLst>
                  <a:outerShdw blurRad="38100" dist="38100" dir="2700000" algn="tl">
                    <a:srgbClr val="FFFFFF"/>
                  </a:outerShdw>
                </a:effectLst>
                <a:latin typeface="+mn-lt"/>
                <a:ea typeface="+mn-ea"/>
              </a:defRPr>
            </a:lvl9pPr>
          </a:lstStyle>
          <a:p>
            <a:pPr marL="0" indent="0">
              <a:buNone/>
            </a:pPr>
            <a:r>
              <a:rPr lang="en-US" altLang="zh-CN" b="0" kern="0" dirty="0">
                <a:solidFill>
                  <a:schemeClr val="accent1">
                    <a:lumMod val="75000"/>
                  </a:schemeClr>
                </a:solidFill>
                <a:latin typeface="微软雅黑" panose="020B0503020204020204" pitchFamily="34" charset="-122"/>
                <a:ea typeface="微软雅黑" panose="020B0503020204020204" pitchFamily="34" charset="-122"/>
              </a:rPr>
              <a:t>| </a:t>
            </a:r>
            <a:r>
              <a:rPr lang="zh-CN" altLang="en-US" b="0" kern="0" dirty="0">
                <a:solidFill>
                  <a:schemeClr val="accent1">
                    <a:lumMod val="75000"/>
                  </a:schemeClr>
                </a:solidFill>
                <a:latin typeface="微软雅黑" panose="020B0503020204020204" pitchFamily="34" charset="-122"/>
                <a:ea typeface="微软雅黑" panose="020B0503020204020204" pitchFamily="34" charset="-122"/>
              </a:rPr>
              <a:t>单链表</a:t>
            </a:r>
          </a:p>
        </p:txBody>
      </p:sp>
    </p:spTree>
    <p:extLst>
      <p:ext uri="{BB962C8B-B14F-4D97-AF65-F5344CB8AC3E}">
        <p14:creationId xmlns:p14="http://schemas.microsoft.com/office/powerpoint/2010/main" val="31422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1866284" y="2175825"/>
            <a:ext cx="8077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solidFill>
                  <a:srgbClr val="000000"/>
                </a:solidFill>
                <a:latin typeface="微软雅黑" panose="020B0503020204020204" pitchFamily="34" charset="-122"/>
                <a:ea typeface="微软雅黑" panose="020B0503020204020204" pitchFamily="34" charset="-122"/>
              </a:rPr>
              <a:t>     用一组地址任意的存储单元存放线性表中的数据元素。</a:t>
            </a:r>
          </a:p>
        </p:txBody>
      </p:sp>
      <p:sp>
        <p:nvSpPr>
          <p:cNvPr id="164867" name="Text Box 3"/>
          <p:cNvSpPr txBox="1">
            <a:spLocks noChangeArrowheads="1"/>
          </p:cNvSpPr>
          <p:nvPr/>
        </p:nvSpPr>
        <p:spPr bwMode="auto">
          <a:xfrm>
            <a:off x="1137314" y="1223823"/>
            <a:ext cx="2492990" cy="5632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lvl1pPr fontAlgn="base">
              <a:lnSpc>
                <a:spcPct val="85000"/>
              </a:lnSpc>
              <a:spcBef>
                <a:spcPct val="0"/>
              </a:spcBef>
              <a:spcAft>
                <a:spcPct val="0"/>
              </a:spcAft>
              <a:defRPr sz="3600" b="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r>
              <a:rPr lang="zh-CN" altLang="en-US" dirty="0"/>
              <a:t>单链表</a:t>
            </a:r>
          </a:p>
        </p:txBody>
      </p:sp>
      <p:sp>
        <p:nvSpPr>
          <p:cNvPr id="164868" name="Text Box 4"/>
          <p:cNvSpPr txBox="1">
            <a:spLocks noChangeArrowheads="1"/>
          </p:cNvSpPr>
          <p:nvPr/>
        </p:nvSpPr>
        <p:spPr bwMode="auto">
          <a:xfrm>
            <a:off x="2383809" y="3336287"/>
            <a:ext cx="704215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70C0"/>
                </a:solidFill>
                <a:latin typeface="微软雅黑" panose="020B0503020204020204" pitchFamily="34" charset="-122"/>
                <a:ea typeface="微软雅黑" panose="020B0503020204020204" pitchFamily="34" charset="-122"/>
              </a:rPr>
              <a:t>数据域 </a:t>
            </a:r>
            <a:r>
              <a:rPr kumimoji="1" lang="en-US" altLang="zh-CN" sz="2800" dirty="0">
                <a:solidFill>
                  <a:srgbClr val="000099"/>
                </a:solidFill>
                <a:latin typeface="微软雅黑" panose="020B0503020204020204" pitchFamily="34" charset="-122"/>
                <a:ea typeface="微软雅黑" panose="020B0503020204020204" pitchFamily="34" charset="-122"/>
              </a:rPr>
              <a:t>(</a:t>
            </a:r>
            <a:r>
              <a:rPr kumimoji="1" lang="zh-CN" altLang="en-US" sz="2800" dirty="0">
                <a:solidFill>
                  <a:srgbClr val="000099"/>
                </a:solidFill>
                <a:latin typeface="微软雅黑" panose="020B0503020204020204" pitchFamily="34" charset="-122"/>
                <a:ea typeface="微软雅黑" panose="020B0503020204020204" pitchFamily="34" charset="-122"/>
              </a:rPr>
              <a:t>数据元素</a:t>
            </a:r>
            <a:r>
              <a:rPr kumimoji="1" lang="en-US" altLang="zh-CN" sz="2800" dirty="0">
                <a:solidFill>
                  <a:srgbClr val="000099"/>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 </a:t>
            </a:r>
          </a:p>
          <a:p>
            <a:pPr>
              <a:lnSpc>
                <a:spcPct val="125000"/>
              </a:lnSpc>
            </a:pP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en-US" altLang="zh-CN" sz="2800" dirty="0">
                <a:solidFill>
                  <a:srgbClr val="0070C0"/>
                </a:solidFill>
                <a:latin typeface="微软雅黑" panose="020B0503020204020204" pitchFamily="34" charset="-122"/>
                <a:ea typeface="微软雅黑" panose="020B0503020204020204" pitchFamily="34" charset="-122"/>
              </a:rPr>
              <a:t>+ </a:t>
            </a:r>
            <a:r>
              <a:rPr kumimoji="1" lang="zh-CN" altLang="en-US" sz="2800" dirty="0">
                <a:solidFill>
                  <a:srgbClr val="0070C0"/>
                </a:solidFill>
                <a:latin typeface="微软雅黑" panose="020B0503020204020204" pitchFamily="34" charset="-122"/>
                <a:ea typeface="微软雅黑" panose="020B0503020204020204" pitchFamily="34" charset="-122"/>
              </a:rPr>
              <a:t>指针域 </a:t>
            </a:r>
            <a:r>
              <a:rPr kumimoji="1" lang="en-US" altLang="zh-CN" sz="2800" dirty="0">
                <a:solidFill>
                  <a:srgbClr val="000099"/>
                </a:solidFill>
                <a:latin typeface="微软雅黑" panose="020B0503020204020204" pitchFamily="34" charset="-122"/>
                <a:ea typeface="微软雅黑" panose="020B0503020204020204" pitchFamily="34" charset="-122"/>
              </a:rPr>
              <a:t>(</a:t>
            </a:r>
            <a:r>
              <a:rPr kumimoji="1" lang="zh-CN" altLang="en-US" sz="2800" dirty="0">
                <a:solidFill>
                  <a:srgbClr val="000099"/>
                </a:solidFill>
                <a:latin typeface="微软雅黑" panose="020B0503020204020204" pitchFamily="34" charset="-122"/>
                <a:ea typeface="微软雅黑" panose="020B0503020204020204" pitchFamily="34" charset="-122"/>
              </a:rPr>
              <a:t>指示后继元素存储位置</a:t>
            </a:r>
            <a:r>
              <a:rPr kumimoji="1" lang="en-US" altLang="zh-CN" sz="2800" dirty="0">
                <a:solidFill>
                  <a:srgbClr val="000099"/>
                </a:solidFill>
                <a:latin typeface="微软雅黑" panose="020B0503020204020204" pitchFamily="34" charset="-122"/>
                <a:ea typeface="微软雅黑" panose="020B0503020204020204" pitchFamily="34" charset="-122"/>
              </a:rPr>
              <a:t>)</a:t>
            </a:r>
          </a:p>
          <a:p>
            <a:pPr>
              <a:lnSpc>
                <a:spcPct val="110000"/>
              </a:lnSpc>
            </a:pPr>
            <a:r>
              <a:rPr kumimoji="1" lang="en-US" altLang="zh-CN" sz="2800" dirty="0">
                <a:solidFill>
                  <a:srgbClr val="0000FF"/>
                </a:solidFill>
                <a:latin typeface="微软雅黑" panose="020B0503020204020204" pitchFamily="34" charset="-122"/>
                <a:ea typeface="微软雅黑" panose="020B0503020204020204" pitchFamily="34" charset="-122"/>
              </a:rPr>
              <a:t>     =  </a:t>
            </a:r>
            <a:r>
              <a:rPr kumimoji="1" lang="zh-CN" altLang="en-US" sz="2800" dirty="0">
                <a:solidFill>
                  <a:srgbClr val="FFC000"/>
                </a:solidFill>
                <a:latin typeface="微软雅黑" panose="020B0503020204020204" pitchFamily="34" charset="-122"/>
                <a:ea typeface="微软雅黑" panose="020B0503020204020204" pitchFamily="34" charset="-122"/>
              </a:rPr>
              <a:t>结点</a:t>
            </a:r>
            <a:endParaRPr kumimoji="1" lang="en-US" altLang="zh-CN" sz="2800" dirty="0">
              <a:solidFill>
                <a:srgbClr val="FFC000"/>
              </a:solidFill>
              <a:latin typeface="微软雅黑" panose="020B0503020204020204" pitchFamily="34" charset="-122"/>
              <a:ea typeface="微软雅黑" panose="020B0503020204020204" pitchFamily="34" charset="-122"/>
            </a:endParaRPr>
          </a:p>
        </p:txBody>
      </p:sp>
      <p:sp>
        <p:nvSpPr>
          <p:cNvPr id="164869" name="Text Box 5"/>
          <p:cNvSpPr txBox="1">
            <a:spLocks noChangeArrowheads="1"/>
          </p:cNvSpPr>
          <p:nvPr/>
        </p:nvSpPr>
        <p:spPr bwMode="auto">
          <a:xfrm>
            <a:off x="2228234" y="5556914"/>
            <a:ext cx="7197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solidFill>
                  <a:srgbClr val="000099"/>
                </a:solidFill>
                <a:latin typeface="微软雅黑" panose="020B0503020204020204" pitchFamily="34" charset="-122"/>
                <a:ea typeface="微软雅黑" panose="020B0503020204020204" pitchFamily="34" charset="-122"/>
              </a:rPr>
              <a:t>以</a:t>
            </a:r>
            <a:r>
              <a:rPr kumimoji="1" lang="zh-CN" altLang="en-US" sz="2800" dirty="0">
                <a:solidFill>
                  <a:srgbClr val="0070C0"/>
                </a:solidFill>
                <a:latin typeface="微软雅黑" panose="020B0503020204020204" pitchFamily="34" charset="-122"/>
                <a:ea typeface="微软雅黑" panose="020B0503020204020204" pitchFamily="34" charset="-122"/>
              </a:rPr>
              <a:t>“结点的序列”</a:t>
            </a:r>
            <a:r>
              <a:rPr kumimoji="1" lang="zh-CN" altLang="en-US" sz="2800" dirty="0">
                <a:solidFill>
                  <a:srgbClr val="000099"/>
                </a:solidFill>
                <a:latin typeface="微软雅黑" panose="020B0503020204020204" pitchFamily="34" charset="-122"/>
                <a:ea typeface="微软雅黑" panose="020B0503020204020204" pitchFamily="34" charset="-122"/>
              </a:rPr>
              <a:t>表示线性表 </a:t>
            </a:r>
            <a:r>
              <a:rPr kumimoji="1" lang="zh-CN" altLang="en-US" sz="2800" dirty="0">
                <a:solidFill>
                  <a:srgbClr val="000099"/>
                </a:solidFill>
                <a:latin typeface="微软雅黑" panose="020B0503020204020204" pitchFamily="34" charset="-122"/>
                <a:ea typeface="微软雅黑" panose="020B0503020204020204" pitchFamily="34" charset="-122"/>
                <a:sym typeface="Symbol" panose="05050102010706020507" pitchFamily="18" charset="2"/>
              </a:rPr>
              <a:t></a:t>
            </a:r>
            <a:r>
              <a:rPr kumimoji="1" lang="zh-CN" altLang="en-US" sz="2800" dirty="0">
                <a:latin typeface="微软雅黑" panose="020B0503020204020204" pitchFamily="34" charset="-122"/>
                <a:ea typeface="微软雅黑" panose="020B0503020204020204" pitchFamily="34" charset="-122"/>
                <a:sym typeface="Symbol" panose="05050102010706020507" pitchFamily="18" charset="2"/>
              </a:rPr>
              <a:t> </a:t>
            </a:r>
            <a:r>
              <a:rPr kumimoji="1" lang="zh-CN" altLang="en-US" sz="2800" dirty="0">
                <a:solidFill>
                  <a:srgbClr val="000099"/>
                </a:solidFill>
                <a:latin typeface="微软雅黑" panose="020B0503020204020204" pitchFamily="34" charset="-122"/>
                <a:ea typeface="微软雅黑" panose="020B0503020204020204" pitchFamily="34" charset="-122"/>
              </a:rPr>
              <a:t>称作</a:t>
            </a:r>
            <a:r>
              <a:rPr kumimoji="1" lang="zh-CN" altLang="en-US" sz="2800" dirty="0">
                <a:solidFill>
                  <a:srgbClr val="FFC000"/>
                </a:solidFill>
                <a:latin typeface="微软雅黑" panose="020B0503020204020204" pitchFamily="34" charset="-122"/>
                <a:ea typeface="微软雅黑" panose="020B0503020204020204" pitchFamily="34" charset="-122"/>
              </a:rPr>
              <a:t>链表</a:t>
            </a:r>
          </a:p>
        </p:txBody>
      </p:sp>
      <p:sp>
        <p:nvSpPr>
          <p:cNvPr id="164870" name="Line 6"/>
          <p:cNvSpPr>
            <a:spLocks noChangeShapeType="1"/>
          </p:cNvSpPr>
          <p:nvPr/>
        </p:nvSpPr>
        <p:spPr bwMode="auto">
          <a:xfrm>
            <a:off x="3520459" y="2690175"/>
            <a:ext cx="1295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7750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fade">
                                      <p:cBhvr>
                                        <p:cTn id="7" dur="1000"/>
                                        <p:tgtEl>
                                          <p:spTgt spid="164867"/>
                                        </p:tgtEl>
                                      </p:cBhvr>
                                    </p:animEffect>
                                    <p:anim calcmode="lin" valueType="num">
                                      <p:cBhvr>
                                        <p:cTn id="8" dur="1000" fill="hold"/>
                                        <p:tgtEl>
                                          <p:spTgt spid="164867"/>
                                        </p:tgtEl>
                                        <p:attrNameLst>
                                          <p:attrName>ppt_x</p:attrName>
                                        </p:attrNameLst>
                                      </p:cBhvr>
                                      <p:tavLst>
                                        <p:tav tm="0">
                                          <p:val>
                                            <p:strVal val="#ppt_x"/>
                                          </p:val>
                                        </p:tav>
                                        <p:tav tm="100000">
                                          <p:val>
                                            <p:strVal val="#ppt_x"/>
                                          </p:val>
                                        </p:tav>
                                      </p:tavLst>
                                    </p:anim>
                                    <p:anim calcmode="lin" valueType="num">
                                      <p:cBhvr>
                                        <p:cTn id="9" dur="1000" fill="hold"/>
                                        <p:tgtEl>
                                          <p:spTgt spid="1648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64866">
                                            <p:txEl>
                                              <p:pRg st="0" end="0"/>
                                            </p:txEl>
                                          </p:spTgt>
                                        </p:tgtEl>
                                        <p:attrNameLst>
                                          <p:attrName>style.visibility</p:attrName>
                                        </p:attrNameLst>
                                      </p:cBhvr>
                                      <p:to>
                                        <p:strVal val="visible"/>
                                      </p:to>
                                    </p:set>
                                    <p:animEffect transition="in" filter="wipe(left)">
                                      <p:cBhvr>
                                        <p:cTn id="14" dur="500"/>
                                        <p:tgtEl>
                                          <p:spTgt spid="164866">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64870"/>
                                        </p:tgtEl>
                                        <p:attrNameLst>
                                          <p:attrName>style.visibility</p:attrName>
                                        </p:attrNameLst>
                                      </p:cBhvr>
                                      <p:to>
                                        <p:strVal val="visible"/>
                                      </p:to>
                                    </p:set>
                                    <p:animEffect transition="in" filter="wipe(left)">
                                      <p:cBhvr>
                                        <p:cTn id="19" dur="500"/>
                                        <p:tgtEl>
                                          <p:spTgt spid="16487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64868"/>
                                        </p:tgtEl>
                                        <p:attrNameLst>
                                          <p:attrName>style.visibility</p:attrName>
                                        </p:attrNameLst>
                                      </p:cBhvr>
                                      <p:to>
                                        <p:strVal val="visible"/>
                                      </p:to>
                                    </p:set>
                                    <p:animEffect transition="in" filter="wipe(left)">
                                      <p:cBhvr>
                                        <p:cTn id="24" dur="500"/>
                                        <p:tgtEl>
                                          <p:spTgt spid="16486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64869"/>
                                        </p:tgtEl>
                                        <p:attrNameLst>
                                          <p:attrName>style.visibility</p:attrName>
                                        </p:attrNameLst>
                                      </p:cBhvr>
                                      <p:to>
                                        <p:strVal val="visible"/>
                                      </p:to>
                                    </p:set>
                                    <p:animEffect transition="in" filter="wipe(left)">
                                      <p:cBhvr>
                                        <p:cTn id="29" dur="500"/>
                                        <p:tgtEl>
                                          <p:spTgt spid="164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build="allAtOnce" autoUpdateAnimBg="0"/>
      <p:bldP spid="164867" grpId="0"/>
      <p:bldP spid="164868" grpId="0" autoUpdateAnimBg="0"/>
      <p:bldP spid="164869" grpId="0" autoUpdateAnimBg="0"/>
      <p:bldP spid="16487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73463" y="1738498"/>
            <a:ext cx="3167017" cy="60152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Autofit/>
          </a:bodyPr>
          <a:lstStyle/>
          <a:p>
            <a:r>
              <a:rPr lang="zh-CN" altLang="en-US" dirty="0">
                <a:solidFill>
                  <a:schemeClr val="tx1">
                    <a:lumMod val="75000"/>
                  </a:schemeClr>
                </a:solidFill>
              </a:rPr>
              <a:t>项目开发</a:t>
            </a:r>
          </a:p>
        </p:txBody>
      </p:sp>
      <p:sp>
        <p:nvSpPr>
          <p:cNvPr id="3" name="内容占位符 2"/>
          <p:cNvSpPr>
            <a:spLocks noGrp="1"/>
          </p:cNvSpPr>
          <p:nvPr>
            <p:ph idx="1"/>
          </p:nvPr>
        </p:nvSpPr>
        <p:spPr>
          <a:xfrm>
            <a:off x="673463" y="2670777"/>
            <a:ext cx="4264297" cy="2574987"/>
          </a:xfrm>
        </p:spPr>
        <p:txBody>
          <a:bodyPr/>
          <a:lstStyle/>
          <a:p>
            <a:r>
              <a:rPr lang="zh-CN" altLang="zh-CN" dirty="0">
                <a:latin typeface="+mj-ea"/>
                <a:ea typeface="+mj-ea"/>
              </a:rPr>
              <a:t>电话号码本</a:t>
            </a:r>
            <a:endParaRPr lang="en-US" altLang="zh-CN" dirty="0">
              <a:latin typeface="+mj-ea"/>
              <a:ea typeface="+mj-ea"/>
            </a:endParaRPr>
          </a:p>
          <a:p>
            <a:r>
              <a:rPr lang="zh-CN" altLang="zh-CN" dirty="0">
                <a:latin typeface="+mj-ea"/>
                <a:ea typeface="+mj-ea"/>
              </a:rPr>
              <a:t>迷宫寻路</a:t>
            </a:r>
            <a:endParaRPr lang="en-US" altLang="zh-CN" dirty="0">
              <a:latin typeface="+mj-ea"/>
              <a:ea typeface="+mj-ea"/>
            </a:endParaRPr>
          </a:p>
          <a:p>
            <a:r>
              <a:rPr lang="zh-CN" altLang="zh-CN" dirty="0">
                <a:latin typeface="+mj-ea"/>
                <a:ea typeface="+mj-ea"/>
              </a:rPr>
              <a:t>自助交易平台</a:t>
            </a:r>
            <a:endParaRPr lang="en-US" altLang="zh-CN" dirty="0">
              <a:latin typeface="+mj-ea"/>
              <a:ea typeface="+mj-ea"/>
            </a:endParaRPr>
          </a:p>
          <a:p>
            <a:r>
              <a:rPr lang="zh-CN" altLang="zh-CN" dirty="0">
                <a:latin typeface="+mj-ea"/>
                <a:ea typeface="+mj-ea"/>
              </a:rPr>
              <a:t>电话号码本的快速查找</a:t>
            </a:r>
            <a:endParaRPr lang="zh-CN" altLang="en-US" dirty="0">
              <a:latin typeface="+mj-ea"/>
              <a:ea typeface="+mj-ea"/>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4152" y="759099"/>
            <a:ext cx="5852172" cy="4486665"/>
          </a:xfrm>
          <a:prstGeom prst="rect">
            <a:avLst/>
          </a:prstGeom>
        </p:spPr>
      </p:pic>
    </p:spTree>
    <p:extLst>
      <p:ext uri="{BB962C8B-B14F-4D97-AF65-F5344CB8AC3E}">
        <p14:creationId xmlns:p14="http://schemas.microsoft.com/office/powerpoint/2010/main" val="298067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p:cTn id="3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1960310" y="2096782"/>
            <a:ext cx="8447087" cy="1313446"/>
          </a:xfrm>
        </p:spPr>
        <p:txBody>
          <a:bodyPr/>
          <a:lstStyle/>
          <a:p>
            <a:pPr>
              <a:lnSpc>
                <a:spcPct val="80000"/>
              </a:lnSpc>
            </a:pPr>
            <a:r>
              <a:rPr lang="zh-CN" altLang="en-US" b="0" dirty="0">
                <a:effectLst/>
                <a:latin typeface="微软雅黑" panose="020B0503020204020204" pitchFamily="34" charset="-122"/>
                <a:ea typeface="微软雅黑" panose="020B0503020204020204" pitchFamily="34" charset="-122"/>
              </a:rPr>
              <a:t>逻辑结构</a:t>
            </a:r>
          </a:p>
          <a:p>
            <a:pPr lvl="1">
              <a:lnSpc>
                <a:spcPct val="80000"/>
              </a:lnSpc>
            </a:pPr>
            <a:r>
              <a:rPr lang="en-US" altLang="zh-CN" b="0" dirty="0">
                <a:effectLst/>
                <a:latin typeface="微软雅黑" panose="020B0503020204020204" pitchFamily="34" charset="-122"/>
                <a:ea typeface="微软雅黑" panose="020B0503020204020204" pitchFamily="34" charset="-122"/>
              </a:rPr>
              <a:t>(a</a:t>
            </a:r>
            <a:r>
              <a:rPr lang="en-US" altLang="zh-CN" b="0" baseline="-25000" dirty="0">
                <a:effectLst/>
                <a:latin typeface="微软雅黑" panose="020B0503020204020204" pitchFamily="34" charset="-122"/>
                <a:ea typeface="微软雅黑" panose="020B0503020204020204" pitchFamily="34" charset="-122"/>
              </a:rPr>
              <a:t>1</a:t>
            </a:r>
            <a:r>
              <a:rPr lang="en-US" altLang="zh-CN" b="0" dirty="0">
                <a:effectLst/>
                <a:latin typeface="微软雅黑" panose="020B0503020204020204" pitchFamily="34" charset="-122"/>
                <a:ea typeface="微软雅黑" panose="020B0503020204020204" pitchFamily="34" charset="-122"/>
              </a:rPr>
              <a:t>,a</a:t>
            </a:r>
            <a:r>
              <a:rPr lang="en-US" altLang="zh-CN" b="0" baseline="-25000" dirty="0">
                <a:effectLst/>
                <a:latin typeface="微软雅黑" panose="020B0503020204020204" pitchFamily="34" charset="-122"/>
                <a:ea typeface="微软雅黑" panose="020B0503020204020204" pitchFamily="34" charset="-122"/>
              </a:rPr>
              <a:t>2</a:t>
            </a:r>
            <a:r>
              <a:rPr lang="en-US" altLang="zh-CN" b="0" dirty="0">
                <a:effectLst/>
                <a:latin typeface="微软雅黑" panose="020B0503020204020204" pitchFamily="34" charset="-122"/>
                <a:ea typeface="微软雅黑" panose="020B0503020204020204" pitchFamily="34" charset="-122"/>
              </a:rPr>
              <a:t>,...,a</a:t>
            </a:r>
            <a:r>
              <a:rPr lang="en-US" altLang="zh-CN" b="0" baseline="-25000" dirty="0">
                <a:effectLst/>
                <a:latin typeface="微软雅黑" panose="020B0503020204020204" pitchFamily="34" charset="-122"/>
                <a:ea typeface="微软雅黑" panose="020B0503020204020204" pitchFamily="34" charset="-122"/>
              </a:rPr>
              <a:t>i-1</a:t>
            </a:r>
            <a:r>
              <a:rPr lang="en-US" altLang="zh-CN" b="0" dirty="0">
                <a:effectLst/>
                <a:latin typeface="微软雅黑" panose="020B0503020204020204" pitchFamily="34" charset="-122"/>
                <a:ea typeface="微软雅黑" panose="020B0503020204020204" pitchFamily="34" charset="-122"/>
              </a:rPr>
              <a:t>,</a:t>
            </a:r>
            <a:r>
              <a:rPr lang="en-US" altLang="zh-CN" b="0" dirty="0">
                <a:solidFill>
                  <a:srgbClr val="FF0000"/>
                </a:solidFill>
                <a:effectLst/>
                <a:latin typeface="微软雅黑" panose="020B0503020204020204" pitchFamily="34" charset="-122"/>
                <a:ea typeface="微软雅黑" panose="020B0503020204020204" pitchFamily="34" charset="-122"/>
              </a:rPr>
              <a:t>a</a:t>
            </a:r>
            <a:r>
              <a:rPr lang="en-US" altLang="zh-CN" b="0" baseline="-25000" dirty="0">
                <a:solidFill>
                  <a:srgbClr val="FF0000"/>
                </a:solidFill>
                <a:effectLst/>
                <a:latin typeface="微软雅黑" panose="020B0503020204020204" pitchFamily="34" charset="-122"/>
                <a:ea typeface="微软雅黑" panose="020B0503020204020204" pitchFamily="34" charset="-122"/>
              </a:rPr>
              <a:t>i</a:t>
            </a:r>
            <a:r>
              <a:rPr lang="en-US" altLang="zh-CN" b="0" dirty="0">
                <a:solidFill>
                  <a:srgbClr val="FF0000"/>
                </a:solidFill>
                <a:effectLst/>
                <a:latin typeface="微软雅黑" panose="020B0503020204020204" pitchFamily="34" charset="-122"/>
                <a:ea typeface="微软雅黑" panose="020B0503020204020204" pitchFamily="34" charset="-122"/>
              </a:rPr>
              <a:t>,</a:t>
            </a:r>
            <a:r>
              <a:rPr lang="en-US" altLang="zh-CN" b="0" dirty="0">
                <a:effectLst/>
                <a:latin typeface="微软雅黑" panose="020B0503020204020204" pitchFamily="34" charset="-122"/>
                <a:ea typeface="微软雅黑" panose="020B0503020204020204" pitchFamily="34" charset="-122"/>
              </a:rPr>
              <a:t>a</a:t>
            </a:r>
            <a:r>
              <a:rPr lang="en-US" altLang="zh-CN" b="0" baseline="-25000" dirty="0">
                <a:effectLst/>
                <a:latin typeface="微软雅黑" panose="020B0503020204020204" pitchFamily="34" charset="-122"/>
                <a:ea typeface="微软雅黑" panose="020B0503020204020204" pitchFamily="34" charset="-122"/>
              </a:rPr>
              <a:t>i+1</a:t>
            </a:r>
            <a:r>
              <a:rPr lang="en-US" altLang="zh-CN" b="0" dirty="0">
                <a:effectLst/>
                <a:latin typeface="微软雅黑" panose="020B0503020204020204" pitchFamily="34" charset="-122"/>
                <a:ea typeface="微软雅黑" panose="020B0503020204020204" pitchFamily="34" charset="-122"/>
              </a:rPr>
              <a:t>,...,a</a:t>
            </a:r>
            <a:r>
              <a:rPr lang="en-US" altLang="zh-CN" b="0" baseline="-25000" dirty="0">
                <a:effectLst/>
                <a:latin typeface="微软雅黑" panose="020B0503020204020204" pitchFamily="34" charset="-122"/>
                <a:ea typeface="微软雅黑" panose="020B0503020204020204" pitchFamily="34" charset="-122"/>
              </a:rPr>
              <a:t>n</a:t>
            </a:r>
            <a:r>
              <a:rPr lang="en-US" altLang="zh-CN" b="0" dirty="0">
                <a:effectLst/>
                <a:latin typeface="微软雅黑" panose="020B0503020204020204" pitchFamily="34" charset="-122"/>
                <a:ea typeface="微软雅黑" panose="020B0503020204020204" pitchFamily="34" charset="-122"/>
              </a:rPr>
              <a:t>)</a:t>
            </a:r>
          </a:p>
          <a:p>
            <a:pPr>
              <a:lnSpc>
                <a:spcPct val="80000"/>
              </a:lnSpc>
            </a:pPr>
            <a:r>
              <a:rPr lang="zh-CN" altLang="en-US" b="0" dirty="0">
                <a:effectLst/>
                <a:latin typeface="微软雅黑" panose="020B0503020204020204" pitchFamily="34" charset="-122"/>
                <a:ea typeface="微软雅黑" panose="020B0503020204020204" pitchFamily="34" charset="-122"/>
              </a:rPr>
              <a:t>物理结构</a:t>
            </a:r>
          </a:p>
          <a:p>
            <a:pPr>
              <a:lnSpc>
                <a:spcPct val="80000"/>
              </a:lnSpc>
            </a:pPr>
            <a:endParaRPr lang="zh-CN" altLang="en-US" b="0" dirty="0">
              <a:effectLst/>
              <a:latin typeface="微软雅黑" panose="020B0503020204020204" pitchFamily="34" charset="-122"/>
              <a:ea typeface="微软雅黑" panose="020B0503020204020204" pitchFamily="34" charset="-122"/>
            </a:endParaRPr>
          </a:p>
          <a:p>
            <a:pPr>
              <a:lnSpc>
                <a:spcPct val="80000"/>
              </a:lnSpc>
            </a:pPr>
            <a:endParaRPr lang="zh-CN" altLang="en-US" b="0" dirty="0">
              <a:effectLst/>
              <a:latin typeface="微软雅黑" panose="020B0503020204020204" pitchFamily="34" charset="-122"/>
              <a:ea typeface="微软雅黑" panose="020B0503020204020204" pitchFamily="34" charset="-122"/>
            </a:endParaRPr>
          </a:p>
        </p:txBody>
      </p:sp>
      <p:pic>
        <p:nvPicPr>
          <p:cNvPr id="63492" name="Picture 4" descr="2"/>
          <p:cNvPicPr>
            <a:picLocks noChangeArrowheads="1"/>
          </p:cNvPicPr>
          <p:nvPr/>
        </p:nvPicPr>
        <p:blipFill>
          <a:blip r:embed="rId3">
            <a:extLst>
              <a:ext uri="{28A0092B-C50C-407E-A947-70E740481C1C}">
                <a14:useLocalDpi xmlns:a14="http://schemas.microsoft.com/office/drawing/2010/main" val="0"/>
              </a:ext>
            </a:extLst>
          </a:blip>
          <a:srcRect t="7918" b="10353"/>
          <a:stretch>
            <a:fillRect/>
          </a:stretch>
        </p:blipFill>
        <p:spPr bwMode="auto">
          <a:xfrm>
            <a:off x="2383809" y="3842786"/>
            <a:ext cx="7783773" cy="1165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1137314" y="1100993"/>
            <a:ext cx="2492990" cy="5632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lvl1pPr fontAlgn="base">
              <a:lnSpc>
                <a:spcPct val="85000"/>
              </a:lnSpc>
              <a:spcBef>
                <a:spcPct val="0"/>
              </a:spcBef>
              <a:spcAft>
                <a:spcPct val="0"/>
              </a:spcAft>
              <a:defRPr sz="3600" b="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r>
              <a:rPr lang="zh-CN" altLang="en-US" dirty="0"/>
              <a:t>单链表</a:t>
            </a:r>
          </a:p>
        </p:txBody>
      </p:sp>
      <p:sp>
        <p:nvSpPr>
          <p:cNvPr id="6" name="文本框 5"/>
          <p:cNvSpPr txBox="1"/>
          <p:nvPr/>
        </p:nvSpPr>
        <p:spPr>
          <a:xfrm>
            <a:off x="6418024" y="2905907"/>
            <a:ext cx="5334000" cy="461665"/>
          </a:xfrm>
          <a:prstGeom prst="rect">
            <a:avLst/>
          </a:prstGeom>
          <a:noFill/>
        </p:spPr>
        <p:txBody>
          <a:bodyPr wrap="square" rtlCol="0">
            <a:spAutoFit/>
          </a:bodyPr>
          <a:lstStyle/>
          <a:p>
            <a:r>
              <a:rPr lang="zh-CN" altLang="en-US" b="1" dirty="0">
                <a:solidFill>
                  <a:srgbClr val="FF0000"/>
                </a:solidFill>
              </a:rPr>
              <a:t>指针直接表达了顺序关系</a:t>
            </a:r>
          </a:p>
        </p:txBody>
      </p:sp>
      <p:sp>
        <p:nvSpPr>
          <p:cNvPr id="7" name="文本框 6"/>
          <p:cNvSpPr txBox="1"/>
          <p:nvPr/>
        </p:nvSpPr>
        <p:spPr>
          <a:xfrm>
            <a:off x="6418024" y="2295680"/>
            <a:ext cx="5334000" cy="461665"/>
          </a:xfrm>
          <a:prstGeom prst="rect">
            <a:avLst/>
          </a:prstGeom>
          <a:noFill/>
        </p:spPr>
        <p:txBody>
          <a:bodyPr wrap="square" rtlCol="0">
            <a:spAutoFit/>
          </a:bodyPr>
          <a:lstStyle/>
          <a:p>
            <a:r>
              <a:rPr lang="zh-CN" altLang="en-US" b="1" dirty="0">
                <a:solidFill>
                  <a:srgbClr val="FF0000"/>
                </a:solidFill>
              </a:rPr>
              <a:t>数据在内存中非连续存放</a:t>
            </a:r>
          </a:p>
        </p:txBody>
      </p:sp>
    </p:spTree>
    <p:extLst>
      <p:ext uri="{BB962C8B-B14F-4D97-AF65-F5344CB8AC3E}">
        <p14:creationId xmlns:p14="http://schemas.microsoft.com/office/powerpoint/2010/main" val="125322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 calcmode="lin" valueType="num">
                                      <p:cBhvr>
                                        <p:cTn id="7" dur="500" fill="hold"/>
                                        <p:tgtEl>
                                          <p:spTgt spid="634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349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3491">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 calcmode="lin" valueType="num">
                                      <p:cBhvr>
                                        <p:cTn id="12" dur="500" fill="hold"/>
                                        <p:tgtEl>
                                          <p:spTgt spid="6349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3491">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349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3491">
                                            <p:txEl>
                                              <p:pRg st="2" end="2"/>
                                            </p:txEl>
                                          </p:spTgt>
                                        </p:tgtEl>
                                        <p:attrNameLst>
                                          <p:attrName>style.visibility</p:attrName>
                                        </p:attrNameLst>
                                      </p:cBhvr>
                                      <p:to>
                                        <p:strVal val="visible"/>
                                      </p:to>
                                    </p:set>
                                    <p:anim calcmode="lin" valueType="num">
                                      <p:cBhvr>
                                        <p:cTn id="19" dur="500" fill="hold"/>
                                        <p:tgtEl>
                                          <p:spTgt spid="6349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63491">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63491">
                                            <p:txEl>
                                              <p:pRg st="2" end="2"/>
                                            </p:txEl>
                                          </p:spTgt>
                                        </p:tgtEl>
                                      </p:cBhvr>
                                    </p:animEffec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63492"/>
                                        </p:tgtEl>
                                        <p:attrNameLst>
                                          <p:attrName>style.visibility</p:attrName>
                                        </p:attrNameLst>
                                      </p:cBhvr>
                                      <p:to>
                                        <p:strVal val="visible"/>
                                      </p:to>
                                    </p:set>
                                    <p:anim calcmode="lin" valueType="num">
                                      <p:cBhvr>
                                        <p:cTn id="25" dur="500" fill="hold"/>
                                        <p:tgtEl>
                                          <p:spTgt spid="63492"/>
                                        </p:tgtEl>
                                        <p:attrNameLst>
                                          <p:attrName>ppt_w</p:attrName>
                                        </p:attrNameLst>
                                      </p:cBhvr>
                                      <p:tavLst>
                                        <p:tav tm="0">
                                          <p:val>
                                            <p:fltVal val="0"/>
                                          </p:val>
                                        </p:tav>
                                        <p:tav tm="100000">
                                          <p:val>
                                            <p:strVal val="#ppt_w"/>
                                          </p:val>
                                        </p:tav>
                                      </p:tavLst>
                                    </p:anim>
                                    <p:anim calcmode="lin" valueType="num">
                                      <p:cBhvr>
                                        <p:cTn id="26" dur="500" fill="hold"/>
                                        <p:tgtEl>
                                          <p:spTgt spid="63492"/>
                                        </p:tgtEl>
                                        <p:attrNameLst>
                                          <p:attrName>ppt_h</p:attrName>
                                        </p:attrNameLst>
                                      </p:cBhvr>
                                      <p:tavLst>
                                        <p:tav tm="0">
                                          <p:val>
                                            <p:fltVal val="0"/>
                                          </p:val>
                                        </p:tav>
                                        <p:tav tm="100000">
                                          <p:val>
                                            <p:strVal val="#ppt_h"/>
                                          </p:val>
                                        </p:tav>
                                      </p:tavLst>
                                    </p:anim>
                                    <p:animEffect transition="in" filter="fade">
                                      <p:cBhvr>
                                        <p:cTn id="27" dur="500"/>
                                        <p:tgtEl>
                                          <p:spTgt spid="6349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uiExpand="1" build="p"/>
      <p:bldP spid="6" grpId="0"/>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1137315" y="1876512"/>
            <a:ext cx="3789528" cy="1079500"/>
          </a:xfrm>
        </p:spPr>
        <p:txBody>
          <a:bodyPr/>
          <a:lstStyle/>
          <a:p>
            <a:pPr>
              <a:lnSpc>
                <a:spcPct val="80000"/>
              </a:lnSpc>
            </a:pPr>
            <a:r>
              <a:rPr lang="zh-CN" altLang="en-US" sz="2400" b="0" dirty="0">
                <a:latin typeface="微软雅黑" panose="020B0503020204020204" pitchFamily="34" charset="-122"/>
                <a:ea typeface="微软雅黑" panose="020B0503020204020204" pitchFamily="34" charset="-122"/>
              </a:rPr>
              <a:t>逻辑结构</a:t>
            </a:r>
          </a:p>
          <a:p>
            <a:pPr lvl="1">
              <a:lnSpc>
                <a:spcPct val="80000"/>
              </a:lnSpc>
            </a:pPr>
            <a:r>
              <a:rPr lang="en-US" altLang="zh-CN" sz="2000" b="0" dirty="0">
                <a:latin typeface="微软雅黑" panose="020B0503020204020204" pitchFamily="34" charset="-122"/>
                <a:ea typeface="微软雅黑" panose="020B0503020204020204" pitchFamily="34" charset="-122"/>
              </a:rPr>
              <a:t>(a</a:t>
            </a:r>
            <a:r>
              <a:rPr lang="en-US" altLang="zh-CN" sz="2000" b="0" baseline="-25000" dirty="0">
                <a:latin typeface="微软雅黑" panose="020B0503020204020204" pitchFamily="34" charset="-122"/>
                <a:ea typeface="微软雅黑" panose="020B0503020204020204" pitchFamily="34" charset="-122"/>
              </a:rPr>
              <a:t>1</a:t>
            </a:r>
            <a:r>
              <a:rPr lang="en-US" altLang="zh-CN" sz="2000" b="0" dirty="0">
                <a:latin typeface="微软雅黑" panose="020B0503020204020204" pitchFamily="34" charset="-122"/>
                <a:ea typeface="微软雅黑" panose="020B0503020204020204" pitchFamily="34" charset="-122"/>
              </a:rPr>
              <a:t>,a</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,...,a</a:t>
            </a:r>
            <a:r>
              <a:rPr lang="en-US" altLang="zh-CN" sz="2000" b="0" baseline="-25000" dirty="0">
                <a:latin typeface="微软雅黑" panose="020B0503020204020204" pitchFamily="34" charset="-122"/>
                <a:ea typeface="微软雅黑" panose="020B0503020204020204" pitchFamily="34" charset="-122"/>
              </a:rPr>
              <a:t>i-1</a:t>
            </a:r>
            <a:r>
              <a:rPr lang="en-US" altLang="zh-CN" sz="2000" b="0" dirty="0">
                <a:latin typeface="微软雅黑" panose="020B0503020204020204" pitchFamily="34" charset="-122"/>
                <a:ea typeface="微软雅黑" panose="020B0503020204020204" pitchFamily="34" charset="-122"/>
              </a:rPr>
              <a:t>,</a:t>
            </a:r>
            <a:r>
              <a:rPr lang="en-US" altLang="zh-CN" sz="2000" b="0" dirty="0">
                <a:solidFill>
                  <a:srgbClr val="FF0000"/>
                </a:solidFill>
                <a:latin typeface="微软雅黑" panose="020B0503020204020204" pitchFamily="34" charset="-122"/>
                <a:ea typeface="微软雅黑" panose="020B0503020204020204" pitchFamily="34" charset="-122"/>
              </a:rPr>
              <a:t>a</a:t>
            </a:r>
            <a:r>
              <a:rPr lang="en-US" altLang="zh-CN" sz="2000" b="0" baseline="-25000" dirty="0">
                <a:solidFill>
                  <a:srgbClr val="FF0000"/>
                </a:solidFill>
                <a:latin typeface="微软雅黑" panose="020B0503020204020204" pitchFamily="34" charset="-122"/>
                <a:ea typeface="微软雅黑" panose="020B0503020204020204" pitchFamily="34" charset="-122"/>
              </a:rPr>
              <a:t>i</a:t>
            </a:r>
            <a:r>
              <a:rPr lang="en-US" altLang="zh-CN" sz="2000" b="0" dirty="0">
                <a:solidFill>
                  <a:srgbClr val="FF0000"/>
                </a:solidFill>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a</a:t>
            </a:r>
            <a:r>
              <a:rPr lang="en-US" altLang="zh-CN" sz="2000" b="0" baseline="-25000" dirty="0">
                <a:latin typeface="微软雅黑" panose="020B0503020204020204" pitchFamily="34" charset="-122"/>
                <a:ea typeface="微软雅黑" panose="020B0503020204020204" pitchFamily="34" charset="-122"/>
              </a:rPr>
              <a:t>i+1</a:t>
            </a:r>
            <a:r>
              <a:rPr lang="en-US" altLang="zh-CN" sz="2000" b="0" dirty="0">
                <a:latin typeface="微软雅黑" panose="020B0503020204020204" pitchFamily="34" charset="-122"/>
                <a:ea typeface="微软雅黑" panose="020B0503020204020204" pitchFamily="34" charset="-122"/>
              </a:rPr>
              <a:t>,...,a</a:t>
            </a:r>
            <a:r>
              <a:rPr lang="en-US" altLang="zh-CN" sz="2000" b="0" baseline="-25000" dirty="0">
                <a:latin typeface="微软雅黑" panose="020B0503020204020204" pitchFamily="34" charset="-122"/>
                <a:ea typeface="微软雅黑" panose="020B0503020204020204" pitchFamily="34" charset="-122"/>
              </a:rPr>
              <a:t>n</a:t>
            </a:r>
            <a:r>
              <a:rPr lang="en-US" altLang="zh-CN" sz="2000" b="0" dirty="0">
                <a:latin typeface="微软雅黑" panose="020B0503020204020204" pitchFamily="34" charset="-122"/>
                <a:ea typeface="微软雅黑" panose="020B0503020204020204" pitchFamily="34" charset="-122"/>
              </a:rPr>
              <a:t>)</a:t>
            </a:r>
          </a:p>
          <a:p>
            <a:pPr>
              <a:lnSpc>
                <a:spcPct val="80000"/>
              </a:lnSpc>
            </a:pPr>
            <a:r>
              <a:rPr lang="zh-CN" altLang="en-US" sz="2400" b="0" dirty="0">
                <a:latin typeface="微软雅黑" panose="020B0503020204020204" pitchFamily="34" charset="-122"/>
                <a:ea typeface="微软雅黑" panose="020B0503020204020204" pitchFamily="34" charset="-122"/>
              </a:rPr>
              <a:t>物理结构</a:t>
            </a:r>
          </a:p>
          <a:p>
            <a:pPr>
              <a:lnSpc>
                <a:spcPct val="80000"/>
              </a:lnSpc>
            </a:pPr>
            <a:endParaRPr lang="zh-CN" altLang="en-US" sz="2400" b="0" dirty="0">
              <a:latin typeface="微软雅黑" panose="020B0503020204020204" pitchFamily="34" charset="-122"/>
              <a:ea typeface="微软雅黑" panose="020B0503020204020204" pitchFamily="34" charset="-122"/>
            </a:endParaRPr>
          </a:p>
          <a:p>
            <a:pPr>
              <a:lnSpc>
                <a:spcPct val="80000"/>
              </a:lnSpc>
            </a:pPr>
            <a:endParaRPr lang="zh-CN" altLang="en-US" sz="2400" b="0" dirty="0">
              <a:latin typeface="微软雅黑" panose="020B0503020204020204" pitchFamily="34" charset="-122"/>
              <a:ea typeface="微软雅黑" panose="020B0503020204020204" pitchFamily="34" charset="-122"/>
            </a:endParaRPr>
          </a:p>
        </p:txBody>
      </p:sp>
      <p:sp>
        <p:nvSpPr>
          <p:cNvPr id="63493" name="Rectangle 5"/>
          <p:cNvSpPr>
            <a:spLocks noChangeArrowheads="1"/>
          </p:cNvSpPr>
          <p:nvPr/>
        </p:nvSpPr>
        <p:spPr bwMode="auto">
          <a:xfrm>
            <a:off x="1137314" y="3616430"/>
            <a:ext cx="9714268" cy="166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nSpc>
                <a:spcPct val="80000"/>
              </a:lnSpc>
            </a:pPr>
            <a:r>
              <a:rPr lang="zh-CN" altLang="en-US" sz="2400" b="0" dirty="0">
                <a:latin typeface="微软雅黑" panose="020B0503020204020204" pitchFamily="34" charset="-122"/>
                <a:ea typeface="微软雅黑" panose="020B0503020204020204" pitchFamily="34" charset="-122"/>
              </a:rPr>
              <a:t>例如： </a:t>
            </a:r>
          </a:p>
          <a:p>
            <a:pPr marL="457200" lvl="1" indent="0">
              <a:lnSpc>
                <a:spcPct val="80000"/>
              </a:lnSpc>
              <a:buNone/>
            </a:pPr>
            <a:r>
              <a:rPr lang="en-US" altLang="zh-CN" b="0" dirty="0">
                <a:latin typeface="微软雅黑" panose="020B0503020204020204" pitchFamily="34" charset="-122"/>
                <a:ea typeface="微软雅黑" panose="020B0503020204020204" pitchFamily="34" charset="-122"/>
              </a:rPr>
              <a:t>(‘a’</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b’</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c’</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d’</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e’</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f’</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g’)</a:t>
            </a:r>
            <a:endParaRPr lang="en-US" altLang="zh-CN" sz="2000" b="0" dirty="0">
              <a:latin typeface="微软雅黑" panose="020B0503020204020204" pitchFamily="34" charset="-122"/>
              <a:ea typeface="微软雅黑" panose="020B0503020204020204" pitchFamily="34" charset="-122"/>
            </a:endParaRPr>
          </a:p>
          <a:p>
            <a:pPr marL="457200" lvl="1" indent="0">
              <a:lnSpc>
                <a:spcPct val="80000"/>
              </a:lnSpc>
              <a:buNone/>
            </a:pPr>
            <a:r>
              <a:rPr lang="zh-CN" altLang="en-US" sz="2000" b="0" dirty="0">
                <a:latin typeface="微软雅黑" panose="020B0503020204020204" pitchFamily="34" charset="-122"/>
                <a:ea typeface="微软雅黑" panose="020B0503020204020204" pitchFamily="34" charset="-122"/>
              </a:rPr>
              <a:t>物理结构</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一种</a:t>
            </a:r>
            <a:r>
              <a:rPr lang="en-US" altLang="zh-CN" sz="2000" b="0" dirty="0">
                <a:latin typeface="微软雅黑" panose="020B0503020204020204" pitchFamily="34" charset="-122"/>
                <a:ea typeface="微软雅黑" panose="020B0503020204020204" pitchFamily="34" charset="-122"/>
              </a:rPr>
              <a:t>)</a:t>
            </a:r>
          </a:p>
          <a:p>
            <a:pPr lvl="1">
              <a:lnSpc>
                <a:spcPct val="80000"/>
              </a:lnSpc>
            </a:pPr>
            <a:endParaRPr lang="zh-CN" altLang="en-US" sz="2000" b="0" dirty="0">
              <a:latin typeface="微软雅黑" panose="020B0503020204020204" pitchFamily="34" charset="-122"/>
              <a:ea typeface="微软雅黑" panose="020B0503020204020204" pitchFamily="34" charset="-122"/>
            </a:endParaRPr>
          </a:p>
          <a:p>
            <a:pPr>
              <a:lnSpc>
                <a:spcPct val="80000"/>
              </a:lnSpc>
            </a:pPr>
            <a:endParaRPr lang="zh-CN" altLang="en-US" sz="2400" b="0" dirty="0">
              <a:latin typeface="微软雅黑" panose="020B0503020204020204" pitchFamily="34" charset="-122"/>
              <a:ea typeface="微软雅黑" panose="020B0503020204020204" pitchFamily="34" charset="-122"/>
            </a:endParaRPr>
          </a:p>
          <a:p>
            <a:pPr>
              <a:lnSpc>
                <a:spcPct val="80000"/>
              </a:lnSpc>
            </a:pPr>
            <a:endParaRPr lang="zh-CN" altLang="en-US" sz="2400" b="0" dirty="0">
              <a:latin typeface="微软雅黑" panose="020B0503020204020204" pitchFamily="34" charset="-122"/>
              <a:ea typeface="微软雅黑" panose="020B0503020204020204" pitchFamily="34" charset="-122"/>
            </a:endParaRPr>
          </a:p>
        </p:txBody>
      </p:sp>
      <p:pic>
        <p:nvPicPr>
          <p:cNvPr id="63494" name="Picture 6" descr="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065" y="4758093"/>
            <a:ext cx="6297234" cy="192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
          <p:cNvSpPr txBox="1">
            <a:spLocks noChangeArrowheads="1"/>
          </p:cNvSpPr>
          <p:nvPr/>
        </p:nvSpPr>
        <p:spPr bwMode="auto">
          <a:xfrm>
            <a:off x="1137314" y="1100993"/>
            <a:ext cx="2492990" cy="5632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lvl1pPr fontAlgn="base">
              <a:lnSpc>
                <a:spcPct val="85000"/>
              </a:lnSpc>
              <a:spcBef>
                <a:spcPct val="0"/>
              </a:spcBef>
              <a:spcAft>
                <a:spcPct val="0"/>
              </a:spcAft>
              <a:defRPr sz="3600" b="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r>
              <a:rPr lang="zh-CN" altLang="en-US" dirty="0"/>
              <a:t>单链表</a:t>
            </a:r>
          </a:p>
        </p:txBody>
      </p:sp>
      <p:pic>
        <p:nvPicPr>
          <p:cNvPr id="7" name="Picture 4" descr="2"/>
          <p:cNvPicPr>
            <a:picLocks noChangeArrowheads="1"/>
          </p:cNvPicPr>
          <p:nvPr/>
        </p:nvPicPr>
        <p:blipFill>
          <a:blip r:embed="rId4">
            <a:extLst>
              <a:ext uri="{28A0092B-C50C-407E-A947-70E740481C1C}">
                <a14:useLocalDpi xmlns:a14="http://schemas.microsoft.com/office/drawing/2010/main" val="0"/>
              </a:ext>
            </a:extLst>
          </a:blip>
          <a:srcRect t="7918" b="10353"/>
          <a:stretch>
            <a:fillRect/>
          </a:stretch>
        </p:blipFill>
        <p:spPr bwMode="auto">
          <a:xfrm>
            <a:off x="4926843" y="2108973"/>
            <a:ext cx="540067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p:cNvSpPr/>
          <p:nvPr/>
        </p:nvSpPr>
        <p:spPr>
          <a:xfrm>
            <a:off x="5431473" y="2159037"/>
            <a:ext cx="504825" cy="504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文本框 2"/>
          <p:cNvSpPr txBox="1">
            <a:spLocks noChangeArrowheads="1"/>
          </p:cNvSpPr>
          <p:nvPr/>
        </p:nvSpPr>
        <p:spPr bwMode="auto">
          <a:xfrm>
            <a:off x="5683885" y="1933612"/>
            <a:ext cx="1008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b="0" dirty="0">
                <a:solidFill>
                  <a:srgbClr val="FF0000"/>
                </a:solidFill>
              </a:rPr>
              <a:t>指针</a:t>
            </a:r>
          </a:p>
        </p:txBody>
      </p:sp>
    </p:spTree>
    <p:extLst>
      <p:ext uri="{BB962C8B-B14F-4D97-AF65-F5344CB8AC3E}">
        <p14:creationId xmlns:p14="http://schemas.microsoft.com/office/powerpoint/2010/main" val="10412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wipe(left)">
                                      <p:cBhvr>
                                        <p:cTn id="7" dur="500"/>
                                        <p:tgtEl>
                                          <p:spTgt spid="6349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3491">
                                            <p:txEl>
                                              <p:pRg st="1" end="1"/>
                                            </p:txEl>
                                          </p:spTgt>
                                        </p:tgtEl>
                                        <p:attrNameLst>
                                          <p:attrName>style.visibility</p:attrName>
                                        </p:attrNameLst>
                                      </p:cBhvr>
                                      <p:to>
                                        <p:strVal val="visible"/>
                                      </p:to>
                                    </p:set>
                                    <p:animEffect transition="in" filter="wipe(left)">
                                      <p:cBhvr>
                                        <p:cTn id="10" dur="500"/>
                                        <p:tgtEl>
                                          <p:spTgt spid="6349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animEffect transition="in" filter="wipe(left)">
                                      <p:cBhvr>
                                        <p:cTn id="15" dur="500"/>
                                        <p:tgtEl>
                                          <p:spTgt spid="6349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3493"/>
                                        </p:tgtEl>
                                        <p:attrNameLst>
                                          <p:attrName>style.visibility</p:attrName>
                                        </p:attrNameLst>
                                      </p:cBhvr>
                                      <p:to>
                                        <p:strVal val="visible"/>
                                      </p:to>
                                    </p:set>
                                    <p:animEffect transition="in" filter="wipe(left)">
                                      <p:cBhvr>
                                        <p:cTn id="20" dur="500"/>
                                        <p:tgtEl>
                                          <p:spTgt spid="6349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3494"/>
                                        </p:tgtEl>
                                        <p:attrNameLst>
                                          <p:attrName>style.visibility</p:attrName>
                                        </p:attrNameLst>
                                      </p:cBhvr>
                                      <p:to>
                                        <p:strVal val="visible"/>
                                      </p:to>
                                    </p:set>
                                    <p:animEffect transition="in" filter="wipe(left)">
                                      <p:cBhvr>
                                        <p:cTn id="24" dur="500"/>
                                        <p:tgtEl>
                                          <p:spTgt spid="6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uiExpand="1" build="p"/>
      <p:bldP spid="6349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4"/>
          <p:cNvGrpSpPr>
            <a:grpSpLocks/>
          </p:cNvGrpSpPr>
          <p:nvPr/>
        </p:nvGrpSpPr>
        <p:grpSpPr bwMode="auto">
          <a:xfrm>
            <a:off x="1994854" y="1264920"/>
            <a:ext cx="3432175" cy="2286000"/>
            <a:chOff x="335" y="720"/>
            <a:chExt cx="2162" cy="1440"/>
          </a:xfrm>
        </p:grpSpPr>
        <p:sp>
          <p:nvSpPr>
            <p:cNvPr id="9267" name="Rectangle 5"/>
            <p:cNvSpPr>
              <a:spLocks noChangeArrowheads="1"/>
            </p:cNvSpPr>
            <p:nvPr/>
          </p:nvSpPr>
          <p:spPr bwMode="auto">
            <a:xfrm>
              <a:off x="335" y="720"/>
              <a:ext cx="721" cy="24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Address</a:t>
              </a:r>
            </a:p>
          </p:txBody>
        </p:sp>
        <p:sp>
          <p:nvSpPr>
            <p:cNvPr id="9268" name="Rectangle 6"/>
            <p:cNvSpPr>
              <a:spLocks noChangeArrowheads="1"/>
            </p:cNvSpPr>
            <p:nvPr/>
          </p:nvSpPr>
          <p:spPr bwMode="auto">
            <a:xfrm>
              <a:off x="1056" y="720"/>
              <a:ext cx="721" cy="24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Data</a:t>
              </a:r>
            </a:p>
          </p:txBody>
        </p:sp>
        <p:sp>
          <p:nvSpPr>
            <p:cNvPr id="9269" name="Rectangle 7"/>
            <p:cNvSpPr>
              <a:spLocks noChangeArrowheads="1"/>
            </p:cNvSpPr>
            <p:nvPr/>
          </p:nvSpPr>
          <p:spPr bwMode="auto">
            <a:xfrm>
              <a:off x="1776" y="720"/>
              <a:ext cx="721" cy="24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Pointer</a:t>
              </a:r>
            </a:p>
          </p:txBody>
        </p:sp>
        <p:sp>
          <p:nvSpPr>
            <p:cNvPr id="9270" name="Rectangle 8"/>
            <p:cNvSpPr>
              <a:spLocks noChangeArrowheads="1"/>
            </p:cNvSpPr>
            <p:nvPr/>
          </p:nvSpPr>
          <p:spPr bwMode="auto">
            <a:xfrm>
              <a:off x="336" y="960"/>
              <a:ext cx="720" cy="81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0010</a:t>
              </a:r>
            </a:p>
            <a:p>
              <a:pPr algn="ctr">
                <a:spcBef>
                  <a:spcPct val="0"/>
                </a:spcBef>
                <a:buClrTx/>
                <a:buSzTx/>
                <a:buFontTx/>
                <a:buNone/>
              </a:pPr>
              <a:r>
                <a:rPr kumimoji="1" lang="en-US" altLang="zh-CN" sz="2000" b="0">
                  <a:latin typeface="Times New Roman" panose="02020603050405020304" pitchFamily="18" charset="0"/>
                </a:rPr>
                <a:t>0011</a:t>
              </a:r>
            </a:p>
            <a:p>
              <a:pPr algn="ctr">
                <a:spcBef>
                  <a:spcPct val="0"/>
                </a:spcBef>
                <a:buClrTx/>
                <a:buSzTx/>
                <a:buFontTx/>
                <a:buNone/>
              </a:pPr>
              <a:r>
                <a:rPr kumimoji="1" lang="en-US" altLang="zh-CN" sz="2000" b="0">
                  <a:latin typeface="Times New Roman" panose="02020603050405020304" pitchFamily="18" charset="0"/>
                </a:rPr>
                <a:t>0110</a:t>
              </a:r>
            </a:p>
            <a:p>
              <a:pPr algn="ctr">
                <a:spcBef>
                  <a:spcPct val="0"/>
                </a:spcBef>
                <a:buClrTx/>
                <a:buSzTx/>
                <a:buFontTx/>
                <a:buNone/>
              </a:pPr>
              <a:r>
                <a:rPr kumimoji="1" lang="en-US" altLang="zh-CN" sz="2000" b="0">
                  <a:latin typeface="Times New Roman" panose="02020603050405020304" pitchFamily="18" charset="0"/>
                </a:rPr>
                <a:t>1011</a:t>
              </a:r>
            </a:p>
          </p:txBody>
        </p:sp>
        <p:sp>
          <p:nvSpPr>
            <p:cNvPr id="9271" name="Rectangle 9"/>
            <p:cNvSpPr>
              <a:spLocks noChangeArrowheads="1"/>
            </p:cNvSpPr>
            <p:nvPr/>
          </p:nvSpPr>
          <p:spPr bwMode="auto">
            <a:xfrm>
              <a:off x="1056" y="960"/>
              <a:ext cx="720" cy="81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SUN</a:t>
              </a:r>
            </a:p>
            <a:p>
              <a:pPr algn="ctr">
                <a:spcBef>
                  <a:spcPct val="0"/>
                </a:spcBef>
                <a:buClrTx/>
                <a:buSzTx/>
                <a:buFontTx/>
                <a:buNone/>
              </a:pPr>
              <a:r>
                <a:rPr kumimoji="1" lang="en-US" altLang="zh-CN" sz="2000" b="0">
                  <a:latin typeface="Times New Roman" panose="02020603050405020304" pitchFamily="18" charset="0"/>
                </a:rPr>
                <a:t>QIAN</a:t>
              </a:r>
            </a:p>
            <a:p>
              <a:pPr algn="ctr">
                <a:spcBef>
                  <a:spcPct val="0"/>
                </a:spcBef>
                <a:buClrTx/>
                <a:buSzTx/>
                <a:buFontTx/>
                <a:buNone/>
              </a:pPr>
              <a:r>
                <a:rPr kumimoji="1" lang="en-US" altLang="zh-CN" sz="2000" b="0">
                  <a:latin typeface="Times New Roman" panose="02020603050405020304" pitchFamily="18" charset="0"/>
                </a:rPr>
                <a:t>ZHAO</a:t>
              </a:r>
            </a:p>
            <a:p>
              <a:pPr algn="ctr">
                <a:spcBef>
                  <a:spcPct val="0"/>
                </a:spcBef>
                <a:buClrTx/>
                <a:buSzTx/>
                <a:buFontTx/>
                <a:buNone/>
              </a:pPr>
              <a:r>
                <a:rPr kumimoji="1" lang="en-US" altLang="zh-CN" sz="2000" b="0">
                  <a:latin typeface="Times New Roman" panose="02020603050405020304" pitchFamily="18" charset="0"/>
                </a:rPr>
                <a:t>LI</a:t>
              </a:r>
            </a:p>
          </p:txBody>
        </p:sp>
        <p:sp>
          <p:nvSpPr>
            <p:cNvPr id="9272" name="Rectangle 10"/>
            <p:cNvSpPr>
              <a:spLocks noChangeArrowheads="1"/>
            </p:cNvSpPr>
            <p:nvPr/>
          </p:nvSpPr>
          <p:spPr bwMode="auto">
            <a:xfrm>
              <a:off x="1776" y="960"/>
              <a:ext cx="720" cy="81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1011</a:t>
              </a:r>
            </a:p>
            <a:p>
              <a:pPr algn="ctr">
                <a:spcBef>
                  <a:spcPct val="0"/>
                </a:spcBef>
                <a:buClrTx/>
                <a:buSzTx/>
                <a:buFontTx/>
                <a:buNone/>
              </a:pPr>
              <a:r>
                <a:rPr kumimoji="1" lang="en-US" altLang="zh-CN" sz="2000" b="0">
                  <a:latin typeface="Times New Roman" panose="02020603050405020304" pitchFamily="18" charset="0"/>
                </a:rPr>
                <a:t>0010</a:t>
              </a:r>
            </a:p>
            <a:p>
              <a:pPr algn="ctr">
                <a:spcBef>
                  <a:spcPct val="0"/>
                </a:spcBef>
                <a:buClrTx/>
                <a:buSzTx/>
                <a:buFontTx/>
                <a:buNone/>
              </a:pPr>
              <a:r>
                <a:rPr kumimoji="1" lang="en-US" altLang="zh-CN" sz="2000" b="0">
                  <a:latin typeface="Times New Roman" panose="02020603050405020304" pitchFamily="18" charset="0"/>
                </a:rPr>
                <a:t>0011</a:t>
              </a:r>
            </a:p>
            <a:p>
              <a:pPr algn="ctr">
                <a:spcBef>
                  <a:spcPct val="0"/>
                </a:spcBef>
                <a:buClrTx/>
                <a:buSzTx/>
                <a:buFontTx/>
                <a:buNone/>
              </a:pPr>
              <a:r>
                <a:rPr kumimoji="1" lang="en-US" altLang="zh-CN" sz="2000" b="0">
                  <a:latin typeface="Times New Roman" panose="02020603050405020304" pitchFamily="18" charset="0"/>
                </a:rPr>
                <a:t>NULL</a:t>
              </a:r>
            </a:p>
          </p:txBody>
        </p:sp>
        <p:sp>
          <p:nvSpPr>
            <p:cNvPr id="9273" name="Rectangle 11"/>
            <p:cNvSpPr>
              <a:spLocks noChangeArrowheads="1"/>
            </p:cNvSpPr>
            <p:nvPr/>
          </p:nvSpPr>
          <p:spPr bwMode="auto">
            <a:xfrm>
              <a:off x="336" y="1920"/>
              <a:ext cx="2160" cy="24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400" b="0">
                  <a:latin typeface="Times New Roman" panose="02020603050405020304" pitchFamily="18" charset="0"/>
                </a:rPr>
                <a:t>Head pointer </a:t>
              </a:r>
              <a:r>
                <a:rPr kumimoji="1" lang="en-US" altLang="zh-CN" sz="2000" b="0"/>
                <a:t>ptr = 0110</a:t>
              </a:r>
              <a:endParaRPr kumimoji="1" lang="en-US" altLang="zh-CN" sz="2400" b="0">
                <a:latin typeface="Times New Roman" panose="02020603050405020304" pitchFamily="18" charset="0"/>
              </a:endParaRPr>
            </a:p>
          </p:txBody>
        </p:sp>
      </p:grpSp>
      <p:grpSp>
        <p:nvGrpSpPr>
          <p:cNvPr id="9219" name="Group 12"/>
          <p:cNvGrpSpPr>
            <a:grpSpLocks/>
          </p:cNvGrpSpPr>
          <p:nvPr/>
        </p:nvGrpSpPr>
        <p:grpSpPr bwMode="auto">
          <a:xfrm>
            <a:off x="6684328" y="1225233"/>
            <a:ext cx="1066800" cy="304800"/>
            <a:chOff x="3312" y="912"/>
            <a:chExt cx="672" cy="192"/>
          </a:xfrm>
        </p:grpSpPr>
        <p:sp>
          <p:nvSpPr>
            <p:cNvPr id="9264" name="Rectangle 13"/>
            <p:cNvSpPr>
              <a:spLocks noChangeArrowheads="1"/>
            </p:cNvSpPr>
            <p:nvPr/>
          </p:nvSpPr>
          <p:spPr bwMode="auto">
            <a:xfrm>
              <a:off x="3312" y="912"/>
              <a:ext cx="528"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ZHAO</a:t>
              </a:r>
            </a:p>
          </p:txBody>
        </p:sp>
        <p:sp>
          <p:nvSpPr>
            <p:cNvPr id="9265" name="Rectangle 14"/>
            <p:cNvSpPr>
              <a:spLocks noChangeArrowheads="1"/>
            </p:cNvSpPr>
            <p:nvPr/>
          </p:nvSpPr>
          <p:spPr bwMode="auto">
            <a:xfrm>
              <a:off x="3840" y="912"/>
              <a:ext cx="144"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9266" name="Oval 15"/>
            <p:cNvSpPr>
              <a:spLocks noChangeArrowheads="1"/>
            </p:cNvSpPr>
            <p:nvPr/>
          </p:nvSpPr>
          <p:spPr bwMode="auto">
            <a:xfrm>
              <a:off x="3876" y="970"/>
              <a:ext cx="73" cy="73"/>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grpSp>
      <p:grpSp>
        <p:nvGrpSpPr>
          <p:cNvPr id="9220" name="Group 16"/>
          <p:cNvGrpSpPr>
            <a:grpSpLocks/>
          </p:cNvGrpSpPr>
          <p:nvPr/>
        </p:nvGrpSpPr>
        <p:grpSpPr bwMode="auto">
          <a:xfrm>
            <a:off x="8132128" y="1225233"/>
            <a:ext cx="1066800" cy="304800"/>
            <a:chOff x="3312" y="912"/>
            <a:chExt cx="672" cy="192"/>
          </a:xfrm>
        </p:grpSpPr>
        <p:sp>
          <p:nvSpPr>
            <p:cNvPr id="9261" name="Rectangle 17"/>
            <p:cNvSpPr>
              <a:spLocks noChangeArrowheads="1"/>
            </p:cNvSpPr>
            <p:nvPr/>
          </p:nvSpPr>
          <p:spPr bwMode="auto">
            <a:xfrm>
              <a:off x="3312" y="912"/>
              <a:ext cx="528"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QIAN</a:t>
              </a:r>
            </a:p>
          </p:txBody>
        </p:sp>
        <p:sp>
          <p:nvSpPr>
            <p:cNvPr id="9262" name="Rectangle 18"/>
            <p:cNvSpPr>
              <a:spLocks noChangeArrowheads="1"/>
            </p:cNvSpPr>
            <p:nvPr/>
          </p:nvSpPr>
          <p:spPr bwMode="auto">
            <a:xfrm>
              <a:off x="3840" y="912"/>
              <a:ext cx="144"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9263" name="Oval 19"/>
            <p:cNvSpPr>
              <a:spLocks noChangeArrowheads="1"/>
            </p:cNvSpPr>
            <p:nvPr/>
          </p:nvSpPr>
          <p:spPr bwMode="auto">
            <a:xfrm>
              <a:off x="3876" y="970"/>
              <a:ext cx="73" cy="73"/>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grpSp>
      <p:grpSp>
        <p:nvGrpSpPr>
          <p:cNvPr id="9221" name="Group 20"/>
          <p:cNvGrpSpPr>
            <a:grpSpLocks/>
          </p:cNvGrpSpPr>
          <p:nvPr/>
        </p:nvGrpSpPr>
        <p:grpSpPr bwMode="auto">
          <a:xfrm>
            <a:off x="6684328" y="1911033"/>
            <a:ext cx="1066800" cy="304800"/>
            <a:chOff x="3312" y="912"/>
            <a:chExt cx="672" cy="192"/>
          </a:xfrm>
        </p:grpSpPr>
        <p:sp>
          <p:nvSpPr>
            <p:cNvPr id="9258" name="Rectangle 21"/>
            <p:cNvSpPr>
              <a:spLocks noChangeArrowheads="1"/>
            </p:cNvSpPr>
            <p:nvPr/>
          </p:nvSpPr>
          <p:spPr bwMode="auto">
            <a:xfrm>
              <a:off x="3312" y="912"/>
              <a:ext cx="528"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SUN</a:t>
              </a:r>
            </a:p>
          </p:txBody>
        </p:sp>
        <p:sp>
          <p:nvSpPr>
            <p:cNvPr id="9259" name="Rectangle 22"/>
            <p:cNvSpPr>
              <a:spLocks noChangeArrowheads="1"/>
            </p:cNvSpPr>
            <p:nvPr/>
          </p:nvSpPr>
          <p:spPr bwMode="auto">
            <a:xfrm>
              <a:off x="3840" y="912"/>
              <a:ext cx="144"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9260" name="Oval 23"/>
            <p:cNvSpPr>
              <a:spLocks noChangeArrowheads="1"/>
            </p:cNvSpPr>
            <p:nvPr/>
          </p:nvSpPr>
          <p:spPr bwMode="auto">
            <a:xfrm>
              <a:off x="3876" y="970"/>
              <a:ext cx="73" cy="73"/>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grpSp>
      <p:grpSp>
        <p:nvGrpSpPr>
          <p:cNvPr id="9222" name="Group 24"/>
          <p:cNvGrpSpPr>
            <a:grpSpLocks/>
          </p:cNvGrpSpPr>
          <p:nvPr/>
        </p:nvGrpSpPr>
        <p:grpSpPr bwMode="auto">
          <a:xfrm>
            <a:off x="8132128" y="1911033"/>
            <a:ext cx="1066800" cy="304800"/>
            <a:chOff x="3312" y="912"/>
            <a:chExt cx="672" cy="192"/>
          </a:xfrm>
        </p:grpSpPr>
        <p:sp>
          <p:nvSpPr>
            <p:cNvPr id="9255" name="Rectangle 25"/>
            <p:cNvSpPr>
              <a:spLocks noChangeArrowheads="1"/>
            </p:cNvSpPr>
            <p:nvPr/>
          </p:nvSpPr>
          <p:spPr bwMode="auto">
            <a:xfrm>
              <a:off x="3312" y="912"/>
              <a:ext cx="528"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LI</a:t>
              </a:r>
            </a:p>
          </p:txBody>
        </p:sp>
        <p:sp>
          <p:nvSpPr>
            <p:cNvPr id="9256" name="Rectangle 26"/>
            <p:cNvSpPr>
              <a:spLocks noChangeArrowheads="1"/>
            </p:cNvSpPr>
            <p:nvPr/>
          </p:nvSpPr>
          <p:spPr bwMode="auto">
            <a:xfrm>
              <a:off x="3840" y="912"/>
              <a:ext cx="144"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9257" name="Oval 27"/>
            <p:cNvSpPr>
              <a:spLocks noChangeArrowheads="1"/>
            </p:cNvSpPr>
            <p:nvPr/>
          </p:nvSpPr>
          <p:spPr bwMode="auto">
            <a:xfrm>
              <a:off x="3876" y="970"/>
              <a:ext cx="73" cy="73"/>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grpSp>
      <p:grpSp>
        <p:nvGrpSpPr>
          <p:cNvPr id="9223" name="Group 28"/>
          <p:cNvGrpSpPr>
            <a:grpSpLocks/>
          </p:cNvGrpSpPr>
          <p:nvPr/>
        </p:nvGrpSpPr>
        <p:grpSpPr bwMode="auto">
          <a:xfrm>
            <a:off x="6150928" y="768033"/>
            <a:ext cx="533400" cy="609600"/>
            <a:chOff x="2976" y="624"/>
            <a:chExt cx="336" cy="384"/>
          </a:xfrm>
        </p:grpSpPr>
        <p:sp>
          <p:nvSpPr>
            <p:cNvPr id="9252" name="Rectangle 29"/>
            <p:cNvSpPr>
              <a:spLocks noChangeArrowheads="1"/>
            </p:cNvSpPr>
            <p:nvPr/>
          </p:nvSpPr>
          <p:spPr bwMode="auto">
            <a:xfrm>
              <a:off x="2976" y="624"/>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dirty="0" err="1">
                  <a:solidFill>
                    <a:srgbClr val="FF0000"/>
                  </a:solidFill>
                </a:rPr>
                <a:t>ptr</a:t>
              </a:r>
              <a:endParaRPr kumimoji="1" lang="en-US" altLang="zh-CN" sz="2000" b="0" dirty="0">
                <a:solidFill>
                  <a:srgbClr val="FF0000"/>
                </a:solidFill>
                <a:latin typeface="Times New Roman" panose="02020603050405020304" pitchFamily="18" charset="0"/>
              </a:endParaRPr>
            </a:p>
          </p:txBody>
        </p:sp>
        <p:sp>
          <p:nvSpPr>
            <p:cNvPr id="9253" name="Line 30"/>
            <p:cNvSpPr>
              <a:spLocks noChangeShapeType="1"/>
            </p:cNvSpPr>
            <p:nvPr/>
          </p:nvSpPr>
          <p:spPr bwMode="auto">
            <a:xfrm>
              <a:off x="3120" y="816"/>
              <a:ext cx="0" cy="19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9254" name="Line 31"/>
            <p:cNvSpPr>
              <a:spLocks noChangeShapeType="1"/>
            </p:cNvSpPr>
            <p:nvPr/>
          </p:nvSpPr>
          <p:spPr bwMode="auto">
            <a:xfrm>
              <a:off x="3120" y="1008"/>
              <a:ext cx="192" cy="0"/>
            </a:xfrm>
            <a:prstGeom prst="line">
              <a:avLst/>
            </a:prstGeom>
            <a:noFill/>
            <a:ln w="254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sp>
        <p:nvSpPr>
          <p:cNvPr id="9224" name="Line 32"/>
          <p:cNvSpPr>
            <a:spLocks noChangeShapeType="1"/>
          </p:cNvSpPr>
          <p:nvPr/>
        </p:nvSpPr>
        <p:spPr bwMode="auto">
          <a:xfrm>
            <a:off x="7674928" y="1377633"/>
            <a:ext cx="457200" cy="0"/>
          </a:xfrm>
          <a:prstGeom prst="line">
            <a:avLst/>
          </a:prstGeom>
          <a:noFill/>
          <a:ln w="254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9225" name="Freeform 33"/>
          <p:cNvSpPr>
            <a:spLocks/>
          </p:cNvSpPr>
          <p:nvPr/>
        </p:nvSpPr>
        <p:spPr bwMode="auto">
          <a:xfrm>
            <a:off x="6303328" y="1377633"/>
            <a:ext cx="3213100" cy="685800"/>
          </a:xfrm>
          <a:custGeom>
            <a:avLst/>
            <a:gdLst>
              <a:gd name="T0" fmla="*/ 2147483646 w 2024"/>
              <a:gd name="T1" fmla="*/ 0 h 432"/>
              <a:gd name="T2" fmla="*/ 2147483646 w 2024"/>
              <a:gd name="T3" fmla="*/ 2147483646 h 432"/>
              <a:gd name="T4" fmla="*/ 2147483646 w 2024"/>
              <a:gd name="T5" fmla="*/ 2147483646 h 432"/>
              <a:gd name="T6" fmla="*/ 2147483646 w 2024"/>
              <a:gd name="T7" fmla="*/ 2147483646 h 432"/>
              <a:gd name="T8" fmla="*/ 2147483646 w 2024"/>
              <a:gd name="T9" fmla="*/ 2147483646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4" h="432">
                <a:moveTo>
                  <a:pt x="1776" y="0"/>
                </a:moveTo>
                <a:cubicBezTo>
                  <a:pt x="1900" y="76"/>
                  <a:pt x="2024" y="152"/>
                  <a:pt x="1776" y="192"/>
                </a:cubicBezTo>
                <a:cubicBezTo>
                  <a:pt x="1528" y="232"/>
                  <a:pt x="576" y="216"/>
                  <a:pt x="288" y="240"/>
                </a:cubicBezTo>
                <a:cubicBezTo>
                  <a:pt x="0" y="264"/>
                  <a:pt x="56" y="304"/>
                  <a:pt x="48" y="336"/>
                </a:cubicBezTo>
                <a:cubicBezTo>
                  <a:pt x="40" y="368"/>
                  <a:pt x="140" y="400"/>
                  <a:pt x="240" y="432"/>
                </a:cubicBezTo>
              </a:path>
            </a:pathLst>
          </a:custGeom>
          <a:noFill/>
          <a:ln w="25400" cap="flat" cmpd="sng">
            <a:solidFill>
              <a:schemeClr val="tx1"/>
            </a:solidFill>
            <a:prstDash val="solid"/>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9226" name="Line 34"/>
          <p:cNvSpPr>
            <a:spLocks noChangeShapeType="1"/>
          </p:cNvSpPr>
          <p:nvPr/>
        </p:nvSpPr>
        <p:spPr bwMode="auto">
          <a:xfrm>
            <a:off x="7674928" y="2063433"/>
            <a:ext cx="457200" cy="0"/>
          </a:xfrm>
          <a:prstGeom prst="line">
            <a:avLst/>
          </a:prstGeom>
          <a:noFill/>
          <a:ln w="254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9227" name="Line 35"/>
          <p:cNvSpPr>
            <a:spLocks noChangeShapeType="1"/>
          </p:cNvSpPr>
          <p:nvPr/>
        </p:nvSpPr>
        <p:spPr bwMode="auto">
          <a:xfrm>
            <a:off x="9122728" y="2063433"/>
            <a:ext cx="457200" cy="0"/>
          </a:xfrm>
          <a:prstGeom prst="line">
            <a:avLst/>
          </a:prstGeom>
          <a:noFill/>
          <a:ln w="254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9228" name="Rectangle 36"/>
          <p:cNvSpPr>
            <a:spLocks noChangeArrowheads="1"/>
          </p:cNvSpPr>
          <p:nvPr/>
        </p:nvSpPr>
        <p:spPr bwMode="auto">
          <a:xfrm>
            <a:off x="9692640" y="1950720"/>
            <a:ext cx="533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00" b="0" dirty="0">
                <a:solidFill>
                  <a:srgbClr val="FF0000"/>
                </a:solidFill>
                <a:latin typeface="Times New Roman" panose="02020603050405020304" pitchFamily="18" charset="0"/>
              </a:rPr>
              <a:t>NULL</a:t>
            </a:r>
          </a:p>
        </p:txBody>
      </p:sp>
      <p:sp>
        <p:nvSpPr>
          <p:cNvPr id="18469" name="AutoShape 37"/>
          <p:cNvSpPr>
            <a:spLocks noChangeArrowheads="1"/>
          </p:cNvSpPr>
          <p:nvPr/>
        </p:nvSpPr>
        <p:spPr bwMode="auto">
          <a:xfrm>
            <a:off x="1920240" y="3779520"/>
            <a:ext cx="3581400" cy="2743200"/>
          </a:xfrm>
          <a:prstGeom prst="foldedCorner">
            <a:avLst>
              <a:gd name="adj" fmla="val 12500"/>
            </a:avLst>
          </a:prstGeom>
          <a:ln>
            <a:headEnd/>
            <a:tailEnd/>
          </a:ln>
          <a:extLst/>
        </p:spPr>
        <p:style>
          <a:lnRef idx="3">
            <a:schemeClr val="lt1"/>
          </a:lnRef>
          <a:fillRef idx="1">
            <a:schemeClr val="dk1"/>
          </a:fillRef>
          <a:effectRef idx="1">
            <a:schemeClr val="dk1"/>
          </a:effectRef>
          <a:fontRef idx="minor">
            <a:schemeClr val="lt1"/>
          </a:fontRef>
        </p:style>
        <p:txBody>
          <a:bodyPr wrap="none" lIns="54000" tIns="154800" rIns="54000" bIns="46800" anchor="ctr"/>
          <a:lstStyle/>
          <a:p>
            <a:pPr>
              <a:defRPr/>
            </a:pPr>
            <a:r>
              <a:rPr kumimoji="1" lang="en-US" altLang="zh-CN" b="1" dirty="0">
                <a:latin typeface="Times New Roman" pitchFamily="18" charset="0"/>
              </a:rPr>
              <a:t>Definition:</a:t>
            </a:r>
          </a:p>
          <a:p>
            <a:pPr>
              <a:defRPr/>
            </a:pPr>
            <a:endParaRPr kumimoji="1" lang="en-US" altLang="zh-CN" b="1" dirty="0">
              <a:latin typeface="Times New Roman" pitchFamily="18" charset="0"/>
            </a:endParaRPr>
          </a:p>
          <a:p>
            <a:pPr>
              <a:defRPr/>
            </a:pPr>
            <a:r>
              <a:rPr kumimoji="1" lang="en-US" altLang="zh-CN" sz="1600" b="1" dirty="0" err="1">
                <a:solidFill>
                  <a:schemeClr val="hlink"/>
                </a:solidFill>
              </a:rPr>
              <a:t>typedef</a:t>
            </a:r>
            <a:r>
              <a:rPr kumimoji="1" lang="en-US" altLang="zh-CN" sz="1600" b="1" dirty="0">
                <a:solidFill>
                  <a:schemeClr val="hlink"/>
                </a:solidFill>
              </a:rPr>
              <a:t>  </a:t>
            </a:r>
            <a:r>
              <a:rPr kumimoji="1" lang="en-US" altLang="zh-CN" sz="1600" b="1" dirty="0" err="1">
                <a:solidFill>
                  <a:schemeClr val="hlink"/>
                </a:solidFill>
              </a:rPr>
              <a:t>struct</a:t>
            </a:r>
            <a:r>
              <a:rPr kumimoji="1" lang="en-US" altLang="zh-CN" sz="1600" b="1" dirty="0"/>
              <a:t>  </a:t>
            </a:r>
            <a:r>
              <a:rPr kumimoji="1" lang="en-US" altLang="zh-CN" sz="1600" b="1" dirty="0" err="1"/>
              <a:t>list_node</a:t>
            </a:r>
            <a:r>
              <a:rPr kumimoji="1" lang="en-US" altLang="zh-CN" sz="1600" b="1" dirty="0"/>
              <a:t>  *</a:t>
            </a:r>
            <a:r>
              <a:rPr kumimoji="1" lang="en-US" altLang="zh-CN" sz="1600" b="1" dirty="0" err="1"/>
              <a:t>list_ptr</a:t>
            </a:r>
            <a:r>
              <a:rPr kumimoji="1" lang="en-US" altLang="zh-CN" sz="1600" b="1" dirty="0"/>
              <a:t>;</a:t>
            </a:r>
          </a:p>
          <a:p>
            <a:pPr>
              <a:defRPr/>
            </a:pPr>
            <a:r>
              <a:rPr kumimoji="1" lang="en-US" altLang="zh-CN" sz="1600" b="1" dirty="0" err="1">
                <a:solidFill>
                  <a:schemeClr val="hlink"/>
                </a:solidFill>
              </a:rPr>
              <a:t>typedef</a:t>
            </a:r>
            <a:r>
              <a:rPr kumimoji="1" lang="en-US" altLang="zh-CN" sz="1600" b="1" dirty="0">
                <a:solidFill>
                  <a:schemeClr val="hlink"/>
                </a:solidFill>
              </a:rPr>
              <a:t>  </a:t>
            </a:r>
            <a:r>
              <a:rPr kumimoji="1" lang="en-US" altLang="zh-CN" sz="1600" b="1" dirty="0" err="1">
                <a:solidFill>
                  <a:schemeClr val="hlink"/>
                </a:solidFill>
              </a:rPr>
              <a:t>struct</a:t>
            </a:r>
            <a:r>
              <a:rPr kumimoji="1" lang="en-US" altLang="zh-CN" sz="1600" b="1" dirty="0"/>
              <a:t>  </a:t>
            </a:r>
            <a:r>
              <a:rPr kumimoji="1" lang="en-US" altLang="zh-CN" sz="1600" b="1" dirty="0" err="1"/>
              <a:t>list_node</a:t>
            </a:r>
            <a:r>
              <a:rPr kumimoji="1" lang="en-US" altLang="zh-CN" sz="1600" b="1" dirty="0"/>
              <a:t>  {</a:t>
            </a:r>
          </a:p>
          <a:p>
            <a:pPr>
              <a:defRPr/>
            </a:pPr>
            <a:r>
              <a:rPr kumimoji="1" lang="en-US" altLang="zh-CN" sz="1600" b="1" dirty="0"/>
              <a:t>      </a:t>
            </a:r>
            <a:r>
              <a:rPr kumimoji="1" lang="en-US" altLang="zh-CN" sz="1600" b="1" dirty="0">
                <a:solidFill>
                  <a:schemeClr val="hlink"/>
                </a:solidFill>
              </a:rPr>
              <a:t>char</a:t>
            </a:r>
            <a:r>
              <a:rPr kumimoji="1" lang="en-US" altLang="zh-CN" sz="1600" b="1" dirty="0"/>
              <a:t>        data [ 4 ] ;</a:t>
            </a:r>
          </a:p>
          <a:p>
            <a:pPr>
              <a:defRPr/>
            </a:pPr>
            <a:r>
              <a:rPr kumimoji="1" lang="en-US" altLang="zh-CN" sz="1600" b="1" dirty="0"/>
              <a:t>      </a:t>
            </a:r>
            <a:r>
              <a:rPr kumimoji="1" lang="en-US" altLang="zh-CN" sz="1600" b="1" dirty="0" err="1"/>
              <a:t>list_ptr</a:t>
            </a:r>
            <a:r>
              <a:rPr kumimoji="1" lang="en-US" altLang="zh-CN" sz="1600" b="1" dirty="0"/>
              <a:t>    next ;</a:t>
            </a:r>
          </a:p>
          <a:p>
            <a:pPr>
              <a:defRPr/>
            </a:pPr>
            <a:r>
              <a:rPr kumimoji="1" lang="en-US" altLang="zh-CN" sz="1600" b="1" dirty="0"/>
              <a:t>} ;</a:t>
            </a:r>
          </a:p>
          <a:p>
            <a:pPr>
              <a:defRPr/>
            </a:pPr>
            <a:r>
              <a:rPr kumimoji="1" lang="en-US" altLang="zh-CN" sz="1600" b="1" dirty="0" err="1"/>
              <a:t>list_ptr</a:t>
            </a:r>
            <a:r>
              <a:rPr kumimoji="1" lang="en-US" altLang="zh-CN" sz="1600" b="1" dirty="0"/>
              <a:t>   </a:t>
            </a:r>
            <a:r>
              <a:rPr kumimoji="1" lang="en-US" altLang="zh-CN" sz="1600" b="1" dirty="0" err="1"/>
              <a:t>ptr</a:t>
            </a:r>
            <a:r>
              <a:rPr kumimoji="1" lang="en-US" altLang="zh-CN" sz="1600" b="1" dirty="0"/>
              <a:t> ;</a:t>
            </a:r>
            <a:endParaRPr kumimoji="1" lang="en-US" altLang="zh-CN" sz="1600" b="1" dirty="0">
              <a:latin typeface="Times New Roman" pitchFamily="18" charset="0"/>
            </a:endParaRPr>
          </a:p>
        </p:txBody>
      </p:sp>
      <p:sp>
        <p:nvSpPr>
          <p:cNvPr id="18470" name="AutoShape 38"/>
          <p:cNvSpPr>
            <a:spLocks noChangeArrowheads="1"/>
          </p:cNvSpPr>
          <p:nvPr/>
        </p:nvSpPr>
        <p:spPr bwMode="auto">
          <a:xfrm>
            <a:off x="5730240" y="2484120"/>
            <a:ext cx="5166360" cy="3048000"/>
          </a:xfrm>
          <a:prstGeom prst="foldedCorner">
            <a:avLst>
              <a:gd name="adj" fmla="val 12500"/>
            </a:avLst>
          </a:prstGeom>
          <a:ln>
            <a:headEnd/>
            <a:tailEnd/>
          </a:ln>
          <a:extLst/>
        </p:spPr>
        <p:style>
          <a:lnRef idx="3">
            <a:schemeClr val="lt1"/>
          </a:lnRef>
          <a:fillRef idx="1">
            <a:schemeClr val="dk1"/>
          </a:fillRef>
          <a:effectRef idx="1">
            <a:schemeClr val="dk1"/>
          </a:effectRef>
          <a:fontRef idx="minor">
            <a:schemeClr val="lt1"/>
          </a:fontRef>
        </p:style>
        <p:txBody>
          <a:bodyPr wrap="none" lIns="90000" tIns="154800" rIns="90000" bIns="46800" anchor="ctr"/>
          <a:lstStyle/>
          <a:p>
            <a:pPr>
              <a:defRPr/>
            </a:pPr>
            <a:r>
              <a:rPr kumimoji="1" lang="en-US" altLang="zh-CN" b="1" dirty="0">
                <a:latin typeface="Times New Roman" pitchFamily="18" charset="0"/>
              </a:rPr>
              <a:t>To link ‘ZHAO’ and ‘QIAN’:</a:t>
            </a:r>
          </a:p>
          <a:p>
            <a:pPr>
              <a:defRPr/>
            </a:pPr>
            <a:endParaRPr kumimoji="1" lang="en-US" altLang="zh-CN" b="1" dirty="0">
              <a:latin typeface="Times New Roman" pitchFamily="18" charset="0"/>
            </a:endParaRPr>
          </a:p>
          <a:p>
            <a:pPr>
              <a:defRPr/>
            </a:pPr>
            <a:r>
              <a:rPr kumimoji="1" lang="en-US" altLang="zh-CN" sz="1600" b="1" dirty="0" err="1"/>
              <a:t>list_ptr</a:t>
            </a:r>
            <a:r>
              <a:rPr kumimoji="1" lang="en-US" altLang="zh-CN" sz="1600" b="1" dirty="0"/>
              <a:t>   N1,  N2 ;</a:t>
            </a:r>
          </a:p>
          <a:p>
            <a:pPr>
              <a:defRPr/>
            </a:pPr>
            <a:r>
              <a:rPr kumimoji="1" lang="en-US" altLang="zh-CN" sz="1600" b="1" dirty="0"/>
              <a:t>N1 = (</a:t>
            </a:r>
            <a:r>
              <a:rPr kumimoji="1" lang="en-US" altLang="zh-CN" sz="1600" b="1" dirty="0" err="1"/>
              <a:t>list_ptr</a:t>
            </a:r>
            <a:r>
              <a:rPr kumimoji="1" lang="en-US" altLang="zh-CN" sz="1600" b="1" dirty="0"/>
              <a:t>)</a:t>
            </a:r>
            <a:r>
              <a:rPr kumimoji="1" lang="en-US" altLang="zh-CN" sz="1600" b="1" dirty="0" err="1"/>
              <a:t>malloc</a:t>
            </a:r>
            <a:r>
              <a:rPr kumimoji="1" lang="en-US" altLang="zh-CN" sz="1600" b="1" dirty="0"/>
              <a:t>(</a:t>
            </a:r>
            <a:r>
              <a:rPr kumimoji="1" lang="en-US" altLang="zh-CN" sz="1600" b="1" dirty="0" err="1">
                <a:solidFill>
                  <a:schemeClr val="hlink"/>
                </a:solidFill>
              </a:rPr>
              <a:t>sizeof</a:t>
            </a:r>
            <a:r>
              <a:rPr kumimoji="1" lang="en-US" altLang="zh-CN" sz="1600" b="1" dirty="0"/>
              <a:t>(</a:t>
            </a:r>
            <a:r>
              <a:rPr kumimoji="1" lang="en-US" altLang="zh-CN" sz="1600" b="1" dirty="0" err="1">
                <a:solidFill>
                  <a:schemeClr val="hlink"/>
                </a:solidFill>
              </a:rPr>
              <a:t>struct</a:t>
            </a:r>
            <a:r>
              <a:rPr kumimoji="1" lang="en-US" altLang="zh-CN" sz="1600" b="1" dirty="0"/>
              <a:t> </a:t>
            </a:r>
            <a:r>
              <a:rPr kumimoji="1" lang="en-US" altLang="zh-CN" sz="1600" b="1" dirty="0" err="1"/>
              <a:t>list_node</a:t>
            </a:r>
            <a:r>
              <a:rPr kumimoji="1" lang="en-US" altLang="zh-CN" sz="1600" b="1" dirty="0"/>
              <a:t>));</a:t>
            </a:r>
          </a:p>
          <a:p>
            <a:pPr>
              <a:defRPr/>
            </a:pPr>
            <a:r>
              <a:rPr kumimoji="1" lang="en-US" altLang="zh-CN" sz="1600" b="1" dirty="0"/>
              <a:t>N2 = (</a:t>
            </a:r>
            <a:r>
              <a:rPr kumimoji="1" lang="en-US" altLang="zh-CN" sz="1600" b="1" dirty="0" err="1"/>
              <a:t>list_ptr</a:t>
            </a:r>
            <a:r>
              <a:rPr kumimoji="1" lang="en-US" altLang="zh-CN" sz="1600" b="1" dirty="0"/>
              <a:t>)</a:t>
            </a:r>
            <a:r>
              <a:rPr kumimoji="1" lang="en-US" altLang="zh-CN" sz="1600" b="1" dirty="0" err="1"/>
              <a:t>malloc</a:t>
            </a:r>
            <a:r>
              <a:rPr kumimoji="1" lang="en-US" altLang="zh-CN" sz="1600" b="1" dirty="0"/>
              <a:t>(</a:t>
            </a:r>
            <a:r>
              <a:rPr kumimoji="1" lang="en-US" altLang="zh-CN" sz="1600" b="1" dirty="0" err="1">
                <a:solidFill>
                  <a:schemeClr val="hlink"/>
                </a:solidFill>
              </a:rPr>
              <a:t>sizeof</a:t>
            </a:r>
            <a:r>
              <a:rPr kumimoji="1" lang="en-US" altLang="zh-CN" sz="1600" b="1" dirty="0"/>
              <a:t>(</a:t>
            </a:r>
            <a:r>
              <a:rPr kumimoji="1" lang="en-US" altLang="zh-CN" sz="1600" b="1" dirty="0" err="1">
                <a:solidFill>
                  <a:schemeClr val="hlink"/>
                </a:solidFill>
              </a:rPr>
              <a:t>struct</a:t>
            </a:r>
            <a:r>
              <a:rPr kumimoji="1" lang="en-US" altLang="zh-CN" sz="1600" b="1" dirty="0"/>
              <a:t> </a:t>
            </a:r>
            <a:r>
              <a:rPr kumimoji="1" lang="en-US" altLang="zh-CN" sz="1600" b="1" dirty="0" err="1"/>
              <a:t>list_node</a:t>
            </a:r>
            <a:r>
              <a:rPr kumimoji="1" lang="en-US" altLang="zh-CN" sz="1600" b="1" dirty="0"/>
              <a:t>));</a:t>
            </a:r>
          </a:p>
          <a:p>
            <a:pPr>
              <a:defRPr/>
            </a:pPr>
            <a:r>
              <a:rPr kumimoji="1" lang="en-US" altLang="zh-CN" sz="1600" b="1" dirty="0"/>
              <a:t>N1-&gt;data = ‘ZHAO’ ;</a:t>
            </a:r>
          </a:p>
          <a:p>
            <a:pPr>
              <a:defRPr/>
            </a:pPr>
            <a:r>
              <a:rPr kumimoji="1" lang="en-US" altLang="zh-CN" sz="1600" b="1" dirty="0"/>
              <a:t>N2-&gt;data = ‘QIAN’ ;</a:t>
            </a:r>
          </a:p>
          <a:p>
            <a:pPr>
              <a:defRPr/>
            </a:pPr>
            <a:r>
              <a:rPr kumimoji="1" lang="en-US" altLang="zh-CN" sz="1600" b="1" dirty="0"/>
              <a:t>N1-&gt;next = N2 ;</a:t>
            </a:r>
          </a:p>
          <a:p>
            <a:pPr>
              <a:defRPr/>
            </a:pPr>
            <a:r>
              <a:rPr kumimoji="1" lang="en-US" altLang="zh-CN" sz="1600" b="1" dirty="0"/>
              <a:t>N2-&gt;next = NULL ;</a:t>
            </a:r>
          </a:p>
          <a:p>
            <a:pPr>
              <a:defRPr/>
            </a:pPr>
            <a:r>
              <a:rPr kumimoji="1" lang="en-US" altLang="zh-CN" sz="1600" b="1" dirty="0" err="1"/>
              <a:t>ptr</a:t>
            </a:r>
            <a:r>
              <a:rPr kumimoji="1" lang="en-US" altLang="zh-CN" sz="1600" b="1" dirty="0"/>
              <a:t> = N1 ;</a:t>
            </a:r>
          </a:p>
        </p:txBody>
      </p:sp>
      <p:grpSp>
        <p:nvGrpSpPr>
          <p:cNvPr id="18471" name="Group 39"/>
          <p:cNvGrpSpPr>
            <a:grpSpLocks/>
          </p:cNvGrpSpPr>
          <p:nvPr/>
        </p:nvGrpSpPr>
        <p:grpSpPr bwMode="auto">
          <a:xfrm>
            <a:off x="5958840" y="5760720"/>
            <a:ext cx="4114800" cy="762000"/>
            <a:chOff x="2880" y="3648"/>
            <a:chExt cx="2592" cy="480"/>
          </a:xfrm>
        </p:grpSpPr>
        <p:grpSp>
          <p:nvGrpSpPr>
            <p:cNvPr id="9237" name="Group 40"/>
            <p:cNvGrpSpPr>
              <a:grpSpLocks/>
            </p:cNvGrpSpPr>
            <p:nvPr/>
          </p:nvGrpSpPr>
          <p:grpSpPr bwMode="auto">
            <a:xfrm>
              <a:off x="3216" y="3936"/>
              <a:ext cx="672" cy="192"/>
              <a:chOff x="3312" y="912"/>
              <a:chExt cx="672" cy="192"/>
            </a:xfrm>
          </p:grpSpPr>
          <p:sp>
            <p:nvSpPr>
              <p:cNvPr id="9249" name="Rectangle 41"/>
              <p:cNvSpPr>
                <a:spLocks noChangeArrowheads="1"/>
              </p:cNvSpPr>
              <p:nvPr/>
            </p:nvSpPr>
            <p:spPr bwMode="auto">
              <a:xfrm>
                <a:off x="3312" y="912"/>
                <a:ext cx="528"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ZHAO</a:t>
                </a:r>
              </a:p>
            </p:txBody>
          </p:sp>
          <p:sp>
            <p:nvSpPr>
              <p:cNvPr id="9250" name="Rectangle 42"/>
              <p:cNvSpPr>
                <a:spLocks noChangeArrowheads="1"/>
              </p:cNvSpPr>
              <p:nvPr/>
            </p:nvSpPr>
            <p:spPr bwMode="auto">
              <a:xfrm>
                <a:off x="3840" y="912"/>
                <a:ext cx="144"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9251" name="Oval 43"/>
              <p:cNvSpPr>
                <a:spLocks noChangeArrowheads="1"/>
              </p:cNvSpPr>
              <p:nvPr/>
            </p:nvSpPr>
            <p:spPr bwMode="auto">
              <a:xfrm>
                <a:off x="3876" y="970"/>
                <a:ext cx="73" cy="73"/>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grpSp>
        <p:grpSp>
          <p:nvGrpSpPr>
            <p:cNvPr id="9238" name="Group 44"/>
            <p:cNvGrpSpPr>
              <a:grpSpLocks/>
            </p:cNvGrpSpPr>
            <p:nvPr/>
          </p:nvGrpSpPr>
          <p:grpSpPr bwMode="auto">
            <a:xfrm>
              <a:off x="4128" y="3936"/>
              <a:ext cx="672" cy="192"/>
              <a:chOff x="3312" y="912"/>
              <a:chExt cx="672" cy="192"/>
            </a:xfrm>
          </p:grpSpPr>
          <p:sp>
            <p:nvSpPr>
              <p:cNvPr id="9246" name="Rectangle 45"/>
              <p:cNvSpPr>
                <a:spLocks noChangeArrowheads="1"/>
              </p:cNvSpPr>
              <p:nvPr/>
            </p:nvSpPr>
            <p:spPr bwMode="auto">
              <a:xfrm>
                <a:off x="3312" y="912"/>
                <a:ext cx="528"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a:latin typeface="Times New Roman" panose="02020603050405020304" pitchFamily="18" charset="0"/>
                  </a:rPr>
                  <a:t>QIAN</a:t>
                </a:r>
              </a:p>
            </p:txBody>
          </p:sp>
          <p:sp>
            <p:nvSpPr>
              <p:cNvPr id="9247" name="Rectangle 46"/>
              <p:cNvSpPr>
                <a:spLocks noChangeArrowheads="1"/>
              </p:cNvSpPr>
              <p:nvPr/>
            </p:nvSpPr>
            <p:spPr bwMode="auto">
              <a:xfrm>
                <a:off x="3840" y="912"/>
                <a:ext cx="144" cy="1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9248" name="Oval 47"/>
              <p:cNvSpPr>
                <a:spLocks noChangeArrowheads="1"/>
              </p:cNvSpPr>
              <p:nvPr/>
            </p:nvSpPr>
            <p:spPr bwMode="auto">
              <a:xfrm>
                <a:off x="3876" y="970"/>
                <a:ext cx="73" cy="73"/>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grpSp>
        <p:grpSp>
          <p:nvGrpSpPr>
            <p:cNvPr id="9239" name="Group 48"/>
            <p:cNvGrpSpPr>
              <a:grpSpLocks/>
            </p:cNvGrpSpPr>
            <p:nvPr/>
          </p:nvGrpSpPr>
          <p:grpSpPr bwMode="auto">
            <a:xfrm>
              <a:off x="2880" y="3648"/>
              <a:ext cx="336" cy="384"/>
              <a:chOff x="2976" y="624"/>
              <a:chExt cx="336" cy="384"/>
            </a:xfrm>
          </p:grpSpPr>
          <p:sp>
            <p:nvSpPr>
              <p:cNvPr id="9243" name="Rectangle 49"/>
              <p:cNvSpPr>
                <a:spLocks noChangeArrowheads="1"/>
              </p:cNvSpPr>
              <p:nvPr/>
            </p:nvSpPr>
            <p:spPr bwMode="auto">
              <a:xfrm>
                <a:off x="2976" y="624"/>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b="0" dirty="0" err="1">
                    <a:solidFill>
                      <a:srgbClr val="FF0000"/>
                    </a:solidFill>
                  </a:rPr>
                  <a:t>ptr</a:t>
                </a:r>
                <a:endParaRPr kumimoji="1" lang="en-US" altLang="zh-CN" sz="2000" b="0" dirty="0">
                  <a:solidFill>
                    <a:srgbClr val="FF0000"/>
                  </a:solidFill>
                  <a:latin typeface="Times New Roman" panose="02020603050405020304" pitchFamily="18" charset="0"/>
                </a:endParaRPr>
              </a:p>
            </p:txBody>
          </p:sp>
          <p:sp>
            <p:nvSpPr>
              <p:cNvPr id="9244" name="Line 50"/>
              <p:cNvSpPr>
                <a:spLocks noChangeShapeType="1"/>
              </p:cNvSpPr>
              <p:nvPr/>
            </p:nvSpPr>
            <p:spPr bwMode="auto">
              <a:xfrm>
                <a:off x="3120" y="816"/>
                <a:ext cx="0" cy="19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9245" name="Line 51"/>
              <p:cNvSpPr>
                <a:spLocks noChangeShapeType="1"/>
              </p:cNvSpPr>
              <p:nvPr/>
            </p:nvSpPr>
            <p:spPr bwMode="auto">
              <a:xfrm>
                <a:off x="3120" y="1008"/>
                <a:ext cx="192" cy="0"/>
              </a:xfrm>
              <a:prstGeom prst="line">
                <a:avLst/>
              </a:prstGeom>
              <a:noFill/>
              <a:ln w="254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sp>
          <p:nvSpPr>
            <p:cNvPr id="9240" name="Line 52"/>
            <p:cNvSpPr>
              <a:spLocks noChangeShapeType="1"/>
            </p:cNvSpPr>
            <p:nvPr/>
          </p:nvSpPr>
          <p:spPr bwMode="auto">
            <a:xfrm>
              <a:off x="3840" y="4032"/>
              <a:ext cx="288" cy="0"/>
            </a:xfrm>
            <a:prstGeom prst="line">
              <a:avLst/>
            </a:prstGeom>
            <a:noFill/>
            <a:ln w="254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9241" name="Line 53"/>
            <p:cNvSpPr>
              <a:spLocks noChangeShapeType="1"/>
            </p:cNvSpPr>
            <p:nvPr/>
          </p:nvSpPr>
          <p:spPr bwMode="auto">
            <a:xfrm>
              <a:off x="4777" y="4032"/>
              <a:ext cx="288" cy="0"/>
            </a:xfrm>
            <a:prstGeom prst="line">
              <a:avLst/>
            </a:prstGeom>
            <a:noFill/>
            <a:ln w="254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9242" name="Rectangle 54"/>
            <p:cNvSpPr>
              <a:spLocks noChangeArrowheads="1"/>
            </p:cNvSpPr>
            <p:nvPr/>
          </p:nvSpPr>
          <p:spPr bwMode="auto">
            <a:xfrm>
              <a:off x="5136" y="3960"/>
              <a:ext cx="33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00" b="0" dirty="0">
                  <a:solidFill>
                    <a:srgbClr val="FF0000"/>
                  </a:solidFill>
                  <a:latin typeface="Times New Roman" panose="02020603050405020304" pitchFamily="18" charset="0"/>
                </a:rPr>
                <a:t>NULL</a:t>
              </a:r>
            </a:p>
          </p:txBody>
        </p:sp>
      </p:grpSp>
      <p:sp>
        <p:nvSpPr>
          <p:cNvPr id="18487" name="AutoShape 55"/>
          <p:cNvSpPr>
            <a:spLocks noChangeArrowheads="1"/>
          </p:cNvSpPr>
          <p:nvPr/>
        </p:nvSpPr>
        <p:spPr bwMode="auto">
          <a:xfrm>
            <a:off x="4126865" y="3317558"/>
            <a:ext cx="4267200" cy="1828800"/>
          </a:xfrm>
          <a:prstGeom prst="wedgeEllipseCallout">
            <a:avLst>
              <a:gd name="adj1" fmla="val 28685"/>
              <a:gd name="adj2" fmla="val 110940"/>
            </a:avLst>
          </a:prstGeom>
          <a:gradFill>
            <a:gsLst>
              <a:gs pos="0">
                <a:schemeClr val="accent1">
                  <a:lumMod val="90000"/>
                </a:schemeClr>
              </a:gs>
              <a:gs pos="80000">
                <a:schemeClr val="accent1">
                  <a:lumMod val="75000"/>
                </a:schemeClr>
              </a:gs>
              <a:gs pos="100000">
                <a:schemeClr val="accent1">
                  <a:lumMod val="90000"/>
                </a:schemeClr>
              </a:gs>
            </a:gsLst>
          </a:gradFill>
          <a:ln>
            <a:headEnd/>
            <a:tailEnd/>
          </a:ln>
          <a:extLst/>
        </p:spPr>
        <p:style>
          <a:lnRef idx="1">
            <a:schemeClr val="dk1"/>
          </a:lnRef>
          <a:fillRef idx="3">
            <a:schemeClr val="dk1"/>
          </a:fillRef>
          <a:effectRef idx="2">
            <a:schemeClr val="dk1"/>
          </a:effectRef>
          <a:fontRef idx="minor">
            <a:schemeClr val="lt1"/>
          </a:fontRef>
        </p:style>
        <p:txBody>
          <a:bodyPr wrap="none" lIns="90000" tIns="46800" rIns="90000" bIns="46800" anchor="ctr"/>
          <a:lstStyle/>
          <a:p>
            <a:pPr algn="ctr">
              <a:defRPr/>
            </a:pPr>
            <a:r>
              <a:rPr kumimoji="1" lang="zh-CN" altLang="en-US" b="1" dirty="0">
                <a:solidFill>
                  <a:srgbClr val="FF0000"/>
                </a:solidFill>
                <a:latin typeface="Times New Roman" pitchFamily="18" charset="0"/>
              </a:rPr>
              <a:t>节点的位置在每次运行时</a:t>
            </a:r>
            <a:endParaRPr kumimoji="1" lang="en-US" altLang="zh-CN" b="1" dirty="0">
              <a:solidFill>
                <a:srgbClr val="FF0000"/>
              </a:solidFill>
              <a:latin typeface="Times New Roman" pitchFamily="18" charset="0"/>
            </a:endParaRPr>
          </a:p>
          <a:p>
            <a:pPr algn="ctr">
              <a:defRPr/>
            </a:pPr>
            <a:r>
              <a:rPr kumimoji="1" lang="zh-CN" altLang="en-US" b="1" dirty="0">
                <a:solidFill>
                  <a:srgbClr val="FF0000"/>
                </a:solidFill>
                <a:latin typeface="Times New Roman" pitchFamily="18" charset="0"/>
              </a:rPr>
              <a:t>可能不一样</a:t>
            </a:r>
            <a:r>
              <a:rPr kumimoji="1" lang="en-US" altLang="zh-CN" b="1" dirty="0">
                <a:solidFill>
                  <a:srgbClr val="FF0000"/>
                </a:solidFill>
                <a:latin typeface="Times New Roman" pitchFamily="18" charset="0"/>
              </a:rPr>
              <a:t>.</a:t>
            </a:r>
          </a:p>
        </p:txBody>
      </p:sp>
      <p:sp>
        <p:nvSpPr>
          <p:cNvPr id="2" name="矩形 1"/>
          <p:cNvSpPr/>
          <p:nvPr/>
        </p:nvSpPr>
        <p:spPr>
          <a:xfrm>
            <a:off x="3139440" y="1645920"/>
            <a:ext cx="2286000" cy="1295400"/>
          </a:xfrm>
          <a:prstGeom prst="rect">
            <a:avLst/>
          </a:prstGeom>
          <a:noFill/>
          <a:ln>
            <a:solidFill>
              <a:srgbClr val="99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34" name="Text Box 8"/>
          <p:cNvSpPr txBox="1">
            <a:spLocks noChangeArrowheads="1"/>
          </p:cNvSpPr>
          <p:nvPr/>
        </p:nvSpPr>
        <p:spPr bwMode="auto">
          <a:xfrm>
            <a:off x="1931353" y="623570"/>
            <a:ext cx="38909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a:solidFill>
                  <a:srgbClr val="663300"/>
                </a:solidFill>
                <a:latin typeface="Times New Roman" panose="02020603050405020304" pitchFamily="18" charset="0"/>
                <a:ea typeface="隶书" panose="02010509060101010101" pitchFamily="49" charset="-122"/>
              </a:rPr>
              <a:t>一、电话号码本例子</a:t>
            </a:r>
            <a:endParaRPr kumimoji="1" lang="zh-CN" altLang="en-US" b="0">
              <a:latin typeface="Times New Roman" panose="02020603050405020304" pitchFamily="18" charset="0"/>
            </a:endParaRPr>
          </a:p>
        </p:txBody>
      </p:sp>
      <p:sp>
        <p:nvSpPr>
          <p:cNvPr id="3" name="文本框 2"/>
          <p:cNvSpPr txBox="1">
            <a:spLocks noChangeArrowheads="1"/>
          </p:cNvSpPr>
          <p:nvPr/>
        </p:nvSpPr>
        <p:spPr bwMode="auto">
          <a:xfrm>
            <a:off x="6725604" y="5886134"/>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t>N1</a:t>
            </a:r>
            <a:endParaRPr lang="zh-CN" altLang="en-US" sz="1800" b="0"/>
          </a:p>
        </p:txBody>
      </p:sp>
      <p:sp>
        <p:nvSpPr>
          <p:cNvPr id="57" name="文本框 56"/>
          <p:cNvSpPr txBox="1">
            <a:spLocks noChangeArrowheads="1"/>
          </p:cNvSpPr>
          <p:nvPr/>
        </p:nvSpPr>
        <p:spPr bwMode="auto">
          <a:xfrm>
            <a:off x="8244841" y="5878195"/>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50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5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33CC"/>
              </a:buClr>
              <a:buSzPct val="5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333399"/>
              </a:buClr>
              <a:buSzPct val="50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0"/>
              <a:t>N2</a:t>
            </a:r>
            <a:endParaRPr lang="zh-CN" altLang="en-US" sz="1800" b="0"/>
          </a:p>
        </p:txBody>
      </p:sp>
    </p:spTree>
    <p:extLst>
      <p:ext uri="{BB962C8B-B14F-4D97-AF65-F5344CB8AC3E}">
        <p14:creationId xmlns:p14="http://schemas.microsoft.com/office/powerpoint/2010/main" val="413183334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469"/>
                                        </p:tgtEl>
                                        <p:attrNameLst>
                                          <p:attrName>style.visibility</p:attrName>
                                        </p:attrNameLst>
                                      </p:cBhvr>
                                      <p:to>
                                        <p:strVal val="visible"/>
                                      </p:to>
                                    </p:set>
                                    <p:animEffect transition="in" filter="strips(downRight)">
                                      <p:cBhvr>
                                        <p:cTn id="7" dur="500"/>
                                        <p:tgtEl>
                                          <p:spTgt spid="18469"/>
                                        </p:tgtEl>
                                      </p:cBhvr>
                                    </p:animEffect>
                                  </p:childTnLst>
                                  <p:subTnLst>
                                    <p:audio>
                                      <p:cMediaNode>
                                        <p:cTn display="0" masterRel="sameClick">
                                          <p:stCondLst>
                                            <p:cond evt="begin" delay="0">
                                              <p:tn val="5"/>
                                            </p:cond>
                                          </p:stCondLst>
                                          <p:endCondLst>
                                            <p:cond evt="onStopAudio" delay="0">
                                              <p:tgtEl>
                                                <p:sldTgt/>
                                              </p:tgtEl>
                                            </p:cond>
                                          </p:endCondLst>
                                        </p:cTn>
                                        <p:tgtEl>
                                          <p:sndTgt r:embed="rId3"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8470"/>
                                        </p:tgtEl>
                                        <p:attrNameLst>
                                          <p:attrName>style.visibility</p:attrName>
                                        </p:attrNameLst>
                                      </p:cBhvr>
                                      <p:to>
                                        <p:strVal val="visible"/>
                                      </p:to>
                                    </p:set>
                                    <p:animEffect transition="in" filter="strips(downRight)">
                                      <p:cBhvr>
                                        <p:cTn id="12" dur="500"/>
                                        <p:tgtEl>
                                          <p:spTgt spid="18470"/>
                                        </p:tgtEl>
                                      </p:cBhvr>
                                    </p:animEffect>
                                  </p:childTnLst>
                                  <p:subTnLst>
                                    <p:audio>
                                      <p:cMediaNode>
                                        <p:cTn display="0" masterRel="sameClick">
                                          <p:stCondLst>
                                            <p:cond evt="begin" delay="0">
                                              <p:tn val="10"/>
                                            </p:cond>
                                          </p:stCondLst>
                                          <p:endCondLst>
                                            <p:cond evt="onStopAudio" delay="0">
                                              <p:tgtEl>
                                                <p:sldTgt/>
                                              </p:tgtEl>
                                            </p:cond>
                                          </p:endCondLst>
                                        </p:cTn>
                                        <p:tgtEl>
                                          <p:sndTgt r:embed="rId3" name="PROJCTOR.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471"/>
                                        </p:tgtEl>
                                        <p:attrNameLst>
                                          <p:attrName>style.visibility</p:attrName>
                                        </p:attrNameLst>
                                      </p:cBhvr>
                                      <p:to>
                                        <p:strVal val="visible"/>
                                      </p:to>
                                    </p:set>
                                    <p:animEffect transition="in" filter="wipe(left)">
                                      <p:cBhvr>
                                        <p:cTn id="17" dur="500"/>
                                        <p:tgtEl>
                                          <p:spTgt spid="18471"/>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4" fill="hold" grpId="0" nodeType="clickEffect">
                                  <p:stCondLst>
                                    <p:cond delay="0"/>
                                  </p:stCondLst>
                                  <p:childTnLst>
                                    <p:set>
                                      <p:cBhvr>
                                        <p:cTn id="27" dur="1" fill="hold">
                                          <p:stCondLst>
                                            <p:cond delay="0"/>
                                          </p:stCondLst>
                                        </p:cTn>
                                        <p:tgtEl>
                                          <p:spTgt spid="18487"/>
                                        </p:tgtEl>
                                        <p:attrNameLst>
                                          <p:attrName>style.visibility</p:attrName>
                                        </p:attrNameLst>
                                      </p:cBhvr>
                                      <p:to>
                                        <p:strVal val="visible"/>
                                      </p:to>
                                    </p:set>
                                    <p:anim calcmode="lin" valueType="num">
                                      <p:cBhvr>
                                        <p:cTn id="28" dur="500" fill="hold"/>
                                        <p:tgtEl>
                                          <p:spTgt spid="18487"/>
                                        </p:tgtEl>
                                        <p:attrNameLst>
                                          <p:attrName>ppt_x</p:attrName>
                                        </p:attrNameLst>
                                      </p:cBhvr>
                                      <p:tavLst>
                                        <p:tav tm="0">
                                          <p:val>
                                            <p:strVal val="#ppt_x"/>
                                          </p:val>
                                        </p:tav>
                                        <p:tav tm="100000">
                                          <p:val>
                                            <p:strVal val="#ppt_x"/>
                                          </p:val>
                                        </p:tav>
                                      </p:tavLst>
                                    </p:anim>
                                    <p:anim calcmode="lin" valueType="num">
                                      <p:cBhvr>
                                        <p:cTn id="29" dur="500" fill="hold"/>
                                        <p:tgtEl>
                                          <p:spTgt spid="18487"/>
                                        </p:tgtEl>
                                        <p:attrNameLst>
                                          <p:attrName>ppt_y</p:attrName>
                                        </p:attrNameLst>
                                      </p:cBhvr>
                                      <p:tavLst>
                                        <p:tav tm="0">
                                          <p:val>
                                            <p:strVal val="#ppt_y+#ppt_h/2"/>
                                          </p:val>
                                        </p:tav>
                                        <p:tav tm="100000">
                                          <p:val>
                                            <p:strVal val="#ppt_y"/>
                                          </p:val>
                                        </p:tav>
                                      </p:tavLst>
                                    </p:anim>
                                    <p:anim calcmode="lin" valueType="num">
                                      <p:cBhvr>
                                        <p:cTn id="30" dur="500" fill="hold"/>
                                        <p:tgtEl>
                                          <p:spTgt spid="18487"/>
                                        </p:tgtEl>
                                        <p:attrNameLst>
                                          <p:attrName>ppt_w</p:attrName>
                                        </p:attrNameLst>
                                      </p:cBhvr>
                                      <p:tavLst>
                                        <p:tav tm="0">
                                          <p:val>
                                            <p:strVal val="#ppt_w"/>
                                          </p:val>
                                        </p:tav>
                                        <p:tav tm="100000">
                                          <p:val>
                                            <p:strVal val="#ppt_w"/>
                                          </p:val>
                                        </p:tav>
                                      </p:tavLst>
                                    </p:anim>
                                    <p:anim calcmode="lin" valueType="num">
                                      <p:cBhvr>
                                        <p:cTn id="31" dur="500" fill="hold"/>
                                        <p:tgtEl>
                                          <p:spTgt spid="1848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8487"/>
                                        </p:tgtEl>
                                        <p:attrNameLst>
                                          <p:attrName>style.visibility</p:attrName>
                                        </p:attrNameLst>
                                      </p:cBhvr>
                                      <p:to>
                                        <p:strVal val="hidden"/>
                                      </p:to>
                                    </p:set>
                                    <p:audio>
                                      <p:cMediaNode>
                                        <p:cTn display="0" masterRel="sameClick">
                                          <p:stCondLst>
                                            <p:cond evt="begin" delay="0">
                                              <p:tn val="26"/>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9" grpId="0" animBg="1" autoUpdateAnimBg="0"/>
      <p:bldP spid="18470" grpId="0" animBg="1" autoUpdateAnimBg="0"/>
      <p:bldP spid="18487" grpId="0" animBg="1" autoUpdateAnimBg="0"/>
      <p:bldP spid="3" grpId="0"/>
      <p:bldP spid="5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0" name="Group 2"/>
          <p:cNvGrpSpPr>
            <a:grpSpLocks/>
          </p:cNvGrpSpPr>
          <p:nvPr/>
        </p:nvGrpSpPr>
        <p:grpSpPr bwMode="auto">
          <a:xfrm>
            <a:off x="1779611" y="1555751"/>
            <a:ext cx="762000" cy="790575"/>
            <a:chOff x="288" y="720"/>
            <a:chExt cx="480" cy="498"/>
          </a:xfrm>
        </p:grpSpPr>
        <p:sp>
          <p:nvSpPr>
            <p:cNvPr id="165891" name="Line 3"/>
            <p:cNvSpPr>
              <a:spLocks noChangeShapeType="1"/>
            </p:cNvSpPr>
            <p:nvPr/>
          </p:nvSpPr>
          <p:spPr bwMode="auto">
            <a:xfrm>
              <a:off x="288" y="1218"/>
              <a:ext cx="48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2" name="Line 4"/>
            <p:cNvSpPr>
              <a:spLocks noChangeShapeType="1"/>
            </p:cNvSpPr>
            <p:nvPr/>
          </p:nvSpPr>
          <p:spPr bwMode="auto">
            <a:xfrm>
              <a:off x="288" y="720"/>
              <a:ext cx="0" cy="49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5893" name="Text Box 5"/>
          <p:cNvSpPr txBox="1">
            <a:spLocks noChangeArrowheads="1"/>
          </p:cNvSpPr>
          <p:nvPr/>
        </p:nvSpPr>
        <p:spPr bwMode="auto">
          <a:xfrm>
            <a:off x="1779611" y="3882923"/>
            <a:ext cx="897504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rPr>
              <a:t>  以线性表中第一个数据元素</a:t>
            </a:r>
            <a:r>
              <a:rPr kumimoji="1" lang="en-US" altLang="zh-CN" sz="2600" i="1" dirty="0">
                <a:solidFill>
                  <a:srgbClr val="3333FF"/>
                </a:solidFill>
                <a:latin typeface="微软雅黑" panose="020B0503020204020204" pitchFamily="34" charset="-122"/>
                <a:ea typeface="微软雅黑" panose="020B0503020204020204" pitchFamily="34" charset="-122"/>
              </a:rPr>
              <a:t>a</a:t>
            </a:r>
            <a:r>
              <a:rPr kumimoji="1" lang="en-US" altLang="zh-CN" sz="2600" baseline="-25000" dirty="0">
                <a:solidFill>
                  <a:srgbClr val="3333FF"/>
                </a:solidFill>
                <a:latin typeface="微软雅黑" panose="020B0503020204020204" pitchFamily="34" charset="-122"/>
                <a:ea typeface="微软雅黑" panose="020B0503020204020204" pitchFamily="34" charset="-122"/>
              </a:rPr>
              <a:t>1</a:t>
            </a:r>
            <a:r>
              <a:rPr kumimoji="1" lang="zh-CN" altLang="en-US" sz="2600" dirty="0">
                <a:solidFill>
                  <a:srgbClr val="000000"/>
                </a:solidFill>
                <a:latin typeface="微软雅黑" panose="020B0503020204020204" pitchFamily="34" charset="-122"/>
                <a:ea typeface="微软雅黑" panose="020B0503020204020204" pitchFamily="34" charset="-122"/>
              </a:rPr>
              <a:t>的存储地址作为线性表的地址，称作线性表的头指针。</a:t>
            </a:r>
          </a:p>
        </p:txBody>
      </p:sp>
      <p:sp>
        <p:nvSpPr>
          <p:cNvPr id="165894" name="Text Box 6"/>
          <p:cNvSpPr txBox="1">
            <a:spLocks noChangeArrowheads="1"/>
          </p:cNvSpPr>
          <p:nvPr/>
        </p:nvSpPr>
        <p:spPr bwMode="auto">
          <a:xfrm>
            <a:off x="2541611" y="1557969"/>
            <a:ext cx="1717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solidFill>
                  <a:srgbClr val="0070C0"/>
                </a:solidFill>
                <a:latin typeface="微软雅黑" panose="020B0503020204020204" pitchFamily="34" charset="-122"/>
                <a:ea typeface="微软雅黑" panose="020B0503020204020204" pitchFamily="34" charset="-122"/>
              </a:rPr>
              <a:t>头结点</a:t>
            </a:r>
          </a:p>
        </p:txBody>
      </p:sp>
      <p:grpSp>
        <p:nvGrpSpPr>
          <p:cNvPr id="165895" name="Group 7"/>
          <p:cNvGrpSpPr>
            <a:grpSpLocks/>
          </p:cNvGrpSpPr>
          <p:nvPr/>
        </p:nvGrpSpPr>
        <p:grpSpPr bwMode="auto">
          <a:xfrm>
            <a:off x="3913211" y="1843087"/>
            <a:ext cx="6553200" cy="1189038"/>
            <a:chOff x="1632" y="835"/>
            <a:chExt cx="4128" cy="749"/>
          </a:xfrm>
        </p:grpSpPr>
        <p:sp>
          <p:nvSpPr>
            <p:cNvPr id="165896" name="Text Box 8"/>
            <p:cNvSpPr txBox="1">
              <a:spLocks noChangeArrowheads="1"/>
            </p:cNvSpPr>
            <p:nvPr/>
          </p:nvSpPr>
          <p:spPr bwMode="auto">
            <a:xfrm>
              <a:off x="1632" y="835"/>
              <a:ext cx="4128"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4800" dirty="0">
                  <a:latin typeface="Times New Roman" panose="02020603050405020304" pitchFamily="18" charset="0"/>
                  <a:ea typeface="楷体_GB2312" pitchFamily="49" charset="-122"/>
                </a:rPr>
                <a:t>   </a:t>
              </a:r>
              <a:r>
                <a:rPr kumimoji="1" lang="en-US" altLang="zh-CN" sz="4800" dirty="0">
                  <a:solidFill>
                    <a:srgbClr val="000099"/>
                  </a:solidFill>
                  <a:latin typeface="Times New Roman" panose="02020603050405020304" pitchFamily="18" charset="0"/>
                  <a:ea typeface="楷体_GB2312" pitchFamily="49" charset="-122"/>
                </a:rPr>
                <a:t>a</a:t>
              </a:r>
              <a:r>
                <a:rPr kumimoji="1" lang="en-US" altLang="zh-CN" sz="4800" baseline="-25000" dirty="0">
                  <a:solidFill>
                    <a:srgbClr val="000099"/>
                  </a:solidFill>
                  <a:latin typeface="Times New Roman" panose="02020603050405020304" pitchFamily="18" charset="0"/>
                  <a:ea typeface="楷体_GB2312" pitchFamily="49" charset="-122"/>
                </a:rPr>
                <a:t>1</a:t>
              </a:r>
              <a:r>
                <a:rPr kumimoji="1" lang="en-US" altLang="zh-CN" sz="4800" dirty="0">
                  <a:solidFill>
                    <a:srgbClr val="000099"/>
                  </a:solidFill>
                  <a:latin typeface="Times New Roman" panose="02020603050405020304" pitchFamily="18" charset="0"/>
                  <a:ea typeface="楷体_GB2312" pitchFamily="49" charset="-122"/>
                </a:rPr>
                <a:t>       a</a:t>
              </a:r>
              <a:r>
                <a:rPr kumimoji="1" lang="en-US" altLang="zh-CN" sz="4800" baseline="-25000" dirty="0">
                  <a:solidFill>
                    <a:srgbClr val="000099"/>
                  </a:solidFill>
                  <a:latin typeface="Times New Roman" panose="02020603050405020304" pitchFamily="18" charset="0"/>
                  <a:ea typeface="楷体_GB2312" pitchFamily="49" charset="-122"/>
                </a:rPr>
                <a:t>2</a:t>
              </a:r>
              <a:r>
                <a:rPr kumimoji="1" lang="en-US" altLang="zh-CN" sz="4800" dirty="0">
                  <a:solidFill>
                    <a:srgbClr val="000099"/>
                  </a:solidFill>
                  <a:latin typeface="Times New Roman" panose="02020603050405020304" pitchFamily="18" charset="0"/>
                  <a:ea typeface="楷体_GB2312" pitchFamily="49" charset="-122"/>
                </a:rPr>
                <a:t>      … ...    a</a:t>
              </a:r>
              <a:r>
                <a:rPr kumimoji="1" lang="en-US" altLang="zh-CN" sz="4800" baseline="-25000" dirty="0">
                  <a:solidFill>
                    <a:srgbClr val="000099"/>
                  </a:solidFill>
                  <a:latin typeface="Times New Roman" panose="02020603050405020304" pitchFamily="18" charset="0"/>
                  <a:ea typeface="楷体_GB2312" pitchFamily="49" charset="-122"/>
                </a:rPr>
                <a:t>n  </a:t>
              </a:r>
              <a:r>
                <a:rPr kumimoji="1" lang="en-US" altLang="zh-CN" sz="6000" b="1" baseline="-25000" dirty="0">
                  <a:solidFill>
                    <a:srgbClr val="000099"/>
                  </a:solidFill>
                  <a:latin typeface="Times New Roman" panose="02020603050405020304" pitchFamily="18" charset="0"/>
                  <a:ea typeface="楷体_GB2312" pitchFamily="49" charset="-122"/>
                </a:rPr>
                <a:t>^</a:t>
              </a:r>
              <a:endParaRPr kumimoji="1" lang="en-US" altLang="zh-CN" sz="4800" baseline="-25000" dirty="0">
                <a:solidFill>
                  <a:srgbClr val="000099"/>
                </a:solidFill>
                <a:latin typeface="Times New Roman" panose="02020603050405020304" pitchFamily="18" charset="0"/>
                <a:ea typeface="楷体_GB2312" pitchFamily="49" charset="-122"/>
              </a:endParaRPr>
            </a:p>
            <a:p>
              <a:endParaRPr kumimoji="1" lang="zh-CN" altLang="en-US" sz="2400" dirty="0">
                <a:latin typeface="Times New Roman" panose="02020603050405020304" pitchFamily="18" charset="0"/>
              </a:endParaRPr>
            </a:p>
          </p:txBody>
        </p:sp>
        <p:sp>
          <p:nvSpPr>
            <p:cNvPr id="165897" name="Line 9"/>
            <p:cNvSpPr>
              <a:spLocks noChangeShapeType="1"/>
            </p:cNvSpPr>
            <p:nvPr/>
          </p:nvSpPr>
          <p:spPr bwMode="auto">
            <a:xfrm>
              <a:off x="2400" y="97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8" name="Line 10"/>
            <p:cNvSpPr>
              <a:spLocks noChangeShapeType="1"/>
            </p:cNvSpPr>
            <p:nvPr/>
          </p:nvSpPr>
          <p:spPr bwMode="auto">
            <a:xfrm>
              <a:off x="2496" y="1152"/>
              <a:ext cx="384" cy="0"/>
            </a:xfrm>
            <a:prstGeom prst="line">
              <a:avLst/>
            </a:prstGeom>
            <a:noFill/>
            <a:ln w="254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9" name="Line 11"/>
            <p:cNvSpPr>
              <a:spLocks noChangeShapeType="1"/>
            </p:cNvSpPr>
            <p:nvPr/>
          </p:nvSpPr>
          <p:spPr bwMode="auto">
            <a:xfrm>
              <a:off x="3408" y="97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0" name="Line 12"/>
            <p:cNvSpPr>
              <a:spLocks noChangeShapeType="1"/>
            </p:cNvSpPr>
            <p:nvPr/>
          </p:nvSpPr>
          <p:spPr bwMode="auto">
            <a:xfrm>
              <a:off x="3504" y="1152"/>
              <a:ext cx="288" cy="0"/>
            </a:xfrm>
            <a:prstGeom prst="line">
              <a:avLst/>
            </a:prstGeom>
            <a:noFill/>
            <a:ln w="254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1" name="Line 13"/>
            <p:cNvSpPr>
              <a:spLocks noChangeShapeType="1"/>
            </p:cNvSpPr>
            <p:nvPr/>
          </p:nvSpPr>
          <p:spPr bwMode="auto">
            <a:xfrm>
              <a:off x="5376" y="97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2" name="Line 14"/>
            <p:cNvSpPr>
              <a:spLocks noChangeShapeType="1"/>
            </p:cNvSpPr>
            <p:nvPr/>
          </p:nvSpPr>
          <p:spPr bwMode="auto">
            <a:xfrm>
              <a:off x="4656" y="1152"/>
              <a:ext cx="240" cy="0"/>
            </a:xfrm>
            <a:prstGeom prst="line">
              <a:avLst/>
            </a:prstGeom>
            <a:noFill/>
            <a:ln w="254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3" name="Rectangle 15"/>
            <p:cNvSpPr>
              <a:spLocks noChangeArrowheads="1"/>
            </p:cNvSpPr>
            <p:nvPr/>
          </p:nvSpPr>
          <p:spPr bwMode="auto">
            <a:xfrm>
              <a:off x="1872" y="960"/>
              <a:ext cx="720"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4" name="Rectangle 16"/>
            <p:cNvSpPr>
              <a:spLocks noChangeArrowheads="1"/>
            </p:cNvSpPr>
            <p:nvPr/>
          </p:nvSpPr>
          <p:spPr bwMode="auto">
            <a:xfrm>
              <a:off x="2880" y="960"/>
              <a:ext cx="720"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5" name="Rectangle 17"/>
            <p:cNvSpPr>
              <a:spLocks noChangeArrowheads="1"/>
            </p:cNvSpPr>
            <p:nvPr/>
          </p:nvSpPr>
          <p:spPr bwMode="auto">
            <a:xfrm>
              <a:off x="4896" y="960"/>
              <a:ext cx="720"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5906" name="Group 18"/>
          <p:cNvGrpSpPr>
            <a:grpSpLocks/>
          </p:cNvGrpSpPr>
          <p:nvPr/>
        </p:nvGrpSpPr>
        <p:grpSpPr bwMode="auto">
          <a:xfrm>
            <a:off x="2541611" y="2041525"/>
            <a:ext cx="1143000" cy="609600"/>
            <a:chOff x="768" y="960"/>
            <a:chExt cx="720" cy="384"/>
          </a:xfrm>
        </p:grpSpPr>
        <p:sp>
          <p:nvSpPr>
            <p:cNvPr id="165907" name="Rectangle 19"/>
            <p:cNvSpPr>
              <a:spLocks noChangeArrowheads="1"/>
            </p:cNvSpPr>
            <p:nvPr/>
          </p:nvSpPr>
          <p:spPr bwMode="auto">
            <a:xfrm>
              <a:off x="768" y="960"/>
              <a:ext cx="720"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8" name="Line 20"/>
            <p:cNvSpPr>
              <a:spLocks noChangeShapeType="1"/>
            </p:cNvSpPr>
            <p:nvPr/>
          </p:nvSpPr>
          <p:spPr bwMode="auto">
            <a:xfrm>
              <a:off x="1296" y="96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5909" name="Line 21"/>
          <p:cNvSpPr>
            <a:spLocks noChangeShapeType="1"/>
          </p:cNvSpPr>
          <p:nvPr/>
        </p:nvSpPr>
        <p:spPr bwMode="auto">
          <a:xfrm>
            <a:off x="3532211" y="2346325"/>
            <a:ext cx="762000" cy="0"/>
          </a:xfrm>
          <a:prstGeom prst="line">
            <a:avLst/>
          </a:prstGeom>
          <a:noFill/>
          <a:ln w="25400">
            <a:solidFill>
              <a:srgbClr val="66003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10" name="AutoShape 22"/>
          <p:cNvSpPr>
            <a:spLocks noChangeArrowheads="1"/>
          </p:cNvSpPr>
          <p:nvPr/>
        </p:nvSpPr>
        <p:spPr bwMode="auto">
          <a:xfrm>
            <a:off x="4067199" y="936625"/>
            <a:ext cx="1600200" cy="457200"/>
          </a:xfrm>
          <a:prstGeom prst="wedgeRoundRectCallout">
            <a:avLst>
              <a:gd name="adj1" fmla="val -53870"/>
              <a:gd name="adj2" fmla="val 212500"/>
              <a:gd name="adj3" fmla="val 16667"/>
            </a:avLst>
          </a:prstGeom>
          <a:solidFill>
            <a:srgbClr val="CCFFCC">
              <a:alpha val="50000"/>
            </a:srgbClr>
          </a:solidFill>
          <a:ln w="1905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algn="ctr"/>
            <a:r>
              <a:rPr kumimoji="1" lang="zh-CN" altLang="en-US" sz="2800">
                <a:solidFill>
                  <a:schemeClr val="tx2"/>
                </a:solidFill>
                <a:latin typeface="微软雅黑" panose="020B0503020204020204" pitchFamily="34" charset="-122"/>
                <a:ea typeface="微软雅黑" panose="020B0503020204020204" pitchFamily="34" charset="-122"/>
              </a:rPr>
              <a:t>头指针</a:t>
            </a:r>
            <a:r>
              <a:rPr kumimoji="1" lang="en-US" altLang="zh-CN" sz="2800">
                <a:solidFill>
                  <a:schemeClr val="tx2"/>
                </a:solidFill>
                <a:latin typeface="微软雅黑" panose="020B0503020204020204" pitchFamily="34" charset="-122"/>
                <a:ea typeface="微软雅黑" panose="020B0503020204020204" pitchFamily="34" charset="-122"/>
              </a:rPr>
              <a:t>L</a:t>
            </a:r>
            <a:endParaRPr kumimoji="1" lang="en-US" altLang="zh-CN" sz="2800">
              <a:latin typeface="微软雅黑" panose="020B0503020204020204" pitchFamily="34" charset="-122"/>
              <a:ea typeface="微软雅黑" panose="020B0503020204020204" pitchFamily="34" charset="-122"/>
            </a:endParaRPr>
          </a:p>
        </p:txBody>
      </p:sp>
      <p:sp>
        <p:nvSpPr>
          <p:cNvPr id="165911" name="AutoShape 23"/>
          <p:cNvSpPr>
            <a:spLocks noChangeArrowheads="1"/>
          </p:cNvSpPr>
          <p:nvPr/>
        </p:nvSpPr>
        <p:spPr bwMode="auto">
          <a:xfrm>
            <a:off x="2008211" y="792162"/>
            <a:ext cx="1600200" cy="457200"/>
          </a:xfrm>
          <a:prstGeom prst="wedgeRoundRectCallout">
            <a:avLst>
              <a:gd name="adj1" fmla="val -61014"/>
              <a:gd name="adj2" fmla="val 195833"/>
              <a:gd name="adj3" fmla="val 16667"/>
            </a:avLst>
          </a:prstGeom>
          <a:solidFill>
            <a:srgbClr val="CCFFCC">
              <a:alpha val="50000"/>
            </a:srgbClr>
          </a:solidFill>
          <a:ln w="1905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algn="ctr"/>
            <a:r>
              <a:rPr kumimoji="1" lang="zh-CN" altLang="en-US" sz="2800">
                <a:solidFill>
                  <a:schemeClr val="tx2"/>
                </a:solidFill>
                <a:latin typeface="微软雅黑" panose="020B0503020204020204" pitchFamily="34" charset="-122"/>
                <a:ea typeface="微软雅黑" panose="020B0503020204020204" pitchFamily="34" charset="-122"/>
              </a:rPr>
              <a:t>头指针</a:t>
            </a:r>
            <a:r>
              <a:rPr kumimoji="1" lang="en-US" altLang="zh-CN" sz="2800">
                <a:solidFill>
                  <a:schemeClr val="tx2"/>
                </a:solidFill>
                <a:latin typeface="微软雅黑" panose="020B0503020204020204" pitchFamily="34" charset="-122"/>
                <a:ea typeface="微软雅黑" panose="020B0503020204020204" pitchFamily="34" charset="-122"/>
              </a:rPr>
              <a:t>L</a:t>
            </a:r>
            <a:endParaRPr kumimoji="1" lang="en-US" altLang="zh-CN" sz="2800">
              <a:latin typeface="微软雅黑" panose="020B0503020204020204" pitchFamily="34" charset="-122"/>
              <a:ea typeface="微软雅黑" panose="020B0503020204020204" pitchFamily="34" charset="-122"/>
            </a:endParaRPr>
          </a:p>
        </p:txBody>
      </p:sp>
      <p:sp>
        <p:nvSpPr>
          <p:cNvPr id="165912" name="Text Box 24"/>
          <p:cNvSpPr txBox="1">
            <a:spLocks noChangeArrowheads="1"/>
          </p:cNvSpPr>
          <p:nvPr/>
        </p:nvSpPr>
        <p:spPr bwMode="auto">
          <a:xfrm>
            <a:off x="1779611" y="4979888"/>
            <a:ext cx="9289841" cy="94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kumimoji="1" lang="zh-CN" altLang="en-US" sz="2600" dirty="0">
                <a:solidFill>
                  <a:srgbClr val="000000"/>
                </a:solidFill>
                <a:latin typeface="微软雅黑" panose="020B0503020204020204" pitchFamily="34" charset="-122"/>
                <a:ea typeface="微软雅黑" panose="020B0503020204020204" pitchFamily="34" charset="-122"/>
              </a:rPr>
              <a:t>   有时为了操作方便，在第一个结点之前虚加一个“头结点”，并用链表的头指针指向头结点，称为带头结点的单链表。</a:t>
            </a:r>
          </a:p>
        </p:txBody>
      </p:sp>
      <p:sp>
        <p:nvSpPr>
          <p:cNvPr id="165913" name="AutoShape 25"/>
          <p:cNvSpPr>
            <a:spLocks noChangeArrowheads="1"/>
          </p:cNvSpPr>
          <p:nvPr/>
        </p:nvSpPr>
        <p:spPr bwMode="auto">
          <a:xfrm>
            <a:off x="8485211" y="1050925"/>
            <a:ext cx="1447800" cy="533400"/>
          </a:xfrm>
          <a:prstGeom prst="wedgeRoundRectCallout">
            <a:avLst>
              <a:gd name="adj1" fmla="val 54935"/>
              <a:gd name="adj2" fmla="val 162796"/>
              <a:gd name="adj3" fmla="val 16667"/>
            </a:avLst>
          </a:prstGeom>
          <a:solidFill>
            <a:srgbClr val="CCFFFF">
              <a:alpha val="50000"/>
            </a:srgbClr>
          </a:solidFill>
          <a:ln w="1905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algn="ctr"/>
            <a:r>
              <a:rPr kumimoji="1" lang="zh-CN" altLang="en-US" sz="2800" dirty="0">
                <a:latin typeface="微软雅黑" panose="020B0503020204020204" pitchFamily="34" charset="-122"/>
                <a:ea typeface="微软雅黑" panose="020B0503020204020204" pitchFamily="34" charset="-122"/>
              </a:rPr>
              <a:t>空指针</a:t>
            </a:r>
          </a:p>
        </p:txBody>
      </p:sp>
      <p:grpSp>
        <p:nvGrpSpPr>
          <p:cNvPr id="165915" name="Group 27"/>
          <p:cNvGrpSpPr>
            <a:grpSpLocks/>
          </p:cNvGrpSpPr>
          <p:nvPr/>
        </p:nvGrpSpPr>
        <p:grpSpPr bwMode="auto">
          <a:xfrm>
            <a:off x="2541611" y="2041525"/>
            <a:ext cx="1143000" cy="609600"/>
            <a:chOff x="768" y="960"/>
            <a:chExt cx="720" cy="384"/>
          </a:xfrm>
        </p:grpSpPr>
        <p:sp>
          <p:nvSpPr>
            <p:cNvPr id="165916" name="Rectangle 28"/>
            <p:cNvSpPr>
              <a:spLocks noChangeArrowheads="1"/>
            </p:cNvSpPr>
            <p:nvPr/>
          </p:nvSpPr>
          <p:spPr bwMode="auto">
            <a:xfrm>
              <a:off x="768" y="960"/>
              <a:ext cx="720"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17" name="Line 29"/>
            <p:cNvSpPr>
              <a:spLocks noChangeShapeType="1"/>
            </p:cNvSpPr>
            <p:nvPr/>
          </p:nvSpPr>
          <p:spPr bwMode="auto">
            <a:xfrm>
              <a:off x="1296" y="96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5918" name="Text Box 30"/>
          <p:cNvSpPr txBox="1">
            <a:spLocks noChangeArrowheads="1"/>
          </p:cNvSpPr>
          <p:nvPr/>
        </p:nvSpPr>
        <p:spPr bwMode="auto">
          <a:xfrm>
            <a:off x="3287737" y="1925637"/>
            <a:ext cx="460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b="1">
                <a:latin typeface="Times New Roman" panose="02020603050405020304" pitchFamily="18" charset="0"/>
                <a:sym typeface="Symbol" panose="05050102010706020507" pitchFamily="18" charset="2"/>
              </a:rPr>
              <a:t></a:t>
            </a:r>
            <a:endParaRPr kumimoji="1" lang="zh-CN" altLang="en-US" sz="3600">
              <a:latin typeface="Times New Roman" panose="02020603050405020304" pitchFamily="18" charset="0"/>
            </a:endParaRPr>
          </a:p>
        </p:txBody>
      </p:sp>
      <p:sp>
        <p:nvSpPr>
          <p:cNvPr id="165919" name="AutoShape 31">
            <a:hlinkClick r:id="" action="ppaction://noaction" highlightClick="1"/>
          </p:cNvPr>
          <p:cNvSpPr>
            <a:spLocks noChangeArrowheads="1"/>
          </p:cNvSpPr>
          <p:nvPr/>
        </p:nvSpPr>
        <p:spPr bwMode="auto">
          <a:xfrm>
            <a:off x="9925050" y="6208713"/>
            <a:ext cx="381000" cy="381000"/>
          </a:xfrm>
          <a:prstGeom prst="actionButtonBackPrevious">
            <a:avLst/>
          </a:prstGeom>
          <a:solidFill>
            <a:schemeClr val="bg2"/>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21" name="Line 33"/>
          <p:cNvSpPr>
            <a:spLocks noChangeShapeType="1"/>
          </p:cNvSpPr>
          <p:nvPr/>
        </p:nvSpPr>
        <p:spPr bwMode="auto">
          <a:xfrm>
            <a:off x="3857648" y="4782796"/>
            <a:ext cx="1008063" cy="0"/>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914" name="AutoShape 26"/>
          <p:cNvSpPr>
            <a:spLocks noChangeArrowheads="1"/>
          </p:cNvSpPr>
          <p:nvPr/>
        </p:nvSpPr>
        <p:spPr bwMode="auto">
          <a:xfrm>
            <a:off x="3532211" y="3006391"/>
            <a:ext cx="1954213" cy="762000"/>
          </a:xfrm>
          <a:prstGeom prst="wedgeRoundRectCallout">
            <a:avLst>
              <a:gd name="adj1" fmla="val -47279"/>
              <a:gd name="adj2" fmla="val -109624"/>
              <a:gd name="adj3" fmla="val 16667"/>
            </a:avLst>
          </a:prstGeom>
          <a:solidFill>
            <a:srgbClr val="FFFF99">
              <a:alpha val="50000"/>
            </a:srgb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algn="ctr"/>
            <a:r>
              <a:rPr kumimoji="1" lang="zh-CN" altLang="en-US" sz="2200" dirty="0">
                <a:latin typeface="微软雅黑" panose="020B0503020204020204" pitchFamily="34" charset="-122"/>
                <a:ea typeface="微软雅黑" panose="020B0503020204020204" pitchFamily="34" charset="-122"/>
              </a:rPr>
              <a:t>空表时头结点</a:t>
            </a:r>
          </a:p>
          <a:p>
            <a:pPr algn="ctr"/>
            <a:r>
              <a:rPr kumimoji="1" lang="zh-CN" altLang="en-US" sz="2200" dirty="0">
                <a:latin typeface="微软雅黑" panose="020B0503020204020204" pitchFamily="34" charset="-122"/>
                <a:ea typeface="微软雅黑" panose="020B0503020204020204" pitchFamily="34" charset="-122"/>
              </a:rPr>
              <a:t>的指针域为空</a:t>
            </a:r>
          </a:p>
        </p:txBody>
      </p:sp>
    </p:spTree>
    <p:extLst>
      <p:ext uri="{BB962C8B-B14F-4D97-AF65-F5344CB8AC3E}">
        <p14:creationId xmlns:p14="http://schemas.microsoft.com/office/powerpoint/2010/main" val="900066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65895"/>
                                        </p:tgtEl>
                                        <p:attrNameLst>
                                          <p:attrName>style.visibility</p:attrName>
                                        </p:attrNameLst>
                                      </p:cBhvr>
                                      <p:to>
                                        <p:strVal val="visible"/>
                                      </p:to>
                                    </p:set>
                                    <p:animEffect transition="in" filter="wipe(left)">
                                      <p:cBhvr>
                                        <p:cTn id="7" dur="500"/>
                                        <p:tgtEl>
                                          <p:spTgt spid="1658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65913"/>
                                        </p:tgtEl>
                                        <p:attrNameLst>
                                          <p:attrName>style.visibility</p:attrName>
                                        </p:attrNameLst>
                                      </p:cBhvr>
                                      <p:to>
                                        <p:strVal val="visible"/>
                                      </p:to>
                                    </p:set>
                                    <p:anim calcmode="lin" valueType="num">
                                      <p:cBhvr additive="base">
                                        <p:cTn id="12" dur="500" fill="hold"/>
                                        <p:tgtEl>
                                          <p:spTgt spid="165913"/>
                                        </p:tgtEl>
                                        <p:attrNameLst>
                                          <p:attrName>ppt_x</p:attrName>
                                        </p:attrNameLst>
                                      </p:cBhvr>
                                      <p:tavLst>
                                        <p:tav tm="0">
                                          <p:val>
                                            <p:strVal val="#ppt_x"/>
                                          </p:val>
                                        </p:tav>
                                        <p:tav tm="100000">
                                          <p:val>
                                            <p:strVal val="#ppt_x"/>
                                          </p:val>
                                        </p:tav>
                                      </p:tavLst>
                                    </p:anim>
                                    <p:anim calcmode="lin" valueType="num">
                                      <p:cBhvr additive="base">
                                        <p:cTn id="13" dur="500" fill="hold"/>
                                        <p:tgtEl>
                                          <p:spTgt spid="165913"/>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5893"/>
                                        </p:tgtEl>
                                        <p:attrNameLst>
                                          <p:attrName>style.visibility</p:attrName>
                                        </p:attrNameLst>
                                      </p:cBhvr>
                                      <p:to>
                                        <p:strVal val="visible"/>
                                      </p:to>
                                    </p:set>
                                    <p:animEffect transition="in" filter="blinds(horizontal)">
                                      <p:cBhvr>
                                        <p:cTn id="18" dur="500"/>
                                        <p:tgtEl>
                                          <p:spTgt spid="165893"/>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65921"/>
                                        </p:tgtEl>
                                        <p:attrNameLst>
                                          <p:attrName>style.visibility</p:attrName>
                                        </p:attrNameLst>
                                      </p:cBhvr>
                                      <p:to>
                                        <p:strVal val="visible"/>
                                      </p:to>
                                    </p:set>
                                    <p:animEffect transition="in" filter="wipe(left)">
                                      <p:cBhvr>
                                        <p:cTn id="22" dur="500"/>
                                        <p:tgtEl>
                                          <p:spTgt spid="1659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165910"/>
                                        </p:tgtEl>
                                        <p:attrNameLst>
                                          <p:attrName>style.visibility</p:attrName>
                                        </p:attrNameLst>
                                      </p:cBhvr>
                                      <p:to>
                                        <p:strVal val="visible"/>
                                      </p:to>
                                    </p:set>
                                    <p:anim calcmode="lin" valueType="num">
                                      <p:cBhvr additive="base">
                                        <p:cTn id="27" dur="500" fill="hold"/>
                                        <p:tgtEl>
                                          <p:spTgt spid="165910"/>
                                        </p:tgtEl>
                                        <p:attrNameLst>
                                          <p:attrName>ppt_x</p:attrName>
                                        </p:attrNameLst>
                                      </p:cBhvr>
                                      <p:tavLst>
                                        <p:tav tm="0">
                                          <p:val>
                                            <p:strVal val="#ppt_x"/>
                                          </p:val>
                                        </p:tav>
                                        <p:tav tm="100000">
                                          <p:val>
                                            <p:strVal val="#ppt_x"/>
                                          </p:val>
                                        </p:tav>
                                      </p:tavLst>
                                    </p:anim>
                                    <p:anim calcmode="lin" valueType="num">
                                      <p:cBhvr additive="base">
                                        <p:cTn id="28" dur="500" fill="hold"/>
                                        <p:tgtEl>
                                          <p:spTgt spid="165910"/>
                                        </p:tgtEl>
                                        <p:attrNameLst>
                                          <p:attrName>ppt_y</p:attrName>
                                        </p:attrNameLst>
                                      </p:cBhvr>
                                      <p:tavLst>
                                        <p:tav tm="0">
                                          <p:val>
                                            <p:strVal val="0-#ppt_h/2"/>
                                          </p:val>
                                        </p:tav>
                                        <p:tav tm="100000">
                                          <p:val>
                                            <p:strVal val="#ppt_y"/>
                                          </p:val>
                                        </p:tav>
                                      </p:tavLst>
                                    </p:anim>
                                  </p:childTnLst>
                                </p:cTn>
                              </p:par>
                            </p:childTnLst>
                          </p:cTn>
                        </p:par>
                        <p:par>
                          <p:cTn id="29" fill="hold" nodeType="afterGroup">
                            <p:stCondLst>
                              <p:cond delay="500"/>
                            </p:stCondLst>
                            <p:childTnLst>
                              <p:par>
                                <p:cTn id="30" presetID="17" presetClass="entr" presetSubtype="8" fill="hold" grpId="0" nodeType="afterEffect">
                                  <p:stCondLst>
                                    <p:cond delay="0"/>
                                  </p:stCondLst>
                                  <p:childTnLst>
                                    <p:set>
                                      <p:cBhvr>
                                        <p:cTn id="31" dur="1" fill="hold">
                                          <p:stCondLst>
                                            <p:cond delay="0"/>
                                          </p:stCondLst>
                                        </p:cTn>
                                        <p:tgtEl>
                                          <p:spTgt spid="165909"/>
                                        </p:tgtEl>
                                        <p:attrNameLst>
                                          <p:attrName>style.visibility</p:attrName>
                                        </p:attrNameLst>
                                      </p:cBhvr>
                                      <p:to>
                                        <p:strVal val="visible"/>
                                      </p:to>
                                    </p:set>
                                    <p:anim calcmode="lin" valueType="num">
                                      <p:cBhvr>
                                        <p:cTn id="32" dur="500" fill="hold"/>
                                        <p:tgtEl>
                                          <p:spTgt spid="165909"/>
                                        </p:tgtEl>
                                        <p:attrNameLst>
                                          <p:attrName>ppt_x</p:attrName>
                                        </p:attrNameLst>
                                      </p:cBhvr>
                                      <p:tavLst>
                                        <p:tav tm="0">
                                          <p:val>
                                            <p:strVal val="#ppt_x-#ppt_w/2"/>
                                          </p:val>
                                        </p:tav>
                                        <p:tav tm="100000">
                                          <p:val>
                                            <p:strVal val="#ppt_x"/>
                                          </p:val>
                                        </p:tav>
                                      </p:tavLst>
                                    </p:anim>
                                    <p:anim calcmode="lin" valueType="num">
                                      <p:cBhvr>
                                        <p:cTn id="33" dur="500" fill="hold"/>
                                        <p:tgtEl>
                                          <p:spTgt spid="165909"/>
                                        </p:tgtEl>
                                        <p:attrNameLst>
                                          <p:attrName>ppt_y</p:attrName>
                                        </p:attrNameLst>
                                      </p:cBhvr>
                                      <p:tavLst>
                                        <p:tav tm="0">
                                          <p:val>
                                            <p:strVal val="#ppt_y"/>
                                          </p:val>
                                        </p:tav>
                                        <p:tav tm="100000">
                                          <p:val>
                                            <p:strVal val="#ppt_y"/>
                                          </p:val>
                                        </p:tav>
                                      </p:tavLst>
                                    </p:anim>
                                    <p:anim calcmode="lin" valueType="num">
                                      <p:cBhvr>
                                        <p:cTn id="34" dur="500" fill="hold"/>
                                        <p:tgtEl>
                                          <p:spTgt spid="165909"/>
                                        </p:tgtEl>
                                        <p:attrNameLst>
                                          <p:attrName>ppt_w</p:attrName>
                                        </p:attrNameLst>
                                      </p:cBhvr>
                                      <p:tavLst>
                                        <p:tav tm="0">
                                          <p:val>
                                            <p:fltVal val="0"/>
                                          </p:val>
                                        </p:tav>
                                        <p:tav tm="100000">
                                          <p:val>
                                            <p:strVal val="#ppt_w"/>
                                          </p:val>
                                        </p:tav>
                                      </p:tavLst>
                                    </p:anim>
                                    <p:anim calcmode="lin" valueType="num">
                                      <p:cBhvr>
                                        <p:cTn id="35" dur="500" fill="hold"/>
                                        <p:tgtEl>
                                          <p:spTgt spid="165909"/>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5912"/>
                                        </p:tgtEl>
                                        <p:attrNameLst>
                                          <p:attrName>style.visibility</p:attrName>
                                        </p:attrNameLst>
                                      </p:cBhvr>
                                      <p:to>
                                        <p:strVal val="visible"/>
                                      </p:to>
                                    </p:set>
                                    <p:animEffect transition="in" filter="wipe(left)">
                                      <p:cBhvr>
                                        <p:cTn id="40" dur="500"/>
                                        <p:tgtEl>
                                          <p:spTgt spid="16591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8" fill="hold" nodeType="clickEffect">
                                  <p:stCondLst>
                                    <p:cond delay="0"/>
                                  </p:stCondLst>
                                  <p:childTnLst>
                                    <p:set>
                                      <p:cBhvr>
                                        <p:cTn id="44" dur="1" fill="hold">
                                          <p:stCondLst>
                                            <p:cond delay="0"/>
                                          </p:stCondLst>
                                        </p:cTn>
                                        <p:tgtEl>
                                          <p:spTgt spid="165906"/>
                                        </p:tgtEl>
                                        <p:attrNameLst>
                                          <p:attrName>style.visibility</p:attrName>
                                        </p:attrNameLst>
                                      </p:cBhvr>
                                      <p:to>
                                        <p:strVal val="visible"/>
                                      </p:to>
                                    </p:set>
                                    <p:animEffect transition="in" filter="slide(fromLeft)">
                                      <p:cBhvr>
                                        <p:cTn id="45" dur="500"/>
                                        <p:tgtEl>
                                          <p:spTgt spid="165906"/>
                                        </p:tgtEl>
                                      </p:cBhvr>
                                    </p:animEffect>
                                  </p:childTnLst>
                                </p:cTn>
                              </p:par>
                            </p:childTnLst>
                          </p:cTn>
                        </p:par>
                        <p:par>
                          <p:cTn id="46" fill="hold" nodeType="afterGroup">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165894"/>
                                        </p:tgtEl>
                                        <p:attrNameLst>
                                          <p:attrName>style.visibility</p:attrName>
                                        </p:attrNameLst>
                                      </p:cBhvr>
                                      <p:to>
                                        <p:strVal val="visible"/>
                                      </p:to>
                                    </p:set>
                                    <p:animEffect transition="in" filter="wipe(left)">
                                      <p:cBhvr>
                                        <p:cTn id="49" dur="500"/>
                                        <p:tgtEl>
                                          <p:spTgt spid="165894"/>
                                        </p:tgtEl>
                                      </p:cBhvr>
                                    </p:animEffect>
                                  </p:childTnLst>
                                </p:cTn>
                              </p:par>
                            </p:childTnLst>
                          </p:cTn>
                        </p:par>
                        <p:par>
                          <p:cTn id="50" fill="hold" nodeType="afterGroup">
                            <p:stCondLst>
                              <p:cond delay="1000"/>
                            </p:stCondLst>
                            <p:childTnLst>
                              <p:par>
                                <p:cTn id="51" presetID="22" presetClass="entr" presetSubtype="1" fill="hold" nodeType="afterEffect">
                                  <p:stCondLst>
                                    <p:cond delay="0"/>
                                  </p:stCondLst>
                                  <p:childTnLst>
                                    <p:set>
                                      <p:cBhvr>
                                        <p:cTn id="52" dur="1" fill="hold">
                                          <p:stCondLst>
                                            <p:cond delay="0"/>
                                          </p:stCondLst>
                                        </p:cTn>
                                        <p:tgtEl>
                                          <p:spTgt spid="165890"/>
                                        </p:tgtEl>
                                        <p:attrNameLst>
                                          <p:attrName>style.visibility</p:attrName>
                                        </p:attrNameLst>
                                      </p:cBhvr>
                                      <p:to>
                                        <p:strVal val="visible"/>
                                      </p:to>
                                    </p:set>
                                    <p:animEffect transition="in" filter="wipe(up)">
                                      <p:cBhvr>
                                        <p:cTn id="53" dur="500"/>
                                        <p:tgtEl>
                                          <p:spTgt spid="165890"/>
                                        </p:tgtEl>
                                      </p:cBhvr>
                                    </p:animEffect>
                                  </p:childTnLst>
                                </p:cTn>
                              </p:par>
                            </p:childTnLst>
                          </p:cTn>
                        </p:par>
                        <p:par>
                          <p:cTn id="54" fill="hold" nodeType="afterGroup">
                            <p:stCondLst>
                              <p:cond delay="1500"/>
                            </p:stCondLst>
                            <p:childTnLst>
                              <p:par>
                                <p:cTn id="55" presetID="22" presetClass="exit" presetSubtype="4" fill="hold" grpId="1" nodeType="afterEffect">
                                  <p:stCondLst>
                                    <p:cond delay="0"/>
                                  </p:stCondLst>
                                  <p:childTnLst>
                                    <p:animEffect transition="out" filter="wipe(down)">
                                      <p:cBhvr>
                                        <p:cTn id="56" dur="500"/>
                                        <p:tgtEl>
                                          <p:spTgt spid="165910"/>
                                        </p:tgtEl>
                                      </p:cBhvr>
                                    </p:animEffect>
                                    <p:set>
                                      <p:cBhvr>
                                        <p:cTn id="57" dur="1" fill="hold">
                                          <p:stCondLst>
                                            <p:cond delay="499"/>
                                          </p:stCondLst>
                                        </p:cTn>
                                        <p:tgtEl>
                                          <p:spTgt spid="165910"/>
                                        </p:tgtEl>
                                        <p:attrNameLst>
                                          <p:attrName>style.visibility</p:attrName>
                                        </p:attrNameLst>
                                      </p:cBhvr>
                                      <p:to>
                                        <p:strVal val="hidden"/>
                                      </p:to>
                                    </p:set>
                                  </p:childTnLst>
                                </p:cTn>
                              </p:par>
                            </p:childTnLst>
                          </p:cTn>
                        </p:par>
                        <p:par>
                          <p:cTn id="58" fill="hold" nodeType="afterGroup">
                            <p:stCondLst>
                              <p:cond delay="2000"/>
                            </p:stCondLst>
                            <p:childTnLst>
                              <p:par>
                                <p:cTn id="59" presetID="22" presetClass="entr" presetSubtype="2" fill="hold" grpId="0" nodeType="afterEffect">
                                  <p:stCondLst>
                                    <p:cond delay="0"/>
                                  </p:stCondLst>
                                  <p:childTnLst>
                                    <p:set>
                                      <p:cBhvr>
                                        <p:cTn id="60" dur="1" fill="hold">
                                          <p:stCondLst>
                                            <p:cond delay="0"/>
                                          </p:stCondLst>
                                        </p:cTn>
                                        <p:tgtEl>
                                          <p:spTgt spid="165911"/>
                                        </p:tgtEl>
                                        <p:attrNameLst>
                                          <p:attrName>style.visibility</p:attrName>
                                        </p:attrNameLst>
                                      </p:cBhvr>
                                      <p:to>
                                        <p:strVal val="visible"/>
                                      </p:to>
                                    </p:set>
                                    <p:animEffect transition="in" filter="wipe(right)">
                                      <p:cBhvr>
                                        <p:cTn id="61" dur="500"/>
                                        <p:tgtEl>
                                          <p:spTgt spid="16591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1" fill="hold" grpId="0" nodeType="clickEffect">
                                  <p:stCondLst>
                                    <p:cond delay="0"/>
                                  </p:stCondLst>
                                  <p:childTnLst>
                                    <p:set>
                                      <p:cBhvr>
                                        <p:cTn id="65" dur="1" fill="hold">
                                          <p:stCondLst>
                                            <p:cond delay="0"/>
                                          </p:stCondLst>
                                        </p:cTn>
                                        <p:tgtEl>
                                          <p:spTgt spid="165914"/>
                                        </p:tgtEl>
                                        <p:attrNameLst>
                                          <p:attrName>style.visibility</p:attrName>
                                        </p:attrNameLst>
                                      </p:cBhvr>
                                      <p:to>
                                        <p:strVal val="visible"/>
                                      </p:to>
                                    </p:set>
                                    <p:anim calcmode="lin" valueType="num">
                                      <p:cBhvr additive="base">
                                        <p:cTn id="66" dur="500" fill="hold"/>
                                        <p:tgtEl>
                                          <p:spTgt spid="165914"/>
                                        </p:tgtEl>
                                        <p:attrNameLst>
                                          <p:attrName>ppt_x</p:attrName>
                                        </p:attrNameLst>
                                      </p:cBhvr>
                                      <p:tavLst>
                                        <p:tav tm="0">
                                          <p:val>
                                            <p:strVal val="#ppt_x"/>
                                          </p:val>
                                        </p:tav>
                                        <p:tav tm="100000">
                                          <p:val>
                                            <p:strVal val="#ppt_x"/>
                                          </p:val>
                                        </p:tav>
                                      </p:tavLst>
                                    </p:anim>
                                    <p:anim calcmode="lin" valueType="num">
                                      <p:cBhvr additive="base">
                                        <p:cTn id="67" dur="500" fill="hold"/>
                                        <p:tgtEl>
                                          <p:spTgt spid="165914"/>
                                        </p:tgtEl>
                                        <p:attrNameLst>
                                          <p:attrName>ppt_y</p:attrName>
                                        </p:attrNameLst>
                                      </p:cBhvr>
                                      <p:tavLst>
                                        <p:tav tm="0">
                                          <p:val>
                                            <p:strVal val="0-#ppt_h/2"/>
                                          </p:val>
                                        </p:tav>
                                        <p:tav tm="100000">
                                          <p:val>
                                            <p:strVal val="#ppt_y"/>
                                          </p:val>
                                        </p:tav>
                                      </p:tavLst>
                                    </p:anim>
                                  </p:childTnLst>
                                </p:cTn>
                              </p:par>
                            </p:childTnLst>
                          </p:cTn>
                        </p:par>
                        <p:par>
                          <p:cTn id="68" fill="hold" nodeType="afterGroup">
                            <p:stCondLst>
                              <p:cond delay="500"/>
                            </p:stCondLst>
                            <p:childTnLst>
                              <p:par>
                                <p:cTn id="69" presetID="22" presetClass="exit" presetSubtype="2" fill="hold" grpId="1" nodeType="afterEffect">
                                  <p:stCondLst>
                                    <p:cond delay="0"/>
                                  </p:stCondLst>
                                  <p:childTnLst>
                                    <p:animEffect transition="out" filter="wipe(right)">
                                      <p:cBhvr>
                                        <p:cTn id="70" dur="500"/>
                                        <p:tgtEl>
                                          <p:spTgt spid="165909"/>
                                        </p:tgtEl>
                                      </p:cBhvr>
                                    </p:animEffect>
                                    <p:set>
                                      <p:cBhvr>
                                        <p:cTn id="71" dur="1" fill="hold">
                                          <p:stCondLst>
                                            <p:cond delay="499"/>
                                          </p:stCondLst>
                                        </p:cTn>
                                        <p:tgtEl>
                                          <p:spTgt spid="165909"/>
                                        </p:tgtEl>
                                        <p:attrNameLst>
                                          <p:attrName>style.visibility</p:attrName>
                                        </p:attrNameLst>
                                      </p:cBhvr>
                                      <p:to>
                                        <p:strVal val="hidden"/>
                                      </p:to>
                                    </p:set>
                                  </p:childTnLst>
                                </p:cTn>
                              </p:par>
                            </p:childTnLst>
                          </p:cTn>
                        </p:par>
                        <p:par>
                          <p:cTn id="72" fill="hold" nodeType="afterGroup">
                            <p:stCondLst>
                              <p:cond delay="1000"/>
                            </p:stCondLst>
                            <p:childTnLst>
                              <p:par>
                                <p:cTn id="73" presetID="1" presetClass="entr" presetSubtype="0" fill="hold" nodeType="afterEffect">
                                  <p:stCondLst>
                                    <p:cond delay="0"/>
                                  </p:stCondLst>
                                  <p:childTnLst>
                                    <p:set>
                                      <p:cBhvr>
                                        <p:cTn id="74" dur="1" fill="hold">
                                          <p:stCondLst>
                                            <p:cond delay="499"/>
                                          </p:stCondLst>
                                        </p:cTn>
                                        <p:tgtEl>
                                          <p:spTgt spid="165915"/>
                                        </p:tgtEl>
                                        <p:attrNameLst>
                                          <p:attrName>style.visibility</p:attrName>
                                        </p:attrNameLst>
                                      </p:cBhvr>
                                      <p:to>
                                        <p:strVal val="visible"/>
                                      </p:to>
                                    </p:set>
                                  </p:childTnLst>
                                </p:cTn>
                              </p:par>
                            </p:childTnLst>
                          </p:cTn>
                        </p:par>
                        <p:par>
                          <p:cTn id="75" fill="hold" nodeType="afterGroup">
                            <p:stCondLst>
                              <p:cond delay="1500"/>
                            </p:stCondLst>
                            <p:childTnLst>
                              <p:par>
                                <p:cTn id="76" presetID="22" presetClass="entr" presetSubtype="1" fill="hold" grpId="0" nodeType="afterEffect">
                                  <p:stCondLst>
                                    <p:cond delay="0"/>
                                  </p:stCondLst>
                                  <p:childTnLst>
                                    <p:set>
                                      <p:cBhvr>
                                        <p:cTn id="77" dur="1" fill="hold">
                                          <p:stCondLst>
                                            <p:cond delay="0"/>
                                          </p:stCondLst>
                                        </p:cTn>
                                        <p:tgtEl>
                                          <p:spTgt spid="165918"/>
                                        </p:tgtEl>
                                        <p:attrNameLst>
                                          <p:attrName>style.visibility</p:attrName>
                                        </p:attrNameLst>
                                      </p:cBhvr>
                                      <p:to>
                                        <p:strVal val="visible"/>
                                      </p:to>
                                    </p:set>
                                    <p:animEffect transition="in" filter="wipe(up)">
                                      <p:cBhvr>
                                        <p:cTn id="78" dur="500"/>
                                        <p:tgtEl>
                                          <p:spTgt spid="165918"/>
                                        </p:tgtEl>
                                      </p:cBhvr>
                                    </p:animEffect>
                                  </p:childTnLst>
                                </p:cTn>
                              </p:par>
                            </p:childTnLst>
                          </p:cTn>
                        </p:par>
                        <p:par>
                          <p:cTn id="79" fill="hold" nodeType="afterGroup">
                            <p:stCondLst>
                              <p:cond delay="2000"/>
                            </p:stCondLst>
                            <p:childTnLst>
                              <p:par>
                                <p:cTn id="80" presetID="2" presetClass="entr" presetSubtype="6" fill="hold" grpId="0" nodeType="afterEffect">
                                  <p:stCondLst>
                                    <p:cond delay="0"/>
                                  </p:stCondLst>
                                  <p:childTnLst>
                                    <p:set>
                                      <p:cBhvr>
                                        <p:cTn id="81" dur="1" fill="hold">
                                          <p:stCondLst>
                                            <p:cond delay="0"/>
                                          </p:stCondLst>
                                        </p:cTn>
                                        <p:tgtEl>
                                          <p:spTgt spid="165919"/>
                                        </p:tgtEl>
                                        <p:attrNameLst>
                                          <p:attrName>style.visibility</p:attrName>
                                        </p:attrNameLst>
                                      </p:cBhvr>
                                      <p:to>
                                        <p:strVal val="visible"/>
                                      </p:to>
                                    </p:set>
                                    <p:anim calcmode="lin" valueType="num">
                                      <p:cBhvr additive="base">
                                        <p:cTn id="82" dur="500" fill="hold"/>
                                        <p:tgtEl>
                                          <p:spTgt spid="165919"/>
                                        </p:tgtEl>
                                        <p:attrNameLst>
                                          <p:attrName>ppt_x</p:attrName>
                                        </p:attrNameLst>
                                      </p:cBhvr>
                                      <p:tavLst>
                                        <p:tav tm="0">
                                          <p:val>
                                            <p:strVal val="1+#ppt_w/2"/>
                                          </p:val>
                                        </p:tav>
                                        <p:tav tm="100000">
                                          <p:val>
                                            <p:strVal val="#ppt_x"/>
                                          </p:val>
                                        </p:tav>
                                      </p:tavLst>
                                    </p:anim>
                                    <p:anim calcmode="lin" valueType="num">
                                      <p:cBhvr additive="base">
                                        <p:cTn id="83" dur="500" fill="hold"/>
                                        <p:tgtEl>
                                          <p:spTgt spid="165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3" grpId="0"/>
      <p:bldP spid="165894" grpId="0" autoUpdateAnimBg="0"/>
      <p:bldP spid="165909" grpId="0" animBg="1"/>
      <p:bldP spid="165909" grpId="1" animBg="1"/>
      <p:bldP spid="165910" grpId="0" animBg="1" autoUpdateAnimBg="0"/>
      <p:bldP spid="165910" grpId="1" animBg="1"/>
      <p:bldP spid="165911" grpId="0" animBg="1" autoUpdateAnimBg="0"/>
      <p:bldP spid="165912" grpId="0" autoUpdateAnimBg="0"/>
      <p:bldP spid="165913" grpId="0" animBg="1" autoUpdateAnimBg="0"/>
      <p:bldP spid="165918" grpId="0" autoUpdateAnimBg="0"/>
      <p:bldP spid="165919" grpId="0" animBg="1"/>
      <p:bldP spid="165921" grpId="0" animBg="1"/>
      <p:bldP spid="165914"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idx="1"/>
          </p:nvPr>
        </p:nvSpPr>
        <p:spPr>
          <a:xfrm>
            <a:off x="1236887" y="1173818"/>
            <a:ext cx="10058400" cy="4361319"/>
          </a:xfrm>
        </p:spPr>
        <p:txBody>
          <a:bodyPr/>
          <a:lstStyle/>
          <a:p>
            <a:r>
              <a:rPr lang="zh-CN" altLang="en-US" sz="2400" b="0" dirty="0">
                <a:latin typeface="微软雅黑" panose="020B0503020204020204" pitchFamily="34" charset="-122"/>
                <a:ea typeface="微软雅黑" panose="020B0503020204020204" pitchFamily="34" charset="-122"/>
              </a:rPr>
              <a:t>不带头结点</a:t>
            </a:r>
          </a:p>
          <a:p>
            <a:pPr lvl="1"/>
            <a:r>
              <a:rPr lang="zh-CN" altLang="en-US" sz="2000" b="0" dirty="0">
                <a:latin typeface="微软雅黑" panose="020B0503020204020204" pitchFamily="34" charset="-122"/>
                <a:ea typeface="微软雅黑" panose="020B0503020204020204" pitchFamily="34" charset="-122"/>
              </a:rPr>
              <a:t>链表指针存放链表第一个数据元素结点的地址</a:t>
            </a:r>
          </a:p>
          <a:p>
            <a:pPr lvl="1"/>
            <a:r>
              <a:rPr lang="zh-CN" altLang="en-US" sz="2000" b="0" dirty="0">
                <a:latin typeface="微软雅黑" panose="020B0503020204020204" pitchFamily="34" charset="-122"/>
                <a:ea typeface="微软雅黑" panose="020B0503020204020204" pitchFamily="34" charset="-122"/>
              </a:rPr>
              <a:t>空链表时该指针域为</a:t>
            </a:r>
            <a:r>
              <a:rPr lang="en-US" altLang="zh-CN" sz="2000" b="0" dirty="0">
                <a:latin typeface="微软雅黑" panose="020B0503020204020204" pitchFamily="34" charset="-122"/>
                <a:ea typeface="微软雅黑" panose="020B0503020204020204" pitchFamily="34" charset="-122"/>
              </a:rPr>
              <a:t>NULL</a:t>
            </a:r>
          </a:p>
          <a:p>
            <a:r>
              <a:rPr lang="zh-CN" altLang="en-US" sz="2400" b="0" dirty="0">
                <a:latin typeface="微软雅黑" panose="020B0503020204020204" pitchFamily="34" charset="-122"/>
                <a:ea typeface="微软雅黑" panose="020B0503020204020204" pitchFamily="34" charset="-122"/>
              </a:rPr>
              <a:t>带头结点的单链表</a:t>
            </a:r>
          </a:p>
          <a:p>
            <a:pPr lvl="1"/>
            <a:r>
              <a:rPr lang="zh-CN" altLang="en-US" sz="2000" b="0" dirty="0">
                <a:latin typeface="微软雅黑" panose="020B0503020204020204" pitchFamily="34" charset="-122"/>
                <a:ea typeface="微软雅黑" panose="020B0503020204020204" pitchFamily="34" charset="-122"/>
              </a:rPr>
              <a:t>一个专门的结点，称为头结点</a:t>
            </a:r>
          </a:p>
          <a:p>
            <a:pPr lvl="1"/>
            <a:r>
              <a:rPr lang="zh-CN" altLang="en-US" sz="2000" b="0" dirty="0">
                <a:latin typeface="微软雅黑" panose="020B0503020204020204" pitchFamily="34" charset="-122"/>
                <a:ea typeface="微软雅黑" panose="020B0503020204020204" pitchFamily="34" charset="-122"/>
              </a:rPr>
              <a:t>该头结点永远存在</a:t>
            </a:r>
          </a:p>
          <a:p>
            <a:pPr lvl="1"/>
            <a:r>
              <a:rPr lang="zh-CN" altLang="en-US" sz="2000" b="0" dirty="0">
                <a:latin typeface="微软雅黑" panose="020B0503020204020204" pitchFamily="34" charset="-122"/>
                <a:ea typeface="微软雅黑" panose="020B0503020204020204" pitchFamily="34" charset="-122"/>
              </a:rPr>
              <a:t>该头结点指针域存放第一个数据元素结点的地址</a:t>
            </a:r>
          </a:p>
          <a:p>
            <a:pPr lvl="1"/>
            <a:r>
              <a:rPr lang="en-US" altLang="zh-CN" sz="2000" b="0" dirty="0" err="1">
                <a:latin typeface="微软雅黑" panose="020B0503020204020204" pitchFamily="34" charset="-122"/>
                <a:ea typeface="微软雅黑" panose="020B0503020204020204" pitchFamily="34" charset="-122"/>
              </a:rPr>
              <a:t>L.next</a:t>
            </a:r>
            <a:r>
              <a:rPr lang="en-US" altLang="zh-CN" sz="2000" b="0" dirty="0">
                <a:latin typeface="微软雅黑" panose="020B0503020204020204" pitchFamily="34" charset="-122"/>
                <a:ea typeface="微软雅黑" panose="020B0503020204020204" pitchFamily="34" charset="-122"/>
              </a:rPr>
              <a:t>= NULL</a:t>
            </a:r>
            <a:endParaRPr lang="zh-CN" altLang="en-US" sz="2000" b="0" dirty="0">
              <a:latin typeface="微软雅黑" panose="020B0503020204020204" pitchFamily="34" charset="-122"/>
              <a:ea typeface="微软雅黑" panose="020B0503020204020204" pitchFamily="34" charset="-122"/>
            </a:endParaRPr>
          </a:p>
        </p:txBody>
      </p:sp>
      <p:pic>
        <p:nvPicPr>
          <p:cNvPr id="166915" name="Picture 3" descr="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036" y="5085733"/>
            <a:ext cx="6738463" cy="108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173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6914">
                                            <p:txEl>
                                              <p:pRg st="0" end="0"/>
                                            </p:txEl>
                                          </p:spTgt>
                                        </p:tgtEl>
                                        <p:attrNameLst>
                                          <p:attrName>style.visibility</p:attrName>
                                        </p:attrNameLst>
                                      </p:cBhvr>
                                      <p:to>
                                        <p:strVal val="visible"/>
                                      </p:to>
                                    </p:set>
                                    <p:animEffect transition="in" filter="randombar(horizontal)">
                                      <p:cBhvr>
                                        <p:cTn id="7" dur="500"/>
                                        <p:tgtEl>
                                          <p:spTgt spid="166914">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6914">
                                            <p:txEl>
                                              <p:pRg st="1" end="1"/>
                                            </p:txEl>
                                          </p:spTgt>
                                        </p:tgtEl>
                                        <p:attrNameLst>
                                          <p:attrName>style.visibility</p:attrName>
                                        </p:attrNameLst>
                                      </p:cBhvr>
                                      <p:to>
                                        <p:strVal val="visible"/>
                                      </p:to>
                                    </p:set>
                                    <p:animEffect transition="in" filter="randombar(horizontal)">
                                      <p:cBhvr>
                                        <p:cTn id="10" dur="500"/>
                                        <p:tgtEl>
                                          <p:spTgt spid="166914">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6914">
                                            <p:txEl>
                                              <p:pRg st="2" end="2"/>
                                            </p:txEl>
                                          </p:spTgt>
                                        </p:tgtEl>
                                        <p:attrNameLst>
                                          <p:attrName>style.visibility</p:attrName>
                                        </p:attrNameLst>
                                      </p:cBhvr>
                                      <p:to>
                                        <p:strVal val="visible"/>
                                      </p:to>
                                    </p:set>
                                    <p:animEffect transition="in" filter="randombar(horizontal)">
                                      <p:cBhvr>
                                        <p:cTn id="13" dur="500"/>
                                        <p:tgtEl>
                                          <p:spTgt spid="16691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66914">
                                            <p:txEl>
                                              <p:pRg st="3" end="3"/>
                                            </p:txEl>
                                          </p:spTgt>
                                        </p:tgtEl>
                                        <p:attrNameLst>
                                          <p:attrName>style.visibility</p:attrName>
                                        </p:attrNameLst>
                                      </p:cBhvr>
                                      <p:to>
                                        <p:strVal val="visible"/>
                                      </p:to>
                                    </p:set>
                                    <p:animEffect transition="in" filter="randombar(horizontal)">
                                      <p:cBhvr>
                                        <p:cTn id="18" dur="500"/>
                                        <p:tgtEl>
                                          <p:spTgt spid="166914">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66914">
                                            <p:txEl>
                                              <p:pRg st="4" end="4"/>
                                            </p:txEl>
                                          </p:spTgt>
                                        </p:tgtEl>
                                        <p:attrNameLst>
                                          <p:attrName>style.visibility</p:attrName>
                                        </p:attrNameLst>
                                      </p:cBhvr>
                                      <p:to>
                                        <p:strVal val="visible"/>
                                      </p:to>
                                    </p:set>
                                    <p:animEffect transition="in" filter="randombar(horizontal)">
                                      <p:cBhvr>
                                        <p:cTn id="21" dur="500"/>
                                        <p:tgtEl>
                                          <p:spTgt spid="166914">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6914">
                                            <p:txEl>
                                              <p:pRg st="5" end="5"/>
                                            </p:txEl>
                                          </p:spTgt>
                                        </p:tgtEl>
                                        <p:attrNameLst>
                                          <p:attrName>style.visibility</p:attrName>
                                        </p:attrNameLst>
                                      </p:cBhvr>
                                      <p:to>
                                        <p:strVal val="visible"/>
                                      </p:to>
                                    </p:set>
                                    <p:animEffect transition="in" filter="randombar(horizontal)">
                                      <p:cBhvr>
                                        <p:cTn id="24" dur="500"/>
                                        <p:tgtEl>
                                          <p:spTgt spid="166914">
                                            <p:txEl>
                                              <p:pRg st="5" end="5"/>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66914">
                                            <p:txEl>
                                              <p:pRg st="6" end="6"/>
                                            </p:txEl>
                                          </p:spTgt>
                                        </p:tgtEl>
                                        <p:attrNameLst>
                                          <p:attrName>style.visibility</p:attrName>
                                        </p:attrNameLst>
                                      </p:cBhvr>
                                      <p:to>
                                        <p:strVal val="visible"/>
                                      </p:to>
                                    </p:set>
                                    <p:animEffect transition="in" filter="randombar(horizontal)">
                                      <p:cBhvr>
                                        <p:cTn id="27" dur="500"/>
                                        <p:tgtEl>
                                          <p:spTgt spid="166914">
                                            <p:txEl>
                                              <p:pRg st="6" end="6"/>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66914">
                                            <p:txEl>
                                              <p:pRg st="7" end="7"/>
                                            </p:txEl>
                                          </p:spTgt>
                                        </p:tgtEl>
                                        <p:attrNameLst>
                                          <p:attrName>style.visibility</p:attrName>
                                        </p:attrNameLst>
                                      </p:cBhvr>
                                      <p:to>
                                        <p:strVal val="visible"/>
                                      </p:to>
                                    </p:set>
                                    <p:animEffect transition="in" filter="randombar(horizontal)">
                                      <p:cBhvr>
                                        <p:cTn id="30" dur="500"/>
                                        <p:tgtEl>
                                          <p:spTgt spid="16691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66915"/>
                                        </p:tgtEl>
                                        <p:attrNameLst>
                                          <p:attrName>style.visibility</p:attrName>
                                        </p:attrNameLst>
                                      </p:cBhvr>
                                      <p:to>
                                        <p:strVal val="visible"/>
                                      </p:to>
                                    </p:set>
                                    <p:animEffect transition="in" filter="randombar(horizontal)">
                                      <p:cBhvr>
                                        <p:cTn id="35" dur="500"/>
                                        <p:tgtEl>
                                          <p:spTgt spid="166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4"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748273" y="790880"/>
            <a:ext cx="5113338"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kern="1200" dirty="0">
                <a:solidFill>
                  <a:srgbClr val="0070C0"/>
                </a:solidFill>
                <a:effectLst/>
                <a:latin typeface="微软雅黑" panose="020B0503020204020204" pitchFamily="34" charset="-122"/>
                <a:ea typeface="微软雅黑" panose="020B0503020204020204" pitchFamily="34" charset="-122"/>
              </a:rPr>
              <a:t>单链表的</a:t>
            </a:r>
            <a:r>
              <a:rPr lang="en-US" altLang="zh-CN" sz="3200" b="0" kern="1200" dirty="0">
                <a:solidFill>
                  <a:srgbClr val="0070C0"/>
                </a:solidFill>
                <a:effectLst/>
                <a:latin typeface="微软雅黑" panose="020B0503020204020204" pitchFamily="34" charset="-122"/>
                <a:ea typeface="微软雅黑" panose="020B0503020204020204" pitchFamily="34" charset="-122"/>
              </a:rPr>
              <a:t>C</a:t>
            </a:r>
            <a:r>
              <a:rPr lang="zh-CN" altLang="en-US" sz="3200" b="0" kern="1200" dirty="0">
                <a:solidFill>
                  <a:srgbClr val="0070C0"/>
                </a:solidFill>
                <a:effectLst/>
                <a:latin typeface="微软雅黑" panose="020B0503020204020204" pitchFamily="34" charset="-122"/>
                <a:ea typeface="微软雅黑" panose="020B0503020204020204" pitchFamily="34" charset="-122"/>
              </a:rPr>
              <a:t>语言实现</a:t>
            </a:r>
          </a:p>
        </p:txBody>
      </p:sp>
      <p:sp>
        <p:nvSpPr>
          <p:cNvPr id="64515" name="Rectangle 3"/>
          <p:cNvSpPr>
            <a:spLocks noGrp="1" noChangeArrowheads="1"/>
          </p:cNvSpPr>
          <p:nvPr>
            <p:ph idx="1"/>
          </p:nvPr>
        </p:nvSpPr>
        <p:spPr>
          <a:xfrm>
            <a:off x="978839" y="1950399"/>
            <a:ext cx="3995996" cy="289310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a:noFill/>
          </a:ln>
          <a:effectLst/>
          <a:scene3d>
            <a:camera prst="orthographicFront">
              <a:rot lat="0" lon="0" rev="0"/>
            </a:camera>
            <a:lightRig rig="chilly" dir="t">
              <a:rot lat="0" lon="0" rev="18480000"/>
            </a:lightRig>
          </a:scene3d>
          <a:sp3d prstMaterial="clear">
            <a:bevelT h="63500"/>
          </a:sp3d>
        </p:spPr>
        <p:txBody>
          <a:bodyPr/>
          <a:lstStyle/>
          <a:p>
            <a:pPr marL="0" indent="0">
              <a:buNone/>
            </a:pPr>
            <a:r>
              <a:rPr lang="zh-CN" altLang="en-US" sz="2000" b="0" dirty="0">
                <a:solidFill>
                  <a:srgbClr val="0070C0"/>
                </a:solidFill>
                <a:latin typeface="微软雅黑" panose="020B0503020204020204" pitchFamily="34" charset="-122"/>
                <a:ea typeface="微软雅黑" panose="020B0503020204020204" pitchFamily="34" charset="-122"/>
              </a:rPr>
              <a:t>类型定义</a:t>
            </a:r>
          </a:p>
          <a:p>
            <a:pPr marL="0" indent="0">
              <a:buNone/>
            </a:pPr>
            <a:r>
              <a:rPr lang="en-US" altLang="zh-CN" sz="1600" b="0" dirty="0" err="1">
                <a:latin typeface="微软雅黑" panose="020B0503020204020204" pitchFamily="34" charset="-122"/>
                <a:ea typeface="微软雅黑" panose="020B0503020204020204" pitchFamily="34" charset="-122"/>
              </a:rPr>
              <a:t>typedef</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struct</a:t>
            </a:r>
            <a:r>
              <a:rPr lang="en-US" altLang="zh-CN" sz="1600" b="0" dirty="0">
                <a:latin typeface="微软雅黑" panose="020B0503020204020204" pitchFamily="34" charset="-122"/>
                <a:ea typeface="微软雅黑" panose="020B0503020204020204" pitchFamily="34" charset="-122"/>
              </a:rPr>
              <a:t> Node</a:t>
            </a:r>
          </a:p>
          <a:p>
            <a:pPr marL="0" indent="0">
              <a:buNone/>
            </a:pPr>
            <a:r>
              <a:rPr lang="en-US" altLang="zh-CN" sz="1600" b="0" dirty="0">
                <a:latin typeface="微软雅黑" panose="020B0503020204020204" pitchFamily="34" charset="-122"/>
                <a:ea typeface="微软雅黑" panose="020B0503020204020204" pitchFamily="34" charset="-122"/>
              </a:rPr>
              <a:t>{</a:t>
            </a:r>
          </a:p>
          <a:p>
            <a:pPr marL="0" indent="0">
              <a:buNone/>
            </a:pPr>
            <a:r>
              <a:rPr lang="en-US" altLang="zh-CN" sz="1600" b="0" dirty="0" err="1">
                <a:latin typeface="微软雅黑" panose="020B0503020204020204" pitchFamily="34" charset="-122"/>
                <a:ea typeface="微软雅黑" panose="020B0503020204020204" pitchFamily="34" charset="-122"/>
              </a:rPr>
              <a:t>ElemType</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elem</a:t>
            </a:r>
            <a:r>
              <a:rPr lang="en-US" altLang="zh-CN" sz="1600" b="0" dirty="0">
                <a:latin typeface="微软雅黑" panose="020B0503020204020204" pitchFamily="34" charset="-122"/>
                <a:ea typeface="微软雅黑" panose="020B0503020204020204" pitchFamily="34" charset="-122"/>
              </a:rPr>
              <a:t>;</a:t>
            </a:r>
          </a:p>
          <a:p>
            <a:pPr marL="0" indent="0">
              <a:buNone/>
            </a:pPr>
            <a:r>
              <a:rPr lang="en-US" altLang="zh-CN" sz="1600" b="0" dirty="0" err="1">
                <a:latin typeface="微软雅黑" panose="020B0503020204020204" pitchFamily="34" charset="-122"/>
                <a:ea typeface="微软雅黑" panose="020B0503020204020204" pitchFamily="34" charset="-122"/>
              </a:rPr>
              <a:t>struct</a:t>
            </a:r>
            <a:r>
              <a:rPr lang="en-US" altLang="zh-CN" sz="1600" b="0" dirty="0">
                <a:latin typeface="微软雅黑" panose="020B0503020204020204" pitchFamily="34" charset="-122"/>
                <a:ea typeface="微软雅黑" panose="020B0503020204020204" pitchFamily="34" charset="-122"/>
              </a:rPr>
              <a:t> Node *next;</a:t>
            </a:r>
          </a:p>
          <a:p>
            <a:pPr marL="0" indent="0">
              <a:buNone/>
            </a:pPr>
            <a:r>
              <a:rPr lang="en-US" altLang="zh-CN" sz="1600" b="0" dirty="0">
                <a:latin typeface="微软雅黑" panose="020B0503020204020204" pitchFamily="34" charset="-122"/>
                <a:ea typeface="微软雅黑" panose="020B0503020204020204" pitchFamily="34" charset="-122"/>
              </a:rPr>
              <a:t>}Node,*</a:t>
            </a:r>
            <a:r>
              <a:rPr lang="en-US" altLang="zh-CN" sz="1600" b="0" dirty="0" err="1">
                <a:latin typeface="微软雅黑" panose="020B0503020204020204" pitchFamily="34" charset="-122"/>
                <a:ea typeface="微软雅黑" panose="020B0503020204020204" pitchFamily="34" charset="-122"/>
              </a:rPr>
              <a:t>Ptr</a:t>
            </a:r>
            <a:r>
              <a:rPr lang="en-US" altLang="zh-CN" sz="1600" b="0" dirty="0">
                <a:latin typeface="微软雅黑" panose="020B0503020204020204" pitchFamily="34" charset="-122"/>
                <a:ea typeface="微软雅黑" panose="020B0503020204020204" pitchFamily="34" charset="-122"/>
              </a:rPr>
              <a:t>;</a:t>
            </a:r>
          </a:p>
          <a:p>
            <a:pPr marL="0" indent="0">
              <a:buNone/>
            </a:pPr>
            <a:r>
              <a:rPr lang="en-US" altLang="zh-CN" sz="1600" b="0" dirty="0" err="1">
                <a:latin typeface="微软雅黑" panose="020B0503020204020204" pitchFamily="34" charset="-122"/>
                <a:ea typeface="微软雅黑" panose="020B0503020204020204" pitchFamily="34" charset="-122"/>
              </a:rPr>
              <a:t>typedef</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Ptr</a:t>
            </a:r>
            <a:r>
              <a:rPr lang="en-US" altLang="zh-CN" sz="1600" b="0" dirty="0">
                <a:latin typeface="微软雅黑" panose="020B0503020204020204" pitchFamily="34" charset="-122"/>
                <a:ea typeface="微软雅黑" panose="020B0503020204020204" pitchFamily="34" charset="-122"/>
              </a:rPr>
              <a:t> *</a:t>
            </a:r>
            <a:r>
              <a:rPr lang="en-US" altLang="zh-CN" sz="1600" b="0" dirty="0" err="1">
                <a:latin typeface="微软雅黑" panose="020B0503020204020204" pitchFamily="34" charset="-122"/>
                <a:ea typeface="微软雅黑" panose="020B0503020204020204" pitchFamily="34" charset="-122"/>
              </a:rPr>
              <a:t>SqListPtr</a:t>
            </a:r>
            <a:r>
              <a:rPr lang="en-US" altLang="zh-CN" sz="1600" b="0" dirty="0">
                <a:latin typeface="微软雅黑" panose="020B0503020204020204" pitchFamily="34" charset="-122"/>
                <a:ea typeface="微软雅黑" panose="020B0503020204020204" pitchFamily="34" charset="-122"/>
              </a:rPr>
              <a:t>;</a:t>
            </a:r>
          </a:p>
        </p:txBody>
      </p:sp>
      <p:sp>
        <p:nvSpPr>
          <p:cNvPr id="2" name="矩形 1"/>
          <p:cNvSpPr/>
          <p:nvPr/>
        </p:nvSpPr>
        <p:spPr>
          <a:xfrm>
            <a:off x="5685606" y="1950399"/>
            <a:ext cx="6096000" cy="2893100"/>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scene3d>
            <a:camera prst="orthographicFront">
              <a:rot lat="0" lon="0" rev="0"/>
            </a:camera>
            <a:lightRig rig="chilly" dir="t">
              <a:rot lat="0" lon="0" rev="18480000"/>
            </a:lightRig>
          </a:scene3d>
          <a:sp3d prstMaterial="clear">
            <a:bevelT h="63500"/>
          </a:sp3d>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变量定义和使用</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Node n1, n2;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定义</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个结点变量*</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Ptr</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p = &amp;n1;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定义一个指向结点的指针变量</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p, </a:t>
            </a:r>
            <a:r>
              <a:rPr kumimoji="0" lang="zh-CN" altLang="en-US"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并存放</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n1</a:t>
            </a:r>
            <a:r>
              <a:rPr kumimoji="0" lang="zh-CN" altLang="en-US"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的地址</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指针</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n1.next=&amp;n2;  </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结点</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n1</a:t>
            </a:r>
            <a:r>
              <a:rPr kumimoji="0" lang="zh-CN" altLang="en-US"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的指针域存放结点</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n2</a:t>
            </a:r>
            <a:r>
              <a:rPr kumimoji="0" lang="zh-CN" altLang="en-US"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的地址 *</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SqListPtr</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L=p; </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定义一个单链表</a:t>
            </a:r>
            <a:r>
              <a:rPr kumimoji="0" lang="en-US" altLang="zh-CN" sz="18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L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N2.next=NULL;</a:t>
            </a:r>
            <a:endPar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6" name="Text Box 8"/>
          <p:cNvSpPr txBox="1">
            <a:spLocks noChangeArrowheads="1"/>
          </p:cNvSpPr>
          <p:nvPr/>
        </p:nvSpPr>
        <p:spPr bwMode="auto">
          <a:xfrm>
            <a:off x="1628542" y="5279454"/>
            <a:ext cx="655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dirty="0">
              <a:ln>
                <a:noFill/>
              </a:ln>
              <a:solidFill>
                <a:srgbClr val="010000"/>
              </a:solidFill>
              <a:effectLst/>
              <a:uLnTx/>
              <a:uFillTx/>
              <a:latin typeface="Times New Roman" panose="02020603050405020304" pitchFamily="18" charset="0"/>
              <a:ea typeface="宋体"/>
              <a:cs typeface="+mn-cs"/>
            </a:endParaRPr>
          </a:p>
        </p:txBody>
      </p:sp>
      <p:sp>
        <p:nvSpPr>
          <p:cNvPr id="7" name="Line 9"/>
          <p:cNvSpPr>
            <a:spLocks noChangeShapeType="1"/>
          </p:cNvSpPr>
          <p:nvPr/>
        </p:nvSpPr>
        <p:spPr bwMode="auto">
          <a:xfrm>
            <a:off x="2847742" y="5500117"/>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9" name="Line 11"/>
          <p:cNvSpPr>
            <a:spLocks noChangeShapeType="1"/>
          </p:cNvSpPr>
          <p:nvPr/>
        </p:nvSpPr>
        <p:spPr bwMode="auto">
          <a:xfrm>
            <a:off x="4447942" y="5500117"/>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3" name="Rectangle 15"/>
          <p:cNvSpPr>
            <a:spLocks noChangeArrowheads="1"/>
          </p:cNvSpPr>
          <p:nvPr/>
        </p:nvSpPr>
        <p:spPr bwMode="auto">
          <a:xfrm>
            <a:off x="2009542" y="5471542"/>
            <a:ext cx="1143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4" name="Rectangle 16"/>
          <p:cNvSpPr>
            <a:spLocks noChangeArrowheads="1"/>
          </p:cNvSpPr>
          <p:nvPr/>
        </p:nvSpPr>
        <p:spPr bwMode="auto">
          <a:xfrm>
            <a:off x="3609742" y="5471542"/>
            <a:ext cx="1143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3" name="文本框 2"/>
          <p:cNvSpPr txBox="1"/>
          <p:nvPr/>
        </p:nvSpPr>
        <p:spPr>
          <a:xfrm>
            <a:off x="2430966" y="5096107"/>
            <a:ext cx="4395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Tahoma"/>
                <a:ea typeface="宋体"/>
                <a:cs typeface="+mn-cs"/>
              </a:rPr>
              <a:t>n1</a:t>
            </a:r>
            <a:endParaRPr kumimoji="0" lang="zh-CN" altLang="en-US" sz="1800" b="0" i="0" u="none" strike="noStrike" kern="1200" cap="none" spc="0" normalizeH="0" baseline="0" noProof="0" dirty="0">
              <a:ln>
                <a:noFill/>
              </a:ln>
              <a:solidFill>
                <a:srgbClr val="010000"/>
              </a:solidFill>
              <a:effectLst/>
              <a:uLnTx/>
              <a:uFillTx/>
              <a:latin typeface="Tahoma"/>
              <a:ea typeface="宋体"/>
              <a:cs typeface="+mn-cs"/>
            </a:endParaRPr>
          </a:p>
        </p:txBody>
      </p:sp>
      <p:sp>
        <p:nvSpPr>
          <p:cNvPr id="17" name="文本框 16"/>
          <p:cNvSpPr txBox="1"/>
          <p:nvPr/>
        </p:nvSpPr>
        <p:spPr>
          <a:xfrm>
            <a:off x="3833849" y="5059863"/>
            <a:ext cx="4395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Tahoma"/>
                <a:ea typeface="宋体"/>
                <a:cs typeface="+mn-cs"/>
              </a:rPr>
              <a:t>n2</a:t>
            </a:r>
            <a:endParaRPr kumimoji="0" lang="zh-CN" altLang="en-US" sz="1800" b="0" i="0" u="none" strike="noStrike" kern="1200" cap="none" spc="0" normalizeH="0" baseline="0" noProof="0" dirty="0">
              <a:ln>
                <a:noFill/>
              </a:ln>
              <a:solidFill>
                <a:srgbClr val="010000"/>
              </a:solidFill>
              <a:effectLst/>
              <a:uLnTx/>
              <a:uFillTx/>
              <a:latin typeface="Tahoma"/>
              <a:ea typeface="宋体"/>
              <a:cs typeface="+mn-cs"/>
            </a:endParaRPr>
          </a:p>
        </p:txBody>
      </p:sp>
      <p:sp>
        <p:nvSpPr>
          <p:cNvPr id="18" name="Line 10"/>
          <p:cNvSpPr>
            <a:spLocks noChangeShapeType="1"/>
          </p:cNvSpPr>
          <p:nvPr/>
        </p:nvSpPr>
        <p:spPr bwMode="auto">
          <a:xfrm>
            <a:off x="3000142" y="5741417"/>
            <a:ext cx="609600" cy="0"/>
          </a:xfrm>
          <a:prstGeom prst="line">
            <a:avLst/>
          </a:prstGeom>
          <a:noFill/>
          <a:ln w="254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nvGrpSpPr>
          <p:cNvPr id="4" name="组合 3"/>
          <p:cNvGrpSpPr/>
          <p:nvPr/>
        </p:nvGrpSpPr>
        <p:grpSpPr>
          <a:xfrm>
            <a:off x="1159726" y="5299414"/>
            <a:ext cx="849816" cy="476928"/>
            <a:chOff x="1159726" y="5299414"/>
            <a:chExt cx="849816" cy="476928"/>
          </a:xfrm>
        </p:grpSpPr>
        <p:sp>
          <p:nvSpPr>
            <p:cNvPr id="8" name="Line 10"/>
            <p:cNvSpPr>
              <a:spLocks noChangeShapeType="1"/>
            </p:cNvSpPr>
            <p:nvPr/>
          </p:nvSpPr>
          <p:spPr bwMode="auto">
            <a:xfrm>
              <a:off x="1399942" y="5776342"/>
              <a:ext cx="609600" cy="0"/>
            </a:xfrm>
            <a:prstGeom prst="line">
              <a:avLst/>
            </a:prstGeom>
            <a:noFill/>
            <a:ln w="254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9" name="文本框 18"/>
            <p:cNvSpPr txBox="1"/>
            <p:nvPr/>
          </p:nvSpPr>
          <p:spPr>
            <a:xfrm>
              <a:off x="1159726" y="5299414"/>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Tahoma"/>
                  <a:ea typeface="宋体"/>
                  <a:cs typeface="+mn-cs"/>
                </a:rPr>
                <a:t>p</a:t>
              </a:r>
              <a:endParaRPr kumimoji="0" lang="zh-CN" altLang="en-US" sz="1800" b="0" i="0" u="none" strike="noStrike" kern="1200" cap="none" spc="0" normalizeH="0" baseline="0" noProof="0" dirty="0">
                <a:ln>
                  <a:noFill/>
                </a:ln>
                <a:solidFill>
                  <a:srgbClr val="010000"/>
                </a:solidFill>
                <a:effectLst/>
                <a:uLnTx/>
                <a:uFillTx/>
                <a:latin typeface="Tahoma"/>
                <a:ea typeface="宋体"/>
                <a:cs typeface="+mn-cs"/>
              </a:endParaRPr>
            </a:p>
          </p:txBody>
        </p:sp>
      </p:grpSp>
      <p:sp>
        <p:nvSpPr>
          <p:cNvPr id="16" name="文本框 15"/>
          <p:cNvSpPr txBox="1"/>
          <p:nvPr/>
        </p:nvSpPr>
        <p:spPr>
          <a:xfrm>
            <a:off x="1159726" y="5883939"/>
            <a:ext cx="3000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Tahoma"/>
                <a:ea typeface="宋体"/>
                <a:cs typeface="+mn-cs"/>
              </a:rPr>
              <a:t>L</a:t>
            </a:r>
            <a:endParaRPr kumimoji="0" lang="zh-CN" altLang="en-US" sz="1800" b="0" i="0" u="none" strike="noStrike" kern="1200" cap="none" spc="0" normalizeH="0" baseline="0" noProof="0" dirty="0">
              <a:ln>
                <a:noFill/>
              </a:ln>
              <a:solidFill>
                <a:srgbClr val="010000"/>
              </a:solidFill>
              <a:effectLst/>
              <a:uLnTx/>
              <a:uFillTx/>
              <a:latin typeface="Tahoma"/>
              <a:ea typeface="宋体"/>
              <a:cs typeface="+mn-cs"/>
            </a:endParaRPr>
          </a:p>
        </p:txBody>
      </p:sp>
      <p:grpSp>
        <p:nvGrpSpPr>
          <p:cNvPr id="27" name="组合 26"/>
          <p:cNvGrpSpPr/>
          <p:nvPr/>
        </p:nvGrpSpPr>
        <p:grpSpPr>
          <a:xfrm>
            <a:off x="4483054" y="5741417"/>
            <a:ext cx="268545" cy="196850"/>
            <a:chOff x="7707055" y="692150"/>
            <a:chExt cx="268545" cy="196850"/>
          </a:xfrm>
        </p:grpSpPr>
        <p:cxnSp>
          <p:nvCxnSpPr>
            <p:cNvPr id="21" name="直接连接符 20"/>
            <p:cNvCxnSpPr/>
            <p:nvPr/>
          </p:nvCxnSpPr>
          <p:spPr>
            <a:xfrm flipH="1">
              <a:off x="7707055" y="692150"/>
              <a:ext cx="166945" cy="1968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870825" y="692150"/>
              <a:ext cx="104775" cy="19685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035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4514"/>
                                        </p:tgtEl>
                                        <p:attrNameLst>
                                          <p:attrName>style.visibility</p:attrName>
                                        </p:attrNameLst>
                                      </p:cBhvr>
                                      <p:to>
                                        <p:strVal val="visible"/>
                                      </p:to>
                                    </p:set>
                                    <p:anim calcmode="lin" valueType="num">
                                      <p:cBhvr>
                                        <p:cTn id="7" dur="500" fill="hold"/>
                                        <p:tgtEl>
                                          <p:spTgt spid="64514"/>
                                        </p:tgtEl>
                                        <p:attrNameLst>
                                          <p:attrName>ppt_w</p:attrName>
                                        </p:attrNameLst>
                                      </p:cBhvr>
                                      <p:tavLst>
                                        <p:tav tm="0">
                                          <p:val>
                                            <p:fltVal val="0"/>
                                          </p:val>
                                        </p:tav>
                                        <p:tav tm="100000">
                                          <p:val>
                                            <p:strVal val="#ppt_w"/>
                                          </p:val>
                                        </p:tav>
                                      </p:tavLst>
                                    </p:anim>
                                    <p:anim calcmode="lin" valueType="num">
                                      <p:cBhvr>
                                        <p:cTn id="8" dur="500" fill="hold"/>
                                        <p:tgtEl>
                                          <p:spTgt spid="64514"/>
                                        </p:tgtEl>
                                        <p:attrNameLst>
                                          <p:attrName>ppt_h</p:attrName>
                                        </p:attrNameLst>
                                      </p:cBhvr>
                                      <p:tavLst>
                                        <p:tav tm="0">
                                          <p:val>
                                            <p:fltVal val="0"/>
                                          </p:val>
                                        </p:tav>
                                        <p:tav tm="100000">
                                          <p:val>
                                            <p:strVal val="#ppt_h"/>
                                          </p:val>
                                        </p:tav>
                                      </p:tavLst>
                                    </p:anim>
                                    <p:animEffect transition="in" filter="fade">
                                      <p:cBhvr>
                                        <p:cTn id="9" dur="500"/>
                                        <p:tgtEl>
                                          <p:spTgt spid="6451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P spid="18" grpId="0" animBg="1"/>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2226468" y="2223956"/>
            <a:ext cx="7583487" cy="2436258"/>
          </a:xfrm>
        </p:spPr>
        <p:txBody>
          <a:bodyPr/>
          <a:lstStyle/>
          <a:p>
            <a:r>
              <a:rPr lang="zh-CN" altLang="en-US" sz="2400" b="0" dirty="0">
                <a:effectLst/>
                <a:latin typeface="微软雅黑" panose="020B0503020204020204" pitchFamily="34" charset="-122"/>
                <a:ea typeface="微软雅黑" panose="020B0503020204020204" pitchFamily="34" charset="-122"/>
              </a:rPr>
              <a:t>问题：在给定的带头结点的单链表</a:t>
            </a:r>
            <a:r>
              <a:rPr lang="en-US" altLang="zh-CN" sz="2400" b="0" dirty="0">
                <a:effectLst/>
                <a:latin typeface="微软雅黑" panose="020B0503020204020204" pitchFamily="34" charset="-122"/>
                <a:ea typeface="微软雅黑" panose="020B0503020204020204" pitchFamily="34" charset="-122"/>
              </a:rPr>
              <a:t>L</a:t>
            </a:r>
            <a:r>
              <a:rPr lang="zh-CN" altLang="en-US" sz="2400" b="0" dirty="0">
                <a:effectLst/>
                <a:latin typeface="微软雅黑" panose="020B0503020204020204" pitchFamily="34" charset="-122"/>
                <a:ea typeface="微软雅黑" panose="020B0503020204020204" pitchFamily="34" charset="-122"/>
              </a:rPr>
              <a:t>中，查找指定位置的数据元素，如果存在，则返回</a:t>
            </a:r>
            <a:r>
              <a:rPr lang="en-US" altLang="zh-CN" sz="2400" b="0" dirty="0" err="1">
                <a:effectLst/>
                <a:latin typeface="微软雅黑" panose="020B0503020204020204" pitchFamily="34" charset="-122"/>
                <a:ea typeface="微软雅黑" panose="020B0503020204020204" pitchFamily="34" charset="-122"/>
              </a:rPr>
              <a:t>scuccess</a:t>
            </a:r>
            <a:r>
              <a:rPr lang="zh-CN" altLang="en-US" sz="2400" b="0" dirty="0">
                <a:effectLst/>
                <a:latin typeface="微软雅黑" panose="020B0503020204020204" pitchFamily="34" charset="-122"/>
                <a:ea typeface="微软雅黑" panose="020B0503020204020204" pitchFamily="34" charset="-122"/>
              </a:rPr>
              <a:t>，同时取回相应结点的数据 </a:t>
            </a:r>
          </a:p>
          <a:p>
            <a:r>
              <a:rPr lang="zh-CN" altLang="en-US" sz="2400" b="0" dirty="0">
                <a:effectLst/>
                <a:latin typeface="微软雅黑" panose="020B0503020204020204" pitchFamily="34" charset="-122"/>
                <a:ea typeface="微软雅黑" panose="020B0503020204020204" pitchFamily="34" charset="-122"/>
              </a:rPr>
              <a:t>方法：链表的操作</a:t>
            </a:r>
            <a:r>
              <a:rPr lang="zh-CN" altLang="en-US" sz="2400" b="0" dirty="0">
                <a:solidFill>
                  <a:srgbClr val="0033CC"/>
                </a:solidFill>
                <a:effectLst/>
                <a:latin typeface="微软雅黑" panose="020B0503020204020204" pitchFamily="34" charset="-122"/>
                <a:ea typeface="微软雅黑" panose="020B0503020204020204" pitchFamily="34" charset="-122"/>
              </a:rPr>
              <a:t>只能通过从头指针出发，顺着链域</a:t>
            </a:r>
            <a:r>
              <a:rPr lang="en-US" altLang="zh-CN" sz="2400" b="0" dirty="0">
                <a:solidFill>
                  <a:srgbClr val="0033CC"/>
                </a:solidFill>
                <a:effectLst/>
                <a:latin typeface="微软雅黑" panose="020B0503020204020204" pitchFamily="34" charset="-122"/>
                <a:ea typeface="微软雅黑" panose="020B0503020204020204" pitchFamily="34" charset="-122"/>
              </a:rPr>
              <a:t>next</a:t>
            </a:r>
            <a:r>
              <a:rPr lang="zh-CN" altLang="en-US" sz="2400" b="0" dirty="0">
                <a:solidFill>
                  <a:srgbClr val="0033CC"/>
                </a:solidFill>
                <a:effectLst/>
                <a:latin typeface="微软雅黑" panose="020B0503020204020204" pitchFamily="34" charset="-122"/>
                <a:ea typeface="微软雅黑" panose="020B0503020204020204" pitchFamily="34" charset="-122"/>
              </a:rPr>
              <a:t>逐个结点比较</a:t>
            </a:r>
            <a:r>
              <a:rPr lang="zh-CN" altLang="en-US" sz="2400" b="0" dirty="0">
                <a:effectLst/>
                <a:latin typeface="微软雅黑" panose="020B0503020204020204" pitchFamily="34" charset="-122"/>
                <a:ea typeface="微软雅黑" panose="020B0503020204020204" pitchFamily="34" charset="-122"/>
              </a:rPr>
              <a:t>，直到搜索到指定位置的结点为止</a:t>
            </a:r>
          </a:p>
        </p:txBody>
      </p:sp>
      <p:grpSp>
        <p:nvGrpSpPr>
          <p:cNvPr id="4" name="Group 2"/>
          <p:cNvGrpSpPr>
            <a:grpSpLocks/>
          </p:cNvGrpSpPr>
          <p:nvPr/>
        </p:nvGrpSpPr>
        <p:grpSpPr bwMode="auto">
          <a:xfrm>
            <a:off x="2054226" y="4224608"/>
            <a:ext cx="1220787" cy="1555750"/>
            <a:chOff x="95" y="1900"/>
            <a:chExt cx="769" cy="980"/>
          </a:xfrm>
        </p:grpSpPr>
        <p:sp>
          <p:nvSpPr>
            <p:cNvPr id="5" name="Rectangle 3"/>
            <p:cNvSpPr>
              <a:spLocks noChangeArrowheads="1"/>
            </p:cNvSpPr>
            <p:nvPr/>
          </p:nvSpPr>
          <p:spPr bwMode="auto">
            <a:xfrm>
              <a:off x="288"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6" name="Line 4"/>
            <p:cNvSpPr>
              <a:spLocks noChangeShapeType="1"/>
            </p:cNvSpPr>
            <p:nvPr/>
          </p:nvSpPr>
          <p:spPr bwMode="auto">
            <a:xfrm>
              <a:off x="672"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7" name="Text Box 5"/>
            <p:cNvSpPr txBox="1">
              <a:spLocks noChangeArrowheads="1"/>
            </p:cNvSpPr>
            <p:nvPr/>
          </p:nvSpPr>
          <p:spPr bwMode="auto">
            <a:xfrm>
              <a:off x="96" y="1900"/>
              <a:ext cx="27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rPr>
                <a:t>L</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8" name="Arc 6"/>
            <p:cNvSpPr>
              <a:spLocks/>
            </p:cNvSpPr>
            <p:nvPr/>
          </p:nvSpPr>
          <p:spPr bwMode="auto">
            <a:xfrm rot="-10459146">
              <a:off x="95" y="2176"/>
              <a:ext cx="433" cy="553"/>
            </a:xfrm>
            <a:custGeom>
              <a:avLst/>
              <a:gdLst>
                <a:gd name="G0" fmla="+- 0 0 0"/>
                <a:gd name="G1" fmla="+- 19336 0 0"/>
                <a:gd name="G2" fmla="+- 21600 0 0"/>
                <a:gd name="T0" fmla="*/ 9628 w 21600"/>
                <a:gd name="T1" fmla="*/ 0 h 20719"/>
                <a:gd name="T2" fmla="*/ 21556 w 21600"/>
                <a:gd name="T3" fmla="*/ 20719 h 20719"/>
                <a:gd name="T4" fmla="*/ 0 w 21600"/>
                <a:gd name="T5" fmla="*/ 19336 h 20719"/>
              </a:gdLst>
              <a:ahLst/>
              <a:cxnLst>
                <a:cxn ang="0">
                  <a:pos x="T0" y="T1"/>
                </a:cxn>
                <a:cxn ang="0">
                  <a:pos x="T2" y="T3"/>
                </a:cxn>
                <a:cxn ang="0">
                  <a:pos x="T4" y="T5"/>
                </a:cxn>
              </a:cxnLst>
              <a:rect l="0" t="0" r="r" b="b"/>
              <a:pathLst>
                <a:path w="21600" h="20719" fill="none" extrusionOk="0">
                  <a:moveTo>
                    <a:pt x="9627" y="0"/>
                  </a:moveTo>
                  <a:cubicBezTo>
                    <a:pt x="16963" y="3652"/>
                    <a:pt x="21600" y="11141"/>
                    <a:pt x="21600" y="19336"/>
                  </a:cubicBezTo>
                  <a:cubicBezTo>
                    <a:pt x="21600" y="19797"/>
                    <a:pt x="21585" y="20258"/>
                    <a:pt x="21555" y="20718"/>
                  </a:cubicBezTo>
                </a:path>
                <a:path w="21600" h="20719" stroke="0" extrusionOk="0">
                  <a:moveTo>
                    <a:pt x="9627" y="0"/>
                  </a:moveTo>
                  <a:cubicBezTo>
                    <a:pt x="16963" y="3652"/>
                    <a:pt x="21600" y="11141"/>
                    <a:pt x="21600" y="19336"/>
                  </a:cubicBezTo>
                  <a:cubicBezTo>
                    <a:pt x="21600" y="19797"/>
                    <a:pt x="21585" y="20258"/>
                    <a:pt x="21555" y="20718"/>
                  </a:cubicBezTo>
                  <a:lnTo>
                    <a:pt x="0" y="19336"/>
                  </a:lnTo>
                  <a:close/>
                </a:path>
              </a:pathLst>
            </a:custGeom>
            <a:noFill/>
            <a:ln w="31750">
              <a:solidFill>
                <a:srgbClr val="000099"/>
              </a:solidFill>
              <a:round/>
              <a:headEnd type="triangle" w="med" len="me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Group 8"/>
          <p:cNvGrpSpPr>
            <a:grpSpLocks/>
          </p:cNvGrpSpPr>
          <p:nvPr/>
        </p:nvGrpSpPr>
        <p:grpSpPr bwMode="auto">
          <a:xfrm>
            <a:off x="3122612" y="5246958"/>
            <a:ext cx="1371600" cy="533400"/>
            <a:chOff x="768" y="2544"/>
            <a:chExt cx="864" cy="336"/>
          </a:xfrm>
        </p:grpSpPr>
        <p:sp>
          <p:nvSpPr>
            <p:cNvPr id="10" name="Rectangle 9"/>
            <p:cNvSpPr>
              <a:spLocks noChangeArrowheads="1"/>
            </p:cNvSpPr>
            <p:nvPr/>
          </p:nvSpPr>
          <p:spPr bwMode="auto">
            <a:xfrm>
              <a:off x="1056"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21</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1" name="Line 10"/>
            <p:cNvSpPr>
              <a:spLocks noChangeShapeType="1"/>
            </p:cNvSpPr>
            <p:nvPr/>
          </p:nvSpPr>
          <p:spPr bwMode="auto">
            <a:xfrm>
              <a:off x="1440"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2" name="Line 11"/>
            <p:cNvSpPr>
              <a:spLocks noChangeShapeType="1"/>
            </p:cNvSpPr>
            <p:nvPr/>
          </p:nvSpPr>
          <p:spPr bwMode="auto">
            <a:xfrm>
              <a:off x="768"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3" name="Group 12"/>
          <p:cNvGrpSpPr>
            <a:grpSpLocks/>
          </p:cNvGrpSpPr>
          <p:nvPr/>
        </p:nvGrpSpPr>
        <p:grpSpPr bwMode="auto">
          <a:xfrm>
            <a:off x="4341812" y="5246958"/>
            <a:ext cx="1371600" cy="533400"/>
            <a:chOff x="1536" y="2544"/>
            <a:chExt cx="864" cy="336"/>
          </a:xfrm>
        </p:grpSpPr>
        <p:sp>
          <p:nvSpPr>
            <p:cNvPr id="14" name="Rectangle 13"/>
            <p:cNvSpPr>
              <a:spLocks noChangeArrowheads="1"/>
            </p:cNvSpPr>
            <p:nvPr/>
          </p:nvSpPr>
          <p:spPr bwMode="auto">
            <a:xfrm>
              <a:off x="1824"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18</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5" name="Line 14"/>
            <p:cNvSpPr>
              <a:spLocks noChangeShapeType="1"/>
            </p:cNvSpPr>
            <p:nvPr/>
          </p:nvSpPr>
          <p:spPr bwMode="auto">
            <a:xfrm>
              <a:off x="2208"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 name="Line 15"/>
            <p:cNvSpPr>
              <a:spLocks noChangeShapeType="1"/>
            </p:cNvSpPr>
            <p:nvPr/>
          </p:nvSpPr>
          <p:spPr bwMode="auto">
            <a:xfrm>
              <a:off x="1536"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7" name="Group 16"/>
          <p:cNvGrpSpPr>
            <a:grpSpLocks/>
          </p:cNvGrpSpPr>
          <p:nvPr/>
        </p:nvGrpSpPr>
        <p:grpSpPr bwMode="auto">
          <a:xfrm>
            <a:off x="5561012" y="5246958"/>
            <a:ext cx="1371600" cy="533400"/>
            <a:chOff x="2304" y="2544"/>
            <a:chExt cx="864" cy="336"/>
          </a:xfrm>
        </p:grpSpPr>
        <p:sp>
          <p:nvSpPr>
            <p:cNvPr id="18" name="Rectangle 17"/>
            <p:cNvSpPr>
              <a:spLocks noChangeArrowheads="1"/>
            </p:cNvSpPr>
            <p:nvPr/>
          </p:nvSpPr>
          <p:spPr bwMode="auto">
            <a:xfrm>
              <a:off x="2592"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30</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9" name="Line 18"/>
            <p:cNvSpPr>
              <a:spLocks noChangeShapeType="1"/>
            </p:cNvSpPr>
            <p:nvPr/>
          </p:nvSpPr>
          <p:spPr bwMode="auto">
            <a:xfrm>
              <a:off x="2976"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20" name="Line 19"/>
            <p:cNvSpPr>
              <a:spLocks noChangeShapeType="1"/>
            </p:cNvSpPr>
            <p:nvPr/>
          </p:nvSpPr>
          <p:spPr bwMode="auto">
            <a:xfrm>
              <a:off x="2304"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21" name="Group 20"/>
          <p:cNvGrpSpPr>
            <a:grpSpLocks/>
          </p:cNvGrpSpPr>
          <p:nvPr/>
        </p:nvGrpSpPr>
        <p:grpSpPr bwMode="auto">
          <a:xfrm>
            <a:off x="6780212" y="5246958"/>
            <a:ext cx="1371600" cy="533400"/>
            <a:chOff x="3072" y="2544"/>
            <a:chExt cx="864" cy="336"/>
          </a:xfrm>
        </p:grpSpPr>
        <p:sp>
          <p:nvSpPr>
            <p:cNvPr id="22" name="Rectangle 21"/>
            <p:cNvSpPr>
              <a:spLocks noChangeArrowheads="1"/>
            </p:cNvSpPr>
            <p:nvPr/>
          </p:nvSpPr>
          <p:spPr bwMode="auto">
            <a:xfrm>
              <a:off x="3360"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75</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23" name="Line 22"/>
            <p:cNvSpPr>
              <a:spLocks noChangeShapeType="1"/>
            </p:cNvSpPr>
            <p:nvPr/>
          </p:nvSpPr>
          <p:spPr bwMode="auto">
            <a:xfrm>
              <a:off x="3744"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24" name="Line 23"/>
            <p:cNvSpPr>
              <a:spLocks noChangeShapeType="1"/>
            </p:cNvSpPr>
            <p:nvPr/>
          </p:nvSpPr>
          <p:spPr bwMode="auto">
            <a:xfrm>
              <a:off x="3072"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25" name="Group 24"/>
          <p:cNvGrpSpPr>
            <a:grpSpLocks/>
          </p:cNvGrpSpPr>
          <p:nvPr/>
        </p:nvGrpSpPr>
        <p:grpSpPr bwMode="auto">
          <a:xfrm>
            <a:off x="7999412" y="5246958"/>
            <a:ext cx="1371600" cy="533400"/>
            <a:chOff x="3840" y="2544"/>
            <a:chExt cx="864" cy="336"/>
          </a:xfrm>
        </p:grpSpPr>
        <p:sp>
          <p:nvSpPr>
            <p:cNvPr id="26" name="Rectangle 25"/>
            <p:cNvSpPr>
              <a:spLocks noChangeArrowheads="1"/>
            </p:cNvSpPr>
            <p:nvPr/>
          </p:nvSpPr>
          <p:spPr bwMode="auto">
            <a:xfrm>
              <a:off x="4128"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42</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27" name="Line 26"/>
            <p:cNvSpPr>
              <a:spLocks noChangeShapeType="1"/>
            </p:cNvSpPr>
            <p:nvPr/>
          </p:nvSpPr>
          <p:spPr bwMode="auto">
            <a:xfrm>
              <a:off x="4512"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28" name="Line 27"/>
            <p:cNvSpPr>
              <a:spLocks noChangeShapeType="1"/>
            </p:cNvSpPr>
            <p:nvPr/>
          </p:nvSpPr>
          <p:spPr bwMode="auto">
            <a:xfrm>
              <a:off x="3840"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Group 28"/>
          <p:cNvGrpSpPr>
            <a:grpSpLocks/>
          </p:cNvGrpSpPr>
          <p:nvPr/>
        </p:nvGrpSpPr>
        <p:grpSpPr bwMode="auto">
          <a:xfrm>
            <a:off x="9218612" y="5246963"/>
            <a:ext cx="1427163" cy="538163"/>
            <a:chOff x="4608" y="2544"/>
            <a:chExt cx="899" cy="339"/>
          </a:xfrm>
        </p:grpSpPr>
        <p:sp>
          <p:nvSpPr>
            <p:cNvPr id="30" name="Rectangle 29"/>
            <p:cNvSpPr>
              <a:spLocks noChangeArrowheads="1"/>
            </p:cNvSpPr>
            <p:nvPr/>
          </p:nvSpPr>
          <p:spPr bwMode="auto">
            <a:xfrm>
              <a:off x="4896"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56</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31" name="Line 30"/>
            <p:cNvSpPr>
              <a:spLocks noChangeShapeType="1"/>
            </p:cNvSpPr>
            <p:nvPr/>
          </p:nvSpPr>
          <p:spPr bwMode="auto">
            <a:xfrm>
              <a:off x="5280"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32" name="Text Box 31"/>
            <p:cNvSpPr txBox="1">
              <a:spLocks noChangeArrowheads="1"/>
            </p:cNvSpPr>
            <p:nvPr/>
          </p:nvSpPr>
          <p:spPr bwMode="auto">
            <a:xfrm>
              <a:off x="5226" y="2553"/>
              <a:ext cx="28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a:t>
              </a:r>
              <a:endParaRPr kumimoji="1" lang="zh-CN" altLang="en-US"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33" name="Line 32"/>
            <p:cNvSpPr>
              <a:spLocks noChangeShapeType="1"/>
            </p:cNvSpPr>
            <p:nvPr/>
          </p:nvSpPr>
          <p:spPr bwMode="auto">
            <a:xfrm>
              <a:off x="4608"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34" name="Rectangle 2"/>
          <p:cNvSpPr>
            <a:spLocks noGrp="1" noChangeArrowheads="1"/>
          </p:cNvSpPr>
          <p:nvPr>
            <p:ph type="title"/>
          </p:nvPr>
        </p:nvSpPr>
        <p:spPr>
          <a:xfrm>
            <a:off x="748273" y="790880"/>
            <a:ext cx="5113338"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kern="1200" dirty="0">
                <a:solidFill>
                  <a:srgbClr val="0070C0"/>
                </a:solidFill>
                <a:effectLst/>
                <a:latin typeface="微软雅黑" panose="020B0503020204020204" pitchFamily="34" charset="-122"/>
                <a:ea typeface="微软雅黑" panose="020B0503020204020204" pitchFamily="34" charset="-122"/>
              </a:rPr>
              <a:t>单链表基本操作及实现</a:t>
            </a:r>
          </a:p>
        </p:txBody>
      </p:sp>
      <p:sp>
        <p:nvSpPr>
          <p:cNvPr id="2" name="矩形 1"/>
          <p:cNvSpPr/>
          <p:nvPr/>
        </p:nvSpPr>
        <p:spPr>
          <a:xfrm>
            <a:off x="1577000" y="1526220"/>
            <a:ext cx="38331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①</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查找</a:t>
            </a: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按位置查找</a:t>
            </a:r>
          </a:p>
        </p:txBody>
      </p:sp>
    </p:spTree>
    <p:extLst>
      <p:ext uri="{BB962C8B-B14F-4D97-AF65-F5344CB8AC3E}">
        <p14:creationId xmlns:p14="http://schemas.microsoft.com/office/powerpoint/2010/main" val="128839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563">
                                            <p:txEl>
                                              <p:pRg st="0" end="0"/>
                                            </p:txEl>
                                          </p:spTgt>
                                        </p:tgtEl>
                                        <p:attrNameLst>
                                          <p:attrName>style.visibility</p:attrName>
                                        </p:attrNameLst>
                                      </p:cBhvr>
                                      <p:to>
                                        <p:strVal val="visible"/>
                                      </p:to>
                                    </p:set>
                                    <p:animEffect transition="in" filter="fade">
                                      <p:cBhvr>
                                        <p:cTn id="21" dur="500"/>
                                        <p:tgtEl>
                                          <p:spTgt spid="66563">
                                            <p:txEl>
                                              <p:pRg st="0" end="0"/>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par>
                                <p:cTn id="25" presetID="22" presetClass="entr" presetSubtype="8"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2" presetClass="entr" presetSubtype="8"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par>
                                <p:cTn id="37" presetID="2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22" presetClass="entr" presetSubtype="8"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6563">
                                            <p:txEl>
                                              <p:pRg st="1" end="1"/>
                                            </p:txEl>
                                          </p:spTgt>
                                        </p:tgtEl>
                                        <p:attrNameLst>
                                          <p:attrName>style.visibility</p:attrName>
                                        </p:attrNameLst>
                                      </p:cBhvr>
                                      <p:to>
                                        <p:strVal val="visible"/>
                                      </p:to>
                                    </p:set>
                                    <p:animEffect transition="in" filter="fade">
                                      <p:cBhvr>
                                        <p:cTn id="47" dur="500"/>
                                        <p:tgtEl>
                                          <p:spTgt spid="665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uiExpand="1" build="p"/>
      <p:bldP spid="34" grpId="0"/>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8962" name="Group 2"/>
          <p:cNvGrpSpPr>
            <a:grpSpLocks/>
          </p:cNvGrpSpPr>
          <p:nvPr/>
        </p:nvGrpSpPr>
        <p:grpSpPr bwMode="auto">
          <a:xfrm>
            <a:off x="1487753" y="2563359"/>
            <a:ext cx="1220787" cy="1555750"/>
            <a:chOff x="95" y="1900"/>
            <a:chExt cx="769" cy="980"/>
          </a:xfrm>
        </p:grpSpPr>
        <p:sp>
          <p:nvSpPr>
            <p:cNvPr id="168963" name="Rectangle 3"/>
            <p:cNvSpPr>
              <a:spLocks noChangeArrowheads="1"/>
            </p:cNvSpPr>
            <p:nvPr/>
          </p:nvSpPr>
          <p:spPr bwMode="auto">
            <a:xfrm>
              <a:off x="288"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68964" name="Line 4"/>
            <p:cNvSpPr>
              <a:spLocks noChangeShapeType="1"/>
            </p:cNvSpPr>
            <p:nvPr/>
          </p:nvSpPr>
          <p:spPr bwMode="auto">
            <a:xfrm>
              <a:off x="672"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68965" name="Text Box 5"/>
            <p:cNvSpPr txBox="1">
              <a:spLocks noChangeArrowheads="1"/>
            </p:cNvSpPr>
            <p:nvPr/>
          </p:nvSpPr>
          <p:spPr bwMode="auto">
            <a:xfrm>
              <a:off x="96" y="1900"/>
              <a:ext cx="27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rPr>
                <a:t>L</a:t>
              </a:r>
            </a:p>
          </p:txBody>
        </p:sp>
        <p:sp>
          <p:nvSpPr>
            <p:cNvPr id="168966" name="Arc 6"/>
            <p:cNvSpPr>
              <a:spLocks/>
            </p:cNvSpPr>
            <p:nvPr/>
          </p:nvSpPr>
          <p:spPr bwMode="auto">
            <a:xfrm rot="-10459146">
              <a:off x="95" y="2176"/>
              <a:ext cx="433" cy="553"/>
            </a:xfrm>
            <a:custGeom>
              <a:avLst/>
              <a:gdLst>
                <a:gd name="G0" fmla="+- 0 0 0"/>
                <a:gd name="G1" fmla="+- 19336 0 0"/>
                <a:gd name="G2" fmla="+- 21600 0 0"/>
                <a:gd name="T0" fmla="*/ 9628 w 21600"/>
                <a:gd name="T1" fmla="*/ 0 h 20719"/>
                <a:gd name="T2" fmla="*/ 21556 w 21600"/>
                <a:gd name="T3" fmla="*/ 20719 h 20719"/>
                <a:gd name="T4" fmla="*/ 0 w 21600"/>
                <a:gd name="T5" fmla="*/ 19336 h 20719"/>
              </a:gdLst>
              <a:ahLst/>
              <a:cxnLst>
                <a:cxn ang="0">
                  <a:pos x="T0" y="T1"/>
                </a:cxn>
                <a:cxn ang="0">
                  <a:pos x="T2" y="T3"/>
                </a:cxn>
                <a:cxn ang="0">
                  <a:pos x="T4" y="T5"/>
                </a:cxn>
              </a:cxnLst>
              <a:rect l="0" t="0" r="r" b="b"/>
              <a:pathLst>
                <a:path w="21600" h="20719" fill="none" extrusionOk="0">
                  <a:moveTo>
                    <a:pt x="9627" y="0"/>
                  </a:moveTo>
                  <a:cubicBezTo>
                    <a:pt x="16963" y="3652"/>
                    <a:pt x="21600" y="11141"/>
                    <a:pt x="21600" y="19336"/>
                  </a:cubicBezTo>
                  <a:cubicBezTo>
                    <a:pt x="21600" y="19797"/>
                    <a:pt x="21585" y="20258"/>
                    <a:pt x="21555" y="20718"/>
                  </a:cubicBezTo>
                </a:path>
                <a:path w="21600" h="20719" stroke="0" extrusionOk="0">
                  <a:moveTo>
                    <a:pt x="9627" y="0"/>
                  </a:moveTo>
                  <a:cubicBezTo>
                    <a:pt x="16963" y="3652"/>
                    <a:pt x="21600" y="11141"/>
                    <a:pt x="21600" y="19336"/>
                  </a:cubicBezTo>
                  <a:cubicBezTo>
                    <a:pt x="21600" y="19797"/>
                    <a:pt x="21585" y="20258"/>
                    <a:pt x="21555" y="20718"/>
                  </a:cubicBezTo>
                  <a:lnTo>
                    <a:pt x="0" y="19336"/>
                  </a:lnTo>
                  <a:close/>
                </a:path>
              </a:pathLst>
            </a:custGeom>
            <a:noFill/>
            <a:ln w="31750">
              <a:solidFill>
                <a:srgbClr val="0070C0"/>
              </a:solidFill>
              <a:round/>
              <a:headEnd type="triangle" w="med" len="me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sp>
        <p:nvSpPr>
          <p:cNvPr id="168967" name="Text Box 7"/>
          <p:cNvSpPr txBox="1">
            <a:spLocks noChangeArrowheads="1"/>
          </p:cNvSpPr>
          <p:nvPr/>
        </p:nvSpPr>
        <p:spPr bwMode="auto">
          <a:xfrm>
            <a:off x="2412346" y="1738483"/>
            <a:ext cx="793115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在单链表中获取第</a:t>
            </a:r>
            <a:r>
              <a:rPr kumimoji="1" lang="en-US" altLang="zh-CN" sz="3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pos</a:t>
            </a:r>
            <a:r>
              <a:rPr kumimoji="1" lang="zh-CN" altLang="en-US" sz="3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个元素</a:t>
            </a:r>
            <a:r>
              <a:rPr kumimoji="1" lang="en-US" altLang="zh-CN" sz="3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List_Retrieve</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SqListPtr</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L, </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int</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ElemType</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p:txBody>
      </p:sp>
      <p:grpSp>
        <p:nvGrpSpPr>
          <p:cNvPr id="168968" name="Group 8"/>
          <p:cNvGrpSpPr>
            <a:grpSpLocks/>
          </p:cNvGrpSpPr>
          <p:nvPr/>
        </p:nvGrpSpPr>
        <p:grpSpPr bwMode="auto">
          <a:xfrm>
            <a:off x="2556139" y="3585709"/>
            <a:ext cx="1371600" cy="533400"/>
            <a:chOff x="768" y="2544"/>
            <a:chExt cx="864" cy="336"/>
          </a:xfrm>
        </p:grpSpPr>
        <p:sp>
          <p:nvSpPr>
            <p:cNvPr id="168969" name="Rectangle 9"/>
            <p:cNvSpPr>
              <a:spLocks noChangeArrowheads="1"/>
            </p:cNvSpPr>
            <p:nvPr/>
          </p:nvSpPr>
          <p:spPr bwMode="auto">
            <a:xfrm>
              <a:off x="1056"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21</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70" name="Line 10"/>
            <p:cNvSpPr>
              <a:spLocks noChangeShapeType="1"/>
            </p:cNvSpPr>
            <p:nvPr/>
          </p:nvSpPr>
          <p:spPr bwMode="auto">
            <a:xfrm>
              <a:off x="1440"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71" name="Line 11"/>
            <p:cNvSpPr>
              <a:spLocks noChangeShapeType="1"/>
            </p:cNvSpPr>
            <p:nvPr/>
          </p:nvSpPr>
          <p:spPr bwMode="auto">
            <a:xfrm>
              <a:off x="768"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68972" name="Group 12"/>
          <p:cNvGrpSpPr>
            <a:grpSpLocks/>
          </p:cNvGrpSpPr>
          <p:nvPr/>
        </p:nvGrpSpPr>
        <p:grpSpPr bwMode="auto">
          <a:xfrm>
            <a:off x="3775339" y="3585709"/>
            <a:ext cx="1371600" cy="533400"/>
            <a:chOff x="1536" y="2544"/>
            <a:chExt cx="864" cy="336"/>
          </a:xfrm>
        </p:grpSpPr>
        <p:sp>
          <p:nvSpPr>
            <p:cNvPr id="168973" name="Rectangle 13"/>
            <p:cNvSpPr>
              <a:spLocks noChangeArrowheads="1"/>
            </p:cNvSpPr>
            <p:nvPr/>
          </p:nvSpPr>
          <p:spPr bwMode="auto">
            <a:xfrm>
              <a:off x="1824"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18</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74" name="Line 14"/>
            <p:cNvSpPr>
              <a:spLocks noChangeShapeType="1"/>
            </p:cNvSpPr>
            <p:nvPr/>
          </p:nvSpPr>
          <p:spPr bwMode="auto">
            <a:xfrm>
              <a:off x="2208"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75" name="Line 15"/>
            <p:cNvSpPr>
              <a:spLocks noChangeShapeType="1"/>
            </p:cNvSpPr>
            <p:nvPr/>
          </p:nvSpPr>
          <p:spPr bwMode="auto">
            <a:xfrm>
              <a:off x="1536"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68976" name="Group 16"/>
          <p:cNvGrpSpPr>
            <a:grpSpLocks/>
          </p:cNvGrpSpPr>
          <p:nvPr/>
        </p:nvGrpSpPr>
        <p:grpSpPr bwMode="auto">
          <a:xfrm>
            <a:off x="4994539" y="3585709"/>
            <a:ext cx="1371600" cy="533400"/>
            <a:chOff x="2304" y="2544"/>
            <a:chExt cx="864" cy="336"/>
          </a:xfrm>
        </p:grpSpPr>
        <p:sp>
          <p:nvSpPr>
            <p:cNvPr id="168977" name="Rectangle 17"/>
            <p:cNvSpPr>
              <a:spLocks noChangeArrowheads="1"/>
            </p:cNvSpPr>
            <p:nvPr/>
          </p:nvSpPr>
          <p:spPr bwMode="auto">
            <a:xfrm>
              <a:off x="2592"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30</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78" name="Line 18"/>
            <p:cNvSpPr>
              <a:spLocks noChangeShapeType="1"/>
            </p:cNvSpPr>
            <p:nvPr/>
          </p:nvSpPr>
          <p:spPr bwMode="auto">
            <a:xfrm>
              <a:off x="2976"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79" name="Line 19"/>
            <p:cNvSpPr>
              <a:spLocks noChangeShapeType="1"/>
            </p:cNvSpPr>
            <p:nvPr/>
          </p:nvSpPr>
          <p:spPr bwMode="auto">
            <a:xfrm>
              <a:off x="2304"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68980" name="Group 20"/>
          <p:cNvGrpSpPr>
            <a:grpSpLocks/>
          </p:cNvGrpSpPr>
          <p:nvPr/>
        </p:nvGrpSpPr>
        <p:grpSpPr bwMode="auto">
          <a:xfrm>
            <a:off x="6213739" y="3585709"/>
            <a:ext cx="1371600" cy="533400"/>
            <a:chOff x="3072" y="2544"/>
            <a:chExt cx="864" cy="336"/>
          </a:xfrm>
        </p:grpSpPr>
        <p:sp>
          <p:nvSpPr>
            <p:cNvPr id="168981" name="Rectangle 21"/>
            <p:cNvSpPr>
              <a:spLocks noChangeArrowheads="1"/>
            </p:cNvSpPr>
            <p:nvPr/>
          </p:nvSpPr>
          <p:spPr bwMode="auto">
            <a:xfrm>
              <a:off x="3360"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75</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82" name="Line 22"/>
            <p:cNvSpPr>
              <a:spLocks noChangeShapeType="1"/>
            </p:cNvSpPr>
            <p:nvPr/>
          </p:nvSpPr>
          <p:spPr bwMode="auto">
            <a:xfrm>
              <a:off x="3744"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83" name="Line 23"/>
            <p:cNvSpPr>
              <a:spLocks noChangeShapeType="1"/>
            </p:cNvSpPr>
            <p:nvPr/>
          </p:nvSpPr>
          <p:spPr bwMode="auto">
            <a:xfrm>
              <a:off x="3072"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68984" name="Group 24"/>
          <p:cNvGrpSpPr>
            <a:grpSpLocks/>
          </p:cNvGrpSpPr>
          <p:nvPr/>
        </p:nvGrpSpPr>
        <p:grpSpPr bwMode="auto">
          <a:xfrm>
            <a:off x="7432939" y="3585709"/>
            <a:ext cx="1371600" cy="533400"/>
            <a:chOff x="3840" y="2544"/>
            <a:chExt cx="864" cy="336"/>
          </a:xfrm>
        </p:grpSpPr>
        <p:sp>
          <p:nvSpPr>
            <p:cNvPr id="168985" name="Rectangle 25"/>
            <p:cNvSpPr>
              <a:spLocks noChangeArrowheads="1"/>
            </p:cNvSpPr>
            <p:nvPr/>
          </p:nvSpPr>
          <p:spPr bwMode="auto">
            <a:xfrm>
              <a:off x="4128"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42</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86" name="Line 26"/>
            <p:cNvSpPr>
              <a:spLocks noChangeShapeType="1"/>
            </p:cNvSpPr>
            <p:nvPr/>
          </p:nvSpPr>
          <p:spPr bwMode="auto">
            <a:xfrm>
              <a:off x="4512"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87" name="Line 27"/>
            <p:cNvSpPr>
              <a:spLocks noChangeShapeType="1"/>
            </p:cNvSpPr>
            <p:nvPr/>
          </p:nvSpPr>
          <p:spPr bwMode="auto">
            <a:xfrm>
              <a:off x="3840"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68988" name="Group 28"/>
          <p:cNvGrpSpPr>
            <a:grpSpLocks/>
          </p:cNvGrpSpPr>
          <p:nvPr/>
        </p:nvGrpSpPr>
        <p:grpSpPr bwMode="auto">
          <a:xfrm>
            <a:off x="8652139" y="3585714"/>
            <a:ext cx="1427163" cy="538163"/>
            <a:chOff x="4608" y="2544"/>
            <a:chExt cx="899" cy="339"/>
          </a:xfrm>
        </p:grpSpPr>
        <p:sp>
          <p:nvSpPr>
            <p:cNvPr id="168989" name="Rectangle 29"/>
            <p:cNvSpPr>
              <a:spLocks noChangeArrowheads="1"/>
            </p:cNvSpPr>
            <p:nvPr/>
          </p:nvSpPr>
          <p:spPr bwMode="auto">
            <a:xfrm>
              <a:off x="4896" y="2544"/>
              <a:ext cx="576" cy="336"/>
            </a:xfrm>
            <a:prstGeom prst="rect">
              <a:avLst/>
            </a:prstGeom>
            <a:solidFill>
              <a:srgbClr val="CCFFFF">
                <a:alpha val="50000"/>
              </a:srgbClr>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56</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90" name="Line 30"/>
            <p:cNvSpPr>
              <a:spLocks noChangeShapeType="1"/>
            </p:cNvSpPr>
            <p:nvPr/>
          </p:nvSpPr>
          <p:spPr bwMode="auto">
            <a:xfrm>
              <a:off x="5280" y="2544"/>
              <a:ext cx="0" cy="336"/>
            </a:xfrm>
            <a:prstGeom prst="line">
              <a:avLst/>
            </a:prstGeom>
            <a:noFill/>
            <a:ln w="95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91" name="Text Box 31"/>
            <p:cNvSpPr txBox="1">
              <a:spLocks noChangeArrowheads="1"/>
            </p:cNvSpPr>
            <p:nvPr/>
          </p:nvSpPr>
          <p:spPr bwMode="auto">
            <a:xfrm>
              <a:off x="5226" y="2553"/>
              <a:ext cx="28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a:ln>
                    <a:noFill/>
                  </a:ln>
                  <a:solidFill>
                    <a:srgbClr val="008080"/>
                  </a:solidFill>
                  <a:effectLst/>
                  <a:uLnTx/>
                  <a:uFillTx/>
                  <a:latin typeface="微软雅黑" panose="020B0503020204020204" pitchFamily="34" charset="-122"/>
                  <a:ea typeface="微软雅黑" panose="020B0503020204020204" pitchFamily="34" charset="-122"/>
                  <a:cs typeface="+mn-cs"/>
                </a:rPr>
                <a:t>∧</a:t>
              </a:r>
              <a:endParaRPr kumimoji="1" lang="zh-CN" altLang="en-US"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92" name="Line 32"/>
            <p:cNvSpPr>
              <a:spLocks noChangeShapeType="1"/>
            </p:cNvSpPr>
            <p:nvPr/>
          </p:nvSpPr>
          <p:spPr bwMode="auto">
            <a:xfrm>
              <a:off x="4608" y="2736"/>
              <a:ext cx="288" cy="0"/>
            </a:xfrm>
            <a:prstGeom prst="line">
              <a:avLst/>
            </a:prstGeom>
            <a:noFill/>
            <a:ln w="25400">
              <a:solidFill>
                <a:srgbClr val="008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68993" name="Group 33"/>
          <p:cNvGrpSpPr>
            <a:grpSpLocks/>
          </p:cNvGrpSpPr>
          <p:nvPr/>
        </p:nvGrpSpPr>
        <p:grpSpPr bwMode="auto">
          <a:xfrm>
            <a:off x="3260989" y="4195309"/>
            <a:ext cx="492125" cy="990600"/>
            <a:chOff x="1212" y="2880"/>
            <a:chExt cx="310" cy="624"/>
          </a:xfrm>
        </p:grpSpPr>
        <p:sp>
          <p:nvSpPr>
            <p:cNvPr id="168994" name="Line 34"/>
            <p:cNvSpPr>
              <a:spLocks noChangeShapeType="1"/>
            </p:cNvSpPr>
            <p:nvPr/>
          </p:nvSpPr>
          <p:spPr bwMode="auto">
            <a:xfrm>
              <a:off x="1248" y="2880"/>
              <a:ext cx="0" cy="624"/>
            </a:xfrm>
            <a:prstGeom prst="line">
              <a:avLst/>
            </a:prstGeom>
            <a:noFill/>
            <a:ln w="31750">
              <a:solidFill>
                <a:srgbClr val="9900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95" name="Text Box 35"/>
            <p:cNvSpPr txBox="1">
              <a:spLocks noChangeArrowheads="1"/>
            </p:cNvSpPr>
            <p:nvPr/>
          </p:nvSpPr>
          <p:spPr bwMode="auto">
            <a:xfrm>
              <a:off x="1212" y="3052"/>
              <a:ext cx="31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990000"/>
                  </a:solidFill>
                  <a:effectLst/>
                  <a:uLnTx/>
                  <a:uFillTx/>
                  <a:latin typeface="微软雅黑" panose="020B0503020204020204" pitchFamily="34" charset="-122"/>
                  <a:ea typeface="微软雅黑" panose="020B0503020204020204" pitchFamily="34" charset="-122"/>
                  <a:cs typeface="+mn-cs"/>
                </a:rPr>
                <a:t>p</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68996" name="Group 36"/>
          <p:cNvGrpSpPr>
            <a:grpSpLocks/>
          </p:cNvGrpSpPr>
          <p:nvPr/>
        </p:nvGrpSpPr>
        <p:grpSpPr bwMode="auto">
          <a:xfrm>
            <a:off x="4461139" y="4195309"/>
            <a:ext cx="492125" cy="990600"/>
            <a:chOff x="1212" y="2880"/>
            <a:chExt cx="310" cy="624"/>
          </a:xfrm>
        </p:grpSpPr>
        <p:sp>
          <p:nvSpPr>
            <p:cNvPr id="168997" name="Line 37"/>
            <p:cNvSpPr>
              <a:spLocks noChangeShapeType="1"/>
            </p:cNvSpPr>
            <p:nvPr/>
          </p:nvSpPr>
          <p:spPr bwMode="auto">
            <a:xfrm>
              <a:off x="1248" y="2880"/>
              <a:ext cx="0" cy="624"/>
            </a:xfrm>
            <a:prstGeom prst="line">
              <a:avLst/>
            </a:prstGeom>
            <a:noFill/>
            <a:ln w="31750">
              <a:solidFill>
                <a:srgbClr val="9900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8998" name="Text Box 38"/>
            <p:cNvSpPr txBox="1">
              <a:spLocks noChangeArrowheads="1"/>
            </p:cNvSpPr>
            <p:nvPr/>
          </p:nvSpPr>
          <p:spPr bwMode="auto">
            <a:xfrm>
              <a:off x="1212" y="3052"/>
              <a:ext cx="31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990000"/>
                  </a:solidFill>
                  <a:effectLst/>
                  <a:uLnTx/>
                  <a:uFillTx/>
                  <a:latin typeface="微软雅黑" panose="020B0503020204020204" pitchFamily="34" charset="-122"/>
                  <a:ea typeface="微软雅黑" panose="020B0503020204020204" pitchFamily="34" charset="-122"/>
                  <a:cs typeface="+mn-cs"/>
                </a:rPr>
                <a:t>p</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68999" name="Group 39"/>
          <p:cNvGrpSpPr>
            <a:grpSpLocks/>
          </p:cNvGrpSpPr>
          <p:nvPr/>
        </p:nvGrpSpPr>
        <p:grpSpPr bwMode="auto">
          <a:xfrm>
            <a:off x="5699389" y="4195309"/>
            <a:ext cx="492125" cy="990600"/>
            <a:chOff x="1212" y="2880"/>
            <a:chExt cx="310" cy="624"/>
          </a:xfrm>
        </p:grpSpPr>
        <p:sp>
          <p:nvSpPr>
            <p:cNvPr id="169000" name="Line 40"/>
            <p:cNvSpPr>
              <a:spLocks noChangeShapeType="1"/>
            </p:cNvSpPr>
            <p:nvPr/>
          </p:nvSpPr>
          <p:spPr bwMode="auto">
            <a:xfrm>
              <a:off x="1248" y="2880"/>
              <a:ext cx="0" cy="624"/>
            </a:xfrm>
            <a:prstGeom prst="line">
              <a:avLst/>
            </a:prstGeom>
            <a:noFill/>
            <a:ln w="31750">
              <a:solidFill>
                <a:srgbClr val="9900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9001" name="Text Box 41"/>
            <p:cNvSpPr txBox="1">
              <a:spLocks noChangeArrowheads="1"/>
            </p:cNvSpPr>
            <p:nvPr/>
          </p:nvSpPr>
          <p:spPr bwMode="auto">
            <a:xfrm>
              <a:off x="1212" y="3052"/>
              <a:ext cx="31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p</a:t>
              </a:r>
              <a:endParaRPr kumimoji="1" lang="en-US" altLang="zh-CN" sz="3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69002" name="Text Box 42"/>
          <p:cNvSpPr txBox="1">
            <a:spLocks noChangeArrowheads="1"/>
          </p:cNvSpPr>
          <p:nvPr/>
        </p:nvSpPr>
        <p:spPr bwMode="auto">
          <a:xfrm>
            <a:off x="4200789" y="5281159"/>
            <a:ext cx="30809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rPr>
              <a:t>i</a:t>
            </a:r>
            <a:endParaRPr kumimoji="1" lang="en-US" altLang="zh-CN" sz="3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9003" name="Text Box 43"/>
          <p:cNvSpPr txBox="1">
            <a:spLocks noChangeArrowheads="1"/>
          </p:cNvSpPr>
          <p:nvPr/>
        </p:nvSpPr>
        <p:spPr bwMode="auto">
          <a:xfrm>
            <a:off x="4657989" y="5449435"/>
            <a:ext cx="641350" cy="650875"/>
          </a:xfrm>
          <a:prstGeom prst="rect">
            <a:avLst/>
          </a:prstGeom>
          <a:solidFill>
            <a:srgbClr val="92D05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660033"/>
                </a:solidFill>
                <a:effectLst/>
                <a:uLnTx/>
                <a:uFillTx/>
                <a:latin typeface="微软雅黑" panose="020B0503020204020204" pitchFamily="34" charset="-122"/>
                <a:ea typeface="微软雅黑" panose="020B0503020204020204" pitchFamily="34" charset="-122"/>
                <a:cs typeface="+mn-cs"/>
              </a:rPr>
              <a:t>1</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9004" name="Text Box 44"/>
          <p:cNvSpPr txBox="1">
            <a:spLocks noChangeArrowheads="1"/>
          </p:cNvSpPr>
          <p:nvPr/>
        </p:nvSpPr>
        <p:spPr bwMode="auto">
          <a:xfrm>
            <a:off x="4657989" y="5449435"/>
            <a:ext cx="641350" cy="650875"/>
          </a:xfrm>
          <a:prstGeom prst="rect">
            <a:avLst/>
          </a:prstGeom>
          <a:solidFill>
            <a:srgbClr val="92D05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660033"/>
                </a:solidFill>
                <a:effectLst/>
                <a:uLnTx/>
                <a:uFillTx/>
                <a:latin typeface="微软雅黑" panose="020B0503020204020204" pitchFamily="34" charset="-122"/>
                <a:ea typeface="微软雅黑" panose="020B0503020204020204" pitchFamily="34" charset="-122"/>
                <a:cs typeface="+mn-cs"/>
              </a:rPr>
              <a:t>2</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9005" name="Text Box 45"/>
          <p:cNvSpPr txBox="1">
            <a:spLocks noChangeArrowheads="1"/>
          </p:cNvSpPr>
          <p:nvPr/>
        </p:nvSpPr>
        <p:spPr bwMode="auto">
          <a:xfrm>
            <a:off x="4657989" y="5449435"/>
            <a:ext cx="641350" cy="650875"/>
          </a:xfrm>
          <a:prstGeom prst="rect">
            <a:avLst/>
          </a:prstGeom>
          <a:solidFill>
            <a:srgbClr val="92D05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3</a:t>
            </a:r>
          </a:p>
        </p:txBody>
      </p:sp>
      <p:sp useBgFill="1">
        <p:nvSpPr>
          <p:cNvPr id="169006" name="Rectangle 46"/>
          <p:cNvSpPr>
            <a:spLocks noChangeArrowheads="1"/>
          </p:cNvSpPr>
          <p:nvPr/>
        </p:nvSpPr>
        <p:spPr bwMode="auto">
          <a:xfrm>
            <a:off x="3165739" y="4195309"/>
            <a:ext cx="457200" cy="11430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useBgFill="1">
        <p:nvSpPr>
          <p:cNvPr id="169007" name="Rectangle 47"/>
          <p:cNvSpPr>
            <a:spLocks noChangeArrowheads="1"/>
          </p:cNvSpPr>
          <p:nvPr/>
        </p:nvSpPr>
        <p:spPr bwMode="auto">
          <a:xfrm>
            <a:off x="4384939" y="4195309"/>
            <a:ext cx="457200" cy="11430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9008" name="Text Box 48"/>
          <p:cNvSpPr txBox="1">
            <a:spLocks noChangeArrowheads="1"/>
          </p:cNvSpPr>
          <p:nvPr/>
        </p:nvSpPr>
        <p:spPr bwMode="auto">
          <a:xfrm>
            <a:off x="7204339" y="4992235"/>
            <a:ext cx="1657350" cy="650875"/>
          </a:xfrm>
          <a:prstGeom prst="rect">
            <a:avLst/>
          </a:prstGeom>
          <a:solidFill>
            <a:srgbClr val="92D05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mn-cs"/>
              </a:rPr>
              <a:t>pos</a:t>
            </a:r>
            <a:r>
              <a:rPr kumimoji="1" lang="en-US" altLang="zh-CN" sz="3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p>
        </p:txBody>
      </p:sp>
    </p:spTree>
    <p:extLst>
      <p:ext uri="{BB962C8B-B14F-4D97-AF65-F5344CB8AC3E}">
        <p14:creationId xmlns:p14="http://schemas.microsoft.com/office/powerpoint/2010/main" val="1739453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8967"/>
                                        </p:tgtEl>
                                        <p:attrNameLst>
                                          <p:attrName>style.visibility</p:attrName>
                                        </p:attrNameLst>
                                      </p:cBhvr>
                                      <p:to>
                                        <p:strVal val="visible"/>
                                      </p:to>
                                    </p:set>
                                    <p:anim calcmode="lin" valueType="num">
                                      <p:cBhvr additive="base">
                                        <p:cTn id="7" dur="500" fill="hold"/>
                                        <p:tgtEl>
                                          <p:spTgt spid="168967"/>
                                        </p:tgtEl>
                                        <p:attrNameLst>
                                          <p:attrName>ppt_x</p:attrName>
                                        </p:attrNameLst>
                                      </p:cBhvr>
                                      <p:tavLst>
                                        <p:tav tm="0">
                                          <p:val>
                                            <p:strVal val="0-#ppt_w/2"/>
                                          </p:val>
                                        </p:tav>
                                        <p:tav tm="100000">
                                          <p:val>
                                            <p:strVal val="#ppt_x"/>
                                          </p:val>
                                        </p:tav>
                                      </p:tavLst>
                                    </p:anim>
                                    <p:anim calcmode="lin" valueType="num">
                                      <p:cBhvr additive="base">
                                        <p:cTn id="8" dur="500" fill="hold"/>
                                        <p:tgtEl>
                                          <p:spTgt spid="1689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168962"/>
                                        </p:tgtEl>
                                        <p:attrNameLst>
                                          <p:attrName>style.visibility</p:attrName>
                                        </p:attrNameLst>
                                      </p:cBhvr>
                                      <p:to>
                                        <p:strVal val="visible"/>
                                      </p:to>
                                    </p:set>
                                    <p:animEffect transition="in" filter="wipe(left)">
                                      <p:cBhvr>
                                        <p:cTn id="13" dur="500"/>
                                        <p:tgtEl>
                                          <p:spTgt spid="168962"/>
                                        </p:tgtEl>
                                      </p:cBhvr>
                                    </p:animEffect>
                                  </p:childTnLst>
                                </p:cTn>
                              </p:par>
                            </p:childTnLst>
                          </p:cTn>
                        </p:par>
                        <p:par>
                          <p:cTn id="14" fill="hold" nodeType="afterGroup">
                            <p:stCondLst>
                              <p:cond delay="500"/>
                            </p:stCondLst>
                            <p:childTnLst>
                              <p:par>
                                <p:cTn id="15" presetID="22" presetClass="entr" presetSubtype="8" fill="hold" nodeType="afterEffect">
                                  <p:stCondLst>
                                    <p:cond delay="0"/>
                                  </p:stCondLst>
                                  <p:childTnLst>
                                    <p:set>
                                      <p:cBhvr>
                                        <p:cTn id="16" dur="1" fill="hold">
                                          <p:stCondLst>
                                            <p:cond delay="0"/>
                                          </p:stCondLst>
                                        </p:cTn>
                                        <p:tgtEl>
                                          <p:spTgt spid="168968"/>
                                        </p:tgtEl>
                                        <p:attrNameLst>
                                          <p:attrName>style.visibility</p:attrName>
                                        </p:attrNameLst>
                                      </p:cBhvr>
                                      <p:to>
                                        <p:strVal val="visible"/>
                                      </p:to>
                                    </p:set>
                                    <p:animEffect transition="in" filter="wipe(left)">
                                      <p:cBhvr>
                                        <p:cTn id="17" dur="500"/>
                                        <p:tgtEl>
                                          <p:spTgt spid="168968"/>
                                        </p:tgtEl>
                                      </p:cBhvr>
                                    </p:animEffect>
                                  </p:childTnLst>
                                </p:cTn>
                              </p:par>
                            </p:childTnLst>
                          </p:cTn>
                        </p:par>
                        <p:par>
                          <p:cTn id="18" fill="hold" nodeType="afterGroup">
                            <p:stCondLst>
                              <p:cond delay="1000"/>
                            </p:stCondLst>
                            <p:childTnLst>
                              <p:par>
                                <p:cTn id="19" presetID="22" presetClass="entr" presetSubtype="8" fill="hold" nodeType="afterEffect">
                                  <p:stCondLst>
                                    <p:cond delay="0"/>
                                  </p:stCondLst>
                                  <p:childTnLst>
                                    <p:set>
                                      <p:cBhvr>
                                        <p:cTn id="20" dur="1" fill="hold">
                                          <p:stCondLst>
                                            <p:cond delay="0"/>
                                          </p:stCondLst>
                                        </p:cTn>
                                        <p:tgtEl>
                                          <p:spTgt spid="168972"/>
                                        </p:tgtEl>
                                        <p:attrNameLst>
                                          <p:attrName>style.visibility</p:attrName>
                                        </p:attrNameLst>
                                      </p:cBhvr>
                                      <p:to>
                                        <p:strVal val="visible"/>
                                      </p:to>
                                    </p:set>
                                    <p:animEffect transition="in" filter="wipe(left)">
                                      <p:cBhvr>
                                        <p:cTn id="21" dur="500"/>
                                        <p:tgtEl>
                                          <p:spTgt spid="168972"/>
                                        </p:tgtEl>
                                      </p:cBhvr>
                                    </p:animEffect>
                                  </p:childTnLst>
                                </p:cTn>
                              </p:par>
                            </p:childTnLst>
                          </p:cTn>
                        </p:par>
                        <p:par>
                          <p:cTn id="22" fill="hold" nodeType="afterGroup">
                            <p:stCondLst>
                              <p:cond delay="1500"/>
                            </p:stCondLst>
                            <p:childTnLst>
                              <p:par>
                                <p:cTn id="23" presetID="22" presetClass="entr" presetSubtype="8" fill="hold" nodeType="afterEffect">
                                  <p:stCondLst>
                                    <p:cond delay="0"/>
                                  </p:stCondLst>
                                  <p:childTnLst>
                                    <p:set>
                                      <p:cBhvr>
                                        <p:cTn id="24" dur="1" fill="hold">
                                          <p:stCondLst>
                                            <p:cond delay="0"/>
                                          </p:stCondLst>
                                        </p:cTn>
                                        <p:tgtEl>
                                          <p:spTgt spid="168976"/>
                                        </p:tgtEl>
                                        <p:attrNameLst>
                                          <p:attrName>style.visibility</p:attrName>
                                        </p:attrNameLst>
                                      </p:cBhvr>
                                      <p:to>
                                        <p:strVal val="visible"/>
                                      </p:to>
                                    </p:set>
                                    <p:animEffect transition="in" filter="wipe(left)">
                                      <p:cBhvr>
                                        <p:cTn id="25" dur="500"/>
                                        <p:tgtEl>
                                          <p:spTgt spid="168976"/>
                                        </p:tgtEl>
                                      </p:cBhvr>
                                    </p:animEffect>
                                  </p:childTnLst>
                                </p:cTn>
                              </p:par>
                            </p:childTnLst>
                          </p:cTn>
                        </p:par>
                        <p:par>
                          <p:cTn id="26" fill="hold" nodeType="afterGroup">
                            <p:stCondLst>
                              <p:cond delay="2000"/>
                            </p:stCondLst>
                            <p:childTnLst>
                              <p:par>
                                <p:cTn id="27" presetID="22" presetClass="entr" presetSubtype="8" fill="hold" nodeType="afterEffect">
                                  <p:stCondLst>
                                    <p:cond delay="0"/>
                                  </p:stCondLst>
                                  <p:childTnLst>
                                    <p:set>
                                      <p:cBhvr>
                                        <p:cTn id="28" dur="1" fill="hold">
                                          <p:stCondLst>
                                            <p:cond delay="0"/>
                                          </p:stCondLst>
                                        </p:cTn>
                                        <p:tgtEl>
                                          <p:spTgt spid="168980"/>
                                        </p:tgtEl>
                                        <p:attrNameLst>
                                          <p:attrName>style.visibility</p:attrName>
                                        </p:attrNameLst>
                                      </p:cBhvr>
                                      <p:to>
                                        <p:strVal val="visible"/>
                                      </p:to>
                                    </p:set>
                                    <p:animEffect transition="in" filter="wipe(left)">
                                      <p:cBhvr>
                                        <p:cTn id="29" dur="500"/>
                                        <p:tgtEl>
                                          <p:spTgt spid="168980"/>
                                        </p:tgtEl>
                                      </p:cBhvr>
                                    </p:animEffect>
                                  </p:childTnLst>
                                </p:cTn>
                              </p:par>
                            </p:childTnLst>
                          </p:cTn>
                        </p:par>
                        <p:par>
                          <p:cTn id="30" fill="hold" nodeType="afterGroup">
                            <p:stCondLst>
                              <p:cond delay="2500"/>
                            </p:stCondLst>
                            <p:childTnLst>
                              <p:par>
                                <p:cTn id="31" presetID="22" presetClass="entr" presetSubtype="8" fill="hold" nodeType="afterEffect">
                                  <p:stCondLst>
                                    <p:cond delay="0"/>
                                  </p:stCondLst>
                                  <p:childTnLst>
                                    <p:set>
                                      <p:cBhvr>
                                        <p:cTn id="32" dur="1" fill="hold">
                                          <p:stCondLst>
                                            <p:cond delay="0"/>
                                          </p:stCondLst>
                                        </p:cTn>
                                        <p:tgtEl>
                                          <p:spTgt spid="168984"/>
                                        </p:tgtEl>
                                        <p:attrNameLst>
                                          <p:attrName>style.visibility</p:attrName>
                                        </p:attrNameLst>
                                      </p:cBhvr>
                                      <p:to>
                                        <p:strVal val="visible"/>
                                      </p:to>
                                    </p:set>
                                    <p:animEffect transition="in" filter="wipe(left)">
                                      <p:cBhvr>
                                        <p:cTn id="33" dur="500"/>
                                        <p:tgtEl>
                                          <p:spTgt spid="168984"/>
                                        </p:tgtEl>
                                      </p:cBhvr>
                                    </p:animEffect>
                                  </p:childTnLst>
                                </p:cTn>
                              </p:par>
                            </p:childTnLst>
                          </p:cTn>
                        </p:par>
                        <p:par>
                          <p:cTn id="34" fill="hold" nodeType="afterGroup">
                            <p:stCondLst>
                              <p:cond delay="3000"/>
                            </p:stCondLst>
                            <p:childTnLst>
                              <p:par>
                                <p:cTn id="35" presetID="22" presetClass="entr" presetSubtype="8" fill="hold" nodeType="afterEffect">
                                  <p:stCondLst>
                                    <p:cond delay="0"/>
                                  </p:stCondLst>
                                  <p:childTnLst>
                                    <p:set>
                                      <p:cBhvr>
                                        <p:cTn id="36" dur="1" fill="hold">
                                          <p:stCondLst>
                                            <p:cond delay="0"/>
                                          </p:stCondLst>
                                        </p:cTn>
                                        <p:tgtEl>
                                          <p:spTgt spid="168988"/>
                                        </p:tgtEl>
                                        <p:attrNameLst>
                                          <p:attrName>style.visibility</p:attrName>
                                        </p:attrNameLst>
                                      </p:cBhvr>
                                      <p:to>
                                        <p:strVal val="visible"/>
                                      </p:to>
                                    </p:set>
                                    <p:animEffect transition="in" filter="wipe(left)">
                                      <p:cBhvr>
                                        <p:cTn id="37" dur="500"/>
                                        <p:tgtEl>
                                          <p:spTgt spid="16898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9008"/>
                                        </p:tgtEl>
                                        <p:attrNameLst>
                                          <p:attrName>style.visibility</p:attrName>
                                        </p:attrNameLst>
                                      </p:cBhvr>
                                      <p:to>
                                        <p:strVal val="visible"/>
                                      </p:to>
                                    </p:set>
                                    <p:animEffect transition="in" filter="wipe(left)">
                                      <p:cBhvr>
                                        <p:cTn id="42" dur="500"/>
                                        <p:tgtEl>
                                          <p:spTgt spid="16900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68993"/>
                                        </p:tgtEl>
                                        <p:attrNameLst>
                                          <p:attrName>style.visibility</p:attrName>
                                        </p:attrNameLst>
                                      </p:cBhvr>
                                      <p:to>
                                        <p:strVal val="visible"/>
                                      </p:to>
                                    </p:set>
                                    <p:animEffect transition="in" filter="wipe(left)">
                                      <p:cBhvr>
                                        <p:cTn id="47" dur="500"/>
                                        <p:tgtEl>
                                          <p:spTgt spid="16899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9002"/>
                                        </p:tgtEl>
                                        <p:attrNameLst>
                                          <p:attrName>style.visibility</p:attrName>
                                        </p:attrNameLst>
                                      </p:cBhvr>
                                      <p:to>
                                        <p:strVal val="visible"/>
                                      </p:to>
                                    </p:set>
                                    <p:animEffect transition="in" filter="wipe(left)">
                                      <p:cBhvr>
                                        <p:cTn id="52" dur="500"/>
                                        <p:tgtEl>
                                          <p:spTgt spid="169002"/>
                                        </p:tgtEl>
                                      </p:cBhvr>
                                    </p:animEffect>
                                  </p:childTnLst>
                                </p:cTn>
                              </p:par>
                            </p:childTnLst>
                          </p:cTn>
                        </p:par>
                        <p:par>
                          <p:cTn id="53" fill="hold" nodeType="afterGroup">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69003"/>
                                        </p:tgtEl>
                                        <p:attrNameLst>
                                          <p:attrName>style.visibility</p:attrName>
                                        </p:attrNameLst>
                                      </p:cBhvr>
                                      <p:to>
                                        <p:strVal val="visible"/>
                                      </p:to>
                                    </p:set>
                                    <p:animEffect transition="in" filter="wipe(left)">
                                      <p:cBhvr>
                                        <p:cTn id="56" dur="500"/>
                                        <p:tgtEl>
                                          <p:spTgt spid="16900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69006"/>
                                        </p:tgtEl>
                                        <p:attrNameLst>
                                          <p:attrName>style.visibility</p:attrName>
                                        </p:attrNameLst>
                                      </p:cBhvr>
                                      <p:to>
                                        <p:strVal val="visible"/>
                                      </p:to>
                                    </p:set>
                                    <p:animEffect transition="in" filter="wipe(down)">
                                      <p:cBhvr>
                                        <p:cTn id="61" dur="500"/>
                                        <p:tgtEl>
                                          <p:spTgt spid="169006"/>
                                        </p:tgtEl>
                                      </p:cBhvr>
                                    </p:animEffect>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168996"/>
                                        </p:tgtEl>
                                        <p:attrNameLst>
                                          <p:attrName>style.visibility</p:attrName>
                                        </p:attrNameLst>
                                      </p:cBhvr>
                                      <p:to>
                                        <p:strVal val="visible"/>
                                      </p:to>
                                    </p:set>
                                    <p:animEffect transition="in" filter="wipe(left)">
                                      <p:cBhvr>
                                        <p:cTn id="65" dur="500"/>
                                        <p:tgtEl>
                                          <p:spTgt spid="168996"/>
                                        </p:tgtEl>
                                      </p:cBhvr>
                                    </p:animEffect>
                                  </p:childTnLst>
                                </p:cTn>
                              </p:par>
                            </p:childTnLst>
                          </p:cTn>
                        </p:par>
                        <p:par>
                          <p:cTn id="66" fill="hold" nodeType="afterGroup">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169004"/>
                                        </p:tgtEl>
                                        <p:attrNameLst>
                                          <p:attrName>style.visibility</p:attrName>
                                        </p:attrNameLst>
                                      </p:cBhvr>
                                      <p:to>
                                        <p:strVal val="visible"/>
                                      </p:to>
                                    </p:set>
                                    <p:animEffect transition="in" filter="wipe(left)">
                                      <p:cBhvr>
                                        <p:cTn id="69" dur="500"/>
                                        <p:tgtEl>
                                          <p:spTgt spid="16900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69007"/>
                                        </p:tgtEl>
                                        <p:attrNameLst>
                                          <p:attrName>style.visibility</p:attrName>
                                        </p:attrNameLst>
                                      </p:cBhvr>
                                      <p:to>
                                        <p:strVal val="visible"/>
                                      </p:to>
                                    </p:set>
                                    <p:animEffect transition="in" filter="wipe(down)">
                                      <p:cBhvr>
                                        <p:cTn id="74" dur="500"/>
                                        <p:tgtEl>
                                          <p:spTgt spid="169007"/>
                                        </p:tgtEl>
                                      </p:cBhvr>
                                    </p:animEffect>
                                  </p:childTnLst>
                                </p:cTn>
                              </p:par>
                            </p:childTnLst>
                          </p:cTn>
                        </p:par>
                        <p:par>
                          <p:cTn id="75" fill="hold" nodeType="afterGroup">
                            <p:stCondLst>
                              <p:cond delay="500"/>
                            </p:stCondLst>
                            <p:childTnLst>
                              <p:par>
                                <p:cTn id="76" presetID="22" presetClass="entr" presetSubtype="4" fill="hold" nodeType="afterEffect">
                                  <p:stCondLst>
                                    <p:cond delay="0"/>
                                  </p:stCondLst>
                                  <p:childTnLst>
                                    <p:set>
                                      <p:cBhvr>
                                        <p:cTn id="77" dur="1" fill="hold">
                                          <p:stCondLst>
                                            <p:cond delay="0"/>
                                          </p:stCondLst>
                                        </p:cTn>
                                        <p:tgtEl>
                                          <p:spTgt spid="168999"/>
                                        </p:tgtEl>
                                        <p:attrNameLst>
                                          <p:attrName>style.visibility</p:attrName>
                                        </p:attrNameLst>
                                      </p:cBhvr>
                                      <p:to>
                                        <p:strVal val="visible"/>
                                      </p:to>
                                    </p:set>
                                    <p:animEffect transition="in" filter="wipe(down)">
                                      <p:cBhvr>
                                        <p:cTn id="78" dur="500"/>
                                        <p:tgtEl>
                                          <p:spTgt spid="168999"/>
                                        </p:tgtEl>
                                      </p:cBhvr>
                                    </p:animEffect>
                                  </p:childTnLst>
                                </p:cTn>
                              </p:par>
                            </p:childTnLst>
                          </p:cTn>
                        </p:par>
                        <p:par>
                          <p:cTn id="79" fill="hold" nodeType="afterGroup">
                            <p:stCondLst>
                              <p:cond delay="1000"/>
                            </p:stCondLst>
                            <p:childTnLst>
                              <p:par>
                                <p:cTn id="80" presetID="22" presetClass="entr" presetSubtype="8" fill="hold" grpId="0" nodeType="afterEffect">
                                  <p:stCondLst>
                                    <p:cond delay="0"/>
                                  </p:stCondLst>
                                  <p:childTnLst>
                                    <p:set>
                                      <p:cBhvr>
                                        <p:cTn id="81" dur="1" fill="hold">
                                          <p:stCondLst>
                                            <p:cond delay="0"/>
                                          </p:stCondLst>
                                        </p:cTn>
                                        <p:tgtEl>
                                          <p:spTgt spid="169005"/>
                                        </p:tgtEl>
                                        <p:attrNameLst>
                                          <p:attrName>style.visibility</p:attrName>
                                        </p:attrNameLst>
                                      </p:cBhvr>
                                      <p:to>
                                        <p:strVal val="visible"/>
                                      </p:to>
                                    </p:set>
                                    <p:animEffect transition="in" filter="wipe(left)">
                                      <p:cBhvr>
                                        <p:cTn id="82" dur="500"/>
                                        <p:tgtEl>
                                          <p:spTgt spid="169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7" grpId="0" autoUpdateAnimBg="0"/>
      <p:bldP spid="169002" grpId="0" autoUpdateAnimBg="0"/>
      <p:bldP spid="169003" grpId="0" animBg="1" autoUpdateAnimBg="0"/>
      <p:bldP spid="169004" grpId="0" animBg="1" autoUpdateAnimBg="0"/>
      <p:bldP spid="169005" grpId="0" animBg="1" autoUpdateAnimBg="0"/>
      <p:bldP spid="169006" grpId="0" animBg="1"/>
      <p:bldP spid="169007" grpId="0" animBg="1"/>
      <p:bldP spid="169008"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6" name="Rectangle 2"/>
          <p:cNvSpPr>
            <a:spLocks noGrp="1" noChangeArrowheads="1"/>
          </p:cNvSpPr>
          <p:nvPr>
            <p:ph idx="1"/>
          </p:nvPr>
        </p:nvSpPr>
        <p:spPr>
          <a:xfrm>
            <a:off x="1686031" y="2085872"/>
            <a:ext cx="7791323" cy="3744555"/>
          </a:xfrm>
        </p:spPr>
        <p:txBody>
          <a:bodyPr/>
          <a:lstStyle/>
          <a:p>
            <a:pPr lvl="1">
              <a:spcBef>
                <a:spcPct val="10000"/>
              </a:spcBef>
              <a:buFont typeface="Wingdings" panose="05000000000000000000" pitchFamily="2" charset="2"/>
              <a:buNone/>
            </a:pPr>
            <a:endParaRPr lang="en-US" altLang="zh-CN" sz="2000" b="0" dirty="0">
              <a:effectLst/>
              <a:latin typeface="微软雅黑" panose="020B0503020204020204" pitchFamily="34" charset="-122"/>
              <a:ea typeface="微软雅黑" panose="020B0503020204020204" pitchFamily="34" charset="-122"/>
            </a:endParaRPr>
          </a:p>
          <a:p>
            <a:pPr lvl="1">
              <a:spcBef>
                <a:spcPct val="10000"/>
              </a:spcBef>
              <a:buFont typeface="Wingdings" panose="05000000000000000000" pitchFamily="2" charset="2"/>
              <a:buNone/>
            </a:pPr>
            <a:r>
              <a:rPr lang="en-US" altLang="zh-CN" sz="2000" b="0" dirty="0">
                <a:effectLst/>
                <a:latin typeface="微软雅黑" panose="020B0503020204020204" pitchFamily="34" charset="-122"/>
                <a:ea typeface="微软雅黑" panose="020B0503020204020204" pitchFamily="34" charset="-122"/>
              </a:rPr>
              <a:t>Status  </a:t>
            </a:r>
            <a:r>
              <a:rPr lang="en-US" altLang="zh-CN" sz="2000" b="0" dirty="0" err="1">
                <a:effectLst/>
                <a:latin typeface="微软雅黑" panose="020B0503020204020204" pitchFamily="34" charset="-122"/>
                <a:ea typeface="微软雅黑" panose="020B0503020204020204" pitchFamily="34" charset="-122"/>
              </a:rPr>
              <a:t>List_Retrieve</a:t>
            </a:r>
            <a:r>
              <a:rPr lang="en-US" altLang="zh-CN" sz="2000" b="0" dirty="0">
                <a:effectLst/>
                <a:latin typeface="微软雅黑" panose="020B0503020204020204" pitchFamily="34" charset="-122"/>
                <a:ea typeface="微软雅黑" panose="020B0503020204020204" pitchFamily="34" charset="-122"/>
              </a:rPr>
              <a:t>(</a:t>
            </a:r>
            <a:r>
              <a:rPr lang="en-US" altLang="zh-CN" sz="2000" b="0" dirty="0" err="1">
                <a:effectLst/>
                <a:latin typeface="微软雅黑" panose="020B0503020204020204" pitchFamily="34" charset="-122"/>
                <a:ea typeface="微软雅黑" panose="020B0503020204020204" pitchFamily="34" charset="-122"/>
              </a:rPr>
              <a:t>SqListPtr</a:t>
            </a:r>
            <a:r>
              <a:rPr lang="en-US" altLang="zh-CN" sz="2000" b="0" dirty="0">
                <a:effectLst/>
                <a:latin typeface="微软雅黑" panose="020B0503020204020204" pitchFamily="34" charset="-122"/>
                <a:ea typeface="微软雅黑" panose="020B0503020204020204" pitchFamily="34" charset="-122"/>
              </a:rPr>
              <a:t> L, </a:t>
            </a:r>
            <a:r>
              <a:rPr lang="en-US" altLang="zh-CN" sz="2000" b="0" dirty="0" err="1">
                <a:effectLst/>
                <a:latin typeface="微软雅黑" panose="020B0503020204020204" pitchFamily="34" charset="-122"/>
                <a:ea typeface="微软雅黑" panose="020B0503020204020204" pitchFamily="34" charset="-122"/>
              </a:rPr>
              <a:t>int</a:t>
            </a:r>
            <a:r>
              <a:rPr lang="en-US" altLang="zh-CN" sz="2000" b="0" dirty="0">
                <a:effectLst/>
                <a:latin typeface="微软雅黑" panose="020B0503020204020204" pitchFamily="34" charset="-122"/>
                <a:ea typeface="微软雅黑" panose="020B0503020204020204" pitchFamily="34" charset="-122"/>
              </a:rPr>
              <a:t> </a:t>
            </a:r>
            <a:r>
              <a:rPr lang="en-US" altLang="zh-CN" sz="2000" b="0" dirty="0" err="1">
                <a:effectLst/>
                <a:latin typeface="微软雅黑" panose="020B0503020204020204" pitchFamily="34" charset="-122"/>
                <a:ea typeface="微软雅黑" panose="020B0503020204020204" pitchFamily="34" charset="-122"/>
              </a:rPr>
              <a:t>pos</a:t>
            </a:r>
            <a:r>
              <a:rPr lang="en-US" altLang="zh-CN" sz="2000" b="0" dirty="0">
                <a:effectLst/>
                <a:latin typeface="微软雅黑" panose="020B0503020204020204" pitchFamily="34" charset="-122"/>
                <a:ea typeface="微软雅黑" panose="020B0503020204020204" pitchFamily="34" charset="-122"/>
              </a:rPr>
              <a:t>, </a:t>
            </a:r>
            <a:r>
              <a:rPr lang="en-US" altLang="zh-CN" sz="2000" b="0" dirty="0" err="1">
                <a:effectLst/>
                <a:latin typeface="微软雅黑" panose="020B0503020204020204" pitchFamily="34" charset="-122"/>
                <a:ea typeface="微软雅黑" panose="020B0503020204020204" pitchFamily="34" charset="-122"/>
              </a:rPr>
              <a:t>ElemType</a:t>
            </a:r>
            <a:r>
              <a:rPr lang="en-US" altLang="zh-CN" sz="2000" b="0" dirty="0">
                <a:effectLst/>
                <a:latin typeface="微软雅黑" panose="020B0503020204020204" pitchFamily="34" charset="-122"/>
                <a:ea typeface="微软雅黑" panose="020B0503020204020204" pitchFamily="34" charset="-122"/>
              </a:rPr>
              <a:t> *</a:t>
            </a:r>
            <a:r>
              <a:rPr lang="en-US" altLang="zh-CN" sz="2000" b="0" dirty="0" err="1">
                <a:effectLst/>
                <a:latin typeface="微软雅黑" panose="020B0503020204020204" pitchFamily="34" charset="-122"/>
                <a:ea typeface="微软雅黑" panose="020B0503020204020204" pitchFamily="34" charset="-122"/>
              </a:rPr>
              <a:t>elem</a:t>
            </a:r>
            <a:r>
              <a:rPr lang="en-US" altLang="zh-CN" sz="2000" b="0" dirty="0">
                <a:effectLst/>
                <a:latin typeface="微软雅黑" panose="020B0503020204020204" pitchFamily="34" charset="-122"/>
                <a:ea typeface="微软雅黑" panose="020B0503020204020204" pitchFamily="34" charset="-122"/>
              </a:rPr>
              <a:t>){</a:t>
            </a:r>
          </a:p>
          <a:p>
            <a:pPr>
              <a:buFont typeface="Wingdings" panose="05000000000000000000" pitchFamily="2" charset="2"/>
              <a:buNone/>
            </a:pPr>
            <a:r>
              <a:rPr lang="zh-CN" altLang="en-US" sz="2400" dirty="0">
                <a:effectLst/>
                <a:latin typeface="微软雅黑" panose="020B0503020204020204" pitchFamily="34" charset="-122"/>
                <a:ea typeface="微软雅黑" panose="020B0503020204020204" pitchFamily="34" charset="-122"/>
              </a:rPr>
              <a:t>       </a:t>
            </a:r>
            <a:r>
              <a:rPr lang="zh-CN" altLang="en-US" sz="2400" dirty="0">
                <a:solidFill>
                  <a:srgbClr val="FFC000"/>
                </a:solidFill>
                <a:effectLst/>
                <a:latin typeface="微软雅黑" panose="020B0503020204020204" pitchFamily="34" charset="-122"/>
                <a:ea typeface="微软雅黑" panose="020B0503020204020204" pitchFamily="34" charset="-122"/>
              </a:rPr>
              <a:t>置初值部分</a:t>
            </a:r>
          </a:p>
          <a:p>
            <a:pPr>
              <a:buFont typeface="Wingdings" panose="05000000000000000000" pitchFamily="2" charset="2"/>
              <a:buNone/>
            </a:pPr>
            <a:r>
              <a:rPr lang="zh-CN" altLang="zh-CN" sz="2400" b="0" dirty="0">
                <a:effectLst/>
                <a:latin typeface="微软雅黑" panose="020B0503020204020204" pitchFamily="34" charset="-122"/>
                <a:ea typeface="微软雅黑" panose="020B0503020204020204" pitchFamily="34" charset="-122"/>
              </a:rPr>
              <a:t>    </a:t>
            </a:r>
            <a:r>
              <a:rPr lang="zh-CN" altLang="en-US" sz="2400" b="0" dirty="0">
                <a:effectLst/>
                <a:latin typeface="微软雅黑" panose="020B0503020204020204" pitchFamily="34" charset="-122"/>
                <a:ea typeface="微软雅黑" panose="020B0503020204020204" pitchFamily="34" charset="-122"/>
              </a:rPr>
              <a:t>   </a:t>
            </a:r>
            <a:r>
              <a:rPr lang="en-US" altLang="zh-CN" sz="2400" b="0" dirty="0">
                <a:effectLst/>
                <a:latin typeface="微软雅黑" panose="020B0503020204020204" pitchFamily="34" charset="-122"/>
                <a:ea typeface="微软雅黑" panose="020B0503020204020204" pitchFamily="34" charset="-122"/>
              </a:rPr>
              <a:t>while (</a:t>
            </a:r>
            <a:r>
              <a:rPr lang="zh-CN" altLang="en-US" sz="2400" dirty="0">
                <a:solidFill>
                  <a:srgbClr val="FFC000"/>
                </a:solidFill>
                <a:effectLst/>
                <a:latin typeface="微软雅黑" panose="020B0503020204020204" pitchFamily="34" charset="-122"/>
                <a:ea typeface="微软雅黑" panose="020B0503020204020204" pitchFamily="34" charset="-122"/>
              </a:rPr>
              <a:t>循环控制条件</a:t>
            </a:r>
            <a:r>
              <a:rPr lang="zh-CN" altLang="en-US" sz="2400" b="0" dirty="0">
                <a:effectLst/>
                <a:latin typeface="微软雅黑" panose="020B0503020204020204" pitchFamily="34" charset="-122"/>
                <a:ea typeface="微软雅黑" panose="020B0503020204020204" pitchFamily="34" charset="-122"/>
              </a:rPr>
              <a:t>) </a:t>
            </a:r>
            <a:endParaRPr lang="en-US" altLang="zh-CN" sz="2400" b="0" dirty="0">
              <a:effectLst/>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en-US" altLang="zh-CN" sz="2400" b="0" dirty="0">
                <a:effectLst/>
                <a:latin typeface="微软雅黑" panose="020B0503020204020204" pitchFamily="34" charset="-122"/>
                <a:ea typeface="微软雅黑" panose="020B0503020204020204" pitchFamily="34" charset="-122"/>
              </a:rPr>
              <a:t>        { </a:t>
            </a:r>
            <a:r>
              <a:rPr lang="zh-CN" altLang="en-US" sz="2400" dirty="0">
                <a:solidFill>
                  <a:srgbClr val="FFC000"/>
                </a:solidFill>
                <a:effectLst/>
                <a:latin typeface="微软雅黑" panose="020B0503020204020204" pitchFamily="34" charset="-122"/>
                <a:ea typeface="微软雅黑" panose="020B0503020204020204" pitchFamily="34" charset="-122"/>
              </a:rPr>
              <a:t>循环体</a:t>
            </a:r>
            <a:r>
              <a:rPr lang="zh-CN" altLang="en-US" sz="2400" b="0" dirty="0">
                <a:effectLst/>
                <a:latin typeface="微软雅黑" panose="020B0503020204020204" pitchFamily="34" charset="-122"/>
                <a:ea typeface="微软雅黑" panose="020B0503020204020204" pitchFamily="34" charset="-122"/>
              </a:rPr>
              <a:t> </a:t>
            </a:r>
            <a:r>
              <a:rPr lang="en-US" altLang="zh-CN" sz="2400" b="0" dirty="0">
                <a:effectLst/>
                <a:latin typeface="微软雅黑" panose="020B0503020204020204" pitchFamily="34" charset="-122"/>
                <a:ea typeface="微软雅黑" panose="020B0503020204020204" pitchFamily="34" charset="-122"/>
              </a:rPr>
              <a:t>}</a:t>
            </a:r>
          </a:p>
          <a:p>
            <a:pPr>
              <a:buFont typeface="Wingdings" panose="05000000000000000000" pitchFamily="2" charset="2"/>
              <a:buNone/>
            </a:pPr>
            <a:r>
              <a:rPr lang="zh-CN" altLang="zh-CN" sz="2400" b="0" dirty="0">
                <a:effectLst/>
                <a:latin typeface="微软雅黑" panose="020B0503020204020204" pitchFamily="34" charset="-122"/>
                <a:ea typeface="微软雅黑" panose="020B0503020204020204" pitchFamily="34" charset="-122"/>
              </a:rPr>
              <a:t>　</a:t>
            </a:r>
            <a:r>
              <a:rPr lang="zh-CN" altLang="en-US" sz="2400" b="0" dirty="0">
                <a:effectLst/>
                <a:latin typeface="微软雅黑" panose="020B0503020204020204" pitchFamily="34" charset="-122"/>
                <a:ea typeface="微软雅黑" panose="020B0503020204020204" pitchFamily="34" charset="-122"/>
              </a:rPr>
              <a:t>   出循环后</a:t>
            </a:r>
            <a:r>
              <a:rPr lang="zh-CN" altLang="en-US" sz="2400" dirty="0">
                <a:solidFill>
                  <a:srgbClr val="FFC000"/>
                </a:solidFill>
                <a:effectLst/>
                <a:latin typeface="微软雅黑" panose="020B0503020204020204" pitchFamily="34" charset="-122"/>
                <a:ea typeface="微软雅黑" panose="020B0503020204020204" pitchFamily="34" charset="-122"/>
              </a:rPr>
              <a:t>找到的判定条件及相应处理</a:t>
            </a:r>
            <a:r>
              <a:rPr lang="en-US" altLang="zh-CN" sz="2800" b="0" dirty="0">
                <a:effectLst/>
                <a:latin typeface="微软雅黑" panose="020B0503020204020204" pitchFamily="34" charset="-122"/>
                <a:ea typeface="微软雅黑" panose="020B0503020204020204" pitchFamily="34" charset="-122"/>
              </a:rPr>
              <a:t>	</a:t>
            </a:r>
          </a:p>
          <a:p>
            <a:pPr lvl="1">
              <a:spcBef>
                <a:spcPct val="10000"/>
              </a:spcBef>
              <a:buFont typeface="Wingdings" panose="05000000000000000000" pitchFamily="2" charset="2"/>
              <a:buNone/>
            </a:pPr>
            <a:r>
              <a:rPr lang="en-US" altLang="zh-CN" sz="2400" b="0" dirty="0">
                <a:effectLst/>
                <a:latin typeface="微软雅黑" panose="020B0503020204020204" pitchFamily="34" charset="-122"/>
                <a:ea typeface="微软雅黑" panose="020B0503020204020204" pitchFamily="34" charset="-122"/>
              </a:rPr>
              <a:t>}</a:t>
            </a:r>
            <a:r>
              <a:rPr lang="zh-CN" altLang="en-US" sz="2400" b="0" dirty="0">
                <a:effectLst/>
                <a:latin typeface="微软雅黑" panose="020B0503020204020204" pitchFamily="34" charset="-122"/>
                <a:ea typeface="微软雅黑" panose="020B0503020204020204" pitchFamily="34" charset="-122"/>
              </a:rPr>
              <a:t> </a:t>
            </a:r>
          </a:p>
        </p:txBody>
      </p:sp>
      <p:sp>
        <p:nvSpPr>
          <p:cNvPr id="4" name="Rectangle 2"/>
          <p:cNvSpPr>
            <a:spLocks noGrp="1" noChangeArrowheads="1"/>
          </p:cNvSpPr>
          <p:nvPr>
            <p:ph type="title"/>
          </p:nvPr>
        </p:nvSpPr>
        <p:spPr>
          <a:xfrm>
            <a:off x="748273" y="790880"/>
            <a:ext cx="5113338"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kern="1200" dirty="0">
                <a:solidFill>
                  <a:srgbClr val="0070C0"/>
                </a:solidFill>
                <a:effectLst/>
                <a:latin typeface="微软雅黑" panose="020B0503020204020204" pitchFamily="34" charset="-122"/>
                <a:ea typeface="微软雅黑" panose="020B0503020204020204" pitchFamily="34" charset="-122"/>
              </a:rPr>
              <a:t>单链表基本操作及实现</a:t>
            </a:r>
          </a:p>
        </p:txBody>
      </p:sp>
      <p:sp>
        <p:nvSpPr>
          <p:cNvPr id="5" name="矩形 4"/>
          <p:cNvSpPr/>
          <p:nvPr/>
        </p:nvSpPr>
        <p:spPr>
          <a:xfrm>
            <a:off x="1577000" y="1526220"/>
            <a:ext cx="38331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①</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查找</a:t>
            </a: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按位置查找</a:t>
            </a:r>
          </a:p>
        </p:txBody>
      </p:sp>
    </p:spTree>
    <p:extLst>
      <p:ext uri="{BB962C8B-B14F-4D97-AF65-F5344CB8AC3E}">
        <p14:creationId xmlns:p14="http://schemas.microsoft.com/office/powerpoint/2010/main" val="166968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90466">
                                            <p:txEl>
                                              <p:pRg st="1" end="1"/>
                                            </p:txEl>
                                          </p:spTgt>
                                        </p:tgtEl>
                                        <p:attrNameLst>
                                          <p:attrName>style.visibility</p:attrName>
                                        </p:attrNameLst>
                                      </p:cBhvr>
                                      <p:to>
                                        <p:strVal val="visible"/>
                                      </p:to>
                                    </p:set>
                                    <p:animEffect transition="in" filter="wipe(up)">
                                      <p:cBhvr>
                                        <p:cTn id="21" dur="500"/>
                                        <p:tgtEl>
                                          <p:spTgt spid="190466">
                                            <p:txEl>
                                              <p:pRg st="1" end="1"/>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0466">
                                            <p:txEl>
                                              <p:pRg st="2" end="2"/>
                                            </p:txEl>
                                          </p:spTgt>
                                        </p:tgtEl>
                                        <p:attrNameLst>
                                          <p:attrName>style.visibility</p:attrName>
                                        </p:attrNameLst>
                                      </p:cBhvr>
                                      <p:to>
                                        <p:strVal val="visible"/>
                                      </p:to>
                                    </p:set>
                                    <p:animEffect transition="in" filter="wipe(up)">
                                      <p:cBhvr>
                                        <p:cTn id="24" dur="500"/>
                                        <p:tgtEl>
                                          <p:spTgt spid="190466">
                                            <p:txEl>
                                              <p:pRg st="2" end="2"/>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90466">
                                            <p:txEl>
                                              <p:pRg st="3" end="3"/>
                                            </p:txEl>
                                          </p:spTgt>
                                        </p:tgtEl>
                                        <p:attrNameLst>
                                          <p:attrName>style.visibility</p:attrName>
                                        </p:attrNameLst>
                                      </p:cBhvr>
                                      <p:to>
                                        <p:strVal val="visible"/>
                                      </p:to>
                                    </p:set>
                                    <p:animEffect transition="in" filter="wipe(up)">
                                      <p:cBhvr>
                                        <p:cTn id="27" dur="500"/>
                                        <p:tgtEl>
                                          <p:spTgt spid="190466">
                                            <p:txEl>
                                              <p:pRg st="3" end="3"/>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90466">
                                            <p:txEl>
                                              <p:pRg st="4" end="4"/>
                                            </p:txEl>
                                          </p:spTgt>
                                        </p:tgtEl>
                                        <p:attrNameLst>
                                          <p:attrName>style.visibility</p:attrName>
                                        </p:attrNameLst>
                                      </p:cBhvr>
                                      <p:to>
                                        <p:strVal val="visible"/>
                                      </p:to>
                                    </p:set>
                                    <p:animEffect transition="in" filter="wipe(up)">
                                      <p:cBhvr>
                                        <p:cTn id="30" dur="500"/>
                                        <p:tgtEl>
                                          <p:spTgt spid="190466">
                                            <p:txEl>
                                              <p:pRg st="4" end="4"/>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90466">
                                            <p:txEl>
                                              <p:pRg st="5" end="5"/>
                                            </p:txEl>
                                          </p:spTgt>
                                        </p:tgtEl>
                                        <p:attrNameLst>
                                          <p:attrName>style.visibility</p:attrName>
                                        </p:attrNameLst>
                                      </p:cBhvr>
                                      <p:to>
                                        <p:strVal val="visible"/>
                                      </p:to>
                                    </p:set>
                                    <p:animEffect transition="in" filter="wipe(up)">
                                      <p:cBhvr>
                                        <p:cTn id="33" dur="500"/>
                                        <p:tgtEl>
                                          <p:spTgt spid="190466">
                                            <p:txEl>
                                              <p:pRg st="5" end="5"/>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90466">
                                            <p:txEl>
                                              <p:pRg st="6" end="6"/>
                                            </p:txEl>
                                          </p:spTgt>
                                        </p:tgtEl>
                                        <p:attrNameLst>
                                          <p:attrName>style.visibility</p:attrName>
                                        </p:attrNameLst>
                                      </p:cBhvr>
                                      <p:to>
                                        <p:strVal val="visible"/>
                                      </p:to>
                                    </p:set>
                                    <p:animEffect transition="in" filter="wipe(up)">
                                      <p:cBhvr>
                                        <p:cTn id="36" dur="500"/>
                                        <p:tgtEl>
                                          <p:spTgt spid="1904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uiExpand="1" build="allAtOnce"/>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6" name="Rectangle 2"/>
          <p:cNvSpPr>
            <a:spLocks noGrp="1" noChangeArrowheads="1"/>
          </p:cNvSpPr>
          <p:nvPr>
            <p:ph idx="1"/>
          </p:nvPr>
        </p:nvSpPr>
        <p:spPr>
          <a:xfrm>
            <a:off x="1294507" y="1806908"/>
            <a:ext cx="8231187" cy="3590553"/>
          </a:xfrm>
        </p:spPr>
        <p:txBody>
          <a:bodyPr/>
          <a:lstStyle/>
          <a:p>
            <a:pPr lvl="1">
              <a:spcBef>
                <a:spcPct val="10000"/>
              </a:spcBef>
              <a:buFont typeface="Wingdings" panose="05000000000000000000" pitchFamily="2" charset="2"/>
              <a:buNone/>
            </a:pPr>
            <a:endParaRPr lang="en-US" altLang="zh-CN" sz="2000" b="0" dirty="0">
              <a:effectLst/>
              <a:latin typeface="微软雅黑" panose="020B0503020204020204" pitchFamily="34" charset="-122"/>
              <a:ea typeface="微软雅黑" panose="020B0503020204020204" pitchFamily="34" charset="-122"/>
            </a:endParaRPr>
          </a:p>
          <a:p>
            <a:pPr lvl="1">
              <a:spcBef>
                <a:spcPct val="10000"/>
              </a:spcBef>
              <a:buFont typeface="Wingdings" panose="05000000000000000000" pitchFamily="2" charset="2"/>
              <a:buNone/>
            </a:pPr>
            <a:r>
              <a:rPr lang="en-US" altLang="zh-CN" sz="2000" b="0" dirty="0">
                <a:effectLst/>
                <a:latin typeface="微软雅黑" panose="020B0503020204020204" pitchFamily="34" charset="-122"/>
                <a:ea typeface="微软雅黑" panose="020B0503020204020204" pitchFamily="34" charset="-122"/>
              </a:rPr>
              <a:t>Status  </a:t>
            </a:r>
            <a:r>
              <a:rPr lang="en-US" altLang="zh-CN" sz="2000" b="0" dirty="0" err="1">
                <a:effectLst/>
                <a:latin typeface="微软雅黑" panose="020B0503020204020204" pitchFamily="34" charset="-122"/>
                <a:ea typeface="微软雅黑" panose="020B0503020204020204" pitchFamily="34" charset="-122"/>
              </a:rPr>
              <a:t>List_Retrieve</a:t>
            </a:r>
            <a:r>
              <a:rPr lang="en-US" altLang="zh-CN" sz="2000" b="0" dirty="0">
                <a:effectLst/>
                <a:latin typeface="微软雅黑" panose="020B0503020204020204" pitchFamily="34" charset="-122"/>
                <a:ea typeface="微软雅黑" panose="020B0503020204020204" pitchFamily="34" charset="-122"/>
              </a:rPr>
              <a:t>(</a:t>
            </a:r>
            <a:r>
              <a:rPr lang="en-US" altLang="zh-CN" sz="2000" b="0" dirty="0" err="1">
                <a:effectLst/>
                <a:latin typeface="微软雅黑" panose="020B0503020204020204" pitchFamily="34" charset="-122"/>
                <a:ea typeface="微软雅黑" panose="020B0503020204020204" pitchFamily="34" charset="-122"/>
              </a:rPr>
              <a:t>SqListPtr</a:t>
            </a:r>
            <a:r>
              <a:rPr lang="en-US" altLang="zh-CN" sz="2000" b="0" dirty="0">
                <a:effectLst/>
                <a:latin typeface="微软雅黑" panose="020B0503020204020204" pitchFamily="34" charset="-122"/>
                <a:ea typeface="微软雅黑" panose="020B0503020204020204" pitchFamily="34" charset="-122"/>
              </a:rPr>
              <a:t> L, </a:t>
            </a:r>
            <a:r>
              <a:rPr lang="en-US" altLang="zh-CN" sz="2000" b="0" dirty="0" err="1">
                <a:effectLst/>
                <a:latin typeface="微软雅黑" panose="020B0503020204020204" pitchFamily="34" charset="-122"/>
                <a:ea typeface="微软雅黑" panose="020B0503020204020204" pitchFamily="34" charset="-122"/>
              </a:rPr>
              <a:t>int</a:t>
            </a:r>
            <a:r>
              <a:rPr lang="en-US" altLang="zh-CN" sz="2000" b="0" dirty="0">
                <a:effectLst/>
                <a:latin typeface="微软雅黑" panose="020B0503020204020204" pitchFamily="34" charset="-122"/>
                <a:ea typeface="微软雅黑" panose="020B0503020204020204" pitchFamily="34" charset="-122"/>
              </a:rPr>
              <a:t> </a:t>
            </a:r>
            <a:r>
              <a:rPr lang="en-US" altLang="zh-CN" sz="2000" b="0" dirty="0" err="1">
                <a:effectLst/>
                <a:latin typeface="微软雅黑" panose="020B0503020204020204" pitchFamily="34" charset="-122"/>
                <a:ea typeface="微软雅黑" panose="020B0503020204020204" pitchFamily="34" charset="-122"/>
              </a:rPr>
              <a:t>pos</a:t>
            </a:r>
            <a:r>
              <a:rPr lang="en-US" altLang="zh-CN" sz="2000" b="0" dirty="0">
                <a:effectLst/>
                <a:latin typeface="微软雅黑" panose="020B0503020204020204" pitchFamily="34" charset="-122"/>
                <a:ea typeface="微软雅黑" panose="020B0503020204020204" pitchFamily="34" charset="-122"/>
              </a:rPr>
              <a:t>, </a:t>
            </a:r>
            <a:r>
              <a:rPr lang="en-US" altLang="zh-CN" sz="2000" b="0" dirty="0" err="1">
                <a:effectLst/>
                <a:latin typeface="微软雅黑" panose="020B0503020204020204" pitchFamily="34" charset="-122"/>
                <a:ea typeface="微软雅黑" panose="020B0503020204020204" pitchFamily="34" charset="-122"/>
              </a:rPr>
              <a:t>ElemType</a:t>
            </a:r>
            <a:r>
              <a:rPr lang="en-US" altLang="zh-CN" sz="2000" b="0" dirty="0">
                <a:effectLst/>
                <a:latin typeface="微软雅黑" panose="020B0503020204020204" pitchFamily="34" charset="-122"/>
                <a:ea typeface="微软雅黑" panose="020B0503020204020204" pitchFamily="34" charset="-122"/>
              </a:rPr>
              <a:t> *</a:t>
            </a:r>
            <a:r>
              <a:rPr lang="en-US" altLang="zh-CN" sz="2000" b="0" dirty="0" err="1">
                <a:effectLst/>
                <a:latin typeface="微软雅黑" panose="020B0503020204020204" pitchFamily="34" charset="-122"/>
                <a:ea typeface="微软雅黑" panose="020B0503020204020204" pitchFamily="34" charset="-122"/>
              </a:rPr>
              <a:t>elem</a:t>
            </a:r>
            <a:r>
              <a:rPr lang="en-US" altLang="zh-CN" sz="2000" b="0" dirty="0">
                <a:effectLst/>
                <a:latin typeface="微软雅黑" panose="020B0503020204020204" pitchFamily="34" charset="-122"/>
                <a:ea typeface="微软雅黑" panose="020B0503020204020204" pitchFamily="34" charset="-122"/>
              </a:rPr>
              <a:t>){</a:t>
            </a:r>
          </a:p>
          <a:p>
            <a:pPr>
              <a:buFont typeface="Wingdings" panose="05000000000000000000" pitchFamily="2" charset="2"/>
              <a:buNone/>
            </a:pPr>
            <a:r>
              <a:rPr lang="zh-CN" altLang="en-US" sz="2400" b="0" dirty="0">
                <a:effectLst/>
                <a:latin typeface="微软雅黑" panose="020B0503020204020204" pitchFamily="34" charset="-122"/>
                <a:ea typeface="微软雅黑" panose="020B0503020204020204" pitchFamily="34" charset="-122"/>
              </a:rPr>
              <a:t>       </a:t>
            </a:r>
            <a:r>
              <a:rPr lang="zh-CN" altLang="en-US" sz="2400" b="0" dirty="0">
                <a:solidFill>
                  <a:srgbClr val="FF0000"/>
                </a:solidFill>
                <a:effectLst/>
                <a:latin typeface="微软雅黑" panose="020B0503020204020204" pitchFamily="34" charset="-122"/>
                <a:ea typeface="微软雅黑" panose="020B0503020204020204" pitchFamily="34" charset="-122"/>
              </a:rPr>
              <a:t>置初值部分</a:t>
            </a:r>
          </a:p>
          <a:p>
            <a:pPr>
              <a:buFont typeface="Wingdings" panose="05000000000000000000" pitchFamily="2" charset="2"/>
              <a:buNone/>
            </a:pPr>
            <a:r>
              <a:rPr lang="zh-CN" altLang="zh-CN" sz="2400" b="0" dirty="0">
                <a:effectLst/>
                <a:latin typeface="微软雅黑" panose="020B0503020204020204" pitchFamily="34" charset="-122"/>
                <a:ea typeface="微软雅黑" panose="020B0503020204020204" pitchFamily="34" charset="-122"/>
              </a:rPr>
              <a:t>    </a:t>
            </a:r>
            <a:r>
              <a:rPr lang="zh-CN" altLang="en-US" sz="2400" b="0" dirty="0">
                <a:effectLst/>
                <a:latin typeface="微软雅黑" panose="020B0503020204020204" pitchFamily="34" charset="-122"/>
                <a:ea typeface="微软雅黑" panose="020B0503020204020204" pitchFamily="34" charset="-122"/>
              </a:rPr>
              <a:t>   </a:t>
            </a:r>
            <a:r>
              <a:rPr lang="en-US" altLang="zh-CN" sz="2400" b="0" dirty="0">
                <a:effectLst/>
                <a:latin typeface="微软雅黑" panose="020B0503020204020204" pitchFamily="34" charset="-122"/>
                <a:ea typeface="微软雅黑" panose="020B0503020204020204" pitchFamily="34" charset="-122"/>
              </a:rPr>
              <a:t>while (</a:t>
            </a:r>
            <a:r>
              <a:rPr lang="zh-CN" altLang="en-US" sz="2400" b="0" dirty="0">
                <a:solidFill>
                  <a:srgbClr val="FF0000"/>
                </a:solidFill>
                <a:effectLst/>
                <a:latin typeface="微软雅黑" panose="020B0503020204020204" pitchFamily="34" charset="-122"/>
                <a:ea typeface="微软雅黑" panose="020B0503020204020204" pitchFamily="34" charset="-122"/>
              </a:rPr>
              <a:t>循环控制条件</a:t>
            </a:r>
            <a:r>
              <a:rPr lang="zh-CN" altLang="en-US" sz="2400" b="0" dirty="0">
                <a:effectLst/>
                <a:latin typeface="微软雅黑" panose="020B0503020204020204" pitchFamily="34" charset="-122"/>
                <a:ea typeface="微软雅黑" panose="020B0503020204020204" pitchFamily="34" charset="-122"/>
              </a:rPr>
              <a:t>) </a:t>
            </a:r>
            <a:endParaRPr lang="en-US" altLang="zh-CN" sz="2400" b="0" dirty="0">
              <a:effectLst/>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en-US" altLang="zh-CN" sz="2400" b="0" dirty="0">
                <a:effectLst/>
                <a:latin typeface="微软雅黑" panose="020B0503020204020204" pitchFamily="34" charset="-122"/>
                <a:ea typeface="微软雅黑" panose="020B0503020204020204" pitchFamily="34" charset="-122"/>
              </a:rPr>
              <a:t>        { </a:t>
            </a:r>
            <a:r>
              <a:rPr lang="zh-CN" altLang="en-US" sz="2400" b="0" dirty="0">
                <a:solidFill>
                  <a:srgbClr val="FF0000"/>
                </a:solidFill>
                <a:effectLst/>
                <a:latin typeface="微软雅黑" panose="020B0503020204020204" pitchFamily="34" charset="-122"/>
                <a:ea typeface="微软雅黑" panose="020B0503020204020204" pitchFamily="34" charset="-122"/>
              </a:rPr>
              <a:t>循环体</a:t>
            </a:r>
            <a:r>
              <a:rPr lang="zh-CN" altLang="en-US" sz="2400" b="0" dirty="0">
                <a:effectLst/>
                <a:latin typeface="微软雅黑" panose="020B0503020204020204" pitchFamily="34" charset="-122"/>
                <a:ea typeface="微软雅黑" panose="020B0503020204020204" pitchFamily="34" charset="-122"/>
              </a:rPr>
              <a:t> </a:t>
            </a:r>
            <a:r>
              <a:rPr lang="en-US" altLang="zh-CN" sz="2400" b="0" dirty="0">
                <a:effectLst/>
                <a:latin typeface="微软雅黑" panose="020B0503020204020204" pitchFamily="34" charset="-122"/>
                <a:ea typeface="微软雅黑" panose="020B0503020204020204" pitchFamily="34" charset="-122"/>
              </a:rPr>
              <a:t>}</a:t>
            </a:r>
          </a:p>
          <a:p>
            <a:pPr>
              <a:buFont typeface="Wingdings" panose="05000000000000000000" pitchFamily="2" charset="2"/>
              <a:buNone/>
            </a:pPr>
            <a:r>
              <a:rPr lang="zh-CN" altLang="zh-CN" sz="2400" b="0" dirty="0">
                <a:effectLst/>
                <a:latin typeface="微软雅黑" panose="020B0503020204020204" pitchFamily="34" charset="-122"/>
                <a:ea typeface="微软雅黑" panose="020B0503020204020204" pitchFamily="34" charset="-122"/>
              </a:rPr>
              <a:t>　</a:t>
            </a:r>
            <a:r>
              <a:rPr lang="zh-CN" altLang="en-US" sz="2400" b="0" dirty="0">
                <a:effectLst/>
                <a:latin typeface="微软雅黑" panose="020B0503020204020204" pitchFamily="34" charset="-122"/>
                <a:ea typeface="微软雅黑" panose="020B0503020204020204" pitchFamily="34" charset="-122"/>
              </a:rPr>
              <a:t>   出循环后</a:t>
            </a:r>
            <a:r>
              <a:rPr lang="zh-CN" altLang="en-US" sz="2400" b="0" dirty="0">
                <a:solidFill>
                  <a:srgbClr val="FF0000"/>
                </a:solidFill>
                <a:effectLst/>
                <a:latin typeface="微软雅黑" panose="020B0503020204020204" pitchFamily="34" charset="-122"/>
                <a:ea typeface="微软雅黑" panose="020B0503020204020204" pitchFamily="34" charset="-122"/>
              </a:rPr>
              <a:t>找到的判定条件及相应处理</a:t>
            </a:r>
            <a:r>
              <a:rPr lang="en-US" altLang="zh-CN" sz="2800" b="0" dirty="0">
                <a:effectLst/>
                <a:latin typeface="微软雅黑" panose="020B0503020204020204" pitchFamily="34" charset="-122"/>
                <a:ea typeface="微软雅黑" panose="020B0503020204020204" pitchFamily="34" charset="-122"/>
              </a:rPr>
              <a:t>	</a:t>
            </a:r>
          </a:p>
          <a:p>
            <a:pPr lvl="1">
              <a:spcBef>
                <a:spcPct val="10000"/>
              </a:spcBef>
              <a:buFont typeface="Wingdings" panose="05000000000000000000" pitchFamily="2" charset="2"/>
              <a:buNone/>
            </a:pPr>
            <a:r>
              <a:rPr lang="en-US" altLang="zh-CN" sz="2400" b="0" dirty="0">
                <a:effectLst/>
                <a:latin typeface="微软雅黑" panose="020B0503020204020204" pitchFamily="34" charset="-122"/>
                <a:ea typeface="微软雅黑" panose="020B0503020204020204" pitchFamily="34" charset="-122"/>
              </a:rPr>
              <a:t>}</a:t>
            </a:r>
            <a:r>
              <a:rPr lang="zh-CN" altLang="en-US" sz="2400" b="0" dirty="0">
                <a:effectLst/>
                <a:latin typeface="微软雅黑" panose="020B0503020204020204" pitchFamily="34" charset="-122"/>
                <a:ea typeface="微软雅黑" panose="020B0503020204020204" pitchFamily="34" charset="-122"/>
              </a:rPr>
              <a:t> </a:t>
            </a:r>
          </a:p>
        </p:txBody>
      </p:sp>
      <p:sp>
        <p:nvSpPr>
          <p:cNvPr id="190468" name="Text Box 4"/>
          <p:cNvSpPr txBox="1">
            <a:spLocks noChangeArrowheads="1"/>
          </p:cNvSpPr>
          <p:nvPr/>
        </p:nvSpPr>
        <p:spPr bwMode="auto">
          <a:xfrm>
            <a:off x="6772938" y="2844565"/>
            <a:ext cx="4625163" cy="1200329"/>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zh-CN"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问题：如何置初值？</a:t>
            </a:r>
            <a:endParaRPr kumimoji="1" lang="zh-CN" altLang="en-US"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zh-CN"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怎样对</a:t>
            </a:r>
            <a:r>
              <a:rPr kumimoji="1" lang="zh-CN" altLang="en-US"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zh-CN" altLang="zh-CN"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的合法性进行检查？</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找到的判定条件</a:t>
            </a:r>
            <a:r>
              <a:rPr kumimoji="1" lang="zh-CN" altLang="zh-CN"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endParaRPr kumimoji="1" lang="zh-CN" altLang="en-US"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2550649" y="5397461"/>
            <a:ext cx="6128755" cy="707886"/>
          </a:xfrm>
          <a:prstGeom prst="rect">
            <a:avLst/>
          </a:prstGeom>
          <a:solidFill>
            <a:srgbClr val="CDCDCD"/>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初始化：</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需要</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指针指向线性表第一个元素；整数</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表示访问第一个数据。</a:t>
            </a:r>
            <a:endPar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2550649" y="5397461"/>
            <a:ext cx="7178143" cy="1015663"/>
          </a:xfrm>
          <a:prstGeom prst="rect">
            <a:avLst/>
          </a:prstGeom>
          <a:solidFill>
            <a:srgbClr val="CDCDCD"/>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循环控制条件：</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需要对</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的合法性进行检查：</a:t>
            </a:r>
            <a:endPar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一个是</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&lt;</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则需要继续操作，</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&gt;=</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则结束循环；</a:t>
            </a:r>
            <a:endPar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另外一个就是</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指向的结点不空。</a:t>
            </a:r>
            <a:endPar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2550650" y="5397461"/>
            <a:ext cx="7178142" cy="1015663"/>
          </a:xfrm>
          <a:prstGeom prst="rect">
            <a:avLst/>
          </a:prstGeom>
          <a:solidFill>
            <a:srgbClr val="CDCDCD"/>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出循环的判断条件是</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且</a:t>
            </a:r>
            <a:r>
              <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a:t>
            </a:r>
            <a:r>
              <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指针指向结点不空</a:t>
            </a:r>
            <a:endPar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8" name="Rectangle 2"/>
          <p:cNvSpPr>
            <a:spLocks noGrp="1" noChangeArrowheads="1"/>
          </p:cNvSpPr>
          <p:nvPr>
            <p:ph type="title"/>
          </p:nvPr>
        </p:nvSpPr>
        <p:spPr>
          <a:xfrm>
            <a:off x="748273" y="790880"/>
            <a:ext cx="5113338"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kern="1200" dirty="0">
                <a:solidFill>
                  <a:srgbClr val="0070C0"/>
                </a:solidFill>
                <a:effectLst/>
                <a:latin typeface="微软雅黑" panose="020B0503020204020204" pitchFamily="34" charset="-122"/>
                <a:ea typeface="微软雅黑" panose="020B0503020204020204" pitchFamily="34" charset="-122"/>
              </a:rPr>
              <a:t>单链表基本操作及实现</a:t>
            </a:r>
          </a:p>
        </p:txBody>
      </p:sp>
      <p:sp>
        <p:nvSpPr>
          <p:cNvPr id="9" name="矩形 8"/>
          <p:cNvSpPr/>
          <p:nvPr/>
        </p:nvSpPr>
        <p:spPr>
          <a:xfrm>
            <a:off x="1577000" y="1526220"/>
            <a:ext cx="38331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①</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查找</a:t>
            </a: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按位置查找</a:t>
            </a:r>
          </a:p>
        </p:txBody>
      </p:sp>
    </p:spTree>
    <p:extLst>
      <p:ext uri="{BB962C8B-B14F-4D97-AF65-F5344CB8AC3E}">
        <p14:creationId xmlns:p14="http://schemas.microsoft.com/office/powerpoint/2010/main" val="80271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0466"/>
                                        </p:tgtEl>
                                        <p:attrNameLst>
                                          <p:attrName>style.visibility</p:attrName>
                                        </p:attrNameLst>
                                      </p:cBhvr>
                                      <p:to>
                                        <p:strVal val="visible"/>
                                      </p:to>
                                    </p:set>
                                    <p:animEffect transition="in" filter="fade">
                                      <p:cBhvr>
                                        <p:cTn id="7" dur="500"/>
                                        <p:tgtEl>
                                          <p:spTgt spid="190466"/>
                                        </p:tgtEl>
                                      </p:cBhvr>
                                    </p:animEffect>
                                    <p:anim calcmode="lin" valueType="num">
                                      <p:cBhvr>
                                        <p:cTn id="8" dur="500" fill="hold"/>
                                        <p:tgtEl>
                                          <p:spTgt spid="190466"/>
                                        </p:tgtEl>
                                        <p:attrNameLst>
                                          <p:attrName>ppt_x</p:attrName>
                                        </p:attrNameLst>
                                      </p:cBhvr>
                                      <p:tavLst>
                                        <p:tav tm="0">
                                          <p:val>
                                            <p:strVal val="#ppt_x"/>
                                          </p:val>
                                        </p:tav>
                                        <p:tav tm="100000">
                                          <p:val>
                                            <p:strVal val="#ppt_x"/>
                                          </p:val>
                                        </p:tav>
                                      </p:tavLst>
                                    </p:anim>
                                    <p:anim calcmode="lin" valueType="num">
                                      <p:cBhvr>
                                        <p:cTn id="9" dur="500" fill="hold"/>
                                        <p:tgtEl>
                                          <p:spTgt spid="1904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90468"/>
                                        </p:tgtEl>
                                        <p:attrNameLst>
                                          <p:attrName>style.visibility</p:attrName>
                                        </p:attrNameLst>
                                      </p:cBhvr>
                                      <p:to>
                                        <p:strVal val="visible"/>
                                      </p:to>
                                    </p:set>
                                    <p:anim calcmode="lin" valueType="num">
                                      <p:cBhvr additive="base">
                                        <p:cTn id="14" dur="500" fill="hold"/>
                                        <p:tgtEl>
                                          <p:spTgt spid="190468"/>
                                        </p:tgtEl>
                                        <p:attrNameLst>
                                          <p:attrName>ppt_x</p:attrName>
                                        </p:attrNameLst>
                                      </p:cBhvr>
                                      <p:tavLst>
                                        <p:tav tm="0">
                                          <p:val>
                                            <p:strVal val="#ppt_x"/>
                                          </p:val>
                                        </p:tav>
                                        <p:tav tm="100000">
                                          <p:val>
                                            <p:strVal val="#ppt_x"/>
                                          </p:val>
                                        </p:tav>
                                      </p:tavLst>
                                    </p:anim>
                                    <p:anim calcmode="lin" valueType="num">
                                      <p:cBhvr additive="base">
                                        <p:cTn id="15" dur="500" fill="hold"/>
                                        <p:tgtEl>
                                          <p:spTgt spid="19046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p:bldP spid="190468" grpId="0" animBg="1"/>
      <p:bldP spid="2" grpId="0" animBg="1"/>
      <p:bldP spid="2" grpId="1" animBg="1"/>
      <p:bldP spid="3" grpId="0" animBg="1"/>
      <p:bldP spid="3" grpId="1"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506678" y="1622996"/>
            <a:ext cx="2444817" cy="4137251"/>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标题 1"/>
          <p:cNvSpPr>
            <a:spLocks noGrp="1"/>
          </p:cNvSpPr>
          <p:nvPr>
            <p:ph type="title"/>
          </p:nvPr>
        </p:nvSpPr>
        <p:spPr>
          <a:xfrm>
            <a:off x="673463" y="1738498"/>
            <a:ext cx="3167017" cy="60152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Autofit/>
          </a:bodyPr>
          <a:lstStyle/>
          <a:p>
            <a:r>
              <a:rPr lang="zh-CN" altLang="en-US" dirty="0">
                <a:solidFill>
                  <a:schemeClr val="tx1">
                    <a:lumMod val="75000"/>
                  </a:schemeClr>
                </a:solidFill>
              </a:rPr>
              <a:t>项目开发</a:t>
            </a:r>
          </a:p>
        </p:txBody>
      </p:sp>
      <p:sp>
        <p:nvSpPr>
          <p:cNvPr id="8" name="内容占位符 2"/>
          <p:cNvSpPr>
            <a:spLocks noGrp="1"/>
          </p:cNvSpPr>
          <p:nvPr>
            <p:ph idx="1"/>
          </p:nvPr>
        </p:nvSpPr>
        <p:spPr>
          <a:xfrm>
            <a:off x="673463" y="2670777"/>
            <a:ext cx="4264297" cy="2574987"/>
          </a:xfrm>
        </p:spPr>
        <p:txBody>
          <a:bodyPr/>
          <a:lstStyle/>
          <a:p>
            <a:r>
              <a:rPr lang="zh-CN" altLang="zh-CN" dirty="0">
                <a:latin typeface="+mj-ea"/>
                <a:ea typeface="+mj-ea"/>
              </a:rPr>
              <a:t>电话号码本</a:t>
            </a:r>
            <a:endParaRPr lang="en-US" altLang="zh-CN" dirty="0">
              <a:latin typeface="+mj-ea"/>
              <a:ea typeface="+mj-ea"/>
            </a:endParaRPr>
          </a:p>
          <a:p>
            <a:r>
              <a:rPr lang="zh-CN" altLang="zh-CN" dirty="0">
                <a:latin typeface="+mj-ea"/>
                <a:ea typeface="+mj-ea"/>
              </a:rPr>
              <a:t>迷宫寻路</a:t>
            </a:r>
            <a:endParaRPr lang="en-US" altLang="zh-CN" dirty="0">
              <a:latin typeface="+mj-ea"/>
              <a:ea typeface="+mj-ea"/>
            </a:endParaRPr>
          </a:p>
          <a:p>
            <a:r>
              <a:rPr lang="zh-CN" altLang="zh-CN" dirty="0">
                <a:latin typeface="+mj-ea"/>
                <a:ea typeface="+mj-ea"/>
              </a:rPr>
              <a:t>自助交易平台</a:t>
            </a:r>
            <a:endParaRPr lang="en-US" altLang="zh-CN" dirty="0">
              <a:latin typeface="+mj-ea"/>
              <a:ea typeface="+mj-ea"/>
            </a:endParaRPr>
          </a:p>
          <a:p>
            <a:r>
              <a:rPr lang="zh-CN" altLang="zh-CN" dirty="0">
                <a:latin typeface="+mj-ea"/>
                <a:ea typeface="+mj-ea"/>
              </a:rPr>
              <a:t>电话号码本的快速查找</a:t>
            </a:r>
            <a:endParaRPr lang="zh-CN" altLang="en-US" dirty="0">
              <a:latin typeface="+mj-ea"/>
              <a:ea typeface="+mj-ea"/>
            </a:endParaRPr>
          </a:p>
        </p:txBody>
      </p:sp>
    </p:spTree>
    <p:extLst>
      <p:ext uri="{BB962C8B-B14F-4D97-AF65-F5344CB8AC3E}">
        <p14:creationId xmlns:p14="http://schemas.microsoft.com/office/powerpoint/2010/main" val="301375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nvSpPr>
        <p:spPr>
          <a:xfrm>
            <a:off x="895629" y="1408602"/>
            <a:ext cx="9563874" cy="5172951"/>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Status  </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List_Retrieve</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SqListPtr</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L, </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int</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ElemType</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91AF"/>
                </a:solidFill>
                <a:effectLst/>
                <a:highlight>
                  <a:srgbClr val="FFFFFF"/>
                </a:highlight>
                <a:uLnTx/>
                <a:uFillTx/>
                <a:latin typeface="微软雅黑" panose="020B0503020204020204" pitchFamily="34" charset="-122"/>
                <a:ea typeface="微软雅黑" panose="020B0503020204020204" pitchFamily="34" charset="-122"/>
                <a:cs typeface="+mn-cs"/>
              </a:rPr>
              <a:t>Status</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s = </a:t>
            </a:r>
            <a:r>
              <a:rPr kumimoji="0" lang="en-US" altLang="zh-CN" sz="1800" b="0" i="0" u="none" strike="noStrike" kern="1200" cap="none" spc="0" normalizeH="0" baseline="0" noProof="0" dirty="0" err="1">
                <a:ln>
                  <a:noFill/>
                </a:ln>
                <a:solidFill>
                  <a:srgbClr val="2F4F4F"/>
                </a:solidFill>
                <a:effectLst/>
                <a:highlight>
                  <a:srgbClr val="FFFFFF"/>
                </a:highlight>
                <a:uLnTx/>
                <a:uFillTx/>
                <a:latin typeface="微软雅黑" panose="020B0503020204020204" pitchFamily="34" charset="-122"/>
                <a:ea typeface="微软雅黑" panose="020B0503020204020204" pitchFamily="34" charset="-122"/>
                <a:cs typeface="+mn-cs"/>
              </a:rPr>
              <a:t>range_error</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2B91AF"/>
                </a:solidFill>
                <a:effectLst/>
                <a:highlight>
                  <a:srgbClr val="FFFFFF"/>
                </a:highlight>
                <a:uLnTx/>
                <a:uFillTx/>
                <a:latin typeface="微软雅黑" panose="020B0503020204020204" pitchFamily="34" charset="-122"/>
                <a:ea typeface="微软雅黑" panose="020B0503020204020204" pitchFamily="34" charset="-122"/>
                <a:cs typeface="+mn-cs"/>
              </a:rPr>
              <a:t>Ptr</a:t>
            </a:r>
            <a:r>
              <a:rPr kumimoji="0" lang="zh-CN" altLang="en-US"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p = (*</a:t>
            </a:r>
            <a:r>
              <a:rPr kumimoji="0" lang="en-US" altLang="zh-CN" sz="1800" b="0" i="0" u="none" strike="noStrike" kern="1200" cap="none" spc="0" normalizeH="0" baseline="0" noProof="0" dirty="0">
                <a:ln>
                  <a:noFill/>
                </a:ln>
                <a:solidFill>
                  <a:srgbClr val="808080"/>
                </a:solidFill>
                <a:effectLst/>
                <a:highlight>
                  <a:srgbClr val="FFFFFF"/>
                </a:highlight>
                <a:uLnTx/>
                <a:uFillTx/>
                <a:latin typeface="微软雅黑" panose="020B0503020204020204" pitchFamily="34" charset="-122"/>
                <a:ea typeface="微软雅黑" panose="020B0503020204020204" pitchFamily="34" charset="-122"/>
                <a:cs typeface="+mn-cs"/>
              </a:rPr>
              <a:t>L</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)-&gt;next;; </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带头结点，移动</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p</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指向第一个元素结点*</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FF"/>
                </a:solidFill>
                <a:effectLst/>
                <a:highlight>
                  <a:srgbClr val="FFFFFF"/>
                </a:highlight>
                <a:uLnTx/>
                <a:uFillTx/>
                <a:latin typeface="微软雅黑" panose="020B0503020204020204" pitchFamily="34" charset="-122"/>
                <a:ea typeface="微软雅黑" panose="020B0503020204020204" pitchFamily="34" charset="-122"/>
                <a:cs typeface="+mn-cs"/>
              </a:rPr>
              <a:t>int</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 1;</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计数器*</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微软雅黑" panose="020B0503020204020204" pitchFamily="34" charset="-122"/>
                <a:ea typeface="微软雅黑" panose="020B0503020204020204" pitchFamily="34" charset="-122"/>
                <a:cs typeface="+mn-cs"/>
              </a:rPr>
              <a:t>while</a:t>
            </a:r>
            <a:r>
              <a:rPr kumimoji="0" lang="zh-CN" altLang="en-US"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(p &amp;&amp;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&lt; </a:t>
            </a:r>
            <a:r>
              <a:rPr kumimoji="0" lang="en-US" altLang="zh-CN" sz="1800" b="0" i="0" u="none" strike="noStrike" kern="1200" cap="none" spc="0" normalizeH="0" baseline="0" noProof="0" dirty="0" err="1">
                <a:ln>
                  <a:noFill/>
                </a:ln>
                <a:solidFill>
                  <a:srgbClr val="808080"/>
                </a:solidFill>
                <a:effectLst/>
                <a:highlight>
                  <a:srgbClr val="FFFFFF"/>
                </a:highlight>
                <a:uLnTx/>
                <a:uFillTx/>
                <a:latin typeface="微软雅黑" panose="020B0503020204020204" pitchFamily="34" charset="-122"/>
                <a:ea typeface="微软雅黑" panose="020B0503020204020204" pitchFamily="34" charset="-122"/>
                <a:cs typeface="+mn-cs"/>
              </a:rPr>
              <a:t>pos</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 p</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指向的结点存在</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且未到达指定位置*</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条件１防止</a:t>
            </a:r>
            <a:r>
              <a:rPr kumimoji="0" lang="en-US" altLang="zh-CN" sz="1600" b="0" i="0" u="none" strike="noStrike" kern="1200" cap="none" spc="0" normalizeH="0" baseline="0" noProof="0" dirty="0" err="1">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pos</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&gt;</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表长</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条件２控制取第</a:t>
            </a:r>
            <a:r>
              <a:rPr kumimoji="0" lang="en-US" altLang="zh-CN" sz="1600" b="0" i="0" u="none" strike="noStrike" kern="1200" cap="none" spc="0" normalizeH="0" baseline="0" noProof="0" dirty="0" err="1">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pos</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个</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防</a:t>
            </a:r>
            <a:r>
              <a:rPr kumimoji="0" lang="en-US" altLang="zh-CN" sz="1600" b="0" i="0" u="none" strike="noStrike" kern="1200" cap="none" spc="0" normalizeH="0" baseline="0" noProof="0" dirty="0" err="1">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pos</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&lt;1 */</a:t>
            </a:r>
            <a:endParaRPr kumimoji="0" lang="zh-CN" altLang="en-US" sz="16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p = p-&gt;next;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微软雅黑" panose="020B0503020204020204" pitchFamily="34" charset="-122"/>
                <a:ea typeface="微软雅黑" panose="020B0503020204020204" pitchFamily="34" charset="-122"/>
                <a:cs typeface="+mn-cs"/>
              </a:rPr>
              <a:t>if</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(p &amp;&amp;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pos</a:t>
            </a:r>
            <a:r>
              <a:rPr kumimoji="0" lang="en-US" altLang="zh-CN" sz="16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找到指定位置</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且该结点存在*</a:t>
            </a:r>
            <a:r>
              <a:rPr kumimoji="0" lang="en-US" altLang="zh-CN" sz="1600" b="0" i="0" u="none" strike="noStrike" kern="1200" cap="none" spc="0" normalizeH="0" baseline="0" noProof="0" dirty="0">
                <a:ln>
                  <a:noFill/>
                </a:ln>
                <a:solidFill>
                  <a:srgbClr val="008000"/>
                </a:solidFill>
                <a:effectLst/>
                <a:highlight>
                  <a:srgbClr val="FFFFFF"/>
                </a:highligh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elem</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 p-&gt;data;</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s = success;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微软雅黑" panose="020B0503020204020204" pitchFamily="34" charset="-122"/>
                <a:ea typeface="微软雅黑" panose="020B0503020204020204" pitchFamily="34" charset="-122"/>
                <a:cs typeface="+mn-cs"/>
              </a:rPr>
              <a:t>return</a:t>
            </a: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7940" name="Text Box 4"/>
          <p:cNvSpPr txBox="1">
            <a:spLocks noChangeArrowheads="1"/>
          </p:cNvSpPr>
          <p:nvPr/>
        </p:nvSpPr>
        <p:spPr bwMode="auto">
          <a:xfrm>
            <a:off x="8846288" y="1852350"/>
            <a:ext cx="2690037" cy="1200329"/>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square">
            <a:spAutoFit/>
          </a:bodyPr>
          <a:lstStyle>
            <a:defPPr>
              <a:defRPr lang="zh-CN"/>
            </a:defPPr>
            <a:lvl1pPr>
              <a:defRPr kumimoji="1"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初始化：</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设置状态变量</a:t>
            </a:r>
            <a:r>
              <a:rPr kumimoji="1" lang="en-US" altLang="zh-CN" sz="18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status</a:t>
            </a:r>
            <a:endParaRPr kumimoji="1" lang="zh-CN" altLang="en-US" sz="18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设置移动指针</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计数变量</a:t>
            </a:r>
            <a:r>
              <a:rPr kumimoji="1"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endPar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7942" name="Text Box 6"/>
          <p:cNvSpPr txBox="1">
            <a:spLocks noChangeArrowheads="1"/>
          </p:cNvSpPr>
          <p:nvPr/>
        </p:nvSpPr>
        <p:spPr bwMode="auto">
          <a:xfrm>
            <a:off x="5089409" y="4753637"/>
            <a:ext cx="3065164" cy="1692771"/>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如果只用：</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if (</a:t>
            </a:r>
            <a:r>
              <a:rPr kumimoji="0" lang="en-US" altLang="zh-CN" sz="16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 </a:t>
            </a:r>
            <a:r>
              <a:rPr kumimoji="0" lang="en-US" altLang="zh-CN" sz="1600" b="1" i="0" u="none" strike="noStrike" kern="1200" cap="none" spc="0" normalizeH="0" baseline="0" noProof="0" dirty="0" err="1">
                <a:ln>
                  <a:noFill/>
                </a:ln>
                <a:solidFill>
                  <a:srgbClr val="0033CC"/>
                </a:solidFill>
                <a:effectLst/>
                <a:uLnTx/>
                <a:uFillTx/>
                <a:latin typeface="微软雅黑" panose="020B0503020204020204" pitchFamily="34" charset="-122"/>
                <a:ea typeface="微软雅黑" panose="020B0503020204020204" pitchFamily="34" charset="-122"/>
                <a:cs typeface="+mn-cs"/>
              </a:rPr>
              <a:t>i</a:t>
            </a:r>
            <a:r>
              <a:rPr kumimoji="0" lang="en-US" altLang="zh-CN" sz="16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a:t>
            </a:r>
            <a:r>
              <a:rPr kumimoji="0" lang="en-US" altLang="zh-CN" sz="1600" b="1" i="0" u="none" strike="noStrike" kern="1200" cap="none" spc="0" normalizeH="0" baseline="0" noProof="0" dirty="0" err="1">
                <a:ln>
                  <a:noFill/>
                </a:ln>
                <a:solidFill>
                  <a:srgbClr val="0033CC"/>
                </a:solidFill>
                <a:effectLst/>
                <a:uLnTx/>
                <a:uFillTx/>
                <a:latin typeface="微软雅黑" panose="020B0503020204020204" pitchFamily="34" charset="-122"/>
                <a:ea typeface="微软雅黑" panose="020B0503020204020204" pitchFamily="34" charset="-122"/>
                <a:cs typeface="+mn-cs"/>
              </a:rPr>
              <a:t>pos</a:t>
            </a: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600" b="1"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p-&gt;data;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status = success;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行不行？</a:t>
            </a:r>
          </a:p>
        </p:txBody>
      </p:sp>
      <p:sp>
        <p:nvSpPr>
          <p:cNvPr id="167943" name="Text Box 7"/>
          <p:cNvSpPr txBox="1">
            <a:spLocks noChangeArrowheads="1"/>
          </p:cNvSpPr>
          <p:nvPr/>
        </p:nvSpPr>
        <p:spPr bwMode="auto">
          <a:xfrm>
            <a:off x="8452322" y="4775786"/>
            <a:ext cx="3416508" cy="1569660"/>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如果用：</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if (</a:t>
            </a:r>
            <a:r>
              <a:rPr kumimoji="1" lang="en-US" altLang="zh-CN" sz="1600" b="0"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p==NULL</a:t>
            </a: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status = </a:t>
            </a:r>
            <a:r>
              <a:rPr kumimoji="0" lang="en-US" altLang="zh-CN" sz="1600" b="1" i="0" u="none" strike="noStrike" kern="1200" cap="none" spc="0" normalizeH="0" baseline="0" noProof="0" dirty="0" err="1">
                <a:ln>
                  <a:noFill/>
                </a:ln>
                <a:solidFill>
                  <a:srgbClr val="0033CC"/>
                </a:solidFill>
                <a:effectLst/>
                <a:uLnTx/>
                <a:uFillTx/>
                <a:latin typeface="微软雅黑" panose="020B0503020204020204" pitchFamily="34" charset="-122"/>
                <a:ea typeface="微软雅黑" panose="020B0503020204020204" pitchFamily="34" charset="-122"/>
                <a:cs typeface="+mn-cs"/>
              </a:rPr>
              <a:t>range_error</a:t>
            </a: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else{*</a:t>
            </a:r>
            <a:r>
              <a:rPr kumimoji="0" lang="en-US" altLang="zh-CN" sz="1600" b="1"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p-&gt;data;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status = success;}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又行不行？</a:t>
            </a:r>
          </a:p>
        </p:txBody>
      </p:sp>
      <p:sp>
        <p:nvSpPr>
          <p:cNvPr id="7" name="Rectangle 2"/>
          <p:cNvSpPr>
            <a:spLocks noGrp="1" noChangeArrowheads="1"/>
          </p:cNvSpPr>
          <p:nvPr>
            <p:ph type="title"/>
          </p:nvPr>
        </p:nvSpPr>
        <p:spPr>
          <a:xfrm>
            <a:off x="748273" y="790880"/>
            <a:ext cx="5113338"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kern="1200" dirty="0">
                <a:solidFill>
                  <a:srgbClr val="0070C0"/>
                </a:solidFill>
                <a:effectLst/>
                <a:latin typeface="微软雅黑" panose="020B0503020204020204" pitchFamily="34" charset="-122"/>
                <a:ea typeface="微软雅黑" panose="020B0503020204020204" pitchFamily="34" charset="-122"/>
              </a:rPr>
              <a:t>单链表基本操作及实现</a:t>
            </a:r>
          </a:p>
        </p:txBody>
      </p:sp>
    </p:spTree>
    <p:extLst>
      <p:ext uri="{BB962C8B-B14F-4D97-AF65-F5344CB8AC3E}">
        <p14:creationId xmlns:p14="http://schemas.microsoft.com/office/powerpoint/2010/main" val="5748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67940"/>
                                        </p:tgtEl>
                                        <p:attrNameLst>
                                          <p:attrName>style.visibility</p:attrName>
                                        </p:attrNameLst>
                                      </p:cBhvr>
                                      <p:to>
                                        <p:strVal val="visible"/>
                                      </p:to>
                                    </p:set>
                                    <p:anim calcmode="lin" valueType="num">
                                      <p:cBhvr additive="base">
                                        <p:cTn id="12" dur="500" fill="hold"/>
                                        <p:tgtEl>
                                          <p:spTgt spid="167940"/>
                                        </p:tgtEl>
                                        <p:attrNameLst>
                                          <p:attrName>ppt_x</p:attrName>
                                        </p:attrNameLst>
                                      </p:cBhvr>
                                      <p:tavLst>
                                        <p:tav tm="0">
                                          <p:val>
                                            <p:strVal val="1+#ppt_w/2"/>
                                          </p:val>
                                        </p:tav>
                                        <p:tav tm="100000">
                                          <p:val>
                                            <p:strVal val="#ppt_x"/>
                                          </p:val>
                                        </p:tav>
                                      </p:tavLst>
                                    </p:anim>
                                    <p:anim calcmode="lin" valueType="num">
                                      <p:cBhvr additive="base">
                                        <p:cTn id="13" dur="500" fill="hold"/>
                                        <p:tgtEl>
                                          <p:spTgt spid="16794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7942"/>
                                        </p:tgtEl>
                                        <p:attrNameLst>
                                          <p:attrName>style.visibility</p:attrName>
                                        </p:attrNameLst>
                                      </p:cBhvr>
                                      <p:to>
                                        <p:strVal val="visible"/>
                                      </p:to>
                                    </p:set>
                                    <p:anim calcmode="lin" valueType="num">
                                      <p:cBhvr additive="base">
                                        <p:cTn id="18" dur="500" fill="hold"/>
                                        <p:tgtEl>
                                          <p:spTgt spid="167942"/>
                                        </p:tgtEl>
                                        <p:attrNameLst>
                                          <p:attrName>ppt_x</p:attrName>
                                        </p:attrNameLst>
                                      </p:cBhvr>
                                      <p:tavLst>
                                        <p:tav tm="0">
                                          <p:val>
                                            <p:strVal val="#ppt_x"/>
                                          </p:val>
                                        </p:tav>
                                        <p:tav tm="100000">
                                          <p:val>
                                            <p:strVal val="#ppt_x"/>
                                          </p:val>
                                        </p:tav>
                                      </p:tavLst>
                                    </p:anim>
                                    <p:anim calcmode="lin" valueType="num">
                                      <p:cBhvr additive="base">
                                        <p:cTn id="19" dur="500" fill="hold"/>
                                        <p:tgtEl>
                                          <p:spTgt spid="16794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7943"/>
                                        </p:tgtEl>
                                        <p:attrNameLst>
                                          <p:attrName>style.visibility</p:attrName>
                                        </p:attrNameLst>
                                      </p:cBhvr>
                                      <p:to>
                                        <p:strVal val="visible"/>
                                      </p:to>
                                    </p:set>
                                    <p:anim calcmode="lin" valueType="num">
                                      <p:cBhvr additive="base">
                                        <p:cTn id="24" dur="500" fill="hold"/>
                                        <p:tgtEl>
                                          <p:spTgt spid="167943"/>
                                        </p:tgtEl>
                                        <p:attrNameLst>
                                          <p:attrName>ppt_x</p:attrName>
                                        </p:attrNameLst>
                                      </p:cBhvr>
                                      <p:tavLst>
                                        <p:tav tm="0">
                                          <p:val>
                                            <p:strVal val="#ppt_x"/>
                                          </p:val>
                                        </p:tav>
                                        <p:tav tm="100000">
                                          <p:val>
                                            <p:strVal val="#ppt_x"/>
                                          </p:val>
                                        </p:tav>
                                      </p:tavLst>
                                    </p:anim>
                                    <p:anim calcmode="lin" valueType="num">
                                      <p:cBhvr additive="base">
                                        <p:cTn id="25" dur="500" fill="hold"/>
                                        <p:tgtEl>
                                          <p:spTgt spid="1679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7940" grpId="0" animBg="1"/>
      <p:bldP spid="167942" grpId="0" animBg="1"/>
      <p:bldP spid="167943"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 name="矩形 3"/>
          <p:cNvSpPr/>
          <p:nvPr/>
        </p:nvSpPr>
        <p:spPr>
          <a:xfrm>
            <a:off x="1119800" y="925877"/>
            <a:ext cx="663271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①</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查找</a:t>
            </a: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按位置查找查找 </a:t>
            </a: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P.30 </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算法</a:t>
            </a:r>
            <a:r>
              <a:rPr kumimoji="0"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2.7</a:t>
            </a:r>
            <a:endPar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119800" y="1621255"/>
            <a:ext cx="9563874" cy="462005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循环条件分析：</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p = (*L)-&gt;next</a:t>
            </a:r>
            <a:r>
              <a:rPr kumimoji="1" lang="en-US" altLang="zh-CN" sz="1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6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0" fontAlgn="auto" latinLnBrk="0" hangingPunct="0">
              <a:lnSpc>
                <a:spcPct val="100000"/>
              </a:lnSpc>
              <a:spcBef>
                <a:spcPct val="20000"/>
              </a:spcBef>
              <a:spcAft>
                <a:spcPts val="0"/>
              </a:spcAft>
              <a:buClrTx/>
              <a:buSzTx/>
              <a:buFontTx/>
              <a:buNone/>
              <a:tabLst/>
              <a:defRPr/>
            </a:pP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while (p &amp;&amp; </a:t>
            </a:r>
            <a:r>
              <a:rPr kumimoji="1" lang="en-US" altLang="zh-CN" sz="16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&lt;</a:t>
            </a:r>
            <a:r>
              <a:rPr kumimoji="1" lang="en-US" altLang="zh-CN" sz="16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a:t>
            </a:r>
            <a:r>
              <a:rPr kumimoji="1" lang="zh-CN"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6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p=p-&gt;next</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endPar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1600" b="1" i="0" u="none" strike="noStrike" kern="1200" cap="none" spc="0" normalizeH="0" baseline="0" noProof="0" dirty="0">
                <a:ln>
                  <a:noFill/>
                </a:ln>
                <a:solidFill>
                  <a:srgbClr val="008000"/>
                </a:solidFill>
                <a:effectLst/>
                <a:uLnTx/>
                <a:uFillTx/>
                <a:latin typeface="微软雅黑" panose="020B0503020204020204" pitchFamily="34" charset="-122"/>
                <a:ea typeface="微软雅黑" panose="020B0503020204020204" pitchFamily="34" charset="-122"/>
                <a:cs typeface="+mn-cs"/>
              </a:rPr>
              <a:t>条件１防止</a:t>
            </a:r>
            <a:r>
              <a:rPr kumimoji="1" lang="en-US" altLang="zh-CN" sz="1600" b="1" i="0" u="none" strike="noStrike" kern="1200" cap="none" spc="0" normalizeH="0" baseline="0" noProof="0" dirty="0" err="1">
                <a:ln>
                  <a:noFill/>
                </a:ln>
                <a:solidFill>
                  <a:srgbClr val="008000"/>
                </a:solidFill>
                <a:effectLst/>
                <a:uLnTx/>
                <a:uFillTx/>
                <a:latin typeface="微软雅黑" panose="020B0503020204020204" pitchFamily="34" charset="-122"/>
                <a:ea typeface="微软雅黑" panose="020B0503020204020204" pitchFamily="34" charset="-122"/>
                <a:cs typeface="+mn-cs"/>
              </a:rPr>
              <a:t>pos</a:t>
            </a:r>
            <a:r>
              <a:rPr kumimoji="1" lang="en-US" altLang="en-US" sz="1600" b="1" i="0" u="none" strike="noStrike" kern="1200" cap="none" spc="0" normalizeH="0" baseline="0" noProof="0" dirty="0">
                <a:ln>
                  <a:noFill/>
                </a:ln>
                <a:solidFill>
                  <a:srgbClr val="008000"/>
                </a:solidFill>
                <a:effectLst/>
                <a:uLnTx/>
                <a:uFillTx/>
                <a:latin typeface="微软雅黑" panose="020B0503020204020204" pitchFamily="34" charset="-122"/>
                <a:ea typeface="微软雅黑" panose="020B0503020204020204" pitchFamily="34" charset="-122"/>
                <a:cs typeface="+mn-cs"/>
              </a:rPr>
              <a:t>&gt;</a:t>
            </a:r>
            <a:r>
              <a:rPr kumimoji="1" lang="zh-CN" altLang="en-US" sz="1600" b="1" i="0" u="none" strike="noStrike" kern="1200" cap="none" spc="0" normalizeH="0" baseline="0" noProof="0" dirty="0">
                <a:ln>
                  <a:noFill/>
                </a:ln>
                <a:solidFill>
                  <a:srgbClr val="008000"/>
                </a:solidFill>
                <a:effectLst/>
                <a:uLnTx/>
                <a:uFillTx/>
                <a:latin typeface="微软雅黑" panose="020B0503020204020204" pitchFamily="34" charset="-122"/>
                <a:ea typeface="微软雅黑" panose="020B0503020204020204" pitchFamily="34" charset="-122"/>
                <a:cs typeface="+mn-cs"/>
              </a:rPr>
              <a:t>表长，条件２控制取第</a:t>
            </a:r>
            <a:r>
              <a:rPr kumimoji="1" lang="en-US" altLang="zh-CN" sz="1600" b="1" i="0" u="none" strike="noStrike" kern="1200" cap="none" spc="0" normalizeH="0" baseline="0" noProof="0" dirty="0" err="1">
                <a:ln>
                  <a:noFill/>
                </a:ln>
                <a:solidFill>
                  <a:srgbClr val="008000"/>
                </a:solidFill>
                <a:effectLst/>
                <a:uLnTx/>
                <a:uFillTx/>
                <a:latin typeface="微软雅黑" panose="020B0503020204020204" pitchFamily="34" charset="-122"/>
                <a:ea typeface="微软雅黑" panose="020B0503020204020204" pitchFamily="34" charset="-122"/>
                <a:cs typeface="+mn-cs"/>
              </a:rPr>
              <a:t>pos</a:t>
            </a:r>
            <a:r>
              <a:rPr kumimoji="1" lang="zh-CN" altLang="en-US" sz="1600" b="1" i="0" u="none" strike="noStrike" kern="1200" cap="none" spc="0" normalizeH="0" baseline="0" noProof="0" dirty="0">
                <a:ln>
                  <a:noFill/>
                </a:ln>
                <a:solidFill>
                  <a:srgbClr val="008000"/>
                </a:solidFill>
                <a:effectLst/>
                <a:uLnTx/>
                <a:uFillTx/>
                <a:latin typeface="微软雅黑" panose="020B0503020204020204" pitchFamily="34" charset="-122"/>
                <a:ea typeface="微软雅黑" panose="020B0503020204020204" pitchFamily="34" charset="-122"/>
                <a:cs typeface="+mn-cs"/>
              </a:rPr>
              <a:t>个，并防止了</a:t>
            </a:r>
            <a:r>
              <a:rPr kumimoji="1" lang="en-US" altLang="zh-CN" sz="1600" b="1" i="0" u="none" strike="noStrike" kern="1200" cap="none" spc="0" normalizeH="0" baseline="0" noProof="0" dirty="0" err="1">
                <a:ln>
                  <a:noFill/>
                </a:ln>
                <a:solidFill>
                  <a:srgbClr val="008000"/>
                </a:solidFill>
                <a:effectLst/>
                <a:uLnTx/>
                <a:uFillTx/>
                <a:latin typeface="微软雅黑" panose="020B0503020204020204" pitchFamily="34" charset="-122"/>
                <a:ea typeface="微软雅黑" panose="020B0503020204020204" pitchFamily="34" charset="-122"/>
                <a:cs typeface="+mn-cs"/>
              </a:rPr>
              <a:t>pos</a:t>
            </a:r>
            <a:r>
              <a:rPr kumimoji="1" lang="en-US" altLang="en-US" sz="1600" b="1" i="0" u="none" strike="noStrike" kern="1200" cap="none" spc="0" normalizeH="0" baseline="0" noProof="0" dirty="0">
                <a:ln>
                  <a:noFill/>
                </a:ln>
                <a:solidFill>
                  <a:srgbClr val="008000"/>
                </a:solidFill>
                <a:effectLst/>
                <a:uLnTx/>
                <a:uFillTx/>
                <a:latin typeface="微软雅黑" panose="020B0503020204020204" pitchFamily="34" charset="-122"/>
                <a:ea typeface="微软雅黑" panose="020B0503020204020204" pitchFamily="34" charset="-122"/>
                <a:cs typeface="+mn-cs"/>
              </a:rPr>
              <a:t>&lt;1</a:t>
            </a:r>
            <a:endParaRPr kumimoji="1" lang="en-US" altLang="zh-CN" sz="1600" b="1" i="0" u="none" strike="noStrike" kern="1200" cap="none" spc="0" normalizeH="0" baseline="0" noProof="0" dirty="0">
              <a:ln>
                <a:noFill/>
              </a:ln>
              <a:solidFill>
                <a:srgbClr val="008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18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两个条件有６种组合</a:t>
            </a: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a:t>
            </a:r>
            <a:r>
              <a:rPr kumimoji="1" lang="en-US"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NULL &amp;&amp;</a:t>
            </a:r>
            <a:r>
              <a:rPr kumimoji="1" lang="en-US"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1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&lt;</a:t>
            </a:r>
            <a:r>
              <a:rPr kumimoji="1" lang="en-US" altLang="zh-CN" sz="1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zh-CN" sz="1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空表且</a:t>
            </a:r>
            <a:r>
              <a:rPr kumimoji="1" lang="en-US" altLang="zh-CN" sz="16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&gt;1 </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或</a:t>
            </a:r>
            <a:r>
              <a:rPr kumimoji="1" lang="en-US" altLang="zh-CN" sz="16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&gt;</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表长+1，</a:t>
            </a:r>
            <a:r>
              <a:rPr kumimoji="0" lang="en-US" altLang="zh-CN" sz="1400" b="0" i="0" u="none" strike="noStrike" kern="1200" cap="none" spc="0" normalizeH="0" baseline="0" noProof="0" dirty="0" err="1">
                <a:ln>
                  <a:noFill/>
                </a:ln>
                <a:solidFill>
                  <a:srgbClr val="0033CC"/>
                </a:solidFill>
                <a:effectLst/>
                <a:uLnTx/>
                <a:uFillTx/>
                <a:latin typeface="微软雅黑" panose="020B0503020204020204" pitchFamily="34" charset="-122"/>
                <a:ea typeface="微软雅黑" panose="020B0503020204020204" pitchFamily="34" charset="-122"/>
                <a:cs typeface="+mn-cs"/>
              </a:rPr>
              <a:t>range_error</a:t>
            </a:r>
            <a:endPar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2．</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a:t>
            </a:r>
            <a:r>
              <a:rPr kumimoji="1" lang="en-US"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NULL &amp;&amp;</a:t>
            </a:r>
            <a:r>
              <a:rPr kumimoji="1" lang="en-US"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1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1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zh-CN" sz="1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空表且</a:t>
            </a:r>
            <a:r>
              <a:rPr kumimoji="1" lang="en-US" altLang="zh-CN" sz="16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1或</a:t>
            </a:r>
            <a:r>
              <a:rPr kumimoji="1" lang="en-US" altLang="zh-CN" sz="16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表长+1 ，</a:t>
            </a:r>
            <a:r>
              <a:rPr kumimoji="0" lang="en-US" altLang="zh-CN" sz="1400" b="0" i="0" u="none" strike="noStrike" kern="1200" cap="none" spc="0" normalizeH="0" baseline="0" noProof="0" dirty="0" err="1">
                <a:ln>
                  <a:noFill/>
                </a:ln>
                <a:solidFill>
                  <a:srgbClr val="0033CC"/>
                </a:solidFill>
                <a:effectLst/>
                <a:uLnTx/>
                <a:uFillTx/>
                <a:latin typeface="微软雅黑" panose="020B0503020204020204" pitchFamily="34" charset="-122"/>
                <a:ea typeface="微软雅黑" panose="020B0503020204020204" pitchFamily="34" charset="-122"/>
                <a:cs typeface="+mn-cs"/>
              </a:rPr>
              <a:t>range_error</a:t>
            </a:r>
            <a:r>
              <a:rPr kumimoji="1" lang="zh-CN" altLang="en-US" sz="1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endParaRPr kumimoji="1" lang="en-US" altLang="zh-CN" sz="1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3．</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NULL &amp;&amp;</a:t>
            </a:r>
            <a:r>
              <a:rPr kumimoji="1" lang="en-US"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6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&gt;</a:t>
            </a:r>
            <a:r>
              <a:rPr kumimoji="1" lang="en-US" altLang="zh-CN" sz="1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空表且</a:t>
            </a:r>
            <a:r>
              <a:rPr kumimoji="1" lang="en-US" altLang="zh-CN" sz="16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zh-CN"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&lt;</a:t>
            </a:r>
            <a:r>
              <a:rPr kumimoji="1" lang="zh-CN" altLang="en-US" sz="1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 ，</a:t>
            </a: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err="1">
                <a:ln>
                  <a:noFill/>
                </a:ln>
                <a:solidFill>
                  <a:srgbClr val="0033CC"/>
                </a:solidFill>
                <a:effectLst/>
                <a:uLnTx/>
                <a:uFillTx/>
                <a:latin typeface="微软雅黑" panose="020B0503020204020204" pitchFamily="34" charset="-122"/>
                <a:ea typeface="微软雅黑" panose="020B0503020204020204" pitchFamily="34" charset="-122"/>
                <a:cs typeface="+mn-cs"/>
              </a:rPr>
              <a:t>range_error</a:t>
            </a:r>
            <a:endPar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1800" b="0"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4</a:t>
            </a: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p!=NULL &amp;&amp;</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1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&lt;</a:t>
            </a:r>
            <a:r>
              <a:rPr kumimoji="1" lang="en-US" altLang="zh-CN" sz="1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zh-CN" sz="1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继续循环</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1800" b="0"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5</a:t>
            </a: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ULL &amp;&amp;</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zh-CN" sz="1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1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zh-CN" sz="1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确定第</a:t>
            </a:r>
            <a:r>
              <a:rPr kumimoji="1" lang="en-US" altLang="zh-CN" sz="1600" b="0"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rPr>
              <a:t>pos</a:t>
            </a:r>
            <a:r>
              <a:rPr kumimoji="1"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个结点 ，正常出循环，</a:t>
            </a:r>
            <a:r>
              <a:rPr kumimoji="0" lang="en-US" altLang="zh-CN"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success</a:t>
            </a:r>
            <a:endParaRPr kumimoji="1"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6．</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N</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UL</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 </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&amp;&amp;</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&gt;</a:t>
            </a:r>
            <a:r>
              <a:rPr kumimoji="1" lang="en-US" altLang="zh-CN" sz="1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&lt;</a:t>
            </a:r>
            <a:r>
              <a:rPr kumimoji="1"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1 ，                                </a:t>
            </a:r>
            <a:r>
              <a:rPr kumimoji="0" lang="en-US" altLang="zh-CN" sz="1400" b="0" i="0" u="none" strike="noStrike" kern="1200" cap="none" spc="0" normalizeH="0" baseline="0" noProof="0" dirty="0" err="1">
                <a:ln>
                  <a:noFill/>
                </a:ln>
                <a:solidFill>
                  <a:srgbClr val="0033CC"/>
                </a:solidFill>
                <a:effectLst/>
                <a:uLnTx/>
                <a:uFillTx/>
                <a:latin typeface="微软雅黑" panose="020B0503020204020204" pitchFamily="34" charset="-122"/>
                <a:ea typeface="微软雅黑" panose="020B0503020204020204" pitchFamily="34" charset="-122"/>
                <a:cs typeface="+mn-cs"/>
              </a:rPr>
              <a:t>range_error</a:t>
            </a:r>
            <a:endParaRPr kumimoji="0" lang="zh-CN" altLang="en-US" sz="1400"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7185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Horizont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42389" y="2050459"/>
            <a:ext cx="10058400" cy="4625380"/>
          </a:xfrm>
        </p:spPr>
        <p:txBody>
          <a:bodyPr/>
          <a:lstStyle/>
          <a:p>
            <a:r>
              <a:rPr lang="zh-CN" altLang="en-US" sz="2400" b="0" dirty="0">
                <a:latin typeface="微软雅黑" panose="020B0503020204020204" pitchFamily="34" charset="-122"/>
                <a:ea typeface="微软雅黑" panose="020B0503020204020204" pitchFamily="34" charset="-122"/>
              </a:rPr>
              <a:t>算法思想描述：</a:t>
            </a:r>
            <a:endParaRPr lang="en-US" altLang="zh-CN" sz="2400" b="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400" b="0" dirty="0">
                <a:latin typeface="微软雅黑" panose="020B0503020204020204" pitchFamily="34" charset="-122"/>
                <a:ea typeface="微软雅黑" panose="020B0503020204020204" pitchFamily="34" charset="-122"/>
              </a:rPr>
              <a:t>初始化：</a:t>
            </a:r>
            <a:r>
              <a:rPr lang="en-US" altLang="zh-CN" sz="2400" b="0" dirty="0">
                <a:latin typeface="微软雅黑" panose="020B0503020204020204" pitchFamily="34" charset="-122"/>
                <a:ea typeface="微软雅黑" panose="020B0503020204020204" pitchFamily="34" charset="-122"/>
              </a:rPr>
              <a:t>P</a:t>
            </a:r>
            <a:r>
              <a:rPr lang="zh-CN" altLang="en-US" sz="2400" b="0" dirty="0">
                <a:latin typeface="微软雅黑" panose="020B0503020204020204" pitchFamily="34" charset="-122"/>
                <a:ea typeface="微软雅黑" panose="020B0503020204020204" pitchFamily="34" charset="-122"/>
              </a:rPr>
              <a:t>指针指向线性表第一个结点；位置</a:t>
            </a:r>
            <a:r>
              <a:rPr lang="en-US" altLang="zh-CN" sz="2400" b="0" dirty="0" err="1">
                <a:latin typeface="微软雅黑" panose="020B0503020204020204" pitchFamily="34" charset="-122"/>
                <a:ea typeface="微软雅黑" panose="020B0503020204020204" pitchFamily="34" charset="-122"/>
              </a:rPr>
              <a:t>i</a:t>
            </a:r>
            <a:r>
              <a:rPr lang="en-US" altLang="zh-CN" sz="2400" b="0" dirty="0">
                <a:latin typeface="微软雅黑" panose="020B0503020204020204" pitchFamily="34" charset="-122"/>
                <a:ea typeface="微软雅黑" panose="020B0503020204020204" pitchFamily="34" charset="-122"/>
              </a:rPr>
              <a:t>=1;</a:t>
            </a:r>
            <a:r>
              <a:rPr lang="zh-CN" altLang="en-US" sz="2400" b="0" dirty="0">
                <a:latin typeface="微软雅黑" panose="020B0503020204020204" pitchFamily="34" charset="-122"/>
                <a:ea typeface="微软雅黑" panose="020B0503020204020204" pitchFamily="34" charset="-122"/>
              </a:rPr>
              <a:t>操作状态</a:t>
            </a:r>
            <a:r>
              <a:rPr lang="en-US" altLang="zh-CN" sz="2400" b="0" dirty="0">
                <a:latin typeface="微软雅黑" panose="020B0503020204020204" pitchFamily="34" charset="-122"/>
                <a:ea typeface="微软雅黑" panose="020B0503020204020204" pitchFamily="34" charset="-122"/>
              </a:rPr>
              <a:t>s</a:t>
            </a:r>
            <a:r>
              <a:rPr lang="zh-CN" altLang="en-US" sz="2400" b="0" dirty="0">
                <a:latin typeface="微软雅黑" panose="020B0503020204020204" pitchFamily="34" charset="-122"/>
                <a:ea typeface="微软雅黑" panose="020B0503020204020204" pitchFamily="34" charset="-122"/>
              </a:rPr>
              <a:t>为错误</a:t>
            </a:r>
            <a:endParaRPr lang="en-US" altLang="zh-CN" sz="2400" b="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400" b="0" dirty="0">
                <a:latin typeface="微软雅黑" panose="020B0503020204020204" pitchFamily="34" charset="-122"/>
                <a:ea typeface="微软雅黑" panose="020B0503020204020204" pitchFamily="34" charset="-122"/>
              </a:rPr>
              <a:t>只要线性表不空，循环做下面操作</a:t>
            </a:r>
            <a:endParaRPr lang="en-US" altLang="zh-CN" sz="2400" b="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400" b="0" dirty="0">
                <a:latin typeface="微软雅黑" panose="020B0503020204020204" pitchFamily="34" charset="-122"/>
                <a:ea typeface="微软雅黑" panose="020B0503020204020204" pitchFamily="34" charset="-122"/>
              </a:rPr>
              <a:t>如果待查找数据</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当前结点数据，则退出循环；</a:t>
            </a:r>
            <a:endParaRPr lang="en-US" altLang="zh-CN" sz="2400" b="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400" b="0" dirty="0">
                <a:latin typeface="微软雅黑" panose="020B0503020204020204" pitchFamily="34" charset="-122"/>
                <a:ea typeface="微软雅黑" panose="020B0503020204020204" pitchFamily="34" charset="-122"/>
              </a:rPr>
              <a:t>否则</a:t>
            </a:r>
            <a:r>
              <a:rPr lang="en-US" altLang="zh-CN" sz="2400" b="0" dirty="0">
                <a:latin typeface="微软雅黑" panose="020B0503020204020204" pitchFamily="34" charset="-122"/>
                <a:ea typeface="微软雅黑" panose="020B0503020204020204" pitchFamily="34" charset="-122"/>
              </a:rPr>
              <a:t>p</a:t>
            </a:r>
            <a:r>
              <a:rPr lang="zh-CN" altLang="en-US" sz="2400" b="0" dirty="0">
                <a:latin typeface="微软雅黑" panose="020B0503020204020204" pitchFamily="34" charset="-122"/>
                <a:ea typeface="微软雅黑" panose="020B0503020204020204" pitchFamily="34" charset="-122"/>
              </a:rPr>
              <a:t>指针指向下一个结点；位置计算器</a:t>
            </a:r>
            <a:r>
              <a:rPr lang="en-US" altLang="zh-CN" sz="2400" b="0" dirty="0" err="1">
                <a:latin typeface="微软雅黑" panose="020B0503020204020204" pitchFamily="34" charset="-122"/>
                <a:ea typeface="微软雅黑" panose="020B0503020204020204" pitchFamily="34" charset="-122"/>
              </a:rPr>
              <a:t>i</a:t>
            </a:r>
            <a:r>
              <a:rPr lang="zh-CN" altLang="en-US" sz="2400" b="0" dirty="0">
                <a:latin typeface="微软雅黑" panose="020B0503020204020204" pitchFamily="34" charset="-122"/>
                <a:ea typeface="微软雅黑" panose="020B0503020204020204" pitchFamily="34" charset="-122"/>
              </a:rPr>
              <a:t>增</a:t>
            </a:r>
            <a:r>
              <a:rPr lang="en-US" altLang="zh-CN" sz="2400" b="0" dirty="0">
                <a:latin typeface="微软雅黑" panose="020B0503020204020204" pitchFamily="34" charset="-122"/>
                <a:ea typeface="微软雅黑" panose="020B0503020204020204" pitchFamily="34" charset="-122"/>
              </a:rPr>
              <a:t>1</a:t>
            </a:r>
          </a:p>
          <a:p>
            <a:pPr marL="514350" indent="-514350">
              <a:buFont typeface="+mj-lt"/>
              <a:buAutoNum type="arabicPeriod"/>
            </a:pPr>
            <a:r>
              <a:rPr lang="zh-CN" altLang="en-US" sz="2400" b="0" dirty="0">
                <a:latin typeface="微软雅黑" panose="020B0503020204020204" pitchFamily="34" charset="-122"/>
                <a:ea typeface="微软雅黑" panose="020B0503020204020204" pitchFamily="34" charset="-122"/>
              </a:rPr>
              <a:t>循环外面判断</a:t>
            </a:r>
            <a:r>
              <a:rPr lang="en-US" altLang="zh-CN" sz="2400" b="0" dirty="0">
                <a:latin typeface="微软雅黑" panose="020B0503020204020204" pitchFamily="34" charset="-122"/>
                <a:ea typeface="微软雅黑" panose="020B0503020204020204" pitchFamily="34" charset="-122"/>
              </a:rPr>
              <a:t>p</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=NULL</a:t>
            </a:r>
            <a:r>
              <a:rPr lang="zh-CN" altLang="en-US" sz="2400" b="0" dirty="0">
                <a:latin typeface="微软雅黑" panose="020B0503020204020204" pitchFamily="34" charset="-122"/>
                <a:ea typeface="微软雅黑" panose="020B0503020204020204" pitchFamily="34" charset="-122"/>
              </a:rPr>
              <a:t>，则找到数据，将位置</a:t>
            </a:r>
            <a:r>
              <a:rPr lang="en-US" altLang="zh-CN" sz="2400" b="0" dirty="0" err="1">
                <a:latin typeface="微软雅黑" panose="020B0503020204020204" pitchFamily="34" charset="-122"/>
                <a:ea typeface="微软雅黑" panose="020B0503020204020204" pitchFamily="34" charset="-122"/>
              </a:rPr>
              <a:t>i</a:t>
            </a:r>
            <a:r>
              <a:rPr lang="zh-CN" altLang="en-US" sz="2400" b="0" dirty="0">
                <a:latin typeface="微软雅黑" panose="020B0503020204020204" pitchFamily="34" charset="-122"/>
                <a:ea typeface="微软雅黑" panose="020B0503020204020204" pitchFamily="34" charset="-122"/>
              </a:rPr>
              <a:t>赋值给</a:t>
            </a:r>
            <a:r>
              <a:rPr lang="en-US" altLang="zh-CN" sz="2400" b="0" dirty="0" err="1">
                <a:latin typeface="微软雅黑" panose="020B0503020204020204" pitchFamily="34" charset="-122"/>
                <a:ea typeface="微软雅黑" panose="020B0503020204020204" pitchFamily="34" charset="-122"/>
              </a:rPr>
              <a:t>pos</a:t>
            </a:r>
            <a:r>
              <a:rPr lang="zh-CN" altLang="en-US" sz="2400" b="0" dirty="0">
                <a:latin typeface="微软雅黑" panose="020B0503020204020204" pitchFamily="34" charset="-122"/>
                <a:ea typeface="微软雅黑" panose="020B0503020204020204" pitchFamily="34" charset="-122"/>
              </a:rPr>
              <a:t>参数；修改操作状态</a:t>
            </a:r>
            <a:r>
              <a:rPr lang="en-US" altLang="zh-CN" sz="2400" b="0" dirty="0">
                <a:latin typeface="微软雅黑" panose="020B0503020204020204" pitchFamily="34" charset="-122"/>
                <a:ea typeface="微软雅黑" panose="020B0503020204020204" pitchFamily="34" charset="-122"/>
              </a:rPr>
              <a:t>s</a:t>
            </a:r>
            <a:r>
              <a:rPr lang="zh-CN" altLang="en-US" sz="2400" b="0" dirty="0">
                <a:latin typeface="微软雅黑" panose="020B0503020204020204" pitchFamily="34" charset="-122"/>
                <a:ea typeface="微软雅黑" panose="020B0503020204020204" pitchFamily="34" charset="-122"/>
              </a:rPr>
              <a:t>为成功；</a:t>
            </a:r>
            <a:endParaRPr lang="en-US" altLang="zh-CN" sz="2400" b="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400" b="0" dirty="0">
                <a:latin typeface="微软雅黑" panose="020B0503020204020204" pitchFamily="34" charset="-122"/>
                <a:ea typeface="微软雅黑" panose="020B0503020204020204" pitchFamily="34" charset="-122"/>
              </a:rPr>
              <a:t>返回操作状态</a:t>
            </a:r>
            <a:r>
              <a:rPr lang="en-US" altLang="zh-CN" sz="2400" b="0" dirty="0">
                <a:latin typeface="微软雅黑" panose="020B0503020204020204" pitchFamily="34" charset="-122"/>
                <a:ea typeface="微软雅黑" panose="020B0503020204020204" pitchFamily="34" charset="-122"/>
              </a:rPr>
              <a:t>s</a:t>
            </a:r>
          </a:p>
          <a:p>
            <a:pPr marL="514350" indent="-514350">
              <a:buFont typeface="+mj-lt"/>
              <a:buAutoNum type="arabicPeriod"/>
            </a:pPr>
            <a:endParaRPr lang="zh-CN" altLang="en-US" sz="2400" b="0" dirty="0">
              <a:latin typeface="微软雅黑" panose="020B0503020204020204" pitchFamily="34" charset="-122"/>
              <a:ea typeface="微软雅黑" panose="020B0503020204020204" pitchFamily="34" charset="-122"/>
            </a:endParaRPr>
          </a:p>
        </p:txBody>
      </p:sp>
      <p:sp>
        <p:nvSpPr>
          <p:cNvPr id="6" name="Rectangle 2"/>
          <p:cNvSpPr>
            <a:spLocks noGrp="1" noChangeArrowheads="1"/>
          </p:cNvSpPr>
          <p:nvPr>
            <p:ph type="title"/>
          </p:nvPr>
        </p:nvSpPr>
        <p:spPr>
          <a:xfrm>
            <a:off x="748273" y="790880"/>
            <a:ext cx="5113338"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kern="1200" dirty="0">
                <a:solidFill>
                  <a:srgbClr val="0070C0"/>
                </a:solidFill>
                <a:effectLst/>
                <a:latin typeface="微软雅黑" panose="020B0503020204020204" pitchFamily="34" charset="-122"/>
                <a:ea typeface="微软雅黑" panose="020B0503020204020204" pitchFamily="34" charset="-122"/>
              </a:rPr>
              <a:t>单链表基本操作及实现</a:t>
            </a:r>
          </a:p>
        </p:txBody>
      </p:sp>
      <p:sp>
        <p:nvSpPr>
          <p:cNvPr id="7" name="矩形 6"/>
          <p:cNvSpPr/>
          <p:nvPr/>
        </p:nvSpPr>
        <p:spPr>
          <a:xfrm>
            <a:off x="1577000" y="1379791"/>
            <a:ext cx="36086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①</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查找</a:t>
            </a: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按值查找</a:t>
            </a:r>
          </a:p>
        </p:txBody>
      </p:sp>
    </p:spTree>
    <p:extLst>
      <p:ext uri="{BB962C8B-B14F-4D97-AF65-F5344CB8AC3E}">
        <p14:creationId xmlns:p14="http://schemas.microsoft.com/office/powerpoint/2010/main" val="230091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down)">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down)">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down)">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down)">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wipe(down)">
                                      <p:cBhvr>
                                        <p:cTn id="41" dur="500"/>
                                        <p:tgtEl>
                                          <p:spTgt spid="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wipe(down)">
                                      <p:cBhvr>
                                        <p:cTn id="46" dur="500"/>
                                        <p:tgtEl>
                                          <p:spTgt spid="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wipe(down)">
                                      <p:cBhvr>
                                        <p:cTn id="5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748273" y="790880"/>
            <a:ext cx="5113338" cy="692150"/>
          </a:xfr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p>
            <a:r>
              <a:rPr lang="zh-CN" altLang="en-US" sz="3200" b="0" kern="1200" dirty="0">
                <a:solidFill>
                  <a:srgbClr val="0070C0"/>
                </a:solidFill>
                <a:effectLst/>
                <a:latin typeface="微软雅黑" panose="020B0503020204020204" pitchFamily="34" charset="-122"/>
                <a:ea typeface="微软雅黑" panose="020B0503020204020204" pitchFamily="34" charset="-122"/>
              </a:rPr>
              <a:t>三、单链表基本操作及实现</a:t>
            </a:r>
          </a:p>
        </p:txBody>
      </p:sp>
      <p:sp>
        <p:nvSpPr>
          <p:cNvPr id="8" name="矩形 7"/>
          <p:cNvSpPr/>
          <p:nvPr/>
        </p:nvSpPr>
        <p:spPr>
          <a:xfrm>
            <a:off x="1545102" y="1323990"/>
            <a:ext cx="36086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①</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查找</a:t>
            </a: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按值查找</a:t>
            </a:r>
          </a:p>
        </p:txBody>
      </p:sp>
      <p:sp>
        <p:nvSpPr>
          <p:cNvPr id="9" name="矩形 8"/>
          <p:cNvSpPr/>
          <p:nvPr/>
        </p:nvSpPr>
        <p:spPr>
          <a:xfrm>
            <a:off x="1693115" y="1847210"/>
            <a:ext cx="7222197" cy="4899069"/>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a:cs typeface="+mn-cs"/>
              </a:rPr>
              <a:t>Status</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List_Locate</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err="1">
                <a:ln>
                  <a:noFill/>
                </a:ln>
                <a:solidFill>
                  <a:srgbClr val="010000"/>
                </a:solidFill>
                <a:effectLst/>
                <a:uLnTx/>
                <a:uFillTx/>
                <a:latin typeface="Tahoma"/>
                <a:ea typeface="宋体"/>
                <a:cs typeface="+mn-cs"/>
              </a:rPr>
              <a:t>SqListPtr</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a:cs typeface="+mn-cs"/>
              </a:rPr>
              <a:t>ElemType</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err="1">
                <a:ln>
                  <a:noFill/>
                </a:ln>
                <a:solidFill>
                  <a:srgbClr val="808080"/>
                </a:solidFill>
                <a:effectLst/>
                <a:highlight>
                  <a:srgbClr val="FFFFFF"/>
                </a:highlight>
                <a:uLnTx/>
                <a:uFillTx/>
                <a:latin typeface="Consolas" panose="020B0609020204030204" pitchFamily="49" charset="0"/>
                <a:ea typeface="宋体"/>
                <a:cs typeface="+mn-cs"/>
              </a:rPr>
              <a:t>elem</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err="1">
                <a:ln>
                  <a:noFill/>
                </a:ln>
                <a:solidFill>
                  <a:srgbClr val="808080"/>
                </a:solidFill>
                <a:effectLst/>
                <a:highlight>
                  <a:srgbClr val="FFFFFF"/>
                </a:highlight>
                <a:uLnTx/>
                <a:uFillTx/>
                <a:latin typeface="Consolas" panose="020B0609020204030204" pitchFamily="49" charset="0"/>
                <a:ea typeface="宋体"/>
                <a:cs typeface="+mn-cs"/>
              </a:rPr>
              <a:t>pos</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a:cs typeface="+mn-cs"/>
              </a:rPr>
              <a:t>Status</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 = </a:t>
            </a:r>
            <a:r>
              <a:rPr kumimoji="0" lang="en-US" altLang="zh-CN" sz="1800" b="0" i="0" u="none" strike="noStrike" kern="1200" cap="none" spc="0" normalizeH="0" baseline="0" noProof="0" dirty="0" err="1">
                <a:ln>
                  <a:noFill/>
                </a:ln>
                <a:solidFill>
                  <a:srgbClr val="2F4F4F"/>
                </a:solidFill>
                <a:effectLst/>
                <a:highlight>
                  <a:srgbClr val="FFFFFF"/>
                </a:highlight>
                <a:uLnTx/>
                <a:uFillTx/>
                <a:latin typeface="Consolas" panose="020B0609020204030204" pitchFamily="49" charset="0"/>
                <a:ea typeface="宋体"/>
                <a:cs typeface="+mn-cs"/>
              </a:rPr>
              <a:t>range_error</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a:cs typeface="+mn-cs"/>
              </a:rPr>
              <a:t>Ptr</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p = (*</a:t>
            </a:r>
            <a:r>
              <a:rPr kumimoji="0" lang="en-US" altLang="zh-CN" sz="18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)-&gt;next;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i</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 1;</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while</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(p != </a:t>
            </a:r>
            <a:r>
              <a:rPr kumimoji="0" lang="en-US" altLang="zh-CN" sz="1800" b="0" i="0" u="none" strike="noStrike" kern="1200" cap="none" spc="0" normalizeH="0" baseline="0" noProof="0" dirty="0">
                <a:ln>
                  <a:noFill/>
                </a:ln>
                <a:solidFill>
                  <a:srgbClr val="6F008A"/>
                </a:solidFill>
                <a:effectLst/>
                <a:highlight>
                  <a:srgbClr val="FFFFFF"/>
                </a:highlight>
                <a:uLnTx/>
                <a:uFillTx/>
                <a:latin typeface="Consolas" panose="020B0609020204030204" pitchFamily="49" charset="0"/>
                <a:ea typeface="宋体"/>
                <a:cs typeface="+mn-cs"/>
              </a:rPr>
              <a:t>NULL</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(p-&gt;</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elem</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 </a:t>
            </a:r>
            <a:r>
              <a:rPr kumimoji="0" lang="en-US" altLang="zh-CN" sz="1800" b="0" i="0" u="none" strike="noStrike" kern="1200" cap="none" spc="0" normalizeH="0" baseline="0" noProof="0" dirty="0" err="1">
                <a:ln>
                  <a:noFill/>
                </a:ln>
                <a:solidFill>
                  <a:srgbClr val="808080"/>
                </a:solidFill>
                <a:effectLst/>
                <a:highlight>
                  <a:srgbClr val="FFFFFF"/>
                </a:highlight>
                <a:uLnTx/>
                <a:uFillTx/>
                <a:latin typeface="Consolas" panose="020B0609020204030204" pitchFamily="49" charset="0"/>
                <a:ea typeface="宋体"/>
                <a:cs typeface="+mn-cs"/>
              </a:rPr>
              <a:t>elem</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break</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i</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p = p-&gt;next;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(p){</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err="1">
                <a:ln>
                  <a:noFill/>
                </a:ln>
                <a:solidFill>
                  <a:srgbClr val="808080"/>
                </a:solidFill>
                <a:effectLst/>
                <a:highlight>
                  <a:srgbClr val="FFFFFF"/>
                </a:highlight>
                <a:uLnTx/>
                <a:uFillTx/>
                <a:latin typeface="Consolas" panose="020B0609020204030204" pitchFamily="49" charset="0"/>
                <a:ea typeface="宋体"/>
                <a:cs typeface="+mn-cs"/>
              </a:rPr>
              <a:t>pos</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i</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 = </a:t>
            </a:r>
            <a:r>
              <a:rPr kumimoji="0" lang="en-US" altLang="zh-CN" sz="1800" b="0" i="0" u="none" strike="noStrike" kern="1200" cap="none" spc="0" normalizeH="0" baseline="0" noProof="0" dirty="0">
                <a:ln>
                  <a:noFill/>
                </a:ln>
                <a:solidFill>
                  <a:srgbClr val="2F4F4F"/>
                </a:solidFill>
                <a:effectLst/>
                <a:highlight>
                  <a:srgbClr val="FFFFFF"/>
                </a:highlight>
                <a:uLnTx/>
                <a:uFillTx/>
                <a:latin typeface="Consolas" panose="020B0609020204030204" pitchFamily="49" charset="0"/>
                <a:ea typeface="宋体"/>
                <a:cs typeface="+mn-cs"/>
              </a:rPr>
              <a:t>success</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return</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endParaRPr kumimoji="0" lang="zh-CN" altLang="en-US" sz="1800" b="0" i="0" u="none" strike="noStrike" kern="1200" cap="none" spc="0" normalizeH="0" baseline="0" noProof="0" dirty="0">
              <a:ln>
                <a:noFill/>
              </a:ln>
              <a:solidFill>
                <a:srgbClr val="010000"/>
              </a:solidFill>
              <a:effectLst/>
              <a:uLnTx/>
              <a:uFillTx/>
              <a:latin typeface="Tahoma"/>
              <a:ea typeface="宋体"/>
              <a:cs typeface="+mn-cs"/>
            </a:endParaRPr>
          </a:p>
        </p:txBody>
      </p:sp>
      <p:sp>
        <p:nvSpPr>
          <p:cNvPr id="67590" name="Text Box 6"/>
          <p:cNvSpPr txBox="1">
            <a:spLocks noChangeArrowheads="1"/>
          </p:cNvSpPr>
          <p:nvPr/>
        </p:nvSpPr>
        <p:spPr bwMode="auto">
          <a:xfrm>
            <a:off x="6888792" y="3827462"/>
            <a:ext cx="4349065" cy="1477328"/>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square">
            <a:spAutoFit/>
          </a:bodyPr>
          <a:lstStyle>
            <a:defPPr>
              <a:defRPr lang="zh-CN"/>
            </a:defPPr>
            <a:lvl1pPr>
              <a:defRPr kumimoji="1" b="0">
                <a:latin typeface="微软雅黑" panose="020B0503020204020204" pitchFamily="34" charset="-122"/>
                <a:ea typeface="微软雅黑" panose="020B0503020204020204" pitchFamily="34" charset="-122"/>
              </a:defRPr>
            </a:lvl1p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也可用复合条件将循环改写为：</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while(p &amp;&amp; p-&gt;</a:t>
            </a:r>
            <a:r>
              <a:rPr kumimoji="0" lang="en-US" altLang="zh-CN" sz="18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data</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 </a:t>
            </a:r>
            <a:r>
              <a:rPr kumimoji="0" lang="en-US" altLang="zh-CN" sz="1800" b="1"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0" lang="en-US" altLang="zh-CN" sz="18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p=p-&gt;next;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5565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7590"/>
                                        </p:tgtEl>
                                        <p:attrNameLst>
                                          <p:attrName>style.visibility</p:attrName>
                                        </p:attrNameLst>
                                      </p:cBhvr>
                                      <p:to>
                                        <p:strVal val="visible"/>
                                      </p:to>
                                    </p:set>
                                    <p:anim calcmode="lin" valueType="num">
                                      <p:cBhvr additive="base">
                                        <p:cTn id="14" dur="500" fill="hold"/>
                                        <p:tgtEl>
                                          <p:spTgt spid="67590"/>
                                        </p:tgtEl>
                                        <p:attrNameLst>
                                          <p:attrName>ppt_x</p:attrName>
                                        </p:attrNameLst>
                                      </p:cBhvr>
                                      <p:tavLst>
                                        <p:tav tm="0">
                                          <p:val>
                                            <p:strVal val="#ppt_x"/>
                                          </p:val>
                                        </p:tav>
                                        <p:tav tm="100000">
                                          <p:val>
                                            <p:strVal val="#ppt_x"/>
                                          </p:val>
                                        </p:tav>
                                      </p:tavLst>
                                    </p:anim>
                                    <p:anim calcmode="lin" valueType="num">
                                      <p:cBhvr additive="base">
                                        <p:cTn id="15" dur="500" fill="hold"/>
                                        <p:tgtEl>
                                          <p:spTgt spid="675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759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ctrTitle"/>
          </p:nvPr>
        </p:nvSpPr>
        <p:spPr>
          <a:xfrm>
            <a:off x="2640013" y="2060576"/>
            <a:ext cx="7772400" cy="1470025"/>
          </a:xfrm>
        </p:spPr>
        <p:txBody>
          <a:bodyPr/>
          <a:lstStyle/>
          <a:p>
            <a:r>
              <a:rPr lang="zh-CN" altLang="en-US" dirty="0"/>
              <a:t>思考：</a:t>
            </a:r>
            <a:br>
              <a:rPr lang="en-US" altLang="zh-CN" dirty="0"/>
            </a:br>
            <a:r>
              <a:rPr lang="zh-CN" altLang="en-US" dirty="0"/>
              <a:t>能不能用递归程序实现？</a:t>
            </a:r>
          </a:p>
        </p:txBody>
      </p:sp>
    </p:spTree>
    <p:extLst>
      <p:ext uri="{BB962C8B-B14F-4D97-AF65-F5344CB8AC3E}">
        <p14:creationId xmlns:p14="http://schemas.microsoft.com/office/powerpoint/2010/main" val="42344720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9986" name="Group 2"/>
          <p:cNvGrpSpPr>
            <a:grpSpLocks/>
          </p:cNvGrpSpPr>
          <p:nvPr/>
        </p:nvGrpSpPr>
        <p:grpSpPr bwMode="auto">
          <a:xfrm>
            <a:off x="3111500" y="4666912"/>
            <a:ext cx="1981200" cy="609600"/>
            <a:chOff x="864" y="2880"/>
            <a:chExt cx="1248" cy="384"/>
          </a:xfrm>
          <a:scene3d>
            <a:camera prst="orthographicFront">
              <a:rot lat="0" lon="0" rev="0"/>
            </a:camera>
            <a:lightRig rig="contrasting" dir="t">
              <a:rot lat="0" lon="0" rev="1500000"/>
            </a:lightRig>
          </a:scene3d>
        </p:grpSpPr>
        <p:sp>
          <p:nvSpPr>
            <p:cNvPr id="169987" name="Rectangle 3"/>
            <p:cNvSpPr>
              <a:spLocks noChangeArrowheads="1"/>
            </p:cNvSpPr>
            <p:nvPr/>
          </p:nvSpPr>
          <p:spPr bwMode="auto">
            <a:xfrm>
              <a:off x="1440" y="2880"/>
              <a:ext cx="672" cy="384"/>
            </a:xfrm>
            <a:prstGeom prst="rect">
              <a:avLst/>
            </a:prstGeom>
            <a:solidFill>
              <a:srgbClr val="99CCFF">
                <a:alpha val="50000"/>
              </a:srgbClr>
            </a:solidFill>
            <a:ln w="22225">
              <a:noFill/>
              <a:miter lim="800000"/>
              <a:headEnd/>
              <a:tailEnd/>
            </a:ln>
            <a:effectLst>
              <a:outerShdw blurRad="149987" dist="250190" dir="8460000" algn="ctr">
                <a:srgbClr val="000000">
                  <a:alpha val="28000"/>
                </a:srgbClr>
              </a:outerShdw>
            </a:effectLst>
            <a:sp3d prstMaterial="metal">
              <a:bevelT w="88900" h="88900"/>
            </a:sp3d>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rPr>
                <a:t>a</a:t>
              </a:r>
              <a:r>
                <a:rPr kumimoji="1" lang="en-US" altLang="zh-CN" sz="3600" b="1" i="0" u="none" strike="noStrike" kern="1200" cap="none" spc="0" normalizeH="0" baseline="-25000" noProof="0">
                  <a:ln>
                    <a:noFill/>
                  </a:ln>
                  <a:solidFill>
                    <a:srgbClr val="000099"/>
                  </a:solidFill>
                  <a:effectLst/>
                  <a:uLnTx/>
                  <a:uFillTx/>
                  <a:latin typeface="微软雅黑" panose="020B0503020204020204" pitchFamily="34" charset="-122"/>
                  <a:ea typeface="微软雅黑" panose="020B0503020204020204" pitchFamily="34" charset="-122"/>
                  <a:cs typeface="+mn-cs"/>
                </a:rPr>
                <a:t>i-1</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9988" name="Line 4"/>
            <p:cNvSpPr>
              <a:spLocks noChangeShapeType="1"/>
            </p:cNvSpPr>
            <p:nvPr/>
          </p:nvSpPr>
          <p:spPr bwMode="auto">
            <a:xfrm>
              <a:off x="1920" y="2880"/>
              <a:ext cx="0" cy="384"/>
            </a:xfrm>
            <a:prstGeom prst="line">
              <a:avLst/>
            </a:prstGeom>
            <a:noFill/>
            <a:ln w="9525">
              <a:noFill/>
              <a:round/>
              <a:headEnd/>
              <a:tailEnd/>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9989" name="Line 5"/>
            <p:cNvSpPr>
              <a:spLocks noChangeShapeType="1"/>
            </p:cNvSpPr>
            <p:nvPr/>
          </p:nvSpPr>
          <p:spPr bwMode="auto">
            <a:xfrm>
              <a:off x="864" y="3072"/>
              <a:ext cx="576" cy="0"/>
            </a:xfrm>
            <a:prstGeom prst="line">
              <a:avLst/>
            </a:prstGeom>
            <a:noFill/>
            <a:ln w="31750">
              <a:noFill/>
              <a:round/>
              <a:headEnd type="oval" w="sm" len="sm"/>
              <a:tailEnd type="triangle" w="med" len="lg"/>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69990" name="Text Box 6"/>
          <p:cNvSpPr txBox="1">
            <a:spLocks noChangeArrowheads="1"/>
          </p:cNvSpPr>
          <p:nvPr/>
        </p:nvSpPr>
        <p:spPr bwMode="auto">
          <a:xfrm>
            <a:off x="1820069" y="1469798"/>
            <a:ext cx="7891463" cy="94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在单链表第</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个元素前插入元素</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e</a:t>
            </a: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List_Insert</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SqListPtr</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L,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int</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ElemType</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elem</a:t>
            </a:r>
            <a:r>
              <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p>
        </p:txBody>
      </p:sp>
      <p:sp>
        <p:nvSpPr>
          <p:cNvPr id="169991" name="Text Box 7"/>
          <p:cNvSpPr txBox="1">
            <a:spLocks noChangeArrowheads="1"/>
          </p:cNvSpPr>
          <p:nvPr/>
        </p:nvSpPr>
        <p:spPr bwMode="auto">
          <a:xfrm>
            <a:off x="1816894" y="2535260"/>
            <a:ext cx="6551612" cy="172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有序对 </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&lt;a</a:t>
            </a:r>
            <a:r>
              <a:rPr kumimoji="1" lang="en-US" altLang="zh-CN" sz="2800" b="0" i="0" u="none" strike="noStrike" kern="1200" cap="none" spc="0" normalizeH="0" baseline="-2500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i-1</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1" lang="en-US" altLang="zh-CN" sz="2800" b="0" i="0" u="none" strike="noStrike" kern="1200" cap="none" spc="0" normalizeH="0" baseline="0" noProof="0" dirty="0" err="1">
                <a:ln>
                  <a:noFill/>
                </a:ln>
                <a:solidFill>
                  <a:srgbClr val="0070C0"/>
                </a:solidFill>
                <a:effectLst/>
                <a:uLnTx/>
                <a:uFillTx/>
                <a:latin typeface="微软雅黑" panose="020B0503020204020204" pitchFamily="34" charset="-122"/>
                <a:ea typeface="微软雅黑" panose="020B0503020204020204" pitchFamily="34" charset="-122"/>
                <a:cs typeface="+mn-cs"/>
              </a:rPr>
              <a:t>a</a:t>
            </a:r>
            <a:r>
              <a:rPr kumimoji="1" lang="en-US" altLang="zh-CN" sz="2800" b="0" i="0" u="none" strike="noStrike" kern="1200" cap="none" spc="0" normalizeH="0" baseline="-25000" noProof="0" dirty="0" err="1">
                <a:ln>
                  <a:noFill/>
                </a:ln>
                <a:solidFill>
                  <a:srgbClr val="0070C0"/>
                </a:solidFill>
                <a:effectLst/>
                <a:uLnTx/>
                <a:uFillTx/>
                <a:latin typeface="微软雅黑" panose="020B0503020204020204" pitchFamily="34" charset="-122"/>
                <a:ea typeface="微软雅黑" panose="020B0503020204020204" pitchFamily="34" charset="-122"/>
                <a:cs typeface="+mn-cs"/>
              </a:rPr>
              <a:t>i</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&gt;</a:t>
            </a:r>
          </a:p>
          <a:p>
            <a:pPr marL="0" marR="0" lvl="0" indent="0" algn="l" defTabSz="914400" rtl="0" eaLnBrk="1" fontAlgn="auto" latinLnBrk="0" hangingPunct="1">
              <a:lnSpc>
                <a:spcPct val="14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1"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改变为 </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&lt;a</a:t>
            </a:r>
            <a:r>
              <a:rPr kumimoji="1" lang="en-US" altLang="zh-CN" sz="2800" b="0" i="0" u="none" strike="noStrike" kern="1200" cap="none" spc="0" normalizeH="0" baseline="-2500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i-1</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e&gt; </a:t>
            </a:r>
            <a:r>
              <a:rPr kumimoji="1"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和</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&lt;e, </a:t>
            </a:r>
            <a:r>
              <a:rPr kumimoji="1" lang="en-US" altLang="zh-CN" sz="2800" b="0" i="0" u="none" strike="noStrike" kern="1200" cap="none" spc="0" normalizeH="0" baseline="0" noProof="0" dirty="0" err="1">
                <a:ln>
                  <a:noFill/>
                </a:ln>
                <a:solidFill>
                  <a:srgbClr val="0070C0"/>
                </a:solidFill>
                <a:effectLst/>
                <a:uLnTx/>
                <a:uFillTx/>
                <a:latin typeface="微软雅黑" panose="020B0503020204020204" pitchFamily="34" charset="-122"/>
                <a:ea typeface="微软雅黑" panose="020B0503020204020204" pitchFamily="34" charset="-122"/>
                <a:cs typeface="+mn-cs"/>
              </a:rPr>
              <a:t>a</a:t>
            </a:r>
            <a:r>
              <a:rPr kumimoji="1" lang="en-US" altLang="zh-CN" sz="2800" b="0" i="0" u="none" strike="noStrike" kern="1200" cap="none" spc="0" normalizeH="0" baseline="-25000" noProof="0" dirty="0" err="1">
                <a:ln>
                  <a:noFill/>
                </a:ln>
                <a:solidFill>
                  <a:srgbClr val="0070C0"/>
                </a:solidFill>
                <a:effectLst/>
                <a:uLnTx/>
                <a:uFillTx/>
                <a:latin typeface="微软雅黑" panose="020B0503020204020204" pitchFamily="34" charset="-122"/>
                <a:ea typeface="微软雅黑" panose="020B0503020204020204" pitchFamily="34" charset="-122"/>
                <a:cs typeface="+mn-cs"/>
              </a:rPr>
              <a:t>i</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nvGrpSpPr>
          <p:cNvPr id="169992" name="Group 8"/>
          <p:cNvGrpSpPr>
            <a:grpSpLocks/>
          </p:cNvGrpSpPr>
          <p:nvPr/>
        </p:nvGrpSpPr>
        <p:grpSpPr bwMode="auto">
          <a:xfrm>
            <a:off x="5778500" y="5684500"/>
            <a:ext cx="1066800" cy="609600"/>
            <a:chOff x="2544" y="3600"/>
            <a:chExt cx="672" cy="384"/>
          </a:xfrm>
          <a:scene3d>
            <a:camera prst="orthographicFront">
              <a:rot lat="0" lon="0" rev="0"/>
            </a:camera>
            <a:lightRig rig="contrasting" dir="t">
              <a:rot lat="0" lon="0" rev="1500000"/>
            </a:lightRig>
          </a:scene3d>
        </p:grpSpPr>
        <p:sp>
          <p:nvSpPr>
            <p:cNvPr id="169993" name="Rectangle 9"/>
            <p:cNvSpPr>
              <a:spLocks noChangeArrowheads="1"/>
            </p:cNvSpPr>
            <p:nvPr/>
          </p:nvSpPr>
          <p:spPr bwMode="auto">
            <a:xfrm>
              <a:off x="2544" y="3600"/>
              <a:ext cx="672" cy="384"/>
            </a:xfrm>
            <a:prstGeom prst="rect">
              <a:avLst/>
            </a:prstGeom>
            <a:solidFill>
              <a:srgbClr val="FFCC99">
                <a:alpha val="50000"/>
              </a:srgbClr>
            </a:solidFill>
            <a:ln w="25400">
              <a:noFill/>
              <a:miter lim="800000"/>
              <a:headEnd/>
              <a:tailEnd/>
            </a:ln>
            <a:effectLst>
              <a:outerShdw blurRad="149987" dist="250190" dir="8460000" algn="ctr">
                <a:srgbClr val="000000">
                  <a:alpha val="28000"/>
                </a:srgbClr>
              </a:outerShdw>
            </a:effectLst>
            <a:sp3d prstMaterial="metal">
              <a:bevelT w="88900" h="88900"/>
            </a:sp3d>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a:ln>
                    <a:noFill/>
                  </a:ln>
                  <a:solidFill>
                    <a:srgbClr val="990000"/>
                  </a:solidFill>
                  <a:effectLst/>
                  <a:uLnTx/>
                  <a:uFillTx/>
                  <a:latin typeface="微软雅黑" panose="020B0503020204020204" pitchFamily="34" charset="-122"/>
                  <a:ea typeface="微软雅黑" panose="020B0503020204020204" pitchFamily="34" charset="-122"/>
                  <a:cs typeface="+mn-cs"/>
                </a:rPr>
                <a:t> </a:t>
              </a:r>
              <a:r>
                <a:rPr kumimoji="1" lang="en-US" altLang="zh-CN" sz="3600" b="1" i="0" u="none" strike="noStrike" kern="1200" cap="none" spc="0" normalizeH="0" baseline="0" noProof="0">
                  <a:ln>
                    <a:noFill/>
                  </a:ln>
                  <a:solidFill>
                    <a:srgbClr val="990000"/>
                  </a:solidFill>
                  <a:effectLst/>
                  <a:uLnTx/>
                  <a:uFillTx/>
                  <a:latin typeface="微软雅黑" panose="020B0503020204020204" pitchFamily="34" charset="-122"/>
                  <a:ea typeface="微软雅黑" panose="020B0503020204020204" pitchFamily="34" charset="-122"/>
                  <a:cs typeface="+mn-cs"/>
                </a:rPr>
                <a:t>e</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9994" name="Line 10"/>
            <p:cNvSpPr>
              <a:spLocks noChangeShapeType="1"/>
            </p:cNvSpPr>
            <p:nvPr/>
          </p:nvSpPr>
          <p:spPr bwMode="auto">
            <a:xfrm>
              <a:off x="3024" y="3600"/>
              <a:ext cx="0" cy="384"/>
            </a:xfrm>
            <a:prstGeom prst="line">
              <a:avLst/>
            </a:prstGeom>
            <a:noFill/>
            <a:ln w="25400">
              <a:noFill/>
              <a:round/>
              <a:headEnd/>
              <a:tailEnd/>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69995" name="Line 11"/>
          <p:cNvSpPr>
            <a:spLocks noChangeShapeType="1"/>
          </p:cNvSpPr>
          <p:nvPr/>
        </p:nvSpPr>
        <p:spPr bwMode="auto">
          <a:xfrm>
            <a:off x="4940300" y="4971712"/>
            <a:ext cx="2133600" cy="0"/>
          </a:xfrm>
          <a:prstGeom prst="line">
            <a:avLst/>
          </a:prstGeom>
          <a:noFill/>
          <a:ln w="31750">
            <a:solidFill>
              <a:srgbClr val="000080"/>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nvGrpSpPr>
          <p:cNvPr id="169996" name="Group 12"/>
          <p:cNvGrpSpPr>
            <a:grpSpLocks/>
          </p:cNvGrpSpPr>
          <p:nvPr/>
        </p:nvGrpSpPr>
        <p:grpSpPr bwMode="auto">
          <a:xfrm>
            <a:off x="7073900" y="4666912"/>
            <a:ext cx="1752600" cy="609600"/>
            <a:chOff x="3360" y="2880"/>
            <a:chExt cx="1104" cy="384"/>
          </a:xfrm>
          <a:scene3d>
            <a:camera prst="orthographicFront">
              <a:rot lat="0" lon="0" rev="0"/>
            </a:camera>
            <a:lightRig rig="contrasting" dir="t">
              <a:rot lat="0" lon="0" rev="1500000"/>
            </a:lightRig>
          </a:scene3d>
        </p:grpSpPr>
        <p:sp>
          <p:nvSpPr>
            <p:cNvPr id="169997" name="Rectangle 13"/>
            <p:cNvSpPr>
              <a:spLocks noChangeArrowheads="1"/>
            </p:cNvSpPr>
            <p:nvPr/>
          </p:nvSpPr>
          <p:spPr bwMode="auto">
            <a:xfrm>
              <a:off x="3360" y="2880"/>
              <a:ext cx="672" cy="384"/>
            </a:xfrm>
            <a:prstGeom prst="rect">
              <a:avLst/>
            </a:prstGeom>
            <a:solidFill>
              <a:srgbClr val="99CCFF">
                <a:alpha val="50000"/>
              </a:srgbClr>
            </a:solidFill>
            <a:ln w="22225">
              <a:noFill/>
              <a:miter lim="800000"/>
              <a:headEnd/>
              <a:tailEnd/>
            </a:ln>
            <a:effectLst>
              <a:outerShdw blurRad="149987" dist="250190" dir="8460000" algn="ctr">
                <a:srgbClr val="000000">
                  <a:alpha val="28000"/>
                </a:srgbClr>
              </a:outerShdw>
            </a:effectLst>
            <a:sp3d prstMaterial="metal">
              <a:bevelT w="88900" h="88900"/>
            </a:sp3d>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rPr>
                <a:t>a</a:t>
              </a:r>
              <a:r>
                <a:rPr kumimoji="1" lang="en-US" altLang="zh-CN" sz="3600" b="1" i="0" u="none" strike="noStrike" kern="1200" cap="none" spc="0" normalizeH="0" baseline="-25000" noProof="0">
                  <a:ln>
                    <a:noFill/>
                  </a:ln>
                  <a:solidFill>
                    <a:srgbClr val="000099"/>
                  </a:solidFill>
                  <a:effectLst/>
                  <a:uLnTx/>
                  <a:uFillTx/>
                  <a:latin typeface="微软雅黑" panose="020B0503020204020204" pitchFamily="34" charset="-122"/>
                  <a:ea typeface="微软雅黑" panose="020B0503020204020204" pitchFamily="34" charset="-122"/>
                  <a:cs typeface="+mn-cs"/>
                </a:rPr>
                <a:t>i</a:t>
              </a:r>
              <a:endParaRPr kumimoji="1" lang="en-US" altLang="zh-CN" sz="36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9998" name="Line 14"/>
            <p:cNvSpPr>
              <a:spLocks noChangeShapeType="1"/>
            </p:cNvSpPr>
            <p:nvPr/>
          </p:nvSpPr>
          <p:spPr bwMode="auto">
            <a:xfrm>
              <a:off x="3840" y="2880"/>
              <a:ext cx="0" cy="384"/>
            </a:xfrm>
            <a:prstGeom prst="line">
              <a:avLst/>
            </a:prstGeom>
            <a:noFill/>
            <a:ln w="9525">
              <a:noFill/>
              <a:round/>
              <a:headEnd/>
              <a:tailEnd/>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69999" name="Line 15"/>
            <p:cNvSpPr>
              <a:spLocks noChangeShapeType="1"/>
            </p:cNvSpPr>
            <p:nvPr/>
          </p:nvSpPr>
          <p:spPr bwMode="auto">
            <a:xfrm>
              <a:off x="3936" y="3072"/>
              <a:ext cx="528" cy="0"/>
            </a:xfrm>
            <a:prstGeom prst="line">
              <a:avLst/>
            </a:prstGeom>
            <a:noFill/>
            <a:ln w="31750">
              <a:noFill/>
              <a:round/>
              <a:headEnd type="oval" w="sm" len="sm"/>
              <a:tailEnd type="triangle" w="med" len="lg"/>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cxnSp>
        <p:nvCxnSpPr>
          <p:cNvPr id="170000" name="AutoShape 16"/>
          <p:cNvCxnSpPr>
            <a:cxnSpLocks noChangeShapeType="1"/>
          </p:cNvCxnSpPr>
          <p:nvPr/>
        </p:nvCxnSpPr>
        <p:spPr bwMode="auto">
          <a:xfrm flipV="1">
            <a:off x="6715126" y="5252701"/>
            <a:ext cx="892175" cy="827087"/>
          </a:xfrm>
          <a:prstGeom prst="bentConnector2">
            <a:avLst/>
          </a:prstGeom>
          <a:noFill/>
          <a:ln w="31750">
            <a:solidFill>
              <a:srgbClr val="008080"/>
            </a:solidFill>
            <a:miter lim="800000"/>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0001" name="Line 17"/>
          <p:cNvSpPr>
            <a:spLocks noChangeShapeType="1"/>
          </p:cNvSpPr>
          <p:nvPr/>
        </p:nvSpPr>
        <p:spPr bwMode="auto">
          <a:xfrm>
            <a:off x="3233737" y="3199478"/>
            <a:ext cx="1584325" cy="0"/>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0002" name="Line 18"/>
          <p:cNvSpPr>
            <a:spLocks noChangeShapeType="1"/>
          </p:cNvSpPr>
          <p:nvPr/>
        </p:nvSpPr>
        <p:spPr bwMode="auto">
          <a:xfrm>
            <a:off x="4558536" y="3845774"/>
            <a:ext cx="1512887" cy="0"/>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0003" name="Line 19"/>
          <p:cNvSpPr>
            <a:spLocks noChangeShapeType="1"/>
          </p:cNvSpPr>
          <p:nvPr/>
        </p:nvSpPr>
        <p:spPr bwMode="auto">
          <a:xfrm>
            <a:off x="6473530" y="3845774"/>
            <a:ext cx="1081088" cy="0"/>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cxnSp>
        <p:nvCxnSpPr>
          <p:cNvPr id="170004" name="AutoShape 20"/>
          <p:cNvCxnSpPr>
            <a:cxnSpLocks noChangeShapeType="1"/>
            <a:stCxn id="169995" idx="0"/>
            <a:endCxn id="169993" idx="1"/>
          </p:cNvCxnSpPr>
          <p:nvPr/>
        </p:nvCxnSpPr>
        <p:spPr bwMode="auto">
          <a:xfrm rot="5400000" flipV="1">
            <a:off x="4836319" y="5059819"/>
            <a:ext cx="1033463" cy="825500"/>
          </a:xfrm>
          <a:prstGeom prst="bentConnector4">
            <a:avLst>
              <a:gd name="adj1" fmla="val 48389"/>
              <a:gd name="adj2" fmla="val 73847"/>
            </a:avLst>
          </a:prstGeom>
          <a:noFill/>
          <a:ln w="31750">
            <a:solidFill>
              <a:srgbClr val="008080"/>
            </a:solidFill>
            <a:miter lim="800000"/>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矩形 21"/>
          <p:cNvSpPr/>
          <p:nvPr/>
        </p:nvSpPr>
        <p:spPr>
          <a:xfrm>
            <a:off x="1331620" y="831367"/>
            <a:ext cx="388279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② 单链表上的插入操作</a:t>
            </a:r>
            <a:endParaRPr kumimoji="0" lang="zh-CN" altLang="en-US" sz="28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79275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18" presetClass="entr" presetSubtype="6" fill="hold" grpId="0" nodeType="afterEffect">
                                  <p:stCondLst>
                                    <p:cond delay="0"/>
                                  </p:stCondLst>
                                  <p:childTnLst>
                                    <p:set>
                                      <p:cBhvr>
                                        <p:cTn id="12" dur="1" fill="hold">
                                          <p:stCondLst>
                                            <p:cond delay="0"/>
                                          </p:stCondLst>
                                        </p:cTn>
                                        <p:tgtEl>
                                          <p:spTgt spid="169990"/>
                                        </p:tgtEl>
                                        <p:attrNameLst>
                                          <p:attrName>style.visibility</p:attrName>
                                        </p:attrNameLst>
                                      </p:cBhvr>
                                      <p:to>
                                        <p:strVal val="visible"/>
                                      </p:to>
                                    </p:set>
                                    <p:animEffect transition="in" filter="strips(downRight)">
                                      <p:cBhvr>
                                        <p:cTn id="13" dur="500"/>
                                        <p:tgtEl>
                                          <p:spTgt spid="16999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69991"/>
                                        </p:tgtEl>
                                        <p:attrNameLst>
                                          <p:attrName>style.visibility</p:attrName>
                                        </p:attrNameLst>
                                      </p:cBhvr>
                                      <p:to>
                                        <p:strVal val="visible"/>
                                      </p:to>
                                    </p:set>
                                    <p:animEffect transition="in" filter="box(in)">
                                      <p:cBhvr>
                                        <p:cTn id="18" dur="500"/>
                                        <p:tgtEl>
                                          <p:spTgt spid="16999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0001"/>
                                        </p:tgtEl>
                                        <p:attrNameLst>
                                          <p:attrName>style.visibility</p:attrName>
                                        </p:attrNameLst>
                                      </p:cBhvr>
                                      <p:to>
                                        <p:strVal val="visible"/>
                                      </p:to>
                                    </p:set>
                                    <p:animEffect transition="in" filter="wipe(left)">
                                      <p:cBhvr>
                                        <p:cTn id="23" dur="500"/>
                                        <p:tgtEl>
                                          <p:spTgt spid="170001"/>
                                        </p:tgtEl>
                                      </p:cBhvr>
                                    </p:animEffect>
                                  </p:childTnLst>
                                </p:cTn>
                              </p:par>
                            </p:childTnLst>
                          </p:cTn>
                        </p:par>
                        <p:par>
                          <p:cTn id="24" fill="hold" nodeType="afterGroup">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70002"/>
                                        </p:tgtEl>
                                        <p:attrNameLst>
                                          <p:attrName>style.visibility</p:attrName>
                                        </p:attrNameLst>
                                      </p:cBhvr>
                                      <p:to>
                                        <p:strVal val="visible"/>
                                      </p:to>
                                    </p:set>
                                    <p:animEffect transition="in" filter="wipe(left)">
                                      <p:cBhvr>
                                        <p:cTn id="27" dur="500"/>
                                        <p:tgtEl>
                                          <p:spTgt spid="170002"/>
                                        </p:tgtEl>
                                      </p:cBhvr>
                                    </p:animEffect>
                                  </p:childTnLst>
                                </p:cTn>
                              </p:par>
                            </p:childTnLst>
                          </p:cTn>
                        </p:par>
                        <p:par>
                          <p:cTn id="28" fill="hold" nodeType="afterGroup">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70003"/>
                                        </p:tgtEl>
                                        <p:attrNameLst>
                                          <p:attrName>style.visibility</p:attrName>
                                        </p:attrNameLst>
                                      </p:cBhvr>
                                      <p:to>
                                        <p:strVal val="visible"/>
                                      </p:to>
                                    </p:set>
                                    <p:animEffect transition="in" filter="wipe(left)">
                                      <p:cBhvr>
                                        <p:cTn id="31" dur="500"/>
                                        <p:tgtEl>
                                          <p:spTgt spid="17000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69986"/>
                                        </p:tgtEl>
                                        <p:attrNameLst>
                                          <p:attrName>style.visibility</p:attrName>
                                        </p:attrNameLst>
                                      </p:cBhvr>
                                      <p:to>
                                        <p:strVal val="visible"/>
                                      </p:to>
                                    </p:set>
                                    <p:animEffect transition="in" filter="wipe(left)">
                                      <p:cBhvr>
                                        <p:cTn id="36" dur="500"/>
                                        <p:tgtEl>
                                          <p:spTgt spid="169986"/>
                                        </p:tgtEl>
                                      </p:cBhvr>
                                    </p:animEffect>
                                  </p:childTnLst>
                                </p:cTn>
                              </p:par>
                            </p:childTnLst>
                          </p:cTn>
                        </p:par>
                        <p:par>
                          <p:cTn id="37" fill="hold" nodeType="afterGroup">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69995"/>
                                        </p:tgtEl>
                                        <p:attrNameLst>
                                          <p:attrName>style.visibility</p:attrName>
                                        </p:attrNameLst>
                                      </p:cBhvr>
                                      <p:to>
                                        <p:strVal val="visible"/>
                                      </p:to>
                                    </p:set>
                                    <p:animEffect transition="in" filter="wipe(left)">
                                      <p:cBhvr>
                                        <p:cTn id="40" dur="500"/>
                                        <p:tgtEl>
                                          <p:spTgt spid="169995"/>
                                        </p:tgtEl>
                                      </p:cBhvr>
                                    </p:animEffect>
                                  </p:childTnLst>
                                </p:cTn>
                              </p:par>
                            </p:childTnLst>
                          </p:cTn>
                        </p:par>
                        <p:par>
                          <p:cTn id="41" fill="hold" nodeType="afterGroup">
                            <p:stCondLst>
                              <p:cond delay="1000"/>
                            </p:stCondLst>
                            <p:childTnLst>
                              <p:par>
                                <p:cTn id="42" presetID="22" presetClass="entr" presetSubtype="8" fill="hold" nodeType="afterEffect">
                                  <p:stCondLst>
                                    <p:cond delay="0"/>
                                  </p:stCondLst>
                                  <p:childTnLst>
                                    <p:set>
                                      <p:cBhvr>
                                        <p:cTn id="43" dur="1" fill="hold">
                                          <p:stCondLst>
                                            <p:cond delay="0"/>
                                          </p:stCondLst>
                                        </p:cTn>
                                        <p:tgtEl>
                                          <p:spTgt spid="169996"/>
                                        </p:tgtEl>
                                        <p:attrNameLst>
                                          <p:attrName>style.visibility</p:attrName>
                                        </p:attrNameLst>
                                      </p:cBhvr>
                                      <p:to>
                                        <p:strVal val="visible"/>
                                      </p:to>
                                    </p:set>
                                    <p:animEffect transition="in" filter="wipe(left)">
                                      <p:cBhvr>
                                        <p:cTn id="44" dur="500"/>
                                        <p:tgtEl>
                                          <p:spTgt spid="16999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69992"/>
                                        </p:tgtEl>
                                        <p:attrNameLst>
                                          <p:attrName>style.visibility</p:attrName>
                                        </p:attrNameLst>
                                      </p:cBhvr>
                                      <p:to>
                                        <p:strVal val="visible"/>
                                      </p:to>
                                    </p:set>
                                    <p:animEffect transition="in" filter="wipe(left)">
                                      <p:cBhvr>
                                        <p:cTn id="49" dur="500"/>
                                        <p:tgtEl>
                                          <p:spTgt spid="16999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70000"/>
                                        </p:tgtEl>
                                        <p:attrNameLst>
                                          <p:attrName>style.visibility</p:attrName>
                                        </p:attrNameLst>
                                      </p:cBhvr>
                                      <p:to>
                                        <p:strVal val="visible"/>
                                      </p:to>
                                    </p:set>
                                    <p:animEffect transition="in" filter="wipe(left)">
                                      <p:cBhvr>
                                        <p:cTn id="54" dur="500"/>
                                        <p:tgtEl>
                                          <p:spTgt spid="17000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xit" presetSubtype="2" fill="hold" grpId="1" nodeType="clickEffect">
                                  <p:stCondLst>
                                    <p:cond delay="0"/>
                                  </p:stCondLst>
                                  <p:childTnLst>
                                    <p:animEffect transition="out" filter="wipe(right)">
                                      <p:cBhvr>
                                        <p:cTn id="58" dur="500"/>
                                        <p:tgtEl>
                                          <p:spTgt spid="169995"/>
                                        </p:tgtEl>
                                      </p:cBhvr>
                                    </p:animEffect>
                                    <p:set>
                                      <p:cBhvr>
                                        <p:cTn id="59" dur="1" fill="hold">
                                          <p:stCondLst>
                                            <p:cond delay="499"/>
                                          </p:stCondLst>
                                        </p:cTn>
                                        <p:tgtEl>
                                          <p:spTgt spid="169995"/>
                                        </p:tgtEl>
                                        <p:attrNameLst>
                                          <p:attrName>style.visibility</p:attrName>
                                        </p:attrNameLst>
                                      </p:cBhvr>
                                      <p:to>
                                        <p:strVal val="hidden"/>
                                      </p:to>
                                    </p:se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170004"/>
                                        </p:tgtEl>
                                        <p:attrNameLst>
                                          <p:attrName>style.visibility</p:attrName>
                                        </p:attrNameLst>
                                      </p:cBhvr>
                                      <p:to>
                                        <p:strVal val="visible"/>
                                      </p:to>
                                    </p:set>
                                    <p:animEffect transition="in" filter="wipe(left)">
                                      <p:cBhvr>
                                        <p:cTn id="63" dur="500"/>
                                        <p:tgtEl>
                                          <p:spTgt spid="170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0" grpId="0" autoUpdateAnimBg="0"/>
      <p:bldP spid="169991" grpId="0" autoUpdateAnimBg="0"/>
      <p:bldP spid="169995" grpId="0" animBg="1"/>
      <p:bldP spid="169995" grpId="1" animBg="1"/>
      <p:bldP spid="170001" grpId="0" animBg="1"/>
      <p:bldP spid="170002" grpId="0" animBg="1"/>
      <p:bldP spid="170003" grpId="0" animBg="1"/>
      <p:bldP spid="22" grpId="0"/>
    </p:bld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1" name="Rectangle 3"/>
          <p:cNvSpPr>
            <a:spLocks noGrp="1" noChangeArrowheads="1"/>
          </p:cNvSpPr>
          <p:nvPr>
            <p:ph idx="1"/>
          </p:nvPr>
        </p:nvSpPr>
        <p:spPr>
          <a:xfrm>
            <a:off x="762266" y="4016375"/>
            <a:ext cx="7848600" cy="2292350"/>
          </a:xfrm>
        </p:spPr>
        <p:txBody>
          <a:bodyPr/>
          <a:lstStyle/>
          <a:p>
            <a:r>
              <a:rPr lang="zh-CN" altLang="en-US" b="0" dirty="0">
                <a:latin typeface="微软雅黑" panose="020B0503020204020204" pitchFamily="34" charset="-122"/>
                <a:ea typeface="微软雅黑" panose="020B0503020204020204" pitchFamily="34" charset="-122"/>
              </a:rPr>
              <a:t>步骤：</a:t>
            </a:r>
          </a:p>
          <a:p>
            <a:pPr lvl="1"/>
            <a:r>
              <a:rPr lang="en-US" altLang="zh-CN" b="0" dirty="0">
                <a:latin typeface="微软雅黑" panose="020B0503020204020204" pitchFamily="34" charset="-122"/>
                <a:ea typeface="微软雅黑" panose="020B0503020204020204" pitchFamily="34" charset="-122"/>
              </a:rPr>
              <a:t>(1)</a:t>
            </a:r>
            <a:r>
              <a:rPr lang="zh-CN" altLang="en-US" b="0" dirty="0">
                <a:latin typeface="微软雅黑" panose="020B0503020204020204" pitchFamily="34" charset="-122"/>
                <a:ea typeface="微软雅黑" panose="020B0503020204020204" pitchFamily="34" charset="-122"/>
              </a:rPr>
              <a:t>找到</a:t>
            </a:r>
            <a:r>
              <a:rPr lang="en-US" altLang="zh-CN" b="0" dirty="0">
                <a:latin typeface="微软雅黑" panose="020B0503020204020204" pitchFamily="34" charset="-122"/>
                <a:ea typeface="微软雅黑" panose="020B0503020204020204" pitchFamily="34" charset="-122"/>
              </a:rPr>
              <a:t>a</a:t>
            </a:r>
            <a:r>
              <a:rPr lang="en-US" altLang="zh-CN" b="0" baseline="-25000" dirty="0">
                <a:latin typeface="微软雅黑" panose="020B0503020204020204" pitchFamily="34" charset="-122"/>
                <a:ea typeface="微软雅黑" panose="020B0503020204020204" pitchFamily="34" charset="-122"/>
              </a:rPr>
              <a:t>i-1</a:t>
            </a:r>
            <a:r>
              <a:rPr lang="zh-CN" altLang="en-US" b="0" dirty="0">
                <a:latin typeface="微软雅黑" panose="020B0503020204020204" pitchFamily="34" charset="-122"/>
                <a:ea typeface="微软雅黑" panose="020B0503020204020204" pitchFamily="34" charset="-122"/>
              </a:rPr>
              <a:t>的位置</a:t>
            </a:r>
          </a:p>
          <a:p>
            <a:pPr lvl="1"/>
            <a:r>
              <a:rPr lang="en-US" altLang="zh-CN" b="0" dirty="0">
                <a:latin typeface="微软雅黑" panose="020B0503020204020204" pitchFamily="34" charset="-122"/>
                <a:ea typeface="微软雅黑" panose="020B0503020204020204" pitchFamily="34" charset="-122"/>
              </a:rPr>
              <a:t>(2)</a:t>
            </a:r>
            <a:r>
              <a:rPr lang="zh-CN" altLang="en-US" b="0" dirty="0">
                <a:latin typeface="微软雅黑" panose="020B0503020204020204" pitchFamily="34" charset="-122"/>
                <a:ea typeface="微软雅黑" panose="020B0503020204020204" pitchFamily="34" charset="-122"/>
              </a:rPr>
              <a:t>构造一个数据域为</a:t>
            </a:r>
            <a:r>
              <a:rPr lang="en-US" altLang="zh-CN" b="0" dirty="0" err="1">
                <a:latin typeface="微软雅黑" panose="020B0503020204020204" pitchFamily="34" charset="-122"/>
                <a:ea typeface="微软雅黑" panose="020B0503020204020204" pitchFamily="34" charset="-122"/>
              </a:rPr>
              <a:t>elem</a:t>
            </a:r>
            <a:r>
              <a:rPr lang="zh-CN" altLang="en-US" b="0" dirty="0">
                <a:latin typeface="微软雅黑" panose="020B0503020204020204" pitchFamily="34" charset="-122"/>
                <a:ea typeface="微软雅黑" panose="020B0503020204020204" pitchFamily="34" charset="-122"/>
              </a:rPr>
              <a:t>的新结点</a:t>
            </a:r>
          </a:p>
          <a:p>
            <a:pPr lvl="1"/>
            <a:r>
              <a:rPr lang="en-US" altLang="zh-CN" b="0" dirty="0">
                <a:latin typeface="微软雅黑" panose="020B0503020204020204" pitchFamily="34" charset="-122"/>
                <a:ea typeface="微软雅黑" panose="020B0503020204020204" pitchFamily="34" charset="-122"/>
              </a:rPr>
              <a:t>(3)</a:t>
            </a:r>
            <a:r>
              <a:rPr lang="zh-CN" altLang="en-US" b="0" dirty="0">
                <a:latin typeface="微软雅黑" panose="020B0503020204020204" pitchFamily="34" charset="-122"/>
                <a:ea typeface="微软雅黑" panose="020B0503020204020204" pitchFamily="34" charset="-122"/>
              </a:rPr>
              <a:t>将其挂在单链链表上</a:t>
            </a:r>
          </a:p>
        </p:txBody>
      </p:sp>
      <p:pic>
        <p:nvPicPr>
          <p:cNvPr id="68612" name="Picture 4" descr="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513" y="1574510"/>
            <a:ext cx="6624637" cy="2096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698285" y="3800570"/>
            <a:ext cx="4939173" cy="1015663"/>
          </a:xfrm>
          <a:prstGeom prst="rect">
            <a:avLst/>
          </a:prstGeom>
          <a:solidFill>
            <a:srgbClr val="92D05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挂</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s</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结点在单链表指定位置的操作：</a:t>
            </a:r>
            <a:endPar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s-&gt;next=p-&gt;next;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p-&gt;next=s;</a:t>
            </a:r>
            <a:endPar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6698285" y="5162550"/>
            <a:ext cx="4939173" cy="1015663"/>
          </a:xfrm>
          <a:prstGeom prst="rect">
            <a:avLst/>
          </a:prstGeom>
          <a:solidFill>
            <a:srgbClr val="92D05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挂</a:t>
            </a:r>
            <a:r>
              <a:rPr kumimoji="0"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s</a:t>
            </a: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结点在单链表指定位置的操作：</a:t>
            </a:r>
            <a:endPar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p-&gt;next=s;</a:t>
            </a:r>
            <a:endParaRPr kumimoji="0" lang="zh-CN" altLang="en-US"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s-&gt;next=p-&gt;next;</a:t>
            </a:r>
          </a:p>
        </p:txBody>
      </p:sp>
      <p:sp>
        <p:nvSpPr>
          <p:cNvPr id="8" name="矩形 7"/>
          <p:cNvSpPr/>
          <p:nvPr/>
        </p:nvSpPr>
        <p:spPr>
          <a:xfrm>
            <a:off x="1331620" y="831367"/>
            <a:ext cx="388279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② 单链表上的插入操作</a:t>
            </a:r>
            <a:endParaRPr kumimoji="0" lang="zh-CN" altLang="en-US" sz="28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309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8612"/>
                                        </p:tgtEl>
                                        <p:attrNameLst>
                                          <p:attrName>style.visibility</p:attrName>
                                        </p:attrNameLst>
                                      </p:cBhvr>
                                      <p:to>
                                        <p:strVal val="visible"/>
                                      </p:to>
                                    </p:set>
                                    <p:animEffect transition="in" filter="wipe(left)">
                                      <p:cBhvr>
                                        <p:cTn id="14" dur="500"/>
                                        <p:tgtEl>
                                          <p:spTgt spid="6861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5" fill="hold" grpId="0" nodeType="clickEffect">
                                  <p:stCondLst>
                                    <p:cond delay="0"/>
                                  </p:stCondLst>
                                  <p:childTnLst>
                                    <p:set>
                                      <p:cBhvr>
                                        <p:cTn id="18" dur="1" fill="hold">
                                          <p:stCondLst>
                                            <p:cond delay="0"/>
                                          </p:stCondLst>
                                        </p:cTn>
                                        <p:tgtEl>
                                          <p:spTgt spid="68611"/>
                                        </p:tgtEl>
                                        <p:attrNameLst>
                                          <p:attrName>style.visibility</p:attrName>
                                        </p:attrNameLst>
                                      </p:cBhvr>
                                      <p:to>
                                        <p:strVal val="visible"/>
                                      </p:to>
                                    </p:set>
                                    <p:animEffect transition="in" filter="randombar(vertical)">
                                      <p:cBhvr>
                                        <p:cTn id="19" dur="500"/>
                                        <p:tgtEl>
                                          <p:spTgt spid="686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p:bldP spid="2" grpId="0" animBg="1"/>
      <p:bldP spid="6" grpId="0" animBg="1"/>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1015" name="Text Box 7"/>
          <p:cNvSpPr txBox="1">
            <a:spLocks noChangeArrowheads="1"/>
          </p:cNvSpPr>
          <p:nvPr/>
        </p:nvSpPr>
        <p:spPr bwMode="auto">
          <a:xfrm>
            <a:off x="2140851" y="1922070"/>
            <a:ext cx="41767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0000FF"/>
                </a:solidFill>
                <a:effectLst/>
                <a:uLnTx/>
                <a:uFillTx/>
                <a:latin typeface="Tahoma"/>
                <a:ea typeface="宋体"/>
                <a:cs typeface="+mn-cs"/>
              </a:rPr>
              <a:t>算法思路：</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0000FF"/>
                </a:solidFill>
                <a:effectLst/>
                <a:uLnTx/>
                <a:uFillTx/>
                <a:latin typeface="Tahoma"/>
                <a:ea typeface="宋体"/>
                <a:cs typeface="+mn-cs"/>
              </a:rPr>
              <a:t>1.</a:t>
            </a:r>
            <a:r>
              <a:rPr kumimoji="1" lang="zh-CN" altLang="en-US" sz="1800" b="1" i="0" u="none" strike="noStrike" kern="1200" cap="none" spc="0" normalizeH="0" baseline="0" noProof="0" dirty="0">
                <a:ln>
                  <a:noFill/>
                </a:ln>
                <a:solidFill>
                  <a:srgbClr val="0000FF"/>
                </a:solidFill>
                <a:effectLst/>
                <a:uLnTx/>
                <a:uFillTx/>
                <a:latin typeface="Tahoma"/>
                <a:ea typeface="宋体"/>
                <a:cs typeface="+mn-cs"/>
              </a:rPr>
              <a:t>找到第</a:t>
            </a:r>
            <a:r>
              <a:rPr kumimoji="1" lang="en-US" altLang="zh-CN" sz="1800" b="1" i="0" u="none" strike="noStrike" kern="1200" cap="none" spc="0" normalizeH="0" baseline="0" noProof="0" dirty="0">
                <a:ln>
                  <a:noFill/>
                </a:ln>
                <a:solidFill>
                  <a:srgbClr val="0000FF"/>
                </a:solidFill>
                <a:effectLst/>
                <a:uLnTx/>
                <a:uFillTx/>
                <a:latin typeface="Tahoma"/>
                <a:ea typeface="宋体"/>
                <a:cs typeface="+mn-cs"/>
              </a:rPr>
              <a:t>pos-1</a:t>
            </a:r>
            <a:r>
              <a:rPr kumimoji="1" lang="zh-CN" altLang="en-US" sz="1800" b="1" i="0" u="none" strike="noStrike" kern="1200" cap="none" spc="0" normalizeH="0" baseline="0" noProof="0" dirty="0">
                <a:ln>
                  <a:noFill/>
                </a:ln>
                <a:solidFill>
                  <a:srgbClr val="0000FF"/>
                </a:solidFill>
                <a:effectLst/>
                <a:uLnTx/>
                <a:uFillTx/>
                <a:latin typeface="Tahoma"/>
                <a:ea typeface="宋体"/>
                <a:cs typeface="+mn-cs"/>
              </a:rPr>
              <a:t>个结点；若存在继续</a:t>
            </a:r>
            <a:r>
              <a:rPr kumimoji="1" lang="en-US" altLang="zh-CN" sz="1800" b="1" i="0" u="none" strike="noStrike" kern="1200" cap="none" spc="0" normalizeH="0" baseline="0" noProof="0" dirty="0">
                <a:ln>
                  <a:noFill/>
                </a:ln>
                <a:solidFill>
                  <a:srgbClr val="0000FF"/>
                </a:solidFill>
                <a:effectLst/>
                <a:uLnTx/>
                <a:uFillTx/>
                <a:latin typeface="Tahoma"/>
                <a:ea typeface="宋体"/>
                <a:cs typeface="+mn-cs"/>
              </a:rPr>
              <a:t>2</a:t>
            </a:r>
            <a:r>
              <a:rPr kumimoji="1" lang="zh-CN" altLang="en-US" sz="1800" b="1" i="0" u="none" strike="noStrike" kern="1200" cap="none" spc="0" normalizeH="0" baseline="0" noProof="0" dirty="0">
                <a:ln>
                  <a:noFill/>
                </a:ln>
                <a:solidFill>
                  <a:srgbClr val="0000FF"/>
                </a:solidFill>
                <a:effectLst/>
                <a:uLnTx/>
                <a:uFillTx/>
                <a:latin typeface="Tahoma"/>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0000FF"/>
                </a:solidFill>
                <a:effectLst/>
                <a:uLnTx/>
                <a:uFillTx/>
                <a:latin typeface="Tahoma"/>
                <a:ea typeface="宋体"/>
                <a:cs typeface="+mn-cs"/>
              </a:rPr>
              <a:t>2.</a:t>
            </a:r>
            <a:r>
              <a:rPr kumimoji="1" lang="zh-CN" altLang="en-US" sz="1800" b="1" i="0" u="none" strike="noStrike" kern="1200" cap="none" spc="0" normalizeH="0" baseline="0" noProof="0" dirty="0">
                <a:ln>
                  <a:noFill/>
                </a:ln>
                <a:solidFill>
                  <a:srgbClr val="0000FF"/>
                </a:solidFill>
                <a:effectLst/>
                <a:uLnTx/>
                <a:uFillTx/>
                <a:latin typeface="Tahoma"/>
                <a:ea typeface="宋体"/>
                <a:cs typeface="+mn-cs"/>
              </a:rPr>
              <a:t>申请、填装新结点，并将新结点插入。</a:t>
            </a:r>
          </a:p>
        </p:txBody>
      </p:sp>
      <p:sp>
        <p:nvSpPr>
          <p:cNvPr id="8" name="矩形 7"/>
          <p:cNvSpPr/>
          <p:nvPr/>
        </p:nvSpPr>
        <p:spPr>
          <a:xfrm>
            <a:off x="1535626" y="1442625"/>
            <a:ext cx="9563874" cy="5155394"/>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Status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List_Insert</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err="1">
                <a:ln>
                  <a:noFill/>
                </a:ln>
                <a:solidFill>
                  <a:srgbClr val="010000"/>
                </a:solidFill>
                <a:effectLst/>
                <a:uLnTx/>
                <a:uFillTx/>
                <a:latin typeface="Tahoma"/>
                <a:ea typeface="宋体"/>
                <a:cs typeface="+mn-cs"/>
              </a:rPr>
              <a:t>SqListPtr</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L, </a:t>
            </a:r>
            <a:r>
              <a:rPr kumimoji="0" lang="en-US" altLang="zh-CN" sz="18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pos-1,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ElemType</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elem</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Status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status</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Ptr</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p,s</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status = </a:t>
            </a:r>
            <a:r>
              <a:rPr kumimoji="0" lang="en-US" altLang="zh-CN" sz="1600"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宋体"/>
                <a:cs typeface="+mn-cs"/>
              </a:rPr>
              <a:t>List_Retrival</a:t>
            </a:r>
            <a:r>
              <a:rPr kumimoji="0" lang="en-US" altLang="zh-CN"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(L, pos-1, &amp;p);</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(status == success){</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 =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LinkedPtr</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malloc</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a:cs typeface="+mn-cs"/>
              </a:rPr>
              <a:t>sizeof</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(Node));</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s-&gt;</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elem</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elem</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s-&gt;next = p-&gt;next;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p-&gt;next = s;</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status = success;</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else</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status = fatal;</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else</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status =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range_error</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return</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status;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endParaRPr kumimoji="0" lang="zh-CN" altLang="en-US" sz="1800" b="0" i="0" u="none" strike="noStrike" kern="1200" cap="none" spc="0" normalizeH="0" baseline="0" noProof="0" dirty="0">
              <a:ln>
                <a:noFill/>
              </a:ln>
              <a:solidFill>
                <a:srgbClr val="010000"/>
              </a:solidFill>
              <a:effectLst/>
              <a:uLnTx/>
              <a:uFillTx/>
              <a:latin typeface="Tahoma"/>
              <a:ea typeface="宋体"/>
              <a:cs typeface="+mn-cs"/>
            </a:endParaRPr>
          </a:p>
        </p:txBody>
      </p:sp>
      <p:sp>
        <p:nvSpPr>
          <p:cNvPr id="171014" name="Text Box 6"/>
          <p:cNvSpPr txBox="1">
            <a:spLocks noChangeArrowheads="1"/>
          </p:cNvSpPr>
          <p:nvPr/>
        </p:nvSpPr>
        <p:spPr bwMode="auto">
          <a:xfrm>
            <a:off x="8497766" y="3235492"/>
            <a:ext cx="2818226" cy="1569660"/>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Char char="•"/>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移动指针定位</a:t>
            </a:r>
          </a:p>
          <a:p>
            <a:pPr marL="0" marR="0" lvl="0" indent="0" algn="l" defTabSz="914400" rtl="0" eaLnBrk="1" fontAlgn="auto" latinLnBrk="0" hangingPunct="1">
              <a:lnSpc>
                <a:spcPct val="100000"/>
              </a:lnSpc>
              <a:spcBef>
                <a:spcPct val="50000"/>
              </a:spcBef>
              <a:spcAft>
                <a:spcPts val="0"/>
              </a:spcAft>
              <a:buClrTx/>
              <a:buSzTx/>
              <a:buFontTx/>
              <a:buChar char="•"/>
              <a:tabLst/>
              <a:defRPr/>
            </a:pPr>
            <a:r>
              <a:rPr kumimoji="0" lang="zh-CN" altLang="en-US"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修改指针内容</a:t>
            </a:r>
          </a:p>
          <a:p>
            <a:pPr marL="0" marR="0" lvl="0" indent="0" algn="l" defTabSz="914400" rtl="0" eaLnBrk="1" fontAlgn="auto" latinLnBrk="0" hangingPunct="1">
              <a:lnSpc>
                <a:spcPct val="100000"/>
              </a:lnSpc>
              <a:spcBef>
                <a:spcPct val="50000"/>
              </a:spcBef>
              <a:spcAft>
                <a:spcPts val="0"/>
              </a:spcAft>
              <a:buClrTx/>
              <a:buSzTx/>
              <a:buFontTx/>
              <a:buChar char="•"/>
              <a:tabLst/>
              <a:defRPr/>
            </a:pPr>
            <a:r>
              <a:rPr kumimoji="0" lang="zh-CN" altLang="en-US"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不移动数据元素</a:t>
            </a:r>
          </a:p>
        </p:txBody>
      </p:sp>
      <p:sp>
        <p:nvSpPr>
          <p:cNvPr id="7" name="矩形 6"/>
          <p:cNvSpPr/>
          <p:nvPr/>
        </p:nvSpPr>
        <p:spPr>
          <a:xfrm>
            <a:off x="1331620" y="831367"/>
            <a:ext cx="388279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② 单链表上的插入操作</a:t>
            </a:r>
            <a:endParaRPr kumimoji="0" lang="zh-CN" altLang="en-US" sz="28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6" name="椭圆 5"/>
          <p:cNvSpPr/>
          <p:nvPr/>
        </p:nvSpPr>
        <p:spPr>
          <a:xfrm>
            <a:off x="2334689" y="3591216"/>
            <a:ext cx="2879725" cy="1295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2040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71014"/>
                                        </p:tgtEl>
                                        <p:attrNameLst>
                                          <p:attrName>style.visibility</p:attrName>
                                        </p:attrNameLst>
                                      </p:cBhvr>
                                      <p:to>
                                        <p:strVal val="visible"/>
                                      </p:to>
                                    </p:set>
                                    <p:anim calcmode="lin" valueType="num">
                                      <p:cBhvr additive="base">
                                        <p:cTn id="12" dur="500" fill="hold"/>
                                        <p:tgtEl>
                                          <p:spTgt spid="171014"/>
                                        </p:tgtEl>
                                        <p:attrNameLst>
                                          <p:attrName>ppt_x</p:attrName>
                                        </p:attrNameLst>
                                      </p:cBhvr>
                                      <p:tavLst>
                                        <p:tav tm="0">
                                          <p:val>
                                            <p:strVal val="1+#ppt_w/2"/>
                                          </p:val>
                                        </p:tav>
                                        <p:tav tm="100000">
                                          <p:val>
                                            <p:strVal val="#ppt_x"/>
                                          </p:val>
                                        </p:tav>
                                      </p:tavLst>
                                    </p:anim>
                                    <p:anim calcmode="lin" valueType="num">
                                      <p:cBhvr additive="base">
                                        <p:cTn id="13" dur="500" fill="hold"/>
                                        <p:tgtEl>
                                          <p:spTgt spid="17101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32" presetClass="emph" presetSubtype="0" fill="hold" grpId="1" nodeType="afterEffect">
                                  <p:stCondLst>
                                    <p:cond delay="0"/>
                                  </p:stCondLst>
                                  <p:childTnLst>
                                    <p:animRot by="120000">
                                      <p:cBhvr>
                                        <p:cTn id="16" dur="100" fill="hold">
                                          <p:stCondLst>
                                            <p:cond delay="0"/>
                                          </p:stCondLst>
                                        </p:cTn>
                                        <p:tgtEl>
                                          <p:spTgt spid="171014"/>
                                        </p:tgtEl>
                                        <p:attrNameLst>
                                          <p:attrName>r</p:attrName>
                                        </p:attrNameLst>
                                      </p:cBhvr>
                                    </p:animRot>
                                    <p:animRot by="-240000">
                                      <p:cBhvr>
                                        <p:cTn id="17" dur="200" fill="hold">
                                          <p:stCondLst>
                                            <p:cond delay="200"/>
                                          </p:stCondLst>
                                        </p:cTn>
                                        <p:tgtEl>
                                          <p:spTgt spid="171014"/>
                                        </p:tgtEl>
                                        <p:attrNameLst>
                                          <p:attrName>r</p:attrName>
                                        </p:attrNameLst>
                                      </p:cBhvr>
                                    </p:animRot>
                                    <p:animRot by="240000">
                                      <p:cBhvr>
                                        <p:cTn id="18" dur="200" fill="hold">
                                          <p:stCondLst>
                                            <p:cond delay="400"/>
                                          </p:stCondLst>
                                        </p:cTn>
                                        <p:tgtEl>
                                          <p:spTgt spid="171014"/>
                                        </p:tgtEl>
                                        <p:attrNameLst>
                                          <p:attrName>r</p:attrName>
                                        </p:attrNameLst>
                                      </p:cBhvr>
                                    </p:animRot>
                                    <p:animRot by="-240000">
                                      <p:cBhvr>
                                        <p:cTn id="19" dur="200" fill="hold">
                                          <p:stCondLst>
                                            <p:cond delay="600"/>
                                          </p:stCondLst>
                                        </p:cTn>
                                        <p:tgtEl>
                                          <p:spTgt spid="171014"/>
                                        </p:tgtEl>
                                        <p:attrNameLst>
                                          <p:attrName>r</p:attrName>
                                        </p:attrNameLst>
                                      </p:cBhvr>
                                    </p:animRot>
                                    <p:animRot by="120000">
                                      <p:cBhvr>
                                        <p:cTn id="20" dur="200" fill="hold">
                                          <p:stCondLst>
                                            <p:cond delay="800"/>
                                          </p:stCondLst>
                                        </p:cTn>
                                        <p:tgtEl>
                                          <p:spTgt spid="171014"/>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1014" grpId="0" animBg="1"/>
      <p:bldP spid="171014" grpId="1" animBg="1"/>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2019300" y="1484236"/>
            <a:ext cx="7435850"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删除单链表第</a:t>
            </a:r>
            <a:r>
              <a:rPr kumimoji="1" lang="en-US" altLang="zh-CN" sz="2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a:t>
            </a:r>
            <a:r>
              <a:rPr kumimoji="1" lang="zh-CN" altLang="en-US"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个元素</a:t>
            </a:r>
            <a:r>
              <a:rPr kumimoji="1"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List_Remove</a:t>
            </a:r>
            <a:r>
              <a:rPr kumimoji="1"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0" lang="en-US" altLang="zh-CN" sz="2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SqListPtr</a:t>
            </a:r>
            <a:r>
              <a:rPr kumimoji="1"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L, </a:t>
            </a:r>
            <a:r>
              <a:rPr kumimoji="1" lang="en-US" altLang="zh-CN" sz="2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int</a:t>
            </a:r>
            <a:r>
              <a:rPr kumimoji="1"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2800" b="0" i="0" u="none" strike="noStrike" kern="1200" cap="none" spc="0" normalizeH="0" baseline="0" noProof="0" dirty="0" err="1">
                <a:ln>
                  <a:noFill/>
                </a:ln>
                <a:solidFill>
                  <a:srgbClr val="010000"/>
                </a:solidFill>
                <a:effectLst/>
                <a:uLnTx/>
                <a:uFillTx/>
                <a:latin typeface="微软雅黑" panose="020B0503020204020204" pitchFamily="34" charset="-122"/>
                <a:ea typeface="微软雅黑" panose="020B0503020204020204" pitchFamily="34" charset="-122"/>
                <a:cs typeface="+mn-cs"/>
              </a:rPr>
              <a:t>pos</a:t>
            </a:r>
            <a:r>
              <a:rPr kumimoji="1" lang="en-US" altLang="zh-CN" sz="28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p>
        </p:txBody>
      </p:sp>
      <p:sp>
        <p:nvSpPr>
          <p:cNvPr id="172035" name="Text Box 3"/>
          <p:cNvSpPr txBox="1">
            <a:spLocks noChangeArrowheads="1"/>
          </p:cNvSpPr>
          <p:nvPr/>
        </p:nvSpPr>
        <p:spPr bwMode="auto">
          <a:xfrm>
            <a:off x="2719388" y="2678793"/>
            <a:ext cx="6035675" cy="129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有序对</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&lt;a</a:t>
            </a:r>
            <a:r>
              <a:rPr kumimoji="1" lang="en-US" altLang="zh-CN" sz="2800" b="0" i="0" u="none" strike="noStrike" kern="1200" cap="none" spc="0" normalizeH="0" baseline="-2500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i-1</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1" lang="en-US" altLang="zh-CN" sz="2800" b="0" i="0" u="none" strike="noStrike" kern="1200" cap="none" spc="0" normalizeH="0" baseline="0" noProof="0" dirty="0" err="1">
                <a:ln>
                  <a:noFill/>
                </a:ln>
                <a:solidFill>
                  <a:srgbClr val="0070C0"/>
                </a:solidFill>
                <a:effectLst/>
                <a:uLnTx/>
                <a:uFillTx/>
                <a:latin typeface="微软雅黑" panose="020B0503020204020204" pitchFamily="34" charset="-122"/>
                <a:ea typeface="微软雅黑" panose="020B0503020204020204" pitchFamily="34" charset="-122"/>
                <a:cs typeface="+mn-cs"/>
              </a:rPr>
              <a:t>a</a:t>
            </a:r>
            <a:r>
              <a:rPr kumimoji="1" lang="en-US" altLang="zh-CN" sz="2800" b="0" i="0" u="none" strike="noStrike" kern="1200" cap="none" spc="0" normalizeH="0" baseline="-25000" noProof="0" dirty="0" err="1">
                <a:ln>
                  <a:noFill/>
                </a:ln>
                <a:solidFill>
                  <a:srgbClr val="0070C0"/>
                </a:solidFill>
                <a:effectLst/>
                <a:uLnTx/>
                <a:uFillTx/>
                <a:latin typeface="微软雅黑" panose="020B0503020204020204" pitchFamily="34" charset="-122"/>
                <a:ea typeface="微软雅黑" panose="020B0503020204020204" pitchFamily="34" charset="-122"/>
                <a:cs typeface="+mn-cs"/>
              </a:rPr>
              <a:t>i</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&gt; </a:t>
            </a:r>
            <a:r>
              <a:rPr kumimoji="1"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和 </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&lt;</a:t>
            </a:r>
            <a:r>
              <a:rPr kumimoji="1" lang="en-US" altLang="zh-CN" sz="2800" b="0" i="0" u="none" strike="noStrike" kern="1200" cap="none" spc="0" normalizeH="0" baseline="0" noProof="0" dirty="0" err="1">
                <a:ln>
                  <a:noFill/>
                </a:ln>
                <a:solidFill>
                  <a:srgbClr val="0070C0"/>
                </a:solidFill>
                <a:effectLst/>
                <a:uLnTx/>
                <a:uFillTx/>
                <a:latin typeface="微软雅黑" panose="020B0503020204020204" pitchFamily="34" charset="-122"/>
                <a:ea typeface="微软雅黑" panose="020B0503020204020204" pitchFamily="34" charset="-122"/>
                <a:cs typeface="+mn-cs"/>
              </a:rPr>
              <a:t>a</a:t>
            </a:r>
            <a:r>
              <a:rPr kumimoji="1" lang="en-US" altLang="zh-CN" sz="2800" b="0" i="0" u="none" strike="noStrike" kern="1200" cap="none" spc="0" normalizeH="0" baseline="-25000" noProof="0" dirty="0" err="1">
                <a:ln>
                  <a:noFill/>
                </a:ln>
                <a:solidFill>
                  <a:srgbClr val="0070C0"/>
                </a:solidFill>
                <a:effectLst/>
                <a:uLnTx/>
                <a:uFillTx/>
                <a:latin typeface="微软雅黑" panose="020B0503020204020204" pitchFamily="34" charset="-122"/>
                <a:ea typeface="微软雅黑" panose="020B0503020204020204" pitchFamily="34" charset="-122"/>
                <a:cs typeface="+mn-cs"/>
              </a:rPr>
              <a:t>i</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a:t>
            </a:r>
            <a:r>
              <a:rPr kumimoji="1" lang="en-US" altLang="zh-CN" sz="2800" b="0" i="0" u="none" strike="noStrike" kern="1200" cap="none" spc="0" normalizeH="0" baseline="-2500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i+1</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&gt; </a:t>
            </a:r>
          </a:p>
          <a:p>
            <a:pPr marL="0" marR="0" lvl="0" indent="0" algn="l" defTabSz="914400" rtl="0" eaLnBrk="1" fontAlgn="auto" latinLnBrk="0" hangingPunct="1">
              <a:lnSpc>
                <a:spcPct val="14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1"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改变为 </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&lt;a</a:t>
            </a:r>
            <a:r>
              <a:rPr kumimoji="1" lang="en-US" altLang="zh-CN" sz="2800" b="0" i="0" u="none" strike="noStrike" kern="1200" cap="none" spc="0" normalizeH="0" baseline="-2500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i-1</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a:t>
            </a:r>
            <a:r>
              <a:rPr kumimoji="1" lang="en-US" altLang="zh-CN" sz="2800" b="0" i="0" u="none" strike="noStrike" kern="1200" cap="none" spc="0" normalizeH="0" baseline="-2500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i+1</a:t>
            </a: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&gt;</a:t>
            </a:r>
            <a:endParaRPr kumimoji="1" lang="en-US" altLang="zh-CN" sz="32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nvGrpSpPr>
          <p:cNvPr id="172036" name="Group 4"/>
          <p:cNvGrpSpPr>
            <a:grpSpLocks/>
          </p:cNvGrpSpPr>
          <p:nvPr/>
        </p:nvGrpSpPr>
        <p:grpSpPr bwMode="auto">
          <a:xfrm>
            <a:off x="2590800" y="4724400"/>
            <a:ext cx="2057400" cy="609600"/>
            <a:chOff x="672" y="2976"/>
            <a:chExt cx="1296" cy="384"/>
          </a:xfrm>
        </p:grpSpPr>
        <p:sp>
          <p:nvSpPr>
            <p:cNvPr id="172037" name="Rectangle 5"/>
            <p:cNvSpPr>
              <a:spLocks noChangeArrowheads="1"/>
            </p:cNvSpPr>
            <p:nvPr/>
          </p:nvSpPr>
          <p:spPr bwMode="auto">
            <a:xfrm>
              <a:off x="1296" y="2976"/>
              <a:ext cx="672" cy="384"/>
            </a:xfrm>
            <a:prstGeom prst="rect">
              <a:avLst/>
            </a:prstGeom>
            <a:solidFill>
              <a:srgbClr val="99CCFF">
                <a:alpha val="50000"/>
              </a:srgbClr>
            </a:solidFill>
            <a:ln w="2857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000099"/>
                  </a:solidFill>
                  <a:effectLst/>
                  <a:uLnTx/>
                  <a:uFillTx/>
                  <a:latin typeface="Times New Roman" panose="02020603050405020304" pitchFamily="18" charset="0"/>
                  <a:ea typeface="宋体"/>
                  <a:cs typeface="+mn-cs"/>
                </a:rPr>
                <a:t>a</a:t>
              </a:r>
              <a:r>
                <a:rPr kumimoji="1" lang="en-US" altLang="zh-CN" sz="3600" b="1" i="0" u="none" strike="noStrike" kern="1200" cap="none" spc="0" normalizeH="0" baseline="-25000" noProof="0" dirty="0">
                  <a:ln>
                    <a:noFill/>
                  </a:ln>
                  <a:solidFill>
                    <a:srgbClr val="000099"/>
                  </a:solidFill>
                  <a:effectLst/>
                  <a:uLnTx/>
                  <a:uFillTx/>
                  <a:latin typeface="Times New Roman" panose="02020603050405020304" pitchFamily="18" charset="0"/>
                  <a:ea typeface="宋体"/>
                  <a:cs typeface="+mn-cs"/>
                </a:rPr>
                <a:t>i-1</a:t>
              </a:r>
              <a:endParaRPr kumimoji="1" lang="en-US" altLang="zh-CN" sz="3600" b="0" i="0" u="none" strike="noStrike" kern="1200" cap="none" spc="0" normalizeH="0" baseline="0" noProof="0" dirty="0">
                <a:ln>
                  <a:noFill/>
                </a:ln>
                <a:solidFill>
                  <a:srgbClr val="010000"/>
                </a:solidFill>
                <a:effectLst/>
                <a:uLnTx/>
                <a:uFillTx/>
                <a:latin typeface="Times New Roman" panose="02020603050405020304" pitchFamily="18" charset="0"/>
                <a:ea typeface="宋体"/>
                <a:cs typeface="+mn-cs"/>
              </a:endParaRPr>
            </a:p>
          </p:txBody>
        </p:sp>
        <p:sp>
          <p:nvSpPr>
            <p:cNvPr id="172038" name="Line 6"/>
            <p:cNvSpPr>
              <a:spLocks noChangeShapeType="1"/>
            </p:cNvSpPr>
            <p:nvPr/>
          </p:nvSpPr>
          <p:spPr bwMode="auto">
            <a:xfrm>
              <a:off x="1776" y="2976"/>
              <a:ext cx="0" cy="384"/>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2039" name="Line 7"/>
            <p:cNvSpPr>
              <a:spLocks noChangeShapeType="1"/>
            </p:cNvSpPr>
            <p:nvPr/>
          </p:nvSpPr>
          <p:spPr bwMode="auto">
            <a:xfrm>
              <a:off x="672" y="3168"/>
              <a:ext cx="624" cy="0"/>
            </a:xfrm>
            <a:prstGeom prst="line">
              <a:avLst/>
            </a:prstGeom>
            <a:noFill/>
            <a:ln w="31750">
              <a:solidFill>
                <a:srgbClr val="0000FF"/>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2040" name="Group 8"/>
          <p:cNvGrpSpPr>
            <a:grpSpLocks/>
          </p:cNvGrpSpPr>
          <p:nvPr/>
        </p:nvGrpSpPr>
        <p:grpSpPr bwMode="auto">
          <a:xfrm>
            <a:off x="5562600" y="4724400"/>
            <a:ext cx="1066800" cy="609600"/>
            <a:chOff x="2544" y="2976"/>
            <a:chExt cx="672" cy="384"/>
          </a:xfrm>
        </p:grpSpPr>
        <p:sp>
          <p:nvSpPr>
            <p:cNvPr id="172041" name="Rectangle 9"/>
            <p:cNvSpPr>
              <a:spLocks noChangeArrowheads="1"/>
            </p:cNvSpPr>
            <p:nvPr/>
          </p:nvSpPr>
          <p:spPr bwMode="auto">
            <a:xfrm>
              <a:off x="2544" y="2976"/>
              <a:ext cx="672" cy="384"/>
            </a:xfrm>
            <a:prstGeom prst="rect">
              <a:avLst/>
            </a:prstGeom>
            <a:solidFill>
              <a:srgbClr val="99CCFF">
                <a:alpha val="50000"/>
              </a:srgbClr>
            </a:solidFill>
            <a:ln w="2857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a:ln>
                    <a:noFill/>
                  </a:ln>
                  <a:solidFill>
                    <a:srgbClr val="000099"/>
                  </a:solidFill>
                  <a:effectLst/>
                  <a:uLnTx/>
                  <a:uFillTx/>
                  <a:latin typeface="Times New Roman" panose="02020603050405020304" pitchFamily="18" charset="0"/>
                  <a:ea typeface="宋体"/>
                  <a:cs typeface="+mn-cs"/>
                </a:rPr>
                <a:t>a</a:t>
              </a:r>
              <a:r>
                <a:rPr kumimoji="1" lang="en-US" altLang="zh-CN" sz="3600" b="1" i="0" u="none" strike="noStrike" kern="1200" cap="none" spc="0" normalizeH="0" baseline="-25000" noProof="0">
                  <a:ln>
                    <a:noFill/>
                  </a:ln>
                  <a:solidFill>
                    <a:srgbClr val="000099"/>
                  </a:solidFill>
                  <a:effectLst/>
                  <a:uLnTx/>
                  <a:uFillTx/>
                  <a:latin typeface="Times New Roman" panose="02020603050405020304" pitchFamily="18" charset="0"/>
                  <a:ea typeface="宋体"/>
                  <a:cs typeface="+mn-cs"/>
                </a:rPr>
                <a:t>i</a:t>
              </a:r>
              <a:endParaRPr kumimoji="1" lang="en-US" altLang="zh-CN" sz="36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endParaRPr>
            </a:p>
          </p:txBody>
        </p:sp>
        <p:sp>
          <p:nvSpPr>
            <p:cNvPr id="172042" name="Line 10"/>
            <p:cNvSpPr>
              <a:spLocks noChangeShapeType="1"/>
            </p:cNvSpPr>
            <p:nvPr/>
          </p:nvSpPr>
          <p:spPr bwMode="auto">
            <a:xfrm>
              <a:off x="3024" y="2976"/>
              <a:ext cx="0" cy="384"/>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172043" name="Line 11"/>
          <p:cNvSpPr>
            <a:spLocks noChangeShapeType="1"/>
          </p:cNvSpPr>
          <p:nvPr/>
        </p:nvSpPr>
        <p:spPr bwMode="auto">
          <a:xfrm>
            <a:off x="4495800" y="5029200"/>
            <a:ext cx="1066800" cy="0"/>
          </a:xfrm>
          <a:prstGeom prst="line">
            <a:avLst/>
          </a:prstGeom>
          <a:noFill/>
          <a:ln w="31750">
            <a:solidFill>
              <a:srgbClr val="0000FF"/>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2044" name="Line 12"/>
          <p:cNvSpPr>
            <a:spLocks noChangeShapeType="1"/>
          </p:cNvSpPr>
          <p:nvPr/>
        </p:nvSpPr>
        <p:spPr bwMode="auto">
          <a:xfrm>
            <a:off x="6477000" y="5029200"/>
            <a:ext cx="1066800" cy="0"/>
          </a:xfrm>
          <a:prstGeom prst="line">
            <a:avLst/>
          </a:prstGeom>
          <a:noFill/>
          <a:ln w="31750">
            <a:solidFill>
              <a:srgbClr val="0000FF"/>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nvGrpSpPr>
          <p:cNvPr id="172045" name="Group 13"/>
          <p:cNvGrpSpPr>
            <a:grpSpLocks/>
          </p:cNvGrpSpPr>
          <p:nvPr/>
        </p:nvGrpSpPr>
        <p:grpSpPr bwMode="auto">
          <a:xfrm>
            <a:off x="7543800" y="4724400"/>
            <a:ext cx="1981200" cy="609600"/>
            <a:chOff x="3792" y="2976"/>
            <a:chExt cx="1248" cy="384"/>
          </a:xfrm>
        </p:grpSpPr>
        <p:sp>
          <p:nvSpPr>
            <p:cNvPr id="172046" name="Rectangle 14"/>
            <p:cNvSpPr>
              <a:spLocks noChangeArrowheads="1"/>
            </p:cNvSpPr>
            <p:nvPr/>
          </p:nvSpPr>
          <p:spPr bwMode="auto">
            <a:xfrm>
              <a:off x="3792" y="2976"/>
              <a:ext cx="672" cy="384"/>
            </a:xfrm>
            <a:prstGeom prst="rect">
              <a:avLst/>
            </a:prstGeom>
            <a:solidFill>
              <a:srgbClr val="99CCFF">
                <a:alpha val="50000"/>
              </a:srgbClr>
            </a:solidFill>
            <a:ln w="2857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000099"/>
                  </a:solidFill>
                  <a:effectLst/>
                  <a:uLnTx/>
                  <a:uFillTx/>
                  <a:latin typeface="Times New Roman" panose="02020603050405020304" pitchFamily="18" charset="0"/>
                  <a:ea typeface="宋体"/>
                  <a:cs typeface="+mn-cs"/>
                </a:rPr>
                <a:t>a</a:t>
              </a:r>
              <a:r>
                <a:rPr kumimoji="1" lang="en-US" altLang="zh-CN" sz="3600" b="1" i="0" u="none" strike="noStrike" kern="1200" cap="none" spc="0" normalizeH="0" baseline="-25000" noProof="0" dirty="0">
                  <a:ln>
                    <a:noFill/>
                  </a:ln>
                  <a:solidFill>
                    <a:srgbClr val="000099"/>
                  </a:solidFill>
                  <a:effectLst/>
                  <a:uLnTx/>
                  <a:uFillTx/>
                  <a:latin typeface="Times New Roman" panose="02020603050405020304" pitchFamily="18" charset="0"/>
                  <a:ea typeface="宋体"/>
                  <a:cs typeface="+mn-cs"/>
                </a:rPr>
                <a:t>i+1</a:t>
              </a:r>
              <a:endParaRPr kumimoji="1" lang="en-US" altLang="zh-CN" sz="3600" b="0" i="0" u="none" strike="noStrike" kern="1200" cap="none" spc="0" normalizeH="0" baseline="0" noProof="0" dirty="0">
                <a:ln>
                  <a:noFill/>
                </a:ln>
                <a:solidFill>
                  <a:srgbClr val="010000"/>
                </a:solidFill>
                <a:effectLst/>
                <a:uLnTx/>
                <a:uFillTx/>
                <a:latin typeface="Times New Roman" panose="02020603050405020304" pitchFamily="18" charset="0"/>
                <a:ea typeface="宋体"/>
                <a:cs typeface="+mn-cs"/>
              </a:endParaRPr>
            </a:p>
          </p:txBody>
        </p:sp>
        <p:sp>
          <p:nvSpPr>
            <p:cNvPr id="172047" name="Line 15"/>
            <p:cNvSpPr>
              <a:spLocks noChangeShapeType="1"/>
            </p:cNvSpPr>
            <p:nvPr/>
          </p:nvSpPr>
          <p:spPr bwMode="auto">
            <a:xfrm>
              <a:off x="4272" y="2976"/>
              <a:ext cx="0" cy="384"/>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2048" name="Line 16"/>
            <p:cNvSpPr>
              <a:spLocks noChangeShapeType="1"/>
            </p:cNvSpPr>
            <p:nvPr/>
          </p:nvSpPr>
          <p:spPr bwMode="auto">
            <a:xfrm>
              <a:off x="4368" y="3168"/>
              <a:ext cx="672" cy="0"/>
            </a:xfrm>
            <a:prstGeom prst="line">
              <a:avLst/>
            </a:prstGeom>
            <a:noFill/>
            <a:ln w="31750">
              <a:solidFill>
                <a:srgbClr val="0000FF"/>
              </a:solidFill>
              <a:round/>
              <a:headEnd type="oval"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cxnSp>
        <p:nvCxnSpPr>
          <p:cNvPr id="172049" name="AutoShape 17"/>
          <p:cNvCxnSpPr>
            <a:cxnSpLocks noChangeShapeType="1"/>
            <a:endCxn id="172046" idx="2"/>
          </p:cNvCxnSpPr>
          <p:nvPr/>
        </p:nvCxnSpPr>
        <p:spPr bwMode="auto">
          <a:xfrm>
            <a:off x="4511676" y="5029200"/>
            <a:ext cx="3565525" cy="319088"/>
          </a:xfrm>
          <a:prstGeom prst="bentConnector4">
            <a:avLst>
              <a:gd name="adj1" fmla="val 46"/>
              <a:gd name="adj2" fmla="val 236319"/>
            </a:avLst>
          </a:prstGeom>
          <a:noFill/>
          <a:ln w="31750">
            <a:solidFill>
              <a:srgbClr val="008080"/>
            </a:solidFill>
            <a:miter lim="800000"/>
            <a:headEnd type="oval"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050" name="Line 18"/>
          <p:cNvSpPr>
            <a:spLocks noChangeShapeType="1"/>
          </p:cNvSpPr>
          <p:nvPr/>
        </p:nvSpPr>
        <p:spPr bwMode="auto">
          <a:xfrm>
            <a:off x="3891756" y="3318577"/>
            <a:ext cx="1512887" cy="0"/>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2051" name="Line 19"/>
          <p:cNvSpPr>
            <a:spLocks noChangeShapeType="1"/>
          </p:cNvSpPr>
          <p:nvPr/>
        </p:nvSpPr>
        <p:spPr bwMode="auto">
          <a:xfrm>
            <a:off x="5872956" y="3328201"/>
            <a:ext cx="1512888" cy="0"/>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2052" name="Line 20"/>
          <p:cNvSpPr>
            <a:spLocks noChangeShapeType="1"/>
          </p:cNvSpPr>
          <p:nvPr/>
        </p:nvSpPr>
        <p:spPr bwMode="auto">
          <a:xfrm>
            <a:off x="4224337" y="3977610"/>
            <a:ext cx="1871663" cy="0"/>
          </a:xfrm>
          <a:prstGeom prst="line">
            <a:avLst/>
          </a:prstGeom>
          <a:noFill/>
          <a:ln w="3810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22" name="矩形 21"/>
          <p:cNvSpPr/>
          <p:nvPr/>
        </p:nvSpPr>
        <p:spPr>
          <a:xfrm>
            <a:off x="1331620" y="831367"/>
            <a:ext cx="441018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③ 单链表上的删除操作</a:t>
            </a:r>
            <a:endParaRPr kumimoji="0" lang="zh-CN" altLang="en-US" sz="32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16766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72034"/>
                                        </p:tgtEl>
                                        <p:attrNameLst>
                                          <p:attrName>style.visibility</p:attrName>
                                        </p:attrNameLst>
                                      </p:cBhvr>
                                      <p:to>
                                        <p:strVal val="visible"/>
                                      </p:to>
                                    </p:set>
                                    <p:animEffect transition="in" filter="wipe(left)">
                                      <p:cBhvr>
                                        <p:cTn id="13" dur="500"/>
                                        <p:tgtEl>
                                          <p:spTgt spid="17203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172035"/>
                                        </p:tgtEl>
                                        <p:attrNameLst>
                                          <p:attrName>style.visibility</p:attrName>
                                        </p:attrNameLst>
                                      </p:cBhvr>
                                      <p:to>
                                        <p:strVal val="visible"/>
                                      </p:to>
                                    </p:set>
                                    <p:animEffect transition="in" filter="barn(outVertical)">
                                      <p:cBhvr>
                                        <p:cTn id="18" dur="500"/>
                                        <p:tgtEl>
                                          <p:spTgt spid="17203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2050"/>
                                        </p:tgtEl>
                                        <p:attrNameLst>
                                          <p:attrName>style.visibility</p:attrName>
                                        </p:attrNameLst>
                                      </p:cBhvr>
                                      <p:to>
                                        <p:strVal val="visible"/>
                                      </p:to>
                                    </p:set>
                                    <p:animEffect transition="in" filter="wipe(left)">
                                      <p:cBhvr>
                                        <p:cTn id="23" dur="500"/>
                                        <p:tgtEl>
                                          <p:spTgt spid="172050"/>
                                        </p:tgtEl>
                                      </p:cBhvr>
                                    </p:animEffect>
                                  </p:childTnLst>
                                </p:cTn>
                              </p:par>
                            </p:childTnLst>
                          </p:cTn>
                        </p:par>
                        <p:par>
                          <p:cTn id="24" fill="hold" nodeType="afterGroup">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72051"/>
                                        </p:tgtEl>
                                        <p:attrNameLst>
                                          <p:attrName>style.visibility</p:attrName>
                                        </p:attrNameLst>
                                      </p:cBhvr>
                                      <p:to>
                                        <p:strVal val="visible"/>
                                      </p:to>
                                    </p:set>
                                    <p:animEffect transition="in" filter="wipe(left)">
                                      <p:cBhvr>
                                        <p:cTn id="27" dur="500"/>
                                        <p:tgtEl>
                                          <p:spTgt spid="17205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2052"/>
                                        </p:tgtEl>
                                        <p:attrNameLst>
                                          <p:attrName>style.visibility</p:attrName>
                                        </p:attrNameLst>
                                      </p:cBhvr>
                                      <p:to>
                                        <p:strVal val="visible"/>
                                      </p:to>
                                    </p:set>
                                    <p:animEffect transition="in" filter="wipe(left)">
                                      <p:cBhvr>
                                        <p:cTn id="32" dur="500"/>
                                        <p:tgtEl>
                                          <p:spTgt spid="17205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72036"/>
                                        </p:tgtEl>
                                        <p:attrNameLst>
                                          <p:attrName>style.visibility</p:attrName>
                                        </p:attrNameLst>
                                      </p:cBhvr>
                                      <p:to>
                                        <p:strVal val="visible"/>
                                      </p:to>
                                    </p:set>
                                    <p:animEffect transition="in" filter="wipe(left)">
                                      <p:cBhvr>
                                        <p:cTn id="37" dur="500"/>
                                        <p:tgtEl>
                                          <p:spTgt spid="172036"/>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72043"/>
                                        </p:tgtEl>
                                        <p:attrNameLst>
                                          <p:attrName>style.visibility</p:attrName>
                                        </p:attrNameLst>
                                      </p:cBhvr>
                                      <p:to>
                                        <p:strVal val="visible"/>
                                      </p:to>
                                    </p:set>
                                    <p:animEffect transition="in" filter="wipe(left)">
                                      <p:cBhvr>
                                        <p:cTn id="41" dur="500"/>
                                        <p:tgtEl>
                                          <p:spTgt spid="172043"/>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172040"/>
                                        </p:tgtEl>
                                        <p:attrNameLst>
                                          <p:attrName>style.visibility</p:attrName>
                                        </p:attrNameLst>
                                      </p:cBhvr>
                                      <p:to>
                                        <p:strVal val="visible"/>
                                      </p:to>
                                    </p:set>
                                    <p:animEffect transition="in" filter="wipe(left)">
                                      <p:cBhvr>
                                        <p:cTn id="45" dur="500"/>
                                        <p:tgtEl>
                                          <p:spTgt spid="172040"/>
                                        </p:tgtEl>
                                      </p:cBhvr>
                                    </p:animEffect>
                                  </p:childTnLst>
                                </p:cTn>
                              </p:par>
                            </p:childTnLst>
                          </p:cTn>
                        </p:par>
                        <p:par>
                          <p:cTn id="46" fill="hold" nodeType="afterGroup">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172044"/>
                                        </p:tgtEl>
                                        <p:attrNameLst>
                                          <p:attrName>style.visibility</p:attrName>
                                        </p:attrNameLst>
                                      </p:cBhvr>
                                      <p:to>
                                        <p:strVal val="visible"/>
                                      </p:to>
                                    </p:set>
                                    <p:animEffect transition="in" filter="wipe(left)">
                                      <p:cBhvr>
                                        <p:cTn id="49" dur="500"/>
                                        <p:tgtEl>
                                          <p:spTgt spid="172044"/>
                                        </p:tgtEl>
                                      </p:cBhvr>
                                    </p:animEffect>
                                  </p:childTnLst>
                                </p:cTn>
                              </p:par>
                            </p:childTnLst>
                          </p:cTn>
                        </p:par>
                        <p:par>
                          <p:cTn id="50" fill="hold" nodeType="afterGroup">
                            <p:stCondLst>
                              <p:cond delay="2000"/>
                            </p:stCondLst>
                            <p:childTnLst>
                              <p:par>
                                <p:cTn id="51" presetID="22" presetClass="entr" presetSubtype="8" fill="hold" nodeType="afterEffect">
                                  <p:stCondLst>
                                    <p:cond delay="0"/>
                                  </p:stCondLst>
                                  <p:childTnLst>
                                    <p:set>
                                      <p:cBhvr>
                                        <p:cTn id="52" dur="1" fill="hold">
                                          <p:stCondLst>
                                            <p:cond delay="0"/>
                                          </p:stCondLst>
                                        </p:cTn>
                                        <p:tgtEl>
                                          <p:spTgt spid="172045"/>
                                        </p:tgtEl>
                                        <p:attrNameLst>
                                          <p:attrName>style.visibility</p:attrName>
                                        </p:attrNameLst>
                                      </p:cBhvr>
                                      <p:to>
                                        <p:strVal val="visible"/>
                                      </p:to>
                                    </p:set>
                                    <p:animEffect transition="in" filter="wipe(left)">
                                      <p:cBhvr>
                                        <p:cTn id="53" dur="500"/>
                                        <p:tgtEl>
                                          <p:spTgt spid="17204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xit" presetSubtype="2" fill="hold" grpId="1" nodeType="clickEffect">
                                  <p:stCondLst>
                                    <p:cond delay="0"/>
                                  </p:stCondLst>
                                  <p:childTnLst>
                                    <p:animEffect transition="out" filter="wipe(right)">
                                      <p:cBhvr>
                                        <p:cTn id="57" dur="500"/>
                                        <p:tgtEl>
                                          <p:spTgt spid="172043"/>
                                        </p:tgtEl>
                                      </p:cBhvr>
                                    </p:animEffect>
                                    <p:set>
                                      <p:cBhvr>
                                        <p:cTn id="58" dur="1" fill="hold">
                                          <p:stCondLst>
                                            <p:cond delay="499"/>
                                          </p:stCondLst>
                                        </p:cTn>
                                        <p:tgtEl>
                                          <p:spTgt spid="172043"/>
                                        </p:tgtEl>
                                        <p:attrNameLst>
                                          <p:attrName>style.visibility</p:attrName>
                                        </p:attrNameLst>
                                      </p:cBhvr>
                                      <p:to>
                                        <p:strVal val="hidden"/>
                                      </p:to>
                                    </p:set>
                                  </p:childTnLst>
                                </p:cTn>
                              </p:par>
                            </p:childTnLst>
                          </p:cTn>
                        </p:par>
                        <p:par>
                          <p:cTn id="59" fill="hold" nodeType="afterGroup">
                            <p:stCondLst>
                              <p:cond delay="500"/>
                            </p:stCondLst>
                            <p:childTnLst>
                              <p:par>
                                <p:cTn id="60" presetID="22" presetClass="entr" presetSubtype="8" fill="hold" nodeType="afterEffect">
                                  <p:stCondLst>
                                    <p:cond delay="0"/>
                                  </p:stCondLst>
                                  <p:childTnLst>
                                    <p:set>
                                      <p:cBhvr>
                                        <p:cTn id="61" dur="1" fill="hold">
                                          <p:stCondLst>
                                            <p:cond delay="0"/>
                                          </p:stCondLst>
                                        </p:cTn>
                                        <p:tgtEl>
                                          <p:spTgt spid="172049"/>
                                        </p:tgtEl>
                                        <p:attrNameLst>
                                          <p:attrName>style.visibility</p:attrName>
                                        </p:attrNameLst>
                                      </p:cBhvr>
                                      <p:to>
                                        <p:strVal val="visible"/>
                                      </p:to>
                                    </p:set>
                                    <p:animEffect transition="in" filter="wipe(left)">
                                      <p:cBhvr>
                                        <p:cTn id="62" dur="500"/>
                                        <p:tgtEl>
                                          <p:spTgt spid="17204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xit" presetSubtype="1" fill="hold" nodeType="clickEffect">
                                  <p:stCondLst>
                                    <p:cond delay="0"/>
                                  </p:stCondLst>
                                  <p:childTnLst>
                                    <p:animEffect transition="out" filter="wipe(up)">
                                      <p:cBhvr>
                                        <p:cTn id="66" dur="500"/>
                                        <p:tgtEl>
                                          <p:spTgt spid="172040"/>
                                        </p:tgtEl>
                                      </p:cBhvr>
                                    </p:animEffect>
                                    <p:set>
                                      <p:cBhvr>
                                        <p:cTn id="67" dur="1" fill="hold">
                                          <p:stCondLst>
                                            <p:cond delay="499"/>
                                          </p:stCondLst>
                                        </p:cTn>
                                        <p:tgtEl>
                                          <p:spTgt spid="172040"/>
                                        </p:tgtEl>
                                        <p:attrNameLst>
                                          <p:attrName>style.visibility</p:attrName>
                                        </p:attrNameLst>
                                      </p:cBhvr>
                                      <p:to>
                                        <p:strVal val="hidden"/>
                                      </p:to>
                                    </p:set>
                                  </p:childTnLst>
                                </p:cTn>
                              </p:par>
                              <p:par>
                                <p:cTn id="68" presetID="22" presetClass="exit" presetSubtype="1" fill="hold" grpId="1" nodeType="withEffect">
                                  <p:stCondLst>
                                    <p:cond delay="0"/>
                                  </p:stCondLst>
                                  <p:childTnLst>
                                    <p:animEffect transition="out" filter="wipe(up)">
                                      <p:cBhvr>
                                        <p:cTn id="69" dur="500"/>
                                        <p:tgtEl>
                                          <p:spTgt spid="172044"/>
                                        </p:tgtEl>
                                      </p:cBhvr>
                                    </p:animEffect>
                                    <p:set>
                                      <p:cBhvr>
                                        <p:cTn id="70" dur="1" fill="hold">
                                          <p:stCondLst>
                                            <p:cond delay="499"/>
                                          </p:stCondLst>
                                        </p:cTn>
                                        <p:tgtEl>
                                          <p:spTgt spid="1720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utoUpdateAnimBg="0"/>
      <p:bldP spid="172035" grpId="0" autoUpdateAnimBg="0"/>
      <p:bldP spid="172043" grpId="0" animBg="1"/>
      <p:bldP spid="172043" grpId="1" animBg="1"/>
      <p:bldP spid="172044" grpId="0" animBg="1"/>
      <p:bldP spid="172044" grpId="1" animBg="1"/>
      <p:bldP spid="172050" grpId="0" animBg="1"/>
      <p:bldP spid="172051" grpId="0" animBg="1"/>
      <p:bldP spid="172052" grpId="0" animBg="1"/>
      <p:bldP spid="22" grpId="0"/>
    </p:bld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5" name="Rectangle 3"/>
          <p:cNvSpPr>
            <a:spLocks noGrp="1" noChangeArrowheads="1"/>
          </p:cNvSpPr>
          <p:nvPr>
            <p:ph idx="1"/>
          </p:nvPr>
        </p:nvSpPr>
        <p:spPr>
          <a:xfrm>
            <a:off x="2083062" y="4018531"/>
            <a:ext cx="8275589" cy="2491452"/>
          </a:xfrm>
        </p:spPr>
        <p:txBody>
          <a:bodyPr/>
          <a:lstStyle/>
          <a:p>
            <a:r>
              <a:rPr lang="zh-CN" altLang="en-US" b="0" dirty="0">
                <a:latin typeface="微软雅黑" panose="020B0503020204020204" pitchFamily="34" charset="-122"/>
                <a:ea typeface="微软雅黑" panose="020B0503020204020204" pitchFamily="34" charset="-122"/>
              </a:rPr>
              <a:t>步骤：</a:t>
            </a:r>
          </a:p>
          <a:p>
            <a:pPr lvl="1"/>
            <a:r>
              <a:rPr lang="en-US" altLang="zh-CN" b="0" dirty="0">
                <a:latin typeface="微软雅黑" panose="020B0503020204020204" pitchFamily="34" charset="-122"/>
                <a:ea typeface="微软雅黑" panose="020B0503020204020204" pitchFamily="34" charset="-122"/>
              </a:rPr>
              <a:t>(1)</a:t>
            </a:r>
            <a:r>
              <a:rPr lang="zh-CN" altLang="en-US" b="0" dirty="0">
                <a:latin typeface="微软雅黑" panose="020B0503020204020204" pitchFamily="34" charset="-122"/>
                <a:ea typeface="微软雅黑" panose="020B0503020204020204" pitchFamily="34" charset="-122"/>
              </a:rPr>
              <a:t>首先求得第</a:t>
            </a:r>
            <a:r>
              <a:rPr lang="en-US" altLang="zh-CN" b="0" dirty="0">
                <a:latin typeface="微软雅黑" panose="020B0503020204020204" pitchFamily="34" charset="-122"/>
                <a:ea typeface="微软雅黑" panose="020B0503020204020204" pitchFamily="34" charset="-122"/>
              </a:rPr>
              <a:t>i-1</a:t>
            </a:r>
            <a:r>
              <a:rPr lang="zh-CN" altLang="en-US" b="0" dirty="0">
                <a:latin typeface="微软雅黑" panose="020B0503020204020204" pitchFamily="34" charset="-122"/>
                <a:ea typeface="微软雅黑" panose="020B0503020204020204" pitchFamily="34" charset="-122"/>
              </a:rPr>
              <a:t>个结点的指针</a:t>
            </a:r>
            <a:r>
              <a:rPr lang="en-US" altLang="zh-CN" b="0" dirty="0">
                <a:latin typeface="微软雅黑" panose="020B0503020204020204" pitchFamily="34" charset="-122"/>
                <a:ea typeface="微软雅黑" panose="020B0503020204020204" pitchFamily="34" charset="-122"/>
              </a:rPr>
              <a:t>p</a:t>
            </a:r>
          </a:p>
          <a:p>
            <a:pPr lvl="1"/>
            <a:r>
              <a:rPr lang="en-US" altLang="zh-CN" b="0" dirty="0">
                <a:latin typeface="微软雅黑" panose="020B0503020204020204" pitchFamily="34" charset="-122"/>
                <a:ea typeface="微软雅黑" panose="020B0503020204020204" pitchFamily="34" charset="-122"/>
              </a:rPr>
              <a:t>(2)</a:t>
            </a:r>
            <a:r>
              <a:rPr lang="zh-CN" altLang="en-US" b="0" dirty="0">
                <a:latin typeface="微软雅黑" panose="020B0503020204020204" pitchFamily="34" charset="-122"/>
                <a:ea typeface="微软雅黑" panose="020B0503020204020204" pitchFamily="34" charset="-122"/>
              </a:rPr>
              <a:t> 修改第</a:t>
            </a:r>
            <a:r>
              <a:rPr lang="en-US" altLang="zh-CN" b="0" dirty="0">
                <a:latin typeface="微软雅黑" panose="020B0503020204020204" pitchFamily="34" charset="-122"/>
                <a:ea typeface="微软雅黑" panose="020B0503020204020204" pitchFamily="34" charset="-122"/>
              </a:rPr>
              <a:t>i-1</a:t>
            </a:r>
            <a:r>
              <a:rPr lang="zh-CN" altLang="en-US" b="0" dirty="0">
                <a:latin typeface="微软雅黑" panose="020B0503020204020204" pitchFamily="34" charset="-122"/>
                <a:ea typeface="微软雅黑" panose="020B0503020204020204" pitchFamily="34" charset="-122"/>
              </a:rPr>
              <a:t>个结点的后继域为第</a:t>
            </a:r>
            <a:r>
              <a:rPr lang="en-US" altLang="zh-CN" b="0" dirty="0">
                <a:latin typeface="微软雅黑" panose="020B0503020204020204" pitchFamily="34" charset="-122"/>
                <a:ea typeface="微软雅黑" panose="020B0503020204020204" pitchFamily="34" charset="-122"/>
              </a:rPr>
              <a:t>i+1</a:t>
            </a:r>
            <a:r>
              <a:rPr lang="zh-CN" altLang="en-US" b="0" dirty="0">
                <a:latin typeface="微软雅黑" panose="020B0503020204020204" pitchFamily="34" charset="-122"/>
                <a:ea typeface="微软雅黑" panose="020B0503020204020204" pitchFamily="34" charset="-122"/>
              </a:rPr>
              <a:t>个结点的地址</a:t>
            </a:r>
          </a:p>
          <a:p>
            <a:pPr lvl="1"/>
            <a:r>
              <a:rPr lang="en-US" altLang="zh-CN" b="0" dirty="0">
                <a:latin typeface="微软雅黑" panose="020B0503020204020204" pitchFamily="34" charset="-122"/>
                <a:ea typeface="微软雅黑" panose="020B0503020204020204" pitchFamily="34" charset="-122"/>
              </a:rPr>
              <a:t>(3)</a:t>
            </a:r>
            <a:r>
              <a:rPr lang="zh-CN" altLang="en-US" b="0" dirty="0">
                <a:latin typeface="微软雅黑" panose="020B0503020204020204" pitchFamily="34" charset="-122"/>
                <a:ea typeface="微软雅黑" panose="020B0503020204020204" pitchFamily="34" charset="-122"/>
              </a:rPr>
              <a:t> 再释放第</a:t>
            </a:r>
            <a:r>
              <a:rPr lang="en-US" altLang="zh-CN" b="0" dirty="0" err="1">
                <a:latin typeface="微软雅黑" panose="020B0503020204020204" pitchFamily="34" charset="-122"/>
                <a:ea typeface="微软雅黑" panose="020B0503020204020204" pitchFamily="34" charset="-122"/>
              </a:rPr>
              <a:t>pos</a:t>
            </a:r>
            <a:r>
              <a:rPr lang="zh-CN" altLang="en-US" b="0" dirty="0">
                <a:latin typeface="微软雅黑" panose="020B0503020204020204" pitchFamily="34" charset="-122"/>
                <a:ea typeface="微软雅黑" panose="020B0503020204020204" pitchFamily="34" charset="-122"/>
              </a:rPr>
              <a:t>个结点所占的存储空间 </a:t>
            </a:r>
          </a:p>
        </p:txBody>
      </p:sp>
      <p:pic>
        <p:nvPicPr>
          <p:cNvPr id="69636" name="Picture 4" descr="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104" y="1711370"/>
            <a:ext cx="7530579" cy="212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331620" y="831367"/>
            <a:ext cx="441018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③ 单链表上的删除操作</a:t>
            </a:r>
            <a:endParaRPr kumimoji="0" lang="zh-CN" altLang="en-US" sz="32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6661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wipe(left)">
                                      <p:cBhvr>
                                        <p:cTn id="7" dur="500"/>
                                        <p:tgtEl>
                                          <p:spTgt spid="6963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69635">
                                            <p:txEl>
                                              <p:pRg st="0" end="0"/>
                                            </p:txEl>
                                          </p:spTgt>
                                        </p:tgtEl>
                                        <p:attrNameLst>
                                          <p:attrName>style.visibility</p:attrName>
                                        </p:attrNameLst>
                                      </p:cBhvr>
                                      <p:to>
                                        <p:strVal val="visible"/>
                                      </p:to>
                                    </p:set>
                                    <p:anim calcmode="lin" valueType="num">
                                      <p:cBhvr>
                                        <p:cTn id="12" dur="500" fill="hold"/>
                                        <p:tgtEl>
                                          <p:spTgt spid="6963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9635">
                                            <p:txEl>
                                              <p:pRg st="0" end="0"/>
                                            </p:txEl>
                                          </p:spTgt>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69635">
                                            <p:txEl>
                                              <p:pRg st="1" end="1"/>
                                            </p:txEl>
                                          </p:spTgt>
                                        </p:tgtEl>
                                        <p:attrNameLst>
                                          <p:attrName>style.visibility</p:attrName>
                                        </p:attrNameLst>
                                      </p:cBhvr>
                                      <p:to>
                                        <p:strVal val="visible"/>
                                      </p:to>
                                    </p:set>
                                    <p:anim calcmode="lin" valueType="num">
                                      <p:cBhvr>
                                        <p:cTn id="16" dur="500" fill="hold"/>
                                        <p:tgtEl>
                                          <p:spTgt spid="69635">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69635">
                                            <p:txEl>
                                              <p:pRg st="1" end="1"/>
                                            </p:txEl>
                                          </p:spTgt>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69635">
                                            <p:txEl>
                                              <p:pRg st="2" end="2"/>
                                            </p:txEl>
                                          </p:spTgt>
                                        </p:tgtEl>
                                        <p:attrNameLst>
                                          <p:attrName>style.visibility</p:attrName>
                                        </p:attrNameLst>
                                      </p:cBhvr>
                                      <p:to>
                                        <p:strVal val="visible"/>
                                      </p:to>
                                    </p:set>
                                    <p:anim calcmode="lin" valueType="num">
                                      <p:cBhvr>
                                        <p:cTn id="20" dur="500" fill="hold"/>
                                        <p:tgtEl>
                                          <p:spTgt spid="69635">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69635">
                                            <p:txEl>
                                              <p:pRg st="2" end="2"/>
                                            </p:txEl>
                                          </p:spTgt>
                                        </p:tgtEl>
                                        <p:attrNameLst>
                                          <p:attrName>ppt_h</p:attrName>
                                        </p:attrNameLst>
                                      </p:cBhvr>
                                      <p:tavLst>
                                        <p:tav tm="0">
                                          <p:val>
                                            <p:strVal val="#ppt_h"/>
                                          </p:val>
                                        </p:tav>
                                        <p:tav tm="100000">
                                          <p:val>
                                            <p:strVal val="#ppt_h"/>
                                          </p:val>
                                        </p:tav>
                                      </p:tavLst>
                                    </p:anim>
                                  </p:childTnLst>
                                </p:cTn>
                              </p:par>
                              <p:par>
                                <p:cTn id="22" presetID="17" presetClass="entr" presetSubtype="10" fill="hold" grpId="0" nodeType="withEffect">
                                  <p:stCondLst>
                                    <p:cond delay="0"/>
                                  </p:stCondLst>
                                  <p:childTnLst>
                                    <p:set>
                                      <p:cBhvr>
                                        <p:cTn id="23" dur="1" fill="hold">
                                          <p:stCondLst>
                                            <p:cond delay="0"/>
                                          </p:stCondLst>
                                        </p:cTn>
                                        <p:tgtEl>
                                          <p:spTgt spid="69635">
                                            <p:txEl>
                                              <p:pRg st="3" end="3"/>
                                            </p:txEl>
                                          </p:spTgt>
                                        </p:tgtEl>
                                        <p:attrNameLst>
                                          <p:attrName>style.visibility</p:attrName>
                                        </p:attrNameLst>
                                      </p:cBhvr>
                                      <p:to>
                                        <p:strVal val="visible"/>
                                      </p:to>
                                    </p:set>
                                    <p:anim calcmode="lin" valueType="num">
                                      <p:cBhvr>
                                        <p:cTn id="24" dur="500" fill="hold"/>
                                        <p:tgtEl>
                                          <p:spTgt spid="69635">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69635">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25878" y="2946354"/>
            <a:ext cx="5173442" cy="790014"/>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altLang="zh-CN" sz="3200" dirty="0">
                <a:ln>
                  <a:noFill/>
                </a:ln>
                <a:solidFill>
                  <a:srgbClr val="5B9BD5">
                    <a:lumMod val="75000"/>
                  </a:srgbClr>
                </a:solidFill>
                <a:latin typeface="微软雅黑" panose="020B0503020204020204" pitchFamily="34" charset="-122"/>
                <a:ea typeface="微软雅黑" panose="020B0503020204020204" pitchFamily="34" charset="-122"/>
              </a:rPr>
              <a:t>2.3 </a:t>
            </a:r>
            <a:r>
              <a:rPr lang="zh-CN" altLang="en-US" sz="3200" dirty="0">
                <a:ln>
                  <a:noFill/>
                </a:ln>
                <a:solidFill>
                  <a:srgbClr val="5B9BD5">
                    <a:lumMod val="75000"/>
                  </a:srgbClr>
                </a:solidFill>
                <a:latin typeface="微软雅黑" panose="020B0503020204020204" pitchFamily="34" charset="-122"/>
                <a:ea typeface="微软雅黑" panose="020B0503020204020204" pitchFamily="34" charset="-122"/>
              </a:rPr>
              <a:t>项目实战</a:t>
            </a:r>
            <a:r>
              <a:rPr lang="en-US" altLang="zh-CN" sz="3200" dirty="0">
                <a:ln>
                  <a:noFill/>
                </a:ln>
                <a:solidFill>
                  <a:srgbClr val="5B9BD5">
                    <a:lumMod val="75000"/>
                  </a:srgbClr>
                </a:solidFill>
                <a:latin typeface="微软雅黑" panose="020B0503020204020204" pitchFamily="34" charset="-122"/>
                <a:ea typeface="微软雅黑" panose="020B0503020204020204" pitchFamily="34" charset="-122"/>
              </a:rPr>
              <a:t>1</a:t>
            </a:r>
            <a:r>
              <a:rPr lang="zh-CN" altLang="en-US" sz="3200" dirty="0">
                <a:ln>
                  <a:noFill/>
                </a:ln>
                <a:solidFill>
                  <a:srgbClr val="5B9BD5">
                    <a:lumMod val="75000"/>
                  </a:srgbClr>
                </a:solidFill>
                <a:latin typeface="微软雅黑" panose="020B0503020204020204" pitchFamily="34" charset="-122"/>
                <a:ea typeface="微软雅黑" panose="020B0503020204020204" pitchFamily="34" charset="-122"/>
              </a:rPr>
              <a:t>电话号码本</a:t>
            </a:r>
          </a:p>
        </p:txBody>
      </p:sp>
    </p:spTree>
    <p:extLst>
      <p:ext uri="{BB962C8B-B14F-4D97-AF65-F5344CB8AC3E}">
        <p14:creationId xmlns:p14="http://schemas.microsoft.com/office/powerpoint/2010/main" val="34282339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p:cNvSpPr/>
          <p:nvPr/>
        </p:nvSpPr>
        <p:spPr>
          <a:xfrm>
            <a:off x="1535626" y="1442625"/>
            <a:ext cx="9563874" cy="5155394"/>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Status List_delete(</a:t>
            </a:r>
            <a:r>
              <a:rPr kumimoji="0" lang="en-US" altLang="zh-CN" sz="2000" b="0" i="0" u="none" strike="noStrike" kern="1200" cap="none" spc="0" normalizeH="0" baseline="0" noProof="0">
                <a:ln>
                  <a:noFill/>
                </a:ln>
                <a:solidFill>
                  <a:srgbClr val="010000"/>
                </a:solidFill>
                <a:effectLst/>
                <a:uLnTx/>
                <a:uFillTx/>
                <a:latin typeface="Tahoma"/>
                <a:ea typeface="宋体"/>
                <a:cs typeface="+mn-cs"/>
              </a:rPr>
              <a:t>SqListPtr</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L, </a:t>
            </a:r>
            <a:r>
              <a:rPr kumimoji="0" lang="en-US" altLang="zh-CN" sz="2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pos)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Status status=fail;</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Ptr s, p;</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status = </a:t>
            </a:r>
            <a:r>
              <a:rPr kumimoji="0" lang="en-US" altLang="zh-CN" sz="18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List_Retrival </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(L, pos - 1, &amp;p);</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(status == success)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s = p-&gt;next;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p-&gt;next = s-&gt;next;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free(s);</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s = </a:t>
            </a:r>
            <a:r>
              <a:rPr kumimoji="0" lang="en-US" altLang="zh-CN" sz="2000" b="0" i="0" u="none" strike="noStrike" kern="1200" cap="none" spc="0" normalizeH="0" baseline="0" noProof="0">
                <a:ln>
                  <a:noFill/>
                </a:ln>
                <a:solidFill>
                  <a:srgbClr val="6F008A"/>
                </a:solidFill>
                <a:effectLst/>
                <a:highlight>
                  <a:srgbClr val="FFFFFF"/>
                </a:highlight>
                <a:uLnTx/>
                <a:uFillTx/>
                <a:latin typeface="Consolas" panose="020B0609020204030204" pitchFamily="49" charset="0"/>
                <a:ea typeface="宋体"/>
                <a:cs typeface="+mn-cs"/>
              </a:rPr>
              <a:t>NULL</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status = success;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宋体"/>
                <a:cs typeface="+mn-cs"/>
              </a:rPr>
              <a:t>return</a:t>
            </a: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宋体"/>
                <a:cs typeface="+mn-cs"/>
              </a:rPr>
              <a:t>}</a:t>
            </a:r>
            <a:endParaRPr kumimoji="0" lang="zh-CN" altLang="en-US" sz="2000" b="0" i="0" u="none" strike="noStrike" kern="1200" cap="none" spc="0" normalizeH="0" baseline="0" noProof="0" dirty="0">
              <a:ln>
                <a:noFill/>
              </a:ln>
              <a:solidFill>
                <a:srgbClr val="010000"/>
              </a:solidFill>
              <a:effectLst/>
              <a:uLnTx/>
              <a:uFillTx/>
              <a:latin typeface="Tahoma"/>
              <a:ea typeface="宋体"/>
              <a:cs typeface="+mn-cs"/>
            </a:endParaRPr>
          </a:p>
        </p:txBody>
      </p:sp>
      <p:sp>
        <p:nvSpPr>
          <p:cNvPr id="8" name="Text Box 6"/>
          <p:cNvSpPr txBox="1">
            <a:spLocks noChangeArrowheads="1"/>
          </p:cNvSpPr>
          <p:nvPr/>
        </p:nvSpPr>
        <p:spPr bwMode="auto">
          <a:xfrm>
            <a:off x="8497766" y="3235492"/>
            <a:ext cx="2818226" cy="1569660"/>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Char char="•"/>
              <a:tabLst/>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移动指针定位</a:t>
            </a:r>
          </a:p>
          <a:p>
            <a:pPr marL="0" marR="0" lvl="0" indent="0" algn="l" defTabSz="914400" rtl="0" eaLnBrk="1" fontAlgn="auto" latinLnBrk="0" hangingPunct="1">
              <a:lnSpc>
                <a:spcPct val="100000"/>
              </a:lnSpc>
              <a:spcBef>
                <a:spcPct val="50000"/>
              </a:spcBef>
              <a:spcAft>
                <a:spcPts val="0"/>
              </a:spcAft>
              <a:buClrTx/>
              <a:buSzTx/>
              <a:buFontTx/>
              <a:buChar char="•"/>
              <a:tabLst/>
              <a:defRPr/>
            </a:pPr>
            <a:r>
              <a:rPr kumimoji="0" lang="zh-CN" altLang="en-US"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修改指针内容</a:t>
            </a:r>
          </a:p>
          <a:p>
            <a:pPr marL="0" marR="0" lvl="0" indent="0" algn="l" defTabSz="914400" rtl="0" eaLnBrk="1" fontAlgn="auto" latinLnBrk="0" hangingPunct="1">
              <a:lnSpc>
                <a:spcPct val="100000"/>
              </a:lnSpc>
              <a:spcBef>
                <a:spcPct val="50000"/>
              </a:spcBef>
              <a:spcAft>
                <a:spcPts val="0"/>
              </a:spcAft>
              <a:buClrTx/>
              <a:buSzTx/>
              <a:buFontTx/>
              <a:buChar char="•"/>
              <a:tabLst/>
              <a:defRPr/>
            </a:pPr>
            <a:r>
              <a:rPr kumimoji="0" lang="zh-CN" altLang="en-US" sz="24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不移动数据元素</a:t>
            </a:r>
          </a:p>
        </p:txBody>
      </p:sp>
      <p:sp>
        <p:nvSpPr>
          <p:cNvPr id="6" name="矩形 5"/>
          <p:cNvSpPr/>
          <p:nvPr/>
        </p:nvSpPr>
        <p:spPr>
          <a:xfrm>
            <a:off x="1331620" y="831367"/>
            <a:ext cx="441018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③ 单链表上的删除操作</a:t>
            </a:r>
            <a:endParaRPr kumimoji="0" lang="zh-CN" altLang="en-US" sz="32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5" name="椭圆 4"/>
          <p:cNvSpPr/>
          <p:nvPr/>
        </p:nvSpPr>
        <p:spPr>
          <a:xfrm>
            <a:off x="1535626" y="3616643"/>
            <a:ext cx="3960812" cy="172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23422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32" presetClass="emph" presetSubtype="0" fill="hold" grpId="1" nodeType="after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4069164" y="2811850"/>
            <a:ext cx="30332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10000"/>
                </a:solidFill>
                <a:effectLst/>
                <a:uLnTx/>
                <a:uFillTx/>
                <a:latin typeface="Tahoma"/>
                <a:ea typeface="宋体"/>
                <a:cs typeface="+mn-cs"/>
              </a:rPr>
              <a:t>L=(a1,a2,…,an)</a:t>
            </a:r>
            <a:endParaRPr kumimoji="0" lang="zh-CN" altLang="en-US" sz="3200" b="0" i="0" u="none" strike="noStrike" kern="1200" cap="none" spc="0" normalizeH="0" baseline="0" noProof="0" dirty="0">
              <a:ln>
                <a:noFill/>
              </a:ln>
              <a:solidFill>
                <a:srgbClr val="010000"/>
              </a:solidFill>
              <a:effectLst/>
              <a:uLnTx/>
              <a:uFillTx/>
              <a:latin typeface="Tahoma"/>
              <a:ea typeface="宋体"/>
              <a:cs typeface="+mn-cs"/>
            </a:endParaRPr>
          </a:p>
        </p:txBody>
      </p:sp>
      <p:grpSp>
        <p:nvGrpSpPr>
          <p:cNvPr id="54" name="Group 23"/>
          <p:cNvGrpSpPr>
            <a:grpSpLocks/>
          </p:cNvGrpSpPr>
          <p:nvPr/>
        </p:nvGrpSpPr>
        <p:grpSpPr bwMode="auto">
          <a:xfrm>
            <a:off x="5350022" y="4534613"/>
            <a:ext cx="838200" cy="584199"/>
            <a:chOff x="4368" y="3187"/>
            <a:chExt cx="528" cy="368"/>
          </a:xfrm>
        </p:grpSpPr>
        <p:sp>
          <p:nvSpPr>
            <p:cNvPr id="55" name="Rectangle 24"/>
            <p:cNvSpPr>
              <a:spLocks noChangeArrowheads="1"/>
            </p:cNvSpPr>
            <p:nvPr/>
          </p:nvSpPr>
          <p:spPr bwMode="auto">
            <a:xfrm>
              <a:off x="4416" y="3264"/>
              <a:ext cx="480" cy="24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56" name="Text Box 25"/>
            <p:cNvSpPr txBox="1">
              <a:spLocks noChangeArrowheads="1"/>
            </p:cNvSpPr>
            <p:nvPr/>
          </p:nvSpPr>
          <p:spPr bwMode="auto">
            <a:xfrm>
              <a:off x="4368" y="3187"/>
              <a:ext cx="30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010000"/>
                  </a:solidFill>
                  <a:effectLst/>
                  <a:uLnTx/>
                  <a:uFillTx/>
                  <a:latin typeface="Times New Roman" panose="02020603050405020304" pitchFamily="18" charset="0"/>
                  <a:ea typeface="宋体"/>
                  <a:cs typeface="+mn-cs"/>
                </a:rPr>
                <a:t>a</a:t>
              </a:r>
              <a:r>
                <a:rPr kumimoji="1" lang="en-US" altLang="zh-CN" sz="1800" b="0" i="0" u="none" strike="noStrike" kern="1200" cap="none" spc="0" normalizeH="0" baseline="0" noProof="0" dirty="0">
                  <a:ln>
                    <a:noFill/>
                  </a:ln>
                  <a:solidFill>
                    <a:srgbClr val="010000"/>
                  </a:solidFill>
                  <a:effectLst/>
                  <a:uLnTx/>
                  <a:uFillTx/>
                  <a:latin typeface="Times New Roman" panose="02020603050405020304" pitchFamily="18" charset="0"/>
                  <a:ea typeface="宋体"/>
                  <a:cs typeface="+mn-cs"/>
                </a:rPr>
                <a:t>2</a:t>
              </a:r>
              <a:endParaRPr kumimoji="1" lang="en-US" altLang="zh-CN" sz="2400" b="0" i="0" u="none" strike="noStrike" kern="1200" cap="none" spc="0" normalizeH="0" baseline="0" noProof="0" dirty="0">
                <a:ln>
                  <a:noFill/>
                </a:ln>
                <a:solidFill>
                  <a:srgbClr val="010000"/>
                </a:solidFill>
                <a:effectLst/>
                <a:uLnTx/>
                <a:uFillTx/>
                <a:latin typeface="Times New Roman" panose="02020603050405020304" pitchFamily="18" charset="0"/>
                <a:ea typeface="宋体"/>
                <a:cs typeface="+mn-cs"/>
              </a:endParaRPr>
            </a:p>
          </p:txBody>
        </p:sp>
        <p:sp>
          <p:nvSpPr>
            <p:cNvPr id="57" name="Line 26"/>
            <p:cNvSpPr>
              <a:spLocks noChangeShapeType="1"/>
            </p:cNvSpPr>
            <p:nvPr/>
          </p:nvSpPr>
          <p:spPr bwMode="auto">
            <a:xfrm>
              <a:off x="4752" y="3264"/>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58" name="Group 35"/>
          <p:cNvGrpSpPr>
            <a:grpSpLocks/>
          </p:cNvGrpSpPr>
          <p:nvPr/>
        </p:nvGrpSpPr>
        <p:grpSpPr bwMode="auto">
          <a:xfrm>
            <a:off x="6607322" y="4090116"/>
            <a:ext cx="152400" cy="228600"/>
            <a:chOff x="5040" y="2304"/>
            <a:chExt cx="96" cy="144"/>
          </a:xfrm>
        </p:grpSpPr>
        <p:sp>
          <p:nvSpPr>
            <p:cNvPr id="59" name="Line 36"/>
            <p:cNvSpPr>
              <a:spLocks noChangeShapeType="1"/>
            </p:cNvSpPr>
            <p:nvPr/>
          </p:nvSpPr>
          <p:spPr bwMode="auto">
            <a:xfrm flipH="1">
              <a:off x="5040" y="2304"/>
              <a:ext cx="48"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60" name="Line 37"/>
            <p:cNvSpPr>
              <a:spLocks noChangeShapeType="1"/>
            </p:cNvSpPr>
            <p:nvPr/>
          </p:nvSpPr>
          <p:spPr bwMode="auto">
            <a:xfrm>
              <a:off x="5088" y="2304"/>
              <a:ext cx="48"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61" name="Group 38"/>
          <p:cNvGrpSpPr>
            <a:grpSpLocks/>
          </p:cNvGrpSpPr>
          <p:nvPr/>
        </p:nvGrpSpPr>
        <p:grpSpPr bwMode="auto">
          <a:xfrm>
            <a:off x="6073922" y="3891681"/>
            <a:ext cx="762000" cy="584201"/>
            <a:chOff x="4704" y="2179"/>
            <a:chExt cx="480" cy="368"/>
          </a:xfrm>
        </p:grpSpPr>
        <p:sp>
          <p:nvSpPr>
            <p:cNvPr id="62" name="Rectangle 39"/>
            <p:cNvSpPr>
              <a:spLocks noChangeArrowheads="1"/>
            </p:cNvSpPr>
            <p:nvPr/>
          </p:nvSpPr>
          <p:spPr bwMode="auto">
            <a:xfrm>
              <a:off x="4704" y="2256"/>
              <a:ext cx="480" cy="24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63" name="Line 40"/>
            <p:cNvSpPr>
              <a:spLocks noChangeShapeType="1"/>
            </p:cNvSpPr>
            <p:nvPr/>
          </p:nvSpPr>
          <p:spPr bwMode="auto">
            <a:xfrm>
              <a:off x="4992" y="2256"/>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64" name="Text Box 41"/>
            <p:cNvSpPr txBox="1">
              <a:spLocks noChangeArrowheads="1"/>
            </p:cNvSpPr>
            <p:nvPr/>
          </p:nvSpPr>
          <p:spPr bwMode="auto">
            <a:xfrm>
              <a:off x="4714" y="2179"/>
              <a:ext cx="30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010000"/>
                  </a:solidFill>
                  <a:effectLst/>
                  <a:uLnTx/>
                  <a:uFillTx/>
                  <a:latin typeface="Times New Roman" panose="02020603050405020304" pitchFamily="18" charset="0"/>
                  <a:ea typeface="宋体"/>
                  <a:cs typeface="+mn-cs"/>
                </a:rPr>
                <a:t>a</a:t>
              </a:r>
              <a:r>
                <a:rPr kumimoji="1" lang="en-US" altLang="zh-CN" sz="1800" b="0" i="0" u="none" strike="noStrike" kern="1200" cap="none" spc="0" normalizeH="0" baseline="0" noProof="0" dirty="0">
                  <a:ln>
                    <a:noFill/>
                  </a:ln>
                  <a:solidFill>
                    <a:srgbClr val="010000"/>
                  </a:solidFill>
                  <a:effectLst/>
                  <a:uLnTx/>
                  <a:uFillTx/>
                  <a:latin typeface="Times New Roman" panose="02020603050405020304" pitchFamily="18" charset="0"/>
                  <a:ea typeface="宋体"/>
                  <a:cs typeface="+mn-cs"/>
                </a:rPr>
                <a:t>1</a:t>
              </a:r>
              <a:endParaRPr kumimoji="1" lang="en-US" altLang="zh-CN" sz="2400" b="0" i="0" u="none" strike="noStrike" kern="1200" cap="none" spc="0" normalizeH="0" baseline="0" noProof="0" dirty="0">
                <a:ln>
                  <a:noFill/>
                </a:ln>
                <a:solidFill>
                  <a:srgbClr val="010000"/>
                </a:solidFill>
                <a:effectLst/>
                <a:uLnTx/>
                <a:uFillTx/>
                <a:latin typeface="Times New Roman" panose="02020603050405020304" pitchFamily="18" charset="0"/>
                <a:ea typeface="宋体"/>
                <a:cs typeface="+mn-cs"/>
              </a:endParaRPr>
            </a:p>
          </p:txBody>
        </p:sp>
      </p:grpSp>
      <p:grpSp>
        <p:nvGrpSpPr>
          <p:cNvPr id="65" name="Group 42"/>
          <p:cNvGrpSpPr>
            <a:grpSpLocks/>
          </p:cNvGrpSpPr>
          <p:nvPr/>
        </p:nvGrpSpPr>
        <p:grpSpPr bwMode="auto">
          <a:xfrm>
            <a:off x="4472135" y="4047253"/>
            <a:ext cx="762000" cy="381000"/>
            <a:chOff x="4032" y="1584"/>
            <a:chExt cx="480" cy="240"/>
          </a:xfrm>
        </p:grpSpPr>
        <p:sp>
          <p:nvSpPr>
            <p:cNvPr id="66" name="Rectangle 43"/>
            <p:cNvSpPr>
              <a:spLocks noChangeArrowheads="1"/>
            </p:cNvSpPr>
            <p:nvPr/>
          </p:nvSpPr>
          <p:spPr bwMode="auto">
            <a:xfrm>
              <a:off x="4032" y="1584"/>
              <a:ext cx="480" cy="24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67" name="Line 44"/>
            <p:cNvSpPr>
              <a:spLocks noChangeShapeType="1"/>
            </p:cNvSpPr>
            <p:nvPr/>
          </p:nvSpPr>
          <p:spPr bwMode="auto">
            <a:xfrm>
              <a:off x="4320" y="1584"/>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68" name="Group 45"/>
          <p:cNvGrpSpPr>
            <a:grpSpLocks/>
          </p:cNvGrpSpPr>
          <p:nvPr/>
        </p:nvGrpSpPr>
        <p:grpSpPr bwMode="auto">
          <a:xfrm>
            <a:off x="4243535" y="3818653"/>
            <a:ext cx="228600" cy="381000"/>
            <a:chOff x="3888" y="1440"/>
            <a:chExt cx="144" cy="240"/>
          </a:xfrm>
        </p:grpSpPr>
        <p:sp>
          <p:nvSpPr>
            <p:cNvPr id="69" name="Line 46"/>
            <p:cNvSpPr>
              <a:spLocks noChangeShapeType="1"/>
            </p:cNvSpPr>
            <p:nvPr/>
          </p:nvSpPr>
          <p:spPr bwMode="auto">
            <a:xfrm>
              <a:off x="3888" y="1680"/>
              <a:ext cx="144" cy="0"/>
            </a:xfrm>
            <a:prstGeom prst="line">
              <a:avLst/>
            </a:prstGeom>
            <a:noFill/>
            <a:ln w="19050">
              <a:solidFill>
                <a:srgbClr val="FB41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70" name="Line 47"/>
            <p:cNvSpPr>
              <a:spLocks noChangeShapeType="1"/>
            </p:cNvSpPr>
            <p:nvPr/>
          </p:nvSpPr>
          <p:spPr bwMode="auto">
            <a:xfrm>
              <a:off x="3888" y="1440"/>
              <a:ext cx="0" cy="240"/>
            </a:xfrm>
            <a:prstGeom prst="line">
              <a:avLst/>
            </a:prstGeom>
            <a:noFill/>
            <a:ln w="19050">
              <a:solidFill>
                <a:srgbClr val="FB415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71" name="Line 48"/>
          <p:cNvSpPr>
            <a:spLocks noChangeShapeType="1"/>
          </p:cNvSpPr>
          <p:nvPr/>
        </p:nvSpPr>
        <p:spPr bwMode="auto">
          <a:xfrm flipV="1">
            <a:off x="5105547" y="4239342"/>
            <a:ext cx="960438" cy="3175"/>
          </a:xfrm>
          <a:prstGeom prst="line">
            <a:avLst/>
          </a:prstGeom>
          <a:noFill/>
          <a:ln w="190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cxnSp>
        <p:nvCxnSpPr>
          <p:cNvPr id="72" name="AutoShape 49"/>
          <p:cNvCxnSpPr>
            <a:cxnSpLocks noChangeShapeType="1"/>
          </p:cNvCxnSpPr>
          <p:nvPr/>
        </p:nvCxnSpPr>
        <p:spPr bwMode="auto">
          <a:xfrm flipV="1">
            <a:off x="6065985" y="4394917"/>
            <a:ext cx="266700" cy="452437"/>
          </a:xfrm>
          <a:prstGeom prst="bentConnector2">
            <a:avLst/>
          </a:prstGeom>
          <a:noFill/>
          <a:ln w="1905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AutoShape 50"/>
          <p:cNvCxnSpPr>
            <a:cxnSpLocks noChangeShapeType="1"/>
          </p:cNvCxnSpPr>
          <p:nvPr/>
        </p:nvCxnSpPr>
        <p:spPr bwMode="auto">
          <a:xfrm rot="16200000" flipH="1">
            <a:off x="4972198" y="4374279"/>
            <a:ext cx="587375" cy="314325"/>
          </a:xfrm>
          <a:prstGeom prst="bentConnector2">
            <a:avLst/>
          </a:prstGeom>
          <a:noFill/>
          <a:ln w="1905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2"/>
          <p:cNvSpPr txBox="1">
            <a:spLocks noChangeArrowheads="1"/>
          </p:cNvSpPr>
          <p:nvPr/>
        </p:nvSpPr>
        <p:spPr bwMode="auto">
          <a:xfrm>
            <a:off x="949164" y="1283625"/>
            <a:ext cx="5113338" cy="69215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mj-lt"/>
                <a:ea typeface="幼圆" panose="02010509060101010101" pitchFamily="49" charset="-122"/>
                <a:cs typeface="+mj-cs"/>
              </a:defRPr>
            </a:lvl1pPr>
            <a:lvl2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algn="l" rtl="0" eaLnBrk="1" fontAlgn="base" hangingPunct="1">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建立单链表</a:t>
            </a:r>
          </a:p>
        </p:txBody>
      </p:sp>
    </p:spTree>
    <p:extLst>
      <p:ext uri="{BB962C8B-B14F-4D97-AF65-F5344CB8AC3E}">
        <p14:creationId xmlns:p14="http://schemas.microsoft.com/office/powerpoint/2010/main" val="341726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ox(in)">
                                      <p:cBhvr>
                                        <p:cTn id="19" dur="500"/>
                                        <p:tgtEl>
                                          <p:spTgt spid="58"/>
                                        </p:tgtEl>
                                      </p:cBhvr>
                                    </p:animEffect>
                                  </p:childTnLst>
                                </p:cTn>
                              </p:par>
                              <p:par>
                                <p:cTn id="20" presetID="4" presetClass="entr" presetSubtype="16"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box(in)">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500"/>
                                        <p:tgtEl>
                                          <p:spTgt spid="65"/>
                                        </p:tgtEl>
                                      </p:cBhvr>
                                    </p:animEffect>
                                  </p:childTnLst>
                                </p:cTn>
                              </p:par>
                              <p:par>
                                <p:cTn id="28" presetID="4" presetClass="entr" presetSubtype="16" fill="hold"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box(in)">
                                      <p:cBhvr>
                                        <p:cTn id="30" dur="500"/>
                                        <p:tgtEl>
                                          <p:spTgt spid="68"/>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box(in)">
                                      <p:cBhvr>
                                        <p:cTn id="33" dur="500"/>
                                        <p:tgtEl>
                                          <p:spTgt spid="71"/>
                                        </p:tgtEl>
                                      </p:cBhvr>
                                    </p:animEffect>
                                  </p:childTnLst>
                                </p:cTn>
                              </p:par>
                            </p:childTnLst>
                          </p:cTn>
                        </p:par>
                        <p:par>
                          <p:cTn id="34" fill="hold">
                            <p:stCondLst>
                              <p:cond delay="500"/>
                            </p:stCondLst>
                            <p:childTnLst>
                              <p:par>
                                <p:cTn id="35" presetID="4" presetClass="entr" presetSubtype="16"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box(in)">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wipe(down)">
                                      <p:cBhvr>
                                        <p:cTn id="42" dur="500"/>
                                        <p:tgtEl>
                                          <p:spTgt spid="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1" nodeType="clickEffect">
                                  <p:stCondLst>
                                    <p:cond delay="0"/>
                                  </p:stCondLst>
                                  <p:childTnLst>
                                    <p:animEffect transition="out" filter="wipe(down)">
                                      <p:cBhvr>
                                        <p:cTn id="46" dur="500"/>
                                        <p:tgtEl>
                                          <p:spTgt spid="71"/>
                                        </p:tgtEl>
                                      </p:cBhvr>
                                    </p:animEffect>
                                    <p:set>
                                      <p:cBhvr>
                                        <p:cTn id="47" dur="1" fill="hold">
                                          <p:stCondLst>
                                            <p:cond delay="499"/>
                                          </p:stCondLst>
                                        </p:cTn>
                                        <p:tgtEl>
                                          <p:spTgt spid="71"/>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wipe(left)">
                                      <p:cBhvr>
                                        <p:cTn id="51" dur="500"/>
                                        <p:tgtEl>
                                          <p:spTgt spid="7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2" nodeType="clickEffect">
                                  <p:stCondLst>
                                    <p:cond delay="0"/>
                                  </p:stCondLst>
                                  <p:childTnLst>
                                    <p:set>
                                      <p:cBhvr>
                                        <p:cTn id="55" dur="1" fill="hold">
                                          <p:stCondLst>
                                            <p:cond delay="0"/>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1" grpId="0" animBg="1"/>
      <p:bldP spid="71" grpId="1" animBg="1"/>
      <p:bldP spid="71" grpId="2" animBg="1"/>
      <p:bldP spid="24" grpId="0"/>
    </p:bld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1678083" y="1403121"/>
            <a:ext cx="9608616"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26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方法：首先创建一个空的单链表，然后依次建立各元素结点，并逐个插入链表。</a:t>
            </a:r>
          </a:p>
        </p:txBody>
      </p:sp>
      <p:sp>
        <p:nvSpPr>
          <p:cNvPr id="174083" name="Text Box 3"/>
          <p:cNvSpPr txBox="1">
            <a:spLocks noChangeArrowheads="1"/>
          </p:cNvSpPr>
          <p:nvPr/>
        </p:nvSpPr>
        <p:spPr bwMode="auto">
          <a:xfrm>
            <a:off x="1832192" y="2681703"/>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操作步骤：</a:t>
            </a:r>
          </a:p>
        </p:txBody>
      </p:sp>
      <p:sp>
        <p:nvSpPr>
          <p:cNvPr id="174084" name="Text Box 4"/>
          <p:cNvSpPr txBox="1">
            <a:spLocks noChangeArrowheads="1"/>
          </p:cNvSpPr>
          <p:nvPr/>
        </p:nvSpPr>
        <p:spPr bwMode="auto">
          <a:xfrm>
            <a:off x="1845316" y="3207149"/>
            <a:ext cx="49990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⑴建立一个“空表”；</a:t>
            </a:r>
            <a:endPar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4085" name="Text Box 5"/>
          <p:cNvSpPr txBox="1">
            <a:spLocks noChangeArrowheads="1"/>
          </p:cNvSpPr>
          <p:nvPr/>
        </p:nvSpPr>
        <p:spPr bwMode="auto">
          <a:xfrm>
            <a:off x="1845316" y="3796376"/>
            <a:ext cx="5562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⑵输入数据元素</a:t>
            </a:r>
            <a:r>
              <a:rPr kumimoji="1" lang="en-US" altLang="zh-CN"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a</a:t>
            </a:r>
            <a:r>
              <a:rPr kumimoji="1" lang="en-US" altLang="zh-CN" sz="2400" b="0" i="0" u="none" strike="noStrike" kern="1200" cap="none" spc="0" normalizeH="0" baseline="-2500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n</a:t>
            </a:r>
            <a:r>
              <a:rPr kumimoji="1" lang="zh-CN" altLang="en-US"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      建立结点并插入到单链表；</a:t>
            </a:r>
          </a:p>
        </p:txBody>
      </p:sp>
      <p:sp>
        <p:nvSpPr>
          <p:cNvPr id="174086" name="Text Box 6"/>
          <p:cNvSpPr txBox="1">
            <a:spLocks noChangeArrowheads="1"/>
          </p:cNvSpPr>
          <p:nvPr/>
        </p:nvSpPr>
        <p:spPr bwMode="auto">
          <a:xfrm>
            <a:off x="1832192" y="4840336"/>
            <a:ext cx="54133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⑶输入数据元素</a:t>
            </a:r>
            <a:r>
              <a:rPr kumimoji="1" lang="en-US" altLang="zh-CN"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a</a:t>
            </a:r>
            <a:r>
              <a:rPr kumimoji="1" lang="en-US" altLang="zh-CN" sz="2400" b="0" i="0" u="none" strike="noStrike" kern="1200" cap="none" spc="0" normalizeH="0" baseline="-2500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n-1</a:t>
            </a:r>
            <a:r>
              <a:rPr kumimoji="1" lang="zh-CN" altLang="en-US"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      建立结点并插入到单链表；</a:t>
            </a:r>
          </a:p>
        </p:txBody>
      </p:sp>
      <p:grpSp>
        <p:nvGrpSpPr>
          <p:cNvPr id="174087" name="Group 7"/>
          <p:cNvGrpSpPr>
            <a:grpSpLocks/>
          </p:cNvGrpSpPr>
          <p:nvPr/>
        </p:nvGrpSpPr>
        <p:grpSpPr bwMode="auto">
          <a:xfrm>
            <a:off x="8009672" y="3415376"/>
            <a:ext cx="762000" cy="381000"/>
            <a:chOff x="4032" y="1584"/>
            <a:chExt cx="480" cy="240"/>
          </a:xfrm>
        </p:grpSpPr>
        <p:sp>
          <p:nvSpPr>
            <p:cNvPr id="174088" name="Rectangle 8"/>
            <p:cNvSpPr>
              <a:spLocks noChangeArrowheads="1"/>
            </p:cNvSpPr>
            <p:nvPr/>
          </p:nvSpPr>
          <p:spPr bwMode="auto">
            <a:xfrm>
              <a:off x="4032" y="1584"/>
              <a:ext cx="480" cy="24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089" name="Line 9"/>
            <p:cNvSpPr>
              <a:spLocks noChangeShapeType="1"/>
            </p:cNvSpPr>
            <p:nvPr/>
          </p:nvSpPr>
          <p:spPr bwMode="auto">
            <a:xfrm>
              <a:off x="4320" y="1584"/>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4090" name="Group 10"/>
          <p:cNvGrpSpPr>
            <a:grpSpLocks/>
          </p:cNvGrpSpPr>
          <p:nvPr/>
        </p:nvGrpSpPr>
        <p:grpSpPr bwMode="auto">
          <a:xfrm>
            <a:off x="7781072" y="3186776"/>
            <a:ext cx="228600" cy="381000"/>
            <a:chOff x="3888" y="1440"/>
            <a:chExt cx="144" cy="240"/>
          </a:xfrm>
        </p:grpSpPr>
        <p:sp>
          <p:nvSpPr>
            <p:cNvPr id="174091" name="Line 11"/>
            <p:cNvSpPr>
              <a:spLocks noChangeShapeType="1"/>
            </p:cNvSpPr>
            <p:nvPr/>
          </p:nvSpPr>
          <p:spPr bwMode="auto">
            <a:xfrm>
              <a:off x="3888" y="1680"/>
              <a:ext cx="144" cy="0"/>
            </a:xfrm>
            <a:prstGeom prst="line">
              <a:avLst/>
            </a:prstGeom>
            <a:noFill/>
            <a:ln w="19050">
              <a:solidFill>
                <a:srgbClr val="FB41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092" name="Line 12"/>
            <p:cNvSpPr>
              <a:spLocks noChangeShapeType="1"/>
            </p:cNvSpPr>
            <p:nvPr/>
          </p:nvSpPr>
          <p:spPr bwMode="auto">
            <a:xfrm>
              <a:off x="3888" y="1440"/>
              <a:ext cx="0" cy="240"/>
            </a:xfrm>
            <a:prstGeom prst="line">
              <a:avLst/>
            </a:prstGeom>
            <a:noFill/>
            <a:ln w="19050">
              <a:solidFill>
                <a:srgbClr val="FB415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4093" name="Group 13"/>
          <p:cNvGrpSpPr>
            <a:grpSpLocks/>
          </p:cNvGrpSpPr>
          <p:nvPr/>
        </p:nvGrpSpPr>
        <p:grpSpPr bwMode="auto">
          <a:xfrm>
            <a:off x="8543072" y="3491576"/>
            <a:ext cx="152400" cy="228600"/>
            <a:chOff x="4368" y="1632"/>
            <a:chExt cx="96" cy="144"/>
          </a:xfrm>
        </p:grpSpPr>
        <p:sp>
          <p:nvSpPr>
            <p:cNvPr id="174094" name="Line 14"/>
            <p:cNvSpPr>
              <a:spLocks noChangeShapeType="1"/>
            </p:cNvSpPr>
            <p:nvPr/>
          </p:nvSpPr>
          <p:spPr bwMode="auto">
            <a:xfrm flipH="1">
              <a:off x="4368" y="1632"/>
              <a:ext cx="48"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095" name="Line 15"/>
            <p:cNvSpPr>
              <a:spLocks noChangeShapeType="1"/>
            </p:cNvSpPr>
            <p:nvPr/>
          </p:nvSpPr>
          <p:spPr bwMode="auto">
            <a:xfrm>
              <a:off x="4416" y="1632"/>
              <a:ext cx="48"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4096" name="Group 16"/>
          <p:cNvGrpSpPr>
            <a:grpSpLocks/>
          </p:cNvGrpSpPr>
          <p:nvPr/>
        </p:nvGrpSpPr>
        <p:grpSpPr bwMode="auto">
          <a:xfrm>
            <a:off x="10055509" y="4393753"/>
            <a:ext cx="152400" cy="228600"/>
            <a:chOff x="5040" y="2304"/>
            <a:chExt cx="96" cy="144"/>
          </a:xfrm>
        </p:grpSpPr>
        <p:sp>
          <p:nvSpPr>
            <p:cNvPr id="174097" name="Line 17"/>
            <p:cNvSpPr>
              <a:spLocks noChangeShapeType="1"/>
            </p:cNvSpPr>
            <p:nvPr/>
          </p:nvSpPr>
          <p:spPr bwMode="auto">
            <a:xfrm flipH="1">
              <a:off x="5040" y="2304"/>
              <a:ext cx="48"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098" name="Line 18"/>
            <p:cNvSpPr>
              <a:spLocks noChangeShapeType="1"/>
            </p:cNvSpPr>
            <p:nvPr/>
          </p:nvSpPr>
          <p:spPr bwMode="auto">
            <a:xfrm>
              <a:off x="5088" y="2304"/>
              <a:ext cx="48"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4099" name="Group 19"/>
          <p:cNvGrpSpPr>
            <a:grpSpLocks/>
          </p:cNvGrpSpPr>
          <p:nvPr/>
        </p:nvGrpSpPr>
        <p:grpSpPr bwMode="auto">
          <a:xfrm>
            <a:off x="9522109" y="4195317"/>
            <a:ext cx="762000" cy="579437"/>
            <a:chOff x="4704" y="2179"/>
            <a:chExt cx="480" cy="365"/>
          </a:xfrm>
        </p:grpSpPr>
        <p:sp>
          <p:nvSpPr>
            <p:cNvPr id="174100" name="Rectangle 20"/>
            <p:cNvSpPr>
              <a:spLocks noChangeArrowheads="1"/>
            </p:cNvSpPr>
            <p:nvPr/>
          </p:nvSpPr>
          <p:spPr bwMode="auto">
            <a:xfrm>
              <a:off x="4704" y="2256"/>
              <a:ext cx="480" cy="24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101" name="Line 21"/>
            <p:cNvSpPr>
              <a:spLocks noChangeShapeType="1"/>
            </p:cNvSpPr>
            <p:nvPr/>
          </p:nvSpPr>
          <p:spPr bwMode="auto">
            <a:xfrm>
              <a:off x="4992" y="2256"/>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102" name="Text Box 22"/>
            <p:cNvSpPr txBox="1">
              <a:spLocks noChangeArrowheads="1"/>
            </p:cNvSpPr>
            <p:nvPr/>
          </p:nvSpPr>
          <p:spPr bwMode="auto">
            <a:xfrm>
              <a:off x="4714" y="2179"/>
              <a:ext cx="30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rPr>
                <a:t>a</a:t>
              </a:r>
              <a:r>
                <a:rPr kumimoji="1" lang="en-US" altLang="zh-CN" sz="18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rPr>
                <a:t>n</a:t>
              </a:r>
              <a:endParaRPr kumimoji="1" lang="en-US" altLang="zh-CN" sz="24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endParaRPr>
            </a:p>
          </p:txBody>
        </p:sp>
      </p:grpSp>
      <p:grpSp>
        <p:nvGrpSpPr>
          <p:cNvPr id="174103" name="Group 23"/>
          <p:cNvGrpSpPr>
            <a:grpSpLocks/>
          </p:cNvGrpSpPr>
          <p:nvPr/>
        </p:nvGrpSpPr>
        <p:grpSpPr bwMode="auto">
          <a:xfrm>
            <a:off x="8852184" y="5758792"/>
            <a:ext cx="838200" cy="579437"/>
            <a:chOff x="4368" y="3187"/>
            <a:chExt cx="528" cy="365"/>
          </a:xfrm>
        </p:grpSpPr>
        <p:sp>
          <p:nvSpPr>
            <p:cNvPr id="174104" name="Rectangle 24"/>
            <p:cNvSpPr>
              <a:spLocks noChangeArrowheads="1"/>
            </p:cNvSpPr>
            <p:nvPr/>
          </p:nvSpPr>
          <p:spPr bwMode="auto">
            <a:xfrm>
              <a:off x="4416" y="3264"/>
              <a:ext cx="480" cy="24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105" name="Text Box 25"/>
            <p:cNvSpPr txBox="1">
              <a:spLocks noChangeArrowheads="1"/>
            </p:cNvSpPr>
            <p:nvPr/>
          </p:nvSpPr>
          <p:spPr bwMode="auto">
            <a:xfrm>
              <a:off x="4368" y="3187"/>
              <a:ext cx="42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rPr>
                <a:t>a</a:t>
              </a:r>
              <a:r>
                <a:rPr kumimoji="1" lang="en-US" altLang="zh-CN" sz="18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rPr>
                <a:t>n-1</a:t>
              </a:r>
              <a:endParaRPr kumimoji="1" lang="en-US" altLang="zh-CN" sz="24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endParaRPr>
            </a:p>
          </p:txBody>
        </p:sp>
        <p:sp>
          <p:nvSpPr>
            <p:cNvPr id="174106" name="Line 26"/>
            <p:cNvSpPr>
              <a:spLocks noChangeShapeType="1"/>
            </p:cNvSpPr>
            <p:nvPr/>
          </p:nvSpPr>
          <p:spPr bwMode="auto">
            <a:xfrm>
              <a:off x="4752" y="3264"/>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174107" name="Text Box 27"/>
          <p:cNvSpPr txBox="1">
            <a:spLocks noChangeArrowheads="1"/>
          </p:cNvSpPr>
          <p:nvPr/>
        </p:nvSpPr>
        <p:spPr bwMode="auto">
          <a:xfrm>
            <a:off x="1832192" y="5782526"/>
            <a:ext cx="44759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⑷依次类推，直至输入</a:t>
            </a:r>
            <a:r>
              <a:rPr kumimoji="1" lang="en-US" altLang="zh-CN"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a</a:t>
            </a:r>
            <a:r>
              <a:rPr kumimoji="1" lang="en-US" altLang="zh-CN" sz="2400" b="0" i="0" u="none" strike="noStrike" kern="1200" cap="none" spc="0" normalizeH="0" baseline="-2500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1</a:t>
            </a:r>
            <a:r>
              <a:rPr kumimoji="1" lang="zh-CN" altLang="en-US" sz="2400" b="0"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为止。</a:t>
            </a:r>
          </a:p>
        </p:txBody>
      </p:sp>
      <p:grpSp>
        <p:nvGrpSpPr>
          <p:cNvPr id="174108" name="Group 28"/>
          <p:cNvGrpSpPr>
            <a:grpSpLocks/>
          </p:cNvGrpSpPr>
          <p:nvPr/>
        </p:nvGrpSpPr>
        <p:grpSpPr bwMode="auto">
          <a:xfrm>
            <a:off x="7980647" y="4350891"/>
            <a:ext cx="762000" cy="381000"/>
            <a:chOff x="4032" y="1584"/>
            <a:chExt cx="480" cy="240"/>
          </a:xfrm>
        </p:grpSpPr>
        <p:sp>
          <p:nvSpPr>
            <p:cNvPr id="174109" name="Rectangle 29"/>
            <p:cNvSpPr>
              <a:spLocks noChangeArrowheads="1"/>
            </p:cNvSpPr>
            <p:nvPr/>
          </p:nvSpPr>
          <p:spPr bwMode="auto">
            <a:xfrm>
              <a:off x="4032" y="1584"/>
              <a:ext cx="480" cy="24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110" name="Line 30"/>
            <p:cNvSpPr>
              <a:spLocks noChangeShapeType="1"/>
            </p:cNvSpPr>
            <p:nvPr/>
          </p:nvSpPr>
          <p:spPr bwMode="auto">
            <a:xfrm>
              <a:off x="4320" y="1584"/>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4111" name="Group 31"/>
          <p:cNvGrpSpPr>
            <a:grpSpLocks/>
          </p:cNvGrpSpPr>
          <p:nvPr/>
        </p:nvGrpSpPr>
        <p:grpSpPr bwMode="auto">
          <a:xfrm>
            <a:off x="7752047" y="4122291"/>
            <a:ext cx="228600" cy="381000"/>
            <a:chOff x="3888" y="1440"/>
            <a:chExt cx="144" cy="240"/>
          </a:xfrm>
        </p:grpSpPr>
        <p:sp>
          <p:nvSpPr>
            <p:cNvPr id="174112" name="Line 32"/>
            <p:cNvSpPr>
              <a:spLocks noChangeShapeType="1"/>
            </p:cNvSpPr>
            <p:nvPr/>
          </p:nvSpPr>
          <p:spPr bwMode="auto">
            <a:xfrm>
              <a:off x="3888" y="1680"/>
              <a:ext cx="144" cy="0"/>
            </a:xfrm>
            <a:prstGeom prst="line">
              <a:avLst/>
            </a:prstGeom>
            <a:noFill/>
            <a:ln w="19050">
              <a:solidFill>
                <a:srgbClr val="FB41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113" name="Line 33"/>
            <p:cNvSpPr>
              <a:spLocks noChangeShapeType="1"/>
            </p:cNvSpPr>
            <p:nvPr/>
          </p:nvSpPr>
          <p:spPr bwMode="auto">
            <a:xfrm>
              <a:off x="3888" y="1440"/>
              <a:ext cx="0" cy="240"/>
            </a:xfrm>
            <a:prstGeom prst="line">
              <a:avLst/>
            </a:prstGeom>
            <a:noFill/>
            <a:ln w="19050">
              <a:solidFill>
                <a:srgbClr val="FB415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174114" name="Line 34"/>
          <p:cNvSpPr>
            <a:spLocks noChangeShapeType="1"/>
          </p:cNvSpPr>
          <p:nvPr/>
        </p:nvSpPr>
        <p:spPr bwMode="auto">
          <a:xfrm flipV="1">
            <a:off x="8614060" y="4525517"/>
            <a:ext cx="904875" cy="20637"/>
          </a:xfrm>
          <a:prstGeom prst="line">
            <a:avLst/>
          </a:prstGeom>
          <a:noFill/>
          <a:ln w="190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nvGrpSpPr>
          <p:cNvPr id="174115" name="Group 35"/>
          <p:cNvGrpSpPr>
            <a:grpSpLocks/>
          </p:cNvGrpSpPr>
          <p:nvPr/>
        </p:nvGrpSpPr>
        <p:grpSpPr bwMode="auto">
          <a:xfrm>
            <a:off x="10109484" y="5314291"/>
            <a:ext cx="152400" cy="228600"/>
            <a:chOff x="5040" y="2304"/>
            <a:chExt cx="96" cy="144"/>
          </a:xfrm>
        </p:grpSpPr>
        <p:sp>
          <p:nvSpPr>
            <p:cNvPr id="174116" name="Line 36"/>
            <p:cNvSpPr>
              <a:spLocks noChangeShapeType="1"/>
            </p:cNvSpPr>
            <p:nvPr/>
          </p:nvSpPr>
          <p:spPr bwMode="auto">
            <a:xfrm flipH="1">
              <a:off x="5040" y="2304"/>
              <a:ext cx="48"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117" name="Line 37"/>
            <p:cNvSpPr>
              <a:spLocks noChangeShapeType="1"/>
            </p:cNvSpPr>
            <p:nvPr/>
          </p:nvSpPr>
          <p:spPr bwMode="auto">
            <a:xfrm>
              <a:off x="5088" y="2304"/>
              <a:ext cx="48"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4118" name="Group 38"/>
          <p:cNvGrpSpPr>
            <a:grpSpLocks/>
          </p:cNvGrpSpPr>
          <p:nvPr/>
        </p:nvGrpSpPr>
        <p:grpSpPr bwMode="auto">
          <a:xfrm>
            <a:off x="9576084" y="5115853"/>
            <a:ext cx="762000" cy="579438"/>
            <a:chOff x="4704" y="2179"/>
            <a:chExt cx="480" cy="365"/>
          </a:xfrm>
        </p:grpSpPr>
        <p:sp>
          <p:nvSpPr>
            <p:cNvPr id="174119" name="Rectangle 39"/>
            <p:cNvSpPr>
              <a:spLocks noChangeArrowheads="1"/>
            </p:cNvSpPr>
            <p:nvPr/>
          </p:nvSpPr>
          <p:spPr bwMode="auto">
            <a:xfrm>
              <a:off x="4704" y="2256"/>
              <a:ext cx="480" cy="24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120" name="Line 40"/>
            <p:cNvSpPr>
              <a:spLocks noChangeShapeType="1"/>
            </p:cNvSpPr>
            <p:nvPr/>
          </p:nvSpPr>
          <p:spPr bwMode="auto">
            <a:xfrm>
              <a:off x="4992" y="2256"/>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121" name="Text Box 41"/>
            <p:cNvSpPr txBox="1">
              <a:spLocks noChangeArrowheads="1"/>
            </p:cNvSpPr>
            <p:nvPr/>
          </p:nvSpPr>
          <p:spPr bwMode="auto">
            <a:xfrm>
              <a:off x="4714" y="2179"/>
              <a:ext cx="30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rPr>
                <a:t>a</a:t>
              </a:r>
              <a:r>
                <a:rPr kumimoji="1" lang="en-US" altLang="zh-CN" sz="18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rPr>
                <a:t>n</a:t>
              </a:r>
              <a:endParaRPr kumimoji="1" lang="en-US" altLang="zh-CN" sz="2400" b="0" i="0" u="none" strike="noStrike" kern="1200" cap="none" spc="0" normalizeH="0" baseline="0" noProof="0">
                <a:ln>
                  <a:noFill/>
                </a:ln>
                <a:solidFill>
                  <a:srgbClr val="010000"/>
                </a:solidFill>
                <a:effectLst/>
                <a:uLnTx/>
                <a:uFillTx/>
                <a:latin typeface="Times New Roman" panose="02020603050405020304" pitchFamily="18" charset="0"/>
                <a:ea typeface="宋体"/>
                <a:cs typeface="+mn-cs"/>
              </a:endParaRPr>
            </a:p>
          </p:txBody>
        </p:sp>
      </p:grpSp>
      <p:grpSp>
        <p:nvGrpSpPr>
          <p:cNvPr id="174122" name="Group 42"/>
          <p:cNvGrpSpPr>
            <a:grpSpLocks/>
          </p:cNvGrpSpPr>
          <p:nvPr/>
        </p:nvGrpSpPr>
        <p:grpSpPr bwMode="auto">
          <a:xfrm>
            <a:off x="7974297" y="5271428"/>
            <a:ext cx="762000" cy="381000"/>
            <a:chOff x="4032" y="1584"/>
            <a:chExt cx="480" cy="240"/>
          </a:xfrm>
        </p:grpSpPr>
        <p:sp>
          <p:nvSpPr>
            <p:cNvPr id="174123" name="Rectangle 43"/>
            <p:cNvSpPr>
              <a:spLocks noChangeArrowheads="1"/>
            </p:cNvSpPr>
            <p:nvPr/>
          </p:nvSpPr>
          <p:spPr bwMode="auto">
            <a:xfrm>
              <a:off x="4032" y="1584"/>
              <a:ext cx="480" cy="24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124" name="Line 44"/>
            <p:cNvSpPr>
              <a:spLocks noChangeShapeType="1"/>
            </p:cNvSpPr>
            <p:nvPr/>
          </p:nvSpPr>
          <p:spPr bwMode="auto">
            <a:xfrm>
              <a:off x="4320" y="1584"/>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grpSp>
        <p:nvGrpSpPr>
          <p:cNvPr id="174125" name="Group 45"/>
          <p:cNvGrpSpPr>
            <a:grpSpLocks/>
          </p:cNvGrpSpPr>
          <p:nvPr/>
        </p:nvGrpSpPr>
        <p:grpSpPr bwMode="auto">
          <a:xfrm>
            <a:off x="7745697" y="5042828"/>
            <a:ext cx="228600" cy="381000"/>
            <a:chOff x="3888" y="1440"/>
            <a:chExt cx="144" cy="240"/>
          </a:xfrm>
        </p:grpSpPr>
        <p:sp>
          <p:nvSpPr>
            <p:cNvPr id="174126" name="Line 46"/>
            <p:cNvSpPr>
              <a:spLocks noChangeShapeType="1"/>
            </p:cNvSpPr>
            <p:nvPr/>
          </p:nvSpPr>
          <p:spPr bwMode="auto">
            <a:xfrm>
              <a:off x="3888" y="1680"/>
              <a:ext cx="144" cy="0"/>
            </a:xfrm>
            <a:prstGeom prst="line">
              <a:avLst/>
            </a:prstGeom>
            <a:noFill/>
            <a:ln w="19050">
              <a:solidFill>
                <a:srgbClr val="FB41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sp>
          <p:nvSpPr>
            <p:cNvPr id="174127" name="Line 47"/>
            <p:cNvSpPr>
              <a:spLocks noChangeShapeType="1"/>
            </p:cNvSpPr>
            <p:nvPr/>
          </p:nvSpPr>
          <p:spPr bwMode="auto">
            <a:xfrm>
              <a:off x="3888" y="1440"/>
              <a:ext cx="0" cy="240"/>
            </a:xfrm>
            <a:prstGeom prst="line">
              <a:avLst/>
            </a:prstGeom>
            <a:noFill/>
            <a:ln w="19050">
              <a:solidFill>
                <a:srgbClr val="FB415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grpSp>
      <p:sp>
        <p:nvSpPr>
          <p:cNvPr id="174128" name="Line 48"/>
          <p:cNvSpPr>
            <a:spLocks noChangeShapeType="1"/>
          </p:cNvSpPr>
          <p:nvPr/>
        </p:nvSpPr>
        <p:spPr bwMode="auto">
          <a:xfrm flipV="1">
            <a:off x="8607709" y="5463517"/>
            <a:ext cx="960438" cy="3175"/>
          </a:xfrm>
          <a:prstGeom prst="line">
            <a:avLst/>
          </a:prstGeom>
          <a:noFill/>
          <a:ln w="190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Tahoma"/>
              <a:ea typeface="宋体"/>
              <a:cs typeface="+mn-cs"/>
            </a:endParaRPr>
          </a:p>
        </p:txBody>
      </p:sp>
      <p:cxnSp>
        <p:nvCxnSpPr>
          <p:cNvPr id="174129" name="AutoShape 49"/>
          <p:cNvCxnSpPr>
            <a:cxnSpLocks noChangeShapeType="1"/>
          </p:cNvCxnSpPr>
          <p:nvPr/>
        </p:nvCxnSpPr>
        <p:spPr bwMode="auto">
          <a:xfrm flipV="1">
            <a:off x="9568147" y="5619092"/>
            <a:ext cx="266700" cy="452437"/>
          </a:xfrm>
          <a:prstGeom prst="bentConnector2">
            <a:avLst/>
          </a:prstGeom>
          <a:noFill/>
          <a:ln w="1905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130" name="AutoShape 50"/>
          <p:cNvCxnSpPr>
            <a:cxnSpLocks noChangeShapeType="1"/>
          </p:cNvCxnSpPr>
          <p:nvPr/>
        </p:nvCxnSpPr>
        <p:spPr bwMode="auto">
          <a:xfrm rot="16200000" flipH="1">
            <a:off x="8474360" y="5598454"/>
            <a:ext cx="587375" cy="314325"/>
          </a:xfrm>
          <a:prstGeom prst="bentConnector2">
            <a:avLst/>
          </a:prstGeom>
          <a:noFill/>
          <a:ln w="1905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矩形 51"/>
          <p:cNvSpPr/>
          <p:nvPr/>
        </p:nvSpPr>
        <p:spPr>
          <a:xfrm>
            <a:off x="1331620" y="722545"/>
            <a:ext cx="301236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④ 创建单链表 </a:t>
            </a:r>
            <a:endParaRPr kumimoji="0" lang="zh-CN" altLang="en-US" sz="32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22274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grpId="0" nodeType="clickEffect">
                                  <p:stCondLst>
                                    <p:cond delay="0"/>
                                  </p:stCondLst>
                                  <p:childTnLst>
                                    <p:set>
                                      <p:cBhvr>
                                        <p:cTn id="13" dur="1" fill="hold">
                                          <p:stCondLst>
                                            <p:cond delay="0"/>
                                          </p:stCondLst>
                                        </p:cTn>
                                        <p:tgtEl>
                                          <p:spTgt spid="174082"/>
                                        </p:tgtEl>
                                        <p:attrNameLst>
                                          <p:attrName>style.visibility</p:attrName>
                                        </p:attrNameLst>
                                      </p:cBhvr>
                                      <p:to>
                                        <p:strVal val="visible"/>
                                      </p:to>
                                    </p:set>
                                    <p:animEffect transition="in" filter="barn(outVertical)">
                                      <p:cBhvr>
                                        <p:cTn id="14" dur="500"/>
                                        <p:tgtEl>
                                          <p:spTgt spid="17408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74083"/>
                                        </p:tgtEl>
                                        <p:attrNameLst>
                                          <p:attrName>style.visibility</p:attrName>
                                        </p:attrNameLst>
                                      </p:cBhvr>
                                      <p:to>
                                        <p:strVal val="visible"/>
                                      </p:to>
                                    </p:set>
                                    <p:animEffect transition="in" filter="slide(fromLeft)">
                                      <p:cBhvr>
                                        <p:cTn id="19" dur="500"/>
                                        <p:tgtEl>
                                          <p:spTgt spid="17408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4084"/>
                                        </p:tgtEl>
                                        <p:attrNameLst>
                                          <p:attrName>style.visibility</p:attrName>
                                        </p:attrNameLst>
                                      </p:cBhvr>
                                      <p:to>
                                        <p:strVal val="visible"/>
                                      </p:to>
                                    </p:set>
                                    <p:animEffect transition="in" filter="wipe(left)">
                                      <p:cBhvr>
                                        <p:cTn id="24" dur="500"/>
                                        <p:tgtEl>
                                          <p:spTgt spid="17408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74090"/>
                                        </p:tgtEl>
                                        <p:attrNameLst>
                                          <p:attrName>style.visibility</p:attrName>
                                        </p:attrNameLst>
                                      </p:cBhvr>
                                      <p:to>
                                        <p:strVal val="visible"/>
                                      </p:to>
                                    </p:set>
                                    <p:animEffect transition="in" filter="wipe(left)">
                                      <p:cBhvr>
                                        <p:cTn id="29" dur="500"/>
                                        <p:tgtEl>
                                          <p:spTgt spid="174090"/>
                                        </p:tgtEl>
                                      </p:cBhvr>
                                    </p:animEffect>
                                  </p:childTnLst>
                                </p:cTn>
                              </p:par>
                            </p:childTnLst>
                          </p:cTn>
                        </p:par>
                      </p:childTnLst>
                    </p:cTn>
                  </p:par>
                  <p:par>
                    <p:cTn id="30" fill="hold">
                      <p:stCondLst>
                        <p:cond delay="indefinite"/>
                      </p:stCondLst>
                      <p:childTnLst>
                        <p:par>
                          <p:cTn id="31" fill="hold" nodeType="after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74087"/>
                                        </p:tgtEl>
                                        <p:attrNameLst>
                                          <p:attrName>style.visibility</p:attrName>
                                        </p:attrNameLst>
                                      </p:cBhvr>
                                      <p:to>
                                        <p:strVal val="visible"/>
                                      </p:to>
                                    </p:set>
                                    <p:animEffect transition="in" filter="wipe(left)">
                                      <p:cBhvr>
                                        <p:cTn id="34" dur="500"/>
                                        <p:tgtEl>
                                          <p:spTgt spid="174087"/>
                                        </p:tgtEl>
                                      </p:cBhvr>
                                    </p:animEffect>
                                  </p:childTnLst>
                                </p:cTn>
                              </p:par>
                            </p:childTnLst>
                          </p:cTn>
                        </p:par>
                        <p:par>
                          <p:cTn id="35" fill="hold">
                            <p:stCondLst>
                              <p:cond delay="500"/>
                            </p:stCondLst>
                            <p:childTnLst>
                              <p:par>
                                <p:cTn id="36" presetID="4" presetClass="entr" presetSubtype="16" fill="hold" nodeType="afterEffect">
                                  <p:stCondLst>
                                    <p:cond delay="0"/>
                                  </p:stCondLst>
                                  <p:childTnLst>
                                    <p:set>
                                      <p:cBhvr>
                                        <p:cTn id="37" dur="1" fill="hold">
                                          <p:stCondLst>
                                            <p:cond delay="0"/>
                                          </p:stCondLst>
                                        </p:cTn>
                                        <p:tgtEl>
                                          <p:spTgt spid="174093"/>
                                        </p:tgtEl>
                                        <p:attrNameLst>
                                          <p:attrName>style.visibility</p:attrName>
                                        </p:attrNameLst>
                                      </p:cBhvr>
                                      <p:to>
                                        <p:strVal val="visible"/>
                                      </p:to>
                                    </p:set>
                                    <p:animEffect transition="in" filter="box(in)">
                                      <p:cBhvr>
                                        <p:cTn id="38" dur="500"/>
                                        <p:tgtEl>
                                          <p:spTgt spid="17409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74085"/>
                                        </p:tgtEl>
                                        <p:attrNameLst>
                                          <p:attrName>style.visibility</p:attrName>
                                        </p:attrNameLst>
                                      </p:cBhvr>
                                      <p:to>
                                        <p:strVal val="visible"/>
                                      </p:to>
                                    </p:set>
                                    <p:animEffect transition="in" filter="wipe(left)">
                                      <p:cBhvr>
                                        <p:cTn id="43" dur="500"/>
                                        <p:tgtEl>
                                          <p:spTgt spid="17408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74111"/>
                                        </p:tgtEl>
                                        <p:attrNameLst>
                                          <p:attrName>style.visibility</p:attrName>
                                        </p:attrNameLst>
                                      </p:cBhvr>
                                      <p:to>
                                        <p:strVal val="visible"/>
                                      </p:to>
                                    </p:set>
                                    <p:animEffect transition="in" filter="wipe(left)">
                                      <p:cBhvr>
                                        <p:cTn id="48" dur="500"/>
                                        <p:tgtEl>
                                          <p:spTgt spid="174111"/>
                                        </p:tgtEl>
                                      </p:cBhvr>
                                    </p:animEffect>
                                  </p:childTnLst>
                                </p:cTn>
                              </p:par>
                            </p:childTnLst>
                          </p:cTn>
                        </p:par>
                      </p:childTnLst>
                    </p:cTn>
                  </p:par>
                  <p:par>
                    <p:cTn id="49" fill="hold">
                      <p:stCondLst>
                        <p:cond delay="indefinite"/>
                      </p:stCondLst>
                      <p:childTnLst>
                        <p:par>
                          <p:cTn id="50" fill="hold" nodeType="after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74108"/>
                                        </p:tgtEl>
                                        <p:attrNameLst>
                                          <p:attrName>style.visibility</p:attrName>
                                        </p:attrNameLst>
                                      </p:cBhvr>
                                      <p:to>
                                        <p:strVal val="visible"/>
                                      </p:to>
                                    </p:set>
                                    <p:animEffect transition="in" filter="wipe(left)">
                                      <p:cBhvr>
                                        <p:cTn id="53" dur="500"/>
                                        <p:tgtEl>
                                          <p:spTgt spid="174108"/>
                                        </p:tgtEl>
                                      </p:cBhvr>
                                    </p:animEffect>
                                  </p:childTnLst>
                                </p:cTn>
                              </p:par>
                            </p:childTnLst>
                          </p:cTn>
                        </p:par>
                        <p:par>
                          <p:cTn id="54" fill="hold">
                            <p:stCondLst>
                              <p:cond delay="500"/>
                            </p:stCondLst>
                            <p:childTnLst>
                              <p:par>
                                <p:cTn id="55" presetID="4" presetClass="entr" presetSubtype="16" fill="hold" nodeType="afterEffect">
                                  <p:stCondLst>
                                    <p:cond delay="0"/>
                                  </p:stCondLst>
                                  <p:childTnLst>
                                    <p:set>
                                      <p:cBhvr>
                                        <p:cTn id="56" dur="1" fill="hold">
                                          <p:stCondLst>
                                            <p:cond delay="0"/>
                                          </p:stCondLst>
                                        </p:cTn>
                                        <p:tgtEl>
                                          <p:spTgt spid="174099"/>
                                        </p:tgtEl>
                                        <p:attrNameLst>
                                          <p:attrName>style.visibility</p:attrName>
                                        </p:attrNameLst>
                                      </p:cBhvr>
                                      <p:to>
                                        <p:strVal val="visible"/>
                                      </p:to>
                                    </p:set>
                                    <p:animEffect transition="in" filter="box(in)">
                                      <p:cBhvr>
                                        <p:cTn id="57" dur="500"/>
                                        <p:tgtEl>
                                          <p:spTgt spid="174099"/>
                                        </p:tgtEl>
                                      </p:cBhvr>
                                    </p:animEffect>
                                  </p:childTnLst>
                                </p:cTn>
                              </p:par>
                            </p:childTnLst>
                          </p:cTn>
                        </p:par>
                        <p:par>
                          <p:cTn id="58" fill="hold" nodeType="afterGroup">
                            <p:stCondLst>
                              <p:cond delay="1000"/>
                            </p:stCondLst>
                            <p:childTnLst>
                              <p:par>
                                <p:cTn id="59" presetID="4" presetClass="entr" presetSubtype="16" fill="hold" nodeType="afterEffect">
                                  <p:stCondLst>
                                    <p:cond delay="0"/>
                                  </p:stCondLst>
                                  <p:childTnLst>
                                    <p:set>
                                      <p:cBhvr>
                                        <p:cTn id="60" dur="1" fill="hold">
                                          <p:stCondLst>
                                            <p:cond delay="0"/>
                                          </p:stCondLst>
                                        </p:cTn>
                                        <p:tgtEl>
                                          <p:spTgt spid="174096"/>
                                        </p:tgtEl>
                                        <p:attrNameLst>
                                          <p:attrName>style.visibility</p:attrName>
                                        </p:attrNameLst>
                                      </p:cBhvr>
                                      <p:to>
                                        <p:strVal val="visible"/>
                                      </p:to>
                                    </p:set>
                                    <p:animEffect transition="in" filter="box(in)">
                                      <p:cBhvr>
                                        <p:cTn id="61" dur="500"/>
                                        <p:tgtEl>
                                          <p:spTgt spid="17409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74114"/>
                                        </p:tgtEl>
                                        <p:attrNameLst>
                                          <p:attrName>style.visibility</p:attrName>
                                        </p:attrNameLst>
                                      </p:cBhvr>
                                      <p:to>
                                        <p:strVal val="visible"/>
                                      </p:to>
                                    </p:set>
                                    <p:animEffect transition="in" filter="wipe(left)">
                                      <p:cBhvr>
                                        <p:cTn id="66" dur="500"/>
                                        <p:tgtEl>
                                          <p:spTgt spid="17411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74086"/>
                                        </p:tgtEl>
                                        <p:attrNameLst>
                                          <p:attrName>style.visibility</p:attrName>
                                        </p:attrNameLst>
                                      </p:cBhvr>
                                      <p:to>
                                        <p:strVal val="visible"/>
                                      </p:to>
                                    </p:set>
                                    <p:animEffect transition="in" filter="wipe(left)">
                                      <p:cBhvr>
                                        <p:cTn id="71" dur="500"/>
                                        <p:tgtEl>
                                          <p:spTgt spid="17408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4" presetClass="entr" presetSubtype="16" fill="hold" nodeType="clickEffect">
                                  <p:stCondLst>
                                    <p:cond delay="0"/>
                                  </p:stCondLst>
                                  <p:childTnLst>
                                    <p:set>
                                      <p:cBhvr>
                                        <p:cTn id="75" dur="1" fill="hold">
                                          <p:stCondLst>
                                            <p:cond delay="0"/>
                                          </p:stCondLst>
                                        </p:cTn>
                                        <p:tgtEl>
                                          <p:spTgt spid="174115"/>
                                        </p:tgtEl>
                                        <p:attrNameLst>
                                          <p:attrName>style.visibility</p:attrName>
                                        </p:attrNameLst>
                                      </p:cBhvr>
                                      <p:to>
                                        <p:strVal val="visible"/>
                                      </p:to>
                                    </p:set>
                                    <p:animEffect transition="in" filter="box(in)">
                                      <p:cBhvr>
                                        <p:cTn id="76" dur="500"/>
                                        <p:tgtEl>
                                          <p:spTgt spid="174115"/>
                                        </p:tgtEl>
                                      </p:cBhvr>
                                    </p:animEffect>
                                  </p:childTnLst>
                                </p:cTn>
                              </p:par>
                              <p:par>
                                <p:cTn id="77" presetID="4" presetClass="entr" presetSubtype="16" fill="hold" nodeType="withEffect">
                                  <p:stCondLst>
                                    <p:cond delay="0"/>
                                  </p:stCondLst>
                                  <p:childTnLst>
                                    <p:set>
                                      <p:cBhvr>
                                        <p:cTn id="78" dur="1" fill="hold">
                                          <p:stCondLst>
                                            <p:cond delay="0"/>
                                          </p:stCondLst>
                                        </p:cTn>
                                        <p:tgtEl>
                                          <p:spTgt spid="174118"/>
                                        </p:tgtEl>
                                        <p:attrNameLst>
                                          <p:attrName>style.visibility</p:attrName>
                                        </p:attrNameLst>
                                      </p:cBhvr>
                                      <p:to>
                                        <p:strVal val="visible"/>
                                      </p:to>
                                    </p:set>
                                    <p:animEffect transition="in" filter="box(in)">
                                      <p:cBhvr>
                                        <p:cTn id="79" dur="500"/>
                                        <p:tgtEl>
                                          <p:spTgt spid="1741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74122"/>
                                        </p:tgtEl>
                                        <p:attrNameLst>
                                          <p:attrName>style.visibility</p:attrName>
                                        </p:attrNameLst>
                                      </p:cBhvr>
                                      <p:to>
                                        <p:strVal val="visible"/>
                                      </p:to>
                                    </p:set>
                                    <p:animEffect transition="in" filter="wipe(left)">
                                      <p:cBhvr>
                                        <p:cTn id="84" dur="500"/>
                                        <p:tgtEl>
                                          <p:spTgt spid="174122"/>
                                        </p:tgtEl>
                                      </p:cBhvr>
                                    </p:animEffect>
                                  </p:childTnLst>
                                </p:cTn>
                              </p:par>
                              <p:par>
                                <p:cTn id="85" presetID="4" presetClass="entr" presetSubtype="16" fill="hold" nodeType="withEffect">
                                  <p:stCondLst>
                                    <p:cond delay="0"/>
                                  </p:stCondLst>
                                  <p:childTnLst>
                                    <p:set>
                                      <p:cBhvr>
                                        <p:cTn id="86" dur="1" fill="hold">
                                          <p:stCondLst>
                                            <p:cond delay="0"/>
                                          </p:stCondLst>
                                        </p:cTn>
                                        <p:tgtEl>
                                          <p:spTgt spid="174125"/>
                                        </p:tgtEl>
                                        <p:attrNameLst>
                                          <p:attrName>style.visibility</p:attrName>
                                        </p:attrNameLst>
                                      </p:cBhvr>
                                      <p:to>
                                        <p:strVal val="visible"/>
                                      </p:to>
                                    </p:set>
                                    <p:animEffect transition="in" filter="box(in)">
                                      <p:cBhvr>
                                        <p:cTn id="87" dur="500"/>
                                        <p:tgtEl>
                                          <p:spTgt spid="174125"/>
                                        </p:tgtEl>
                                      </p:cBhvr>
                                    </p:animEffect>
                                  </p:childTnLst>
                                </p:cTn>
                              </p:par>
                              <p:par>
                                <p:cTn id="88" presetID="4" presetClass="entr" presetSubtype="16" fill="hold" grpId="0" nodeType="withEffect">
                                  <p:stCondLst>
                                    <p:cond delay="0"/>
                                  </p:stCondLst>
                                  <p:childTnLst>
                                    <p:set>
                                      <p:cBhvr>
                                        <p:cTn id="89" dur="1" fill="hold">
                                          <p:stCondLst>
                                            <p:cond delay="0"/>
                                          </p:stCondLst>
                                        </p:cTn>
                                        <p:tgtEl>
                                          <p:spTgt spid="174128"/>
                                        </p:tgtEl>
                                        <p:attrNameLst>
                                          <p:attrName>style.visibility</p:attrName>
                                        </p:attrNameLst>
                                      </p:cBhvr>
                                      <p:to>
                                        <p:strVal val="visible"/>
                                      </p:to>
                                    </p:set>
                                    <p:animEffect transition="in" filter="box(in)">
                                      <p:cBhvr>
                                        <p:cTn id="90" dur="500"/>
                                        <p:tgtEl>
                                          <p:spTgt spid="174128"/>
                                        </p:tgtEl>
                                      </p:cBhvr>
                                    </p:animEffect>
                                  </p:childTnLst>
                                </p:cTn>
                              </p:par>
                            </p:childTnLst>
                          </p:cTn>
                        </p:par>
                        <p:par>
                          <p:cTn id="91" fill="hold" nodeType="afterGroup">
                            <p:stCondLst>
                              <p:cond delay="500"/>
                            </p:stCondLst>
                            <p:childTnLst>
                              <p:par>
                                <p:cTn id="92" presetID="4" presetClass="entr" presetSubtype="16" fill="hold" nodeType="afterEffect">
                                  <p:stCondLst>
                                    <p:cond delay="0"/>
                                  </p:stCondLst>
                                  <p:childTnLst>
                                    <p:set>
                                      <p:cBhvr>
                                        <p:cTn id="93" dur="1" fill="hold">
                                          <p:stCondLst>
                                            <p:cond delay="0"/>
                                          </p:stCondLst>
                                        </p:cTn>
                                        <p:tgtEl>
                                          <p:spTgt spid="174103"/>
                                        </p:tgtEl>
                                        <p:attrNameLst>
                                          <p:attrName>style.visibility</p:attrName>
                                        </p:attrNameLst>
                                      </p:cBhvr>
                                      <p:to>
                                        <p:strVal val="visible"/>
                                      </p:to>
                                    </p:set>
                                    <p:animEffect transition="in" filter="box(in)">
                                      <p:cBhvr>
                                        <p:cTn id="94" dur="500"/>
                                        <p:tgtEl>
                                          <p:spTgt spid="17410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nodeType="clickEffect">
                                  <p:stCondLst>
                                    <p:cond delay="0"/>
                                  </p:stCondLst>
                                  <p:childTnLst>
                                    <p:set>
                                      <p:cBhvr>
                                        <p:cTn id="98" dur="1" fill="hold">
                                          <p:stCondLst>
                                            <p:cond delay="0"/>
                                          </p:stCondLst>
                                        </p:cTn>
                                        <p:tgtEl>
                                          <p:spTgt spid="174129"/>
                                        </p:tgtEl>
                                        <p:attrNameLst>
                                          <p:attrName>style.visibility</p:attrName>
                                        </p:attrNameLst>
                                      </p:cBhvr>
                                      <p:to>
                                        <p:strVal val="visible"/>
                                      </p:to>
                                    </p:set>
                                    <p:animEffect transition="in" filter="wipe(down)">
                                      <p:cBhvr>
                                        <p:cTn id="99" dur="500"/>
                                        <p:tgtEl>
                                          <p:spTgt spid="174129"/>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xit" presetSubtype="4" fill="hold" grpId="1" nodeType="clickEffect">
                                  <p:stCondLst>
                                    <p:cond delay="0"/>
                                  </p:stCondLst>
                                  <p:childTnLst>
                                    <p:animEffect transition="out" filter="wipe(down)">
                                      <p:cBhvr>
                                        <p:cTn id="103" dur="500"/>
                                        <p:tgtEl>
                                          <p:spTgt spid="174128"/>
                                        </p:tgtEl>
                                      </p:cBhvr>
                                    </p:animEffect>
                                    <p:set>
                                      <p:cBhvr>
                                        <p:cTn id="104" dur="1" fill="hold">
                                          <p:stCondLst>
                                            <p:cond delay="499"/>
                                          </p:stCondLst>
                                        </p:cTn>
                                        <p:tgtEl>
                                          <p:spTgt spid="174128"/>
                                        </p:tgtEl>
                                        <p:attrNameLst>
                                          <p:attrName>style.visibility</p:attrName>
                                        </p:attrNameLst>
                                      </p:cBhvr>
                                      <p:to>
                                        <p:strVal val="hidden"/>
                                      </p:to>
                                    </p:set>
                                  </p:childTnLst>
                                </p:cTn>
                              </p:par>
                            </p:childTnLst>
                          </p:cTn>
                        </p:par>
                        <p:par>
                          <p:cTn id="105" fill="hold" nodeType="afterGroup">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74130"/>
                                        </p:tgtEl>
                                        <p:attrNameLst>
                                          <p:attrName>style.visibility</p:attrName>
                                        </p:attrNameLst>
                                      </p:cBhvr>
                                      <p:to>
                                        <p:strVal val="visible"/>
                                      </p:to>
                                    </p:set>
                                    <p:animEffect transition="in" filter="wipe(left)">
                                      <p:cBhvr>
                                        <p:cTn id="108" dur="500"/>
                                        <p:tgtEl>
                                          <p:spTgt spid="17413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74107"/>
                                        </p:tgtEl>
                                        <p:attrNameLst>
                                          <p:attrName>style.visibility</p:attrName>
                                        </p:attrNameLst>
                                      </p:cBhvr>
                                      <p:to>
                                        <p:strVal val="visible"/>
                                      </p:to>
                                    </p:set>
                                    <p:animEffect transition="in" filter="wipe(left)">
                                      <p:cBhvr>
                                        <p:cTn id="113" dur="500"/>
                                        <p:tgtEl>
                                          <p:spTgt spid="174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p:bldP spid="174083" grpId="0" autoUpdateAnimBg="0"/>
      <p:bldP spid="174084" grpId="0" autoUpdateAnimBg="0"/>
      <p:bldP spid="174085" grpId="0" autoUpdateAnimBg="0"/>
      <p:bldP spid="174086" grpId="0" autoUpdateAnimBg="0"/>
      <p:bldP spid="174107" grpId="0" autoUpdateAnimBg="0"/>
      <p:bldP spid="174114" grpId="0" animBg="1"/>
      <p:bldP spid="174128" grpId="0" animBg="1"/>
      <p:bldP spid="174128" grpId="1" animBg="1"/>
      <p:bldP spid="52" grpId="0"/>
    </p:bld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544149" y="887104"/>
            <a:ext cx="7375566" cy="566382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altLang="zh-CN" sz="18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a:cs typeface="+mn-cs"/>
              </a:rPr>
              <a:t>Status</a:t>
            </a:r>
            <a:r>
              <a:rPr kumimoji="0" lang="nb-NO"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List_Create(</a:t>
            </a:r>
            <a:r>
              <a:rPr kumimoji="0" lang="en-US" altLang="zh-CN" sz="1800" b="0" i="0" u="none" strike="noStrike" kern="1200" cap="none" spc="0" normalizeH="0" baseline="0" noProof="0" dirty="0" err="1">
                <a:ln>
                  <a:noFill/>
                </a:ln>
                <a:solidFill>
                  <a:srgbClr val="010000"/>
                </a:solidFill>
                <a:effectLst/>
                <a:uLnTx/>
                <a:uFillTx/>
                <a:latin typeface="Tahoma"/>
                <a:ea typeface="宋体"/>
                <a:cs typeface="+mn-cs"/>
              </a:rPr>
              <a:t>SqListPtr</a:t>
            </a:r>
            <a:r>
              <a:rPr kumimoji="0" lang="nb-NO"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nb-NO" altLang="zh-CN" sz="18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nb-NO"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nb-NO" altLang="zh-CN" sz="18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a:cs typeface="+mn-cs"/>
              </a:rPr>
              <a:t>ElemType</a:t>
            </a:r>
            <a:r>
              <a:rPr kumimoji="0" lang="nb-NO"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nb-NO" altLang="zh-CN" sz="18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data</a:t>
            </a:r>
            <a:r>
              <a:rPr kumimoji="0" lang="nb-NO"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nb-NO"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int</a:t>
            </a:r>
            <a:r>
              <a:rPr kumimoji="0" lang="nb-NO"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nb-NO" altLang="zh-CN" sz="18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len</a:t>
            </a:r>
            <a:r>
              <a:rPr kumimoji="0" lang="nb-NO"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a:cs typeface="+mn-cs"/>
              </a:rPr>
              <a:t>Status</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a:cs typeface="+mn-cs"/>
              </a:rPr>
              <a:t>Ptr</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p;</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 =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List_Init</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 == </a:t>
            </a:r>
            <a:r>
              <a:rPr kumimoji="0" lang="en-US" altLang="zh-CN" sz="1800" b="0" i="0" u="none" strike="noStrike" kern="1200" cap="none" spc="0" normalizeH="0" baseline="0" noProof="0" dirty="0">
                <a:ln>
                  <a:noFill/>
                </a:ln>
                <a:solidFill>
                  <a:srgbClr val="2F4F4F"/>
                </a:solidFill>
                <a:effectLst/>
                <a:highlight>
                  <a:srgbClr val="FFFFFF"/>
                </a:highlight>
                <a:uLnTx/>
                <a:uFillTx/>
                <a:latin typeface="Consolas" panose="020B0609020204030204" pitchFamily="49" charset="0"/>
                <a:ea typeface="宋体"/>
                <a:cs typeface="+mn-cs"/>
              </a:rPr>
              <a:t>success</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for</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a:cs typeface="+mn-cs"/>
              </a:rPr>
              <a:t>int</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i</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 </a:t>
            </a:r>
            <a:r>
              <a:rPr kumimoji="0" lang="en-US" altLang="zh-CN" sz="18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len</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-1;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i</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&gt;=0; --</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i</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p = (</a:t>
            </a:r>
            <a:r>
              <a:rPr kumimoji="0" lang="en-US" altLang="zh-CN" sz="18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宋体"/>
                <a:cs typeface="+mn-cs"/>
              </a:rPr>
              <a:t>Ptr</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malloc</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宋体"/>
                <a:cs typeface="+mn-cs"/>
              </a:rPr>
              <a:t>sizeof</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宋体"/>
                <a:cs typeface="+mn-cs"/>
              </a:rPr>
              <a:t>Node</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if</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(p){</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p-&gt;</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elem</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 </a:t>
            </a:r>
            <a:r>
              <a:rPr kumimoji="0" lang="en-US" altLang="zh-CN" sz="18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data</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宋体"/>
                <a:cs typeface="+mn-cs"/>
              </a:rPr>
              <a:t>i</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p-&gt;next = (*</a:t>
            </a:r>
            <a:r>
              <a:rPr kumimoji="0" lang="en-US" altLang="zh-CN" sz="18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)-&gt;next;</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r>
              <a:rPr kumimoji="0" lang="en-US" altLang="zh-CN" sz="18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宋体"/>
                <a:cs typeface="+mn-cs"/>
              </a:rPr>
              <a:t>L</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)-&gt;next = p;</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else</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s = </a:t>
            </a:r>
            <a:r>
              <a:rPr kumimoji="0" lang="en-US" altLang="zh-CN" sz="1800" b="0" i="0" u="none" strike="noStrike" kern="1200" cap="none" spc="0" normalizeH="0" baseline="0" noProof="0" dirty="0">
                <a:ln>
                  <a:noFill/>
                </a:ln>
                <a:solidFill>
                  <a:srgbClr val="2F4F4F"/>
                </a:solidFill>
                <a:effectLst/>
                <a:highlight>
                  <a:srgbClr val="FFFFFF"/>
                </a:highlight>
                <a:uLnTx/>
                <a:uFillTx/>
                <a:latin typeface="Consolas" panose="020B0609020204030204" pitchFamily="49" charset="0"/>
                <a:ea typeface="宋体"/>
                <a:cs typeface="+mn-cs"/>
              </a:rPr>
              <a:t>fail</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break</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宋体"/>
                <a:cs typeface="+mn-cs"/>
              </a:rPr>
              <a:t>return</a:t>
            </a: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宋体"/>
                <a:cs typeface="+mn-cs"/>
              </a:rPr>
              <a:t>}</a:t>
            </a:r>
            <a:endParaRPr kumimoji="0" lang="zh-CN" altLang="en-US" sz="1800" b="0" i="0" u="none" strike="noStrike" kern="1200" cap="none" spc="0" normalizeH="0" baseline="0" noProof="0" dirty="0">
              <a:ln>
                <a:noFill/>
              </a:ln>
              <a:solidFill>
                <a:srgbClr val="010000"/>
              </a:solidFill>
              <a:effectLst/>
              <a:uLnTx/>
              <a:uFillTx/>
              <a:latin typeface="Tahoma"/>
              <a:ea typeface="宋体"/>
              <a:cs typeface="+mn-cs"/>
            </a:endParaRPr>
          </a:p>
        </p:txBody>
      </p:sp>
      <p:sp>
        <p:nvSpPr>
          <p:cNvPr id="5" name="Text Box 2"/>
          <p:cNvSpPr txBox="1">
            <a:spLocks noChangeArrowheads="1"/>
          </p:cNvSpPr>
          <p:nvPr/>
        </p:nvSpPr>
        <p:spPr bwMode="auto">
          <a:xfrm>
            <a:off x="246442" y="887104"/>
            <a:ext cx="4407445"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zh-CN" altLang="en-US" sz="3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单链表的创建算法实现</a:t>
            </a:r>
            <a:endParaRPr kumimoji="0" lang="zh-CN" altLang="en-US" sz="3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68211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title" idx="4294967295"/>
          </p:nvPr>
        </p:nvSpPr>
        <p:spPr>
          <a:xfrm>
            <a:off x="944439" y="582637"/>
            <a:ext cx="7315200" cy="830263"/>
          </a:xfrm>
        </p:spPr>
        <p:txBody>
          <a:bodyPr/>
          <a:lstStyle/>
          <a:p>
            <a:r>
              <a:rPr lang="zh-CN" altLang="en-US" b="1" dirty="0">
                <a:solidFill>
                  <a:schemeClr val="tx1">
                    <a:lumMod val="95000"/>
                  </a:schemeClr>
                </a:solidFill>
                <a:latin typeface="幼圆" pitchFamily="49" charset="-122"/>
              </a:rPr>
              <a:t>顺序与链式存储结构比较</a:t>
            </a:r>
          </a:p>
        </p:txBody>
      </p:sp>
      <p:sp>
        <p:nvSpPr>
          <p:cNvPr id="184323" name="Rectangle 3"/>
          <p:cNvSpPr>
            <a:spLocks noGrp="1" noChangeArrowheads="1"/>
          </p:cNvSpPr>
          <p:nvPr>
            <p:ph type="body" idx="4294967295"/>
          </p:nvPr>
        </p:nvSpPr>
        <p:spPr>
          <a:xfrm>
            <a:off x="1847529" y="1510977"/>
            <a:ext cx="4056063" cy="4726335"/>
          </a:xfrm>
          <a:solidFill>
            <a:schemeClr val="bg1"/>
          </a:solidFill>
        </p:spPr>
        <p:style>
          <a:lnRef idx="0">
            <a:scrgbClr r="0" g="0" b="0"/>
          </a:lnRef>
          <a:fillRef idx="1002">
            <a:schemeClr val="dk2"/>
          </a:fillRef>
          <a:effectRef idx="0">
            <a:scrgbClr r="0" g="0" b="0"/>
          </a:effectRef>
          <a:fontRef idx="major"/>
        </p:style>
        <p:txBody>
          <a:bodyPr>
            <a:normAutofit/>
          </a:bodyPr>
          <a:lstStyle/>
          <a:p>
            <a:pPr>
              <a:buFont typeface="Wingdings" pitchFamily="2" charset="2"/>
              <a:buNone/>
            </a:pPr>
            <a:r>
              <a:rPr lang="zh-CN" altLang="en-US" sz="2400" dirty="0">
                <a:solidFill>
                  <a:srgbClr val="FF0000"/>
                </a:solidFill>
                <a:latin typeface="幼圆" pitchFamily="49" charset="-122"/>
              </a:rPr>
              <a:t>顺存储结构的特点</a:t>
            </a:r>
          </a:p>
          <a:p>
            <a:pPr>
              <a:spcBef>
                <a:spcPts val="1728"/>
              </a:spcBef>
            </a:pPr>
            <a:r>
              <a:rPr lang="zh-CN" altLang="en-US" sz="2400" dirty="0">
                <a:latin typeface="幼圆" pitchFamily="49" charset="-122"/>
              </a:rPr>
              <a:t>逻辑上相邻的元素，其物理位置也相邻；</a:t>
            </a:r>
          </a:p>
          <a:p>
            <a:pPr>
              <a:spcBef>
                <a:spcPts val="1728"/>
              </a:spcBef>
            </a:pPr>
            <a:r>
              <a:rPr lang="zh-CN" altLang="en-US" sz="2400" dirty="0">
                <a:latin typeface="幼圆" pitchFamily="49" charset="-122"/>
              </a:rPr>
              <a:t>可</a:t>
            </a:r>
            <a:r>
              <a:rPr lang="zh-CN" altLang="en-US" sz="2400" dirty="0">
                <a:solidFill>
                  <a:srgbClr val="FF0000"/>
                </a:solidFill>
                <a:latin typeface="幼圆" pitchFamily="49" charset="-122"/>
              </a:rPr>
              <a:t>随机存取</a:t>
            </a:r>
            <a:r>
              <a:rPr lang="zh-CN" altLang="en-US" sz="2400" dirty="0">
                <a:latin typeface="幼圆" pitchFamily="49" charset="-122"/>
              </a:rPr>
              <a:t>表中任一元素</a:t>
            </a:r>
          </a:p>
          <a:p>
            <a:pPr>
              <a:spcBef>
                <a:spcPts val="1728"/>
              </a:spcBef>
            </a:pPr>
            <a:r>
              <a:rPr lang="zh-CN" altLang="en-US" sz="2400" dirty="0">
                <a:latin typeface="幼圆" pitchFamily="49" charset="-122"/>
              </a:rPr>
              <a:t>必须按最大可能长度预分存储空间，存储空间利用率低，表的</a:t>
            </a:r>
            <a:r>
              <a:rPr lang="zh-CN" altLang="en-US" sz="2400" dirty="0">
                <a:solidFill>
                  <a:srgbClr val="FF0000"/>
                </a:solidFill>
                <a:latin typeface="幼圆" pitchFamily="49" charset="-122"/>
              </a:rPr>
              <a:t>容量难以扩充</a:t>
            </a:r>
            <a:r>
              <a:rPr lang="zh-CN" altLang="en-US" sz="2400" dirty="0">
                <a:latin typeface="幼圆" pitchFamily="49" charset="-122"/>
              </a:rPr>
              <a:t>，是一种</a:t>
            </a:r>
            <a:r>
              <a:rPr lang="zh-CN" altLang="en-US" sz="2400" dirty="0">
                <a:solidFill>
                  <a:srgbClr val="FF0000"/>
                </a:solidFill>
                <a:latin typeface="幼圆" pitchFamily="49" charset="-122"/>
              </a:rPr>
              <a:t>静态</a:t>
            </a:r>
            <a:r>
              <a:rPr lang="zh-CN" altLang="en-US" sz="2400" dirty="0">
                <a:latin typeface="幼圆" pitchFamily="49" charset="-122"/>
              </a:rPr>
              <a:t>存储结构</a:t>
            </a:r>
          </a:p>
          <a:p>
            <a:pPr>
              <a:spcBef>
                <a:spcPts val="1728"/>
              </a:spcBef>
            </a:pPr>
            <a:r>
              <a:rPr lang="zh-CN" altLang="en-US" sz="2400" dirty="0">
                <a:solidFill>
                  <a:srgbClr val="FF0000"/>
                </a:solidFill>
                <a:latin typeface="幼圆" pitchFamily="49" charset="-122"/>
              </a:rPr>
              <a:t>插入删除</a:t>
            </a:r>
            <a:r>
              <a:rPr lang="zh-CN" altLang="en-US" sz="2400" dirty="0">
                <a:latin typeface="幼圆" pitchFamily="49" charset="-122"/>
              </a:rPr>
              <a:t>时，需移动大量元素，平均移动元素为</a:t>
            </a:r>
            <a:r>
              <a:rPr lang="en-US" altLang="zh-CN" sz="2400" dirty="0">
                <a:latin typeface="幼圆" pitchFamily="49" charset="-122"/>
              </a:rPr>
              <a:t>n/2</a:t>
            </a:r>
          </a:p>
        </p:txBody>
      </p:sp>
      <p:sp>
        <p:nvSpPr>
          <p:cNvPr id="184324" name="Rectangle 4"/>
          <p:cNvSpPr>
            <a:spLocks noChangeArrowheads="1"/>
          </p:cNvSpPr>
          <p:nvPr/>
        </p:nvSpPr>
        <p:spPr bwMode="auto">
          <a:xfrm>
            <a:off x="6240339" y="1412900"/>
            <a:ext cx="4038600" cy="4824412"/>
          </a:xfrm>
          <a:prstGeom prst="rect">
            <a:avLst/>
          </a:prstGeom>
          <a:solidFill>
            <a:schemeClr val="bg1"/>
          </a:solidFill>
          <a:ln>
            <a:noFill/>
          </a:ln>
        </p:spPr>
        <p:style>
          <a:lnRef idx="0">
            <a:scrgbClr r="0" g="0" b="0"/>
          </a:lnRef>
          <a:fillRef idx="1002">
            <a:schemeClr val="dk2"/>
          </a:fillRef>
          <a:effectRef idx="0">
            <a:scrgbClr r="0" g="0" b="0"/>
          </a:effectRef>
          <a:fontRef idx="major"/>
        </p:style>
        <p:txBody>
          <a:bodyPr/>
          <a:lstStyle/>
          <a:p>
            <a:pPr marL="342900" indent="-342900">
              <a:lnSpc>
                <a:spcPct val="90000"/>
              </a:lnSpc>
              <a:spcBef>
                <a:spcPct val="60000"/>
              </a:spcBef>
              <a:buClr>
                <a:schemeClr val="tx1"/>
              </a:buClr>
            </a:pPr>
            <a:r>
              <a:rPr lang="zh-CN" altLang="en-US" b="1" dirty="0">
                <a:solidFill>
                  <a:srgbClr val="FF0000"/>
                </a:solidFill>
                <a:latin typeface="幼圆" pitchFamily="49" charset="-122"/>
              </a:rPr>
              <a:t>链式存储结构的特点</a:t>
            </a:r>
          </a:p>
          <a:p>
            <a:pPr marL="342900" indent="-342900">
              <a:lnSpc>
                <a:spcPct val="90000"/>
              </a:lnSpc>
              <a:spcBef>
                <a:spcPct val="60000"/>
              </a:spcBef>
              <a:buClr>
                <a:schemeClr val="tx1"/>
              </a:buClr>
              <a:buFontTx/>
              <a:buChar char="•"/>
            </a:pPr>
            <a:r>
              <a:rPr lang="zh-CN" altLang="en-US" b="1" dirty="0">
                <a:latin typeface="幼圆" pitchFamily="49" charset="-122"/>
              </a:rPr>
              <a:t>逻辑上相邻的元素，其物理位置不一定相邻；元素之间的</a:t>
            </a:r>
            <a:r>
              <a:rPr lang="zh-CN" altLang="en-US" b="1" dirty="0">
                <a:solidFill>
                  <a:srgbClr val="FF0000"/>
                </a:solidFill>
                <a:latin typeface="幼圆" pitchFamily="49" charset="-122"/>
              </a:rPr>
              <a:t>邻接关系</a:t>
            </a:r>
            <a:r>
              <a:rPr lang="zh-CN" altLang="en-US" b="1" dirty="0">
                <a:latin typeface="幼圆" pitchFamily="49" charset="-122"/>
              </a:rPr>
              <a:t>由</a:t>
            </a:r>
            <a:r>
              <a:rPr lang="zh-CN" altLang="en-US" b="1" dirty="0">
                <a:solidFill>
                  <a:srgbClr val="FF0000"/>
                </a:solidFill>
                <a:latin typeface="幼圆" pitchFamily="49" charset="-122"/>
              </a:rPr>
              <a:t>指针</a:t>
            </a:r>
            <a:r>
              <a:rPr lang="zh-CN" altLang="en-US" b="1" dirty="0">
                <a:latin typeface="幼圆" pitchFamily="49" charset="-122"/>
              </a:rPr>
              <a:t>域指示</a:t>
            </a:r>
          </a:p>
          <a:p>
            <a:pPr marL="342900" indent="-342900">
              <a:lnSpc>
                <a:spcPct val="90000"/>
              </a:lnSpc>
              <a:spcBef>
                <a:spcPct val="60000"/>
              </a:spcBef>
              <a:buClr>
                <a:schemeClr val="tx1"/>
              </a:buClr>
              <a:buFontTx/>
              <a:buChar char="•"/>
            </a:pPr>
            <a:r>
              <a:rPr lang="zh-CN" altLang="en-US" b="1" dirty="0">
                <a:solidFill>
                  <a:srgbClr val="FF0000"/>
                </a:solidFill>
                <a:latin typeface="幼圆" pitchFamily="49" charset="-122"/>
              </a:rPr>
              <a:t>是非随机存取</a:t>
            </a:r>
            <a:r>
              <a:rPr lang="zh-CN" altLang="en-US" b="1" dirty="0">
                <a:latin typeface="幼圆" pitchFamily="49" charset="-122"/>
              </a:rPr>
              <a:t>存储结构；对链表的存取必须从头指针开始</a:t>
            </a:r>
          </a:p>
          <a:p>
            <a:pPr marL="342900" indent="-342900">
              <a:lnSpc>
                <a:spcPct val="90000"/>
              </a:lnSpc>
              <a:spcBef>
                <a:spcPct val="60000"/>
              </a:spcBef>
              <a:buClr>
                <a:schemeClr val="tx1"/>
              </a:buClr>
              <a:buFontTx/>
              <a:buChar char="•"/>
            </a:pPr>
            <a:r>
              <a:rPr lang="zh-CN" altLang="en-US" b="1" dirty="0">
                <a:latin typeface="幼圆" pitchFamily="49" charset="-122"/>
              </a:rPr>
              <a:t>是一种</a:t>
            </a:r>
            <a:r>
              <a:rPr lang="zh-CN" altLang="en-US" b="1" dirty="0">
                <a:solidFill>
                  <a:srgbClr val="FF0000"/>
                </a:solidFill>
                <a:latin typeface="幼圆" pitchFamily="49" charset="-122"/>
              </a:rPr>
              <a:t>动态</a:t>
            </a:r>
            <a:r>
              <a:rPr lang="zh-CN" altLang="en-US" b="1" dirty="0">
                <a:latin typeface="幼圆" pitchFamily="49" charset="-122"/>
              </a:rPr>
              <a:t>存储结构；</a:t>
            </a:r>
          </a:p>
          <a:p>
            <a:pPr marL="342900" indent="-342900">
              <a:lnSpc>
                <a:spcPct val="90000"/>
              </a:lnSpc>
              <a:spcBef>
                <a:spcPct val="60000"/>
              </a:spcBef>
              <a:buClr>
                <a:schemeClr val="tx1"/>
              </a:buClr>
              <a:buFontTx/>
              <a:buChar char="•"/>
            </a:pPr>
            <a:r>
              <a:rPr lang="zh-CN" altLang="en-US" b="1" dirty="0">
                <a:solidFill>
                  <a:srgbClr val="FF0000"/>
                </a:solidFill>
                <a:latin typeface="幼圆" pitchFamily="49" charset="-122"/>
              </a:rPr>
              <a:t>插入删除</a:t>
            </a:r>
            <a:r>
              <a:rPr lang="zh-CN" altLang="en-US" b="1" dirty="0">
                <a:latin typeface="幼圆" pitchFamily="49" charset="-122"/>
              </a:rPr>
              <a:t>运算非常方便；只需修改相应指针值</a:t>
            </a:r>
          </a:p>
        </p:txBody>
      </p:sp>
    </p:spTree>
    <p:extLst>
      <p:ext uri="{BB962C8B-B14F-4D97-AF65-F5344CB8AC3E}">
        <p14:creationId xmlns:p14="http://schemas.microsoft.com/office/powerpoint/2010/main" val="25902549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84322"/>
                                        </p:tgtEl>
                                        <p:attrNameLst>
                                          <p:attrName>style.visibility</p:attrName>
                                        </p:attrNameLst>
                                      </p:cBhvr>
                                      <p:to>
                                        <p:strVal val="visible"/>
                                      </p:to>
                                    </p:set>
                                    <p:anim calcmode="lin" valueType="num">
                                      <p:cBhvr additive="base">
                                        <p:cTn id="7" dur="500" fill="hold"/>
                                        <p:tgtEl>
                                          <p:spTgt spid="184322"/>
                                        </p:tgtEl>
                                        <p:attrNameLst>
                                          <p:attrName>ppt_x</p:attrName>
                                        </p:attrNameLst>
                                      </p:cBhvr>
                                      <p:tavLst>
                                        <p:tav tm="0">
                                          <p:val>
                                            <p:strVal val="#ppt_x"/>
                                          </p:val>
                                        </p:tav>
                                        <p:tav tm="100000">
                                          <p:val>
                                            <p:strVal val="#ppt_x"/>
                                          </p:val>
                                        </p:tav>
                                      </p:tavLst>
                                    </p:anim>
                                    <p:anim calcmode="lin" valueType="num">
                                      <p:cBhvr additive="base">
                                        <p:cTn id="8" dur="500" fill="hold"/>
                                        <p:tgtEl>
                                          <p:spTgt spid="184322"/>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84322"/>
                                        </p:tgtEl>
                                        <p:attrNameLst>
                                          <p:attrName>ppt_c</p:attrName>
                                        </p:attrNameLst>
                                      </p:cBhvr>
                                      <p:to>
                                        <a:srgbClr val="0099FF"/>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184323">
                                            <p:txEl>
                                              <p:pRg st="0" end="0"/>
                                            </p:txEl>
                                          </p:spTgt>
                                        </p:tgtEl>
                                        <p:attrNameLst>
                                          <p:attrName>style.visibility</p:attrName>
                                        </p:attrNameLst>
                                      </p:cBhvr>
                                      <p:to>
                                        <p:strVal val="visible"/>
                                      </p:to>
                                    </p:set>
                                    <p:animEffect transition="in" filter="blinds(vertical)">
                                      <p:cBhvr>
                                        <p:cTn id="13" dur="500"/>
                                        <p:tgtEl>
                                          <p:spTgt spid="184323">
                                            <p:txEl>
                                              <p:pRg st="0" end="0"/>
                                            </p:txEl>
                                          </p:spTgt>
                                        </p:tgtEl>
                                      </p:cBhvr>
                                    </p:animEffect>
                                  </p:childTnLst>
                                  <p:subTnLst>
                                    <p:animClr clrSpc="rgb" dir="cw">
                                      <p:cBhvr override="childStyle">
                                        <p:cTn dur="1" fill="hold" display="0" masterRel="nextClick" afterEffect="1"/>
                                        <p:tgtEl>
                                          <p:spTgt spid="184323">
                                            <p:txEl>
                                              <p:pRg st="0" end="0"/>
                                            </p:txEl>
                                          </p:spTgt>
                                        </p:tgtEl>
                                        <p:attrNameLst>
                                          <p:attrName>ppt_c</p:attrName>
                                        </p:attrNameLst>
                                      </p:cBhvr>
                                      <p:to>
                                        <a:srgbClr val="00FF99"/>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184323">
                                            <p:txEl>
                                              <p:pRg st="1" end="1"/>
                                            </p:txEl>
                                          </p:spTgt>
                                        </p:tgtEl>
                                        <p:attrNameLst>
                                          <p:attrName>style.visibility</p:attrName>
                                        </p:attrNameLst>
                                      </p:cBhvr>
                                      <p:to>
                                        <p:strVal val="visible"/>
                                      </p:to>
                                    </p:set>
                                    <p:animEffect transition="in" filter="blinds(vertical)">
                                      <p:cBhvr>
                                        <p:cTn id="18" dur="500"/>
                                        <p:tgtEl>
                                          <p:spTgt spid="184323">
                                            <p:txEl>
                                              <p:pRg st="1" end="1"/>
                                            </p:txEl>
                                          </p:spTgt>
                                        </p:tgtEl>
                                      </p:cBhvr>
                                    </p:animEffect>
                                  </p:childTnLst>
                                  <p:subTnLst>
                                    <p:animClr clrSpc="rgb" dir="cw">
                                      <p:cBhvr override="childStyle">
                                        <p:cTn dur="1" fill="hold" display="0" masterRel="nextClick" afterEffect="1"/>
                                        <p:tgtEl>
                                          <p:spTgt spid="184323">
                                            <p:txEl>
                                              <p:pRg st="1" end="1"/>
                                            </p:txEl>
                                          </p:spTgt>
                                        </p:tgtEl>
                                        <p:attrNameLst>
                                          <p:attrName>ppt_c</p:attrName>
                                        </p:attrNameLst>
                                      </p:cBhvr>
                                      <p:to>
                                        <a:srgbClr val="00FF99"/>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184323">
                                            <p:txEl>
                                              <p:pRg st="2" end="2"/>
                                            </p:txEl>
                                          </p:spTgt>
                                        </p:tgtEl>
                                        <p:attrNameLst>
                                          <p:attrName>style.visibility</p:attrName>
                                        </p:attrNameLst>
                                      </p:cBhvr>
                                      <p:to>
                                        <p:strVal val="visible"/>
                                      </p:to>
                                    </p:set>
                                    <p:animEffect transition="in" filter="blinds(vertical)">
                                      <p:cBhvr>
                                        <p:cTn id="23" dur="500"/>
                                        <p:tgtEl>
                                          <p:spTgt spid="184323">
                                            <p:txEl>
                                              <p:pRg st="2" end="2"/>
                                            </p:txEl>
                                          </p:spTgt>
                                        </p:tgtEl>
                                      </p:cBhvr>
                                    </p:animEffect>
                                  </p:childTnLst>
                                  <p:subTnLst>
                                    <p:animClr clrSpc="rgb" dir="cw">
                                      <p:cBhvr override="childStyle">
                                        <p:cTn dur="1" fill="hold" display="0" masterRel="nextClick" afterEffect="1"/>
                                        <p:tgtEl>
                                          <p:spTgt spid="184323">
                                            <p:txEl>
                                              <p:pRg st="2" end="2"/>
                                            </p:txEl>
                                          </p:spTgt>
                                        </p:tgtEl>
                                        <p:attrNameLst>
                                          <p:attrName>ppt_c</p:attrName>
                                        </p:attrNameLst>
                                      </p:cBhvr>
                                      <p:to>
                                        <a:srgbClr val="00FF99"/>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5" fill="hold" grpId="0" nodeType="clickEffect">
                                  <p:stCondLst>
                                    <p:cond delay="0"/>
                                  </p:stCondLst>
                                  <p:childTnLst>
                                    <p:set>
                                      <p:cBhvr>
                                        <p:cTn id="27" dur="1" fill="hold">
                                          <p:stCondLst>
                                            <p:cond delay="0"/>
                                          </p:stCondLst>
                                        </p:cTn>
                                        <p:tgtEl>
                                          <p:spTgt spid="184323">
                                            <p:txEl>
                                              <p:pRg st="3" end="3"/>
                                            </p:txEl>
                                          </p:spTgt>
                                        </p:tgtEl>
                                        <p:attrNameLst>
                                          <p:attrName>style.visibility</p:attrName>
                                        </p:attrNameLst>
                                      </p:cBhvr>
                                      <p:to>
                                        <p:strVal val="visible"/>
                                      </p:to>
                                    </p:set>
                                    <p:animEffect transition="in" filter="blinds(vertical)">
                                      <p:cBhvr>
                                        <p:cTn id="28" dur="500"/>
                                        <p:tgtEl>
                                          <p:spTgt spid="184323">
                                            <p:txEl>
                                              <p:pRg st="3" end="3"/>
                                            </p:txEl>
                                          </p:spTgt>
                                        </p:tgtEl>
                                      </p:cBhvr>
                                    </p:animEffect>
                                  </p:childTnLst>
                                  <p:subTnLst>
                                    <p:animClr clrSpc="rgb" dir="cw">
                                      <p:cBhvr override="childStyle">
                                        <p:cTn dur="1" fill="hold" display="0" masterRel="nextClick" afterEffect="1"/>
                                        <p:tgtEl>
                                          <p:spTgt spid="184323">
                                            <p:txEl>
                                              <p:pRg st="3" end="3"/>
                                            </p:txEl>
                                          </p:spTgt>
                                        </p:tgtEl>
                                        <p:attrNameLst>
                                          <p:attrName>ppt_c</p:attrName>
                                        </p:attrNameLst>
                                      </p:cBhvr>
                                      <p:to>
                                        <a:srgbClr val="00FF99"/>
                                      </p:to>
                                    </p:animClr>
                                  </p:sub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184323">
                                            <p:txEl>
                                              <p:pRg st="4" end="4"/>
                                            </p:txEl>
                                          </p:spTgt>
                                        </p:tgtEl>
                                        <p:attrNameLst>
                                          <p:attrName>style.visibility</p:attrName>
                                        </p:attrNameLst>
                                      </p:cBhvr>
                                      <p:to>
                                        <p:strVal val="visible"/>
                                      </p:to>
                                    </p:set>
                                    <p:animEffect transition="in" filter="blinds(vertical)">
                                      <p:cBhvr>
                                        <p:cTn id="33" dur="500"/>
                                        <p:tgtEl>
                                          <p:spTgt spid="184323">
                                            <p:txEl>
                                              <p:pRg st="4" end="4"/>
                                            </p:txEl>
                                          </p:spTgt>
                                        </p:tgtEl>
                                      </p:cBhvr>
                                    </p:animEffect>
                                  </p:childTnLst>
                                  <p:subTnLst>
                                    <p:animClr clrSpc="rgb" dir="cw">
                                      <p:cBhvr override="childStyle">
                                        <p:cTn dur="1" fill="hold" display="0" masterRel="nextClick" afterEffect="1"/>
                                        <p:tgtEl>
                                          <p:spTgt spid="184323">
                                            <p:txEl>
                                              <p:pRg st="4" end="4"/>
                                            </p:txEl>
                                          </p:spTgt>
                                        </p:tgtEl>
                                        <p:attrNameLst>
                                          <p:attrName>ppt_c</p:attrName>
                                        </p:attrNameLst>
                                      </p:cBhvr>
                                      <p:to>
                                        <a:srgbClr val="00FF99"/>
                                      </p:to>
                                    </p:animClr>
                                  </p:sub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184324">
                                            <p:txEl>
                                              <p:pRg st="0" end="0"/>
                                            </p:txEl>
                                          </p:spTgt>
                                        </p:tgtEl>
                                        <p:attrNameLst>
                                          <p:attrName>style.visibility</p:attrName>
                                        </p:attrNameLst>
                                      </p:cBhvr>
                                      <p:to>
                                        <p:strVal val="visible"/>
                                      </p:to>
                                    </p:set>
                                    <p:animEffect transition="in" filter="blinds(vertical)">
                                      <p:cBhvr>
                                        <p:cTn id="38" dur="500"/>
                                        <p:tgtEl>
                                          <p:spTgt spid="184324">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184324">
                                            <p:txEl>
                                              <p:pRg st="1" end="1"/>
                                            </p:txEl>
                                          </p:spTgt>
                                        </p:tgtEl>
                                        <p:attrNameLst>
                                          <p:attrName>style.visibility</p:attrName>
                                        </p:attrNameLst>
                                      </p:cBhvr>
                                      <p:to>
                                        <p:strVal val="visible"/>
                                      </p:to>
                                    </p:set>
                                    <p:animEffect transition="in" filter="blinds(vertical)">
                                      <p:cBhvr>
                                        <p:cTn id="43" dur="500"/>
                                        <p:tgtEl>
                                          <p:spTgt spid="184324">
                                            <p:txEl>
                                              <p:pRg st="1" end="1"/>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5" fill="hold" grpId="0" nodeType="clickEffect">
                                  <p:stCondLst>
                                    <p:cond delay="0"/>
                                  </p:stCondLst>
                                  <p:childTnLst>
                                    <p:set>
                                      <p:cBhvr>
                                        <p:cTn id="47" dur="1" fill="hold">
                                          <p:stCondLst>
                                            <p:cond delay="0"/>
                                          </p:stCondLst>
                                        </p:cTn>
                                        <p:tgtEl>
                                          <p:spTgt spid="184324">
                                            <p:txEl>
                                              <p:pRg st="2" end="2"/>
                                            </p:txEl>
                                          </p:spTgt>
                                        </p:tgtEl>
                                        <p:attrNameLst>
                                          <p:attrName>style.visibility</p:attrName>
                                        </p:attrNameLst>
                                      </p:cBhvr>
                                      <p:to>
                                        <p:strVal val="visible"/>
                                      </p:to>
                                    </p:set>
                                    <p:animEffect transition="in" filter="blinds(vertical)">
                                      <p:cBhvr>
                                        <p:cTn id="48" dur="500"/>
                                        <p:tgtEl>
                                          <p:spTgt spid="184324">
                                            <p:txEl>
                                              <p:pRg st="2" end="2"/>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5" fill="hold" grpId="0" nodeType="clickEffect">
                                  <p:stCondLst>
                                    <p:cond delay="0"/>
                                  </p:stCondLst>
                                  <p:childTnLst>
                                    <p:set>
                                      <p:cBhvr>
                                        <p:cTn id="52" dur="1" fill="hold">
                                          <p:stCondLst>
                                            <p:cond delay="0"/>
                                          </p:stCondLst>
                                        </p:cTn>
                                        <p:tgtEl>
                                          <p:spTgt spid="184324">
                                            <p:txEl>
                                              <p:pRg st="3" end="3"/>
                                            </p:txEl>
                                          </p:spTgt>
                                        </p:tgtEl>
                                        <p:attrNameLst>
                                          <p:attrName>style.visibility</p:attrName>
                                        </p:attrNameLst>
                                      </p:cBhvr>
                                      <p:to>
                                        <p:strVal val="visible"/>
                                      </p:to>
                                    </p:set>
                                    <p:animEffect transition="in" filter="blinds(vertical)">
                                      <p:cBhvr>
                                        <p:cTn id="53" dur="500"/>
                                        <p:tgtEl>
                                          <p:spTgt spid="184324">
                                            <p:txEl>
                                              <p:pRg st="3" end="3"/>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5" fill="hold" grpId="0" nodeType="clickEffect">
                                  <p:stCondLst>
                                    <p:cond delay="0"/>
                                  </p:stCondLst>
                                  <p:childTnLst>
                                    <p:set>
                                      <p:cBhvr>
                                        <p:cTn id="57" dur="1" fill="hold">
                                          <p:stCondLst>
                                            <p:cond delay="0"/>
                                          </p:stCondLst>
                                        </p:cTn>
                                        <p:tgtEl>
                                          <p:spTgt spid="184324">
                                            <p:txEl>
                                              <p:pRg st="4" end="4"/>
                                            </p:txEl>
                                          </p:spTgt>
                                        </p:tgtEl>
                                        <p:attrNameLst>
                                          <p:attrName>style.visibility</p:attrName>
                                        </p:attrNameLst>
                                      </p:cBhvr>
                                      <p:to>
                                        <p:strVal val="visible"/>
                                      </p:to>
                                    </p:set>
                                    <p:animEffect transition="in" filter="blinds(vertical)">
                                      <p:cBhvr>
                                        <p:cTn id="58" dur="500"/>
                                        <p:tgtEl>
                                          <p:spTgt spid="1843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autoUpdateAnimBg="0"/>
      <p:bldP spid="184323" grpId="0" build="p" autoUpdateAnimBg="0"/>
      <p:bldP spid="184324"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8680" y="914400"/>
            <a:ext cx="9753600" cy="1143000"/>
          </a:xfrm>
        </p:spPr>
        <p:txBody>
          <a:bodyPr/>
          <a:lstStyle/>
          <a:p>
            <a:r>
              <a:rPr lang="zh-CN" altLang="en-US" b="1" dirty="0"/>
              <a:t>请同学们选择合适的数据结构并编程解决下列问题（</a:t>
            </a:r>
            <a:r>
              <a:rPr lang="zh-CN" altLang="en-US" dirty="0"/>
              <a:t>下次</a:t>
            </a:r>
            <a:r>
              <a:rPr lang="zh-CN" altLang="en-US" b="1" dirty="0"/>
              <a:t>课堂讨论）：</a:t>
            </a:r>
            <a:br>
              <a:rPr lang="zh-CN" altLang="en-US" b="1" dirty="0"/>
            </a:b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en-US" dirty="0"/>
              <a:t>线性表倒置</a:t>
            </a:r>
            <a:endParaRPr lang="en-US" altLang="zh-CN" dirty="0"/>
          </a:p>
          <a:p>
            <a:pPr lvl="1"/>
            <a:r>
              <a:rPr lang="zh-CN" altLang="en-US" sz="2800" dirty="0"/>
              <a:t>把线性表</a:t>
            </a:r>
            <a:r>
              <a:rPr lang="en-US" altLang="zh-CN" sz="2800" dirty="0"/>
              <a:t>(a</a:t>
            </a:r>
            <a:r>
              <a:rPr lang="en-US" altLang="zh-CN" sz="2800" baseline="-25000" dirty="0"/>
              <a:t>1</a:t>
            </a:r>
            <a:r>
              <a:rPr lang="zh-CN" altLang="en-US" sz="2800" dirty="0"/>
              <a:t>，</a:t>
            </a:r>
            <a:r>
              <a:rPr lang="en-US" altLang="zh-CN" sz="2800" dirty="0"/>
              <a:t>a</a:t>
            </a:r>
            <a:r>
              <a:rPr lang="en-US" altLang="zh-CN" sz="2800" baseline="-25000" dirty="0"/>
              <a:t>2</a:t>
            </a:r>
            <a:r>
              <a:rPr lang="zh-CN" altLang="en-US" sz="2800" dirty="0"/>
              <a:t>，</a:t>
            </a:r>
            <a:r>
              <a:rPr lang="en-US" altLang="zh-CN" sz="2800" dirty="0"/>
              <a:t>…,a</a:t>
            </a:r>
            <a:r>
              <a:rPr lang="en-US" altLang="zh-CN" sz="2800" baseline="-25000" dirty="0"/>
              <a:t>n</a:t>
            </a:r>
            <a:r>
              <a:rPr lang="en-US" altLang="zh-CN" sz="2800" dirty="0"/>
              <a:t>)</a:t>
            </a:r>
            <a:r>
              <a:rPr lang="zh-CN" altLang="en-US" sz="2800" dirty="0"/>
              <a:t> 变为</a:t>
            </a:r>
            <a:r>
              <a:rPr lang="en-US" altLang="zh-CN" sz="2800" dirty="0"/>
              <a:t>(a</a:t>
            </a:r>
            <a:r>
              <a:rPr lang="en-US" altLang="zh-CN" sz="2800" baseline="-25000" dirty="0"/>
              <a:t>n</a:t>
            </a:r>
            <a:r>
              <a:rPr lang="zh-CN" altLang="en-US" sz="2800" dirty="0"/>
              <a:t>，</a:t>
            </a:r>
            <a:r>
              <a:rPr lang="en-US" altLang="zh-CN" sz="2800" dirty="0"/>
              <a:t>a</a:t>
            </a:r>
            <a:r>
              <a:rPr lang="en-US" altLang="zh-CN" sz="2800" baseline="-25000" dirty="0"/>
              <a:t>n-1</a:t>
            </a:r>
            <a:r>
              <a:rPr lang="zh-CN" altLang="en-US" sz="2800" dirty="0"/>
              <a:t>，</a:t>
            </a:r>
            <a:r>
              <a:rPr lang="en-US" altLang="zh-CN" sz="2800" dirty="0"/>
              <a:t>…,a</a:t>
            </a:r>
            <a:r>
              <a:rPr lang="en-US" altLang="zh-CN" sz="2800" baseline="-25000" dirty="0"/>
              <a:t>1</a:t>
            </a:r>
            <a:r>
              <a:rPr lang="en-US" altLang="zh-CN" sz="2800" dirty="0"/>
              <a:t>) </a:t>
            </a:r>
          </a:p>
          <a:p>
            <a:pPr lvl="1"/>
            <a:endParaRPr lang="en-US" altLang="zh-CN" dirty="0"/>
          </a:p>
          <a:p>
            <a:r>
              <a:rPr lang="zh-CN" altLang="en-US" sz="3200" dirty="0"/>
              <a:t>线性表按照访问频度排序</a:t>
            </a:r>
            <a:endParaRPr lang="en-US" altLang="zh-CN" sz="3200" dirty="0"/>
          </a:p>
          <a:p>
            <a:pPr lvl="1"/>
            <a:r>
              <a:rPr lang="zh-CN" altLang="en-US" sz="2800" dirty="0"/>
              <a:t>设计一个在线性表中实现</a:t>
            </a:r>
            <a:r>
              <a:rPr lang="en-US" altLang="zh-CN" sz="2800" dirty="0"/>
              <a:t>Locate</a:t>
            </a:r>
            <a:r>
              <a:rPr lang="zh-CN" altLang="en-US" sz="2800" dirty="0"/>
              <a:t>运算的函数，使得线性表中所有结点按访问频度递减的顺序排列，以使访问频繁高的结点总是靠近表头 </a:t>
            </a:r>
          </a:p>
          <a:p>
            <a:endParaRPr lang="en-US" altLang="zh-CN" dirty="0">
              <a:hlinkClick r:id="rId2" action="ppaction://hlinkpres?slideindex=1&amp;slidetitle="/>
            </a:endParaRPr>
          </a:p>
          <a:p>
            <a:r>
              <a:rPr lang="zh-CN" altLang="en-US" dirty="0"/>
              <a:t>一元多项式相加</a:t>
            </a:r>
            <a:endParaRPr lang="en-US" altLang="zh-CN" dirty="0"/>
          </a:p>
          <a:p>
            <a:pPr lvl="1"/>
            <a:r>
              <a:rPr kumimoji="1" lang="zh-CN" altLang="en-US" sz="2800" dirty="0">
                <a:latin typeface="Times New Roman" pitchFamily="18" charset="0"/>
              </a:rPr>
              <a:t>已知</a:t>
            </a:r>
            <a:r>
              <a:rPr kumimoji="1" lang="en-US" altLang="zh-CN" sz="2800" dirty="0" err="1">
                <a:latin typeface="Times New Roman" pitchFamily="18" charset="0"/>
              </a:rPr>
              <a:t>P</a:t>
            </a:r>
            <a:r>
              <a:rPr kumimoji="1" lang="en-US" altLang="zh-CN" sz="2800" baseline="-25000" dirty="0" err="1">
                <a:latin typeface="Times New Roman" pitchFamily="18" charset="0"/>
              </a:rPr>
              <a:t>n</a:t>
            </a:r>
            <a:r>
              <a:rPr kumimoji="1" lang="en-US" altLang="zh-CN" sz="2800" dirty="0">
                <a:latin typeface="Times New Roman" pitchFamily="18" charset="0"/>
              </a:rPr>
              <a:t>(x) = 5x</a:t>
            </a:r>
            <a:r>
              <a:rPr kumimoji="1" lang="en-US" altLang="zh-CN" sz="2800" baseline="30000" dirty="0">
                <a:latin typeface="Times New Roman" pitchFamily="18" charset="0"/>
              </a:rPr>
              <a:t>4</a:t>
            </a:r>
            <a:r>
              <a:rPr kumimoji="1" lang="en-US" altLang="zh-CN" sz="2800" dirty="0">
                <a:latin typeface="Times New Roman" pitchFamily="18" charset="0"/>
              </a:rPr>
              <a:t> -8x</a:t>
            </a:r>
            <a:r>
              <a:rPr kumimoji="1" lang="en-US" altLang="zh-CN" sz="2800" baseline="30000" dirty="0">
                <a:latin typeface="Times New Roman" pitchFamily="18" charset="0"/>
              </a:rPr>
              <a:t>3</a:t>
            </a:r>
            <a:r>
              <a:rPr kumimoji="1" lang="en-US" altLang="zh-CN" sz="2800" dirty="0">
                <a:latin typeface="Times New Roman" pitchFamily="18" charset="0"/>
              </a:rPr>
              <a:t> + 11x</a:t>
            </a:r>
            <a:r>
              <a:rPr kumimoji="1" lang="en-US" altLang="zh-CN" sz="2800" baseline="30000" dirty="0">
                <a:latin typeface="Times New Roman" pitchFamily="18" charset="0"/>
              </a:rPr>
              <a:t>2</a:t>
            </a:r>
            <a:r>
              <a:rPr kumimoji="1" lang="en-US" altLang="zh-CN" sz="2800" dirty="0">
                <a:latin typeface="Times New Roman" pitchFamily="18" charset="0"/>
              </a:rPr>
              <a:t> +6x+1</a:t>
            </a:r>
            <a:endParaRPr kumimoji="1" lang="en-US" altLang="zh-CN" sz="2800" baseline="30000" dirty="0">
              <a:latin typeface="Times New Roman" pitchFamily="18" charset="0"/>
            </a:endParaRPr>
          </a:p>
          <a:p>
            <a:pPr lvl="1"/>
            <a:r>
              <a:rPr kumimoji="1" lang="en-US" altLang="zh-CN" sz="2800" dirty="0" err="1">
                <a:latin typeface="Times New Roman" pitchFamily="18" charset="0"/>
              </a:rPr>
              <a:t>Q</a:t>
            </a:r>
            <a:r>
              <a:rPr kumimoji="1" lang="en-US" altLang="zh-CN" sz="2800" baseline="-25000" dirty="0" err="1">
                <a:latin typeface="Times New Roman" pitchFamily="18" charset="0"/>
              </a:rPr>
              <a:t>n</a:t>
            </a:r>
            <a:r>
              <a:rPr kumimoji="1" lang="en-US" altLang="zh-CN" sz="2800" dirty="0">
                <a:latin typeface="Times New Roman" pitchFamily="18" charset="0"/>
              </a:rPr>
              <a:t>(x) = 3x</a:t>
            </a:r>
            <a:r>
              <a:rPr kumimoji="1" lang="en-US" altLang="zh-CN" sz="2800" baseline="30000" dirty="0">
                <a:latin typeface="Times New Roman" pitchFamily="18" charset="0"/>
              </a:rPr>
              <a:t>4</a:t>
            </a:r>
            <a:r>
              <a:rPr kumimoji="1" lang="en-US" altLang="zh-CN" sz="2800" dirty="0">
                <a:latin typeface="Times New Roman" pitchFamily="18" charset="0"/>
              </a:rPr>
              <a:t>+ 7x</a:t>
            </a:r>
            <a:r>
              <a:rPr kumimoji="1" lang="en-US" altLang="zh-CN" sz="2800" baseline="30000" dirty="0">
                <a:latin typeface="Times New Roman" pitchFamily="18" charset="0"/>
              </a:rPr>
              <a:t>3</a:t>
            </a:r>
            <a:r>
              <a:rPr kumimoji="1" lang="en-US" altLang="zh-CN" sz="2800" dirty="0">
                <a:latin typeface="Times New Roman" pitchFamily="18" charset="0"/>
              </a:rPr>
              <a:t> +x</a:t>
            </a:r>
            <a:r>
              <a:rPr kumimoji="1" lang="en-US" altLang="zh-CN" sz="2800" baseline="30000" dirty="0">
                <a:latin typeface="Times New Roman" pitchFamily="18" charset="0"/>
              </a:rPr>
              <a:t>2</a:t>
            </a:r>
            <a:r>
              <a:rPr kumimoji="1" lang="en-US" altLang="zh-CN" sz="2800" dirty="0">
                <a:latin typeface="Times New Roman" pitchFamily="18" charset="0"/>
              </a:rPr>
              <a:t> - 6x+14</a:t>
            </a:r>
          </a:p>
          <a:p>
            <a:pPr lvl="1"/>
            <a:r>
              <a:rPr kumimoji="1" lang="zh-CN" altLang="en-US" sz="2800" dirty="0">
                <a:latin typeface="Times New Roman" pitchFamily="18" charset="0"/>
              </a:rPr>
              <a:t>求</a:t>
            </a:r>
            <a:r>
              <a:rPr kumimoji="1" lang="en-US" altLang="zh-CN" sz="2800" dirty="0">
                <a:latin typeface="Times New Roman" pitchFamily="18" charset="0"/>
              </a:rPr>
              <a:t>Sum= </a:t>
            </a:r>
            <a:r>
              <a:rPr kumimoji="1" lang="en-US" altLang="zh-CN" sz="2800" dirty="0" err="1">
                <a:latin typeface="Times New Roman" pitchFamily="18" charset="0"/>
              </a:rPr>
              <a:t>P</a:t>
            </a:r>
            <a:r>
              <a:rPr kumimoji="1" lang="en-US" altLang="zh-CN" sz="2800" baseline="-25000" dirty="0" err="1">
                <a:latin typeface="Times New Roman" pitchFamily="18" charset="0"/>
              </a:rPr>
              <a:t>n</a:t>
            </a:r>
            <a:r>
              <a:rPr kumimoji="1" lang="en-US" altLang="zh-CN" sz="2800" dirty="0">
                <a:latin typeface="Times New Roman" pitchFamily="18" charset="0"/>
              </a:rPr>
              <a:t>(x)+ </a:t>
            </a:r>
            <a:r>
              <a:rPr kumimoji="1" lang="en-US" altLang="zh-CN" sz="2800" dirty="0" err="1">
                <a:latin typeface="Times New Roman" pitchFamily="18" charset="0"/>
              </a:rPr>
              <a:t>Q</a:t>
            </a:r>
            <a:r>
              <a:rPr kumimoji="1" lang="en-US" altLang="zh-CN" sz="2800" baseline="-25000" dirty="0" err="1">
                <a:latin typeface="Times New Roman" pitchFamily="18" charset="0"/>
              </a:rPr>
              <a:t>n</a:t>
            </a:r>
            <a:r>
              <a:rPr kumimoji="1" lang="en-US" altLang="zh-CN" sz="2800" dirty="0">
                <a:latin typeface="Times New Roman" pitchFamily="18" charset="0"/>
              </a:rPr>
              <a:t>(x)</a:t>
            </a:r>
          </a:p>
          <a:p>
            <a:pPr lvl="1"/>
            <a:endParaRPr kumimoji="1" lang="en-US" altLang="zh-CN" sz="2800" dirty="0">
              <a:latin typeface="Times New Roman" pitchFamily="18" charset="0"/>
            </a:endParaRPr>
          </a:p>
          <a:p>
            <a:pPr lvl="1"/>
            <a:endParaRPr kumimoji="1" lang="en-US" altLang="zh-CN" sz="2800" dirty="0">
              <a:latin typeface="Times New Roman" pitchFamily="18" charset="0"/>
            </a:endParaRPr>
          </a:p>
          <a:p>
            <a:pPr lvl="1"/>
            <a:endParaRPr lang="en-US" altLang="zh-CN" dirty="0"/>
          </a:p>
          <a:p>
            <a:endParaRPr lang="zh-CN" altLang="en-US" dirty="0"/>
          </a:p>
        </p:txBody>
      </p:sp>
    </p:spTree>
    <p:extLst>
      <p:ext uri="{BB962C8B-B14F-4D97-AF65-F5344CB8AC3E}">
        <p14:creationId xmlns:p14="http://schemas.microsoft.com/office/powerpoint/2010/main" val="33614950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899285" y="730250"/>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3800" dirty="0">
                <a:solidFill>
                  <a:schemeClr val="tx2"/>
                </a:solidFill>
              </a:rPr>
              <a:t>单链表的各种变形</a:t>
            </a:r>
          </a:p>
        </p:txBody>
      </p:sp>
      <p:sp>
        <p:nvSpPr>
          <p:cNvPr id="64515" name="Rectangle 3"/>
          <p:cNvSpPr>
            <a:spLocks noChangeArrowheads="1"/>
          </p:cNvSpPr>
          <p:nvPr/>
        </p:nvSpPr>
        <p:spPr bwMode="auto">
          <a:xfrm>
            <a:off x="2043749" y="1738313"/>
            <a:ext cx="8447087"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1"/>
              </a:buClr>
              <a:buFont typeface="Wingdings" pitchFamily="2" charset="2"/>
              <a:buChar char="l"/>
            </a:pPr>
            <a:r>
              <a:rPr lang="zh-CN" altLang="en-US" sz="3200" b="1" dirty="0"/>
              <a:t>不带头节点</a:t>
            </a:r>
          </a:p>
          <a:p>
            <a:pPr marL="342900" indent="-342900">
              <a:spcBef>
                <a:spcPct val="20000"/>
              </a:spcBef>
              <a:buClr>
                <a:schemeClr val="accent1"/>
              </a:buClr>
              <a:buFont typeface="Wingdings" pitchFamily="2" charset="2"/>
              <a:buChar char="l"/>
            </a:pPr>
            <a:r>
              <a:rPr lang="zh-CN" altLang="en-US" sz="3200" b="1" dirty="0"/>
              <a:t>循环单链表</a:t>
            </a:r>
          </a:p>
          <a:p>
            <a:pPr marL="342900" indent="-342900">
              <a:spcBef>
                <a:spcPct val="20000"/>
              </a:spcBef>
              <a:buClr>
                <a:schemeClr val="accent1"/>
              </a:buClr>
              <a:buFont typeface="Wingdings" pitchFamily="2" charset="2"/>
              <a:buChar char="l"/>
            </a:pPr>
            <a:r>
              <a:rPr lang="zh-CN" altLang="en-US" sz="3200" b="1" dirty="0"/>
              <a:t>带尾指针的循环单链表</a:t>
            </a:r>
          </a:p>
          <a:p>
            <a:pPr marL="342900" indent="-342900">
              <a:spcBef>
                <a:spcPct val="20000"/>
              </a:spcBef>
              <a:buClr>
                <a:schemeClr val="accent1"/>
              </a:buClr>
              <a:buFont typeface="Wingdings" pitchFamily="2" charset="2"/>
              <a:buChar char="l"/>
            </a:pPr>
            <a:r>
              <a:rPr lang="zh-CN" altLang="en-US" sz="3200" b="1" dirty="0"/>
              <a:t>双向链表</a:t>
            </a:r>
            <a:endParaRPr lang="en-US" altLang="zh-CN" sz="3200" b="1" dirty="0"/>
          </a:p>
          <a:p>
            <a:pPr marL="342900" indent="-342900">
              <a:spcBef>
                <a:spcPct val="20000"/>
              </a:spcBef>
              <a:buClr>
                <a:schemeClr val="accent1"/>
              </a:buClr>
              <a:buFont typeface="Wingdings" pitchFamily="2" charset="2"/>
              <a:buChar char="l"/>
            </a:pPr>
            <a:r>
              <a:rPr lang="zh-CN" altLang="en-US" sz="3200" b="1" dirty="0"/>
              <a:t>双向循环链表</a:t>
            </a:r>
            <a:endParaRPr lang="en-US" altLang="zh-CN" sz="3200" b="1" dirty="0"/>
          </a:p>
          <a:p>
            <a:pPr marL="342900" indent="-342900">
              <a:spcBef>
                <a:spcPct val="20000"/>
              </a:spcBef>
              <a:buClr>
                <a:schemeClr val="accent1"/>
              </a:buClr>
              <a:buFont typeface="Wingdings" pitchFamily="2" charset="2"/>
              <a:buChar char="l"/>
            </a:pPr>
            <a:r>
              <a:rPr lang="zh-CN" altLang="en-US" sz="3200" b="1"/>
              <a:t>静态链表</a:t>
            </a:r>
            <a:endParaRPr lang="en-US" altLang="zh-CN" sz="3200" b="1"/>
          </a:p>
          <a:p>
            <a:pPr marL="342900" indent="-342900">
              <a:spcBef>
                <a:spcPct val="20000"/>
              </a:spcBef>
              <a:buClr>
                <a:schemeClr val="accent1"/>
              </a:buClr>
              <a:buFont typeface="Wingdings" pitchFamily="2" charset="2"/>
              <a:buChar char="l"/>
            </a:pPr>
            <a:r>
              <a:rPr lang="en-US" altLang="zh-CN" sz="3200" b="1" dirty="0"/>
              <a:t>…</a:t>
            </a:r>
          </a:p>
        </p:txBody>
      </p:sp>
    </p:spTree>
    <p:extLst>
      <p:ext uri="{BB962C8B-B14F-4D97-AF65-F5344CB8AC3E}">
        <p14:creationId xmlns:p14="http://schemas.microsoft.com/office/powerpoint/2010/main" val="27077195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350645" y="791210"/>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3800" dirty="0">
                <a:solidFill>
                  <a:schemeClr val="tx2"/>
                </a:solidFill>
              </a:rPr>
              <a:t>单链表的各种变形</a:t>
            </a:r>
          </a:p>
        </p:txBody>
      </p:sp>
      <p:sp>
        <p:nvSpPr>
          <p:cNvPr id="2" name="文本框 1"/>
          <p:cNvSpPr txBox="1"/>
          <p:nvPr/>
        </p:nvSpPr>
        <p:spPr>
          <a:xfrm>
            <a:off x="1350645" y="1727489"/>
            <a:ext cx="7632848" cy="461665"/>
          </a:xfrm>
          <a:prstGeom prst="rect">
            <a:avLst/>
          </a:prstGeom>
          <a:noFill/>
        </p:spPr>
        <p:txBody>
          <a:bodyPr wrap="square" rtlCol="0">
            <a:spAutoFit/>
          </a:bodyPr>
          <a:lstStyle/>
          <a:p>
            <a:r>
              <a:rPr lang="zh-CN" altLang="en-US" b="1" dirty="0"/>
              <a:t>问题：视频监控中需要循环存储监控视频帧（单幅图像）</a:t>
            </a:r>
          </a:p>
        </p:txBody>
      </p:sp>
      <p:sp>
        <p:nvSpPr>
          <p:cNvPr id="5" name="文本框 4"/>
          <p:cNvSpPr txBox="1"/>
          <p:nvPr/>
        </p:nvSpPr>
        <p:spPr>
          <a:xfrm>
            <a:off x="1376026" y="2735601"/>
            <a:ext cx="7632848" cy="830997"/>
          </a:xfrm>
          <a:prstGeom prst="rect">
            <a:avLst/>
          </a:prstGeom>
          <a:noFill/>
        </p:spPr>
        <p:txBody>
          <a:bodyPr wrap="square" rtlCol="0">
            <a:spAutoFit/>
          </a:bodyPr>
          <a:lstStyle/>
          <a:p>
            <a:r>
              <a:rPr lang="zh-CN" altLang="en-US" b="1" dirty="0"/>
              <a:t>视频是按时间顺序保存的数据可用顺序存储结构进行存储</a:t>
            </a:r>
          </a:p>
        </p:txBody>
      </p:sp>
      <p:sp>
        <p:nvSpPr>
          <p:cNvPr id="6" name="文本框 5"/>
          <p:cNvSpPr txBox="1"/>
          <p:nvPr/>
        </p:nvSpPr>
        <p:spPr>
          <a:xfrm>
            <a:off x="1376026" y="3893048"/>
            <a:ext cx="7632848" cy="1200329"/>
          </a:xfrm>
          <a:prstGeom prst="rect">
            <a:avLst/>
          </a:prstGeom>
          <a:noFill/>
        </p:spPr>
        <p:txBody>
          <a:bodyPr wrap="square" rtlCol="0">
            <a:spAutoFit/>
          </a:bodyPr>
          <a:lstStyle/>
          <a:p>
            <a:r>
              <a:rPr lang="zh-CN" altLang="en-US" b="1" dirty="0"/>
              <a:t>监控视频只需要存储定期时间间隔内的内容，为了节约存储空间，超过一个时间间隔的视频将从头覆盖上次记录的视频</a:t>
            </a:r>
          </a:p>
        </p:txBody>
      </p:sp>
      <p:sp>
        <p:nvSpPr>
          <p:cNvPr id="7" name="文本框 6"/>
          <p:cNvSpPr txBox="1"/>
          <p:nvPr/>
        </p:nvSpPr>
        <p:spPr>
          <a:xfrm>
            <a:off x="1376026" y="5419827"/>
            <a:ext cx="7632848" cy="461665"/>
          </a:xfrm>
          <a:prstGeom prst="rect">
            <a:avLst/>
          </a:prstGeom>
          <a:noFill/>
        </p:spPr>
        <p:txBody>
          <a:bodyPr wrap="square" rtlCol="0">
            <a:spAutoFit/>
          </a:bodyPr>
          <a:lstStyle/>
          <a:p>
            <a:r>
              <a:rPr lang="zh-CN" altLang="en-US" b="1" dirty="0"/>
              <a:t>如何对链表进行改进形成循环使用？</a:t>
            </a:r>
          </a:p>
        </p:txBody>
      </p:sp>
    </p:spTree>
    <p:extLst>
      <p:ext uri="{BB962C8B-B14F-4D97-AF65-F5344CB8AC3E}">
        <p14:creationId xmlns:p14="http://schemas.microsoft.com/office/powerpoint/2010/main" val="10451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1509991" y="2137999"/>
            <a:ext cx="9170492" cy="51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最后一个结点的指针域的指针又指回第一个结点的链表</a:t>
            </a:r>
          </a:p>
        </p:txBody>
      </p:sp>
      <p:grpSp>
        <p:nvGrpSpPr>
          <p:cNvPr id="175114" name="Group 10"/>
          <p:cNvGrpSpPr>
            <a:grpSpLocks/>
          </p:cNvGrpSpPr>
          <p:nvPr/>
        </p:nvGrpSpPr>
        <p:grpSpPr bwMode="auto">
          <a:xfrm>
            <a:off x="1980438" y="3630053"/>
            <a:ext cx="8229600" cy="609600"/>
            <a:chOff x="288" y="2448"/>
            <a:chExt cx="5184" cy="384"/>
          </a:xfrm>
        </p:grpSpPr>
        <p:grpSp>
          <p:nvGrpSpPr>
            <p:cNvPr id="175115" name="Group 11"/>
            <p:cNvGrpSpPr>
              <a:grpSpLocks/>
            </p:cNvGrpSpPr>
            <p:nvPr/>
          </p:nvGrpSpPr>
          <p:grpSpPr bwMode="auto">
            <a:xfrm>
              <a:off x="5184" y="2448"/>
              <a:ext cx="288" cy="384"/>
              <a:chOff x="5184" y="2448"/>
              <a:chExt cx="288" cy="384"/>
            </a:xfrm>
          </p:grpSpPr>
          <p:sp>
            <p:nvSpPr>
              <p:cNvPr id="175116" name="Line 12"/>
              <p:cNvSpPr>
                <a:spLocks noChangeShapeType="1"/>
              </p:cNvSpPr>
              <p:nvPr/>
            </p:nvSpPr>
            <p:spPr bwMode="auto">
              <a:xfrm flipV="1">
                <a:off x="5184" y="2448"/>
                <a:ext cx="28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17" name="Line 13"/>
              <p:cNvSpPr>
                <a:spLocks noChangeShapeType="1"/>
              </p:cNvSpPr>
              <p:nvPr/>
            </p:nvSpPr>
            <p:spPr bwMode="auto">
              <a:xfrm>
                <a:off x="5472" y="2448"/>
                <a:ext cx="0" cy="3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75118" name="Line 14"/>
            <p:cNvSpPr>
              <a:spLocks noChangeShapeType="1"/>
            </p:cNvSpPr>
            <p:nvPr/>
          </p:nvSpPr>
          <p:spPr bwMode="auto">
            <a:xfrm flipH="1">
              <a:off x="288" y="2832"/>
              <a:ext cx="518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19" name="Line 15"/>
            <p:cNvSpPr>
              <a:spLocks noChangeShapeType="1"/>
            </p:cNvSpPr>
            <p:nvPr/>
          </p:nvSpPr>
          <p:spPr bwMode="auto">
            <a:xfrm flipV="1">
              <a:off x="288" y="2496"/>
              <a:ext cx="0"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20" name="Line 16"/>
            <p:cNvSpPr>
              <a:spLocks noChangeShapeType="1"/>
            </p:cNvSpPr>
            <p:nvPr/>
          </p:nvSpPr>
          <p:spPr bwMode="auto">
            <a:xfrm>
              <a:off x="288" y="2496"/>
              <a:ext cx="336" cy="0"/>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sp>
        <p:nvSpPr>
          <p:cNvPr id="175121" name="Text Box 17"/>
          <p:cNvSpPr txBox="1">
            <a:spLocks noChangeArrowheads="1"/>
          </p:cNvSpPr>
          <p:nvPr/>
        </p:nvSpPr>
        <p:spPr bwMode="auto">
          <a:xfrm>
            <a:off x="1404176" y="1614778"/>
            <a:ext cx="42481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1. </a:t>
            </a:r>
            <a:r>
              <a:rPr kumimoji="1"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循环单链表</a:t>
            </a:r>
          </a:p>
        </p:txBody>
      </p:sp>
      <p:sp>
        <p:nvSpPr>
          <p:cNvPr id="175129" name="Text Box 25"/>
          <p:cNvSpPr txBox="1">
            <a:spLocks noChangeArrowheads="1"/>
          </p:cNvSpPr>
          <p:nvPr/>
        </p:nvSpPr>
        <p:spPr bwMode="auto">
          <a:xfrm>
            <a:off x="1509991" y="4480500"/>
            <a:ext cx="855497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2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和单链表的差别仅在于，</a:t>
            </a:r>
            <a:r>
              <a:rPr kumimoji="1" lang="zh-CN" altLang="en-US" sz="2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判别</a:t>
            </a:r>
            <a:r>
              <a:rPr kumimoji="1" lang="zh-CN" altLang="en-US" sz="22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链表中最后一个结点的</a:t>
            </a:r>
            <a:r>
              <a:rPr kumimoji="1" lang="zh-CN" altLang="en-US" sz="2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条件</a:t>
            </a:r>
            <a:r>
              <a:rPr kumimoji="1" lang="zh-CN" altLang="en-US" sz="22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不再是“后继是否为空”，而是“</a:t>
            </a:r>
            <a:r>
              <a:rPr kumimoji="1" lang="zh-CN" altLang="en-US" sz="2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后继是否为头结点”</a:t>
            </a:r>
            <a:r>
              <a:rPr kumimoji="1" lang="zh-CN" altLang="en-US" sz="22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p>
        </p:txBody>
      </p:sp>
      <p:grpSp>
        <p:nvGrpSpPr>
          <p:cNvPr id="175158" name="Group 54"/>
          <p:cNvGrpSpPr>
            <a:grpSpLocks/>
          </p:cNvGrpSpPr>
          <p:nvPr/>
        </p:nvGrpSpPr>
        <p:grpSpPr bwMode="auto">
          <a:xfrm>
            <a:off x="1980439" y="2766454"/>
            <a:ext cx="7913687" cy="1122363"/>
            <a:chOff x="295" y="1933"/>
            <a:chExt cx="4985" cy="707"/>
          </a:xfrm>
        </p:grpSpPr>
        <p:grpSp>
          <p:nvGrpSpPr>
            <p:cNvPr id="175111" name="Group 7"/>
            <p:cNvGrpSpPr>
              <a:grpSpLocks/>
            </p:cNvGrpSpPr>
            <p:nvPr/>
          </p:nvGrpSpPr>
          <p:grpSpPr bwMode="auto">
            <a:xfrm>
              <a:off x="295" y="1933"/>
              <a:ext cx="288" cy="480"/>
              <a:chOff x="288" y="1920"/>
              <a:chExt cx="288" cy="480"/>
            </a:xfrm>
          </p:grpSpPr>
          <p:sp>
            <p:nvSpPr>
              <p:cNvPr id="175112" name="Line 8"/>
              <p:cNvSpPr>
                <a:spLocks noChangeShapeType="1"/>
              </p:cNvSpPr>
              <p:nvPr/>
            </p:nvSpPr>
            <p:spPr bwMode="auto">
              <a:xfrm>
                <a:off x="288" y="2400"/>
                <a:ext cx="288"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13" name="Line 9"/>
              <p:cNvSpPr>
                <a:spLocks noChangeShapeType="1"/>
              </p:cNvSpPr>
              <p:nvPr/>
            </p:nvSpPr>
            <p:spPr bwMode="auto">
              <a:xfrm>
                <a:off x="288" y="1920"/>
                <a:ext cx="0" cy="48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75156" name="Group 52"/>
            <p:cNvGrpSpPr>
              <a:grpSpLocks/>
            </p:cNvGrpSpPr>
            <p:nvPr/>
          </p:nvGrpSpPr>
          <p:grpSpPr bwMode="auto">
            <a:xfrm>
              <a:off x="576" y="2196"/>
              <a:ext cx="4704" cy="444"/>
              <a:chOff x="576" y="2196"/>
              <a:chExt cx="4704" cy="444"/>
            </a:xfrm>
          </p:grpSpPr>
          <p:sp>
            <p:nvSpPr>
              <p:cNvPr id="175107" name="Line 3"/>
              <p:cNvSpPr>
                <a:spLocks noChangeShapeType="1"/>
              </p:cNvSpPr>
              <p:nvPr/>
            </p:nvSpPr>
            <p:spPr bwMode="auto">
              <a:xfrm>
                <a:off x="1152" y="2448"/>
                <a:ext cx="384"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08" name="Line 4"/>
              <p:cNvSpPr>
                <a:spLocks noChangeShapeType="1"/>
              </p:cNvSpPr>
              <p:nvPr/>
            </p:nvSpPr>
            <p:spPr bwMode="auto">
              <a:xfrm>
                <a:off x="2160" y="2448"/>
                <a:ext cx="384"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09" name="Line 5"/>
              <p:cNvSpPr>
                <a:spLocks noChangeShapeType="1"/>
              </p:cNvSpPr>
              <p:nvPr/>
            </p:nvSpPr>
            <p:spPr bwMode="auto">
              <a:xfrm>
                <a:off x="3168" y="2448"/>
                <a:ext cx="288"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10" name="Line 6"/>
              <p:cNvSpPr>
                <a:spLocks noChangeShapeType="1"/>
              </p:cNvSpPr>
              <p:nvPr/>
            </p:nvSpPr>
            <p:spPr bwMode="auto">
              <a:xfrm>
                <a:off x="4320" y="2448"/>
                <a:ext cx="240"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nvGrpSpPr>
              <p:cNvPr id="175122" name="Group 18"/>
              <p:cNvGrpSpPr>
                <a:grpSpLocks/>
              </p:cNvGrpSpPr>
              <p:nvPr/>
            </p:nvGrpSpPr>
            <p:grpSpPr bwMode="auto">
              <a:xfrm>
                <a:off x="576" y="2256"/>
                <a:ext cx="672" cy="384"/>
                <a:chOff x="576" y="2256"/>
                <a:chExt cx="672" cy="384"/>
              </a:xfrm>
            </p:grpSpPr>
            <p:sp>
              <p:nvSpPr>
                <p:cNvPr id="175123" name="Line 19"/>
                <p:cNvSpPr>
                  <a:spLocks noChangeShapeType="1"/>
                </p:cNvSpPr>
                <p:nvPr/>
              </p:nvSpPr>
              <p:spPr bwMode="auto">
                <a:xfrm>
                  <a:off x="576" y="2256"/>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24" name="Line 20"/>
                <p:cNvSpPr>
                  <a:spLocks noChangeShapeType="1"/>
                </p:cNvSpPr>
                <p:nvPr/>
              </p:nvSpPr>
              <p:spPr bwMode="auto">
                <a:xfrm>
                  <a:off x="576" y="2640"/>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25" name="Line 21"/>
                <p:cNvSpPr>
                  <a:spLocks noChangeShapeType="1"/>
                </p:cNvSpPr>
                <p:nvPr/>
              </p:nvSpPr>
              <p:spPr bwMode="auto">
                <a:xfrm>
                  <a:off x="1248"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26" name="Line 22"/>
                <p:cNvSpPr>
                  <a:spLocks noChangeShapeType="1"/>
                </p:cNvSpPr>
                <p:nvPr/>
              </p:nvSpPr>
              <p:spPr bwMode="auto">
                <a:xfrm>
                  <a:off x="576"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27" name="Line 23"/>
                <p:cNvSpPr>
                  <a:spLocks noChangeShapeType="1"/>
                </p:cNvSpPr>
                <p:nvPr/>
              </p:nvSpPr>
              <p:spPr bwMode="auto">
                <a:xfrm flipH="1">
                  <a:off x="1056"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28" name="Rectangle 24"/>
                <p:cNvSpPr>
                  <a:spLocks noChangeArrowheads="1"/>
                </p:cNvSpPr>
                <p:nvPr/>
              </p:nvSpPr>
              <p:spPr bwMode="auto">
                <a:xfrm>
                  <a:off x="576" y="2256"/>
                  <a:ext cx="480" cy="384"/>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75130" name="Group 26"/>
              <p:cNvGrpSpPr>
                <a:grpSpLocks/>
              </p:cNvGrpSpPr>
              <p:nvPr/>
            </p:nvGrpSpPr>
            <p:grpSpPr bwMode="auto">
              <a:xfrm>
                <a:off x="1536" y="2256"/>
                <a:ext cx="672" cy="384"/>
                <a:chOff x="1536" y="2256"/>
                <a:chExt cx="672" cy="384"/>
              </a:xfrm>
            </p:grpSpPr>
            <p:sp>
              <p:nvSpPr>
                <p:cNvPr id="175131" name="Line 27"/>
                <p:cNvSpPr>
                  <a:spLocks noChangeShapeType="1"/>
                </p:cNvSpPr>
                <p:nvPr/>
              </p:nvSpPr>
              <p:spPr bwMode="auto">
                <a:xfrm>
                  <a:off x="1536" y="2256"/>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32" name="Line 28"/>
                <p:cNvSpPr>
                  <a:spLocks noChangeShapeType="1"/>
                </p:cNvSpPr>
                <p:nvPr/>
              </p:nvSpPr>
              <p:spPr bwMode="auto">
                <a:xfrm>
                  <a:off x="1536" y="2640"/>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33" name="Line 29"/>
                <p:cNvSpPr>
                  <a:spLocks noChangeShapeType="1"/>
                </p:cNvSpPr>
                <p:nvPr/>
              </p:nvSpPr>
              <p:spPr bwMode="auto">
                <a:xfrm>
                  <a:off x="2208"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34" name="Line 30"/>
                <p:cNvSpPr>
                  <a:spLocks noChangeShapeType="1"/>
                </p:cNvSpPr>
                <p:nvPr/>
              </p:nvSpPr>
              <p:spPr bwMode="auto">
                <a:xfrm>
                  <a:off x="1536"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35" name="Line 31"/>
                <p:cNvSpPr>
                  <a:spLocks noChangeShapeType="1"/>
                </p:cNvSpPr>
                <p:nvPr/>
              </p:nvSpPr>
              <p:spPr bwMode="auto">
                <a:xfrm>
                  <a:off x="2016"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36" name="Text Box 32"/>
                <p:cNvSpPr txBox="1">
                  <a:spLocks noChangeArrowheads="1"/>
                </p:cNvSpPr>
                <p:nvPr/>
              </p:nvSpPr>
              <p:spPr bwMode="auto">
                <a:xfrm>
                  <a:off x="1610" y="2341"/>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1800" b="0" i="0" u="none" strike="noStrike" kern="1200" cap="none" spc="0" normalizeH="0" baseline="-25000" noProof="0">
                      <a:ln>
                        <a:noFill/>
                      </a:ln>
                      <a:solidFill>
                        <a:srgbClr val="010000"/>
                      </a:solidFill>
                      <a:effectLst/>
                      <a:uLnTx/>
                      <a:uFillTx/>
                      <a:latin typeface="微软雅黑" panose="020B0503020204020204" pitchFamily="34" charset="-122"/>
                      <a:ea typeface="微软雅黑" panose="020B0503020204020204" pitchFamily="34" charset="-122"/>
                      <a:cs typeface="+mn-cs"/>
                    </a:rPr>
                    <a:t>1</a:t>
                  </a:r>
                </a:p>
              </p:txBody>
            </p:sp>
          </p:grpSp>
          <p:grpSp>
            <p:nvGrpSpPr>
              <p:cNvPr id="175137" name="Group 33"/>
              <p:cNvGrpSpPr>
                <a:grpSpLocks/>
              </p:cNvGrpSpPr>
              <p:nvPr/>
            </p:nvGrpSpPr>
            <p:grpSpPr bwMode="auto">
              <a:xfrm>
                <a:off x="2544" y="2256"/>
                <a:ext cx="720" cy="384"/>
                <a:chOff x="2544" y="2256"/>
                <a:chExt cx="720" cy="384"/>
              </a:xfrm>
            </p:grpSpPr>
            <p:sp>
              <p:nvSpPr>
                <p:cNvPr id="175138" name="Line 34"/>
                <p:cNvSpPr>
                  <a:spLocks noChangeShapeType="1"/>
                </p:cNvSpPr>
                <p:nvPr/>
              </p:nvSpPr>
              <p:spPr bwMode="auto">
                <a:xfrm>
                  <a:off x="2544" y="2256"/>
                  <a:ext cx="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39" name="Line 35"/>
                <p:cNvSpPr>
                  <a:spLocks noChangeShapeType="1"/>
                </p:cNvSpPr>
                <p:nvPr/>
              </p:nvSpPr>
              <p:spPr bwMode="auto">
                <a:xfrm>
                  <a:off x="2544"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40" name="Line 36"/>
                <p:cNvSpPr>
                  <a:spLocks noChangeShapeType="1"/>
                </p:cNvSpPr>
                <p:nvPr/>
              </p:nvSpPr>
              <p:spPr bwMode="auto">
                <a:xfrm>
                  <a:off x="3264"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41" name="Line 37"/>
                <p:cNvSpPr>
                  <a:spLocks noChangeShapeType="1"/>
                </p:cNvSpPr>
                <p:nvPr/>
              </p:nvSpPr>
              <p:spPr bwMode="auto">
                <a:xfrm>
                  <a:off x="3024"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42" name="Line 38"/>
                <p:cNvSpPr>
                  <a:spLocks noChangeShapeType="1"/>
                </p:cNvSpPr>
                <p:nvPr/>
              </p:nvSpPr>
              <p:spPr bwMode="auto">
                <a:xfrm>
                  <a:off x="2544" y="2640"/>
                  <a:ext cx="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43" name="Text Box 39"/>
                <p:cNvSpPr txBox="1">
                  <a:spLocks noChangeArrowheads="1"/>
                </p:cNvSpPr>
                <p:nvPr/>
              </p:nvSpPr>
              <p:spPr bwMode="auto">
                <a:xfrm>
                  <a:off x="2608" y="2341"/>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1800" b="0" i="0" u="none" strike="noStrike" kern="1200" cap="none" spc="0" normalizeH="0" baseline="-25000" noProof="0">
                      <a:ln>
                        <a:noFill/>
                      </a:ln>
                      <a:solidFill>
                        <a:srgbClr val="010000"/>
                      </a:solidFill>
                      <a:effectLst/>
                      <a:uLnTx/>
                      <a:uFillTx/>
                      <a:latin typeface="微软雅黑" panose="020B0503020204020204" pitchFamily="34" charset="-122"/>
                      <a:ea typeface="微软雅黑" panose="020B0503020204020204" pitchFamily="34" charset="-122"/>
                      <a:cs typeface="+mn-cs"/>
                    </a:rPr>
                    <a:t>2</a:t>
                  </a:r>
                </a:p>
              </p:txBody>
            </p:sp>
          </p:grpSp>
          <p:grpSp>
            <p:nvGrpSpPr>
              <p:cNvPr id="175144" name="Group 40"/>
              <p:cNvGrpSpPr>
                <a:grpSpLocks/>
              </p:cNvGrpSpPr>
              <p:nvPr/>
            </p:nvGrpSpPr>
            <p:grpSpPr bwMode="auto">
              <a:xfrm>
                <a:off x="4560" y="2256"/>
                <a:ext cx="720" cy="384"/>
                <a:chOff x="4560" y="2256"/>
                <a:chExt cx="720" cy="384"/>
              </a:xfrm>
            </p:grpSpPr>
            <p:sp>
              <p:nvSpPr>
                <p:cNvPr id="175145" name="Line 41"/>
                <p:cNvSpPr>
                  <a:spLocks noChangeShapeType="1"/>
                </p:cNvSpPr>
                <p:nvPr/>
              </p:nvSpPr>
              <p:spPr bwMode="auto">
                <a:xfrm>
                  <a:off x="4560" y="2640"/>
                  <a:ext cx="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46" name="Line 42"/>
                <p:cNvSpPr>
                  <a:spLocks noChangeShapeType="1"/>
                </p:cNvSpPr>
                <p:nvPr/>
              </p:nvSpPr>
              <p:spPr bwMode="auto">
                <a:xfrm>
                  <a:off x="4560" y="2256"/>
                  <a:ext cx="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47" name="Line 43"/>
                <p:cNvSpPr>
                  <a:spLocks noChangeShapeType="1"/>
                </p:cNvSpPr>
                <p:nvPr/>
              </p:nvSpPr>
              <p:spPr bwMode="auto">
                <a:xfrm>
                  <a:off x="4560"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48" name="Line 44"/>
                <p:cNvSpPr>
                  <a:spLocks noChangeShapeType="1"/>
                </p:cNvSpPr>
                <p:nvPr/>
              </p:nvSpPr>
              <p:spPr bwMode="auto">
                <a:xfrm>
                  <a:off x="5280"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49" name="Line 45"/>
                <p:cNvSpPr>
                  <a:spLocks noChangeShapeType="1"/>
                </p:cNvSpPr>
                <p:nvPr/>
              </p:nvSpPr>
              <p:spPr bwMode="auto">
                <a:xfrm>
                  <a:off x="5040" y="225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50" name="Text Box 46"/>
                <p:cNvSpPr txBox="1">
                  <a:spLocks noChangeArrowheads="1"/>
                </p:cNvSpPr>
                <p:nvPr/>
              </p:nvSpPr>
              <p:spPr bwMode="auto">
                <a:xfrm>
                  <a:off x="4649" y="2341"/>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rPr>
                    <a:t>a</a:t>
                  </a:r>
                  <a:r>
                    <a:rPr kumimoji="0" lang="en-US" altLang="zh-CN" sz="1800" b="0" i="0" u="none" strike="noStrike" kern="1200" cap="none" spc="0" normalizeH="0" baseline="-25000" noProof="0">
                      <a:ln>
                        <a:noFill/>
                      </a:ln>
                      <a:solidFill>
                        <a:srgbClr val="010000"/>
                      </a:solidFill>
                      <a:effectLst/>
                      <a:uLnTx/>
                      <a:uFillTx/>
                      <a:latin typeface="微软雅黑" panose="020B0503020204020204" pitchFamily="34" charset="-122"/>
                      <a:ea typeface="微软雅黑" panose="020B0503020204020204" pitchFamily="34" charset="-122"/>
                      <a:cs typeface="+mn-cs"/>
                    </a:rPr>
                    <a:t>n</a:t>
                  </a:r>
                </a:p>
              </p:txBody>
            </p:sp>
          </p:grpSp>
          <p:sp>
            <p:nvSpPr>
              <p:cNvPr id="175151" name="Text Box 47"/>
              <p:cNvSpPr txBox="1">
                <a:spLocks noChangeArrowheads="1"/>
              </p:cNvSpPr>
              <p:nvPr/>
            </p:nvSpPr>
            <p:spPr bwMode="auto">
              <a:xfrm>
                <a:off x="3470" y="2196"/>
                <a:ext cx="81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32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rPr>
                  <a:t>........</a:t>
                </a:r>
              </a:p>
            </p:txBody>
          </p:sp>
          <p:grpSp>
            <p:nvGrpSpPr>
              <p:cNvPr id="175152" name="Group 48"/>
              <p:cNvGrpSpPr>
                <a:grpSpLocks/>
              </p:cNvGrpSpPr>
              <p:nvPr/>
            </p:nvGrpSpPr>
            <p:grpSpPr bwMode="auto">
              <a:xfrm>
                <a:off x="5103" y="2432"/>
                <a:ext cx="90" cy="91"/>
                <a:chOff x="5103" y="2432"/>
                <a:chExt cx="90" cy="91"/>
              </a:xfrm>
            </p:grpSpPr>
            <p:sp>
              <p:nvSpPr>
                <p:cNvPr id="175153" name="Line 49"/>
                <p:cNvSpPr>
                  <a:spLocks noChangeShapeType="1"/>
                </p:cNvSpPr>
                <p:nvPr/>
              </p:nvSpPr>
              <p:spPr bwMode="auto">
                <a:xfrm flipH="1">
                  <a:off x="5103" y="2432"/>
                  <a:ext cx="45" cy="9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175154" name="Line 50"/>
                <p:cNvSpPr>
                  <a:spLocks noChangeShapeType="1"/>
                </p:cNvSpPr>
                <p:nvPr/>
              </p:nvSpPr>
              <p:spPr bwMode="auto">
                <a:xfrm>
                  <a:off x="5148" y="2432"/>
                  <a:ext cx="45" cy="9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pSp>
        </p:grpSp>
      </p:grpSp>
      <p:pic>
        <p:nvPicPr>
          <p:cNvPr id="175155" name="Picture 51" descr="2"/>
          <p:cNvPicPr>
            <a:picLocks noChangeArrowheads="1"/>
          </p:cNvPicPr>
          <p:nvPr/>
        </p:nvPicPr>
        <p:blipFill>
          <a:blip r:embed="rId3">
            <a:extLst>
              <a:ext uri="{28A0092B-C50C-407E-A947-70E740481C1C}">
                <a14:useLocalDpi xmlns:a14="http://schemas.microsoft.com/office/drawing/2010/main" val="0"/>
              </a:ext>
            </a:extLst>
          </a:blip>
          <a:srcRect b="5377"/>
          <a:stretch>
            <a:fillRect/>
          </a:stretch>
        </p:blipFill>
        <p:spPr bwMode="auto">
          <a:xfrm>
            <a:off x="3467131" y="5483920"/>
            <a:ext cx="5930108" cy="111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 Box 2"/>
          <p:cNvSpPr txBox="1">
            <a:spLocks noChangeArrowheads="1"/>
          </p:cNvSpPr>
          <p:nvPr/>
        </p:nvSpPr>
        <p:spPr bwMode="auto">
          <a:xfrm>
            <a:off x="1268693" y="932312"/>
            <a:ext cx="5044033" cy="51090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wrap="square" lIns="91440" tIns="45720" rIns="91440" bIns="45720" numCol="1" anchor="ctr" anchorCtr="0" compatLnSpc="1">
            <a:prstTxWarp prst="textNoShape">
              <a:avLst/>
            </a:prstTxWarp>
          </a:bodyPr>
          <a:lstStyle>
            <a:defPPr>
              <a:defRPr lang="zh-CN"/>
            </a:defPPr>
            <a:lvl1pPr fontAlgn="base">
              <a:lnSpc>
                <a:spcPct val="85000"/>
              </a:lnSpc>
              <a:spcBef>
                <a:spcPct val="0"/>
              </a:spcBef>
              <a:spcAft>
                <a:spcPct val="0"/>
              </a:spcAft>
              <a:defRPr sz="3200" b="0" kern="0">
                <a:solidFill>
                  <a:srgbClr val="0070C0"/>
                </a:solidFill>
                <a:effectLst/>
                <a:latin typeface="微软雅黑" panose="020B0503020204020204" pitchFamily="34" charset="-122"/>
                <a:ea typeface="微软雅黑" panose="020B0503020204020204" pitchFamily="34" charset="-122"/>
                <a:cs typeface="+mj-cs"/>
              </a:defRPr>
            </a:lvl1pPr>
            <a:lvl2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2pPr>
            <a:lvl3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3pPr>
            <a:lvl4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4pPr>
            <a:lvl5pPr fontAlgn="base">
              <a:lnSpc>
                <a:spcPct val="85000"/>
              </a:lnSpc>
              <a:spcBef>
                <a:spcPct val="0"/>
              </a:spcBef>
              <a:spcAft>
                <a:spcPct val="0"/>
              </a:spcAft>
              <a:defRPr sz="3600" b="1">
                <a:solidFill>
                  <a:schemeClr val="tx2"/>
                </a:solidFill>
                <a:effectLst>
                  <a:outerShdw blurRad="38100" dist="38100" dir="2700000" algn="tl">
                    <a:srgbClr val="FFFFFF"/>
                  </a:outerShdw>
                </a:effectLst>
                <a:latin typeface="Tahoma" pitchFamily="34" charset="0"/>
                <a:ea typeface="幼圆" panose="02010509060101010101" pitchFamily="49" charset="-122"/>
              </a:defRPr>
            </a:lvl5pPr>
            <a:lvl6pPr marL="4572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6pPr>
            <a:lvl7pPr marL="9144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7pPr>
            <a:lvl8pPr marL="13716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8pPr>
            <a:lvl9pPr marL="1828800" fontAlgn="base">
              <a:lnSpc>
                <a:spcPct val="85000"/>
              </a:lnSpc>
              <a:spcBef>
                <a:spcPct val="0"/>
              </a:spcBef>
              <a:spcAft>
                <a:spcPct val="0"/>
              </a:spcAft>
              <a:defRPr sz="4200">
                <a:solidFill>
                  <a:schemeClr val="tx2"/>
                </a:solidFill>
                <a:effectLst>
                  <a:outerShdw blurRad="38100" dist="38100" dir="2700000" algn="tl">
                    <a:srgbClr val="FFFFFF"/>
                  </a:outerShdw>
                </a:effectLst>
                <a:latin typeface="Tahoma" pitchFamily="34" charset="0"/>
                <a:ea typeface="宋体"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lang="en-US" altLang="zh-CN" sz="3400" dirty="0"/>
              <a:t>5 </a:t>
            </a:r>
            <a:r>
              <a:rPr kumimoji="0" lang="zh-CN" altLang="en-US" sz="34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rPr>
              <a:t>单链表的一些变形</a:t>
            </a:r>
            <a:endParaRPr kumimoji="0" lang="zh-CN" altLang="en-US" sz="3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932110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outVertic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5121"/>
                                        </p:tgtEl>
                                        <p:attrNameLst>
                                          <p:attrName>style.visibility</p:attrName>
                                        </p:attrNameLst>
                                      </p:cBhvr>
                                      <p:to>
                                        <p:strVal val="visible"/>
                                      </p:to>
                                    </p:set>
                                    <p:animEffect transition="in" filter="wipe(up)">
                                      <p:cBhvr>
                                        <p:cTn id="12" dur="500"/>
                                        <p:tgtEl>
                                          <p:spTgt spid="17512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75106"/>
                                        </p:tgtEl>
                                        <p:attrNameLst>
                                          <p:attrName>style.visibility</p:attrName>
                                        </p:attrNameLst>
                                      </p:cBhvr>
                                      <p:to>
                                        <p:strVal val="visible"/>
                                      </p:to>
                                    </p:set>
                                    <p:animEffect transition="in" filter="slide(fromTop)">
                                      <p:cBhvr>
                                        <p:cTn id="17" dur="500"/>
                                        <p:tgtEl>
                                          <p:spTgt spid="1751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5158"/>
                                        </p:tgtEl>
                                        <p:attrNameLst>
                                          <p:attrName>style.visibility</p:attrName>
                                        </p:attrNameLst>
                                      </p:cBhvr>
                                      <p:to>
                                        <p:strVal val="visible"/>
                                      </p:to>
                                    </p:set>
                                    <p:animEffect transition="in" filter="wipe(left)">
                                      <p:cBhvr>
                                        <p:cTn id="22" dur="500"/>
                                        <p:tgtEl>
                                          <p:spTgt spid="175158"/>
                                        </p:tgtEl>
                                      </p:cBhvr>
                                    </p:animEffect>
                                  </p:childTnLst>
                                </p:cTn>
                              </p:par>
                            </p:childTnLst>
                          </p:cTn>
                        </p:par>
                        <p:par>
                          <p:cTn id="23" fill="hold" nodeType="afterGroup">
                            <p:stCondLst>
                              <p:cond delay="500"/>
                            </p:stCondLst>
                            <p:childTnLst>
                              <p:par>
                                <p:cTn id="24" presetID="22" presetClass="entr" presetSubtype="2" fill="hold" nodeType="afterEffect">
                                  <p:stCondLst>
                                    <p:cond delay="0"/>
                                  </p:stCondLst>
                                  <p:childTnLst>
                                    <p:set>
                                      <p:cBhvr>
                                        <p:cTn id="25" dur="1" fill="hold">
                                          <p:stCondLst>
                                            <p:cond delay="0"/>
                                          </p:stCondLst>
                                        </p:cTn>
                                        <p:tgtEl>
                                          <p:spTgt spid="175114"/>
                                        </p:tgtEl>
                                        <p:attrNameLst>
                                          <p:attrName>style.visibility</p:attrName>
                                        </p:attrNameLst>
                                      </p:cBhvr>
                                      <p:to>
                                        <p:strVal val="visible"/>
                                      </p:to>
                                    </p:set>
                                    <p:animEffect transition="in" filter="wipe(right)">
                                      <p:cBhvr>
                                        <p:cTn id="26" dur="500"/>
                                        <p:tgtEl>
                                          <p:spTgt spid="1751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iterate type="lt">
                                    <p:tmPct val="100000"/>
                                  </p:iterate>
                                  <p:childTnLst>
                                    <p:set>
                                      <p:cBhvr>
                                        <p:cTn id="30" dur="1" fill="hold">
                                          <p:stCondLst>
                                            <p:cond delay="0"/>
                                          </p:stCondLst>
                                        </p:cTn>
                                        <p:tgtEl>
                                          <p:spTgt spid="175129"/>
                                        </p:tgtEl>
                                        <p:attrNameLst>
                                          <p:attrName>style.visibility</p:attrName>
                                        </p:attrNameLst>
                                      </p:cBhvr>
                                      <p:to>
                                        <p:strVal val="visible"/>
                                      </p:to>
                                    </p:set>
                                    <p:animEffect transition="in" filter="wipe(left)">
                                      <p:cBhvr>
                                        <p:cTn id="31" dur="20"/>
                                        <p:tgtEl>
                                          <p:spTgt spid="1751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5155"/>
                                        </p:tgtEl>
                                        <p:attrNameLst>
                                          <p:attrName>style.visibility</p:attrName>
                                        </p:attrNameLst>
                                      </p:cBhvr>
                                      <p:to>
                                        <p:strVal val="visible"/>
                                      </p:to>
                                    </p:set>
                                    <p:animEffect transition="in" filter="wipe(left)">
                                      <p:cBhvr>
                                        <p:cTn id="36" dur="500"/>
                                        <p:tgtEl>
                                          <p:spTgt spid="175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autoUpdateAnimBg="0"/>
      <p:bldP spid="175121" grpId="0"/>
      <p:bldP spid="175129" grpId="0" autoUpdateAnimBg="0"/>
      <p:bldP spid="5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2279576" y="959717"/>
            <a:ext cx="7848872" cy="5077623"/>
          </a:xfrm>
          <a:noFill/>
          <a:ln/>
        </p:spPr>
        <p:txBody>
          <a:bodyPr>
            <a:normAutofit/>
          </a:bodyPr>
          <a:lstStyle/>
          <a:p>
            <a:pPr lvl="1"/>
            <a:r>
              <a:rPr lang="zh-CN" altLang="zh-CN" dirty="0"/>
              <a:t>循环链表是表中最后一个结点的指针指向头结点，使链表构成环状</a:t>
            </a:r>
          </a:p>
          <a:p>
            <a:pPr lvl="1"/>
            <a:r>
              <a:rPr lang="zh-CN" altLang="zh-CN" dirty="0"/>
              <a:t>特点：从表中任一结点出发均可找到表中其他结点，提高查找效率</a:t>
            </a:r>
          </a:p>
          <a:p>
            <a:pPr lvl="1"/>
            <a:r>
              <a:rPr lang="zh-CN" altLang="zh-CN" dirty="0"/>
              <a:t>操作与单链表基本一致,</a:t>
            </a:r>
            <a:r>
              <a:rPr lang="zh-CN" altLang="en-US" dirty="0"/>
              <a:t>仅</a:t>
            </a:r>
            <a:r>
              <a:rPr lang="zh-CN" altLang="zh-CN" dirty="0"/>
              <a:t>循环条件不同</a:t>
            </a:r>
          </a:p>
          <a:p>
            <a:pPr lvl="2"/>
            <a:r>
              <a:rPr lang="zh-CN" altLang="zh-CN" b="1" dirty="0"/>
              <a:t>单链表</a:t>
            </a:r>
            <a:r>
              <a:rPr lang="en-US" altLang="zh-CN" b="1" dirty="0"/>
              <a:t>p=NULL(</a:t>
            </a:r>
            <a:r>
              <a:rPr lang="zh-CN" altLang="en-US" b="1" dirty="0"/>
              <a:t>不带头</a:t>
            </a:r>
            <a:r>
              <a:rPr lang="en-US" altLang="zh-CN" b="1" dirty="0"/>
              <a:t>)</a:t>
            </a:r>
            <a:r>
              <a:rPr lang="zh-CN" altLang="zh-CN" b="1" dirty="0"/>
              <a:t>或</a:t>
            </a:r>
            <a:r>
              <a:rPr lang="en-US" altLang="zh-CN" b="1" dirty="0"/>
              <a:t>p-&gt;next=NULL(</a:t>
            </a:r>
            <a:r>
              <a:rPr lang="zh-CN" altLang="en-US" b="1" dirty="0"/>
              <a:t>带头节点</a:t>
            </a:r>
            <a:r>
              <a:rPr lang="en-US" altLang="zh-CN" b="1" dirty="0"/>
              <a:t>)</a:t>
            </a:r>
          </a:p>
          <a:p>
            <a:pPr lvl="2"/>
            <a:r>
              <a:rPr lang="zh-CN" altLang="en-US" b="1" dirty="0"/>
              <a:t>循环链表</a:t>
            </a:r>
            <a:r>
              <a:rPr lang="en-US" altLang="zh-CN" b="1" dirty="0"/>
              <a:t>p-&gt;next=head</a:t>
            </a:r>
          </a:p>
        </p:txBody>
      </p:sp>
      <p:pic>
        <p:nvPicPr>
          <p:cNvPr id="67588" name="Picture 4" descr="2"/>
          <p:cNvPicPr>
            <a:picLocks noChangeArrowheads="1"/>
          </p:cNvPicPr>
          <p:nvPr/>
        </p:nvPicPr>
        <p:blipFill>
          <a:blip r:embed="rId2">
            <a:extLst>
              <a:ext uri="{28A0092B-C50C-407E-A947-70E740481C1C}">
                <a14:useLocalDpi xmlns:a14="http://schemas.microsoft.com/office/drawing/2010/main" val="0"/>
              </a:ext>
            </a:extLst>
          </a:blip>
          <a:srcRect b="5377"/>
          <a:stretch>
            <a:fillRect/>
          </a:stretch>
        </p:blipFill>
        <p:spPr bwMode="auto">
          <a:xfrm>
            <a:off x="3143312" y="4821913"/>
            <a:ext cx="6121400" cy="1582737"/>
          </a:xfrm>
          <a:prstGeom prst="rect">
            <a:avLst/>
          </a:prstGeom>
          <a:ln/>
          <a:extLst/>
        </p:spPr>
        <p:style>
          <a:lnRef idx="1">
            <a:schemeClr val="accent1"/>
          </a:lnRef>
          <a:fillRef idx="3">
            <a:schemeClr val="accent1"/>
          </a:fillRef>
          <a:effectRef idx="2">
            <a:schemeClr val="accent1"/>
          </a:effectRef>
          <a:fontRef idx="minor">
            <a:schemeClr val="lt1"/>
          </a:fontRef>
        </p:style>
      </p:pic>
    </p:spTree>
    <p:extLst>
      <p:ext uri="{BB962C8B-B14F-4D97-AF65-F5344CB8AC3E}">
        <p14:creationId xmlns:p14="http://schemas.microsoft.com/office/powerpoint/2010/main" val="4089726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VSECTIONID" val="6QLnjpDmemWvdkPv8CNhLB"/>
</p:tagLst>
</file>

<file path=ppt/tags/tag2.xml><?xml version="1.0" encoding="utf-8"?>
<p:tagLst xmlns:a="http://schemas.openxmlformats.org/drawingml/2006/main" xmlns:r="http://schemas.openxmlformats.org/officeDocument/2006/relationships" xmlns:p="http://schemas.openxmlformats.org/presentationml/2006/main">
  <p:tag name="DVSHAPEID" val="K4nqtrpMJHznzW6iQWuGbY"/>
</p:tagLst>
</file>

<file path=ppt/theme/_rels/theme14.xml.rels><?xml version="1.0" encoding="UTF-8" standalone="yes"?>
<Relationships xmlns="http://schemas.openxmlformats.org/package/2006/relationships"><Relationship Id="rId1" Type="http://schemas.openxmlformats.org/officeDocument/2006/relationships/image" Target="../media/image8.jpeg"/></Relationships>
</file>

<file path=ppt/theme/_rels/theme15.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A000120141119A01PPBG">
  <a:themeElements>
    <a:clrScheme name="自定义 132">
      <a:dk1>
        <a:srgbClr val="3D3F41"/>
      </a:dk1>
      <a:lt1>
        <a:srgbClr val="FFFFFF"/>
      </a:lt1>
      <a:dk2>
        <a:srgbClr val="3D3F41"/>
      </a:dk2>
      <a:lt2>
        <a:srgbClr val="EAF5FC"/>
      </a:lt2>
      <a:accent1>
        <a:srgbClr val="04AEDA"/>
      </a:accent1>
      <a:accent2>
        <a:srgbClr val="628EE3"/>
      </a:accent2>
      <a:accent3>
        <a:srgbClr val="2BC3B5"/>
      </a:accent3>
      <a:accent4>
        <a:srgbClr val="92D050"/>
      </a:accent4>
      <a:accent5>
        <a:srgbClr val="CEB9A3"/>
      </a:accent5>
      <a:accent6>
        <a:srgbClr val="FFC000"/>
      </a:accent6>
      <a:hlink>
        <a:srgbClr val="00B0F0"/>
      </a:hlink>
      <a:folHlink>
        <a:srgbClr val="AFB2B4"/>
      </a:folHlink>
    </a:clrScheme>
    <a:fontScheme name="KSO主题5">
      <a:majorFont>
        <a:latin typeface="Broadway"/>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sjjg1">
  <a:themeElements>
    <a:clrScheme name="自定义 7">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C000"/>
      </a:hlink>
      <a:folHlink>
        <a:srgbClr val="92D050"/>
      </a:folHlink>
    </a:clrScheme>
    <a:fontScheme name="dcttec_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2">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3">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cttec_s 4">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cttec_s 5">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cttec_s 6">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cttec_s 7">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jjg1" id="{315E6830-1784-452B-A446-8F960D2BCF56}" vid="{35DE3340-B3CE-4FFE-9DFA-5EF28626BDAF}"/>
    </a:ext>
  </a:extLst>
</a:theme>
</file>

<file path=ppt/theme/theme11.xml><?xml version="1.0" encoding="utf-8"?>
<a:theme xmlns:a="http://schemas.openxmlformats.org/drawingml/2006/main" name="9_sjjg1">
  <a:themeElements>
    <a:clrScheme name="自定义 7">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C000"/>
      </a:hlink>
      <a:folHlink>
        <a:srgbClr val="92D050"/>
      </a:folHlink>
    </a:clrScheme>
    <a:fontScheme name="dcttec_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2">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3">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cttec_s 4">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cttec_s 5">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cttec_s 6">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cttec_s 7">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jjg1" id="{315E6830-1784-452B-A446-8F960D2BCF56}" vid="{35DE3340-B3CE-4FFE-9DFA-5EF28626BDAF}"/>
    </a:ext>
  </a:extLst>
</a:theme>
</file>

<file path=ppt/theme/theme12.xml><?xml version="1.0" encoding="utf-8"?>
<a:theme xmlns:a="http://schemas.openxmlformats.org/drawingml/2006/main" name="翻转课堂视频模板">
  <a:themeElements>
    <a:clrScheme name="通用_蓝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通用_蓝">
      <a:majorFont>
        <a:latin typeface="Arial"/>
        <a:ea typeface="隶书"/>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通用_蓝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通用_蓝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通用_蓝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通用_蓝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通用_蓝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通用_蓝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通用_蓝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通用_蓝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通用_蓝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通用_蓝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通用_蓝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通用_蓝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通用_蓝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0_sjjg1">
  <a:themeElements>
    <a:clrScheme name="自定义 7">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C000"/>
      </a:hlink>
      <a:folHlink>
        <a:srgbClr val="92D050"/>
      </a:folHlink>
    </a:clrScheme>
    <a:fontScheme name="dcttec_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2">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3">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cttec_s 4">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cttec_s 5">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cttec_s 6">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cttec_s 7">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jjg1" id="{315E6830-1784-452B-A446-8F960D2BCF56}" vid="{35DE3340-B3CE-4FFE-9DFA-5EF28626BDAF}"/>
    </a:ext>
  </a:extLst>
</a:theme>
</file>

<file path=ppt/theme/theme14.xml><?xml version="1.0" encoding="utf-8"?>
<a:theme xmlns:a="http://schemas.openxmlformats.org/drawingml/2006/main" name="穿越">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穿越">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穿越">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15.xml><?xml version="1.0" encoding="utf-8"?>
<a:theme xmlns:a="http://schemas.openxmlformats.org/drawingml/2006/main" name="凤舞九天">
  <a:themeElements>
    <a:clrScheme name="自定义 9">
      <a:dk1>
        <a:sysClr val="windowText" lastClr="000000"/>
      </a:dk1>
      <a:lt1>
        <a:sysClr val="window" lastClr="FFFFFF"/>
      </a:lt1>
      <a:dk2>
        <a:srgbClr val="004646"/>
      </a:dk2>
      <a:lt2>
        <a:srgbClr val="E1F0FF"/>
      </a:lt2>
      <a:accent1>
        <a:srgbClr val="FDEF8B"/>
      </a:accent1>
      <a:accent2>
        <a:srgbClr val="91FFFF"/>
      </a:accent2>
      <a:accent3>
        <a:srgbClr val="B8D69C"/>
      </a:accent3>
      <a:accent4>
        <a:srgbClr val="91FFFF"/>
      </a:accent4>
      <a:accent5>
        <a:srgbClr val="D8C5F8"/>
      </a:accent5>
      <a:accent6>
        <a:srgbClr val="23FFFE"/>
      </a:accent6>
      <a:hlink>
        <a:srgbClr val="C0A903"/>
      </a:hlink>
      <a:folHlink>
        <a:srgbClr val="92D050"/>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16.xml><?xml version="1.0" encoding="utf-8"?>
<a:theme xmlns:a="http://schemas.openxmlformats.org/drawingml/2006/main" name="项目状态报告">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jjg1">
  <a:themeElements>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fontScheme name="dcttec_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2">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3">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cttec_s 4">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cttec_s 5">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cttec_s 6">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cttec_s 7">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jjg1" id="{C40A87E4-9C5A-4958-9509-9EF80DA3EE95}" vid="{A166A0E3-7131-4035-9F47-461BBE529AED}"/>
    </a:ext>
  </a:extLst>
</a:theme>
</file>

<file path=ppt/theme/theme3.xml><?xml version="1.0" encoding="utf-8"?>
<a:theme xmlns:a="http://schemas.openxmlformats.org/drawingml/2006/main" name="1_sjjg1">
  <a:themeElements>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fontScheme name="dcttec_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2">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3">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cttec_s 4">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cttec_s 5">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cttec_s 6">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cttec_s 7">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jjg1" id="{C40A87E4-9C5A-4958-9509-9EF80DA3EE95}" vid="{A166A0E3-7131-4035-9F47-461BBE529AED}"/>
    </a:ext>
  </a:extLst>
</a:theme>
</file>

<file path=ppt/theme/theme4.xml><?xml version="1.0" encoding="utf-8"?>
<a:theme xmlns:a="http://schemas.openxmlformats.org/drawingml/2006/main" name="2_sjjg1">
  <a:themeElements>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2">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3">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cttec_s 4">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cttec_s 5">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cttec_s 6">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cttec_s 7">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jjg1" id="{C40A87E4-9C5A-4958-9509-9EF80DA3EE95}" vid="{A166A0E3-7131-4035-9F47-461BBE529AED}"/>
    </a:ext>
  </a:extLst>
</a:theme>
</file>

<file path=ppt/theme/theme5.xml><?xml version="1.0" encoding="utf-8"?>
<a:theme xmlns:a="http://schemas.openxmlformats.org/drawingml/2006/main" name="3_sjjg1">
  <a:themeElements>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fontScheme name="自定义 1">
      <a:majorFont>
        <a:latin typeface="Tahoma"/>
        <a:ea typeface="微软雅黑"/>
        <a:cs typeface=""/>
      </a:majorFont>
      <a:minorFont>
        <a:latin typeface="Tahoma"/>
        <a:ea typeface="微软雅黑"/>
        <a:cs typeface=""/>
      </a:minorFont>
    </a:fontScheme>
    <a:fmtScheme name="细微固体">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2">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3">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cttec_s 4">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cttec_s 5">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cttec_s 6">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cttec_s 7">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jjg1" id="{C40A87E4-9C5A-4958-9509-9EF80DA3EE95}" vid="{A166A0E3-7131-4035-9F47-461BBE529AED}"/>
    </a:ext>
  </a:extLst>
</a:theme>
</file>

<file path=ppt/theme/theme6.xml><?xml version="1.0" encoding="utf-8"?>
<a:theme xmlns:a="http://schemas.openxmlformats.org/drawingml/2006/main" name="4_sjjg1">
  <a:themeElements>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fontScheme name="dcttec_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2">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3">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cttec_s 4">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cttec_s 5">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cttec_s 6">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cttec_s 7">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jjg1" id="{C40A87E4-9C5A-4958-9509-9EF80DA3EE95}" vid="{A166A0E3-7131-4035-9F47-461BBE529AED}"/>
    </a:ext>
  </a:extLst>
</a:theme>
</file>

<file path=ppt/theme/theme7.xml><?xml version="1.0" encoding="utf-8"?>
<a:theme xmlns:a="http://schemas.openxmlformats.org/drawingml/2006/main" name="5_sjjg1">
  <a:themeElements>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fontScheme name="dcttec_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2">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3">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cttec_s 4">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cttec_s 5">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cttec_s 6">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cttec_s 7">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jjg1" id="{C40A87E4-9C5A-4958-9509-9EF80DA3EE95}" vid="{A166A0E3-7131-4035-9F47-461BBE529AED}"/>
    </a:ext>
  </a:extLst>
</a:theme>
</file>

<file path=ppt/theme/theme8.xml><?xml version="1.0" encoding="utf-8"?>
<a:theme xmlns:a="http://schemas.openxmlformats.org/drawingml/2006/main" name="6_sjjg1">
  <a:themeElements>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fontScheme name="dcttec_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2">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3">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cttec_s 4">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cttec_s 5">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cttec_s 6">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cttec_s 7">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jjg1" id="{C40A87E4-9C5A-4958-9509-9EF80DA3EE95}" vid="{A166A0E3-7131-4035-9F47-461BBE529AED}"/>
    </a:ext>
  </a:extLst>
</a:theme>
</file>

<file path=ppt/theme/theme9.xml><?xml version="1.0" encoding="utf-8"?>
<a:theme xmlns:a="http://schemas.openxmlformats.org/drawingml/2006/main" name="7_sjjg1">
  <a:themeElements>
    <a:clrScheme name="自定义 7">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C000"/>
      </a:hlink>
      <a:folHlink>
        <a:srgbClr val="92D050"/>
      </a:folHlink>
    </a:clrScheme>
    <a:fontScheme name="dcttec_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cttec_s 1">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2">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cttec_s 3">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cttec_s 4">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cttec_s 5">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cttec_s 6">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cttec_s 7">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jjg1" id="{315E6830-1784-452B-A446-8F960D2BCF56}" vid="{35DE3340-B3CE-4FFE-9DFA-5EF28626BDAF}"/>
    </a:ext>
  </a:extLst>
</a:theme>
</file>

<file path=docProps/app.xml><?xml version="1.0" encoding="utf-8"?>
<Properties xmlns="http://schemas.openxmlformats.org/officeDocument/2006/extended-properties" xmlns:vt="http://schemas.openxmlformats.org/officeDocument/2006/docPropsVTypes">
  <Template>A000120150303A05KPBG</Template>
  <TotalTime>883</TotalTime>
  <Words>44607</Words>
  <Application>Microsoft Office PowerPoint</Application>
  <PresentationFormat>宽屏</PresentationFormat>
  <Paragraphs>4263</Paragraphs>
  <Slides>350</Slides>
  <Notes>240</Notes>
  <HiddenSlides>10</HiddenSlides>
  <MMClips>0</MMClips>
  <ScaleCrop>false</ScaleCrop>
  <HeadingPairs>
    <vt:vector size="10" baseType="variant">
      <vt:variant>
        <vt:lpstr>已用的字体</vt:lpstr>
      </vt:variant>
      <vt:variant>
        <vt:i4>32</vt:i4>
      </vt:variant>
      <vt:variant>
        <vt:lpstr>主题</vt:lpstr>
      </vt:variant>
      <vt:variant>
        <vt:i4>18</vt:i4>
      </vt:variant>
      <vt:variant>
        <vt:lpstr>链接</vt:lpstr>
      </vt:variant>
      <vt:variant>
        <vt:i4>3</vt:i4>
      </vt:variant>
      <vt:variant>
        <vt:lpstr>嵌入 OLE 服务器</vt:lpstr>
      </vt:variant>
      <vt:variant>
        <vt:i4>9</vt:i4>
      </vt:variant>
      <vt:variant>
        <vt:lpstr>幻灯片标题</vt:lpstr>
      </vt:variant>
      <vt:variant>
        <vt:i4>350</vt:i4>
      </vt:variant>
    </vt:vector>
  </HeadingPairs>
  <TitlesOfParts>
    <vt:vector size="412" baseType="lpstr">
      <vt:lpstr>Arial Unicode MS</vt:lpstr>
      <vt:lpstr>等线</vt:lpstr>
      <vt:lpstr>等线 Light</vt:lpstr>
      <vt:lpstr>方正舒体</vt:lpstr>
      <vt:lpstr>仿宋_GB2312</vt:lpstr>
      <vt:lpstr>黑体</vt:lpstr>
      <vt:lpstr>华文仿宋</vt:lpstr>
      <vt:lpstr>华文楷体</vt:lpstr>
      <vt:lpstr>华文新魏</vt:lpstr>
      <vt:lpstr>楷体_GB2312</vt:lpstr>
      <vt:lpstr>隶书</vt:lpstr>
      <vt:lpstr>宋体</vt:lpstr>
      <vt:lpstr>微软雅黑</vt:lpstr>
      <vt:lpstr>微软雅黑 Light</vt:lpstr>
      <vt:lpstr>新宋体</vt:lpstr>
      <vt:lpstr>幼圆</vt:lpstr>
      <vt:lpstr>Arial</vt:lpstr>
      <vt:lpstr>Broadway</vt:lpstr>
      <vt:lpstr>Calibri</vt:lpstr>
      <vt:lpstr>Calibri Light</vt:lpstr>
      <vt:lpstr>Consolas</vt:lpstr>
      <vt:lpstr>Corbel</vt:lpstr>
      <vt:lpstr>Courier New</vt:lpstr>
      <vt:lpstr>Georgia</vt:lpstr>
      <vt:lpstr>Goudy Old Style</vt:lpstr>
      <vt:lpstr>Impact</vt:lpstr>
      <vt:lpstr>Symbol</vt:lpstr>
      <vt:lpstr>Tahoma</vt:lpstr>
      <vt:lpstr>Times New Roman</vt:lpstr>
      <vt:lpstr>Wingdings</vt:lpstr>
      <vt:lpstr>Wingdings 2</vt:lpstr>
      <vt:lpstr>Wingdings 3</vt:lpstr>
      <vt:lpstr>A000120141119A01PPBG</vt:lpstr>
      <vt:lpstr>sjjg1</vt:lpstr>
      <vt:lpstr>1_sjjg1</vt:lpstr>
      <vt:lpstr>2_sjjg1</vt:lpstr>
      <vt:lpstr>3_sjjg1</vt:lpstr>
      <vt:lpstr>4_sjjg1</vt:lpstr>
      <vt:lpstr>5_sjjg1</vt:lpstr>
      <vt:lpstr>6_sjjg1</vt:lpstr>
      <vt:lpstr>7_sjjg1</vt:lpstr>
      <vt:lpstr>8_sjjg1</vt:lpstr>
      <vt:lpstr>9_sjjg1</vt:lpstr>
      <vt:lpstr>翻转课堂视频模板</vt:lpstr>
      <vt:lpstr>10_sjjg1</vt:lpstr>
      <vt:lpstr>穿越</vt:lpstr>
      <vt:lpstr>凤舞九天</vt:lpstr>
      <vt:lpstr>项目状态报告</vt:lpstr>
      <vt:lpstr>Office 主题</vt:lpstr>
      <vt:lpstr>1_Office 主题</vt:lpstr>
      <vt:lpstr>file:///E:\db\幻灯片\数据结构\考试学习相关\ppt与教案讲稿\C语言版本\2012\ppt\ppt\课程设计\迷宫问题\C语言流程图\概要设计流程图\概要设计流程图.vsd\Drawing\~页-1\Sheet.19</vt:lpstr>
      <vt:lpstr>file:///E:\db\幻灯片\数据结构\考试学习相关\ppt与教案讲稿\C语言版本\2012\ppt\ppt\课程设计\迷宫问题\C语言流程图\详细设计流程图\迷宫地图数据与文件操作\从文件读入迷宫地图数据.vsd\Drawing\~页-1\Sheet.43</vt:lpstr>
      <vt:lpstr>file:///E:\db\幻灯片\数据结构\考试学习相关\ppt与教案讲稿\C语言版本\2012\ppt\ppt\课程设计\迷宫问题\C语言流程图\详细设计流程图\迷宫地图寻路\寻路主流程图中间步骤.vsd\Drawing\~页-1\标注%20-%20曲线</vt:lpstr>
      <vt:lpstr>剪辑</vt:lpstr>
      <vt:lpstr>Equation</vt:lpstr>
      <vt:lpstr>公式</vt:lpstr>
      <vt:lpstr>Document</vt:lpstr>
      <vt:lpstr>文档</vt:lpstr>
      <vt:lpstr>Visio</vt:lpstr>
      <vt:lpstr>包装程序外壳对象</vt:lpstr>
      <vt:lpstr>图片</vt:lpstr>
      <vt:lpstr>BMP 图像</vt:lpstr>
      <vt:lpstr>第二章  线性结构</vt:lpstr>
      <vt:lpstr>2.1 项目指引</vt:lpstr>
      <vt:lpstr>电话号码本</vt:lpstr>
      <vt:lpstr>迷宫寻路</vt:lpstr>
      <vt:lpstr>自助交易平台</vt:lpstr>
      <vt:lpstr>电话号码本的快速查找</vt:lpstr>
      <vt:lpstr>项目开发</vt:lpstr>
      <vt:lpstr>项目开发</vt:lpstr>
      <vt:lpstr>2.3 项目实战1电话号码本</vt:lpstr>
      <vt:lpstr>PowerPoint 演示文稿</vt:lpstr>
      <vt:lpstr>PowerPoint 演示文稿</vt:lpstr>
      <vt:lpstr>输入</vt:lpstr>
      <vt:lpstr>输出</vt:lpstr>
      <vt:lpstr>PowerPoint 演示文稿</vt:lpstr>
      <vt:lpstr>PowerPoint 演示文稿</vt:lpstr>
      <vt:lpstr>PowerPoint 演示文稿</vt:lpstr>
      <vt:lpstr>2.2 基础知识</vt:lpstr>
      <vt:lpstr>线性表（linear_list）</vt:lpstr>
      <vt:lpstr>线性表（linear_list）</vt:lpstr>
      <vt:lpstr>1 线性表的定义</vt:lpstr>
      <vt:lpstr>PowerPoint 演示文稿</vt:lpstr>
      <vt:lpstr>PowerPoint 演示文稿</vt:lpstr>
      <vt:lpstr>练习题</vt:lpstr>
      <vt:lpstr>练习题</vt:lpstr>
      <vt:lpstr>2 线性表的抽象数据类型定义</vt:lpstr>
      <vt:lpstr>线性表的抽象数据类型定义</vt:lpstr>
      <vt:lpstr>PowerPoint 演示文稿</vt:lpstr>
      <vt:lpstr>线性表的基本操作—初始化与销毁</vt:lpstr>
      <vt:lpstr>线性表的基本操作—引用型</vt:lpstr>
      <vt:lpstr>线性表的基本操作—加工型</vt:lpstr>
      <vt:lpstr>线性表的基本操作测试函数</vt:lpstr>
      <vt:lpstr>线性表的基本操作测试函数</vt:lpstr>
      <vt:lpstr>讨  论</vt:lpstr>
      <vt:lpstr>PowerPoint 演示文稿</vt:lpstr>
      <vt:lpstr>合并2个图书馆的所有书籍</vt:lpstr>
      <vt:lpstr>例1：合并线性表</vt:lpstr>
      <vt:lpstr>例1：合并线性表</vt:lpstr>
      <vt:lpstr>PowerPoint 演示文稿</vt:lpstr>
      <vt:lpstr>例：合并线性表算法</vt:lpstr>
      <vt:lpstr>例：分析合并线性表算法性能</vt:lpstr>
      <vt:lpstr>例：合并线性表算法分析</vt:lpstr>
      <vt:lpstr>例2：合并有序表</vt:lpstr>
      <vt:lpstr>数据结构分析(物理结构)</vt:lpstr>
      <vt:lpstr>数据结构分析（物理结构）</vt:lpstr>
      <vt:lpstr>PowerPoint 演示文稿</vt:lpstr>
      <vt:lpstr>PowerPoint 演示文稿</vt:lpstr>
      <vt:lpstr>PowerPoint 演示文稿</vt:lpstr>
      <vt:lpstr>PowerPoint 演示文稿</vt:lpstr>
      <vt:lpstr>顺序存储结构的存储</vt:lpstr>
      <vt:lpstr>顺序存储结构的实现</vt:lpstr>
      <vt:lpstr>PowerPoint 演示文稿</vt:lpstr>
      <vt:lpstr>PowerPoint 演示文稿</vt:lpstr>
      <vt:lpstr>PowerPoint 演示文稿</vt:lpstr>
      <vt:lpstr>PowerPoint 演示文稿</vt:lpstr>
      <vt:lpstr>PowerPoint 演示文稿</vt:lpstr>
      <vt:lpstr>③ 插入元素操作</vt:lpstr>
      <vt:lpstr>③ 插入元素操作</vt:lpstr>
      <vt:lpstr>③ 插入元素操作</vt:lpstr>
      <vt:lpstr>插入算法的时间性能分析</vt:lpstr>
      <vt:lpstr>PowerPoint 演示文稿</vt:lpstr>
      <vt:lpstr>PowerPoint 演示文稿</vt:lpstr>
      <vt:lpstr>PowerPoint 演示文稿</vt:lpstr>
      <vt:lpstr>PowerPoint 演示文稿</vt:lpstr>
      <vt:lpstr>思考讨论题</vt:lpstr>
      <vt:lpstr>PowerPoint 演示文稿</vt:lpstr>
      <vt:lpstr>解决方案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单链表的C语言实现</vt:lpstr>
      <vt:lpstr>单链表基本操作及实现</vt:lpstr>
      <vt:lpstr>PowerPoint 演示文稿</vt:lpstr>
      <vt:lpstr>单链表基本操作及实现</vt:lpstr>
      <vt:lpstr>单链表基本操作及实现</vt:lpstr>
      <vt:lpstr>单链表基本操作及实现</vt:lpstr>
      <vt:lpstr>PowerPoint 演示文稿</vt:lpstr>
      <vt:lpstr>单链表基本操作及实现</vt:lpstr>
      <vt:lpstr>三、单链表基本操作及实现</vt:lpstr>
      <vt:lpstr>思考： 能不能用递归程序实现？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顺序与链式存储结构比较</vt:lpstr>
      <vt:lpstr>请同学们选择合适的数据结构并编程解决下列问题（下次课堂讨论）：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请同学们选择合适的数据结构并编程解决下列问题（课堂讨论）： </vt:lpstr>
      <vt:lpstr>线性表的应用 </vt:lpstr>
      <vt:lpstr>1. 线性表倒置 </vt:lpstr>
      <vt:lpstr>1. 线性表倒置 </vt:lpstr>
      <vt:lpstr>1. 线性表倒置 </vt:lpstr>
      <vt:lpstr>2.线性表元素按照访问频度排序</vt:lpstr>
      <vt:lpstr>2.线性表元素按照访问频度排序</vt:lpstr>
      <vt:lpstr>线性表元素按照访问频度排序</vt:lpstr>
      <vt:lpstr>3.一元多项式的表示和相加 </vt:lpstr>
      <vt:lpstr>PowerPoint 演示文稿</vt:lpstr>
      <vt:lpstr>PowerPoint 演示文稿</vt:lpstr>
      <vt:lpstr>PowerPoint 演示文稿</vt:lpstr>
      <vt:lpstr>PowerPoint 演示文稿</vt:lpstr>
      <vt:lpstr>PowerPoint 演示文稿</vt:lpstr>
      <vt:lpstr>PowerPoint 演示文稿</vt:lpstr>
      <vt:lpstr>算法设计部分 </vt:lpstr>
      <vt:lpstr>2.2.3 线性表的查找算法</vt:lpstr>
      <vt:lpstr>PowerPoint 演示文稿</vt:lpstr>
      <vt:lpstr>PowerPoint 演示文稿</vt:lpstr>
      <vt:lpstr>对查找表基本操作</vt:lpstr>
      <vt:lpstr>PowerPoint 演示文稿</vt:lpstr>
      <vt:lpstr>PowerPoint 演示文稿</vt:lpstr>
      <vt:lpstr>PowerPoint 演示文稿</vt:lpstr>
      <vt:lpstr>常见的查找算法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索引使用方法</vt:lpstr>
      <vt:lpstr>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第二个项目</vt:lpstr>
      <vt:lpstr>PowerPoint 演示文稿</vt:lpstr>
      <vt:lpstr>PowerPoint 演示文稿</vt:lpstr>
      <vt:lpstr>PowerPoint 演示文稿</vt:lpstr>
      <vt:lpstr>学号范围：XX000 ~ XX999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常见的哈希函数</vt:lpstr>
      <vt:lpstr>PowerPoint 演示文稿</vt:lpstr>
      <vt:lpstr>哈希函数</vt:lpstr>
      <vt:lpstr>哈希函数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冲突处理</vt:lpstr>
      <vt:lpstr>冲突处理</vt:lpstr>
      <vt:lpstr>PowerPoint 演示文稿</vt:lpstr>
      <vt:lpstr>PowerPoint 演示文稿</vt:lpstr>
      <vt:lpstr>PowerPoint 演示文稿</vt:lpstr>
      <vt:lpstr>PowerPoint 演示文稿</vt:lpstr>
      <vt:lpstr>PowerPoint 演示文稿</vt:lpstr>
      <vt:lpstr>PowerPoint 演示文稿</vt:lpstr>
      <vt:lpstr>哈希表查找过程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课堂练习</vt:lpstr>
      <vt:lpstr>PowerPoint 演示文稿</vt:lpstr>
      <vt:lpstr>PowerPoint 演示文稿</vt:lpstr>
      <vt:lpstr>PowerPoint 演示文稿</vt:lpstr>
      <vt:lpstr>PowerPoint 演示文稿</vt:lpstr>
      <vt:lpstr>PowerPoint 演示文稿</vt:lpstr>
      <vt:lpstr>2.2.4线性表的排序算法</vt:lpstr>
      <vt:lpstr>1 排序的基本概念</vt:lpstr>
      <vt:lpstr>PowerPoint 演示文稿</vt:lpstr>
      <vt:lpstr>1 排序的基本概念</vt:lpstr>
      <vt:lpstr>PowerPoint 演示文稿</vt:lpstr>
      <vt:lpstr>PowerPoint 演示文稿</vt:lpstr>
      <vt:lpstr>电话号码本排序</vt:lpstr>
      <vt:lpstr>2.简单插入排序</vt:lpstr>
      <vt:lpstr>插入排序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 考</vt:lpstr>
      <vt:lpstr>3.希尔排序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4.简单选择排序</vt:lpstr>
      <vt:lpstr>PowerPoint 演示文稿</vt:lpstr>
      <vt:lpstr>PowerPoint 演示文稿</vt:lpstr>
      <vt:lpstr>PowerPoint 演示文稿</vt:lpstr>
      <vt:lpstr>PowerPoint 演示文稿</vt:lpstr>
      <vt:lpstr>PowerPoint 演示文稿</vt:lpstr>
      <vt:lpstr>PowerPoint 演示文稿</vt:lpstr>
      <vt:lpstr>稳定性分析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跳转到第三章：利用分治与递归改进查找与排序</vt:lpstr>
      <vt:lpstr>2.3 项目实战2</vt:lpstr>
      <vt:lpstr>PowerPoint 演示文稿</vt:lpstr>
      <vt:lpstr>PowerPoint 演示文稿</vt:lpstr>
      <vt:lpstr>PowerPoint 演示文稿</vt:lpstr>
      <vt:lpstr>迷宫表示</vt:lpstr>
      <vt:lpstr>PowerPoint 演示文稿</vt:lpstr>
      <vt:lpstr>增量数组DeltaXY</vt:lpstr>
      <vt:lpstr>角点、边点与中点探测方法一致性处理 ----迷宫地图简化</vt:lpstr>
      <vt:lpstr>PowerPoint 演示文稿</vt:lpstr>
      <vt:lpstr>PowerPoint 演示文稿</vt:lpstr>
      <vt:lpstr>2.2.2 特殊线性表</vt:lpstr>
      <vt:lpstr>回顾：线性表：n个相同元素的有限序列</vt:lpstr>
      <vt:lpstr>PowerPoint 演示文稿</vt:lpstr>
      <vt:lpstr>  操作受限的线性表--栈与队列</vt:lpstr>
      <vt:lpstr>PowerPoint 演示文稿</vt:lpstr>
      <vt:lpstr>PowerPoint 演示文稿</vt:lpstr>
      <vt:lpstr>PowerPoint 演示文稿</vt:lpstr>
      <vt:lpstr>PowerPoint 演示文稿</vt:lpstr>
      <vt:lpstr>PowerPoint 演示文稿</vt:lpstr>
      <vt:lpstr>测试栈的基本操作</vt:lpstr>
      <vt:lpstr>讨 论1：</vt:lpstr>
      <vt:lpstr>讨 论2</vt:lpstr>
      <vt:lpstr>2.栈的顺序存储 </vt:lpstr>
      <vt:lpstr>顺序栈</vt:lpstr>
      <vt:lpstr>顺序栈</vt:lpstr>
      <vt:lpstr>顺序栈入栈操作的实现</vt:lpstr>
      <vt:lpstr>顺序栈出栈操作的实现</vt:lpstr>
      <vt:lpstr>顺序栈取栈顶元素操作的实现</vt:lpstr>
      <vt:lpstr>多个顺序栈空间共享</vt:lpstr>
      <vt:lpstr>3.栈的链式存储结构</vt:lpstr>
      <vt:lpstr>栈的链式存储</vt:lpstr>
      <vt:lpstr>链栈入栈操作的实现</vt:lpstr>
      <vt:lpstr>链栈出栈操作的实现</vt:lpstr>
      <vt:lpstr>链栈取栈顶元素操作的实现</vt:lpstr>
      <vt:lpstr>第三个项目</vt:lpstr>
      <vt:lpstr>旅游背包问题</vt:lpstr>
      <vt:lpstr>PowerPoint 演示文稿</vt:lpstr>
      <vt:lpstr>数制转换（10进制与其他进制的转换）</vt:lpstr>
      <vt:lpstr>括号配对检查</vt:lpstr>
      <vt:lpstr>使用栈解决符号配对</vt:lpstr>
      <vt:lpstr>算法</vt:lpstr>
      <vt:lpstr>4.  队列</vt:lpstr>
      <vt:lpstr> 队列的抽象数据类型</vt:lpstr>
      <vt:lpstr>PowerPoint 演示文稿</vt:lpstr>
      <vt:lpstr>PowerPoint 演示文稿</vt:lpstr>
      <vt:lpstr>5. 队列的顺序存储</vt:lpstr>
      <vt:lpstr>PowerPoint 演示文稿</vt:lpstr>
      <vt:lpstr>PowerPoint 演示文稿</vt:lpstr>
      <vt:lpstr>PowerPoint 演示文稿</vt:lpstr>
      <vt:lpstr>PowerPoint 演示文稿</vt:lpstr>
      <vt:lpstr>队列的顺序存储</vt:lpstr>
      <vt:lpstr>队列的顺序存储</vt:lpstr>
      <vt:lpstr>队列的顺序存储</vt:lpstr>
      <vt:lpstr>队列的顺序存储</vt:lpstr>
      <vt:lpstr>循环队列</vt:lpstr>
      <vt:lpstr>PowerPoint 演示文稿</vt:lpstr>
      <vt:lpstr>循环顺序队列—如何判断空还是满</vt:lpstr>
      <vt:lpstr>PowerPoint 演示文稿</vt:lpstr>
      <vt:lpstr>PowerPoint 演示文稿</vt:lpstr>
      <vt:lpstr>PowerPoint 演示文稿</vt:lpstr>
      <vt:lpstr>PowerPoint 演示文稿</vt:lpstr>
      <vt:lpstr>队列链表结构分析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第2.3章作业 </vt:lpstr>
      <vt:lpstr>第2.3章作业 </vt:lpstr>
      <vt:lpstr>PowerPoint 演示文稿</vt:lpstr>
      <vt:lpstr>PowerPoint 演示文稿</vt:lpstr>
      <vt:lpstr>PowerPoint 演示文稿</vt:lpstr>
      <vt:lpstr>PowerPoint 演示文稿</vt:lpstr>
      <vt:lpstr>PowerPoint 演示文稿</vt:lpstr>
      <vt:lpstr>PowerPoint 演示文稿</vt:lpstr>
      <vt:lpstr>矩阵的压缩存储</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线性表</dc:title>
  <dc:creator>bo dai</dc:creator>
  <cp:lastModifiedBy>think</cp:lastModifiedBy>
  <cp:revision>113</cp:revision>
  <dcterms:created xsi:type="dcterms:W3CDTF">2017-05-23T02:14:43Z</dcterms:created>
  <dcterms:modified xsi:type="dcterms:W3CDTF">2022-10-17T04:34:56Z</dcterms:modified>
</cp:coreProperties>
</file>